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707" r:id="rId2"/>
  </p:sldMasterIdLst>
  <p:notesMasterIdLst>
    <p:notesMasterId r:id="rId31"/>
  </p:notesMasterIdLst>
  <p:sldIdLst>
    <p:sldId id="374" r:id="rId3"/>
    <p:sldId id="260" r:id="rId4"/>
    <p:sldId id="353" r:id="rId5"/>
    <p:sldId id="362" r:id="rId6"/>
    <p:sldId id="347" r:id="rId7"/>
    <p:sldId id="265" r:id="rId8"/>
    <p:sldId id="267" r:id="rId9"/>
    <p:sldId id="268" r:id="rId10"/>
    <p:sldId id="263" r:id="rId11"/>
    <p:sldId id="271" r:id="rId12"/>
    <p:sldId id="370" r:id="rId13"/>
    <p:sldId id="272" r:id="rId14"/>
    <p:sldId id="306" r:id="rId15"/>
    <p:sldId id="355" r:id="rId16"/>
    <p:sldId id="345" r:id="rId17"/>
    <p:sldId id="349" r:id="rId18"/>
    <p:sldId id="350" r:id="rId19"/>
    <p:sldId id="354" r:id="rId20"/>
    <p:sldId id="351" r:id="rId21"/>
    <p:sldId id="360" r:id="rId22"/>
    <p:sldId id="361" r:id="rId23"/>
    <p:sldId id="357" r:id="rId24"/>
    <p:sldId id="358" r:id="rId25"/>
    <p:sldId id="364" r:id="rId26"/>
    <p:sldId id="359" r:id="rId27"/>
    <p:sldId id="371" r:id="rId28"/>
    <p:sldId id="367" r:id="rId29"/>
    <p:sldId id="295" r:id="rId30"/>
  </p:sldIdLst>
  <p:sldSz cx="9144000" cy="6858000" type="screen4x3"/>
  <p:notesSz cx="7315200" cy="96012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639"/>
    <a:srgbClr val="DFA6C0"/>
    <a:srgbClr val="339933"/>
    <a:srgbClr val="006600"/>
    <a:srgbClr val="00ADEA"/>
    <a:srgbClr val="A568D2"/>
    <a:srgbClr val="ABE9FF"/>
    <a:srgbClr val="9900CC"/>
    <a:srgbClr val="00B0F0"/>
    <a:srgbClr val="B83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228" autoAdjust="0"/>
    <p:restoredTop sz="97954" autoAdjust="0"/>
  </p:normalViewPr>
  <p:slideViewPr>
    <p:cSldViewPr>
      <p:cViewPr>
        <p:scale>
          <a:sx n="75" d="100"/>
          <a:sy n="75" d="100"/>
        </p:scale>
        <p:origin x="-926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AB53C31-3C24-4537-9685-4F8BAE1E4C9A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8C4D6C4-A7D4-42AC-955A-A9DF77B5E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2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19</a:t>
            </a:r>
            <a:r>
              <a:rPr lang="en-US" baseline="30000" dirty="0" smtClean="0"/>
              <a:t>th</a:t>
            </a:r>
            <a:r>
              <a:rPr lang="en-US" dirty="0" smtClean="0"/>
              <a:t> 2 hrs. to start up </a:t>
            </a:r>
            <a:r>
              <a:rPr lang="en-US" dirty="0" err="1" smtClean="0"/>
              <a:t>ppt</a:t>
            </a:r>
            <a:r>
              <a:rPr lang="en-US" dirty="0" smtClean="0"/>
              <a:t> with format  start at 145 pm  slide 1-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03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23</a:t>
            </a:r>
            <a:r>
              <a:rPr lang="en-US" baseline="0" dirty="0" smtClean="0"/>
              <a:t>  added new slide for</a:t>
            </a:r>
            <a:r>
              <a:rPr lang="en-US" dirty="0" smtClean="0"/>
              <a:t> introduction for whole week’s worth of material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60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23 added new slide for introduction 1045 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60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23  new slide  p 20-21</a:t>
            </a:r>
            <a:r>
              <a:rPr lang="en-US" baseline="0" dirty="0" smtClean="0"/>
              <a:t>  1100-1115 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4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19</a:t>
            </a:r>
            <a:r>
              <a:rPr lang="en-US" baseline="30000" dirty="0" smtClean="0"/>
              <a:t>th</a:t>
            </a:r>
            <a:r>
              <a:rPr lang="en-US" dirty="0" smtClean="0"/>
              <a:t>  530 pm </a:t>
            </a:r>
            <a:r>
              <a:rPr lang="en-US" dirty="0" err="1" smtClean="0"/>
              <a:t>pg</a:t>
            </a:r>
            <a:r>
              <a:rPr lang="en-US" dirty="0" smtClean="0"/>
              <a:t> 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72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19  p1  600 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81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20  100 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48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20  1145 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79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</a:t>
            </a:r>
            <a:r>
              <a:rPr lang="en-US" baseline="0" dirty="0" smtClean="0"/>
              <a:t> 22  p 19 getting started with </a:t>
            </a:r>
            <a:r>
              <a:rPr lang="en-US" baseline="0" dirty="0" err="1" smtClean="0"/>
              <a:t>yom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kippur</a:t>
            </a:r>
            <a:r>
              <a:rPr lang="en-US" baseline="0" dirty="0" smtClean="0"/>
              <a:t>.   810 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51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22  p 19 work up   820 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72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</a:t>
            </a:r>
            <a:r>
              <a:rPr lang="en-US" baseline="0" dirty="0" smtClean="0"/>
              <a:t> 23  p 19  new slide  630 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72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22  p 19  start</a:t>
            </a:r>
            <a:r>
              <a:rPr lang="en-US" baseline="0" dirty="0" smtClean="0"/>
              <a:t> at 840</a:t>
            </a:r>
            <a:r>
              <a:rPr lang="en-US" dirty="0" smtClean="0"/>
              <a:t> pm</a:t>
            </a:r>
          </a:p>
          <a:p>
            <a:r>
              <a:rPr lang="en-US" dirty="0" smtClean="0"/>
              <a:t>Sept 23  detailed 615 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4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22  p 19  start at 855 pm</a:t>
            </a:r>
          </a:p>
          <a:p>
            <a:r>
              <a:rPr lang="en-US" dirty="0" smtClean="0"/>
              <a:t>Sept 23  detailed 620 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4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22  p 19  start at 900 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44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22  p </a:t>
            </a:r>
            <a:r>
              <a:rPr lang="en-US" smtClean="0"/>
              <a:t>19  start at 900 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44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22  p </a:t>
            </a:r>
            <a:r>
              <a:rPr lang="en-US" smtClean="0"/>
              <a:t>19  start at 900 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4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22  p 19  start at 900 pm</a:t>
            </a:r>
          </a:p>
          <a:p>
            <a:r>
              <a:rPr lang="en-US" dirty="0" smtClean="0"/>
              <a:t>Sept 23  p 19  850 am … finish all table slides at 910</a:t>
            </a:r>
            <a:r>
              <a:rPr lang="en-US" baseline="0" dirty="0" smtClean="0"/>
              <a:t> 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44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 smtClean="0"/>
              <a:t>Sept</a:t>
            </a:r>
            <a:r>
              <a:rPr lang="en-US" baseline="0" dirty="0" smtClean="0"/>
              <a:t> 23  p 19  new slide  700 am … or last note:  </a:t>
            </a:r>
            <a:r>
              <a:rPr lang="en-US" sz="1300" b="1" dirty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Papyrus" pitchFamily="66" charset="0"/>
              </a:rPr>
              <a:t>Affliction does not sound like an Atonement celebration </a:t>
            </a:r>
            <a:br>
              <a:rPr lang="en-US" sz="1300" b="1" dirty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Papyrus" pitchFamily="66" charset="0"/>
              </a:rPr>
            </a:br>
            <a:r>
              <a:rPr lang="en-US" sz="1300" b="1" dirty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Papyrus" pitchFamily="66" charset="0"/>
              </a:rPr>
              <a:t>to us, but that’s what the Bible calls it.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72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</a:t>
            </a:r>
            <a:r>
              <a:rPr lang="en-US" baseline="0" dirty="0" smtClean="0"/>
              <a:t> 23  p 19  new slide   705-805am … complete animation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72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</a:t>
            </a:r>
            <a:r>
              <a:rPr lang="en-US" baseline="0" dirty="0" smtClean="0"/>
              <a:t> 23  p 19  new slide   725-740-805 am … complete animation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721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</a:t>
            </a:r>
            <a:r>
              <a:rPr lang="en-US" baseline="0" dirty="0" smtClean="0"/>
              <a:t> 23  p 19  new slide   725-740-805 am … complete animation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721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</a:t>
            </a:r>
            <a:r>
              <a:rPr lang="en-US" baseline="0" dirty="0" smtClean="0"/>
              <a:t> 23  p 19 conclusion  740-800 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514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22  p 19 work up   820 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721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</a:t>
            </a:r>
            <a:r>
              <a:rPr lang="en-US" baseline="0" dirty="0" smtClean="0"/>
              <a:t> 23  final slide finished 200 pm … need to check and animate,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60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051720" y="17526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buNone/>
              <a:defRPr sz="4800" b="1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9900592" y="6093296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D281-485E-4A40-B53B-65A2FA315EC6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 b="1" cap="none" spc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EC18-DC22-491A-A66E-AD70BDF89051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3672408" cy="489654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marL="0" indent="0" algn="ctr">
              <a:buNone/>
              <a:defRPr sz="4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DDBF1-E20F-499B-A56B-13697F7B9C69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A5173-809A-47C4-A6C9-FAF8F879D43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55576" y="1556791"/>
            <a:ext cx="3732983" cy="46085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4008" y="1556792"/>
            <a:ext cx="3816424" cy="4608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47704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0216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04D86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070C0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8589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 marL="4572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5295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564904" y="3140968"/>
            <a:ext cx="7128792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7092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571492" y="3176972"/>
            <a:ext cx="6858000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7013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Diagonal Stripe 8"/>
          <p:cNvSpPr/>
          <p:nvPr userDrawn="1"/>
        </p:nvSpPr>
        <p:spPr>
          <a:xfrm>
            <a:off x="0" y="-171400"/>
            <a:ext cx="1043608" cy="1728192"/>
          </a:xfrm>
          <a:prstGeom prst="diagStrip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Minus 10"/>
          <p:cNvSpPr/>
          <p:nvPr userDrawn="1"/>
        </p:nvSpPr>
        <p:spPr>
          <a:xfrm rot="18054391">
            <a:off x="-1521564" y="528902"/>
            <a:ext cx="4113643" cy="548680"/>
          </a:xfrm>
          <a:prstGeom prst="mathMin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4200339" y="3129346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3996038" y="312934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54820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764704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636912" y="3212976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24744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364088" y="306896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76166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96" y="332656"/>
            <a:ext cx="7406208" cy="79208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3EB15-A691-43C8-BF6C-2935CC41042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4_Blan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11307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5_Blank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54366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3_Blank"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325713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1_Blank">
    <p:bg>
      <p:bgPr>
        <a:blipFill dpi="0" rotWithShape="1">
          <a:blip r:embed="rId2">
            <a:alphaModFix amt="82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37280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2_Blank">
    <p:bg>
      <p:bgPr>
        <a:blipFill dpi="0" rotWithShape="1">
          <a:blip r:embed="rId2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79919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552305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0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632538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8_Blan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20950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7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38309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6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125366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4_Blank"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839340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5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876347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bg>
      <p:bgPr>
        <a:blipFill dpi="0" rotWithShape="1">
          <a:blip r:embed="rId2">
            <a:alphaModFix amt="3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86817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Pr>
        <a:blipFill dpi="0" rotWithShape="1">
          <a:blip r:embed="rId2">
            <a:alphaModFix amt="62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08683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Pr>
        <a:blipFill dpi="0" rotWithShape="1">
          <a:blip r:embed="rId2">
            <a:alphaModFix amt="5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8233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9E9B2-6E5A-45CC-88E0-B31AB9405C8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A9FA-AA8A-4EC5-9711-69C145004EF2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051720" y="17526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buNone/>
              <a:defRPr sz="4800" b="1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9900592" y="6093296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282210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D281-485E-4A40-B53B-65A2FA315EC6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 b="1" cap="none" spc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7091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EC18-DC22-491A-A66E-AD70BDF89051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83568" y="1556792"/>
            <a:ext cx="792088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9221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marL="0" indent="0" algn="ctr">
              <a:buNone/>
              <a:defRPr sz="4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DDBF1-E20F-499B-A56B-13697F7B9C69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37281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A5173-809A-47C4-A6C9-FAF8F879D43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83568" y="1412774"/>
            <a:ext cx="3804991" cy="47525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4008" y="1412775"/>
            <a:ext cx="3816424" cy="47525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9172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7296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9386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6077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04D86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070C0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4228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 marL="4572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4661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708920" y="3120008"/>
            <a:ext cx="7128792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7599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571492" y="3176972"/>
            <a:ext cx="6858000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309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Diagonal Stripe 8"/>
          <p:cNvSpPr/>
          <p:nvPr userDrawn="1"/>
        </p:nvSpPr>
        <p:spPr>
          <a:xfrm>
            <a:off x="0" y="-171400"/>
            <a:ext cx="1043608" cy="1728192"/>
          </a:xfrm>
          <a:prstGeom prst="diagStrip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Minus 10"/>
          <p:cNvSpPr/>
          <p:nvPr userDrawn="1"/>
        </p:nvSpPr>
        <p:spPr>
          <a:xfrm rot="18054391">
            <a:off x="-1521564" y="528902"/>
            <a:ext cx="4113643" cy="548680"/>
          </a:xfrm>
          <a:prstGeom prst="mathMin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4200339" y="3129346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3996038" y="312934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56480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636912" y="323088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83167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364088" y="306896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38381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96" y="332656"/>
            <a:ext cx="7406208" cy="79208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3EB15-A691-43C8-BF6C-2935CC41042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71504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252451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4_Blan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314512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5_Blank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819134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3_Blank"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253161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1_Blank">
    <p:bg>
      <p:bgPr>
        <a:blipFill dpi="0" rotWithShape="1">
          <a:blip r:embed="rId2">
            <a:alphaModFix amt="82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62975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2_Blank">
    <p:bg>
      <p:bgPr>
        <a:blipFill dpi="0" rotWithShape="1">
          <a:blip r:embed="rId2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08311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7326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0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99144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8_Blan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437136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7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061028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6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22329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4_Blank">
    <p:bg>
      <p:bgPr>
        <a:blipFill dpi="0" rotWithShape="1">
          <a:blip r:embed="rId2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506954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5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784671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484667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Pr>
        <a:blipFill dpi="0" rotWithShape="1">
          <a:blip r:embed="rId2">
            <a:alphaModFix amt="5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435920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Pr>
        <a:blipFill dpi="0" rotWithShape="1">
          <a:blip r:embed="rId2">
            <a:alphaModFix amt="5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143616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9E9B2-6E5A-45CC-88E0-B31AB9405C8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598385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A9FA-AA8A-4EC5-9711-69C145004EF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27457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2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054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7504" y="948904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9" y="332656"/>
            <a:ext cx="7776862" cy="7920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340768"/>
            <a:ext cx="3744416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1" name="Text Placeholder 2"/>
          <p:cNvSpPr txBox="1">
            <a:spLocks/>
          </p:cNvSpPr>
          <p:nvPr userDrawn="1"/>
        </p:nvSpPr>
        <p:spPr>
          <a:xfrm>
            <a:off x="4572000" y="1340768"/>
            <a:ext cx="3888432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705" r:id="rId7"/>
    <p:sldLayoutId id="2147483704" r:id="rId8"/>
    <p:sldLayoutId id="2147483706" r:id="rId9"/>
    <p:sldLayoutId id="2147483702" r:id="rId10"/>
    <p:sldLayoutId id="2147483684" r:id="rId11"/>
    <p:sldLayoutId id="2147483685" r:id="rId12"/>
    <p:sldLayoutId id="2147483686" r:id="rId13"/>
    <p:sldLayoutId id="2147483680" r:id="rId14"/>
    <p:sldLayoutId id="2147483703" r:id="rId15"/>
    <p:sldLayoutId id="2147483678" r:id="rId16"/>
    <p:sldLayoutId id="2147483679" r:id="rId17"/>
    <p:sldLayoutId id="2147483700" r:id="rId18"/>
    <p:sldLayoutId id="2147483701" r:id="rId19"/>
    <p:sldLayoutId id="2147483699" r:id="rId20"/>
    <p:sldLayoutId id="2147483697" r:id="rId21"/>
    <p:sldLayoutId id="2147483698" r:id="rId22"/>
    <p:sldLayoutId id="2147483695" r:id="rId23"/>
    <p:sldLayoutId id="2147483696" r:id="rId24"/>
    <p:sldLayoutId id="2147483694" r:id="rId25"/>
    <p:sldLayoutId id="2147483693" r:id="rId26"/>
    <p:sldLayoutId id="2147483692" r:id="rId27"/>
    <p:sldLayoutId id="2147483690" r:id="rId28"/>
    <p:sldLayoutId id="2147483691" r:id="rId29"/>
    <p:sldLayoutId id="2147483689" r:id="rId30"/>
    <p:sldLayoutId id="2147483687" r:id="rId31"/>
    <p:sldLayoutId id="2147483688" r:id="rId32"/>
    <p:sldLayoutId id="2147483682" r:id="rId33"/>
    <p:sldLayoutId id="2147483683" r:id="rId34"/>
  </p:sldLayoutIdLst>
  <p:transition spd="slow">
    <p:circle/>
  </p:transition>
  <p:timing>
    <p:tnLst>
      <p:par>
        <p:cTn id="1" dur="indefinite" restart="never" nodeType="tmRoot"/>
      </p:par>
    </p:tnLst>
  </p:timing>
  <p:hf hdr="0" dt="0"/>
  <p:txStyles>
    <p:titleStyle>
      <a:lvl1pPr marL="0" indent="0" algn="ct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 cap="none" spc="150">
          <a:ln w="11430"/>
          <a:solidFill>
            <a:schemeClr val="accent2">
              <a:lumMod val="75000"/>
            </a:schemeClr>
          </a:solidFill>
          <a:effectLst>
            <a:outerShdw blurRad="25400" algn="tl" rotWithShape="0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2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054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7504" y="948904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9" y="332656"/>
            <a:ext cx="7776862" cy="7920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340768"/>
            <a:ext cx="3744416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1" name="Text Placeholder 2"/>
          <p:cNvSpPr txBox="1">
            <a:spLocks/>
          </p:cNvSpPr>
          <p:nvPr userDrawn="1"/>
        </p:nvSpPr>
        <p:spPr>
          <a:xfrm>
            <a:off x="4572000" y="1340768"/>
            <a:ext cx="3888432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ouble Wave 11"/>
          <p:cNvSpPr/>
          <p:nvPr userDrawn="1"/>
        </p:nvSpPr>
        <p:spPr>
          <a:xfrm rot="5400000">
            <a:off x="-2458663" y="3114847"/>
            <a:ext cx="5060326" cy="504056"/>
          </a:xfrm>
          <a:prstGeom prst="doubleWave">
            <a:avLst>
              <a:gd name="adj1" fmla="val 1250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6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</p:sldLayoutIdLst>
  <p:transition spd="slow">
    <p:circle/>
  </p:transition>
  <p:timing>
    <p:tnLst>
      <p:par>
        <p:cTn id="1" dur="indefinite" restart="never" nodeType="tmRoot"/>
      </p:par>
    </p:tnLst>
  </p:timing>
  <p:hf hdr="0" dt="0"/>
  <p:txStyles>
    <p:titleStyle>
      <a:lvl1pPr marL="0" indent="0" algn="ct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 cap="none" spc="150">
          <a:ln w="11430"/>
          <a:solidFill>
            <a:schemeClr val="accent2">
              <a:lumMod val="75000"/>
            </a:schemeClr>
          </a:solidFill>
          <a:effectLst>
            <a:outerShdw blurRad="25400" algn="tl" rotWithShape="0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3.wdp"/><Relationship Id="rId5" Type="http://schemas.openxmlformats.org/officeDocument/2006/relationships/image" Target="../media/image25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0.png"/><Relationship Id="rId4" Type="http://schemas.openxmlformats.org/officeDocument/2006/relationships/hyperlink" Target="mailto:Info@t4stud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2292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800" dirty="0" smtClean="0">
                <a:solidFill>
                  <a:srgbClr val="0070C0"/>
                </a:solidFill>
                <a:latin typeface="Matura MT Script Capitals" pitchFamily="66" charset="0"/>
              </a:rPr>
              <a:t>Commencement for Yom Kippur</a:t>
            </a:r>
            <a:br>
              <a:rPr lang="en-US" sz="4800" dirty="0" smtClean="0">
                <a:solidFill>
                  <a:srgbClr val="0070C0"/>
                </a:solidFill>
                <a:latin typeface="Matura MT Script Capitals" pitchFamily="66" charset="0"/>
              </a:rPr>
            </a:br>
            <a:r>
              <a:rPr lang="en-US" sz="4800" dirty="0" smtClean="0">
                <a:solidFill>
                  <a:srgbClr val="0070C0"/>
                </a:solidFill>
                <a:latin typeface="Matura MT Script Capitals" pitchFamily="66" charset="0"/>
              </a:rPr>
              <a:t>(Day of Atonement)</a:t>
            </a:r>
            <a:endParaRPr lang="en-US" sz="4800" dirty="0">
              <a:solidFill>
                <a:srgbClr val="0070C0"/>
              </a:solidFill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62376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998" b="11998"/>
          <a:stretch>
            <a:fillRect/>
          </a:stretch>
        </p:blipFill>
        <p:spPr>
          <a:xfrm>
            <a:off x="5076056" y="336900"/>
            <a:ext cx="3168352" cy="2121029"/>
          </a:xfrm>
          <a:effectLst>
            <a:reflection blurRad="4350" stA="23000" endA="300" endPos="28000" dir="5400000" sy="-100000" algn="bl" rotWithShape="0"/>
          </a:effectLst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403648" y="6957392"/>
            <a:ext cx="3672408" cy="86409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  <a:t>By:  Charlene Fortsch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  <a:t>7 September 2018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9" name="Double Wave 8"/>
          <p:cNvSpPr/>
          <p:nvPr/>
        </p:nvSpPr>
        <p:spPr>
          <a:xfrm rot="5400000">
            <a:off x="-3636912" y="3212976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8362716" y="-1323530"/>
            <a:ext cx="856564" cy="9433050"/>
            <a:chOff x="-114910" y="-1286691"/>
            <a:chExt cx="856564" cy="9433050"/>
          </a:xfrm>
        </p:grpSpPr>
        <p:sp>
          <p:nvSpPr>
            <p:cNvPr id="12" name="Minus 11"/>
            <p:cNvSpPr/>
            <p:nvPr/>
          </p:nvSpPr>
          <p:spPr>
            <a:xfrm rot="16200000">
              <a:off x="-4310527" y="3094177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Minus 12"/>
            <p:cNvSpPr/>
            <p:nvPr/>
          </p:nvSpPr>
          <p:spPr>
            <a:xfrm rot="16200000">
              <a:off x="-4495778" y="30941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C:\Users\Rae\Desktop\Yom Kippur bann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036" y="3719929"/>
            <a:ext cx="6464300" cy="2921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3568" y="2422043"/>
            <a:ext cx="7361236" cy="42473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Grammar 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101 Study 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on the 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commencement of 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/>
            </a:r>
            <a:b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</a:br>
            <a:endParaRPr lang="en-US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  <a:p>
            <a:pPr algn="ctr"/>
            <a:endParaRPr lang="en-US" sz="5400" b="1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  <a:p>
            <a:pPr algn="ctr"/>
            <a:endParaRPr lang="en-US" sz="72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(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Day of Atonement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)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1027" name="Picture 3" descr="C:\Users\Rae\Desktop\Shofar backgrd edi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58" y="261803"/>
            <a:ext cx="3904226" cy="21961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67199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3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88640"/>
            <a:ext cx="9144000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spc="0" dirty="0" smtClean="0">
                <a:ln/>
                <a:solidFill>
                  <a:schemeClr val="accent6">
                    <a:lumMod val="60000"/>
                    <a:lumOff val="40000"/>
                  </a:schemeClr>
                </a:solidFill>
                <a:effectLst/>
              </a:rPr>
              <a:t>A “Deer &amp; Headlights” Presentation!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1150728" y="4784516"/>
            <a:ext cx="6877656" cy="190821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22000"/>
                </a:schemeClr>
              </a:gs>
              <a:gs pos="88000">
                <a:schemeClr val="accent6">
                  <a:lumMod val="20000"/>
                  <a:lumOff val="8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57150">
            <a:solidFill>
              <a:schemeClr val="accent4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10000"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sz="100" b="1" dirty="0" smtClean="0">
              <a:solidFill>
                <a:srgbClr val="ABE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 algn="ctr">
              <a:buNone/>
            </a:pPr>
            <a:r>
              <a:rPr lang="en-US" sz="2800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latin typeface="+mj-lt"/>
              </a:rPr>
              <a:t>Yahuah’s </a:t>
            </a:r>
            <a:r>
              <a:rPr lang="en-US" sz="2800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latin typeface="+mj-lt"/>
              </a:rPr>
              <a:t>Covenant Calendar </a:t>
            </a:r>
            <a:r>
              <a:rPr lang="en-US" sz="2800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latin typeface="+mj-lt"/>
              </a:rPr>
              <a:t>is used to </a:t>
            </a:r>
            <a:r>
              <a:rPr lang="en-US" sz="2800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latin typeface="+mj-lt"/>
              </a:rPr>
              <a:t>illustrate the day-start for today’s topic</a:t>
            </a:r>
            <a:r>
              <a:rPr lang="en-US" sz="2800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latin typeface="+mj-lt"/>
              </a:rPr>
              <a:t>.</a:t>
            </a:r>
          </a:p>
          <a:p>
            <a:pPr marL="45720" indent="0" algn="ctr">
              <a:buNone/>
            </a:pP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+mj-lt"/>
              </a:rPr>
              <a:t>Some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+mj-lt"/>
              </a:rPr>
              <a:t>will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+mj-lt"/>
              </a:rPr>
              <a:t>be new to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+mj-lt"/>
              </a:rPr>
              <a:t>this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+mj-lt"/>
              </a:rPr>
              <a:t>information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+mj-lt"/>
              </a:rPr>
              <a:t>and </a:t>
            </a:r>
            <a:b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+mj-lt"/>
              </a:rPr>
            </a:b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+mj-lt"/>
              </a:rPr>
              <a:t>may feel the information is </a:t>
            </a:r>
            <a:r>
              <a:rPr lang="en-US" sz="2800" b="1" u="sng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+mj-lt"/>
              </a:rPr>
              <a:t>blinding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833778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88640"/>
            <a:ext cx="9144000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spc="0" dirty="0" smtClean="0">
                <a:ln/>
                <a:solidFill>
                  <a:schemeClr val="accent6">
                    <a:lumMod val="60000"/>
                    <a:lumOff val="40000"/>
                  </a:schemeClr>
                </a:solidFill>
                <a:effectLst/>
              </a:rPr>
              <a:t>Will your eyes adjust to the new light?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179512" y="4437112"/>
            <a:ext cx="8820088" cy="223224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22000"/>
                </a:schemeClr>
              </a:gs>
              <a:gs pos="88000">
                <a:schemeClr val="accent6">
                  <a:lumMod val="20000"/>
                  <a:lumOff val="8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57150">
            <a:solidFill>
              <a:schemeClr val="accent4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55000" lnSpcReduction="20000"/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endParaRPr lang="en-US" sz="500" b="1" dirty="0" smtClean="0">
              <a:solidFill>
                <a:schemeClr val="tx2">
                  <a:lumMod val="75000"/>
                </a:schemeClr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" indent="0" algn="ctr">
              <a:buNone/>
            </a:pP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</a:rPr>
              <a:t>When our eyes have been 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</a:rPr>
              <a:t>shielded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</a:rPr>
              <a:t> 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</a:rPr>
              <a:t>by wearing  counterfeit glasses, truth 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</a:rPr>
              <a:t>can be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</a:rPr>
              <a:t> blinding when 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</a:rPr>
              <a:t>these blinders come off.</a:t>
            </a:r>
          </a:p>
          <a:p>
            <a:pPr marL="45720" indent="0" algn="ctr">
              <a:buNone/>
            </a:pPr>
            <a:r>
              <a:rPr lang="en-US" sz="58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+mj-lt"/>
              </a:rPr>
              <a:t>May Yahuah grant you the eye-salve to </a:t>
            </a:r>
            <a:br>
              <a:rPr lang="en-US" sz="58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+mj-lt"/>
              </a:rPr>
            </a:br>
            <a:r>
              <a:rPr lang="en-US" sz="58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+mj-lt"/>
              </a:rPr>
              <a:t>see His glorious truth regarding </a:t>
            </a:r>
            <a:r>
              <a:rPr lang="en-US" sz="58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+mj-lt"/>
              </a:rPr>
              <a:t>the true &amp; </a:t>
            </a:r>
            <a:br>
              <a:rPr lang="en-US" sz="58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+mj-lt"/>
              </a:rPr>
            </a:br>
            <a:r>
              <a:rPr lang="en-US" sz="58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+mj-lt"/>
              </a:rPr>
              <a:t>easy commencement for Yom Kippur!</a:t>
            </a:r>
            <a:endParaRPr lang="en-US" sz="5800" dirty="0" smtClean="0">
              <a:ln>
                <a:solidFill>
                  <a:srgbClr val="002060"/>
                </a:solidFill>
              </a:ln>
              <a:solidFill>
                <a:srgbClr val="00B0F0"/>
              </a:solidFill>
              <a:latin typeface="+mj-lt"/>
            </a:endParaRP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8604448" y="6381328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A399EC18-DC22-491A-A66E-AD70BDF89051}" type="slidenum">
              <a:rPr lang="es-ES" smtClean="0">
                <a:solidFill>
                  <a:schemeClr val="tx1"/>
                </a:solidFill>
              </a:rPr>
              <a:pPr/>
              <a:t>4</a:t>
            </a:fld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47168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A399EC18-DC22-491A-A66E-AD70BDF89051}" type="slidenum">
              <a:rPr lang="es-ES" smtClean="0">
                <a:solidFill>
                  <a:schemeClr val="bg2"/>
                </a:solidFill>
              </a:rPr>
              <a:pPr/>
              <a:t>5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0388" y="44624"/>
            <a:ext cx="916438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200" dirty="0" smtClean="0">
                <a:solidFill>
                  <a:srgbClr val="ABE9FF"/>
                </a:solidFill>
                <a:latin typeface="+mj-lt"/>
              </a:rPr>
              <a:t>Popular Verses used for Sunset Distortions </a:t>
            </a:r>
            <a:endParaRPr lang="en-US" sz="3200" dirty="0">
              <a:solidFill>
                <a:srgbClr val="ABE9FF"/>
              </a:solidFill>
              <a:latin typeface="+mj-lt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3419872" y="755687"/>
            <a:ext cx="5328592" cy="4968552"/>
          </a:xfrm>
          <a:prstGeom prst="rect">
            <a:avLst/>
          </a:prstGeom>
          <a:solidFill>
            <a:schemeClr val="bg2">
              <a:alpha val="38000"/>
            </a:schemeClr>
          </a:solidFill>
          <a:ln w="57150"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Two Torah Usages:</a:t>
            </a:r>
          </a:p>
          <a:p>
            <a:pPr marL="502920" indent="-457200">
              <a:buFont typeface="Georgia" pitchFamily="18" charset="0"/>
              <a:buAutoNum type="arabicPeriod"/>
            </a:pPr>
            <a:r>
              <a:rPr lang="en-US" sz="2000" b="1" dirty="0" smtClean="0">
                <a:solidFill>
                  <a:srgbClr val="0070C0"/>
                </a:solidFill>
              </a:rPr>
              <a:t>Gen 1:5b  </a:t>
            </a:r>
            <a:r>
              <a:rPr lang="en-US" sz="2000" b="1" dirty="0" smtClean="0">
                <a:solidFill>
                  <a:srgbClr val="002060"/>
                </a:solidFill>
              </a:rPr>
              <a:t>“And the evening and the morning were the first day.” </a:t>
            </a:r>
          </a:p>
          <a:p>
            <a:pPr marL="502920" indent="-457200">
              <a:buFont typeface="Georgia" pitchFamily="18" charset="0"/>
              <a:buAutoNum type="arabicPeriod"/>
            </a:pPr>
            <a:r>
              <a:rPr lang="en-US" sz="2000" b="1" dirty="0">
                <a:solidFill>
                  <a:srgbClr val="0070C0"/>
                </a:solidFill>
              </a:rPr>
              <a:t>Lev 23:32c  </a:t>
            </a:r>
            <a:r>
              <a:rPr lang="en-US" sz="2000" b="1" dirty="0" smtClean="0">
                <a:solidFill>
                  <a:schemeClr val="accent1"/>
                </a:solidFill>
              </a:rPr>
              <a:t>“…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smtClean="0">
                <a:solidFill>
                  <a:schemeClr val="accent1"/>
                </a:solidFill>
              </a:rPr>
              <a:t>from </a:t>
            </a:r>
            <a:r>
              <a:rPr lang="en-US" sz="2000" b="1" dirty="0">
                <a:solidFill>
                  <a:schemeClr val="accent1"/>
                </a:solidFill>
              </a:rPr>
              <a:t>even unto even, shall ye celebrate your </a:t>
            </a:r>
            <a:r>
              <a:rPr lang="en-US" sz="2000" b="1" dirty="0" err="1">
                <a:solidFill>
                  <a:schemeClr val="accent1"/>
                </a:solidFill>
              </a:rPr>
              <a:t>sabbath</a:t>
            </a:r>
            <a:r>
              <a:rPr lang="en-US" sz="2000" b="1" dirty="0" smtClean="0">
                <a:solidFill>
                  <a:schemeClr val="accent1"/>
                </a:solidFill>
              </a:rPr>
              <a:t>.”</a:t>
            </a:r>
            <a:endParaRPr lang="en-US" sz="2000" b="1" dirty="0">
              <a:solidFill>
                <a:schemeClr val="accent1"/>
              </a:solidFill>
            </a:endParaRPr>
          </a:p>
          <a:p>
            <a:pPr marL="45720" indent="0">
              <a:buNone/>
            </a:pPr>
            <a:endParaRPr lang="en-US" sz="1050" b="1" dirty="0" smtClean="0">
              <a:solidFill>
                <a:srgbClr val="002060"/>
              </a:solidFill>
            </a:endParaRPr>
          </a:p>
          <a:p>
            <a:pPr marL="45720" indent="0">
              <a:buNone/>
            </a:pP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Two </a:t>
            </a: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Non-Torah 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Usages:</a:t>
            </a:r>
          </a:p>
          <a:p>
            <a:pPr marL="502920" indent="-457200">
              <a:buFont typeface="+mj-lt"/>
              <a:buAutoNum type="arabicPeriod" startAt="3"/>
            </a:pPr>
            <a:r>
              <a:rPr lang="en-US" sz="2000" b="1" dirty="0" err="1" smtClean="0">
                <a:solidFill>
                  <a:srgbClr val="0070C0"/>
                </a:solidFill>
              </a:rPr>
              <a:t>Neh</a:t>
            </a:r>
            <a:r>
              <a:rPr lang="en-US" sz="2000" b="1" dirty="0" smtClean="0">
                <a:solidFill>
                  <a:srgbClr val="0070C0"/>
                </a:solidFill>
              </a:rPr>
              <a:t> 13:19  </a:t>
            </a:r>
            <a:r>
              <a:rPr lang="en-US" sz="2000" b="1" dirty="0" smtClean="0">
                <a:solidFill>
                  <a:srgbClr val="002060"/>
                </a:solidFill>
              </a:rPr>
              <a:t>“… when </a:t>
            </a:r>
            <a:r>
              <a:rPr lang="en-US" sz="2000" b="1" dirty="0">
                <a:solidFill>
                  <a:srgbClr val="002060"/>
                </a:solidFill>
              </a:rPr>
              <a:t>the gates of Jerusalem began to be dark before </a:t>
            </a:r>
            <a:r>
              <a:rPr lang="en-US" sz="2000" b="1" dirty="0" smtClean="0">
                <a:solidFill>
                  <a:srgbClr val="002060"/>
                </a:solidFill>
              </a:rPr>
              <a:t/>
            </a:r>
            <a:br>
              <a:rPr lang="en-US" sz="2000" b="1" dirty="0" smtClean="0">
                <a:solidFill>
                  <a:srgbClr val="002060"/>
                </a:solidFill>
              </a:rPr>
            </a:br>
            <a:r>
              <a:rPr lang="en-US" sz="2000" b="1" dirty="0" smtClean="0">
                <a:solidFill>
                  <a:srgbClr val="002060"/>
                </a:solidFill>
              </a:rPr>
              <a:t>the Sabbath …”</a:t>
            </a:r>
          </a:p>
          <a:p>
            <a:pPr marL="502920" indent="-457200">
              <a:buFont typeface="+mj-lt"/>
              <a:buAutoNum type="arabicPeriod" startAt="3"/>
            </a:pPr>
            <a:r>
              <a:rPr lang="en-US" sz="2000" b="1" dirty="0" smtClean="0">
                <a:solidFill>
                  <a:srgbClr val="0070C0"/>
                </a:solidFill>
              </a:rPr>
              <a:t>John 20:1  </a:t>
            </a:r>
            <a:r>
              <a:rPr lang="en-US" sz="2000" b="1" dirty="0" smtClean="0">
                <a:solidFill>
                  <a:srgbClr val="002060"/>
                </a:solidFill>
              </a:rPr>
              <a:t>“The </a:t>
            </a:r>
            <a:r>
              <a:rPr lang="en-US" sz="2000" b="1" dirty="0">
                <a:solidFill>
                  <a:srgbClr val="002060"/>
                </a:solidFill>
              </a:rPr>
              <a:t>first day of the week cometh Mary Magdalene early, when it was yet dark, unto the </a:t>
            </a:r>
            <a:r>
              <a:rPr lang="en-US" sz="2000" b="1" dirty="0" smtClean="0">
                <a:solidFill>
                  <a:srgbClr val="002060"/>
                </a:solidFill>
              </a:rPr>
              <a:t>sepulchre …” </a:t>
            </a:r>
            <a:endParaRPr lang="en-US" sz="2000" b="1" dirty="0">
              <a:solidFill>
                <a:srgbClr val="002060"/>
              </a:solidFill>
            </a:endParaRP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Font typeface="Georgia" pitchFamily="18" charset="0"/>
              <a:buNone/>
            </a:pPr>
            <a:endParaRPr lang="en-US" dirty="0"/>
          </a:p>
        </p:txBody>
      </p:sp>
      <p:pic>
        <p:nvPicPr>
          <p:cNvPr id="2050" name="Picture 2" descr="C:\Users\Rae\Desktop\Flat Earth\3dwm check mark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06134"/>
            <a:ext cx="2915816" cy="218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Rae\Desktop\Flat Earth\open-dictionarydo man png.png"/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322595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23528" y="5805264"/>
            <a:ext cx="8640960" cy="830997"/>
          </a:xfrm>
          <a:prstGeom prst="rect">
            <a:avLst/>
          </a:prstGeom>
          <a:noFill/>
          <a:ln w="38100">
            <a:noFill/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There are 35+ Scripture witnesses for the Dawn Day that are easy to </a:t>
            </a:r>
            <a:r>
              <a:rPr lang="en-US" sz="24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understand</a:t>
            </a:r>
            <a:r>
              <a:rPr lang="en-US" sz="24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with proper study skills.</a:t>
            </a:r>
            <a:endParaRPr lang="en-US" sz="2400" b="1" cap="none" spc="0" dirty="0">
              <a:ln w="11430"/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85146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348880"/>
            <a:ext cx="8964488" cy="826445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r>
              <a:rPr lang="en-US" dirty="0" smtClean="0">
                <a:ln w="10541" cmpd="sng">
                  <a:solidFill>
                    <a:srgbClr val="05C3CD"/>
                  </a:solidFill>
                  <a:prstDash val="solid"/>
                </a:ln>
                <a:solidFill>
                  <a:srgbClr val="06DFEA"/>
                </a:solidFill>
              </a:rPr>
              <a:t>Reviewing Simple Lessons Long Forgotten?!</a:t>
            </a:r>
            <a:endParaRPr lang="en-US" dirty="0">
              <a:ln w="10541" cmpd="sng">
                <a:solidFill>
                  <a:srgbClr val="05C3CD"/>
                </a:solidFill>
                <a:prstDash val="solid"/>
              </a:ln>
              <a:solidFill>
                <a:srgbClr val="06DFEA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88" y="188640"/>
            <a:ext cx="7366423" cy="2376264"/>
          </a:xfrm>
          <a:effectLst>
            <a:softEdge rad="12700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3345010"/>
            <a:ext cx="8712968" cy="332435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800" b="1" dirty="0">
                <a:solidFill>
                  <a:srgbClr val="7030A0"/>
                </a:solidFill>
              </a:rPr>
              <a:t>How can a simple English word like “evening” </a:t>
            </a:r>
            <a:r>
              <a:rPr lang="en-US" sz="1800" b="1" dirty="0" smtClean="0">
                <a:solidFill>
                  <a:srgbClr val="7030A0"/>
                </a:solidFill>
              </a:rPr>
              <a:t>pose </a:t>
            </a:r>
            <a:r>
              <a:rPr lang="en-US" sz="1800" b="1" dirty="0">
                <a:solidFill>
                  <a:srgbClr val="7030A0"/>
                </a:solidFill>
              </a:rPr>
              <a:t>such a confusing </a:t>
            </a:r>
            <a:r>
              <a:rPr lang="en-US" sz="1800" b="1" dirty="0" smtClean="0">
                <a:solidFill>
                  <a:srgbClr val="7030A0"/>
                </a:solidFill>
              </a:rPr>
              <a:t>problem when </a:t>
            </a:r>
            <a:r>
              <a:rPr lang="en-US" sz="1800" b="1" dirty="0">
                <a:solidFill>
                  <a:srgbClr val="7030A0"/>
                </a:solidFill>
              </a:rPr>
              <a:t>linked to the proper commencement for </a:t>
            </a:r>
            <a:r>
              <a:rPr lang="en-US" sz="1800" b="1" dirty="0" smtClean="0">
                <a:solidFill>
                  <a:srgbClr val="7030A0"/>
                </a:solidFill>
              </a:rPr>
              <a:t>Day of Atonement?  </a:t>
            </a:r>
            <a:endParaRPr lang="en-US" sz="1800" dirty="0">
              <a:solidFill>
                <a:srgbClr val="7030A0"/>
              </a:solidFill>
            </a:endParaRPr>
          </a:p>
          <a:p>
            <a:pPr algn="ctr"/>
            <a:r>
              <a:rPr lang="en-US" sz="1800" b="1" dirty="0">
                <a:solidFill>
                  <a:schemeClr val="accent6"/>
                </a:solidFill>
              </a:rPr>
              <a:t>Could it be the Church Leaders, </a:t>
            </a:r>
            <a:r>
              <a:rPr lang="en-US" sz="1800" b="1" dirty="0" smtClean="0">
                <a:solidFill>
                  <a:schemeClr val="accent6"/>
                </a:solidFill>
              </a:rPr>
              <a:t>Pastors, </a:t>
            </a:r>
            <a:r>
              <a:rPr lang="en-US" sz="1800" b="1" dirty="0">
                <a:solidFill>
                  <a:schemeClr val="accent6"/>
                </a:solidFill>
              </a:rPr>
              <a:t>Bible </a:t>
            </a:r>
            <a:r>
              <a:rPr lang="en-US" sz="1800" b="1" dirty="0" smtClean="0">
                <a:solidFill>
                  <a:schemeClr val="accent6"/>
                </a:solidFill>
              </a:rPr>
              <a:t>Workers &amp; </a:t>
            </a:r>
            <a:br>
              <a:rPr lang="en-US" sz="1800" b="1" dirty="0" smtClean="0">
                <a:solidFill>
                  <a:schemeClr val="accent6"/>
                </a:solidFill>
              </a:rPr>
            </a:br>
            <a:r>
              <a:rPr lang="en-US" sz="1800" b="1" dirty="0" smtClean="0">
                <a:solidFill>
                  <a:schemeClr val="accent6"/>
                </a:solidFill>
              </a:rPr>
              <a:t>Feast Teachers have </a:t>
            </a:r>
            <a:r>
              <a:rPr lang="en-US" sz="1800" b="1" dirty="0">
                <a:solidFill>
                  <a:schemeClr val="accent6"/>
                </a:solidFill>
              </a:rPr>
              <a:t>not been </a:t>
            </a:r>
            <a:r>
              <a:rPr lang="en-US" sz="1800" b="1" dirty="0" smtClean="0">
                <a:solidFill>
                  <a:schemeClr val="accent6"/>
                </a:solidFill>
              </a:rPr>
              <a:t>diligent </a:t>
            </a:r>
            <a:r>
              <a:rPr lang="en-US" sz="1800" b="1" dirty="0">
                <a:solidFill>
                  <a:schemeClr val="accent6"/>
                </a:solidFill>
              </a:rPr>
              <a:t>enough in their search?  </a:t>
            </a:r>
            <a:endParaRPr lang="en-US" sz="1800" dirty="0">
              <a:solidFill>
                <a:schemeClr val="accent6"/>
              </a:solidFill>
            </a:endParaRP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Have they been misled by traditions, </a:t>
            </a:r>
            <a:r>
              <a:rPr lang="en-US" sz="1800" b="1" dirty="0" smtClean="0">
                <a:solidFill>
                  <a:srgbClr val="00B050"/>
                </a:solidFill>
              </a:rPr>
              <a:t>ignorantly passing </a:t>
            </a:r>
            <a:r>
              <a:rPr lang="en-US" sz="1800" b="1" dirty="0">
                <a:solidFill>
                  <a:srgbClr val="00B050"/>
                </a:solidFill>
              </a:rPr>
              <a:t>along </a:t>
            </a:r>
            <a:r>
              <a:rPr lang="en-US" sz="1800" b="1" dirty="0" smtClean="0">
                <a:solidFill>
                  <a:srgbClr val="00B050"/>
                </a:solidFill>
              </a:rPr>
              <a:t>what </a:t>
            </a:r>
            <a:br>
              <a:rPr lang="en-US" sz="1800" b="1" dirty="0" smtClean="0">
                <a:solidFill>
                  <a:srgbClr val="00B050"/>
                </a:solidFill>
              </a:rPr>
            </a:br>
            <a:r>
              <a:rPr lang="en-US" sz="1800" b="1" dirty="0" smtClean="0">
                <a:solidFill>
                  <a:srgbClr val="00B050"/>
                </a:solidFill>
              </a:rPr>
              <a:t>they </a:t>
            </a:r>
            <a:r>
              <a:rPr lang="en-US" sz="1800" b="1" dirty="0">
                <a:solidFill>
                  <a:srgbClr val="00B050"/>
                </a:solidFill>
              </a:rPr>
              <a:t>have </a:t>
            </a:r>
            <a:r>
              <a:rPr lang="en-US" sz="1800" b="1" dirty="0" smtClean="0">
                <a:solidFill>
                  <a:srgbClr val="00B050"/>
                </a:solidFill>
              </a:rPr>
              <a:t>learned from the Jewish culture or Hebrew Roots movements?  </a:t>
            </a:r>
            <a:endParaRPr lang="en-US" sz="1800" dirty="0">
              <a:solidFill>
                <a:srgbClr val="00B050"/>
              </a:solidFill>
            </a:endParaRPr>
          </a:p>
          <a:p>
            <a:pPr algn="ctr"/>
            <a:r>
              <a:rPr lang="en-US" sz="1800" b="1" dirty="0">
                <a:solidFill>
                  <a:schemeClr val="accent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Can the nominal Bible Student really find </a:t>
            </a:r>
            <a:r>
              <a:rPr lang="en-US" sz="1800" b="1" dirty="0" smtClean="0">
                <a:solidFill>
                  <a:schemeClr val="accent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out what </a:t>
            </a:r>
            <a:r>
              <a:rPr lang="en-US" sz="1800" b="1" dirty="0">
                <a:solidFill>
                  <a:schemeClr val="accent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the truth is of this </a:t>
            </a:r>
            <a:r>
              <a:rPr lang="en-US" sz="1800" b="1" dirty="0" smtClean="0">
                <a:solidFill>
                  <a:schemeClr val="accent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“evening” controversy for the most </a:t>
            </a:r>
            <a:r>
              <a:rPr lang="en-US" sz="1800" b="1" dirty="0" smtClean="0">
                <a:solidFill>
                  <a:schemeClr val="accent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solemn, qodesh </a:t>
            </a:r>
            <a:r>
              <a:rPr lang="en-US" sz="1800" b="1" dirty="0" smtClean="0">
                <a:solidFill>
                  <a:schemeClr val="accent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feast day of the year?  </a:t>
            </a:r>
            <a:endParaRPr lang="en-US" sz="1800" dirty="0">
              <a:solidFill>
                <a:schemeClr val="accent1"/>
              </a:solidFill>
            </a:endParaRPr>
          </a:p>
          <a:p>
            <a:pPr algn="ctr"/>
            <a:r>
              <a:rPr lang="en-US" sz="1800" b="1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See how </a:t>
            </a:r>
            <a:r>
              <a:rPr lang="en-US" sz="1800" b="1" dirty="0" smtClean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this </a:t>
            </a:r>
            <a:r>
              <a:rPr lang="en-US" sz="1800" b="1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problem can be solved with simple grammar </a:t>
            </a:r>
            <a:r>
              <a:rPr lang="en-US" sz="1800" b="1" dirty="0" smtClean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skills </a:t>
            </a:r>
            <a:br>
              <a:rPr lang="en-US" sz="1800" b="1" dirty="0" smtClean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1800" b="1" dirty="0" smtClean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as we take a good look </a:t>
            </a:r>
            <a:r>
              <a:rPr lang="en-US" sz="1800" b="1" dirty="0" smtClean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at Yam Kippur from </a:t>
            </a:r>
            <a:r>
              <a:rPr lang="en-US" sz="1800" b="1" dirty="0" smtClean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Lev 23:26-32.</a:t>
            </a:r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153323"/>
            <a:ext cx="448816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044526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Flat Earth\do boy glass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69" y="3131697"/>
            <a:ext cx="1804157" cy="199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40768"/>
            <a:ext cx="9756576" cy="2357722"/>
          </a:xfrm>
          <a:ln>
            <a:noFill/>
          </a:ln>
        </p:spPr>
        <p:txBody>
          <a:bodyPr>
            <a:scene3d>
              <a:camera prst="isometricOffAxis1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For understanding the phrase </a:t>
            </a:r>
            <a:b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from Lev 23:32</a:t>
            </a: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“…from even unto even shall ye</a:t>
            </a:r>
            <a:b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</a:b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celebrate your Sabbath.”</a:t>
            </a:r>
            <a:endParaRPr lang="en-US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68" y="4509120"/>
            <a:ext cx="3600400" cy="1728192"/>
          </a:xfrm>
          <a:solidFill>
            <a:srgbClr val="ABE9FF"/>
          </a:solidFill>
          <a:ln w="76200"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>
            <a:normAutofit fontScale="92500" lnSpcReduction="20000"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  <a:t>Is this phrase</a:t>
            </a:r>
            <a:b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  <a:t>defining when</a:t>
            </a:r>
            <a:b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  <a:t>Yom Kippur </a:t>
            </a:r>
            <a:b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  <a:t>begins, or not?</a:t>
            </a:r>
            <a:endParaRPr lang="en-US" sz="3600" b="1" dirty="0">
              <a:ln/>
              <a:solidFill>
                <a:srgbClr val="002060"/>
              </a:solidFill>
              <a:latin typeface="Arial Rounded MT Bold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48816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7</a:t>
            </a:fld>
            <a:endParaRPr lang="es-ES" dirty="0"/>
          </a:p>
        </p:txBody>
      </p:sp>
      <p:pic>
        <p:nvPicPr>
          <p:cNvPr id="139266" name="Picture 2" descr="C:\Users\Rae\Desktop\Grammar Art\p 2 Grammar Lessons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1559">
            <a:off x="411463" y="351683"/>
            <a:ext cx="3494087" cy="151130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920815"/>
            <a:ext cx="4016375" cy="2676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1052507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9593" y="1646923"/>
            <a:ext cx="5047344" cy="403244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Since when does the day not begin with “evening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 anymore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</a:p>
          <a:p>
            <a:r>
              <a:rPr lang="en-US" sz="2400" b="1" dirty="0" smtClean="0">
                <a:solidFill>
                  <a:srgbClr val="F9B639"/>
                </a:solidFill>
              </a:rPr>
              <a:t>This study we will attempt to sharpen our Bible study skills through finding the answer to </a:t>
            </a:r>
            <a:r>
              <a:rPr lang="en-US" sz="2400" b="1" dirty="0" smtClean="0">
                <a:solidFill>
                  <a:srgbClr val="F9B639"/>
                </a:solidFill>
              </a:rPr>
              <a:t/>
            </a:r>
            <a:br>
              <a:rPr lang="en-US" sz="2400" b="1" dirty="0" smtClean="0">
                <a:solidFill>
                  <a:srgbClr val="F9B639"/>
                </a:solidFill>
              </a:rPr>
            </a:br>
            <a:r>
              <a:rPr lang="en-US" sz="2400" b="1" dirty="0" smtClean="0">
                <a:solidFill>
                  <a:srgbClr val="F9B639"/>
                </a:solidFill>
              </a:rPr>
              <a:t>the </a:t>
            </a:r>
            <a:r>
              <a:rPr lang="en-US" sz="2400" b="1" dirty="0" smtClean="0">
                <a:solidFill>
                  <a:srgbClr val="F9B639"/>
                </a:solidFill>
              </a:rPr>
              <a:t>question on: 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“When does Yahuah’s day really begin?” … especially Day of Atonement.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99592" y="188640"/>
            <a:ext cx="7344816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32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When it comes to “day-start” </a:t>
            </a:r>
            <a:br>
              <a:rPr lang="en-US" sz="32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</a:br>
            <a:r>
              <a:rPr lang="en-US" sz="32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the Question is </a:t>
            </a:r>
            <a:br>
              <a:rPr lang="en-US" sz="32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</a:br>
            <a:r>
              <a:rPr lang="en-US" sz="32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Always the Same </a:t>
            </a:r>
            <a:endParaRPr lang="en-US" sz="2400" dirty="0">
              <a:ln w="10541" cmpd="sng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79512" y="5517232"/>
            <a:ext cx="7191450" cy="1152127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It’s a Good Question!</a:t>
            </a:r>
          </a:p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There is an Answer!</a:t>
            </a:r>
            <a:endParaRPr lang="en-US" dirty="0">
              <a:ln w="10541" cmpd="sng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pic>
        <p:nvPicPr>
          <p:cNvPr id="2050" name="Picture 2" descr="C:\Users\Rae\Desktop\Grammar Art\Questionmark blue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937" y="889279"/>
            <a:ext cx="2438400" cy="243840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41" y="2941386"/>
            <a:ext cx="2739391" cy="2791870"/>
          </a:xfrm>
        </p:spPr>
      </p:pic>
    </p:spTree>
    <p:extLst>
      <p:ext uri="{BB962C8B-B14F-4D97-AF65-F5344CB8AC3E}">
        <p14:creationId xmlns:p14="http://schemas.microsoft.com/office/powerpoint/2010/main" val="267763615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721" y="260648"/>
            <a:ext cx="7488832" cy="576064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</a:t>
            </a:r>
            <a:endParaRPr lang="en-US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3588" y="908720"/>
            <a:ext cx="7812868" cy="3024336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n-US" sz="2000" dirty="0" smtClean="0"/>
              <a:t>In this study we are going to learn how to understand exactly when to </a:t>
            </a:r>
            <a:r>
              <a:rPr lang="en-US" sz="2000" dirty="0" smtClean="0"/>
              <a:t>begin Yom Kippur (Day </a:t>
            </a:r>
            <a:r>
              <a:rPr lang="en-US" sz="2000" dirty="0" smtClean="0"/>
              <a:t>of </a:t>
            </a:r>
            <a:r>
              <a:rPr lang="en-US" sz="2000" dirty="0" smtClean="0"/>
              <a:t>Atonement), </a:t>
            </a:r>
            <a:r>
              <a:rPr lang="en-US" sz="2000" dirty="0" smtClean="0"/>
              <a:t>and what to do with the other mandated requirements.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The Grammar 101 study is the foundation.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Tonight each one will be relying on their previous study skills for our topic of discussion – especially the definition of “evening.”</a:t>
            </a:r>
          </a:p>
          <a:p>
            <a:pPr marL="457200" indent="-457200">
              <a:buAutoNum type="arabicPeriod"/>
            </a:pPr>
            <a:r>
              <a:rPr lang="en-US" sz="2000" b="1" dirty="0">
                <a:solidFill>
                  <a:srgbClr val="0070C0"/>
                </a:solidFill>
              </a:rPr>
              <a:t>Lev </a:t>
            </a:r>
            <a:r>
              <a:rPr lang="en-US" sz="2000" b="1" dirty="0" smtClean="0">
                <a:solidFill>
                  <a:srgbClr val="0070C0"/>
                </a:solidFill>
              </a:rPr>
              <a:t>23:26-32      </a:t>
            </a:r>
            <a:r>
              <a:rPr lang="en-US" sz="2000" dirty="0" smtClean="0"/>
              <a:t>This passage for Yom Kippur </a:t>
            </a:r>
            <a:r>
              <a:rPr lang="en-US" sz="2000" dirty="0" smtClean="0"/>
              <a:t>is </a:t>
            </a:r>
            <a:r>
              <a:rPr lang="en-US" sz="2000" dirty="0" smtClean="0"/>
              <a:t>one of the most controversial Scriptures used by many to demand </a:t>
            </a:r>
            <a:r>
              <a:rPr lang="en-US" sz="2000" b="1" u="sng" dirty="0" smtClean="0"/>
              <a:t>all</a:t>
            </a:r>
            <a:r>
              <a:rPr lang="en-US" sz="2000" dirty="0" smtClean="0"/>
              <a:t> </a:t>
            </a:r>
            <a:r>
              <a:rPr lang="en-US" sz="2000" dirty="0" smtClean="0"/>
              <a:t>“Sabbath(s)” begin in the evening at sunset!</a:t>
            </a:r>
          </a:p>
          <a:p>
            <a:pPr marL="457200" indent="-457200">
              <a:buAutoNum type="arabicPeriod"/>
            </a:pPr>
            <a:endParaRPr lang="en-US" sz="2000" dirty="0" smtClean="0"/>
          </a:p>
          <a:p>
            <a:pPr marL="457200" indent="-457200">
              <a:buAutoNum type="arabicPeriod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448" y="6385396"/>
            <a:ext cx="448816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9</a:t>
            </a:fld>
            <a:endParaRPr lang="es-E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501008"/>
            <a:ext cx="2562592" cy="3102746"/>
          </a:xfrm>
          <a:effectLst>
            <a:softEdge rad="127000"/>
          </a:effectLst>
        </p:spPr>
      </p:pic>
      <p:sp>
        <p:nvSpPr>
          <p:cNvPr id="9" name="Rectangle 8"/>
          <p:cNvSpPr/>
          <p:nvPr/>
        </p:nvSpPr>
        <p:spPr>
          <a:xfrm>
            <a:off x="820186" y="4077072"/>
            <a:ext cx="494718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Of High Importance:</a:t>
            </a:r>
          </a:p>
          <a:p>
            <a:pPr algn="ctr"/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Read more than </a:t>
            </a:r>
            <a:b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10 words</a:t>
            </a:r>
            <a:b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to discern context!</a:t>
            </a:r>
            <a:endParaRPr lang="en-US" sz="36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00390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905070" y="1124745"/>
            <a:ext cx="4747050" cy="446449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388620" indent="-342900">
              <a:buAutoNum type="arabicPeriod"/>
            </a:pPr>
            <a:r>
              <a:rPr lang="en-US" dirty="0" smtClean="0"/>
              <a:t>Many </a:t>
            </a:r>
            <a:r>
              <a:rPr lang="en-US" b="1" dirty="0" smtClean="0"/>
              <a:t>of </a:t>
            </a:r>
            <a:r>
              <a:rPr lang="en-US" b="1" dirty="0"/>
              <a:t>us have been taught that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"evening" </a:t>
            </a:r>
            <a:r>
              <a:rPr lang="en-US" b="1" dirty="0"/>
              <a:t>means </a:t>
            </a:r>
            <a:r>
              <a:rPr lang="en-US" b="1" dirty="0">
                <a:solidFill>
                  <a:schemeClr val="accent4"/>
                </a:solidFill>
              </a:rPr>
              <a:t>"sunset" </a:t>
            </a:r>
            <a:r>
              <a:rPr lang="en-US" b="1" dirty="0" smtClean="0"/>
              <a:t>which begins the new day for “Sabbath(s).” </a:t>
            </a:r>
          </a:p>
          <a:p>
            <a:pPr marL="388620" indent="-342900">
              <a:buAutoNum type="arabicPeriod"/>
            </a:pPr>
            <a:r>
              <a:rPr lang="en-US" dirty="0"/>
              <a:t>F</a:t>
            </a:r>
            <a:r>
              <a:rPr lang="en-US" dirty="0" smtClean="0"/>
              <a:t>ew </a:t>
            </a:r>
            <a:r>
              <a:rPr lang="en-US" dirty="0"/>
              <a:t>of us have thought about challenging </a:t>
            </a:r>
            <a:r>
              <a:rPr lang="en-US" dirty="0" smtClean="0"/>
              <a:t>this </a:t>
            </a:r>
            <a:r>
              <a:rPr lang="en-US" dirty="0"/>
              <a:t>point, because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we </a:t>
            </a:r>
            <a:r>
              <a:rPr lang="en-US" dirty="0"/>
              <a:t>really </a:t>
            </a:r>
            <a:r>
              <a:rPr lang="en-US" dirty="0" smtClean="0"/>
              <a:t>believed … </a:t>
            </a:r>
          </a:p>
          <a:p>
            <a:pPr marL="388620" indent="-342900">
              <a:buAutoNum type="arabicPeriod"/>
            </a:pPr>
            <a:r>
              <a:rPr lang="en-US" dirty="0"/>
              <a:t>W</a:t>
            </a:r>
            <a:r>
              <a:rPr lang="en-US" dirty="0" smtClean="0"/>
              <a:t>hat </a:t>
            </a:r>
            <a:r>
              <a:rPr lang="en-US" dirty="0"/>
              <a:t>we were </a:t>
            </a:r>
            <a:r>
              <a:rPr lang="en-US" dirty="0" smtClean="0"/>
              <a:t>shown </a:t>
            </a:r>
            <a:r>
              <a:rPr lang="en-US" dirty="0"/>
              <a:t>was true.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We </a:t>
            </a:r>
            <a:r>
              <a:rPr lang="en-US" dirty="0"/>
              <a:t>were taught this concept from age 2.  </a:t>
            </a:r>
            <a:endParaRPr lang="en-US" dirty="0" smtClean="0"/>
          </a:p>
          <a:p>
            <a:pPr marL="388620" indent="-342900">
              <a:buAutoNum type="arabicPeriod"/>
            </a:pPr>
            <a:r>
              <a:rPr lang="en-US" dirty="0" smtClean="0"/>
              <a:t>Most of us have not been taught to question </a:t>
            </a:r>
            <a:r>
              <a:rPr lang="en-US" dirty="0"/>
              <a:t>the meaning of such a simple </a:t>
            </a:r>
            <a:r>
              <a:rPr lang="en-US" dirty="0" smtClean="0"/>
              <a:t>word as “even/evening”?  Why?</a:t>
            </a:r>
          </a:p>
          <a:p>
            <a:pPr marL="388620" indent="-342900"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Because </a:t>
            </a:r>
            <a:r>
              <a:rPr lang="en-US" b="1" dirty="0">
                <a:solidFill>
                  <a:srgbClr val="00B050"/>
                </a:solidFill>
              </a:rPr>
              <a:t>we </a:t>
            </a:r>
            <a:r>
              <a:rPr lang="en-US" b="1" dirty="0" smtClean="0">
                <a:solidFill>
                  <a:srgbClr val="00B050"/>
                </a:solidFill>
              </a:rPr>
              <a:t>were taught </a:t>
            </a:r>
            <a:r>
              <a:rPr lang="en-US" b="1" dirty="0">
                <a:solidFill>
                  <a:srgbClr val="00B050"/>
                </a:solidFill>
              </a:rPr>
              <a:t>our </a:t>
            </a:r>
            <a:r>
              <a:rPr lang="en-US" b="1" dirty="0" smtClean="0">
                <a:solidFill>
                  <a:srgbClr val="00B050"/>
                </a:solidFill>
              </a:rPr>
              <a:t>leaders &amp; </a:t>
            </a:r>
            <a:r>
              <a:rPr lang="en-US" b="1" dirty="0">
                <a:solidFill>
                  <a:srgbClr val="00B050"/>
                </a:solidFill>
              </a:rPr>
              <a:t>teachers </a:t>
            </a:r>
            <a:r>
              <a:rPr lang="en-US" b="1" dirty="0" smtClean="0">
                <a:solidFill>
                  <a:srgbClr val="00B050"/>
                </a:solidFill>
              </a:rPr>
              <a:t>did instruct us on the </a:t>
            </a:r>
            <a:r>
              <a:rPr lang="en-US" b="1" dirty="0">
                <a:solidFill>
                  <a:srgbClr val="00B050"/>
                </a:solidFill>
              </a:rPr>
              <a:t>truth about such a </a:t>
            </a:r>
            <a:r>
              <a:rPr lang="en-US" b="1" dirty="0" smtClean="0">
                <a:solidFill>
                  <a:srgbClr val="00B050"/>
                </a:solidFill>
              </a:rPr>
              <a:t>matter …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72" y="3059936"/>
            <a:ext cx="1521063" cy="2527964"/>
          </a:xfrm>
          <a:effectLst>
            <a:softEdge rad="127000"/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99592" y="260648"/>
            <a:ext cx="8136904" cy="792088"/>
          </a:xfrm>
        </p:spPr>
        <p:txBody>
          <a:bodyPr/>
          <a:lstStyle/>
          <a:p>
            <a:r>
              <a:rPr lang="en-US" sz="3200" dirty="0" smtClean="0"/>
              <a:t>Scripture Deals With Confusion Best</a:t>
            </a:r>
            <a:endParaRPr lang="en-US" sz="32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796136" y="764704"/>
            <a:ext cx="3024336" cy="2304256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24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For the Covenant Calendar study, </a:t>
            </a:r>
            <a:br>
              <a:rPr lang="en-US" sz="24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</a:br>
            <a:r>
              <a:rPr lang="en-US" sz="24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is Yom Kippur the only Sabbath that begins at “even”?</a:t>
            </a:r>
            <a:endParaRPr lang="en-US" sz="2400" dirty="0">
              <a:ln w="10541" cmpd="sng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99592" y="5445224"/>
            <a:ext cx="7344816" cy="1170072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2000" dirty="0" smtClean="0">
                <a:ln w="10541" cmpd="sng">
                  <a:noFill/>
                  <a:prstDash val="solid"/>
                </a:ln>
                <a:solidFill>
                  <a:srgbClr val="0C788E"/>
                </a:solidFill>
              </a:rPr>
              <a:t>To satisfactorily answer the “evening” question </a:t>
            </a:r>
            <a:br>
              <a:rPr lang="en-US" sz="2000" dirty="0" smtClean="0">
                <a:ln w="10541" cmpd="sng">
                  <a:noFill/>
                  <a:prstDash val="solid"/>
                </a:ln>
                <a:solidFill>
                  <a:srgbClr val="0C788E"/>
                </a:solidFill>
              </a:rPr>
            </a:br>
            <a:r>
              <a:rPr lang="en-US" sz="2000" dirty="0" smtClean="0">
                <a:ln w="10541" cmpd="sng">
                  <a:noFill/>
                  <a:prstDash val="solid"/>
                </a:ln>
                <a:solidFill>
                  <a:srgbClr val="0C788E"/>
                </a:solidFill>
              </a:rPr>
              <a:t>we need to learn how to accept this controversial challenge by using better Bible study skills.</a:t>
            </a:r>
            <a:endParaRPr lang="en-US" sz="2000" dirty="0">
              <a:ln w="10541" cmpd="sng">
                <a:noFill/>
                <a:prstDash val="solid"/>
              </a:ln>
              <a:solidFill>
                <a:srgbClr val="0C78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98290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63192" y="638132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11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16632"/>
            <a:ext cx="843858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Yom Kippur  </a:t>
            </a: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(Day of Atonement)</a:t>
            </a:r>
            <a:endParaRPr lang="en-US" sz="4000" b="1" cap="none" spc="0" dirty="0">
              <a:ln w="11430"/>
              <a:solidFill>
                <a:srgbClr val="DFA6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96344" y="5592142"/>
            <a:ext cx="622818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The most </a:t>
            </a: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solemn, </a:t>
            </a:r>
            <a:r>
              <a:rPr lang="en-US" sz="3200" b="1" dirty="0" err="1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quodesh</a:t>
            </a: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Sabbath of the </a:t>
            </a: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year!</a:t>
            </a:r>
            <a:endParaRPr lang="en-US" sz="4000" b="1" cap="none" spc="0" dirty="0">
              <a:ln w="11430"/>
              <a:solidFill>
                <a:srgbClr val="DFA6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87646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2411760" y="908720"/>
            <a:ext cx="6192688" cy="496855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" indent="0">
              <a:buNone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Scenario:</a:t>
            </a:r>
          </a:p>
          <a:p>
            <a:pPr marL="45720" indent="0">
              <a:buNone/>
            </a:pPr>
            <a:r>
              <a:rPr lang="en-US" dirty="0" smtClean="0"/>
              <a:t>You just invested a lot of time and effort to understand the day-start beginning with the first day of creation.</a:t>
            </a:r>
          </a:p>
          <a:p>
            <a:pPr marL="45720" indent="0">
              <a:buNone/>
            </a:pPr>
            <a:r>
              <a:rPr lang="en-US" dirty="0" smtClean="0">
                <a:solidFill>
                  <a:srgbClr val="006600"/>
                </a:solidFill>
              </a:rPr>
              <a:t>You can even explain it really </a:t>
            </a:r>
            <a:r>
              <a:rPr lang="en-US" dirty="0" smtClean="0">
                <a:solidFill>
                  <a:srgbClr val="006600"/>
                </a:solidFill>
              </a:rPr>
              <a:t>well the day begins at dawn. </a:t>
            </a:r>
            <a:endParaRPr lang="en-US" dirty="0" smtClean="0">
              <a:solidFill>
                <a:srgbClr val="006600"/>
              </a:solidFill>
            </a:endParaRPr>
          </a:p>
          <a:p>
            <a:pPr marL="45720" indent="0">
              <a:buNone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Then:</a:t>
            </a:r>
          </a:p>
          <a:p>
            <a:pPr marL="388620" indent="-342900">
              <a:buAutoNum type="arabicPeriod"/>
            </a:pPr>
            <a:r>
              <a:rPr lang="en-US" dirty="0" smtClean="0">
                <a:solidFill>
                  <a:schemeClr val="accent6"/>
                </a:solidFill>
              </a:rPr>
              <a:t>Along comes your Sabbath pastor.</a:t>
            </a:r>
          </a:p>
          <a:p>
            <a:pPr marL="388620" indent="-342900">
              <a:buAutoNum type="arabicPeriod"/>
            </a:pPr>
            <a:r>
              <a:rPr lang="en-US" dirty="0" smtClean="0">
                <a:solidFill>
                  <a:schemeClr val="accent6"/>
                </a:solidFill>
              </a:rPr>
              <a:t>He is not interested in your new understanding.</a:t>
            </a:r>
            <a:endParaRPr lang="en-US" dirty="0">
              <a:solidFill>
                <a:schemeClr val="accent6"/>
              </a:solidFill>
            </a:endParaRPr>
          </a:p>
          <a:p>
            <a:pPr marL="388620" indent="-342900">
              <a:buAutoNum type="arabicPeriod"/>
            </a:pPr>
            <a:r>
              <a:rPr lang="en-US" dirty="0" smtClean="0"/>
              <a:t>Next you hear </a:t>
            </a:r>
            <a:r>
              <a:rPr lang="en-US" dirty="0"/>
              <a:t>these </a:t>
            </a:r>
            <a:r>
              <a:rPr lang="en-US" dirty="0" smtClean="0"/>
              <a:t>words from him: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>
                <a:solidFill>
                  <a:srgbClr val="0070C0"/>
                </a:solidFill>
              </a:rPr>
              <a:t>“… </a:t>
            </a:r>
            <a:r>
              <a:rPr lang="en-US" b="1" dirty="0" smtClean="0">
                <a:solidFill>
                  <a:srgbClr val="0070C0"/>
                </a:solidFill>
              </a:rPr>
              <a:t>from </a:t>
            </a:r>
            <a:r>
              <a:rPr lang="en-US" b="1" dirty="0">
                <a:solidFill>
                  <a:srgbClr val="0070C0"/>
                </a:solidFill>
              </a:rPr>
              <a:t>even unto even, shall ye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celebrate your </a:t>
            </a:r>
            <a:r>
              <a:rPr lang="en-US" b="1" dirty="0" err="1">
                <a:solidFill>
                  <a:srgbClr val="0070C0"/>
                </a:solidFill>
              </a:rPr>
              <a:t>sabbath</a:t>
            </a:r>
            <a:r>
              <a:rPr lang="en-US" b="1" dirty="0" smtClean="0">
                <a:solidFill>
                  <a:srgbClr val="0070C0"/>
                </a:solidFill>
              </a:rPr>
              <a:t>.”  </a:t>
            </a:r>
            <a:r>
              <a:rPr lang="en-US" sz="1400" dirty="0" smtClean="0"/>
              <a:t>(Lev 23:32c)</a:t>
            </a:r>
            <a:endParaRPr lang="en-US" sz="1400" dirty="0"/>
          </a:p>
          <a:p>
            <a:pPr marL="388620" indent="-3429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Well, you certainly know all about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“even” from your Genesis 1 study.</a:t>
            </a:r>
          </a:p>
          <a:p>
            <a:pPr marL="388620" indent="-342900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BUT … you don’t know how to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answer this challenge!  </a:t>
            </a:r>
            <a:endParaRPr lang="en-US" dirty="0">
              <a:solidFill>
                <a:srgbClr val="C00000"/>
              </a:solidFill>
            </a:endParaRPr>
          </a:p>
          <a:p>
            <a:pPr marL="388620" indent="-3429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92888" cy="720080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Day of Atonement Challenge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78325"/>
            <a:ext cx="2594810" cy="3889326"/>
          </a:xfrm>
        </p:spPr>
      </p:pic>
      <p:pic>
        <p:nvPicPr>
          <p:cNvPr id="4098" name="Picture 2" descr="C:\Users\Rae\Desktop\Grammar Art\p 2 doe bo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798" y="4293095"/>
            <a:ext cx="1408709" cy="2340275"/>
          </a:xfrm>
          <a:prstGeom prst="rect">
            <a:avLst/>
          </a:prstGeom>
          <a:noFill/>
          <a:effectLst>
            <a:glow>
              <a:schemeClr val="accent1"/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loud Callout 7"/>
          <p:cNvSpPr/>
          <p:nvPr/>
        </p:nvSpPr>
        <p:spPr>
          <a:xfrm rot="851343">
            <a:off x="7455838" y="3554137"/>
            <a:ext cx="1440160" cy="1057831"/>
          </a:xfrm>
          <a:prstGeom prst="cloudCallout">
            <a:avLst>
              <a:gd name="adj1" fmla="val -58200"/>
              <a:gd name="adj2" fmla="val 67555"/>
            </a:avLst>
          </a:prstGeom>
          <a:solidFill>
            <a:srgbClr val="ABE9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BE9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8240" y="3606112"/>
            <a:ext cx="1288041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  <a:latin typeface="Bauhaus 93" pitchFamily="82" charset="0"/>
                <a:cs typeface="Aharoni" pitchFamily="2" charset="-79"/>
              </a:rPr>
              <a:t>Now what?</a:t>
            </a:r>
            <a:endParaRPr lang="en-US" sz="2400" dirty="0">
              <a:solidFill>
                <a:schemeClr val="accent5"/>
              </a:solidFill>
              <a:latin typeface="Bauhaus 93" pitchFamily="82" charset="0"/>
              <a:cs typeface="Aharoni" pitchFamily="2" charset="-79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39752" y="5805264"/>
            <a:ext cx="4455224" cy="707886"/>
          </a:xfrm>
          <a:prstGeom prst="rect">
            <a:avLst/>
          </a:prstGeom>
          <a:solidFill>
            <a:srgbClr val="ABE9FF"/>
          </a:solidFill>
          <a:ln w="38100">
            <a:solidFill>
              <a:schemeClr val="tx2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Scripture has an easy answer by following a few simple rules.</a:t>
            </a:r>
            <a:endParaRPr lang="en-US" sz="20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83991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8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0" dur="1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50"/>
                            </p:stCondLst>
                            <p:childTnLst>
                              <p:par>
                                <p:cTn id="6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13</a:t>
            </a:fld>
            <a:endParaRPr lang="es-ES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601588" y="188640"/>
            <a:ext cx="7930852" cy="936104"/>
          </a:xfrm>
          <a:prstGeom prst="rect">
            <a:avLst/>
          </a:prstGeom>
          <a:solidFill>
            <a:schemeClr val="accent4">
              <a:lumMod val="20000"/>
              <a:lumOff val="80000"/>
              <a:alpha val="63000"/>
            </a:schemeClr>
          </a:solidFill>
          <a:ln w="76200">
            <a:solidFill>
              <a:schemeClr val="accent5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3d extrusionH="57150">
              <a:bevelT w="38100" h="38100" prst="angle"/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chemeClr val="accent5"/>
                </a:solidFill>
              </a:rPr>
              <a:t>Simple Study Techniques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6328" y="1399253"/>
            <a:ext cx="7031344" cy="1384995"/>
          </a:xfrm>
          <a:prstGeom prst="rect">
            <a:avLst/>
          </a:prstGeom>
          <a:solidFill>
            <a:schemeClr val="accent4">
              <a:lumMod val="20000"/>
              <a:lumOff val="80000"/>
              <a:alpha val="21000"/>
            </a:schemeClr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Remember the basics from Gen 1;</a:t>
            </a:r>
          </a:p>
          <a:p>
            <a:pPr marL="514350" indent="-514350">
              <a:buAutoNum type="arabicPeriod"/>
            </a:pPr>
            <a:r>
              <a:rPr lang="en-US" sz="28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Read all the content carefully;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Read in context – </a:t>
            </a:r>
            <a:r>
              <a:rPr lang="en-US" sz="2800" b="1" u="sng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very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carefully.</a:t>
            </a:r>
            <a:endParaRPr lang="en-US" sz="28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75996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606574" y="332656"/>
            <a:ext cx="7930852" cy="936104"/>
          </a:xfrm>
          <a:prstGeom prst="rect">
            <a:avLst/>
          </a:prstGeom>
          <a:solidFill>
            <a:schemeClr val="accent4">
              <a:lumMod val="20000"/>
              <a:lumOff val="80000"/>
              <a:alpha val="63000"/>
            </a:schemeClr>
          </a:solidFill>
          <a:ln w="76200">
            <a:solidFill>
              <a:schemeClr val="accent5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3d extrusionH="57150">
              <a:bevelT w="38100" h="38100" prst="angle"/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chemeClr val="accent5"/>
                </a:solidFill>
              </a:rPr>
              <a:t>Two Strict Requirements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6574" y="1710603"/>
            <a:ext cx="5693618" cy="3754874"/>
          </a:xfrm>
          <a:prstGeom prst="rect">
            <a:avLst/>
          </a:prstGeom>
          <a:solidFill>
            <a:schemeClr val="accent4">
              <a:lumMod val="20000"/>
              <a:lumOff val="80000"/>
              <a:alpha val="21000"/>
            </a:schemeClr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Pay attention to Yahuah’s </a:t>
            </a:r>
            <a:b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2 strict requirements for </a:t>
            </a:r>
            <a:b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 of Atonement.</a:t>
            </a:r>
            <a:b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1400" b="1" dirty="0" smtClean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>
                  <a:solidFill>
                    <a:srgbClr val="0070C0"/>
                  </a:solidFill>
                </a:ln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Both are repeated 3 times</a:t>
            </a:r>
            <a:r>
              <a:rPr lang="en-US" sz="2800" b="1" cap="none" spc="0" dirty="0" smtClean="0">
                <a:ln w="11430">
                  <a:solidFill>
                    <a:srgbClr val="0070C0"/>
                  </a:solidFill>
                </a:ln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;</a:t>
            </a:r>
          </a:p>
          <a:p>
            <a:pPr marL="514350" indent="-514350">
              <a:buAutoNum type="arabicPeriod"/>
            </a:pPr>
            <a:r>
              <a:rPr lang="en-US" sz="2800" b="1" cap="none" spc="0" dirty="0" smtClean="0">
                <a:ln w="11430">
                  <a:solidFill>
                    <a:srgbClr val="0070C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Note where both requirements are found;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Determine the timeframe of each requirement.</a:t>
            </a:r>
            <a:endParaRPr lang="en-US" sz="2800" b="1" cap="none" spc="0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624" y="5817458"/>
            <a:ext cx="4455224" cy="707886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  <a:alpha val="54000"/>
                  <a:lumMod val="98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 w="381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Let’s examine the Day of Atonement verses very carefully.</a:t>
            </a:r>
            <a:endParaRPr lang="en-US" sz="20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02293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44408" y="6309320"/>
            <a:ext cx="432048" cy="365125"/>
          </a:xfrm>
        </p:spPr>
        <p:txBody>
          <a:bodyPr/>
          <a:lstStyle/>
          <a:p>
            <a:fld id="{A399EC18-DC22-491A-A66E-AD70BDF89051}" type="slidenum">
              <a:rPr lang="es-ES" smtClean="0">
                <a:solidFill>
                  <a:schemeClr val="bg2"/>
                </a:solidFill>
              </a:rPr>
              <a:pPr/>
              <a:t>15</a:t>
            </a:fld>
            <a:endParaRPr lang="es-ES" dirty="0">
              <a:solidFill>
                <a:schemeClr val="bg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31756308"/>
              </p:ext>
            </p:extLst>
          </p:nvPr>
        </p:nvGraphicFramePr>
        <p:xfrm>
          <a:off x="467544" y="692150"/>
          <a:ext cx="8208912" cy="5552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6"/>
                <a:gridCol w="3384376"/>
                <a:gridCol w="432048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Content</a:t>
                      </a:r>
                      <a:r>
                        <a:rPr lang="en-US" b="1" baseline="0" dirty="0" smtClean="0"/>
                        <a:t> of Verse</a:t>
                      </a:r>
                      <a:endParaRPr lang="en-US" b="1" dirty="0"/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Context</a:t>
                      </a:r>
                      <a:r>
                        <a:rPr lang="en-US" b="1" baseline="0" dirty="0" smtClean="0"/>
                        <a:t> of Verse</a:t>
                      </a:r>
                      <a:endParaRPr lang="en-US" b="1" dirty="0"/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</a:t>
                      </a:r>
                      <a:endParaRPr lang="en-US" dirty="0"/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the LORD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spake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unto Moses, saying,</a:t>
                      </a:r>
                    </a:p>
                    <a:p>
                      <a:endParaRPr lang="en-US" dirty="0"/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command is being given to Moses.  </a:t>
                      </a:r>
                      <a:b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will be regarding the Day of Atonement. 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Also on the tenth day of this  </a:t>
                      </a:r>
                      <a:b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seventh month </a:t>
                      </a:r>
                      <a:b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shall be a day of </a:t>
                      </a:r>
                      <a:b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atonement</a:t>
                      </a:r>
                      <a:b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shall be an holy convocation unto you; and </a:t>
                      </a:r>
                      <a:b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ye shall afflict your souls,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0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6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through humbling </a:t>
                      </a:r>
                      <a:r>
                        <a:rPr lang="en-US" sz="16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and/or</a:t>
                      </a:r>
                      <a:r>
                        <a:rPr lang="en-US" sz="1600" kern="1200" baseline="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6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total fast of no food or drink.</a:t>
                      </a:r>
                      <a:r>
                        <a:rPr lang="en-US" sz="20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br>
                        <a:rPr lang="en-US" sz="20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1" kern="1200" dirty="0" smtClean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offer an offering made by fire unto the LORD.</a:t>
                      </a:r>
                    </a:p>
                    <a:p>
                      <a:endParaRPr lang="en-US" dirty="0"/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10</a:t>
                      </a:r>
                      <a:r>
                        <a:rPr lang="en-US" sz="180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Day of the 7</a:t>
                      </a:r>
                      <a:r>
                        <a:rPr lang="en-US" sz="180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Month.  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(Gen 1 declares the commencement moment for this day as “dawn.”)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Day of Atonement 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(Yom Kippur).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kern="12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Holy Sabbath just as the weekly Sabbath.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b="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Requirement for Observation:   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   “afflict your soul”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*This</a:t>
                      </a:r>
                      <a:r>
                        <a:rPr lang="en-US" sz="1800" b="1" kern="12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is t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he 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b="1" u="sng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mention</a:t>
                      </a:r>
                      <a:r>
                        <a:rPr lang="en-US" sz="1800" b="0" u="none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1" kern="12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7030A0"/>
                        </a:solidFill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  <a:outerShdw blurRad="69850" dist="43180" dir="5400000" sx="0" sy="0">
                            <a:srgbClr val="000000">
                              <a:alpha val="65000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Sacrifices Required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</a:t>
                      </a:r>
                      <a:r>
                        <a:rPr lang="en-US" sz="18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(Will not be addressed as the </a:t>
                      </a:r>
                      <a:b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sacrifices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been fulfilled.)</a:t>
                      </a:r>
                      <a:endParaRPr lang="en-US" sz="1600" dirty="0"/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7544" y="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solidFill>
                  <a:schemeClr val="accent5"/>
                </a:solidFill>
                <a:latin typeface="+mj-lt"/>
              </a:rPr>
              <a:t>Lev 23:26-27</a:t>
            </a:r>
            <a:endParaRPr lang="en-US" sz="4000" b="1" dirty="0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290128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32048" cy="365125"/>
          </a:xfrm>
        </p:spPr>
        <p:txBody>
          <a:bodyPr/>
          <a:lstStyle/>
          <a:p>
            <a:fld id="{A399EC18-DC22-491A-A66E-AD70BDF89051}" type="slidenum">
              <a:rPr lang="es-ES" smtClean="0"/>
              <a:pPr/>
              <a:t>16</a:t>
            </a:fld>
            <a:endParaRPr lang="es-E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35861925"/>
              </p:ext>
            </p:extLst>
          </p:nvPr>
        </p:nvGraphicFramePr>
        <p:xfrm>
          <a:off x="467544" y="692150"/>
          <a:ext cx="8208912" cy="5765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6"/>
                <a:gridCol w="3384376"/>
                <a:gridCol w="432048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Content</a:t>
                      </a:r>
                      <a:r>
                        <a:rPr lang="en-US" b="1" baseline="0" dirty="0" smtClean="0"/>
                        <a:t> of Verse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Context</a:t>
                      </a:r>
                      <a:r>
                        <a:rPr lang="en-US" b="1" baseline="0" dirty="0" smtClean="0"/>
                        <a:t> of Verse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ye shall do no work</a:t>
                      </a:r>
                      <a:b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in that same day: 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it is a day of atonement,</a:t>
                      </a:r>
                      <a:b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make an atonement for you before the LORD your God.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Requirement for Observation:  </a:t>
                      </a:r>
                      <a:b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     “shall do NO work” </a:t>
                      </a:r>
                      <a:b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*This</a:t>
                      </a:r>
                      <a:r>
                        <a:rPr lang="en-US" sz="1800" b="1" kern="12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is t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he 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b="1" u="sng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mention</a:t>
                      </a:r>
                      <a:r>
                        <a:rPr lang="en-US" sz="1800" b="0" u="none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1" kern="12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Context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10</a:t>
                      </a:r>
                      <a:r>
                        <a:rPr lang="en-US" sz="180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Day of the 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7</a:t>
                      </a:r>
                      <a:r>
                        <a:rPr lang="en-US" sz="180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Month - Day of Atonement.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Purpose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 Atonement for man’s sins</a:t>
                      </a:r>
                      <a:r>
                        <a:rPr lang="en-US" sz="18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29</a:t>
                      </a:r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whatsoever soul it be</a:t>
                      </a:r>
                      <a:r>
                        <a:rPr lang="en-US" sz="1800" b="1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that shall not be afflicted in that same day,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0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6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through humbling </a:t>
                      </a:r>
                      <a:r>
                        <a:rPr lang="en-US" sz="16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and/or </a:t>
                      </a:r>
                      <a:r>
                        <a:rPr lang="en-US" sz="16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  </a:t>
                      </a:r>
                      <a:br>
                        <a:rPr lang="en-US" sz="16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fast of no food or drink.</a:t>
                      </a:r>
                      <a:r>
                        <a:rPr lang="en-US" sz="20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br>
                        <a:rPr lang="en-US" sz="20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600" kern="1200" dirty="0" smtClean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shall be cut off from among his people.</a:t>
                      </a:r>
                    </a:p>
                    <a:p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b="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Requirement for Observation:  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    “afflict your soul” 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sx="0" sy="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**This is the 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sx="0" sy="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u="sng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sx="0" sy="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sx="0" sy="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mention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sx="0" sy="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he 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b="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requirement is emphasized!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Consequence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en-US" sz="1800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disobedience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the 1</a:t>
                      </a:r>
                      <a:r>
                        <a:rPr lang="en-US" sz="180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requirement:  that person would not be part of the genealogy 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the Messiah.</a:t>
                      </a:r>
                      <a:endParaRPr lang="en-US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7544" y="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solidFill>
                  <a:schemeClr val="accent5"/>
                </a:solidFill>
                <a:latin typeface="+mj-lt"/>
              </a:rPr>
              <a:t>Lev 23:28-29</a:t>
            </a:r>
            <a:endParaRPr lang="en-US" sz="4000" b="1" dirty="0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73423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32048" cy="365125"/>
          </a:xfrm>
        </p:spPr>
        <p:txBody>
          <a:bodyPr/>
          <a:lstStyle/>
          <a:p>
            <a:fld id="{A399EC18-DC22-491A-A66E-AD70BDF89051}" type="slidenum">
              <a:rPr lang="es-ES" smtClean="0">
                <a:solidFill>
                  <a:schemeClr val="bg2"/>
                </a:solidFill>
              </a:rPr>
              <a:pPr/>
              <a:t>17</a:t>
            </a:fld>
            <a:endParaRPr lang="es-ES" dirty="0">
              <a:solidFill>
                <a:schemeClr val="bg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21488617"/>
              </p:ext>
            </p:extLst>
          </p:nvPr>
        </p:nvGraphicFramePr>
        <p:xfrm>
          <a:off x="467544" y="692150"/>
          <a:ext cx="8208912" cy="5491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6"/>
                <a:gridCol w="3384376"/>
                <a:gridCol w="432048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Content</a:t>
                      </a:r>
                      <a:r>
                        <a:rPr lang="en-US" b="1" baseline="0" dirty="0" smtClean="0"/>
                        <a:t> of Verse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Context</a:t>
                      </a:r>
                      <a:r>
                        <a:rPr lang="en-US" b="1" baseline="0" dirty="0" smtClean="0"/>
                        <a:t> of Verse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whatsoever 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soul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it be 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that doeth any work in that same day, 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same soul will I destroy from among his people.</a:t>
                      </a:r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Requirement for Observation:  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“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shall do NO work” 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**This is the 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u="sng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mention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requirement is emphasized!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800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Consequence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en-US" sz="1800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disobedience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2</a:t>
                      </a:r>
                      <a:r>
                        <a:rPr lang="en-US" sz="180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requirement: that soul will 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destroyed.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31</a:t>
                      </a:r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Ye shall do no manner of work: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LcPeriod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shall be a statute for ever throughout your generations in all your dwellings.</a:t>
                      </a:r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Requirement for Observation:  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“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shall do NO work” 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sx="0" sy="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***This is the 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sx="0" sy="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800" b="1" u="sng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sx="0" sy="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rd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sx="0" sy="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mention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sx="0" sy="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requirement is emphasized!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b="0" kern="12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Status of Requirement</a:t>
                      </a:r>
                      <a:r>
                        <a:rPr lang="en-US" sz="1800" u="none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a statute 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be observed forever in </a:t>
                      </a:r>
                      <a:r>
                        <a:rPr lang="en-US" sz="1800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generations.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endParaRPr lang="en-US" sz="1800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7544" y="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solidFill>
                  <a:schemeClr val="accent5"/>
                </a:solidFill>
                <a:latin typeface="+mj-lt"/>
              </a:rPr>
              <a:t>Lev 23:30-31</a:t>
            </a:r>
            <a:endParaRPr lang="en-US" sz="4000" b="1" dirty="0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255056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32048" cy="365125"/>
          </a:xfrm>
        </p:spPr>
        <p:txBody>
          <a:bodyPr/>
          <a:lstStyle/>
          <a:p>
            <a:fld id="{A399EC18-DC22-491A-A66E-AD70BDF89051}" type="slidenum">
              <a:rPr lang="es-ES" smtClean="0">
                <a:solidFill>
                  <a:schemeClr val="bg2"/>
                </a:solidFill>
              </a:rPr>
              <a:pPr/>
              <a:t>18</a:t>
            </a:fld>
            <a:endParaRPr lang="es-ES" dirty="0">
              <a:solidFill>
                <a:schemeClr val="bg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18592863"/>
              </p:ext>
            </p:extLst>
          </p:nvPr>
        </p:nvGraphicFramePr>
        <p:xfrm>
          <a:off x="467544" y="913241"/>
          <a:ext cx="8208912" cy="5278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6"/>
                <a:gridCol w="3384376"/>
                <a:gridCol w="432048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Content</a:t>
                      </a:r>
                      <a:r>
                        <a:rPr lang="en-US" b="1" baseline="0" dirty="0" smtClean="0"/>
                        <a:t> of Verse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Context</a:t>
                      </a:r>
                      <a:r>
                        <a:rPr lang="en-US" b="1" baseline="0" dirty="0" smtClean="0"/>
                        <a:t> of Verse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</a:p>
                    <a:p>
                      <a:pPr algn="ctr"/>
                      <a:r>
                        <a:rPr lang="en-US" dirty="0" smtClean="0"/>
                        <a:t>a.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b.</a:t>
                      </a:r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effectLst/>
                        <a:latin typeface="+mn-lt"/>
                      </a:endParaRPr>
                    </a:p>
                    <a:p>
                      <a:r>
                        <a:rPr lang="en-US" b="1" u="sng" dirty="0" smtClean="0">
                          <a:effectLst/>
                          <a:latin typeface="+mn-lt"/>
                        </a:rPr>
                        <a:t>It</a:t>
                      </a:r>
                      <a:r>
                        <a:rPr lang="en-US" dirty="0" smtClean="0">
                          <a:effectLst/>
                          <a:latin typeface="+mn-lt"/>
                        </a:rPr>
                        <a:t> </a:t>
                      </a:r>
                    </a:p>
                    <a:p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dirty="0" smtClean="0">
                          <a:effectLst/>
                        </a:rPr>
                        <a:t>shall be unto you a </a:t>
                      </a:r>
                      <a:r>
                        <a:rPr lang="en-US" dirty="0" err="1" smtClean="0">
                          <a:effectLst/>
                        </a:rPr>
                        <a:t>sabbath</a:t>
                      </a:r>
                      <a:r>
                        <a:rPr lang="en-US" dirty="0" smtClean="0">
                          <a:effectLst/>
                        </a:rPr>
                        <a:t> of rest, </a:t>
                      </a:r>
                      <a:br>
                        <a:rPr lang="en-US" dirty="0" smtClean="0">
                          <a:effectLst/>
                        </a:rPr>
                      </a:b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1800" b="1" u="sng" dirty="0" smtClean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Date</a:t>
                      </a:r>
                      <a:r>
                        <a:rPr lang="en-US" sz="180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:  Context of </a:t>
                      </a:r>
                      <a:r>
                        <a:rPr lang="en-US" sz="18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“</a:t>
                      </a:r>
                      <a:r>
                        <a:rPr lang="en-US" sz="18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IT</a:t>
                      </a:r>
                      <a:r>
                        <a:rPr lang="en-US" sz="18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” from </a:t>
                      </a:r>
                      <a:r>
                        <a:rPr lang="en-US" sz="1800" dirty="0" err="1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vs</a:t>
                      </a:r>
                      <a:r>
                        <a:rPr lang="en-US" sz="18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27 is </a:t>
                      </a:r>
                      <a:br>
                        <a:rPr lang="en-US" sz="18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en-US" sz="18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the </a:t>
                      </a:r>
                      <a:r>
                        <a:rPr lang="en-US" sz="180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en-US" sz="1800" baseline="3000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80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Day of the 7</a:t>
                      </a:r>
                      <a:r>
                        <a:rPr lang="en-US" sz="1800" baseline="3000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80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Month.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18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Context</a:t>
                      </a:r>
                      <a:r>
                        <a:rPr lang="en-US" sz="1800" b="0" u="none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:  “</a:t>
                      </a:r>
                      <a:r>
                        <a:rPr lang="en-US" sz="1800" b="1" u="none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IT</a:t>
                      </a:r>
                      <a:r>
                        <a:rPr lang="en-US" sz="1800" b="0" u="none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” refers to the </a:t>
                      </a:r>
                      <a:r>
                        <a:rPr lang="en-US" sz="1800" b="0" u="none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qodesh </a:t>
                      </a:r>
                      <a:r>
                        <a:rPr lang="en-US" sz="1800" b="0" u="none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Day of Atonement Sabbath </a:t>
                      </a:r>
                      <a:r>
                        <a:rPr lang="en-US" sz="1800" b="0" u="none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Day</a:t>
                      </a:r>
                      <a:r>
                        <a:rPr lang="en-US" sz="1800" b="0" u="none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en-US" sz="1800" dirty="0">
                        <a:ln>
                          <a:solidFill>
                            <a:srgbClr val="002060"/>
                          </a:solidFill>
                        </a:ln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kern="1200" cap="small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cap="small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Slight Change of Context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cap="small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Right Here!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c.</a:t>
                      </a:r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ye shall afflict your souls: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through humbling and/or total   </a:t>
                      </a:r>
                      <a:br>
                        <a:rPr lang="en-US" sz="18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fast of no food or drink.</a:t>
                      </a: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b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 smtClean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800" b="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Requirement for Observation:   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           “afflict your soul”</a:t>
                      </a:r>
                      <a:br>
                        <a:rPr lang="en-US" sz="1800" b="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***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r>
                        <a:rPr lang="en-US" sz="1800" b="1" kern="12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is t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he 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800" b="1" u="sng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rd</a:t>
                      </a:r>
                      <a:r>
                        <a:rPr lang="en-US" sz="1800" b="1" u="sng" kern="12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  <a:r>
                        <a:rPr lang="en-US" sz="1800" b="0" u="none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So far 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in verse 32 the 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context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is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a required “</a:t>
                      </a:r>
                      <a:r>
                        <a:rPr lang="en-US" sz="1800" b="1" u="sng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affliction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glow rad="1397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” </a:t>
                      </a:r>
                      <a:r>
                        <a:rPr lang="en-US" sz="1800" b="1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on Day of Atonement, but there’s more!</a:t>
                      </a:r>
                      <a:endParaRPr lang="en-US" sz="1800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7544" y="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solidFill>
                  <a:schemeClr val="accent5"/>
                </a:solidFill>
                <a:latin typeface="+mj-lt"/>
              </a:rPr>
              <a:t>Lev</a:t>
            </a:r>
            <a:r>
              <a:rPr lang="en-US" sz="4000" dirty="0" smtClean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sz="4000" b="1" dirty="0" smtClean="0">
                <a:solidFill>
                  <a:schemeClr val="accent5"/>
                </a:solidFill>
                <a:latin typeface="+mj-lt"/>
              </a:rPr>
              <a:t>23:32 (a, b, c)</a:t>
            </a:r>
            <a:endParaRPr lang="en-US" sz="4000" b="1" dirty="0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3777034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32048" cy="365125"/>
          </a:xfrm>
        </p:spPr>
        <p:txBody>
          <a:bodyPr/>
          <a:lstStyle/>
          <a:p>
            <a:fld id="{A399EC18-DC22-491A-A66E-AD70BDF89051}" type="slidenum">
              <a:rPr lang="es-ES" smtClean="0"/>
              <a:pPr/>
              <a:t>19</a:t>
            </a:fld>
            <a:endParaRPr lang="es-E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91587551"/>
              </p:ext>
            </p:extLst>
          </p:nvPr>
        </p:nvGraphicFramePr>
        <p:xfrm>
          <a:off x="467544" y="1008982"/>
          <a:ext cx="8208912" cy="5303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6"/>
                <a:gridCol w="3384376"/>
                <a:gridCol w="4320480"/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Content</a:t>
                      </a:r>
                      <a:r>
                        <a:rPr lang="en-US" sz="2000" b="1" baseline="0" dirty="0" smtClean="0"/>
                        <a:t> of Verse</a:t>
                      </a:r>
                      <a:endParaRPr lang="en-US" sz="2000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Context</a:t>
                      </a:r>
                      <a:r>
                        <a:rPr lang="en-US" sz="2000" b="1" baseline="0" dirty="0" smtClean="0"/>
                        <a:t> of Verse</a:t>
                      </a:r>
                      <a:endParaRPr lang="en-US" sz="2000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32</a:t>
                      </a:r>
                    </a:p>
                    <a:p>
                      <a:pPr algn="ctr"/>
                      <a:r>
                        <a:rPr lang="en-US" sz="2400" dirty="0" smtClean="0"/>
                        <a:t>d.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3600" dirty="0" smtClean="0"/>
                    </a:p>
                    <a:p>
                      <a:pPr algn="ctr"/>
                      <a:r>
                        <a:rPr lang="en-US" sz="2400" dirty="0" smtClean="0"/>
                        <a:t>e.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000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</a:t>
                      </a:r>
                      <a:r>
                        <a:rPr lang="en-US" sz="24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ninth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month</a:t>
                      </a:r>
                      <a:b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</a:t>
                      </a:r>
                      <a:r>
                        <a:rPr lang="en-US" sz="24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(&lt;ereb&gt; H6153)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(of the 9</a:t>
                      </a:r>
                      <a:r>
                        <a:rPr lang="en-US" sz="1800" kern="1200" baseline="300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day the </a:t>
                      </a:r>
                      <a:r>
                        <a:rPr lang="en-US" sz="18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“affliction of one’s soul” </a:t>
                      </a:r>
                      <a:r>
                        <a:rPr lang="en-US" sz="18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begins.)</a:t>
                      </a: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2000" b="1" u="sng" dirty="0" smtClean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4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When</a:t>
                      </a:r>
                      <a:r>
                        <a:rPr lang="en-US" sz="24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? 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affliction begins on the 9</a:t>
                      </a:r>
                      <a:r>
                        <a:rPr lang="en-US" sz="180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day (of the 7</a:t>
                      </a:r>
                      <a:r>
                        <a:rPr lang="en-US" sz="1800" kern="12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month); </a:t>
                      </a:r>
                      <a:br>
                        <a:rPr lang="en-US" sz="1800" kern="12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[The </a:t>
                      </a:r>
                      <a:r>
                        <a:rPr lang="en-US" sz="20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context</a:t>
                      </a: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for this phrase </a:t>
                      </a:r>
                      <a:r>
                        <a:rPr lang="en-US" sz="20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is STILL</a:t>
                      </a: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“</a:t>
                      </a:r>
                      <a:r>
                        <a:rPr lang="en-US" sz="2000" b="0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affliction</a:t>
                      </a:r>
                      <a:r>
                        <a:rPr lang="en-US" sz="2000" b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” </a:t>
                      </a: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in </a:t>
                      </a:r>
                      <a:r>
                        <a:rPr lang="en-US" sz="20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preparation</a:t>
                      </a: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for</a:t>
                      </a: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Day of Atonement.]</a:t>
                      </a:r>
                      <a:r>
                        <a:rPr lang="en-US" sz="24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2400" dirty="0" smtClean="0">
                        <a:ln>
                          <a:solidFill>
                            <a:srgbClr val="002060"/>
                          </a:solidFill>
                        </a:ln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4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What time on the 9</a:t>
                      </a:r>
                      <a:r>
                        <a:rPr lang="en-US" sz="2400" b="1" u="sng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24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day</a:t>
                      </a:r>
                      <a:r>
                        <a:rPr lang="en-US" sz="24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?  </a:t>
                      </a:r>
                      <a:br>
                        <a:rPr lang="en-US" sz="24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The context </a:t>
                      </a:r>
                      <a:r>
                        <a:rPr lang="en-US" sz="2000" b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for affliction </a:t>
                      </a: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– begins at “even” – the time of dusk twilight.</a:t>
                      </a: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en-US" sz="2000" dirty="0" smtClean="0">
                        <a:ln>
                          <a:solidFill>
                            <a:srgbClr val="002060"/>
                          </a:solidFill>
                        </a:ln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7544" y="44624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solidFill>
                  <a:schemeClr val="accent5"/>
                </a:solidFill>
                <a:latin typeface="+mj-lt"/>
              </a:rPr>
              <a:t>Lev 23:32 (d, e)</a:t>
            </a:r>
            <a:endParaRPr lang="en-US" sz="4000" b="1" dirty="0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492668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32048" cy="365125"/>
          </a:xfrm>
        </p:spPr>
        <p:txBody>
          <a:bodyPr/>
          <a:lstStyle/>
          <a:p>
            <a:fld id="{A399EC18-DC22-491A-A66E-AD70BDF89051}" type="slidenum">
              <a:rPr lang="es-ES" smtClean="0"/>
              <a:pPr/>
              <a:t>20</a:t>
            </a:fld>
            <a:endParaRPr lang="es-E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20343935"/>
              </p:ext>
            </p:extLst>
          </p:nvPr>
        </p:nvGraphicFramePr>
        <p:xfrm>
          <a:off x="467544" y="692150"/>
          <a:ext cx="8208912" cy="586251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056"/>
                <a:gridCol w="3384376"/>
                <a:gridCol w="432048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Content</a:t>
                      </a:r>
                      <a:r>
                        <a:rPr lang="en-US" b="1" baseline="0" dirty="0" smtClean="0"/>
                        <a:t> of Verse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Context</a:t>
                      </a:r>
                      <a:r>
                        <a:rPr lang="en-US" b="1" baseline="0" dirty="0" smtClean="0"/>
                        <a:t> of Verse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</a:p>
                    <a:p>
                      <a:r>
                        <a:rPr lang="en-US" sz="500" dirty="0" smtClean="0"/>
                        <a:t> </a:t>
                      </a:r>
                    </a:p>
                    <a:p>
                      <a:pPr algn="ctr"/>
                      <a:r>
                        <a:rPr lang="en-US" sz="2400" dirty="0" smtClean="0"/>
                        <a:t>f.</a:t>
                      </a:r>
                    </a:p>
                    <a:p>
                      <a:endParaRPr lang="en-US" sz="2400" dirty="0" smtClean="0"/>
                    </a:p>
                    <a:p>
                      <a:endParaRPr lang="en-US" sz="2400" dirty="0" smtClean="0"/>
                    </a:p>
                    <a:p>
                      <a:endParaRPr lang="en-US" sz="2400" dirty="0" smtClean="0"/>
                    </a:p>
                    <a:p>
                      <a:endParaRPr lang="en-US" sz="2400" dirty="0" smtClean="0"/>
                    </a:p>
                    <a:p>
                      <a:endParaRPr lang="en-US" sz="2400" dirty="0" smtClean="0"/>
                    </a:p>
                    <a:p>
                      <a:endParaRPr lang="en-US" sz="2400" dirty="0" smtClean="0"/>
                    </a:p>
                    <a:p>
                      <a:endParaRPr lang="en-US" sz="1400" dirty="0" smtClean="0"/>
                    </a:p>
                    <a:p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g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even unto even, </a:t>
                      </a:r>
                      <a:b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shall ye celebrate your Sabbath.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800" b="1" u="sng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>
                          <a:outerShdw blurRad="69850" dist="43180" dir="5400000" sx="0" sy="0">
                            <a:srgbClr val="000000">
                              <a:alpha val="65000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4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Length of time for</a:t>
                      </a:r>
                      <a:r>
                        <a:rPr lang="en-US" sz="24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“</a:t>
                      </a:r>
                      <a:r>
                        <a:rPr lang="en-US" sz="2400" b="0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affliction</a:t>
                      </a:r>
                      <a:r>
                        <a:rPr lang="en-US" sz="2400" b="1" u="none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requirement</a:t>
                      </a:r>
                      <a:r>
                        <a:rPr lang="en-US" sz="24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”:  </a:t>
                      </a: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The context has not changed from </a:t>
                      </a:r>
                      <a:r>
                        <a:rPr lang="en-US" sz="2200" b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affliction</a:t>
                      </a: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– it lasts 24 hours from the “even” of the 9</a:t>
                      </a:r>
                      <a:r>
                        <a:rPr lang="en-US" sz="2200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day until the “even” on the 10</a:t>
                      </a:r>
                      <a:r>
                        <a:rPr lang="en-US" sz="2200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Day </a:t>
                      </a:r>
                      <a:b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of Atonement.</a:t>
                      </a:r>
                      <a:endParaRPr lang="en-US" sz="2200" dirty="0" smtClean="0">
                        <a:ln>
                          <a:solidFill>
                            <a:srgbClr val="002060"/>
                          </a:solidFill>
                        </a:ln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2400" b="1" u="sng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Declaration</a:t>
                      </a:r>
                      <a:r>
                        <a:rPr lang="en-US" sz="24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:  </a:t>
                      </a:r>
                      <a:r>
                        <a:rPr lang="en-US" sz="2200" b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affliction </a:t>
                      </a: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of one’s soul begins 12 hours in advance </a:t>
                      </a: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being</a:t>
                      </a:r>
                      <a:r>
                        <a:rPr lang="en-US" sz="2200" b="1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named as a</a:t>
                      </a: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200" b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celebration</a:t>
                      </a: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for</a:t>
                      </a:r>
                      <a:r>
                        <a:rPr lang="en-US" sz="2200" b="1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the Yom Kippur</a:t>
                      </a: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7030A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Sabbath.  </a:t>
                      </a:r>
                      <a:endParaRPr lang="en-US" sz="2200" kern="120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7544" y="0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solidFill>
                  <a:schemeClr val="accent5"/>
                </a:solidFill>
                <a:latin typeface="+mj-lt"/>
              </a:rPr>
              <a:t>Lev 23:32 (f, g)</a:t>
            </a:r>
            <a:endParaRPr lang="en-US" sz="4000" b="1" dirty="0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185111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21</a:t>
            </a:fld>
            <a:endParaRPr lang="es-ES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611560" y="332656"/>
            <a:ext cx="7930852" cy="1268871"/>
          </a:xfrm>
          <a:prstGeom prst="rect">
            <a:avLst/>
          </a:prstGeom>
          <a:solidFill>
            <a:schemeClr val="accent4">
              <a:lumMod val="20000"/>
              <a:lumOff val="80000"/>
              <a:alpha val="63000"/>
            </a:schemeClr>
          </a:solidFill>
          <a:ln w="76200">
            <a:solidFill>
              <a:schemeClr val="accent5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3d extrusionH="57150">
              <a:bevelT w="38100" h="38100" prst="angle"/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smtClean="0">
                <a:solidFill>
                  <a:schemeClr val="accent5"/>
                </a:solidFill>
              </a:rPr>
              <a:t>Two Strict Requirements</a:t>
            </a:r>
          </a:p>
          <a:p>
            <a:r>
              <a:rPr lang="en-US" sz="4000" dirty="0" smtClean="0">
                <a:solidFill>
                  <a:schemeClr val="accent5"/>
                </a:solidFill>
              </a:rPr>
              <a:t>Repeated 3 Times Each</a:t>
            </a:r>
            <a:endParaRPr lang="en-US" sz="4000" dirty="0">
              <a:solidFill>
                <a:schemeClr val="accent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60" y="1678175"/>
            <a:ext cx="3744874" cy="4185761"/>
          </a:xfrm>
          <a:prstGeom prst="rect">
            <a:avLst/>
          </a:prstGeom>
          <a:solidFill>
            <a:schemeClr val="accent4">
              <a:lumMod val="20000"/>
              <a:lumOff val="80000"/>
              <a:alpha val="21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prst="relaxedInse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“the soul shall do no work”</a:t>
            </a:r>
            <a:b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1400" b="1" dirty="0" smtClean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514350" indent="-514350">
              <a:buAutoNum type="arabicPeriod"/>
            </a:pPr>
            <a:r>
              <a:rPr lang="en-US" sz="2800" b="1" cap="none" spc="0" dirty="0" smtClean="0">
                <a:ln w="11430"/>
                <a:solidFill>
                  <a:srgbClr val="004D8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Found in: </a:t>
            </a:r>
            <a:br>
              <a:rPr lang="en-US" sz="2800" b="1" cap="none" spc="0" dirty="0" smtClean="0">
                <a:ln w="11430"/>
                <a:solidFill>
                  <a:srgbClr val="004D8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</a:br>
            <a:r>
              <a:rPr lang="en-US" sz="2800" b="1" cap="none" spc="0" dirty="0" err="1" smtClean="0">
                <a:ln w="11430"/>
                <a:solidFill>
                  <a:srgbClr val="004D8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vs</a:t>
            </a:r>
            <a:r>
              <a:rPr lang="en-US" sz="2800" b="1" cap="none" spc="0" dirty="0" smtClean="0">
                <a:ln w="11430"/>
                <a:solidFill>
                  <a:srgbClr val="004D8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 28, 30, 31.</a:t>
            </a:r>
          </a:p>
          <a:p>
            <a:pPr marL="514350" indent="-514350">
              <a:buFontTx/>
              <a:buAutoNum type="arabicPeriod"/>
            </a:pP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Timeframe:  24 hrs.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 on the full 10</a:t>
            </a:r>
            <a:r>
              <a:rPr lang="en-US" sz="2800" b="1" baseline="300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th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 day, </a:t>
            </a:r>
            <a:b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</a:b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7</a:t>
            </a:r>
            <a:r>
              <a:rPr lang="en-US" sz="2800" b="1" baseline="300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th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 month;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(</a:t>
            </a:r>
            <a:r>
              <a:rPr lang="en-US" sz="2800" b="1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dawn</a:t>
            </a:r>
            <a:r>
              <a:rPr lang="en-US" sz="28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 to </a:t>
            </a:r>
            <a:r>
              <a:rPr lang="en-US" sz="2800" b="1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dawn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).</a:t>
            </a:r>
            <a:b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</a:br>
            <a:endParaRPr lang="en-US" sz="28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Papyru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94120" y="1674664"/>
            <a:ext cx="3744874" cy="4154984"/>
          </a:xfrm>
          <a:prstGeom prst="rect">
            <a:avLst/>
          </a:prstGeom>
          <a:solidFill>
            <a:schemeClr val="accent4">
              <a:lumMod val="20000"/>
              <a:lumOff val="80000"/>
              <a:alpha val="21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prst="relaxedInse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“afflict your soul”</a:t>
            </a:r>
            <a:br>
              <a:rPr lang="en-US" sz="2800" b="1" dirty="0" smtClean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2800" b="1" dirty="0" smtClean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1200" b="1" cap="none" spc="0" dirty="0" smtClean="0">
              <a:ln w="11430"/>
              <a:solidFill>
                <a:srgbClr val="92D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514350" indent="-514350">
              <a:buAutoNum type="arabicPeriod"/>
            </a:pPr>
            <a:r>
              <a:rPr lang="en-US" sz="2800" b="1" dirty="0">
                <a:ln w="11430"/>
                <a:solidFill>
                  <a:srgbClr val="004D8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Found </a:t>
            </a:r>
            <a:r>
              <a:rPr lang="en-US" sz="2800" b="1" dirty="0" smtClean="0">
                <a:ln w="11430"/>
                <a:solidFill>
                  <a:srgbClr val="004D8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in:</a:t>
            </a:r>
            <a:br>
              <a:rPr lang="en-US" sz="2800" b="1" dirty="0" smtClean="0">
                <a:ln w="11430"/>
                <a:solidFill>
                  <a:srgbClr val="004D8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</a:br>
            <a:r>
              <a:rPr lang="en-US" sz="2800" b="1" dirty="0" err="1" smtClean="0">
                <a:ln w="11430"/>
                <a:solidFill>
                  <a:srgbClr val="004D8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vs</a:t>
            </a:r>
            <a:r>
              <a:rPr lang="en-US" sz="2800" b="1" dirty="0" smtClean="0">
                <a:ln w="11430"/>
                <a:solidFill>
                  <a:srgbClr val="004D8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 27, 29, 32.</a:t>
            </a:r>
            <a:endParaRPr lang="en-US" sz="2800" b="1" dirty="0">
              <a:ln w="11430"/>
              <a:solidFill>
                <a:srgbClr val="004D8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Papyrus" pitchFamily="66" charset="0"/>
            </a:endParaRP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Timeframe:  24 hrs.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12 hrs. </a:t>
            </a:r>
            <a:r>
              <a:rPr lang="en-US" sz="2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9</a:t>
            </a:r>
            <a:r>
              <a:rPr lang="en-US" sz="2800" b="1" baseline="3000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th</a:t>
            </a:r>
            <a:r>
              <a:rPr lang="en-US" sz="2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 day 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(</a:t>
            </a:r>
            <a:r>
              <a:rPr lang="en-US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dusk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 to </a:t>
            </a:r>
            <a:r>
              <a:rPr lang="en-US" sz="2800" b="1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dawn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);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12 hrs. </a:t>
            </a:r>
            <a:r>
              <a:rPr lang="en-US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10</a:t>
            </a:r>
            <a:r>
              <a:rPr lang="en-US" sz="2800" b="1" baseline="3000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th</a:t>
            </a:r>
            <a:r>
              <a:rPr lang="en-US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 day</a:t>
            </a:r>
            <a:br>
              <a:rPr lang="en-US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</a:b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(</a:t>
            </a:r>
            <a:r>
              <a:rPr lang="en-US" sz="2800" b="1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dawn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 to </a:t>
            </a:r>
            <a:r>
              <a:rPr lang="en-US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dusk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).</a:t>
            </a:r>
          </a:p>
        </p:txBody>
      </p:sp>
      <p:sp>
        <p:nvSpPr>
          <p:cNvPr id="3" name="Rectangle 2"/>
          <p:cNvSpPr/>
          <p:nvPr/>
        </p:nvSpPr>
        <p:spPr>
          <a:xfrm>
            <a:off x="611561" y="5949280"/>
            <a:ext cx="799288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Papyrus" pitchFamily="66" charset="0"/>
              </a:rPr>
              <a:t>Obedience to both requirements was </a:t>
            </a:r>
            <a:r>
              <a:rPr lang="en-US" sz="2400" b="1" dirty="0" smtClean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Papyrus" pitchFamily="66" charset="0"/>
              </a:rPr>
              <a:t>named as </a:t>
            </a:r>
            <a:r>
              <a:rPr lang="en-US" sz="2400" b="1" dirty="0" smtClean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Papyrus" pitchFamily="66" charset="0"/>
              </a:rPr>
              <a:t/>
            </a:r>
            <a:br>
              <a:rPr lang="en-US" sz="2400" b="1" dirty="0" smtClean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Papyrus" pitchFamily="66" charset="0"/>
              </a:rPr>
            </a:br>
            <a:r>
              <a:rPr lang="en-US" sz="2400" b="1" dirty="0" smtClean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Papyrus" pitchFamily="66" charset="0"/>
              </a:rPr>
              <a:t>“celebrating </a:t>
            </a:r>
            <a:r>
              <a:rPr lang="en-US" sz="2400" b="1" dirty="0" smtClean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Papyrus" pitchFamily="66" charset="0"/>
              </a:rPr>
              <a:t> Yom Kippur  (the </a:t>
            </a:r>
            <a:r>
              <a:rPr lang="en-US" sz="2400" b="1" dirty="0" smtClean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Papyrus" pitchFamily="66" charset="0"/>
              </a:rPr>
              <a:t>Day of </a:t>
            </a:r>
            <a:r>
              <a:rPr lang="en-US" sz="2400" b="1" dirty="0" smtClean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Papyrus" pitchFamily="66" charset="0"/>
              </a:rPr>
              <a:t>Atonement).”</a:t>
            </a:r>
            <a:endParaRPr lang="en-US" sz="2400" b="1" cap="none" spc="0" dirty="0">
              <a:ln w="10541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  <a:latin typeface="Papyru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52681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22</a:t>
            </a:fld>
            <a:endParaRPr lang="es-E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792088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Day of Atonement  </a:t>
            </a:r>
            <a:r>
              <a:rPr lang="en-US" dirty="0" smtClean="0">
                <a:solidFill>
                  <a:srgbClr val="00B0F0"/>
                </a:solidFill>
              </a:rPr>
              <a:t>(Dawn)</a:t>
            </a:r>
            <a:endParaRPr lang="en-US" dirty="0">
              <a:solidFill>
                <a:srgbClr val="00B0F0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59538174"/>
              </p:ext>
            </p:extLst>
          </p:nvPr>
        </p:nvGraphicFramePr>
        <p:xfrm>
          <a:off x="885284" y="1916832"/>
          <a:ext cx="7467033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0346"/>
                <a:gridCol w="208280"/>
                <a:gridCol w="208280"/>
                <a:gridCol w="208280"/>
                <a:gridCol w="1521871"/>
                <a:gridCol w="208280"/>
                <a:gridCol w="208280"/>
                <a:gridCol w="208280"/>
                <a:gridCol w="1455703"/>
                <a:gridCol w="208280"/>
                <a:gridCol w="208280"/>
                <a:gridCol w="208280"/>
                <a:gridCol w="1344593"/>
              </a:tblGrid>
              <a:tr h="432395"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8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 day</a:t>
                      </a:r>
                    </a:p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9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Day of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Preparation 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70C0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ABE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10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Day of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Atonement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Rounded MT Bold" pitchFamily="34" charset="0"/>
                        </a:rPr>
                        <a:t> 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11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 Day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1" name="Left Brace 10"/>
          <p:cNvSpPr/>
          <p:nvPr/>
        </p:nvSpPr>
        <p:spPr>
          <a:xfrm rot="5400000">
            <a:off x="5158224" y="692696"/>
            <a:ext cx="360040" cy="2088232"/>
          </a:xfrm>
          <a:prstGeom prst="leftBrace">
            <a:avLst>
              <a:gd name="adj1" fmla="val 54048"/>
              <a:gd name="adj2" fmla="val 50000"/>
            </a:avLst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 rot="5400000" flipH="1">
            <a:off x="5585192" y="1982872"/>
            <a:ext cx="360040" cy="2078072"/>
          </a:xfrm>
          <a:prstGeom prst="leftBrace">
            <a:avLst>
              <a:gd name="adj1" fmla="val 54048"/>
              <a:gd name="adj2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95536" y="3212976"/>
            <a:ext cx="8496944" cy="31162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With the DAWN Format: </a:t>
            </a:r>
          </a:p>
          <a:p>
            <a:endParaRPr lang="en-US" sz="1050" b="1" dirty="0" smtClean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en-US" dirty="0" smtClean="0"/>
              <a:t>The 9</a:t>
            </a:r>
            <a:r>
              <a:rPr lang="en-US" baseline="30000" dirty="0" smtClean="0"/>
              <a:t>th</a:t>
            </a:r>
            <a:r>
              <a:rPr lang="en-US" dirty="0" smtClean="0"/>
              <a:t> day of the month begins at “dawn” on the 9</a:t>
            </a:r>
            <a:r>
              <a:rPr lang="en-US" baseline="30000" dirty="0" smtClean="0"/>
              <a:t>th</a:t>
            </a:r>
            <a:r>
              <a:rPr lang="en-US" dirty="0" smtClean="0"/>
              <a:t> day!</a:t>
            </a:r>
          </a:p>
          <a:p>
            <a:pPr marL="342900" indent="-342900">
              <a:buAutoNum type="arabicPeriod"/>
            </a:pPr>
            <a:r>
              <a:rPr lang="en-US" dirty="0" smtClean="0"/>
              <a:t>The “affliction” begins at “even </a:t>
            </a:r>
            <a:r>
              <a:rPr lang="en-US" u="sng" dirty="0" smtClean="0"/>
              <a:t>on</a:t>
            </a:r>
            <a:r>
              <a:rPr lang="en-US" dirty="0" smtClean="0"/>
              <a:t> the 9</a:t>
            </a:r>
            <a:r>
              <a:rPr lang="en-US" baseline="30000" dirty="0" smtClean="0"/>
              <a:t>th</a:t>
            </a:r>
            <a:r>
              <a:rPr lang="en-US" dirty="0" smtClean="0"/>
              <a:t> day.”</a:t>
            </a:r>
          </a:p>
          <a:p>
            <a:pPr marL="342900" indent="-342900">
              <a:buAutoNum type="arabicPeriod"/>
            </a:pPr>
            <a:r>
              <a:rPr lang="en-US" dirty="0" smtClean="0"/>
              <a:t>The “affliction” continues to the “even” of the 10</a:t>
            </a:r>
            <a:r>
              <a:rPr lang="en-US" baseline="30000" dirty="0" smtClean="0"/>
              <a:t>th</a:t>
            </a:r>
            <a:r>
              <a:rPr lang="en-US" dirty="0" smtClean="0"/>
              <a:t> day to fulfill the requirement.</a:t>
            </a:r>
          </a:p>
          <a:p>
            <a:pPr marL="342900" indent="-342900">
              <a:buAutoNum type="arabicPeriod"/>
            </a:pPr>
            <a:r>
              <a:rPr lang="en-US" dirty="0" smtClean="0"/>
              <a:t>The “affliction of one’s soul” has been in process 12 hours upon the arrival of  “dawn” ON the “Day Season” of the </a:t>
            </a:r>
            <a:r>
              <a:rPr lang="en-US" dirty="0" smtClean="0"/>
              <a:t>Yom Kippur Sanctuary </a:t>
            </a:r>
            <a:r>
              <a:rPr lang="en-US" dirty="0" smtClean="0"/>
              <a:t>services! </a:t>
            </a:r>
          </a:p>
          <a:p>
            <a:pPr marL="342900" indent="-342900">
              <a:buAutoNum type="arabicPeriod"/>
            </a:pPr>
            <a:r>
              <a:rPr lang="en-US" dirty="0" smtClean="0"/>
              <a:t>Absolutely “no work” on the 24 hours of </a:t>
            </a:r>
            <a:r>
              <a:rPr lang="en-US" dirty="0" smtClean="0"/>
              <a:t>Yom Kippur reaching </a:t>
            </a:r>
            <a:r>
              <a:rPr lang="en-US" dirty="0" smtClean="0"/>
              <a:t>to dawn on the 11</a:t>
            </a:r>
            <a:r>
              <a:rPr lang="en-US" baseline="30000" dirty="0" smtClean="0"/>
              <a:t>th</a:t>
            </a:r>
            <a:r>
              <a:rPr lang="en-US" dirty="0" smtClean="0"/>
              <a:t> day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sz="6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Most Important Requirement for “Affliction of One’s Soul” </a:t>
            </a:r>
            <a:br>
              <a:rPr lang="en-US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b="1" u="sng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</a:t>
            </a:r>
            <a:r>
              <a:rPr lang="en-US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the Day of Atonement is now Completely Fulfilled!</a:t>
            </a:r>
            <a:endParaRPr lang="en-US" sz="1050" b="1" dirty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11352" y="3213844"/>
            <a:ext cx="25140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No Work Timeframe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92528" y="112474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Fasting Timeframe</a:t>
            </a:r>
            <a:endParaRPr lang="en-US" b="1" dirty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2596288" y="1494076"/>
            <a:ext cx="0" cy="1502876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726176" y="1988840"/>
            <a:ext cx="0" cy="1213088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804248" y="1988840"/>
            <a:ext cx="0" cy="1213088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4306064" y="1534696"/>
            <a:ext cx="0" cy="1462256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6370528" y="1537912"/>
            <a:ext cx="11832" cy="1455824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53996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44408" y="6160219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23</a:t>
            </a:fld>
            <a:endParaRPr lang="es-E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792088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Day of Atonement  </a:t>
            </a:r>
            <a:r>
              <a:rPr lang="en-US" dirty="0" smtClean="0">
                <a:solidFill>
                  <a:srgbClr val="FF0000"/>
                </a:solidFill>
              </a:rPr>
              <a:t>(Sunset)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82133402"/>
              </p:ext>
            </p:extLst>
          </p:nvPr>
        </p:nvGraphicFramePr>
        <p:xfrm>
          <a:off x="885284" y="2132856"/>
          <a:ext cx="7467033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0346"/>
                <a:gridCol w="208280"/>
                <a:gridCol w="208280"/>
                <a:gridCol w="208280"/>
                <a:gridCol w="1521871"/>
                <a:gridCol w="208280"/>
                <a:gridCol w="208280"/>
                <a:gridCol w="208280"/>
                <a:gridCol w="1455703"/>
                <a:gridCol w="208280"/>
                <a:gridCol w="208280"/>
                <a:gridCol w="208280"/>
                <a:gridCol w="1344593"/>
              </a:tblGrid>
              <a:tr h="432395"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8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 day</a:t>
                      </a:r>
                    </a:p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9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Day of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Preparation 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70C0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ABE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10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Day of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Atonement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Rounded MT Bold" pitchFamily="34" charset="0"/>
                        </a:rPr>
                        <a:t> 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11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 Day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1" name="Left Brace 10"/>
          <p:cNvSpPr/>
          <p:nvPr/>
        </p:nvSpPr>
        <p:spPr>
          <a:xfrm rot="5400000">
            <a:off x="3050560" y="908720"/>
            <a:ext cx="360040" cy="2088232"/>
          </a:xfrm>
          <a:prstGeom prst="leftBrace">
            <a:avLst>
              <a:gd name="adj1" fmla="val 54048"/>
              <a:gd name="adj2" fmla="val 50000"/>
            </a:avLst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1560" y="3810813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With the Sunset Theory: </a:t>
            </a:r>
          </a:p>
          <a:p>
            <a:endParaRPr lang="en-US" sz="1050" b="1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 smtClean="0"/>
              <a:t>The 9</a:t>
            </a:r>
            <a:r>
              <a:rPr lang="en-US" baseline="30000" dirty="0" smtClean="0"/>
              <a:t>th</a:t>
            </a:r>
            <a:r>
              <a:rPr lang="en-US" dirty="0" smtClean="0"/>
              <a:t> day of the month begins </a:t>
            </a:r>
            <a:r>
              <a:rPr lang="en-US" dirty="0" smtClean="0"/>
              <a:t>at sunset, or </a:t>
            </a:r>
            <a:r>
              <a:rPr lang="en-US" dirty="0" smtClean="0"/>
              <a:t>“even” on the 8</a:t>
            </a:r>
            <a:r>
              <a:rPr lang="en-US" baseline="30000" dirty="0" smtClean="0"/>
              <a:t>th</a:t>
            </a:r>
            <a:r>
              <a:rPr lang="en-US" dirty="0" smtClean="0"/>
              <a:t> day.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 smtClean="0"/>
              <a:t>The “affliction” would then begin at the “even on the 8</a:t>
            </a:r>
            <a:r>
              <a:rPr lang="en-US" baseline="30000" dirty="0" smtClean="0"/>
              <a:t>th</a:t>
            </a:r>
            <a:r>
              <a:rPr lang="en-US" dirty="0" smtClean="0"/>
              <a:t> day.”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 smtClean="0"/>
              <a:t>The “affliction” continues to the “even” of the 9</a:t>
            </a:r>
            <a:r>
              <a:rPr lang="en-US" baseline="30000" dirty="0" smtClean="0"/>
              <a:t>th</a:t>
            </a:r>
            <a:r>
              <a:rPr lang="en-US" dirty="0" smtClean="0"/>
              <a:t> day.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 smtClean="0"/>
              <a:t>The “affliction requirement” is fulfilled before </a:t>
            </a:r>
            <a:r>
              <a:rPr lang="en-US" dirty="0" smtClean="0"/>
              <a:t>Yom Kippur even </a:t>
            </a:r>
            <a:r>
              <a:rPr lang="en-US" dirty="0" smtClean="0"/>
              <a:t>begins.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 smtClean="0"/>
              <a:t>No “affliction of one’s soul” occurs ON </a:t>
            </a:r>
            <a:r>
              <a:rPr lang="en-US" dirty="0" smtClean="0"/>
              <a:t>Yom Kippur as per the requirement! </a:t>
            </a:r>
            <a:endParaRPr lang="en-US" dirty="0" smtClean="0"/>
          </a:p>
          <a:p>
            <a:endParaRPr lang="en-US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endParaRPr lang="en-US" sz="105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3804" y="3419708"/>
            <a:ext cx="25140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No Fasting Done</a:t>
            </a:r>
          </a:p>
          <a:p>
            <a:pPr algn="ctr"/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(Do Not Work)</a:t>
            </a:r>
          </a:p>
          <a:p>
            <a:pPr algn="ctr"/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5798" y="1157263"/>
            <a:ext cx="2304256" cy="6155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700" b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Sunset</a:t>
            </a:r>
          </a:p>
          <a:p>
            <a:pPr algn="ctr"/>
            <a:r>
              <a:rPr lang="en-US" sz="1700" b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Fasting Timeframe</a:t>
            </a:r>
            <a:endParaRPr lang="en-US" sz="1700" b="1" dirty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2" name="Left Brace 11"/>
          <p:cNvSpPr/>
          <p:nvPr/>
        </p:nvSpPr>
        <p:spPr>
          <a:xfrm rot="5400000" flipH="1">
            <a:off x="5149400" y="2192480"/>
            <a:ext cx="360040" cy="2090904"/>
          </a:xfrm>
          <a:prstGeom prst="leftBrace">
            <a:avLst>
              <a:gd name="adj1" fmla="val 54048"/>
              <a:gd name="adj2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2186464" y="1448963"/>
            <a:ext cx="9272" cy="1692005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306064" y="1439671"/>
            <a:ext cx="0" cy="170129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301898" y="1952836"/>
            <a:ext cx="4166" cy="1764196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381095" y="1589747"/>
            <a:ext cx="11832" cy="2127285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127783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44408" y="6160219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24</a:t>
            </a:fld>
            <a:endParaRPr lang="es-E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792088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Day of Atonement  </a:t>
            </a:r>
            <a:r>
              <a:rPr lang="en-US" dirty="0" smtClean="0">
                <a:solidFill>
                  <a:srgbClr val="FF0000"/>
                </a:solidFill>
              </a:rPr>
              <a:t>(Sunset)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77380622"/>
              </p:ext>
            </p:extLst>
          </p:nvPr>
        </p:nvGraphicFramePr>
        <p:xfrm>
          <a:off x="885284" y="2132856"/>
          <a:ext cx="7467033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0346"/>
                <a:gridCol w="208280"/>
                <a:gridCol w="208280"/>
                <a:gridCol w="208280"/>
                <a:gridCol w="1521871"/>
                <a:gridCol w="208280"/>
                <a:gridCol w="208280"/>
                <a:gridCol w="208280"/>
                <a:gridCol w="1455703"/>
                <a:gridCol w="208280"/>
                <a:gridCol w="208280"/>
                <a:gridCol w="208280"/>
                <a:gridCol w="1344593"/>
              </a:tblGrid>
              <a:tr h="432395"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8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 day</a:t>
                      </a:r>
                    </a:p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9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Day of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latin typeface="Arial Rounded MT Bold" pitchFamily="34" charset="0"/>
                        </a:rPr>
                        <a:t>Preparation 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70C0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ABE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10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Day of</a:t>
                      </a: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/>
                          </a:solidFill>
                          <a:latin typeface="Arial Rounded MT Bold" pitchFamily="34" charset="0"/>
                        </a:rPr>
                        <a:t>Atonement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Rounded MT Bold" pitchFamily="34" charset="0"/>
                        </a:rPr>
                        <a:t> 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11</a:t>
                      </a:r>
                      <a:r>
                        <a:rPr lang="en-US" b="1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th</a:t>
                      </a:r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Rounded MT Bold" pitchFamily="34" charset="0"/>
                        </a:rPr>
                        <a:t> Day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1" name="Left Brace 10"/>
          <p:cNvSpPr/>
          <p:nvPr/>
        </p:nvSpPr>
        <p:spPr>
          <a:xfrm rot="5400000">
            <a:off x="3050560" y="908720"/>
            <a:ext cx="360040" cy="2088232"/>
          </a:xfrm>
          <a:prstGeom prst="leftBrace">
            <a:avLst>
              <a:gd name="adj1" fmla="val 54048"/>
              <a:gd name="adj2" fmla="val 50000"/>
            </a:avLst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3528" y="3573016"/>
            <a:ext cx="8568952" cy="32162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With the Sunset Theory day-start: </a:t>
            </a:r>
          </a:p>
          <a:p>
            <a:endParaRPr lang="en-US" sz="1050" b="1" dirty="0" smtClean="0">
              <a:solidFill>
                <a:srgbClr val="FF0000"/>
              </a:solidFill>
            </a:endParaRPr>
          </a:p>
          <a:p>
            <a:pPr marL="285750" indent="-285750">
              <a:buClr>
                <a:schemeClr val="tx1"/>
              </a:buClr>
              <a:buFont typeface="Wingdings" pitchFamily="2" charset="2"/>
              <a:buChar char="Ø"/>
            </a:pP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If one wishes to fast to the end of </a:t>
            </a: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Yom Kippur – </a:t>
            </a: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  </a:t>
            </a: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one must </a:t>
            </a: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begin at even on the 8</a:t>
            </a:r>
            <a:r>
              <a:rPr lang="en-US" b="1" baseline="3000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</a:t>
            </a: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day of the </a:t>
            </a: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month.</a:t>
            </a: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      </a:t>
            </a: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result:  the </a:t>
            </a:r>
            <a:r>
              <a:rPr lang="en-US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fast will be a duration of 48 hours!</a:t>
            </a:r>
          </a:p>
          <a:p>
            <a:pPr algn="ctr"/>
            <a:r>
              <a:rPr lang="en-US" sz="2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Most Important Requirement for </a:t>
            </a:r>
            <a:br>
              <a:rPr lang="en-US" sz="2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“Affliction of One’s Soul” </a:t>
            </a:r>
            <a:r>
              <a:rPr lang="en-US" sz="2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 Yom Kippur </a:t>
            </a:r>
            <a:br>
              <a:rPr lang="en-US" sz="2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will </a:t>
            </a:r>
            <a:r>
              <a:rPr lang="en-US" sz="2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 </a:t>
            </a:r>
            <a:r>
              <a:rPr lang="en-US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Completely Disregarded!</a:t>
            </a:r>
          </a:p>
          <a:p>
            <a:pPr algn="ctr"/>
            <a:endParaRPr lang="en-US" sz="105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24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Statute is Broken!</a:t>
            </a:r>
          </a:p>
          <a:p>
            <a:pPr algn="ctr"/>
            <a:endParaRPr lang="en-US" sz="105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5798" y="1124744"/>
            <a:ext cx="2304256" cy="6155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700" b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24 Hour Sunset</a:t>
            </a:r>
          </a:p>
          <a:p>
            <a:pPr algn="ctr"/>
            <a:r>
              <a:rPr lang="en-US" sz="1700" b="1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Fasting Timeframe</a:t>
            </a:r>
            <a:endParaRPr lang="en-US" sz="1700" b="1" dirty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2186464" y="1448963"/>
            <a:ext cx="9272" cy="1692005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306064" y="1439671"/>
            <a:ext cx="0" cy="170129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eft Brace 14"/>
          <p:cNvSpPr/>
          <p:nvPr/>
        </p:nvSpPr>
        <p:spPr>
          <a:xfrm rot="5400000">
            <a:off x="5165994" y="908720"/>
            <a:ext cx="360040" cy="2088232"/>
          </a:xfrm>
          <a:prstGeom prst="leftBrace">
            <a:avLst>
              <a:gd name="adj1" fmla="val 54048"/>
              <a:gd name="adj2" fmla="val 50000"/>
            </a:avLst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6381095" y="1589747"/>
            <a:ext cx="11832" cy="2127285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301898" y="1952836"/>
            <a:ext cx="4166" cy="1764196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51813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ae\Desktop\Grammar Art\3d-Figures pTo54Eenc ed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877" y="3603262"/>
            <a:ext cx="2956669" cy="325473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2411760" y="908720"/>
            <a:ext cx="5544616" cy="4176464"/>
          </a:xfrm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New Scenario:</a:t>
            </a:r>
          </a:p>
          <a:p>
            <a:pPr marL="45720" indent="0">
              <a:buNone/>
            </a:pPr>
            <a:r>
              <a:rPr lang="en-US" sz="2000" dirty="0" smtClean="0"/>
              <a:t>Next time you are in a similar situation, you will have the simple, truthful answer to the commencement time for Day of Atonement. </a:t>
            </a:r>
          </a:p>
          <a:p>
            <a:pPr marL="45720" indent="0">
              <a:buNone/>
            </a:pPr>
            <a:r>
              <a:rPr lang="en-U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Then:</a:t>
            </a:r>
          </a:p>
          <a:p>
            <a:pPr marL="45720" indent="0">
              <a:buNone/>
            </a:pPr>
            <a:r>
              <a:rPr lang="en-US" sz="2000" dirty="0" smtClean="0"/>
              <a:t>You can practice your study skills by:</a:t>
            </a:r>
          </a:p>
          <a:p>
            <a:pPr marL="502920" indent="-457200">
              <a:buAutoNum type="alphaLcPeriod"/>
            </a:pPr>
            <a:r>
              <a:rPr lang="en-US" sz="2000" dirty="0" smtClean="0"/>
              <a:t>Looking up those definitions!</a:t>
            </a:r>
          </a:p>
          <a:p>
            <a:pPr marL="502920" indent="-457200">
              <a:buAutoNum type="alphaLcPeriod"/>
            </a:pPr>
            <a:r>
              <a:rPr lang="en-US" sz="2000" dirty="0" smtClean="0"/>
              <a:t>Reading enough content!</a:t>
            </a:r>
          </a:p>
          <a:p>
            <a:pPr marL="502920" indent="-457200">
              <a:buAutoNum type="alphaLcPeriod"/>
            </a:pPr>
            <a:r>
              <a:rPr lang="en-US" sz="2000" dirty="0" smtClean="0"/>
              <a:t>Reading in context very carefully.</a:t>
            </a:r>
          </a:p>
          <a:p>
            <a:pPr marL="502920" indent="-457200">
              <a:buAutoNum type="alphaLcPeriod"/>
            </a:pPr>
            <a:r>
              <a:rPr lang="en-US" sz="2000" dirty="0" smtClean="0"/>
              <a:t>Learning by teaching! </a:t>
            </a:r>
            <a:endParaRPr lang="en-US" sz="2000" dirty="0" smtClean="0"/>
          </a:p>
          <a:p>
            <a:pPr marL="502920" indent="-457200">
              <a:buAutoNum type="alphaLcPeriod"/>
            </a:pPr>
            <a:r>
              <a:rPr lang="en-US" sz="2000" dirty="0" smtClean="0"/>
              <a:t>Taking careful note that the 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day</a:t>
            </a:r>
            <a:br>
              <a:rPr lang="en-US" sz="2000" dirty="0" smtClean="0"/>
            </a:br>
            <a:r>
              <a:rPr lang="en-US" sz="2000" dirty="0" smtClean="0"/>
              <a:t> of the month has only </a:t>
            </a:r>
            <a:r>
              <a:rPr lang="en-US" sz="2000" u="sng" dirty="0" smtClean="0"/>
              <a:t>ONE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“evening, not two as Sunset Theory</a:t>
            </a:r>
            <a:br>
              <a:rPr lang="en-US" sz="2000" dirty="0" smtClean="0"/>
            </a:br>
            <a:r>
              <a:rPr lang="en-US" sz="2000" dirty="0" smtClean="0"/>
              <a:t>requires!</a:t>
            </a:r>
            <a:endParaRPr lang="en-US" sz="2000" dirty="0" smtClean="0"/>
          </a:p>
          <a:p>
            <a:pPr marL="388620" indent="-342900">
              <a:buAutoNum type="arabicPeriod"/>
            </a:pP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25</a:t>
            </a:fld>
            <a:endParaRPr lang="es-E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92888" cy="720080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Day of Atonement Solution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8" y="1123850"/>
            <a:ext cx="2594810" cy="3889326"/>
          </a:xfrm>
        </p:spPr>
      </p:pic>
      <p:sp>
        <p:nvSpPr>
          <p:cNvPr id="8" name="Cloud Callout 7"/>
          <p:cNvSpPr/>
          <p:nvPr/>
        </p:nvSpPr>
        <p:spPr>
          <a:xfrm rot="851343">
            <a:off x="7523934" y="2650441"/>
            <a:ext cx="1440160" cy="1057831"/>
          </a:xfrm>
          <a:prstGeom prst="cloudCallout">
            <a:avLst>
              <a:gd name="adj1" fmla="val -22997"/>
              <a:gd name="adj2" fmla="val 80787"/>
            </a:avLst>
          </a:prstGeom>
          <a:solidFill>
            <a:srgbClr val="ABE9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BE9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96336" y="2702416"/>
            <a:ext cx="1288041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  <a:latin typeface="Bauhaus 93" pitchFamily="82" charset="0"/>
                <a:cs typeface="Aharoni" pitchFamily="2" charset="-79"/>
              </a:rPr>
              <a:t>That’s great!</a:t>
            </a:r>
            <a:endParaRPr lang="en-US" sz="2400" dirty="0">
              <a:solidFill>
                <a:schemeClr val="accent5"/>
              </a:solidFill>
              <a:latin typeface="Bauhaus 93" pitchFamily="82" charset="0"/>
              <a:cs typeface="Aharoni" pitchFamily="2" charset="-79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83768" y="5261855"/>
            <a:ext cx="3519120" cy="1384995"/>
          </a:xfrm>
          <a:prstGeom prst="rect">
            <a:avLst/>
          </a:prstGeom>
          <a:solidFill>
            <a:srgbClr val="ABE9FF"/>
          </a:solidFill>
          <a:ln w="38100">
            <a:solidFill>
              <a:schemeClr val="tx2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Yahuah’s ways are always simple, easy and orderly!</a:t>
            </a:r>
            <a:endParaRPr lang="en-US" sz="28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92215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26</a:t>
            </a:fld>
            <a:endParaRPr lang="es-ES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601588" y="188640"/>
            <a:ext cx="7930852" cy="2376264"/>
          </a:xfrm>
          <a:prstGeom prst="rect">
            <a:avLst/>
          </a:prstGeom>
          <a:solidFill>
            <a:schemeClr val="accent4">
              <a:lumMod val="20000"/>
              <a:lumOff val="80000"/>
              <a:alpha val="63000"/>
            </a:schemeClr>
          </a:solidFill>
          <a:ln w="76200">
            <a:solidFill>
              <a:schemeClr val="accent5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3d extrusionH="57150">
              <a:bevelT w="38100" h="38100" prst="angle"/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1000" dirty="0" smtClean="0">
              <a:solidFill>
                <a:schemeClr val="accent5"/>
              </a:solidFill>
              <a:latin typeface="Segoe Print" pitchFamily="2" charset="0"/>
            </a:endParaRPr>
          </a:p>
          <a:p>
            <a: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  <a:t>With your Bible, an exhaustive concordance and good study skills, </a:t>
            </a:r>
            <a:b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</a:br>
            <a: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  <a:t>you will be able to answer </a:t>
            </a:r>
            <a:b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</a:br>
            <a: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  <a:t>most challenges easily.</a:t>
            </a:r>
          </a:p>
          <a:p>
            <a: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  <a:t>May Yahuah Bless You Abundantly!</a:t>
            </a:r>
            <a:endParaRPr lang="en-US" sz="2800" dirty="0">
              <a:solidFill>
                <a:schemeClr val="accent5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09819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>
                <a:solidFill>
                  <a:schemeClr val="bg2"/>
                </a:solidFill>
              </a:rPr>
              <a:pPr/>
              <a:t>27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3861048"/>
            <a:ext cx="8964488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</a:t>
            </a:r>
            <a:r>
              <a:rPr lang="en-US" sz="40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        </a:t>
            </a:r>
            <a:endParaRPr lang="en-US" sz="4000" b="1" dirty="0">
              <a:ln w="11430"/>
              <a:solidFill>
                <a:srgbClr val="DFA6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r>
              <a:rPr lang="en-US" sz="4000" b="1" dirty="0" smtClean="0">
                <a:ln w="11430"/>
                <a:solidFill>
                  <a:srgbClr val="F9B63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We have now landed </a:t>
            </a:r>
            <a:br>
              <a:rPr lang="en-US" sz="4000" b="1" dirty="0" smtClean="0">
                <a:ln w="11430"/>
                <a:solidFill>
                  <a:srgbClr val="F9B63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4000" b="1" dirty="0" smtClean="0">
                <a:ln w="11430"/>
                <a:solidFill>
                  <a:srgbClr val="F9B63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from our study!</a:t>
            </a:r>
            <a:r>
              <a:rPr lang="en-US" sz="4000" b="1" cap="none" spc="0" dirty="0" smtClean="0">
                <a:ln w="11430"/>
                <a:solidFill>
                  <a:srgbClr val="F9B63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</a:p>
          <a:p>
            <a:r>
              <a:rPr lang="en-US" sz="4000" b="1" dirty="0">
                <a:ln w="11430"/>
                <a:solidFill>
                  <a:srgbClr val="F9B63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4000" b="1" dirty="0" smtClean="0">
                <a:ln w="11430"/>
                <a:solidFill>
                  <a:srgbClr val="F9B63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        </a:t>
            </a:r>
            <a:r>
              <a:rPr lang="en-US" sz="4000" b="1" cap="none" spc="0" dirty="0" smtClean="0">
                <a:ln w="11430"/>
                <a:solidFill>
                  <a:srgbClr val="F9B63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Questions/Comments? </a:t>
            </a:r>
          </a:p>
          <a:p>
            <a:r>
              <a:rPr lang="en-US" sz="4000" b="1" cap="none" spc="0" dirty="0" smtClean="0">
                <a:ln w="11430"/>
                <a:solidFill>
                  <a:srgbClr val="3399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68544" y="442042"/>
            <a:ext cx="29523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End of </a:t>
            </a:r>
            <a:br>
              <a:rPr lang="en-US" sz="4000" b="1" dirty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4000" b="1" dirty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                      Part 2</a:t>
            </a:r>
          </a:p>
        </p:txBody>
      </p:sp>
    </p:spTree>
    <p:extLst>
      <p:ext uri="{BB962C8B-B14F-4D97-AF65-F5344CB8AC3E}">
        <p14:creationId xmlns:p14="http://schemas.microsoft.com/office/powerpoint/2010/main" val="342820652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>
                <a:solidFill>
                  <a:schemeClr val="bg2"/>
                </a:solidFill>
              </a:rPr>
              <a:pPr/>
              <a:t>28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63688" y="328487"/>
            <a:ext cx="5515469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Enjoy these beautiful mornings that usher in Yahuah’s original Covenant Day!</a:t>
            </a:r>
          </a:p>
          <a:p>
            <a:pPr algn="ctr"/>
            <a:endParaRPr lang="en-US" sz="4000" b="1" cap="none" spc="0" dirty="0" smtClean="0">
              <a:ln w="11430"/>
              <a:solidFill>
                <a:srgbClr val="DFA6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40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End</a:t>
            </a:r>
            <a:endParaRPr lang="en-US" sz="40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99569" y="5631631"/>
            <a:ext cx="969716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4"/>
              </a:rPr>
              <a:t>Info@t4study.com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        </a:t>
            </a:r>
            <a:r>
              <a:rPr lang="en-US" sz="24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7 Sept 2018       </a:t>
            </a:r>
            <a: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Nov 20</a:t>
            </a:r>
            <a:r>
              <a:rPr lang="en-US" sz="24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16</a:t>
            </a:r>
            <a:endParaRPr lang="en-US" sz="24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512" y="4549914"/>
            <a:ext cx="864096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B83D6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Charlene Fortsch, BC Canada</a:t>
            </a:r>
            <a:endParaRPr lang="en-US" sz="4000" b="1" cap="none" spc="0" dirty="0">
              <a:ln w="11430"/>
              <a:solidFill>
                <a:srgbClr val="B83D68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0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78962"/>
            <a:ext cx="1176041" cy="8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82647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Grammar 101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lipstream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Grammar 101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9145</TotalTime>
  <Words>1582</Words>
  <Application>Microsoft Office PowerPoint</Application>
  <PresentationFormat>On-screen Show (4:3)</PresentationFormat>
  <Paragraphs>368</Paragraphs>
  <Slides>28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Slipstream</vt:lpstr>
      <vt:lpstr>1_Slipstream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Reviewing Simple Lessons Long Forgotten?!</vt:lpstr>
      <vt:lpstr>For understanding the phrase  from Lev 23:32 “…from even unto even shall ye celebrate your Sabbath.”</vt:lpstr>
      <vt:lpstr>PowerPoint Presentation</vt:lpstr>
      <vt:lpstr>INTRODUCTION</vt:lpstr>
      <vt:lpstr>Scripture Deals With Confusion Best</vt:lpstr>
      <vt:lpstr>PowerPoint Presentation</vt:lpstr>
      <vt:lpstr>Day of Atonement Challenge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of Atonement  (Dawn)</vt:lpstr>
      <vt:lpstr>Day of Atonement  (Sunset)</vt:lpstr>
      <vt:lpstr>Day of Atonement  (Sunset)</vt:lpstr>
      <vt:lpstr>Day of Atonement Solution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Rae</cp:lastModifiedBy>
  <cp:revision>996</cp:revision>
  <cp:lastPrinted>2016-11-17T08:09:46Z</cp:lastPrinted>
  <dcterms:created xsi:type="dcterms:W3CDTF">2010-05-23T14:28:12Z</dcterms:created>
  <dcterms:modified xsi:type="dcterms:W3CDTF">2018-09-10T02:14:16Z</dcterms:modified>
</cp:coreProperties>
</file>