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  <p:sldMasterId id="2147483680" r:id="rId2"/>
  </p:sldMasterIdLst>
  <p:notesMasterIdLst>
    <p:notesMasterId r:id="rId80"/>
  </p:notesMasterIdLst>
  <p:sldIdLst>
    <p:sldId id="338" r:id="rId3"/>
    <p:sldId id="256" r:id="rId4"/>
    <p:sldId id="335" r:id="rId5"/>
    <p:sldId id="257" r:id="rId6"/>
    <p:sldId id="32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96" r:id="rId15"/>
    <p:sldId id="265" r:id="rId16"/>
    <p:sldId id="267" r:id="rId17"/>
    <p:sldId id="266" r:id="rId18"/>
    <p:sldId id="297" r:id="rId19"/>
    <p:sldId id="268" r:id="rId20"/>
    <p:sldId id="270" r:id="rId21"/>
    <p:sldId id="284" r:id="rId22"/>
    <p:sldId id="295" r:id="rId23"/>
    <p:sldId id="276" r:id="rId24"/>
    <p:sldId id="329" r:id="rId25"/>
    <p:sldId id="274" r:id="rId26"/>
    <p:sldId id="330" r:id="rId27"/>
    <p:sldId id="272" r:id="rId28"/>
    <p:sldId id="294" r:id="rId29"/>
    <p:sldId id="275" r:id="rId30"/>
    <p:sldId id="273" r:id="rId31"/>
    <p:sldId id="277" r:id="rId32"/>
    <p:sldId id="279" r:id="rId33"/>
    <p:sldId id="280" r:id="rId34"/>
    <p:sldId id="331" r:id="rId35"/>
    <p:sldId id="278" r:id="rId36"/>
    <p:sldId id="332" r:id="rId37"/>
    <p:sldId id="281" r:id="rId38"/>
    <p:sldId id="334" r:id="rId39"/>
    <p:sldId id="285" r:id="rId40"/>
    <p:sldId id="287" r:id="rId41"/>
    <p:sldId id="288" r:id="rId42"/>
    <p:sldId id="289" r:id="rId43"/>
    <p:sldId id="292" r:id="rId44"/>
    <p:sldId id="286" r:id="rId45"/>
    <p:sldId id="333" r:id="rId46"/>
    <p:sldId id="291" r:id="rId47"/>
    <p:sldId id="290" r:id="rId48"/>
    <p:sldId id="293" r:id="rId49"/>
    <p:sldId id="299" r:id="rId50"/>
    <p:sldId id="300" r:id="rId51"/>
    <p:sldId id="301" r:id="rId52"/>
    <p:sldId id="302" r:id="rId53"/>
    <p:sldId id="303" r:id="rId54"/>
    <p:sldId id="298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5" r:id="rId65"/>
    <p:sldId id="313" r:id="rId66"/>
    <p:sldId id="314" r:id="rId67"/>
    <p:sldId id="316" r:id="rId68"/>
    <p:sldId id="317" r:id="rId69"/>
    <p:sldId id="319" r:id="rId70"/>
    <p:sldId id="318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36" r:id="rId7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e" initials="S" lastIdx="86" clrIdx="0"/>
  <p:cmAuthor id="1" name="timothy Astleford" initials="tA" lastIdx="1" clrIdx="1"/>
  <p:cmAuthor id="2" name="Snap On" initials="SO" lastIdx="3" clrIdx="2"/>
  <p:cmAuthor id="3" name="Timothy" initials="T" lastIdx="21" clrIdx="3">
    <p:extLst>
      <p:ext uri="{19B8F6BF-5375-455C-9EA6-DF929625EA0E}">
        <p15:presenceInfo xmlns:p15="http://schemas.microsoft.com/office/powerpoint/2012/main" userId="Timothy" providerId="None"/>
      </p:ext>
    </p:extLst>
  </p:cmAuthor>
  <p:cmAuthor id="4" name="Rae" initials="R" lastIdx="36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6600"/>
    <a:srgbClr val="7BF1FD"/>
    <a:srgbClr val="0070C0"/>
    <a:srgbClr val="9900FF"/>
    <a:srgbClr val="FF9900"/>
    <a:srgbClr val="00FF00"/>
    <a:srgbClr val="00FF99"/>
    <a:srgbClr val="0000FF"/>
    <a:srgbClr val="5C8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61" Type="http://schemas.openxmlformats.org/officeDocument/2006/relationships/slide" Target="slides/slide59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6F2A-51A4-4B76-906D-563AEADB723A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BC29D-58D7-4B21-BB4B-313674575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3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C29D-58D7-4B21-BB4B-3136745754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41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C29D-58D7-4B21-BB4B-3136745754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89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C29D-58D7-4B21-BB4B-3136745754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80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C29D-58D7-4B21-BB4B-3136745754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75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C29D-58D7-4B21-BB4B-3136745754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1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828AB2B6-1866-4D20-902B-15CF5E5BBADD}" type="datetime1">
              <a:rPr lang="en-US" smtClean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9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1568-84E4-4A9B-8BA1-BAC1457609FF}" type="datetime1">
              <a:rPr lang="en-US" smtClean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3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0FABC7A8-65CF-4A8E-BB74-BF1B112EA8E9}" type="datetime1">
              <a:rPr lang="en-US" smtClean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6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54978-EAC0-470F-97BF-6C61ABCD4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A2C98-351E-4081-8895-06DC40809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73653-0AAB-42C2-AF29-2C4CB9F80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4E879-34E4-4FC7-A06A-38FE8EAB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024F0-00EC-442D-8CF0-C558F1822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226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C9E68-136A-4D82-8460-90347DEF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9A88A-F111-4325-8FE5-9FE266C28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AB39B-8CE8-464D-834F-CD95B7E01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6C765-91B4-414E-81DE-A2BB409D2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E946B-D290-4848-B659-1BFD5EA7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46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2BF89-2244-40D3-A572-4E30C17B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51380-96D5-4E26-AF16-696106C17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9D679-A134-4439-815C-1F2FF802E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DD903-2954-4A7E-B0AD-6AC5B0A19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108B0-6BE5-4991-8AC5-20701825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43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946B-E8B9-4BC2-9D58-0CD6694C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0F004-777F-404A-924D-B8F08D669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EE59E-5B78-4FD1-ABAB-4EDCAF00F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5CFE1-F126-4CA7-B9C7-DD415DF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90DB7-08AE-4182-9B86-67A21BE7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D1EC6-2AE6-4C54-93DE-D74F0E8E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990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AFA0-564D-4147-91C2-AAB520CA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902A1-960E-4AB7-A65C-7DEF31815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71BCC-C0FB-46D1-88FA-2E9895E7C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494962-AB6C-4A01-BF3E-1983A40C56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DFAECC-584C-40E1-8D7D-D67128B09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A92344-E9AA-4CB2-817F-EB88B19DF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45BBB5-F805-49B1-AFF7-F91F1BDE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F0ED05-17C2-4A5D-B435-434CC3A5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0015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E09FD-2B36-4785-8A45-2EBF10E9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72C89-34D0-4EBE-A4C0-2CB4ECF8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158A99-EE6F-463D-A3E5-AAE5CFD8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40E40-BF94-49E2-9E51-CD2D439D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1857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9E9DE7-EF32-4CD2-8A00-9C72968F0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9C5B1E-9842-46D7-BC2C-A3D97E51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459D9-2C0A-47BF-97B1-9EAAA6F7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3472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1AAF-EAF4-4F55-B523-FA5CA32A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F3DF3-9E69-4056-A4D0-06A46930E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F4479-1D5C-4F26-AD35-1A5FEE2A4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E5A03-D00C-469E-BC4D-61B75B02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220EC-4C64-497A-BE51-807D3C56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748DE-C683-4BEC-9B53-F60C9FD8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117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9D0C9-E725-4177-93A5-3EA57B141173}" type="datetime1">
              <a:rPr lang="en-US" smtClean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9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D8F3-8130-4CBB-BDA6-6BC2A50D4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7753D9-AA21-4F06-833C-29AD4B04A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0A4CEF-0C71-438E-8179-4E21D0A38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A2970-1300-4577-AA3D-78686704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17D37-4337-47B5-A997-CCFEDCCD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47734-E85A-4317-95C4-9E8F42EE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2998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BA85-E56C-4754-82F4-47DF6FDD1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BB5DF0-482F-4E6C-99D5-75FD4CAAF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11C44-CDDE-41F1-9919-46DBDCC3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0392C-48C7-4E26-97FE-584CD9588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5D1F7-277C-4124-928B-A5A326D79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9729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1262F-CB3A-46BE-BF0F-062FA50BC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F8001-696A-48A0-8D29-D38EB0E23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C9C90-D216-4C01-A1A7-F2C51BAB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E5DFB-7341-47B4-85D8-86D21A80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7AA18-38F4-4DE7-B899-845B594A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123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0C9422F-15A2-469D-BFCC-5139788D6DE8}" type="datetime1">
              <a:rPr lang="en-US" smtClean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87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0139-C3F0-4D29-81DB-FF125F0C2925}" type="datetime1">
              <a:rPr lang="en-US" smtClean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7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0C410-A706-4F39-B21D-73B57B8DF9ED}" type="datetime1">
              <a:rPr lang="en-US" smtClean="0"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9BD2B-91B0-410E-8F87-D8C94A816150}" type="datetime1">
              <a:rPr lang="en-US" smtClean="0"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4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46695-10D0-4105-A892-B4A9053E0F89}" type="datetime1">
              <a:rPr lang="en-US" smtClean="0"/>
              <a:t>12/12/2020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9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07749539-C312-43BB-B15F-B741FD514D19}" type="datetime1">
              <a:rPr lang="en-US" smtClean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5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368B9DF7-F271-4D81-A6A6-1C1A976B61DE}" type="datetime1">
              <a:rPr lang="en-US" smtClean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89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DB636A7-5220-4F51-BA1A-6915D493E08B}" type="datetime1">
              <a:rPr lang="en-US" smtClean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92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hf hdr="0" ftr="0" dt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A8D1F6-FB83-4942-935C-E163BE37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81718-D7E4-41B0-A69F-1456CD9D0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83323-0655-474A-B852-9CF0E8E5C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854B-5EA3-4D1D-A94A-E80A0B7DA666}" type="datetimeFigureOut">
              <a:rPr lang="en-AU" smtClean="0"/>
              <a:t>12/12/2020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0C5C6-3DE6-4E2D-A44D-6020B1934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A68B4-90DB-489F-8286-59F48BE52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83C89-60DE-45ED-9901-F79F6D12C1E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841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7.jpe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7.jpe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questions@study.co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269DDB-A188-480C-94D3-B97A7B5B4A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4356"/>
            <a:ext cx="12192001" cy="54102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0221108-B396-452E-BF86-C295087E0963}"/>
              </a:ext>
            </a:extLst>
          </p:cNvPr>
          <p:cNvSpPr txBox="1">
            <a:spLocks/>
          </p:cNvSpPr>
          <p:nvPr/>
        </p:nvSpPr>
        <p:spPr>
          <a:xfrm>
            <a:off x="81281" y="5120640"/>
            <a:ext cx="12019279" cy="1661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9900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noAutofit/>
            <a:sp3d extrusionH="57150">
              <a:bevelT h="25400" prst="softRound"/>
            </a:sp3d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pc="300" dirty="0">
                <a:ln w="57150">
                  <a:solidFill>
                    <a:srgbClr val="9900FF"/>
                  </a:solidFill>
                </a:ln>
                <a:solidFill>
                  <a:srgbClr val="00B0F0"/>
                </a:solidFill>
                <a:latin typeface="Stencil" panose="040409050D0802020404" pitchFamily="82" charset="0"/>
              </a:rPr>
              <a:t>Yahusha’s </a:t>
            </a:r>
            <a:r>
              <a:rPr lang="en-US" sz="8800" spc="300" dirty="0">
                <a:ln w="57150">
                  <a:solidFill>
                    <a:srgbClr val="9900FF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Stencil" panose="040409050D0802020404" pitchFamily="82" charset="0"/>
              </a:rPr>
              <a:t> </a:t>
            </a:r>
            <a:r>
              <a:rPr lang="en-US" sz="8800" spc="300" dirty="0">
                <a:ln w="57150">
                  <a:solidFill>
                    <a:srgbClr val="9900FF"/>
                  </a:solidFill>
                </a:ln>
                <a:solidFill>
                  <a:srgbClr val="00B0F0"/>
                </a:solidFill>
                <a:latin typeface="Stencil" panose="040409050D0802020404" pitchFamily="82" charset="0"/>
              </a:rPr>
              <a:t>Birth</a:t>
            </a:r>
            <a:endParaRPr lang="en-US" sz="8800" spc="300" dirty="0">
              <a:ln w="57150">
                <a:solidFill>
                  <a:srgbClr val="9900FF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79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00206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83" y="177311"/>
            <a:ext cx="10811364" cy="898454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>
                  <a:solidFill>
                    <a:srgbClr val="7BF1FD"/>
                  </a:solidFill>
                </a:ln>
                <a:solidFill>
                  <a:srgbClr val="FFFF00"/>
                </a:solidFill>
              </a:rPr>
              <a:t>The Messenger’s Timeframe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81" y="1191590"/>
            <a:ext cx="11450783" cy="5354684"/>
          </a:xfrm>
        </p:spPr>
        <p:txBody>
          <a:bodyPr lIns="182880" tIns="91440" rIns="182880" bIns="91440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Did the Messenger of </a:t>
            </a:r>
            <a:r>
              <a:rPr lang="en-US" sz="3200" b="1" dirty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</a:rPr>
              <a:t>Yahuah</a:t>
            </a:r>
            <a:r>
              <a:rPr lang="en-US" sz="3200" dirty="0">
                <a:solidFill>
                  <a:srgbClr val="008080"/>
                </a:solidFill>
              </a:rPr>
              <a:t>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provide a timeframe of when </a:t>
            </a:r>
            <a:b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Zekaryah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might expect this miraculous event to occur?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b="1" dirty="0">
                <a:solidFill>
                  <a:srgbClr val="CC9900"/>
                </a:solidFill>
                <a:latin typeface="Georgia" panose="02040502050405020303" pitchFamily="18" charset="0"/>
              </a:rPr>
              <a:t>Luke 1:20  </a:t>
            </a:r>
            <a:r>
              <a:rPr lang="en-US" sz="3200" b="1" dirty="0">
                <a:solidFill>
                  <a:srgbClr val="D0C6F3"/>
                </a:solidFill>
                <a:latin typeface="Georgia" panose="02040502050405020303" pitchFamily="18" charset="0"/>
              </a:rPr>
              <a:t>“But see, you shall be silent and unable to speak until the day this takes place, because you did not believe my words which shall be filled in their </a:t>
            </a:r>
            <a:r>
              <a:rPr lang="en-US" sz="3200" b="1" dirty="0">
                <a:ln>
                  <a:solidFill>
                    <a:srgbClr val="7BF1FD"/>
                  </a:solidFill>
                </a:ln>
                <a:solidFill>
                  <a:srgbClr val="FF9900"/>
                </a:solidFill>
                <a:effectLst>
                  <a:glow rad="127000">
                    <a:srgbClr val="002060"/>
                  </a:glow>
                </a:effectLst>
                <a:latin typeface="Georgia" panose="02040502050405020303" pitchFamily="18" charset="0"/>
              </a:rPr>
              <a:t>appointed time.”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b="1" dirty="0">
                <a:ln>
                  <a:solidFill>
                    <a:srgbClr val="008000"/>
                  </a:solidFill>
                </a:ln>
                <a:solidFill>
                  <a:prstClr val="black"/>
                </a:solidFill>
                <a:effectLst>
                  <a:glow rad="127000">
                    <a:schemeClr val="accent6">
                      <a:lumMod val="40000"/>
                      <a:lumOff val="60000"/>
                    </a:schemeClr>
                  </a:glow>
                </a:effectLst>
                <a:latin typeface="Georgia" panose="02040502050405020303" pitchFamily="18" charset="0"/>
              </a:rPr>
              <a:t>Note:  </a:t>
            </a:r>
            <a:r>
              <a:rPr lang="en-US" sz="3500" b="1" dirty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rgbClr val="0000FF"/>
                </a:solidFill>
              </a:rPr>
              <a:t>Yahuah’s</a:t>
            </a:r>
            <a:r>
              <a:rPr lang="en-US" sz="3200" dirty="0">
                <a:solidFill>
                  <a:schemeClr val="tx1"/>
                </a:solidFill>
              </a:rPr>
              <a:t> message clearly indicated that the words the Messenger spoke were to be fulfilled on a </a:t>
            </a:r>
            <a:r>
              <a:rPr lang="en-US" sz="3200" dirty="0" err="1">
                <a:solidFill>
                  <a:schemeClr val="tx1"/>
                </a:solidFill>
              </a:rPr>
              <a:t>mo-ed</a:t>
            </a:r>
            <a:r>
              <a:rPr lang="en-US" sz="3200" dirty="0">
                <a:solidFill>
                  <a:schemeClr val="tx1"/>
                </a:solidFill>
              </a:rPr>
              <a:t> (appointed time).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b="1" dirty="0">
                <a:ln>
                  <a:solidFill>
                    <a:srgbClr val="008000"/>
                  </a:solidFill>
                </a:ln>
                <a:solidFill>
                  <a:schemeClr val="accent1"/>
                </a:solidFill>
                <a:effectLst>
                  <a:glow rad="127000">
                    <a:schemeClr val="accent6">
                      <a:lumMod val="40000"/>
                      <a:lumOff val="60000"/>
                    </a:schemeClr>
                  </a:glow>
                </a:effectLst>
                <a:latin typeface="Georgia" panose="02040502050405020303" pitchFamily="18" charset="0"/>
              </a:rPr>
              <a:t>Question:</a:t>
            </a:r>
            <a:r>
              <a:rPr lang="en-US" sz="3200" b="1" dirty="0">
                <a:ln>
                  <a:solidFill>
                    <a:srgbClr val="008000"/>
                  </a:solidFill>
                </a:ln>
                <a:solidFill>
                  <a:schemeClr val="tx1"/>
                </a:solidFill>
                <a:effectLst>
                  <a:glow rad="127000">
                    <a:schemeClr val="accent6">
                      <a:lumMod val="40000"/>
                      <a:lumOff val="60000"/>
                    </a:schemeClr>
                  </a:glow>
                </a:effectLst>
                <a:latin typeface="Georgia" panose="02040502050405020303" pitchFamily="18" charset="0"/>
              </a:rPr>
              <a:t>  </a:t>
            </a:r>
            <a:r>
              <a:rPr lang="en-US" sz="3200" dirty="0">
                <a:solidFill>
                  <a:schemeClr val="tx1"/>
                </a:solidFill>
              </a:rPr>
              <a:t>Was this specific appointed time a –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</a:rPr>
              <a:t>Mo-</a:t>
            </a:r>
            <a:r>
              <a:rPr lang="en-US" sz="3200" b="1" dirty="0" err="1">
                <a:ln>
                  <a:solidFill>
                    <a:srgbClr val="0000FF"/>
                  </a:solidFill>
                </a:ln>
                <a:solidFill>
                  <a:schemeClr val="tx1"/>
                </a:solidFill>
              </a:rPr>
              <a:t>ed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</a:rPr>
              <a:t>(Set Apart Appointed Time)</a:t>
            </a:r>
            <a:r>
              <a:rPr lang="en-US" sz="3200" dirty="0">
                <a:solidFill>
                  <a:schemeClr val="tx1"/>
                </a:solidFill>
              </a:rPr>
              <a:t> or was it simply a – </a:t>
            </a:r>
            <a:r>
              <a:rPr lang="en-US" sz="3200" b="1" dirty="0" err="1">
                <a:solidFill>
                  <a:schemeClr val="tx1"/>
                </a:solidFill>
              </a:rPr>
              <a:t>mo-ed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dirty="0">
                <a:solidFill>
                  <a:schemeClr val="tx1"/>
                </a:solidFill>
              </a:rPr>
              <a:t>an appointment?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5506" y="6388038"/>
            <a:ext cx="532873" cy="373371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10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3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55" y="181543"/>
            <a:ext cx="11580757" cy="704721"/>
          </a:xfrm>
          <a:gradFill>
            <a:gsLst>
              <a:gs pos="0">
                <a:srgbClr val="002060"/>
              </a:gs>
              <a:gs pos="100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CC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fontScale="90000"/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glow rad="127000">
                    <a:srgbClr val="7BF1FD"/>
                  </a:glow>
                </a:effectLst>
              </a:rPr>
              <a:t>     </a:t>
            </a:r>
            <a:r>
              <a:rPr lang="en-US" b="1" dirty="0">
                <a:solidFill>
                  <a:schemeClr val="tx1"/>
                </a:solidFill>
                <a:effectLst/>
              </a:rPr>
              <a:t>Was that - </a:t>
            </a:r>
            <a:r>
              <a:rPr lang="en-US" b="1" dirty="0">
                <a:solidFill>
                  <a:schemeClr val="tx1"/>
                </a:solidFill>
                <a:effectLst>
                  <a:glow rad="127000">
                    <a:srgbClr val="7BF1FD"/>
                  </a:glow>
                </a:effectLst>
              </a:rPr>
              <a:t>Mo-</a:t>
            </a:r>
            <a:r>
              <a:rPr lang="en-US" b="1" dirty="0" err="1">
                <a:solidFill>
                  <a:schemeClr val="tx1"/>
                </a:solidFill>
                <a:effectLst>
                  <a:glow rad="127000">
                    <a:srgbClr val="7BF1FD"/>
                  </a:glow>
                </a:effectLst>
              </a:rPr>
              <a:t>ed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(4150)?   			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mo-ed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(4150)?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98" y="1125416"/>
            <a:ext cx="5860932" cy="5472332"/>
          </a:xfrm>
          <a:solidFill>
            <a:schemeClr val="bg2"/>
          </a:solidFill>
          <a:effectLst>
            <a:glow rad="127000">
              <a:srgbClr val="FFFF00">
                <a:alpha val="57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82880" rIns="91440" anchor="ctr">
            <a:normAutofit fontScale="92500"/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In</a:t>
            </a:r>
            <a:r>
              <a:rPr lang="en-US" sz="3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Leviticus</a:t>
            </a:r>
            <a:r>
              <a:rPr lang="en-US" sz="3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we see the status of the</a:t>
            </a:r>
            <a:r>
              <a:rPr lang="en-US" sz="32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glow rad="127000">
                    <a:srgbClr val="7BF1FD"/>
                  </a:glow>
                </a:effectLst>
              </a:rPr>
              <a:t>Mo-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glow rad="127000">
                    <a:srgbClr val="7BF1FD"/>
                  </a:glow>
                </a:effectLst>
              </a:rPr>
              <a:t>edim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glow rad="127000">
                    <a:srgbClr val="7BF1FD"/>
                  </a:glo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8080"/>
                </a:solidFill>
                <a:latin typeface="Georgia" panose="02040502050405020303" pitchFamily="18" charset="0"/>
              </a:rPr>
              <a:t>Lev 23:4</a:t>
            </a:r>
            <a:r>
              <a:rPr lang="en-US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These are the </a:t>
            </a:r>
            <a:r>
              <a:rPr lang="en-US" sz="3200" dirty="0">
                <a:solidFill>
                  <a:srgbClr val="FF0066"/>
                </a:solidFill>
                <a:latin typeface="Georgia" panose="02040502050405020303" pitchFamily="18" charset="0"/>
              </a:rPr>
              <a:t>appointed times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of </a:t>
            </a:r>
            <a:r>
              <a:rPr lang="he-IL" sz="3200" b="1" dirty="0">
                <a:solidFill>
                  <a:srgbClr val="0000FF"/>
                </a:solidFill>
                <a:latin typeface="SBL Hebrew"/>
              </a:rPr>
              <a:t>יהוה</a:t>
            </a:r>
            <a:r>
              <a:rPr lang="en-US" sz="3200" dirty="0">
                <a:solidFill>
                  <a:srgbClr val="0000FF"/>
                </a:solidFill>
                <a:latin typeface="Georgia" panose="02040502050405020303" pitchFamily="18" charset="0"/>
              </a:rPr>
              <a:t> [Yahuah],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effectLst>
                  <a:glow rad="127000">
                    <a:srgbClr val="CC9900"/>
                  </a:glow>
                </a:effectLst>
                <a:latin typeface="Georgia" panose="02040502050405020303" pitchFamily="18" charset="0"/>
              </a:rPr>
              <a:t>set-apart gatherings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27000">
                    <a:srgbClr val="CC9900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which you are to proclaim at their </a:t>
            </a:r>
            <a:r>
              <a:rPr lang="en-US" sz="3200" dirty="0">
                <a:solidFill>
                  <a:srgbClr val="FF0066"/>
                </a:solidFill>
                <a:latin typeface="Georgia" panose="02040502050405020303" pitchFamily="18" charset="0"/>
              </a:rPr>
              <a:t>appointed times.</a:t>
            </a:r>
            <a:endParaRPr lang="en-US" sz="3200" dirty="0">
              <a:ln>
                <a:solidFill>
                  <a:srgbClr val="00B050"/>
                </a:solidFill>
              </a:ln>
              <a:solidFill>
                <a:srgbClr val="FF0066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0631" y="1125417"/>
            <a:ext cx="5490809" cy="5472332"/>
          </a:xfr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82880" tIns="182880" rIns="91440" bIns="182880" anchor="ctr">
            <a:normAutofit/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In </a:t>
            </a:r>
            <a:r>
              <a:rPr lang="en-US" sz="2800" b="1" dirty="0">
                <a:solidFill>
                  <a:srgbClr val="008080"/>
                </a:solidFill>
              </a:rPr>
              <a:t>1 Samuel </a:t>
            </a:r>
            <a:r>
              <a:rPr lang="en-US" sz="2800" dirty="0">
                <a:solidFill>
                  <a:schemeClr val="tx1"/>
                </a:solidFill>
              </a:rPr>
              <a:t>there is an example of a simple </a:t>
            </a:r>
            <a:r>
              <a:rPr lang="en-US" sz="2800" dirty="0" err="1">
                <a:solidFill>
                  <a:schemeClr val="tx1"/>
                </a:solidFill>
              </a:rPr>
              <a:t>mo</a:t>
            </a:r>
            <a:r>
              <a:rPr lang="en-US" sz="2800" dirty="0">
                <a:solidFill>
                  <a:schemeClr val="tx1"/>
                </a:solidFill>
              </a:rPr>
              <a:t>-ed.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1 Sam 20:35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it came to be, in the morning, that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Yehonathan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went out into the field at the </a:t>
            </a:r>
            <a:r>
              <a:rPr lang="en-US" sz="2800" dirty="0">
                <a:solidFill>
                  <a:srgbClr val="FF0066"/>
                </a:solidFill>
                <a:latin typeface="Georgia" panose="02040502050405020303" pitchFamily="18" charset="0"/>
              </a:rPr>
              <a:t>time appointed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with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Dawi</a:t>
            </a:r>
            <a:r>
              <a:rPr lang="en-US" sz="2800" dirty="0" err="1">
                <a:solidFill>
                  <a:prstClr val="black"/>
                </a:solidFill>
                <a:latin typeface="TITUS Cyberbit Basic" panose="02020603050405020304" pitchFamily="18" charset="0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TITUS Cyberbit Basic" panose="02020603050405020304" pitchFamily="18" charset="0"/>
              </a:rPr>
              <a:t>̱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b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a small youth was with him.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04494" y="6211972"/>
            <a:ext cx="545605" cy="34384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/>
            </a:sp3d>
          </a:bodyPr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</a:rPr>
              <a:pPr/>
              <a:t>11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921901" y="91440"/>
            <a:ext cx="1616562" cy="914400"/>
          </a:xfrm>
          <a:prstGeom prst="ellipse">
            <a:avLst/>
          </a:prstGeom>
          <a:gradFill>
            <a:gsLst>
              <a:gs pos="51000">
                <a:srgbClr val="00B050"/>
              </a:gs>
              <a:gs pos="100000">
                <a:schemeClr val="accent1">
                  <a:lumMod val="45000"/>
                  <a:lumOff val="55000"/>
                </a:schemeClr>
              </a:gs>
              <a:gs pos="21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99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</a:rPr>
              <a:t>or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836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FF00"/>
            </a:gs>
            <a:gs pos="95000">
              <a:schemeClr val="accent1">
                <a:lumMod val="45000"/>
                <a:lumOff val="55000"/>
                <a:alpha val="24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30000"/>
                <a:lumOff val="70000"/>
              </a:scheme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197224" y="1586744"/>
            <a:ext cx="11794088" cy="480928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182880" rIns="182880" anchor="ctr">
            <a:noAutofit/>
            <a:sp3d extrusionH="57150">
              <a:bevelT w="38100" h="38100"/>
            </a:sp3d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>
                <a:solidFill>
                  <a:schemeClr val="tx1"/>
                </a:solidFill>
              </a:rPr>
              <a:t>What is the difference between the two appointed times?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>
                <a:solidFill>
                  <a:schemeClr val="tx1"/>
                </a:solidFill>
              </a:rPr>
              <a:t>One  - </a:t>
            </a:r>
            <a:r>
              <a:rPr lang="en-US" sz="3600" dirty="0">
                <a:solidFill>
                  <a:srgbClr val="0000FF"/>
                </a:solidFill>
              </a:rPr>
              <a:t>Appointed Time, </a:t>
            </a:r>
            <a:r>
              <a:rPr lang="en-US" sz="3600" dirty="0">
                <a:solidFill>
                  <a:schemeClr val="tx1"/>
                </a:solidFill>
              </a:rPr>
              <a:t>is a </a:t>
            </a:r>
            <a:r>
              <a:rPr lang="en-US" sz="3600" dirty="0">
                <a:solidFill>
                  <a:srgbClr val="0000FF"/>
                </a:solidFill>
              </a:rPr>
              <a:t>Qodesh</a:t>
            </a:r>
            <a:r>
              <a:rPr lang="en-US" sz="3600" dirty="0">
                <a:solidFill>
                  <a:schemeClr val="tx1"/>
                </a:solidFill>
              </a:rPr>
              <a:t> (Set-Apart) </a:t>
            </a:r>
            <a:r>
              <a:rPr lang="en-US" sz="3600" dirty="0">
                <a:solidFill>
                  <a:srgbClr val="0000FF"/>
                </a:solidFill>
              </a:rPr>
              <a:t>Appointed Time</a:t>
            </a:r>
            <a:r>
              <a:rPr lang="en-US" sz="3600" dirty="0">
                <a:solidFill>
                  <a:schemeClr val="tx1"/>
                </a:solidFill>
              </a:rPr>
              <a:t> which can only be deemed </a:t>
            </a:r>
            <a:r>
              <a:rPr lang="en-US" sz="3600" dirty="0">
                <a:solidFill>
                  <a:srgbClr val="0000FF"/>
                </a:solidFill>
              </a:rPr>
              <a:t>Qodesh</a:t>
            </a:r>
            <a:r>
              <a:rPr lang="en-US" sz="3600" dirty="0">
                <a:solidFill>
                  <a:schemeClr val="tx1"/>
                </a:solidFill>
              </a:rPr>
              <a:t> by </a:t>
            </a:r>
            <a:r>
              <a:rPr lang="en-US" sz="3600" b="1" dirty="0">
                <a:solidFill>
                  <a:srgbClr val="0000FF"/>
                </a:solidFill>
              </a:rPr>
              <a:t>Yahuah.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dirty="0">
                <a:solidFill>
                  <a:schemeClr val="tx1"/>
                </a:solidFill>
              </a:rPr>
              <a:t>The other appointed time is just a normal set time to assemble for a normal reason.  </a:t>
            </a:r>
            <a:r>
              <a:rPr lang="en-US" sz="3600" b="1" dirty="0">
                <a:solidFill>
                  <a:srgbClr val="0000FF"/>
                </a:solidFill>
              </a:rPr>
              <a:t>Yahuah</a:t>
            </a:r>
            <a:r>
              <a:rPr lang="en-US" sz="3600" dirty="0">
                <a:solidFill>
                  <a:schemeClr val="tx1"/>
                </a:solidFill>
              </a:rPr>
              <a:t> can appoint this type of appointment also, as well as man.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7906" y="6471949"/>
            <a:ext cx="484094" cy="386051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/>
            </a:sp3d>
          </a:bodyPr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</a:rPr>
              <a:pPr/>
              <a:t>12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6847" y="466493"/>
            <a:ext cx="10821214" cy="914400"/>
          </a:xfrm>
          <a:prstGeom prst="rect">
            <a:avLst/>
          </a:prstGeom>
          <a:gradFill flip="none" rotWithShape="1">
            <a:gsLst>
              <a:gs pos="85000">
                <a:schemeClr val="tx1">
                  <a:lumMod val="95000"/>
                  <a:lumOff val="5000"/>
                </a:schemeClr>
              </a:gs>
              <a:gs pos="37000">
                <a:srgbClr val="7BF1FD">
                  <a:lumMod val="0"/>
                </a:srgbClr>
              </a:gs>
              <a:gs pos="70000">
                <a:srgbClr val="FF6600"/>
              </a:gs>
            </a:gsLst>
            <a:path path="shape">
              <a:fillToRect l="50000" t="50000" r="50000" b="50000"/>
            </a:path>
            <a:tileRect/>
          </a:gra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>
                <a:solidFill>
                  <a:srgbClr val="00FF00"/>
                </a:solidFill>
              </a:rPr>
              <a:t>APPOINTED TIME? … or appointed time?</a:t>
            </a:r>
          </a:p>
        </p:txBody>
      </p:sp>
    </p:spTree>
    <p:extLst>
      <p:ext uri="{BB962C8B-B14F-4D97-AF65-F5344CB8AC3E}">
        <p14:creationId xmlns:p14="http://schemas.microsoft.com/office/powerpoint/2010/main" val="35439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FF00"/>
            </a:gs>
            <a:gs pos="95000">
              <a:schemeClr val="accent1">
                <a:lumMod val="45000"/>
                <a:lumOff val="55000"/>
                <a:alpha val="24000"/>
              </a:schemeClr>
            </a:gs>
            <a:gs pos="49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30000"/>
                <a:lumOff val="70000"/>
              </a:scheme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519545" y="1085055"/>
            <a:ext cx="11149446" cy="5579919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lIns="182880" rIns="182880" anchor="ctr">
            <a:normAutofit/>
            <a:sp3d extrusionH="57150">
              <a:bevelT w="38100" h="38100" prst="angle"/>
            </a:sp3d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solidFill>
                  <a:schemeClr val="tx1"/>
                </a:solidFill>
              </a:rPr>
              <a:t>The </a:t>
            </a:r>
            <a:r>
              <a:rPr lang="en-US" sz="3200" dirty="0">
                <a:solidFill>
                  <a:srgbClr val="0000FF"/>
                </a:solidFill>
              </a:rPr>
              <a:t>Messenger of </a:t>
            </a:r>
            <a:r>
              <a:rPr lang="en-US" sz="3200" b="1" dirty="0">
                <a:solidFill>
                  <a:srgbClr val="0000FF"/>
                </a:solidFill>
              </a:rPr>
              <a:t>Yahuah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had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informed Zekaryah of the time frame when he could expect a </a:t>
            </a:r>
            <a:r>
              <a:rPr lang="en-US" sz="3200" b="1" dirty="0">
                <a:solidFill>
                  <a:srgbClr val="008000"/>
                </a:solidFill>
              </a:rPr>
              <a:t>newborn son, </a:t>
            </a:r>
            <a:r>
              <a:rPr lang="en-US" sz="3200" dirty="0">
                <a:solidFill>
                  <a:schemeClr val="tx1"/>
                </a:solidFill>
              </a:rPr>
              <a:t>and, when his voice would be returned to him.  This specific time frame was deemed, by the </a:t>
            </a:r>
            <a:r>
              <a:rPr lang="en-US" sz="3200" dirty="0">
                <a:solidFill>
                  <a:srgbClr val="0000FF"/>
                </a:solidFill>
              </a:rPr>
              <a:t>Messenger, </a:t>
            </a:r>
            <a:r>
              <a:rPr lang="en-US" sz="3200" dirty="0">
                <a:solidFill>
                  <a:schemeClr val="tx1"/>
                </a:solidFill>
              </a:rPr>
              <a:t>as an </a:t>
            </a:r>
            <a:r>
              <a:rPr lang="en-US" sz="3200" b="1" u="sng" dirty="0">
                <a:solidFill>
                  <a:schemeClr val="tx1"/>
                </a:solidFill>
              </a:rPr>
              <a:t>appointed time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solidFill>
                  <a:srgbClr val="C00000"/>
                </a:solidFill>
                <a:latin typeface="Arial Black" panose="020B0A04020102020204" pitchFamily="34" charset="0"/>
              </a:rPr>
              <a:t>Questions:</a:t>
            </a:r>
            <a:r>
              <a:rPr lang="en-US" sz="3200" dirty="0">
                <a:solidFill>
                  <a:schemeClr val="tx1"/>
                </a:solidFill>
                <a:latin typeface="Arial Black" panose="020B0A04020102020204" pitchFamily="34" charset="0"/>
              </a:rPr>
              <a:t>  </a:t>
            </a:r>
            <a:r>
              <a:rPr lang="en-US" sz="3200" b="1" dirty="0">
                <a:solidFill>
                  <a:schemeClr val="tx1"/>
                </a:solidFill>
              </a:rPr>
              <a:t>Was this highly important event to occur on a </a:t>
            </a:r>
            <a:r>
              <a:rPr lang="en-US" sz="3200" b="1" spc="300" dirty="0">
                <a:solidFill>
                  <a:schemeClr val="tx1"/>
                </a:solidFill>
                <a:effectLst>
                  <a:glow rad="292100">
                    <a:srgbClr val="7BF1FD"/>
                  </a:glow>
                </a:effectLst>
              </a:rPr>
              <a:t>Set-Apart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glow rad="342900">
                    <a:srgbClr val="7BF1FD"/>
                  </a:glow>
                </a:effectLst>
              </a:rPr>
              <a:t>Appointed Time </a:t>
            </a:r>
            <a:r>
              <a:rPr lang="en-US" sz="3200" b="1" dirty="0">
                <a:solidFill>
                  <a:schemeClr val="tx1"/>
                </a:solidFill>
              </a:rPr>
              <a:t>as seen when the Feasts and Festivals are observed?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b="1" dirty="0">
                <a:solidFill>
                  <a:srgbClr val="FF0066"/>
                </a:solidFill>
              </a:rPr>
              <a:t>Or – </a:t>
            </a:r>
            <a:r>
              <a:rPr lang="en-US" sz="3200" dirty="0">
                <a:solidFill>
                  <a:schemeClr val="tx1"/>
                </a:solidFill>
              </a:rPr>
              <a:t>was this child, the one to herald the coming Mashiach to the world, to be born on just an ordinary appointed day?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34800" y="6471949"/>
            <a:ext cx="457200" cy="386051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 prst="angle"/>
            </a:sp3d>
          </a:bodyPr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</a:rPr>
              <a:pPr/>
              <a:t>13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9248" y="170655"/>
            <a:ext cx="10516412" cy="914400"/>
          </a:xfrm>
          <a:prstGeom prst="rect">
            <a:avLst/>
          </a:prstGeom>
          <a:gradFill flip="none" rotWithShape="1">
            <a:gsLst>
              <a:gs pos="85000">
                <a:schemeClr val="tx1">
                  <a:lumMod val="95000"/>
                  <a:lumOff val="5000"/>
                </a:schemeClr>
              </a:gs>
              <a:gs pos="37000">
                <a:srgbClr val="7BF1FD">
                  <a:lumMod val="0"/>
                </a:srgbClr>
              </a:gs>
              <a:gs pos="70000">
                <a:srgbClr val="FF6600"/>
              </a:gs>
            </a:gsLst>
            <a:path path="shape">
              <a:fillToRect l="50000" t="50000" r="50000" b="50000"/>
            </a:path>
            <a:tileRect/>
          </a:gra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4400" b="1" dirty="0" err="1">
                <a:solidFill>
                  <a:srgbClr val="00FF00"/>
                </a:solidFill>
              </a:rPr>
              <a:t>Zekaryah’s</a:t>
            </a:r>
            <a:r>
              <a:rPr lang="en-US" sz="4400" b="1" dirty="0">
                <a:solidFill>
                  <a:srgbClr val="00FF00"/>
                </a:solidFill>
              </a:rPr>
              <a:t> </a:t>
            </a:r>
            <a:r>
              <a:rPr lang="en-US" sz="4400" b="1" dirty="0" err="1">
                <a:solidFill>
                  <a:srgbClr val="00FF00"/>
                </a:solidFill>
              </a:rPr>
              <a:t>mo-ed</a:t>
            </a:r>
            <a:r>
              <a:rPr lang="en-US" sz="4400" b="1" dirty="0">
                <a:solidFill>
                  <a:srgbClr val="00FF00"/>
                </a:solidFill>
              </a:rPr>
              <a:t>, (appointed time)</a:t>
            </a:r>
          </a:p>
        </p:txBody>
      </p:sp>
    </p:spTree>
    <p:extLst>
      <p:ext uri="{BB962C8B-B14F-4D97-AF65-F5344CB8AC3E}">
        <p14:creationId xmlns:p14="http://schemas.microsoft.com/office/powerpoint/2010/main" val="264104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tx1"/>
            </a:gs>
            <a:gs pos="95000">
              <a:schemeClr val="accent1">
                <a:lumMod val="45000"/>
                <a:lumOff val="55000"/>
                <a:alpha val="24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30000"/>
                <a:lumOff val="70000"/>
              </a:scheme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534" y="106124"/>
            <a:ext cx="7584714" cy="717685"/>
          </a:xfrm>
          <a:gradFill>
            <a:gsLst>
              <a:gs pos="16000">
                <a:srgbClr val="FFFF00"/>
              </a:gs>
              <a:gs pos="95000">
                <a:schemeClr val="accent1">
                  <a:lumMod val="45000"/>
                  <a:lumOff val="55000"/>
                  <a:alpha val="24000"/>
                </a:schemeClr>
              </a:gs>
              <a:gs pos="49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30000"/>
                  <a:lumOff val="70000"/>
                </a:schemeClr>
              </a:gs>
            </a:gsLst>
            <a:lin ang="8400000" scaled="0"/>
          </a:gradFill>
          <a:ln>
            <a:solidFill>
              <a:srgbClr val="00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rgbClr val="FF00FF"/>
                </a:solidFill>
              </a:rPr>
              <a:t>Elisheba’s Repose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945573"/>
            <a:ext cx="11774659" cy="5806919"/>
          </a:xfrm>
          <a:solidFill>
            <a:schemeClr val="bg2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82880" tIns="91440" rIns="182880" bIns="91440" anchor="ctr">
            <a:normAutofit lnSpcReduction="10000"/>
            <a:sp3d extrusionH="57150">
              <a:bevelT h="25400" prst="softRound"/>
            </a:sp3d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Luke 1:23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it came to be, as soon as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the days of his </a:t>
            </a:r>
            <a:r>
              <a:rPr lang="en-US" sz="2800" dirty="0">
                <a:solidFill>
                  <a:srgbClr val="008000"/>
                </a:solidFill>
                <a:latin typeface="Georgia" panose="02040502050405020303" pitchFamily="18" charset="0"/>
              </a:rPr>
              <a:t>[Zekaryah]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service were completed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he </a:t>
            </a:r>
            <a:r>
              <a:rPr lang="en-US" sz="2800" dirty="0">
                <a:solidFill>
                  <a:srgbClr val="008000"/>
                </a:solidFill>
                <a:latin typeface="Georgia" panose="02040502050405020303" pitchFamily="18" charset="0"/>
              </a:rPr>
              <a:t>[Zekaryah]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went away to his house.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Luke 1:24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after those days his wife Elishe</a:t>
            </a:r>
            <a:r>
              <a:rPr lang="en-US" sz="2800" dirty="0">
                <a:solidFill>
                  <a:prstClr val="black"/>
                </a:solidFill>
                <a:latin typeface="TITUS Cyberbit Basic" panose="02020603050405020304" pitchFamily="18" charset="0"/>
              </a:rPr>
              <a:t>ḇ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 conceived. </a:t>
            </a:r>
            <a:b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she </a:t>
            </a:r>
            <a:r>
              <a:rPr lang="en-US" sz="2800" b="1" dirty="0">
                <a:ln w="9525">
                  <a:solidFill>
                    <a:srgbClr val="008080"/>
                  </a:solidFill>
                  <a:prstDash val="solid"/>
                </a:ln>
                <a:solidFill>
                  <a:srgbClr val="CC99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hid herself five months …</a:t>
            </a:r>
            <a:r>
              <a:rPr lang="en-US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tx1"/>
                </a:solidFill>
              </a:rPr>
              <a:t>Elisheba became pregnant as promised by the </a:t>
            </a:r>
            <a:r>
              <a:rPr lang="en-US" sz="2800" dirty="0">
                <a:solidFill>
                  <a:srgbClr val="0000FF"/>
                </a:solidFill>
              </a:rPr>
              <a:t>Messenger.  </a:t>
            </a:r>
            <a:br>
              <a:rPr lang="en-US" sz="2800" dirty="0">
                <a:solidFill>
                  <a:srgbClr val="0000FF"/>
                </a:solidFill>
              </a:rPr>
            </a:br>
            <a:r>
              <a:rPr lang="en-US" sz="2800" dirty="0" err="1">
                <a:solidFill>
                  <a:schemeClr val="tx1"/>
                </a:solidFill>
              </a:rPr>
              <a:t>Elisheba</a:t>
            </a:r>
            <a:r>
              <a:rPr lang="en-US" sz="2800" dirty="0">
                <a:solidFill>
                  <a:schemeClr val="tx1"/>
                </a:solidFill>
              </a:rPr>
              <a:t> then took </a:t>
            </a:r>
            <a:r>
              <a:rPr lang="en-US" sz="2800" b="1" u="sng" dirty="0">
                <a:solidFill>
                  <a:srgbClr val="FF0066"/>
                </a:solidFill>
              </a:rPr>
              <a:t>5 months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repose time preparing to be a mother.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rgbClr val="C00000"/>
                </a:solidFill>
                <a:latin typeface="Arial Black" panose="020B0A04020102020204" pitchFamily="34" charset="0"/>
              </a:rPr>
              <a:t>Question:  </a:t>
            </a:r>
            <a:r>
              <a:rPr lang="en-US" sz="2800" dirty="0">
                <a:solidFill>
                  <a:schemeClr val="tx1"/>
                </a:solidFill>
              </a:rPr>
              <a:t>When the Scriptures say - </a:t>
            </a:r>
            <a:r>
              <a:rPr lang="en-US" sz="2800" i="1" dirty="0">
                <a:solidFill>
                  <a:srgbClr val="9900FF"/>
                </a:solidFill>
              </a:rPr>
              <a:t>after Zekaryah’s service time was finished</a:t>
            </a:r>
            <a:r>
              <a:rPr lang="en-US" sz="2800" dirty="0">
                <a:solidFill>
                  <a:schemeClr val="tx1"/>
                </a:solidFill>
              </a:rPr>
              <a:t> – does that include the time of Shavuot where the High Priest must do service also?   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rgbClr val="00B050"/>
                </a:solidFill>
                <a:latin typeface="Arial Black" panose="020B0A04020102020204" pitchFamily="34" charset="0"/>
              </a:rPr>
              <a:t>Note:  </a:t>
            </a:r>
            <a:r>
              <a:rPr lang="en-US" sz="2800" dirty="0" err="1">
                <a:solidFill>
                  <a:schemeClr val="tx1"/>
                </a:solidFill>
              </a:rPr>
              <a:t>Elisheba’s</a:t>
            </a:r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5 </a:t>
            </a:r>
            <a:r>
              <a:rPr lang="en-US" sz="28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months </a:t>
            </a:r>
            <a:r>
              <a:rPr lang="en-US" sz="2800" dirty="0">
                <a:solidFill>
                  <a:schemeClr val="tx1"/>
                </a:solidFill>
              </a:rPr>
              <a:t>of repose takes this time frame into</a:t>
            </a:r>
            <a:r>
              <a:rPr lang="en-US" sz="2800" b="1" dirty="0"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the 8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 month which is around the end of </a:t>
            </a:r>
            <a:r>
              <a:rPr lang="en-US" sz="2800" dirty="0">
                <a:solidFill>
                  <a:schemeClr val="tx1"/>
                </a:solidFill>
                <a:effectLst/>
              </a:rPr>
              <a:t>October </a:t>
            </a:r>
            <a:r>
              <a:rPr lang="en-US" sz="2800" dirty="0">
                <a:solidFill>
                  <a:schemeClr val="tx1"/>
                </a:solidFill>
              </a:rPr>
              <a:t>mark.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89902" y="6406477"/>
            <a:ext cx="397056" cy="347613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3d extrusionH="57150">
              <a:bevelT h="25400" prst="softRound"/>
            </a:sp3d>
          </a:bodyPr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</a:rPr>
              <a:pPr/>
              <a:t>14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8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00FF00">
                <a:alpha val="48000"/>
              </a:srgbClr>
            </a:gs>
            <a:gs pos="5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659" y="647387"/>
            <a:ext cx="7557182" cy="5654675"/>
          </a:xfrm>
          <a:prstGeom prst="ellipse">
            <a:avLst/>
          </a:prstGeom>
          <a:ln w="762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olSlant"/>
            <a:contourClr>
              <a:srgbClr val="333333"/>
            </a:contourClr>
          </a:sp3d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405368" y="723528"/>
            <a:ext cx="3227715" cy="5106308"/>
          </a:xfrm>
        </p:spPr>
        <p:txBody>
          <a:bodyPr anchor="ctr"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Arial Rounded MT Bold" pitchFamily="34" charset="0"/>
              </a:rPr>
              <a:t>Let’s take a bit of time to summarize what we know thus far on a basic calendar format.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65311"/>
            <a:ext cx="397056" cy="273783"/>
          </a:xfrm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</a:rPr>
              <a:pPr/>
              <a:t>15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3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00FF00">
                <a:alpha val="48000"/>
              </a:srgbClr>
            </a:gs>
            <a:gs pos="5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144" y="63295"/>
            <a:ext cx="3403194" cy="52754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rgbClr val="7BF1F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fontScale="90000"/>
            <a:sp3d extrusionH="57150">
              <a:bevelT w="57150" h="38100" prst="artDeco"/>
            </a:sp3d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  <a:latin typeface="+mn-lt"/>
              </a:rPr>
              <a:t>Abib – 1</a:t>
            </a:r>
            <a:r>
              <a:rPr lang="en-US" b="1" baseline="30000" dirty="0">
                <a:solidFill>
                  <a:srgbClr val="008000"/>
                </a:solidFill>
                <a:latin typeface="+mn-lt"/>
              </a:rPr>
              <a:t>st</a:t>
            </a:r>
            <a:r>
              <a:rPr lang="en-US" b="1" dirty="0">
                <a:solidFill>
                  <a:srgbClr val="008000"/>
                </a:solidFill>
                <a:latin typeface="+mn-lt"/>
              </a:rPr>
              <a:t> Month</a:t>
            </a:r>
            <a:r>
              <a:rPr lang="en-US" dirty="0">
                <a:latin typeface="+mn-lt"/>
              </a:rPr>
              <a:t>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305792"/>
              </p:ext>
            </p:extLst>
          </p:nvPr>
        </p:nvGraphicFramePr>
        <p:xfrm>
          <a:off x="299359" y="711046"/>
          <a:ext cx="4942763" cy="2406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854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38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38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gradFill>
                      <a:gsLst>
                        <a:gs pos="63000">
                          <a:srgbClr val="CC99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gradFill>
                      <a:gsLst>
                        <a:gs pos="63000">
                          <a:srgbClr val="CC99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gradFill>
                      <a:gsLst>
                        <a:gs pos="63000">
                          <a:srgbClr val="CC99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gradFill>
                      <a:gsLst>
                        <a:gs pos="63000">
                          <a:srgbClr val="CC99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gradFill>
                      <a:gsLst>
                        <a:gs pos="63000">
                          <a:srgbClr val="CC99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gradFill>
                      <a:gsLst>
                        <a:gs pos="63000">
                          <a:srgbClr val="CC99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gradFill>
                      <a:gsLst>
                        <a:gs pos="63000">
                          <a:srgbClr val="CC99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38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38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144" y="3529681"/>
            <a:ext cx="3403194" cy="465543"/>
          </a:xfrm>
          <a:gradFill>
            <a:gsLst>
              <a:gs pos="21000">
                <a:srgbClr val="00B0F0"/>
              </a:gs>
              <a:gs pos="54000">
                <a:schemeClr val="accent1">
                  <a:lumMod val="45000"/>
                  <a:lumOff val="55000"/>
                </a:schemeClr>
              </a:gs>
              <a:gs pos="83000">
                <a:srgbClr val="00FF99"/>
              </a:gs>
            </a:gsLst>
            <a:lin ang="5400000" scaled="1"/>
          </a:gradFill>
          <a:ln>
            <a:solidFill>
              <a:srgbClr val="7BF1F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  <a:sp3d extrusionH="57150">
              <a:bevelT w="57150" h="38100" prst="artDeco"/>
            </a:sp3d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3200" b="1" baseline="30000" dirty="0">
                <a:solidFill>
                  <a:schemeClr val="accent5">
                    <a:lumMod val="75000"/>
                  </a:schemeClr>
                </a:solidFill>
              </a:rPr>
              <a:t>nd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 Month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80828" y="6473330"/>
            <a:ext cx="397056" cy="27037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16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81188"/>
              </p:ext>
            </p:extLst>
          </p:nvPr>
        </p:nvGraphicFramePr>
        <p:xfrm>
          <a:off x="299361" y="4271657"/>
          <a:ext cx="4942763" cy="2410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209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09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9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099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0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gradFill flip="none" rotWithShape="1">
                      <a:gsLst>
                        <a:gs pos="64000">
                          <a:srgbClr val="00FF00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gradFill flip="none" rotWithShape="1">
                      <a:gsLst>
                        <a:gs pos="64000">
                          <a:srgbClr val="00FF00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gradFill flip="none" rotWithShape="1">
                      <a:gsLst>
                        <a:gs pos="64000">
                          <a:srgbClr val="00FF00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gradFill flip="none" rotWithShape="1">
                      <a:gsLst>
                        <a:gs pos="64000">
                          <a:srgbClr val="00FF00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(1)</a:t>
                      </a:r>
                    </a:p>
                  </a:txBody>
                  <a:tcPr anchor="ctr">
                    <a:gradFill flip="none" rotWithShape="1">
                      <a:gsLst>
                        <a:gs pos="64000">
                          <a:srgbClr val="00FF00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(2)</a:t>
                      </a:r>
                    </a:p>
                  </a:txBody>
                  <a:tcPr anchor="ctr">
                    <a:gradFill flip="none" rotWithShape="1">
                      <a:gsLst>
                        <a:gs pos="64000">
                          <a:srgbClr val="00FF00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(3)</a:t>
                      </a:r>
                    </a:p>
                  </a:txBody>
                  <a:tcPr anchor="ctr">
                    <a:gradFill flip="none" rotWithShape="1">
                      <a:gsLst>
                        <a:gs pos="64000">
                          <a:srgbClr val="00FF00"/>
                        </a:gs>
                        <a:gs pos="5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996136"/>
              </p:ext>
            </p:extLst>
          </p:nvPr>
        </p:nvGraphicFramePr>
        <p:xfrm>
          <a:off x="6091311" y="711048"/>
          <a:ext cx="500185" cy="2406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2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21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219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21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</a:t>
                      </a:r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21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827442"/>
              </p:ext>
            </p:extLst>
          </p:nvPr>
        </p:nvGraphicFramePr>
        <p:xfrm>
          <a:off x="6091310" y="4271659"/>
          <a:ext cx="500185" cy="2503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2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21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21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21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21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FF00"/>
                          </a:solidFill>
                        </a:rPr>
                        <a:t>8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591126" y="84405"/>
            <a:ext cx="5297267" cy="50643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/>
              <a:t>Aharonic Weekly Priest’s  Courses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242122" y="6425963"/>
            <a:ext cx="849188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headEnd type="arrow" w="med" len="med"/>
            <a:tailEnd type="arrow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796159" y="928468"/>
            <a:ext cx="5106572" cy="1442826"/>
          </a:xfrm>
          <a:prstGeom prst="ellipse">
            <a:avLst/>
          </a:prstGeom>
          <a:gradFill>
            <a:gsLst>
              <a:gs pos="15000">
                <a:srgbClr val="FF0000"/>
              </a:gs>
              <a:gs pos="5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7BF1F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Passover</a:t>
            </a:r>
            <a:r>
              <a:rPr lang="en-US" sz="3200" dirty="0"/>
              <a:t> </a:t>
            </a:r>
          </a:p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CC9900"/>
                  </a:glow>
                </a:effectLst>
              </a:rPr>
              <a:t>Unleavened Bread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951828" y="1603717"/>
            <a:ext cx="5120640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51828" y="2067951"/>
            <a:ext cx="5936565" cy="28135"/>
          </a:xfrm>
          <a:prstGeom prst="line">
            <a:avLst/>
          </a:prstGeom>
          <a:ln w="38100">
            <a:solidFill>
              <a:srgbClr val="CC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7190002" y="2835527"/>
            <a:ext cx="4521999" cy="3696715"/>
          </a:xfrm>
          <a:prstGeom prst="wedgeRoundRectCallout">
            <a:avLst>
              <a:gd name="adj1" fmla="val -63143"/>
              <a:gd name="adj2" fmla="val 48820"/>
              <a:gd name="adj3" fmla="val 16667"/>
            </a:avLst>
          </a:prstGeom>
          <a:blipFill dpi="0" rotWithShape="1">
            <a:blip r:embed="rId4">
              <a:alphaModFix amt="4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LightScreen gridSize="6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 w="57150">
            <a:solidFill>
              <a:srgbClr val="00FF00"/>
            </a:solidFill>
          </a:ln>
          <a:effectLst>
            <a:glow rad="127000">
              <a:srgbClr val="CC99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3200" b="1" dirty="0">
                <a:ln>
                  <a:solidFill>
                    <a:srgbClr val="00B0F0"/>
                  </a:solidFill>
                </a:ln>
                <a:solidFill>
                  <a:srgbClr val="7BF1FD"/>
                </a:solidFill>
              </a:rPr>
              <a:t>Zekaryah of the </a:t>
            </a:r>
            <a:r>
              <a:rPr lang="en-US" sz="3200" b="1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Abiyah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solidFill>
                  <a:srgbClr val="7BF1FD"/>
                </a:solidFill>
              </a:rPr>
              <a:t> course</a:t>
            </a:r>
            <a:r>
              <a:rPr lang="en-US" sz="3200" dirty="0">
                <a:ln>
                  <a:solidFill>
                    <a:srgbClr val="00B0F0"/>
                  </a:solidFill>
                </a:ln>
                <a:solidFill>
                  <a:srgbClr val="7BF1FD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000" dirty="0">
                <a:solidFill>
                  <a:schemeClr val="tx1"/>
                </a:solidFill>
              </a:rPr>
              <a:t>1Chron 24:10, Luke 1:5),  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solidFill>
                  <a:srgbClr val="7BF1FD"/>
                </a:solidFill>
              </a:rPr>
              <a:t>which placed in the </a:t>
            </a:r>
            <a:br>
              <a:rPr lang="en-US" sz="3200" b="1" dirty="0">
                <a:ln>
                  <a:solidFill>
                    <a:srgbClr val="00B0F0"/>
                  </a:solidFill>
                </a:ln>
                <a:solidFill>
                  <a:srgbClr val="7BF1FD"/>
                </a:solidFill>
              </a:rPr>
            </a:b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7BF1FD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8</a:t>
            </a:r>
            <a:r>
              <a:rPr lang="en-US" sz="32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7BF1FD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</a:t>
            </a:r>
            <a:r>
              <a:rPr lang="en-US" sz="3200" b="1" dirty="0">
                <a:solidFill>
                  <a:srgbClr val="7BF1FD"/>
                </a:solidFill>
              </a:rPr>
              <a:t> </a:t>
            </a:r>
            <a:r>
              <a:rPr lang="en-US" sz="3200" b="1" dirty="0">
                <a:ln>
                  <a:solidFill>
                    <a:srgbClr val="00B0F0"/>
                  </a:solidFill>
                </a:ln>
                <a:solidFill>
                  <a:srgbClr val="7BF1FD"/>
                </a:solidFill>
              </a:rPr>
              <a:t>course of the year, </a:t>
            </a:r>
            <a:br>
              <a:rPr lang="en-US" sz="3200" b="1" dirty="0">
                <a:ln>
                  <a:solidFill>
                    <a:srgbClr val="00B0F0"/>
                  </a:solidFill>
                </a:ln>
                <a:solidFill>
                  <a:srgbClr val="7BF1FD"/>
                </a:solidFill>
              </a:rPr>
            </a:br>
            <a:r>
              <a:rPr lang="en-US" sz="3200" b="1" dirty="0">
                <a:ln>
                  <a:solidFill>
                    <a:srgbClr val="00B0F0"/>
                  </a:solidFill>
                </a:ln>
                <a:solidFill>
                  <a:srgbClr val="7BF1FD"/>
                </a:solidFill>
              </a:rPr>
              <a:t>was performing his </a:t>
            </a:r>
            <a:br>
              <a:rPr lang="en-US" sz="3200" b="1" dirty="0">
                <a:ln>
                  <a:solidFill>
                    <a:srgbClr val="00B0F0"/>
                  </a:solidFill>
                </a:ln>
                <a:solidFill>
                  <a:srgbClr val="7BF1FD"/>
                </a:solidFill>
              </a:rPr>
            </a:b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7BF1FD"/>
                </a:solidFill>
                <a:effectLst>
                  <a:glow rad="127000">
                    <a:srgbClr val="FFFF00"/>
                  </a:glow>
                </a:effectLst>
              </a:rPr>
              <a:t>first week of </a:t>
            </a:r>
            <a:b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7BF1FD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7BF1FD"/>
                </a:solidFill>
                <a:effectLst>
                  <a:glow rad="127000">
                    <a:srgbClr val="FFFF00"/>
                  </a:glow>
                </a:effectLst>
              </a:rPr>
              <a:t>individual service.</a:t>
            </a:r>
            <a:r>
              <a:rPr lang="en-US" sz="3200" b="1" dirty="0">
                <a:ln>
                  <a:solidFill>
                    <a:srgbClr val="FF00FF"/>
                  </a:solidFill>
                </a:ln>
                <a:solidFill>
                  <a:srgbClr val="7BF1FD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n-US" b="1" dirty="0">
                <a:ln>
                  <a:solidFill>
                    <a:srgbClr val="FF00FF"/>
                  </a:solidFill>
                </a:ln>
                <a:solidFill>
                  <a:srgbClr val="7BF1FD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689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00FF00">
                <a:alpha val="48000"/>
              </a:srgbClr>
            </a:gs>
            <a:gs pos="5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663200"/>
              </p:ext>
            </p:extLst>
          </p:nvPr>
        </p:nvGraphicFramePr>
        <p:xfrm>
          <a:off x="299359" y="711046"/>
          <a:ext cx="4942763" cy="2406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854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38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gradFill>
                      <a:gsLst>
                        <a:gs pos="0">
                          <a:srgbClr val="FF00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38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gradFill>
                      <a:gsLst>
                        <a:gs pos="63000">
                          <a:srgbClr val="CC99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gradFill>
                      <a:gsLst>
                        <a:gs pos="63000">
                          <a:srgbClr val="CC99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gradFill>
                      <a:gsLst>
                        <a:gs pos="63000">
                          <a:srgbClr val="CC99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gradFill>
                      <a:gsLst>
                        <a:gs pos="63000">
                          <a:srgbClr val="CC99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gradFill>
                      <a:gsLst>
                        <a:gs pos="63000">
                          <a:srgbClr val="CC99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gradFill>
                      <a:gsLst>
                        <a:gs pos="63000">
                          <a:srgbClr val="CC99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gradFill>
                      <a:gsLst>
                        <a:gs pos="63000">
                          <a:srgbClr val="CC9900"/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38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38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37584" y="6564771"/>
            <a:ext cx="397056" cy="27037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3d extrusionH="57150">
              <a:bevelT w="38100" h="38100" prst="angle"/>
            </a:sp3d>
          </a:bodyPr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17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06165"/>
              </p:ext>
            </p:extLst>
          </p:nvPr>
        </p:nvGraphicFramePr>
        <p:xfrm>
          <a:off x="6091311" y="711048"/>
          <a:ext cx="500185" cy="2406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2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21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219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21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</a:t>
                      </a:r>
                      <a:endParaRPr lang="en-US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21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6796159" y="928468"/>
            <a:ext cx="5106572" cy="1442826"/>
          </a:xfrm>
          <a:prstGeom prst="ellipse">
            <a:avLst/>
          </a:prstGeom>
          <a:gradFill>
            <a:gsLst>
              <a:gs pos="15000">
                <a:srgbClr val="FF0000"/>
              </a:gs>
              <a:gs pos="5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7BF1F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Passover</a:t>
            </a:r>
            <a:r>
              <a:rPr lang="en-US" sz="3200" dirty="0"/>
              <a:t>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CC9900"/>
                  </a:glow>
                </a:effectLst>
              </a:rPr>
              <a:t>Unleavened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CC9900"/>
                  </a:glow>
                </a:effectLst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CC9900"/>
                  </a:glow>
                </a:effectLst>
              </a:rPr>
              <a:t>Bread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CC9900"/>
                  </a:glow>
                </a:effectLst>
              </a:rPr>
              <a:t>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951828" y="1603717"/>
            <a:ext cx="5120640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51828" y="2067951"/>
            <a:ext cx="5936565" cy="28135"/>
          </a:xfrm>
          <a:prstGeom prst="line">
            <a:avLst/>
          </a:prstGeom>
          <a:ln w="38100">
            <a:solidFill>
              <a:srgbClr val="CC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6967" y="3454769"/>
            <a:ext cx="6458270" cy="3003557"/>
          </a:xfrm>
          <a:ln w="76200">
            <a:solidFill>
              <a:srgbClr val="CC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That brown space represents the week that </a:t>
            </a:r>
            <a:r>
              <a:rPr lang="en-US" sz="2800" b="1" dirty="0">
                <a:solidFill>
                  <a:srgbClr val="9900FF"/>
                </a:solidFill>
              </a:rPr>
              <a:t>EVERY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Aharonic</a:t>
            </a:r>
            <a:r>
              <a:rPr lang="en-US" sz="2800" dirty="0">
                <a:solidFill>
                  <a:schemeClr val="tx1"/>
                </a:solidFill>
              </a:rPr>
              <a:t> priest was scheduled to serve simultaneously.  That space during the Feast of Unleavened Bread </a:t>
            </a:r>
            <a:r>
              <a:rPr lang="en-US" sz="2800" u="sng" dirty="0">
                <a:solidFill>
                  <a:schemeClr val="tx1"/>
                </a:solidFill>
              </a:rPr>
              <a:t>is not classified</a:t>
            </a:r>
            <a:r>
              <a:rPr lang="en-US" sz="2800" dirty="0">
                <a:solidFill>
                  <a:schemeClr val="tx1"/>
                </a:solidFill>
              </a:rPr>
              <a:t> as an individual weekly course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for just </a:t>
            </a:r>
            <a:r>
              <a:rPr lang="en-US" sz="2800" dirty="0">
                <a:solidFill>
                  <a:srgbClr val="FF0000"/>
                </a:solidFill>
              </a:rPr>
              <a:t>one</a:t>
            </a:r>
            <a:r>
              <a:rPr lang="en-US" sz="2800" dirty="0">
                <a:solidFill>
                  <a:schemeClr val="tx1"/>
                </a:solidFill>
              </a:rPr>
              <a:t> priest.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62289" y="1944710"/>
            <a:ext cx="5435480" cy="4800768"/>
            <a:chOff x="862289" y="1944710"/>
            <a:chExt cx="5435480" cy="4800768"/>
          </a:xfrm>
        </p:grpSpPr>
        <p:sp>
          <p:nvSpPr>
            <p:cNvPr id="7" name="Dodecagon 6"/>
            <p:cNvSpPr/>
            <p:nvPr/>
          </p:nvSpPr>
          <p:spPr>
            <a:xfrm>
              <a:off x="862289" y="3237347"/>
              <a:ext cx="4172978" cy="3508131"/>
            </a:xfrm>
            <a:prstGeom prst="dodecago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76200">
              <a:solidFill>
                <a:schemeClr val="accent1">
                  <a:lumMod val="75000"/>
                </a:schemeClr>
              </a:solidFill>
            </a:ln>
            <a:effectLst>
              <a:glow rad="127000">
                <a:srgbClr val="FFFF00"/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en-US" sz="8800" b="1" dirty="0">
                  <a:solidFill>
                    <a:srgbClr val="FF0000"/>
                  </a:solidFill>
                </a:rPr>
                <a:t>Stop!</a:t>
              </a:r>
            </a:p>
            <a:p>
              <a:pPr algn="ctr"/>
              <a:r>
                <a:rPr lang="en-US" sz="2800" dirty="0">
                  <a:solidFill>
                    <a:srgbClr val="008000"/>
                  </a:solidFill>
                </a:rPr>
                <a:t>Why does the one brown square not contain a #?  </a:t>
              </a:r>
            </a:p>
          </p:txBody>
        </p:sp>
        <p:cxnSp>
          <p:nvCxnSpPr>
            <p:cNvPr id="15" name="Straight Arrow Connector 14"/>
            <p:cNvCxnSpPr>
              <a:stCxn id="7" idx="0"/>
            </p:cNvCxnSpPr>
            <p:nvPr/>
          </p:nvCxnSpPr>
          <p:spPr>
            <a:xfrm flipV="1">
              <a:off x="4476165" y="1944710"/>
              <a:ext cx="1821604" cy="1762662"/>
            </a:xfrm>
            <a:prstGeom prst="straightConnector1">
              <a:avLst/>
            </a:prstGeom>
            <a:ln w="76200">
              <a:solidFill>
                <a:schemeClr val="accent1">
                  <a:lumMod val="75000"/>
                </a:schemeClr>
              </a:solidFill>
              <a:headEnd type="none" w="med" len="med"/>
              <a:tailEnd type="arrow" w="med" len="me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 txBox="1">
            <a:spLocks/>
          </p:cNvSpPr>
          <p:nvPr/>
        </p:nvSpPr>
        <p:spPr>
          <a:xfrm>
            <a:off x="1069144" y="63295"/>
            <a:ext cx="3403194" cy="5275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rgbClr val="7BF1F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 fontScale="90000" lnSpcReduction="20000"/>
            <a:sp3d extrusionH="57150">
              <a:bevelT w="57150" h="38100" prst="artDeco"/>
            </a:sp3d>
          </a:bodyPr>
          <a:lstStyle>
            <a:lvl1pPr algn="l" defTabSz="914400" rtl="0" eaLnBrk="1" latinLnBrk="0" hangingPunct="1">
              <a:lnSpc>
                <a:spcPct val="104000"/>
              </a:lnSpc>
              <a:spcBef>
                <a:spcPct val="0"/>
              </a:spcBef>
              <a:buNone/>
              <a:defRPr sz="3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008000"/>
                </a:solidFill>
                <a:latin typeface="+mn-lt"/>
              </a:rPr>
              <a:t>Abib – 1</a:t>
            </a:r>
            <a:r>
              <a:rPr lang="en-US" b="1" baseline="30000">
                <a:solidFill>
                  <a:srgbClr val="008000"/>
                </a:solidFill>
                <a:latin typeface="+mn-lt"/>
              </a:rPr>
              <a:t>st</a:t>
            </a:r>
            <a:r>
              <a:rPr lang="en-US" b="1">
                <a:solidFill>
                  <a:srgbClr val="008000"/>
                </a:solidFill>
                <a:latin typeface="+mn-lt"/>
              </a:rPr>
              <a:t> Month</a:t>
            </a:r>
            <a:r>
              <a:rPr lang="en-US">
                <a:latin typeface="+mn-lt"/>
              </a:rPr>
              <a:t> </a:t>
            </a:r>
            <a:endParaRPr lang="en-US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1126" y="84405"/>
            <a:ext cx="5297267" cy="50643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US" sz="2800" b="1" dirty="0"/>
              <a:t>Aharonic Weekly Priest’s  Courses</a:t>
            </a:r>
          </a:p>
        </p:txBody>
      </p:sp>
    </p:spTree>
    <p:extLst>
      <p:ext uri="{BB962C8B-B14F-4D97-AF65-F5344CB8AC3E}">
        <p14:creationId xmlns:p14="http://schemas.microsoft.com/office/powerpoint/2010/main" val="19150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2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00FF99">
                <a:alpha val="68000"/>
              </a:srgbClr>
            </a:gs>
            <a:gs pos="83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88" y="98473"/>
            <a:ext cx="4975412" cy="2330961"/>
          </a:xfrm>
          <a:gradFill>
            <a:gsLst>
              <a:gs pos="68000">
                <a:srgbClr val="008000">
                  <a:alpha val="33000"/>
                </a:srgbClr>
              </a:gs>
              <a:gs pos="56000">
                <a:schemeClr val="accent1">
                  <a:lumMod val="45000"/>
                  <a:lumOff val="55000"/>
                </a:schemeClr>
              </a:gs>
              <a:gs pos="7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90500">
                    <a:srgbClr val="FFFF00">
                      <a:alpha val="60000"/>
                    </a:srgbClr>
                  </a:glow>
                </a:effectLst>
              </a:rPr>
              <a:t>The Messenger Contacts Zekaryah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8749" y="811369"/>
            <a:ext cx="6626346" cy="5850196"/>
          </a:xfrm>
          <a:blipFill dpi="0" rotWithShape="1">
            <a:blip r:embed="rId2">
              <a:alphaModFix amt="68000"/>
            </a:blip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/>
            <a:sp3d extrusionH="57150">
              <a:bevelT h="25400" prst="softRound"/>
            </a:sp3d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The Scriptures do not inform us if it was during this week of service in the </a:t>
            </a:r>
            <a:r>
              <a:rPr lang="en-US" sz="3200" dirty="0" err="1">
                <a:solidFill>
                  <a:schemeClr val="tx1"/>
                </a:solidFill>
              </a:rPr>
              <a:t>Mishkan</a:t>
            </a:r>
            <a:r>
              <a:rPr lang="en-US" sz="3200" dirty="0">
                <a:solidFill>
                  <a:schemeClr val="tx1"/>
                </a:solidFill>
              </a:rPr>
              <a:t>, or if it was during the week of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7BF1FD"/>
                </a:solidFill>
              </a:rPr>
              <a:t>Shavuot</a:t>
            </a:r>
            <a:r>
              <a:rPr lang="en-US" sz="3200" dirty="0">
                <a:solidFill>
                  <a:schemeClr val="tx1"/>
                </a:solidFill>
              </a:rPr>
              <a:t> (Pentecost) that the </a:t>
            </a:r>
            <a:r>
              <a:rPr lang="en-US" sz="3200" dirty="0">
                <a:solidFill>
                  <a:srgbClr val="0000FF"/>
                </a:solidFill>
              </a:rPr>
              <a:t>Messenger of </a:t>
            </a:r>
            <a:r>
              <a:rPr lang="en-US" sz="3200" b="1" dirty="0">
                <a:solidFill>
                  <a:srgbClr val="0000FF"/>
                </a:solidFill>
              </a:rPr>
              <a:t>Yahuah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related the incredible news of a son to – Zekaryah.</a:t>
            </a:r>
          </a:p>
          <a:p>
            <a:r>
              <a:rPr lang="en-US" sz="3200" dirty="0">
                <a:solidFill>
                  <a:schemeClr val="tx1"/>
                </a:solidFill>
              </a:rPr>
              <a:t>It is quite likely, depending upon how the week days of the year landed, that this </a:t>
            </a:r>
            <a:r>
              <a:rPr lang="en-US" sz="3200" b="1" dirty="0">
                <a:solidFill>
                  <a:srgbClr val="FF0066"/>
                </a:solidFill>
              </a:rPr>
              <a:t>8</a:t>
            </a:r>
            <a:r>
              <a:rPr lang="en-US" sz="3200" b="1" baseline="30000" dirty="0">
                <a:solidFill>
                  <a:srgbClr val="FF0066"/>
                </a:solidFill>
              </a:rPr>
              <a:t>th</a:t>
            </a:r>
            <a:r>
              <a:rPr lang="en-US" sz="3200" dirty="0">
                <a:solidFill>
                  <a:schemeClr val="tx1"/>
                </a:solidFill>
              </a:rPr>
              <a:t> course was the very course </a:t>
            </a:r>
            <a:r>
              <a:rPr lang="en-US" sz="3200" b="1" i="1" dirty="0">
                <a:solidFill>
                  <a:srgbClr val="FF0066"/>
                </a:solidFill>
              </a:rPr>
              <a:t>prior to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7BF1FD"/>
                </a:solidFill>
              </a:rPr>
              <a:t>Shavuot!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35387" y="6352589"/>
            <a:ext cx="422813" cy="30897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18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531098"/>
              </p:ext>
            </p:extLst>
          </p:nvPr>
        </p:nvGraphicFramePr>
        <p:xfrm>
          <a:off x="248761" y="3236181"/>
          <a:ext cx="4942763" cy="2446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61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2099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09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9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09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0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</a:rPr>
                        <a:t>27</a:t>
                      </a:r>
                    </a:p>
                  </a:txBody>
                  <a:tcPr>
                    <a:gradFill>
                      <a:gsLst>
                        <a:gs pos="69000">
                          <a:schemeClr val="bg1">
                            <a:lumMod val="65000"/>
                          </a:schemeClr>
                        </a:gs>
                        <a:gs pos="0">
                          <a:schemeClr val="bg1">
                            <a:lumMod val="65000"/>
                          </a:schemeClr>
                        </a:gs>
                        <a:gs pos="24000">
                          <a:srgbClr val="7BF1F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</a:rPr>
                        <a:t>28</a:t>
                      </a:r>
                    </a:p>
                  </a:txBody>
                  <a:tcPr>
                    <a:gradFill>
                      <a:gsLst>
                        <a:gs pos="69000">
                          <a:schemeClr val="bg1">
                            <a:lumMod val="65000"/>
                          </a:schemeClr>
                        </a:gs>
                        <a:gs pos="0">
                          <a:schemeClr val="bg1">
                            <a:lumMod val="65000"/>
                          </a:schemeClr>
                        </a:gs>
                        <a:gs pos="24000">
                          <a:srgbClr val="7BF1F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</a:rPr>
                        <a:t>29</a:t>
                      </a:r>
                    </a:p>
                  </a:txBody>
                  <a:tcPr>
                    <a:gradFill>
                      <a:gsLst>
                        <a:gs pos="69000">
                          <a:schemeClr val="bg1">
                            <a:lumMod val="65000"/>
                          </a:schemeClr>
                        </a:gs>
                        <a:gs pos="0">
                          <a:schemeClr val="bg1">
                            <a:lumMod val="65000"/>
                          </a:schemeClr>
                        </a:gs>
                        <a:gs pos="24000">
                          <a:srgbClr val="7BF1F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</a:rPr>
                        <a:t>30</a:t>
                      </a:r>
                    </a:p>
                  </a:txBody>
                  <a:tcPr>
                    <a:gradFill>
                      <a:gsLst>
                        <a:gs pos="69000">
                          <a:schemeClr val="bg1">
                            <a:lumMod val="65000"/>
                          </a:schemeClr>
                        </a:gs>
                        <a:gs pos="0">
                          <a:schemeClr val="bg1">
                            <a:lumMod val="65000"/>
                          </a:schemeClr>
                        </a:gs>
                        <a:gs pos="24000">
                          <a:srgbClr val="7BF1F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(1)</a:t>
                      </a:r>
                    </a:p>
                  </a:txBody>
                  <a:tcPr>
                    <a:gradFill>
                      <a:gsLst>
                        <a:gs pos="69000">
                          <a:schemeClr val="bg1">
                            <a:lumMod val="65000"/>
                          </a:schemeClr>
                        </a:gs>
                        <a:gs pos="0">
                          <a:schemeClr val="bg1">
                            <a:lumMod val="65000"/>
                          </a:schemeClr>
                        </a:gs>
                        <a:gs pos="24000">
                          <a:srgbClr val="7BF1F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(2)</a:t>
                      </a:r>
                    </a:p>
                  </a:txBody>
                  <a:tcPr>
                    <a:gradFill>
                      <a:gsLst>
                        <a:gs pos="69000">
                          <a:schemeClr val="bg1">
                            <a:lumMod val="65000"/>
                          </a:schemeClr>
                        </a:gs>
                        <a:gs pos="0">
                          <a:schemeClr val="bg1">
                            <a:lumMod val="65000"/>
                          </a:schemeClr>
                        </a:gs>
                        <a:gs pos="24000">
                          <a:srgbClr val="7BF1F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(3)</a:t>
                      </a:r>
                    </a:p>
                  </a:txBody>
                  <a:tcPr>
                    <a:gradFill>
                      <a:gsLst>
                        <a:gs pos="69000">
                          <a:schemeClr val="bg1">
                            <a:lumMod val="65000"/>
                          </a:schemeClr>
                        </a:gs>
                        <a:gs pos="0">
                          <a:schemeClr val="bg1">
                            <a:lumMod val="65000"/>
                          </a:schemeClr>
                        </a:gs>
                        <a:gs pos="24000">
                          <a:srgbClr val="7BF1FD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 flipV="1">
            <a:off x="5088574" y="5464606"/>
            <a:ext cx="990254" cy="86188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/>
          <p:cNvSpPr txBox="1">
            <a:spLocks/>
          </p:cNvSpPr>
          <p:nvPr/>
        </p:nvSpPr>
        <p:spPr>
          <a:xfrm>
            <a:off x="1033276" y="2543563"/>
            <a:ext cx="3403194" cy="465543"/>
          </a:xfrm>
          <a:prstGeom prst="rect">
            <a:avLst/>
          </a:prstGeom>
          <a:gradFill>
            <a:gsLst>
              <a:gs pos="21000">
                <a:srgbClr val="00B0F0"/>
              </a:gs>
              <a:gs pos="54000">
                <a:schemeClr val="accent1">
                  <a:lumMod val="45000"/>
                  <a:lumOff val="55000"/>
                </a:schemeClr>
              </a:gs>
              <a:gs pos="83000">
                <a:srgbClr val="00FF99"/>
              </a:gs>
            </a:gsLst>
            <a:lin ang="5400000" scaled="1"/>
          </a:gradFill>
          <a:ln>
            <a:solidFill>
              <a:srgbClr val="7BF1F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  <a:sp3d extrusionH="57150">
              <a:bevelT w="57150" h="38100" prst="artDeco"/>
            </a:sp3d>
          </a:bodyPr>
          <a:lstStyle>
            <a:lvl1pPr marL="0" indent="0" algn="l" defTabSz="914400" rtl="0" eaLnBrk="1" latinLnBrk="0" hangingPunct="1">
              <a:lnSpc>
                <a:spcPct val="111000"/>
              </a:lnSpc>
              <a:spcBef>
                <a:spcPts val="1400"/>
              </a:spcBef>
              <a:buFont typeface="Corbel" panose="020B0503020204020204" pitchFamily="34" charset="0"/>
              <a:buNone/>
              <a:defRPr sz="16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2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0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3200" b="1" baseline="30000">
                <a:solidFill>
                  <a:schemeClr val="accent5">
                    <a:lumMod val="75000"/>
                  </a:schemeClr>
                </a:solidFill>
              </a:rPr>
              <a:t>nd</a:t>
            </a:r>
            <a:r>
              <a:rPr lang="en-US" sz="3200" b="1">
                <a:solidFill>
                  <a:schemeClr val="accent5">
                    <a:lumMod val="75000"/>
                  </a:schemeClr>
                </a:solidFill>
              </a:rPr>
              <a:t> Month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00B050">
                <a:alpha val="87000"/>
              </a:srgbClr>
            </a:gs>
            <a:gs pos="61000">
              <a:srgbClr val="9900FF">
                <a:alpha val="57000"/>
              </a:srgbClr>
            </a:gs>
            <a:gs pos="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66" y="346123"/>
            <a:ext cx="11564400" cy="83721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rgbClr val="9900FF"/>
              </a:gs>
              <a:gs pos="80000">
                <a:schemeClr val="accent1">
                  <a:lumMod val="45000"/>
                  <a:lumOff val="55000"/>
                </a:schemeClr>
              </a:gs>
              <a:gs pos="81000">
                <a:schemeClr val="accent1">
                  <a:lumMod val="30000"/>
                  <a:lumOff val="70000"/>
                </a:schemeClr>
              </a:gs>
            </a:gsLst>
            <a:lin ang="60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Zekaryah</a:t>
            </a:r>
            <a:r>
              <a:rPr lang="en-US" sz="4400" b="1" dirty="0">
                <a:solidFill>
                  <a:srgbClr val="0070C0"/>
                </a:solidFill>
                <a:effectLst>
                  <a:glow rad="127000">
                    <a:schemeClr val="accent1">
                      <a:lumMod val="60000"/>
                      <a:lumOff val="40000"/>
                    </a:schemeClr>
                  </a:glow>
                </a:effectLst>
              </a:rPr>
              <a:t> Returns Home to Elisheba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29" y="1326524"/>
            <a:ext cx="11216473" cy="542200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h="25400" prst="softRound"/>
            </a:sp3d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err="1">
                <a:solidFill>
                  <a:schemeClr val="tx1"/>
                </a:solidFill>
              </a:rPr>
              <a:t>Zekaryah</a:t>
            </a:r>
            <a:r>
              <a:rPr lang="en-US" sz="2800" dirty="0">
                <a:solidFill>
                  <a:schemeClr val="tx1"/>
                </a:solidFill>
              </a:rPr>
              <a:t>, being the </a:t>
            </a:r>
            <a:r>
              <a:rPr lang="en-US" sz="2800" dirty="0">
                <a:solidFill>
                  <a:srgbClr val="7BF1FD"/>
                </a:solidFill>
              </a:rPr>
              <a:t>Kohen Ha </a:t>
            </a:r>
            <a:r>
              <a:rPr lang="en-US" sz="2800" dirty="0" err="1">
                <a:solidFill>
                  <a:srgbClr val="7BF1FD"/>
                </a:solidFill>
              </a:rPr>
              <a:t>Gadol</a:t>
            </a:r>
            <a:r>
              <a:rPr lang="en-US" sz="2800" dirty="0">
                <a:solidFill>
                  <a:srgbClr val="7BF1FD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(High Priest), was also required to serve during the Feast of Shavuot.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</a:rPr>
              <a:t>The Scriptures declare that Zekaryah returned home to Elisheba after his service duty in the Tabernacle had been fulfilled.  Let’s read from the Scriptures of this account.</a:t>
            </a:r>
          </a:p>
          <a:p>
            <a:r>
              <a:rPr lang="en-US" sz="2800" b="1" dirty="0">
                <a:solidFill>
                  <a:srgbClr val="7BF1FD"/>
                </a:solidFill>
                <a:latin typeface="Georgia" panose="02040502050405020303" pitchFamily="18" charset="0"/>
              </a:rPr>
              <a:t>Luke 1:23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it came to be, as soon as the days of his service were completed, he went away to his house. </a:t>
            </a:r>
          </a:p>
          <a:p>
            <a:r>
              <a:rPr lang="en-US" sz="2800" b="1" dirty="0">
                <a:solidFill>
                  <a:srgbClr val="7BF1FD"/>
                </a:solidFill>
                <a:latin typeface="Georgia" panose="02040502050405020303" pitchFamily="18" charset="0"/>
              </a:rPr>
              <a:t>Luke 1:24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after those days his wife Elishe</a:t>
            </a:r>
            <a:r>
              <a:rPr lang="en-US" sz="2800" dirty="0">
                <a:solidFill>
                  <a:prstClr val="black"/>
                </a:solidFill>
                <a:latin typeface="TITUS Cyberbit Basic" panose="02020603050405020304" pitchFamily="18" charset="0"/>
              </a:rPr>
              <a:t>ḇ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 conceived. And </a:t>
            </a:r>
            <a:r>
              <a:rPr lang="en-US" sz="2800" b="1" dirty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she hid herself five months ...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This 5 months of hiding reaches, at the least, into the 8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 month of the year!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26675"/>
            <a:ext cx="422813" cy="321855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h="25400" prst="softRound"/>
            </a:sp3d>
          </a:bodyPr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19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5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FFFF00">
                <a:alpha val="68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1145" y="463754"/>
            <a:ext cx="6550855" cy="5978770"/>
          </a:xfrm>
          <a:solidFill>
            <a:srgbClr val="FF00FF">
              <a:alpha val="99000"/>
            </a:srgb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800" dirty="0" err="1">
                <a:ln w="28575">
                  <a:solidFill>
                    <a:srgbClr val="FFFF00"/>
                  </a:solidFill>
                </a:ln>
                <a:solidFill>
                  <a:srgbClr val="00B0F0"/>
                </a:solidFill>
                <a:latin typeface="Stencil" panose="040409050D0802020404" pitchFamily="82" charset="0"/>
              </a:rPr>
              <a:t>Yahusha’s</a:t>
            </a:r>
            <a:r>
              <a:rPr lang="en-US" sz="8800" dirty="0">
                <a:solidFill>
                  <a:schemeClr val="bg1">
                    <a:lumMod val="95000"/>
                    <a:lumOff val="5000"/>
                  </a:schemeClr>
                </a:solidFill>
                <a:latin typeface="Stencil" panose="040409050D0802020404" pitchFamily="82" charset="0"/>
              </a:rPr>
              <a:t> </a:t>
            </a:r>
            <a:r>
              <a:rPr lang="en-US" sz="8800" dirty="0">
                <a:ln w="28575">
                  <a:solidFill>
                    <a:srgbClr val="FFFF00"/>
                  </a:solidFill>
                </a:ln>
                <a:solidFill>
                  <a:srgbClr val="00B0F0"/>
                </a:solidFill>
                <a:latin typeface="Stencil" panose="040409050D0802020404" pitchFamily="82" charset="0"/>
              </a:rPr>
              <a:t>Birth:</a:t>
            </a:r>
            <a:br>
              <a:rPr lang="en-US" sz="8800" dirty="0">
                <a:ln w="28575">
                  <a:solidFill>
                    <a:srgbClr val="FFFF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Stencil" panose="040409050D0802020404" pitchFamily="82" charset="0"/>
              </a:rPr>
            </a:br>
            <a:r>
              <a:rPr lang="en-US" sz="8800" dirty="0">
                <a:ln w="28575">
                  <a:solidFill>
                    <a:srgbClr val="FFFF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Stencil" panose="040409050D0802020404" pitchFamily="82" charset="0"/>
              </a:rPr>
              <a:t>When was it?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8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26" y="1033067"/>
            <a:ext cx="292633" cy="17923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22" name="Straight Arrow Connector 21"/>
          <p:cNvCxnSpPr>
            <a:endCxn id="8" idx="3"/>
          </p:cNvCxnSpPr>
          <p:nvPr/>
        </p:nvCxnSpPr>
        <p:spPr>
          <a:xfrm flipH="1">
            <a:off x="3590861" y="1880484"/>
            <a:ext cx="1207567" cy="1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119448" y="2380494"/>
            <a:ext cx="808152" cy="28582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119447" y="4968574"/>
            <a:ext cx="808153" cy="0"/>
          </a:xfrm>
          <a:prstGeom prst="straightConnector1">
            <a:avLst/>
          </a:prstGeom>
          <a:ln w="76200">
            <a:solidFill>
              <a:srgbClr val="CC9900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28" y="164357"/>
            <a:ext cx="11216473" cy="685501"/>
          </a:xfr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00FF00"/>
                  </a:glow>
                </a:effectLst>
              </a:rPr>
              <a:t>When Does Zekaryah Return Home?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87728" y="1033067"/>
            <a:ext cx="3103133" cy="16948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728" y="2911492"/>
            <a:ext cx="3133616" cy="2017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9519" y="2911492"/>
            <a:ext cx="280440" cy="16094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0861" y="4492491"/>
            <a:ext cx="499098" cy="8803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Rectangle 14"/>
          <p:cNvSpPr/>
          <p:nvPr/>
        </p:nvSpPr>
        <p:spPr>
          <a:xfrm>
            <a:off x="4798429" y="1799131"/>
            <a:ext cx="7019777" cy="5813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800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</a:rPr>
              <a:t>Unleavened Bread Festival every priest assists</a:t>
            </a:r>
            <a:r>
              <a:rPr lang="en-US" dirty="0">
                <a:ln>
                  <a:solidFill>
                    <a:srgbClr val="0000FF"/>
                  </a:solidFill>
                </a:ln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98428" y="1033067"/>
            <a:ext cx="7019777" cy="647634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Courses 1 &amp; 2 of priestly rotations.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98428" y="2498923"/>
            <a:ext cx="7019777" cy="72898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After the Feast, the priest’s rotation resumes.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98428" y="3346340"/>
            <a:ext cx="7019777" cy="61767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99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Courses 4 - 7 priestly rotations are fulfilled.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332849" y="1377445"/>
            <a:ext cx="465580" cy="6386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1"/>
          </p:cNvCxnSpPr>
          <p:nvPr/>
        </p:nvCxnSpPr>
        <p:spPr>
          <a:xfrm flipH="1">
            <a:off x="4444194" y="3655179"/>
            <a:ext cx="354234" cy="0"/>
          </a:xfrm>
          <a:prstGeom prst="straightConnector1">
            <a:avLst/>
          </a:prstGeom>
          <a:ln w="76200">
            <a:solidFill>
              <a:srgbClr val="9900FF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>
            <a:off x="4089959" y="2666322"/>
            <a:ext cx="354234" cy="1580999"/>
          </a:xfrm>
          <a:prstGeom prst="rightBrace">
            <a:avLst>
              <a:gd name="adj1" fmla="val 8333"/>
              <a:gd name="adj2" fmla="val 62457"/>
            </a:avLst>
          </a:prstGeom>
          <a:ln w="38100">
            <a:solidFill>
              <a:srgbClr val="99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786088" y="4452220"/>
            <a:ext cx="7150274" cy="22486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CC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200" dirty="0">
                <a:solidFill>
                  <a:srgbClr val="008000"/>
                </a:solidFill>
              </a:rPr>
              <a:t>Zekaryah completes course 8 of service in the Tabernacle, </a:t>
            </a:r>
            <a:r>
              <a:rPr lang="en-US" sz="3200" b="1" dirty="0">
                <a:solidFill>
                  <a:schemeClr val="tx1"/>
                </a:solidFill>
                <a:effectLst>
                  <a:glow rad="152400">
                    <a:srgbClr val="FFFF00"/>
                  </a:glow>
                </a:effectLst>
              </a:rPr>
              <a:t>and</a:t>
            </a:r>
            <a:r>
              <a:rPr lang="en-US" sz="3200" dirty="0">
                <a:solidFill>
                  <a:srgbClr val="008000"/>
                </a:solidFill>
              </a:rPr>
              <a:t> fulfills the </a:t>
            </a:r>
            <a:r>
              <a:rPr lang="en-US" sz="3200" b="1" i="1" dirty="0">
                <a:solidFill>
                  <a:srgbClr val="9900FF"/>
                </a:solidFill>
              </a:rPr>
              <a:t>Shavuot</a:t>
            </a:r>
            <a:r>
              <a:rPr lang="en-US" sz="3200" dirty="0">
                <a:solidFill>
                  <a:srgbClr val="008000"/>
                </a:solidFill>
              </a:rPr>
              <a:t> week also. 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He then returns home </a:t>
            </a:r>
            <a:r>
              <a:rPr lang="en-US" sz="3200" dirty="0">
                <a:solidFill>
                  <a:srgbClr val="008000"/>
                </a:solidFill>
              </a:rPr>
              <a:t>to </a:t>
            </a:r>
            <a:r>
              <a:rPr lang="en-US" sz="3200" dirty="0" err="1">
                <a:solidFill>
                  <a:srgbClr val="008000"/>
                </a:solidFill>
              </a:rPr>
              <a:t>Elisheba</a:t>
            </a:r>
            <a:r>
              <a:rPr lang="en-US" sz="3200" dirty="0">
                <a:solidFill>
                  <a:srgbClr val="008000"/>
                </a:solidFill>
              </a:rPr>
              <a:t>, making plans for a family. 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645093" y="6082748"/>
            <a:ext cx="7281987" cy="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117493"/>
              </p:ext>
            </p:extLst>
          </p:nvPr>
        </p:nvGraphicFramePr>
        <p:xfrm>
          <a:off x="493046" y="5086227"/>
          <a:ext cx="3097815" cy="1676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2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5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5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5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4122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gradFill>
                      <a:gsLst>
                        <a:gs pos="59000">
                          <a:srgbClr val="00FF00"/>
                        </a:gs>
                        <a:gs pos="100000">
                          <a:srgbClr val="9900FF"/>
                        </a:gs>
                        <a:gs pos="3000">
                          <a:schemeClr val="accent1">
                            <a:lumMod val="45000"/>
                            <a:lumOff val="55000"/>
                          </a:schemeClr>
                        </a:gs>
                        <a:gs pos="4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3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gradFill>
                      <a:gsLst>
                        <a:gs pos="59000">
                          <a:srgbClr val="00FF00"/>
                        </a:gs>
                        <a:gs pos="100000">
                          <a:srgbClr val="9900FF"/>
                        </a:gs>
                        <a:gs pos="3000">
                          <a:schemeClr val="accent1">
                            <a:lumMod val="45000"/>
                            <a:lumOff val="55000"/>
                          </a:schemeClr>
                        </a:gs>
                        <a:gs pos="4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3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gradFill>
                      <a:gsLst>
                        <a:gs pos="59000">
                          <a:srgbClr val="00FF00"/>
                        </a:gs>
                        <a:gs pos="100000">
                          <a:srgbClr val="9900FF"/>
                        </a:gs>
                        <a:gs pos="3000">
                          <a:schemeClr val="accent1">
                            <a:lumMod val="45000"/>
                            <a:lumOff val="55000"/>
                          </a:schemeClr>
                        </a:gs>
                        <a:gs pos="4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3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12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gradFill>
                      <a:gsLst>
                        <a:gs pos="50000">
                          <a:srgbClr val="FFFF00"/>
                        </a:gs>
                        <a:gs pos="36000">
                          <a:srgbClr val="9900FF"/>
                        </a:gs>
                        <a:gs pos="3000">
                          <a:schemeClr val="accent1">
                            <a:lumMod val="45000"/>
                            <a:lumOff val="55000"/>
                          </a:schemeClr>
                        </a:gs>
                        <a:gs pos="4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3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gradFill>
                      <a:gsLst>
                        <a:gs pos="50000">
                          <a:srgbClr val="FFFF00"/>
                        </a:gs>
                        <a:gs pos="36000">
                          <a:srgbClr val="9900FF"/>
                        </a:gs>
                        <a:gs pos="3000">
                          <a:schemeClr val="accent1">
                            <a:lumMod val="45000"/>
                            <a:lumOff val="55000"/>
                          </a:schemeClr>
                        </a:gs>
                        <a:gs pos="4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3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gradFill>
                      <a:gsLst>
                        <a:gs pos="50000">
                          <a:srgbClr val="FFFF00"/>
                        </a:gs>
                        <a:gs pos="36000">
                          <a:srgbClr val="9900FF"/>
                        </a:gs>
                        <a:gs pos="3000">
                          <a:schemeClr val="accent1">
                            <a:lumMod val="45000"/>
                            <a:lumOff val="55000"/>
                          </a:schemeClr>
                        </a:gs>
                        <a:gs pos="4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3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gradFill>
                      <a:gsLst>
                        <a:gs pos="50000">
                          <a:srgbClr val="FFFF00"/>
                        </a:gs>
                        <a:gs pos="36000">
                          <a:srgbClr val="9900FF"/>
                        </a:gs>
                        <a:gs pos="3000">
                          <a:schemeClr val="accent1">
                            <a:lumMod val="45000"/>
                            <a:lumOff val="55000"/>
                          </a:schemeClr>
                        </a:gs>
                        <a:gs pos="4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3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gradFill>
                      <a:gsLst>
                        <a:gs pos="50000">
                          <a:srgbClr val="FFFF00"/>
                        </a:gs>
                        <a:gs pos="36000">
                          <a:srgbClr val="9900FF"/>
                        </a:gs>
                        <a:gs pos="3000">
                          <a:schemeClr val="accent1">
                            <a:lumMod val="45000"/>
                            <a:lumOff val="55000"/>
                          </a:schemeClr>
                        </a:gs>
                        <a:gs pos="4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3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gradFill>
                      <a:gsLst>
                        <a:gs pos="50000">
                          <a:srgbClr val="FFFF00"/>
                        </a:gs>
                        <a:gs pos="36000">
                          <a:srgbClr val="9900FF"/>
                        </a:gs>
                        <a:gs pos="3000">
                          <a:schemeClr val="accent1">
                            <a:lumMod val="45000"/>
                            <a:lumOff val="55000"/>
                          </a:schemeClr>
                        </a:gs>
                        <a:gs pos="4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3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gradFill>
                      <a:gsLst>
                        <a:gs pos="50000">
                          <a:srgbClr val="FFFF00"/>
                        </a:gs>
                        <a:gs pos="36000">
                          <a:srgbClr val="9900FF"/>
                        </a:gs>
                        <a:gs pos="3000">
                          <a:schemeClr val="accent1">
                            <a:lumMod val="45000"/>
                            <a:lumOff val="55000"/>
                          </a:schemeClr>
                        </a:gs>
                        <a:gs pos="4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138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12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12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12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8" name="Straight Arrow Connector 37"/>
          <p:cNvCxnSpPr/>
          <p:nvPr/>
        </p:nvCxnSpPr>
        <p:spPr>
          <a:xfrm flipH="1">
            <a:off x="3621345" y="5545017"/>
            <a:ext cx="7931004" cy="31535"/>
          </a:xfrm>
          <a:prstGeom prst="straightConnector1">
            <a:avLst/>
          </a:prstGeom>
          <a:ln w="76200">
            <a:solidFill>
              <a:srgbClr val="9900FF"/>
            </a:solidFill>
            <a:headEnd type="none" w="med" len="med"/>
            <a:tailEnd type="arrow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Brace 3"/>
          <p:cNvSpPr/>
          <p:nvPr/>
        </p:nvSpPr>
        <p:spPr>
          <a:xfrm>
            <a:off x="4063541" y="1055901"/>
            <a:ext cx="303974" cy="676379"/>
          </a:xfrm>
          <a:prstGeom prst="rightBrace">
            <a:avLst>
              <a:gd name="adj1" fmla="val 23980"/>
              <a:gd name="adj2" fmla="val 4795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40291" y="4750421"/>
            <a:ext cx="1450570" cy="364494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2400" dirty="0">
                <a:solidFill>
                  <a:srgbClr val="00FF00"/>
                </a:solidFill>
              </a:rPr>
              <a:t>8</a:t>
            </a:r>
            <a:r>
              <a:rPr lang="en-CA" sz="2400" baseline="30000" dirty="0">
                <a:solidFill>
                  <a:srgbClr val="00FF00"/>
                </a:solidFill>
              </a:rPr>
              <a:t>th</a:t>
            </a:r>
            <a:r>
              <a:rPr lang="en-CA" sz="2400" dirty="0">
                <a:solidFill>
                  <a:srgbClr val="00FF00"/>
                </a:solidFill>
              </a:rPr>
              <a:t> course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74245" y="6366149"/>
            <a:ext cx="462117" cy="334734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/>
            </a:sp3d>
          </a:bodyPr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20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8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30" grpId="0" animBg="1"/>
      <p:bldP spid="31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FFFF00"/>
            </a:gs>
            <a:gs pos="83000">
              <a:srgbClr val="00FF99"/>
            </a:gs>
            <a:gs pos="49000">
              <a:schemeClr val="accent1">
                <a:lumMod val="45000"/>
                <a:lumOff val="55000"/>
              </a:schemeClr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15636" y="0"/>
            <a:ext cx="9703724" cy="6766560"/>
          </a:xfrm>
        </p:spPr>
        <p:txBody>
          <a:bodyPr lIns="182880" tIns="91440" rIns="182880" bIns="9144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Side</a:t>
            </a:r>
            <a:r>
              <a:rPr lang="en-US" sz="4000" b="1" dirty="0">
                <a:ln>
                  <a:solidFill>
                    <a:schemeClr val="accent3">
                      <a:lumMod val="40000"/>
                      <a:lumOff val="60000"/>
                    </a:schemeClr>
                  </a:solidFill>
                </a:ln>
                <a:solidFill>
                  <a:schemeClr val="accent6"/>
                </a:solidFill>
              </a:rPr>
              <a:t>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Note: 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>
                <a:solidFill>
                  <a:prstClr val="black"/>
                </a:solidFill>
              </a:rPr>
              <a:t>The full week wherein Pentecost occurs is highlighted in the previous slide.  This is seen in the recorded fact from the Scriptures that the </a:t>
            </a:r>
            <a:r>
              <a:rPr lang="en-US" sz="3000" dirty="0" err="1">
                <a:solidFill>
                  <a:prstClr val="black"/>
                </a:solidFill>
              </a:rPr>
              <a:t>kohenim</a:t>
            </a:r>
            <a:r>
              <a:rPr lang="en-US" sz="3000" dirty="0">
                <a:solidFill>
                  <a:prstClr val="black"/>
                </a:solidFill>
              </a:rPr>
              <a:t> (priests) </a:t>
            </a:r>
            <a:r>
              <a:rPr lang="en-US" sz="3000" b="1" dirty="0">
                <a:solidFill>
                  <a:prstClr val="black"/>
                </a:solidFill>
                <a:effectLst>
                  <a:glow rad="127000">
                    <a:srgbClr val="FF9900"/>
                  </a:glow>
                </a:effectLst>
              </a:rPr>
              <a:t>started their weekly service on a Sabbath, and ended on a Sabbath.  </a:t>
            </a:r>
            <a:r>
              <a:rPr lang="en-US" sz="3000" dirty="0">
                <a:solidFill>
                  <a:prstClr val="black"/>
                </a:solidFill>
              </a:rPr>
              <a:t>See 2 Kings 11:9 and 2 Chronicles 23:8.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Now let’s return and look at the first 5 months of Elisheba’s pregnancy.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89772" y="6409603"/>
            <a:ext cx="387927" cy="386051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21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3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7BF1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730" y="167476"/>
            <a:ext cx="11216473" cy="620315"/>
          </a:xfrm>
          <a:gradFill>
            <a:gsLst>
              <a:gs pos="47000">
                <a:srgbClr val="00FF00"/>
              </a:gs>
              <a:gs pos="100000">
                <a:schemeClr val="accent6">
                  <a:lumMod val="45000"/>
                  <a:lumOff val="55000"/>
                </a:scheme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9900FF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</a:rPr>
              <a:t>The First Month of Pregnancy/Hiding for </a:t>
            </a:r>
            <a:r>
              <a:rPr lang="en-US" b="1" dirty="0" err="1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</a:rPr>
              <a:t>Elisheba</a:t>
            </a:r>
            <a:endParaRPr lang="en-US" b="1" dirty="0">
              <a:solidFill>
                <a:schemeClr val="tx1"/>
              </a:solidFill>
              <a:effectLst>
                <a:glow rad="101600">
                  <a:srgbClr val="FFFF00"/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" y="1146596"/>
            <a:ext cx="3104721" cy="16962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7"/>
          <p:cNvSpPr/>
          <p:nvPr/>
        </p:nvSpPr>
        <p:spPr>
          <a:xfrm>
            <a:off x="1338867" y="863261"/>
            <a:ext cx="708338" cy="283335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Abib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329" y="1082379"/>
            <a:ext cx="3104721" cy="16962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700" y="2704448"/>
            <a:ext cx="3104721" cy="3700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Rounded Rectangular Callout 17"/>
          <p:cNvSpPr/>
          <p:nvPr/>
        </p:nvSpPr>
        <p:spPr>
          <a:xfrm>
            <a:off x="6290270" y="889572"/>
            <a:ext cx="400372" cy="443901"/>
          </a:xfrm>
          <a:prstGeom prst="wedgeRoundRectCallout">
            <a:avLst>
              <a:gd name="adj1" fmla="val 175105"/>
              <a:gd name="adj2" fmla="val 29032"/>
              <a:gd name="adj3" fmla="val 16667"/>
            </a:avLst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46663" y="610931"/>
            <a:ext cx="336933" cy="445625"/>
          </a:xfrm>
          <a:prstGeom prst="wedgeRoundRectCallout">
            <a:avLst>
              <a:gd name="adj1" fmla="val 352564"/>
              <a:gd name="adj2" fmla="val 42269"/>
              <a:gd name="adj3" fmla="val 16667"/>
            </a:avLst>
          </a:prstGeom>
          <a:gradFill flip="none" rotWithShape="1">
            <a:gsLst>
              <a:gs pos="0">
                <a:srgbClr val="7BF1FD"/>
              </a:gs>
              <a:gs pos="100000">
                <a:schemeClr val="accent6">
                  <a:lumMod val="45000"/>
                  <a:lumOff val="5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1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376906"/>
              </p:ext>
            </p:extLst>
          </p:nvPr>
        </p:nvGraphicFramePr>
        <p:xfrm>
          <a:off x="134217" y="2932838"/>
          <a:ext cx="309498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1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 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gradFill>
                      <a:gsLst>
                        <a:gs pos="3000">
                          <a:srgbClr val="00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gradFill>
                      <a:gsLst>
                        <a:gs pos="3000">
                          <a:srgbClr val="00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gradFill>
                      <a:gsLst>
                        <a:gs pos="3000">
                          <a:srgbClr val="00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gradFill>
                      <a:gsLst>
                        <a:gs pos="3000">
                          <a:srgbClr val="00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Rounded Rectangular Callout 18"/>
          <p:cNvSpPr/>
          <p:nvPr/>
        </p:nvSpPr>
        <p:spPr>
          <a:xfrm>
            <a:off x="46663" y="2893455"/>
            <a:ext cx="323852" cy="339487"/>
          </a:xfrm>
          <a:prstGeom prst="wedgeRoundRectCallout">
            <a:avLst>
              <a:gd name="adj1" fmla="val 295117"/>
              <a:gd name="adj2" fmla="val 20770"/>
              <a:gd name="adj3" fmla="val 16667"/>
            </a:avLst>
          </a:prstGeom>
          <a:gradFill>
            <a:gsLst>
              <a:gs pos="0">
                <a:srgbClr val="7BF1FD"/>
              </a:gs>
              <a:gs pos="100000">
                <a:schemeClr val="accent6">
                  <a:lumMod val="45000"/>
                  <a:lumOff val="55000"/>
                </a:schemeClr>
              </a:gs>
            </a:gsLst>
            <a:lin ang="27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2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246481"/>
              </p:ext>
            </p:extLst>
          </p:nvPr>
        </p:nvGraphicFramePr>
        <p:xfrm>
          <a:off x="159726" y="5018337"/>
          <a:ext cx="3069472" cy="172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4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4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5008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 </a:t>
                      </a:r>
                    </a:p>
                  </a:txBody>
                  <a:tcPr>
                    <a:gradFill>
                      <a:gsLst>
                        <a:gs pos="3000">
                          <a:srgbClr val="00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gradFill>
                      <a:gsLst>
                        <a:gs pos="3000">
                          <a:srgbClr val="00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gradFill>
                      <a:gsLst>
                        <a:gs pos="3000">
                          <a:srgbClr val="00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gradFill>
                      <a:gsLst>
                        <a:gs pos="64000">
                          <a:srgbClr val="FF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gradFill>
                      <a:gsLst>
                        <a:gs pos="64000">
                          <a:srgbClr val="FF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gradFill>
                      <a:gsLst>
                        <a:gs pos="64000">
                          <a:srgbClr val="FF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gradFill>
                      <a:gsLst>
                        <a:gs pos="64000">
                          <a:srgbClr val="FF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gradFill>
                      <a:gsLst>
                        <a:gs pos="64000">
                          <a:srgbClr val="FF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gradFill>
                      <a:gsLst>
                        <a:gs pos="64000">
                          <a:srgbClr val="FF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gradFill>
                      <a:gsLst>
                        <a:gs pos="64000">
                          <a:srgbClr val="FF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74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74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74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Rounded Rectangular Callout 16"/>
          <p:cNvSpPr/>
          <p:nvPr/>
        </p:nvSpPr>
        <p:spPr>
          <a:xfrm>
            <a:off x="1051363" y="4891203"/>
            <a:ext cx="396208" cy="406586"/>
          </a:xfrm>
          <a:prstGeom prst="wedgeRoundRectCallout">
            <a:avLst>
              <a:gd name="adj1" fmla="val 210400"/>
              <a:gd name="adj2" fmla="val 24489"/>
              <a:gd name="adj3" fmla="val 16667"/>
            </a:avLst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 rot="16200000">
            <a:off x="3187663" y="4459556"/>
            <a:ext cx="379732" cy="404797"/>
          </a:xfrm>
          <a:prstGeom prst="curvedUpArrow">
            <a:avLst>
              <a:gd name="adj1" fmla="val 9692"/>
              <a:gd name="adj2" fmla="val 50000"/>
              <a:gd name="adj3" fmla="val 41966"/>
            </a:avLst>
          </a:prstGeom>
          <a:solidFill>
            <a:srgbClr val="7BF1FD"/>
          </a:solidFill>
          <a:ln w="19050">
            <a:solidFill>
              <a:srgbClr val="FF0066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 rot="16406224" flipH="1">
            <a:off x="3181286" y="4858951"/>
            <a:ext cx="375916" cy="401739"/>
          </a:xfrm>
          <a:prstGeom prst="curvedUpArrow">
            <a:avLst>
              <a:gd name="adj1" fmla="val 9856"/>
              <a:gd name="adj2" fmla="val 50000"/>
              <a:gd name="adj3" fmla="val 44126"/>
            </a:avLst>
          </a:prstGeom>
          <a:solidFill>
            <a:srgbClr val="7BF1FD"/>
          </a:solidFill>
          <a:ln w="19050">
            <a:solidFill>
              <a:srgbClr val="FF0066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51377"/>
              </p:ext>
            </p:extLst>
          </p:nvPr>
        </p:nvGraphicFramePr>
        <p:xfrm>
          <a:off x="3319169" y="1146596"/>
          <a:ext cx="252407" cy="169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2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F0"/>
                          </a:solidFill>
                        </a:rPr>
                        <a:t>4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747219"/>
              </p:ext>
            </p:extLst>
          </p:nvPr>
        </p:nvGraphicFramePr>
        <p:xfrm>
          <a:off x="3321793" y="2932838"/>
          <a:ext cx="23741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F0"/>
                          </a:solidFill>
                        </a:rPr>
                        <a:t>4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4539934"/>
            <a:ext cx="1468226" cy="6461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Group 42"/>
          <p:cNvGrpSpPr/>
          <p:nvPr/>
        </p:nvGrpSpPr>
        <p:grpSpPr>
          <a:xfrm>
            <a:off x="3572014" y="3878842"/>
            <a:ext cx="6845616" cy="1155362"/>
            <a:chOff x="3572014" y="4226040"/>
            <a:chExt cx="6845616" cy="1155362"/>
          </a:xfrm>
        </p:grpSpPr>
        <p:sp>
          <p:nvSpPr>
            <p:cNvPr id="12" name="Rectangle 11"/>
            <p:cNvSpPr/>
            <p:nvPr/>
          </p:nvSpPr>
          <p:spPr>
            <a:xfrm>
              <a:off x="4326186" y="4226040"/>
              <a:ext cx="6091444" cy="70938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CA" sz="2800" dirty="0" err="1">
                  <a:solidFill>
                    <a:schemeClr val="tx1"/>
                  </a:solidFill>
                </a:rPr>
                <a:t>Zekaryah’s</a:t>
              </a:r>
              <a:r>
                <a:rPr lang="en-CA" sz="2800" dirty="0">
                  <a:solidFill>
                    <a:schemeClr val="tx1"/>
                  </a:solidFill>
                </a:rPr>
                <a:t> 8</a:t>
              </a:r>
              <a:r>
                <a:rPr lang="en-CA" sz="2800" baseline="30000" dirty="0">
                  <a:solidFill>
                    <a:schemeClr val="tx1"/>
                  </a:solidFill>
                </a:rPr>
                <a:t>th</a:t>
              </a:r>
              <a:r>
                <a:rPr lang="en-CA" sz="2800" dirty="0">
                  <a:solidFill>
                    <a:schemeClr val="tx1"/>
                  </a:solidFill>
                </a:rPr>
                <a:t> course prior to Shavuot.</a:t>
              </a:r>
            </a:p>
          </p:txBody>
        </p:sp>
        <p:cxnSp>
          <p:nvCxnSpPr>
            <p:cNvPr id="14" name="Straight Connector 13"/>
            <p:cNvCxnSpPr>
              <a:stCxn id="12" idx="1"/>
              <a:endCxn id="23" idx="3"/>
            </p:cNvCxnSpPr>
            <p:nvPr/>
          </p:nvCxnSpPr>
          <p:spPr>
            <a:xfrm flipH="1">
              <a:off x="3579928" y="4580733"/>
              <a:ext cx="746258" cy="466686"/>
            </a:xfrm>
            <a:prstGeom prst="line">
              <a:avLst/>
            </a:prstGeom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" idx="1"/>
              <a:endCxn id="24" idx="3"/>
            </p:cNvCxnSpPr>
            <p:nvPr/>
          </p:nvCxnSpPr>
          <p:spPr>
            <a:xfrm flipH="1">
              <a:off x="3572014" y="4580733"/>
              <a:ext cx="754172" cy="800669"/>
            </a:xfrm>
            <a:prstGeom prst="line">
              <a:avLst/>
            </a:prstGeom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245397" y="4759238"/>
            <a:ext cx="8021317" cy="836019"/>
            <a:chOff x="3245397" y="4759238"/>
            <a:chExt cx="8021317" cy="836019"/>
          </a:xfrm>
        </p:grpSpPr>
        <p:sp>
          <p:nvSpPr>
            <p:cNvPr id="38" name="Rectangle 37"/>
            <p:cNvSpPr/>
            <p:nvPr/>
          </p:nvSpPr>
          <p:spPr>
            <a:xfrm>
              <a:off x="4326186" y="4759238"/>
              <a:ext cx="6940528" cy="67846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CA" sz="2800" dirty="0" err="1">
                  <a:solidFill>
                    <a:schemeClr val="tx1"/>
                  </a:solidFill>
                </a:rPr>
                <a:t>Zekaryah</a:t>
              </a:r>
              <a:r>
                <a:rPr lang="en-CA" sz="2800" dirty="0">
                  <a:solidFill>
                    <a:schemeClr val="tx1"/>
                  </a:solidFill>
                </a:rPr>
                <a:t> serves in the Temple during Shavuot.</a:t>
              </a:r>
            </a:p>
          </p:txBody>
        </p:sp>
        <p:cxnSp>
          <p:nvCxnSpPr>
            <p:cNvPr id="41" name="Straight Arrow Connector 40"/>
            <p:cNvCxnSpPr>
              <a:stCxn id="38" idx="1"/>
            </p:cNvCxnSpPr>
            <p:nvPr/>
          </p:nvCxnSpPr>
          <p:spPr>
            <a:xfrm flipH="1">
              <a:off x="3245397" y="5098472"/>
              <a:ext cx="1080789" cy="4967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55171" y="5701429"/>
            <a:ext cx="10321937" cy="1036828"/>
            <a:chOff x="460054" y="5701429"/>
            <a:chExt cx="10689095" cy="688485"/>
          </a:xfrm>
        </p:grpSpPr>
        <p:sp>
          <p:nvSpPr>
            <p:cNvPr id="44" name="Rectangle 43"/>
            <p:cNvSpPr/>
            <p:nvPr/>
          </p:nvSpPr>
          <p:spPr>
            <a:xfrm>
              <a:off x="4354538" y="5701429"/>
              <a:ext cx="6794611" cy="68848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CA" sz="2800" dirty="0">
                  <a:solidFill>
                    <a:schemeClr val="tx1"/>
                  </a:solidFill>
                </a:rPr>
                <a:t>Starting the following week, </a:t>
              </a:r>
              <a:r>
                <a:rPr lang="en-CA" sz="2800" dirty="0" err="1">
                  <a:solidFill>
                    <a:schemeClr val="tx1"/>
                  </a:solidFill>
                </a:rPr>
                <a:t>Zekaryah</a:t>
              </a:r>
              <a:r>
                <a:rPr lang="en-CA" sz="2800" dirty="0">
                  <a:solidFill>
                    <a:schemeClr val="tx1"/>
                  </a:solidFill>
                </a:rPr>
                <a:t> returns home with family plans on his mind.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>
              <a:off x="460054" y="5933739"/>
              <a:ext cx="3905153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506050" y="983042"/>
            <a:ext cx="4512543" cy="2652788"/>
            <a:chOff x="7506050" y="983042"/>
            <a:chExt cx="4512543" cy="2652788"/>
          </a:xfrm>
        </p:grpSpPr>
        <p:sp>
          <p:nvSpPr>
            <p:cNvPr id="28" name="Rectangle 27"/>
            <p:cNvSpPr/>
            <p:nvPr/>
          </p:nvSpPr>
          <p:spPr>
            <a:xfrm>
              <a:off x="8098970" y="983042"/>
              <a:ext cx="3919623" cy="26527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FF00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</a:rPr>
                <a:t>Elisheba’s</a:t>
              </a:r>
              <a:r>
                <a:rPr lang="en-US" sz="3200" dirty="0">
                  <a:solidFill>
                    <a:schemeClr val="tx1"/>
                  </a:solidFill>
                </a:rPr>
                <a:t> </a:t>
              </a:r>
              <a:r>
                <a:rPr lang="en-US" sz="3200" b="1" dirty="0">
                  <a:solidFill>
                    <a:schemeClr val="tx1"/>
                  </a:solidFill>
                  <a:effectLst>
                    <a:glow rad="127000">
                      <a:srgbClr val="00FF00"/>
                    </a:glow>
                  </a:effectLst>
                </a:rPr>
                <a:t>first</a:t>
              </a:r>
              <a:r>
                <a:rPr lang="en-US" sz="3200" dirty="0">
                  <a:solidFill>
                    <a:schemeClr val="tx1"/>
                  </a:solidFill>
                </a:rPr>
                <a:t> month of pregnancy  </a:t>
              </a:r>
              <a:r>
                <a:rPr lang="en-US" sz="3200" u="sng" dirty="0">
                  <a:solidFill>
                    <a:schemeClr val="tx1"/>
                  </a:solidFill>
                </a:rPr>
                <a:t>ended</a:t>
              </a:r>
              <a:r>
                <a:rPr lang="en-US" sz="3200" dirty="0">
                  <a:solidFill>
                    <a:schemeClr val="tx1"/>
                  </a:solidFill>
                </a:rPr>
                <a:t> somewhere in the middle of the 4</a:t>
              </a:r>
              <a:r>
                <a:rPr lang="en-US" sz="3200" baseline="30000" dirty="0">
                  <a:solidFill>
                    <a:schemeClr val="tx1"/>
                  </a:solidFill>
                </a:rPr>
                <a:t>th</a:t>
              </a:r>
              <a:r>
                <a:rPr lang="en-US" sz="3200" dirty="0">
                  <a:solidFill>
                    <a:schemeClr val="tx1"/>
                  </a:solidFill>
                </a:rPr>
                <a:t> month of the year.</a:t>
              </a:r>
            </a:p>
          </p:txBody>
        </p:sp>
        <p:cxnSp>
          <p:nvCxnSpPr>
            <p:cNvPr id="52" name="Straight Arrow Connector 51"/>
            <p:cNvCxnSpPr>
              <a:endCxn id="9" idx="3"/>
            </p:cNvCxnSpPr>
            <p:nvPr/>
          </p:nvCxnSpPr>
          <p:spPr>
            <a:xfrm flipH="1">
              <a:off x="7506050" y="1930480"/>
              <a:ext cx="59292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ight Bracket 2"/>
          <p:cNvSpPr/>
          <p:nvPr/>
        </p:nvSpPr>
        <p:spPr>
          <a:xfrm>
            <a:off x="3579928" y="2523744"/>
            <a:ext cx="84244" cy="786384"/>
          </a:xfrm>
          <a:prstGeom prst="rightBracket">
            <a:avLst>
              <a:gd name="adj" fmla="val 61863"/>
            </a:avLst>
          </a:prstGeom>
          <a:ln w="381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3" name="Picture 8" descr="C:\Users\Rae\Desktop\Art on Desktop\white man clip art\3d white people\3d hap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60509" y="5595257"/>
            <a:ext cx="1168377" cy="1168377"/>
          </a:xfrm>
          <a:prstGeom prst="ellipse">
            <a:avLst/>
          </a:prstGeom>
          <a:ln w="63500" cap="rnd">
            <a:solidFill>
              <a:srgbClr val="9900FF"/>
            </a:solidFill>
          </a:ln>
          <a:effectLst>
            <a:glow rad="127000">
              <a:srgbClr val="FFFF00"/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5842" y="6462165"/>
            <a:ext cx="386158" cy="400929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/>
            </a:sp3d>
          </a:bodyPr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22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8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rgbClr val="7BF1F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6381" y="167476"/>
            <a:ext cx="9879172" cy="620315"/>
          </a:xfrm>
          <a:gradFill>
            <a:gsLst>
              <a:gs pos="47000">
                <a:srgbClr val="00FF00"/>
              </a:gs>
              <a:gs pos="100000">
                <a:schemeClr val="accent6">
                  <a:lumMod val="45000"/>
                  <a:lumOff val="55000"/>
                </a:scheme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9900FF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</a:rPr>
              <a:t>The Five Months of </a:t>
            </a:r>
            <a:r>
              <a:rPr lang="en-US" b="1" dirty="0" err="1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</a:rPr>
              <a:t>Elisheba’s</a:t>
            </a:r>
            <a:r>
              <a:rPr lang="en-US" b="1" dirty="0">
                <a:solidFill>
                  <a:schemeClr val="tx1"/>
                </a:solidFill>
                <a:effectLst>
                  <a:glow rad="101600">
                    <a:srgbClr val="FFFF00"/>
                  </a:glow>
                </a:effectLst>
              </a:rPr>
              <a:t> Pregnancy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" y="1146596"/>
            <a:ext cx="3104721" cy="16962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7"/>
          <p:cNvSpPr/>
          <p:nvPr/>
        </p:nvSpPr>
        <p:spPr>
          <a:xfrm>
            <a:off x="1338867" y="863261"/>
            <a:ext cx="708338" cy="283335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00FF00"/>
                </a:solidFill>
              </a:rPr>
              <a:t>Abib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392300" y="1061639"/>
            <a:ext cx="3112121" cy="2012863"/>
            <a:chOff x="4392300" y="1061639"/>
            <a:chExt cx="3112121" cy="20128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2300" y="1061639"/>
              <a:ext cx="3104721" cy="169620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99700" y="2704448"/>
              <a:ext cx="3104721" cy="37005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18" name="Rounded Rectangular Callout 17"/>
          <p:cNvSpPr/>
          <p:nvPr/>
        </p:nvSpPr>
        <p:spPr>
          <a:xfrm>
            <a:off x="5889899" y="889572"/>
            <a:ext cx="800743" cy="443901"/>
          </a:xfrm>
          <a:prstGeom prst="wedgeRoundRectCallout">
            <a:avLst>
              <a:gd name="adj1" fmla="val 112570"/>
              <a:gd name="adj2" fmla="val 36389"/>
              <a:gd name="adj3" fmla="val 16667"/>
            </a:avLst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82414" y="5186045"/>
            <a:ext cx="4391010" cy="1595147"/>
          </a:xfrm>
          <a:prstGeom prst="rect">
            <a:avLst/>
          </a:prstGeom>
          <a:gradFill flip="none" rotWithShape="1">
            <a:gsLst>
              <a:gs pos="22000">
                <a:srgbClr val="CC9900">
                  <a:lumMod val="40000"/>
                  <a:lumOff val="60000"/>
                </a:srgbClr>
              </a:gs>
              <a:gs pos="69000">
                <a:srgbClr val="9900FF">
                  <a:alpha val="44000"/>
                </a:srgbClr>
              </a:gs>
              <a:gs pos="21000">
                <a:srgbClr val="00FF99"/>
              </a:gs>
              <a:gs pos="100000">
                <a:srgbClr val="7BF1FD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These are the </a:t>
            </a:r>
            <a:r>
              <a:rPr lang="en-US" sz="2800" b="1" dirty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5</a:t>
            </a:r>
            <a:r>
              <a:rPr lang="en-US" sz="2800" dirty="0">
                <a:solidFill>
                  <a:schemeClr val="tx1"/>
                </a:solidFill>
              </a:rPr>
              <a:t> months of </a:t>
            </a:r>
            <a:r>
              <a:rPr lang="en-US" sz="2800" dirty="0" err="1">
                <a:solidFill>
                  <a:schemeClr val="tx1"/>
                </a:solidFill>
              </a:rPr>
              <a:t>Elisheba’s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u="sng" dirty="0">
                <a:solidFill>
                  <a:schemeClr val="tx1"/>
                </a:solidFill>
              </a:rPr>
              <a:t>hiding</a:t>
            </a:r>
            <a:r>
              <a:rPr lang="en-US" sz="2800" b="1" dirty="0">
                <a:solidFill>
                  <a:schemeClr val="tx1"/>
                </a:solidFill>
              </a:rPr>
              <a:t>,</a:t>
            </a:r>
            <a:r>
              <a:rPr lang="en-US" sz="2800" dirty="0">
                <a:solidFill>
                  <a:schemeClr val="tx1"/>
                </a:solidFill>
              </a:rPr>
              <a:t> within the first 8 months of the year. 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46663" y="610931"/>
            <a:ext cx="336933" cy="445625"/>
          </a:xfrm>
          <a:prstGeom prst="wedgeRoundRectCallout">
            <a:avLst>
              <a:gd name="adj1" fmla="val 352564"/>
              <a:gd name="adj2" fmla="val 42269"/>
              <a:gd name="adj3" fmla="val 16667"/>
            </a:avLst>
          </a:prstGeom>
          <a:gradFill flip="none" rotWithShape="1">
            <a:gsLst>
              <a:gs pos="0">
                <a:srgbClr val="7BF1FD"/>
              </a:gs>
              <a:gs pos="100000">
                <a:schemeClr val="accent6">
                  <a:lumMod val="45000"/>
                  <a:lumOff val="55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1</a:t>
            </a: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767736"/>
              </p:ext>
            </p:extLst>
          </p:nvPr>
        </p:nvGraphicFramePr>
        <p:xfrm>
          <a:off x="134217" y="2932838"/>
          <a:ext cx="3094980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2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2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2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21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 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gradFill>
                      <a:gsLst>
                        <a:gs pos="3000">
                          <a:srgbClr val="00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gradFill>
                      <a:gsLst>
                        <a:gs pos="3000">
                          <a:srgbClr val="00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gradFill>
                      <a:gsLst>
                        <a:gs pos="3000">
                          <a:srgbClr val="00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gradFill>
                      <a:gsLst>
                        <a:gs pos="3000">
                          <a:srgbClr val="00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Rounded Rectangular Callout 18"/>
          <p:cNvSpPr/>
          <p:nvPr/>
        </p:nvSpPr>
        <p:spPr>
          <a:xfrm>
            <a:off x="46663" y="2893455"/>
            <a:ext cx="323852" cy="339487"/>
          </a:xfrm>
          <a:prstGeom prst="wedgeRoundRectCallout">
            <a:avLst>
              <a:gd name="adj1" fmla="val 295117"/>
              <a:gd name="adj2" fmla="val 20770"/>
              <a:gd name="adj3" fmla="val 16667"/>
            </a:avLst>
          </a:prstGeom>
          <a:gradFill>
            <a:gsLst>
              <a:gs pos="0">
                <a:srgbClr val="7BF1FD"/>
              </a:gs>
              <a:gs pos="100000">
                <a:schemeClr val="accent6">
                  <a:lumMod val="45000"/>
                  <a:lumOff val="55000"/>
                </a:schemeClr>
              </a:gs>
            </a:gsLst>
            <a:lin ang="27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2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33170"/>
              </p:ext>
            </p:extLst>
          </p:nvPr>
        </p:nvGraphicFramePr>
        <p:xfrm>
          <a:off x="159726" y="5018337"/>
          <a:ext cx="3069472" cy="172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4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4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5008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 </a:t>
                      </a:r>
                    </a:p>
                  </a:txBody>
                  <a:tcPr>
                    <a:gradFill>
                      <a:gsLst>
                        <a:gs pos="3000">
                          <a:srgbClr val="00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gradFill>
                      <a:gsLst>
                        <a:gs pos="3000">
                          <a:srgbClr val="00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gradFill>
                      <a:gsLst>
                        <a:gs pos="3000">
                          <a:srgbClr val="00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gradFill>
                      <a:gsLst>
                        <a:gs pos="64000">
                          <a:srgbClr val="FF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gradFill>
                      <a:gsLst>
                        <a:gs pos="64000">
                          <a:srgbClr val="FF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gradFill>
                      <a:gsLst>
                        <a:gs pos="64000">
                          <a:srgbClr val="FF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gradFill>
                      <a:gsLst>
                        <a:gs pos="64000">
                          <a:srgbClr val="FF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gradFill>
                      <a:gsLst>
                        <a:gs pos="64000">
                          <a:srgbClr val="FF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gradFill>
                      <a:gsLst>
                        <a:gs pos="64000">
                          <a:srgbClr val="FF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gradFill>
                      <a:gsLst>
                        <a:gs pos="64000">
                          <a:srgbClr val="FFFF00"/>
                        </a:gs>
                        <a:gs pos="65000">
                          <a:schemeClr val="accent6">
                            <a:lumMod val="45000"/>
                            <a:lumOff val="55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74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74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74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Curved Up Arrow 22"/>
          <p:cNvSpPr/>
          <p:nvPr/>
        </p:nvSpPr>
        <p:spPr>
          <a:xfrm rot="16200000">
            <a:off x="3187663" y="4459556"/>
            <a:ext cx="379732" cy="404797"/>
          </a:xfrm>
          <a:prstGeom prst="curvedUpArrow">
            <a:avLst>
              <a:gd name="adj1" fmla="val 9692"/>
              <a:gd name="adj2" fmla="val 50000"/>
              <a:gd name="adj3" fmla="val 41966"/>
            </a:avLst>
          </a:prstGeom>
          <a:solidFill>
            <a:srgbClr val="7BF1FD"/>
          </a:solidFill>
          <a:ln w="19050">
            <a:solidFill>
              <a:srgbClr val="FF0066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 rot="16406224" flipH="1">
            <a:off x="3181286" y="4858951"/>
            <a:ext cx="375916" cy="401739"/>
          </a:xfrm>
          <a:prstGeom prst="curvedUpArrow">
            <a:avLst>
              <a:gd name="adj1" fmla="val 9856"/>
              <a:gd name="adj2" fmla="val 50000"/>
              <a:gd name="adj3" fmla="val 44126"/>
            </a:avLst>
          </a:prstGeom>
          <a:solidFill>
            <a:srgbClr val="7BF1FD"/>
          </a:solidFill>
          <a:ln w="19050">
            <a:solidFill>
              <a:srgbClr val="FF0066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427674"/>
              </p:ext>
            </p:extLst>
          </p:nvPr>
        </p:nvGraphicFramePr>
        <p:xfrm>
          <a:off x="3319169" y="1146596"/>
          <a:ext cx="252407" cy="169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2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2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B0F0"/>
                          </a:solidFill>
                        </a:rPr>
                        <a:t>4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50084"/>
              </p:ext>
            </p:extLst>
          </p:nvPr>
        </p:nvGraphicFramePr>
        <p:xfrm>
          <a:off x="3297409" y="2932838"/>
          <a:ext cx="23741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00B0F0"/>
                          </a:solidFill>
                        </a:rPr>
                        <a:t>4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361447"/>
              </p:ext>
            </p:extLst>
          </p:nvPr>
        </p:nvGraphicFramePr>
        <p:xfrm>
          <a:off x="4397073" y="3143600"/>
          <a:ext cx="3104927" cy="177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3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35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35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5256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25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25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25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25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Rounded Rectangular Callout 20"/>
          <p:cNvSpPr/>
          <p:nvPr/>
        </p:nvSpPr>
        <p:spPr>
          <a:xfrm>
            <a:off x="3817419" y="2510376"/>
            <a:ext cx="580448" cy="1014243"/>
          </a:xfrm>
          <a:prstGeom prst="wedgeRoundRectCallout">
            <a:avLst>
              <a:gd name="adj1" fmla="val 148302"/>
              <a:gd name="adj2" fmla="val 27573"/>
              <a:gd name="adj3" fmla="val 16667"/>
            </a:avLst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5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44753"/>
              </p:ext>
            </p:extLst>
          </p:nvPr>
        </p:nvGraphicFramePr>
        <p:xfrm>
          <a:off x="4397194" y="4988978"/>
          <a:ext cx="3104808" cy="176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3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3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3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35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35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3216"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21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1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21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21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ounded Rectangular Callout 15"/>
          <p:cNvSpPr/>
          <p:nvPr/>
        </p:nvSpPr>
        <p:spPr>
          <a:xfrm>
            <a:off x="3746694" y="4919880"/>
            <a:ext cx="795583" cy="412124"/>
          </a:xfrm>
          <a:prstGeom prst="wedgeRoundRectCallout">
            <a:avLst>
              <a:gd name="adj1" fmla="val 207957"/>
              <a:gd name="adj2" fmla="val 11790"/>
              <a:gd name="adj3" fmla="val 16667"/>
            </a:avLst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176851"/>
              </p:ext>
            </p:extLst>
          </p:nvPr>
        </p:nvGraphicFramePr>
        <p:xfrm>
          <a:off x="8031654" y="992691"/>
          <a:ext cx="3859429" cy="2090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1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1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13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13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0932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9000">
                          <a:srgbClr val="FFFF00"/>
                        </a:gs>
                        <a:gs pos="74000">
                          <a:srgbClr val="00FF0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9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9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9000">
                          <a:srgbClr val="FFFF00"/>
                        </a:gs>
                        <a:gs pos="74000">
                          <a:srgbClr val="00FF0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9000">
                          <a:srgbClr val="FFFF00"/>
                        </a:gs>
                        <a:gs pos="74000">
                          <a:srgbClr val="00FF0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43000">
                          <a:srgbClr val="FFFF00"/>
                        </a:gs>
                        <a:gs pos="74000">
                          <a:schemeClr val="accent1">
                            <a:lumMod val="75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9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43000">
                          <a:srgbClr val="FFFF00"/>
                        </a:gs>
                        <a:gs pos="74000">
                          <a:schemeClr val="accent1">
                            <a:lumMod val="75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43000">
                          <a:srgbClr val="FFFF00"/>
                        </a:gs>
                        <a:gs pos="74000">
                          <a:schemeClr val="accent1">
                            <a:lumMod val="75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43000">
                          <a:srgbClr val="FFFF00"/>
                        </a:gs>
                        <a:gs pos="74000">
                          <a:schemeClr val="accent1">
                            <a:lumMod val="75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43000">
                          <a:srgbClr val="FFFF00"/>
                        </a:gs>
                        <a:gs pos="74000">
                          <a:schemeClr val="accent1">
                            <a:lumMod val="75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43000">
                          <a:srgbClr val="FFFF00"/>
                        </a:gs>
                        <a:gs pos="74000">
                          <a:schemeClr val="accent1">
                            <a:lumMod val="75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29000">
                          <a:srgbClr val="FFFF00"/>
                        </a:gs>
                        <a:gs pos="74000">
                          <a:srgbClr val="00FF00"/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Rounded Rectangular Callout 19"/>
          <p:cNvSpPr/>
          <p:nvPr/>
        </p:nvSpPr>
        <p:spPr>
          <a:xfrm>
            <a:off x="8003750" y="863261"/>
            <a:ext cx="1756091" cy="367949"/>
          </a:xfrm>
          <a:prstGeom prst="wedgeRoundRectCallout">
            <a:avLst>
              <a:gd name="adj1" fmla="val 108995"/>
              <a:gd name="adj2" fmla="val 79683"/>
              <a:gd name="adj3" fmla="val 16667"/>
            </a:avLst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r>
              <a:rPr lang="en-US" sz="2400" dirty="0">
                <a:solidFill>
                  <a:srgbClr val="C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7 [Tishri]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22379" y="948583"/>
            <a:ext cx="615148" cy="32587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98954" y="3073169"/>
            <a:ext cx="616584" cy="2705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62609" y="4994069"/>
            <a:ext cx="616584" cy="2705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143257" y="902451"/>
            <a:ext cx="616584" cy="27050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4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4539934"/>
            <a:ext cx="1468226" cy="6461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ounded Rectangular Callout 33"/>
          <p:cNvSpPr/>
          <p:nvPr/>
        </p:nvSpPr>
        <p:spPr>
          <a:xfrm>
            <a:off x="906634" y="4959577"/>
            <a:ext cx="323852" cy="339487"/>
          </a:xfrm>
          <a:prstGeom prst="wedgeRoundRectCallout">
            <a:avLst>
              <a:gd name="adj1" fmla="val 295117"/>
              <a:gd name="adj2" fmla="val 20770"/>
              <a:gd name="adj3" fmla="val 16667"/>
            </a:avLst>
          </a:prstGeom>
          <a:gradFill>
            <a:gsLst>
              <a:gs pos="0">
                <a:srgbClr val="7BF1FD"/>
              </a:gs>
              <a:gs pos="100000">
                <a:schemeClr val="accent6">
                  <a:lumMod val="45000"/>
                  <a:lumOff val="55000"/>
                </a:schemeClr>
              </a:gs>
            </a:gsLst>
            <a:lin ang="2700000" scaled="1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3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231559"/>
              </p:ext>
            </p:extLst>
          </p:nvPr>
        </p:nvGraphicFramePr>
        <p:xfrm>
          <a:off x="8021243" y="3180983"/>
          <a:ext cx="3855072" cy="1878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9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9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61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3506"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06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06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506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797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6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Rounded Rectangular Callout 34"/>
          <p:cNvSpPr/>
          <p:nvPr/>
        </p:nvSpPr>
        <p:spPr>
          <a:xfrm>
            <a:off x="7497021" y="3017497"/>
            <a:ext cx="460437" cy="552822"/>
          </a:xfrm>
          <a:prstGeom prst="wedgeRoundRectCallout">
            <a:avLst>
              <a:gd name="adj1" fmla="val 105746"/>
              <a:gd name="adj2" fmla="val 14143"/>
              <a:gd name="adj3" fmla="val 16667"/>
            </a:avLst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98230" y="3866979"/>
            <a:ext cx="405520" cy="454649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32091" y="6427366"/>
            <a:ext cx="386158" cy="400929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3d extrusionH="57150">
              <a:bevelT w="38100" h="38100"/>
            </a:sp3d>
          </a:bodyPr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23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7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8" grpId="0" animBg="1"/>
      <p:bldP spid="21" grpId="0" animBg="1"/>
      <p:bldP spid="16" grpId="0" animBg="1"/>
      <p:bldP spid="20" grpId="0" animBg="1"/>
      <p:bldP spid="27" grpId="0"/>
      <p:bldP spid="31" grpId="0"/>
      <p:bldP spid="32" grpId="0"/>
      <p:bldP spid="33" grpId="0"/>
      <p:bldP spid="35" grpId="0" animBg="1"/>
      <p:bldP spid="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CC9900">
                <a:lumMod val="40000"/>
                <a:lumOff val="60000"/>
                <a:alpha val="61000"/>
              </a:srgbClr>
            </a:gs>
            <a:gs pos="96000">
              <a:srgbClr val="00FF00">
                <a:alpha val="20000"/>
                <a:lumMod val="27000"/>
              </a:srgbClr>
            </a:gs>
            <a:gs pos="82000">
              <a:srgbClr val="9900FF">
                <a:alpha val="63000"/>
              </a:srgbClr>
            </a:gs>
            <a:gs pos="37000">
              <a:schemeClr val="accent1">
                <a:lumMod val="45000"/>
                <a:lumOff val="5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409" y="925286"/>
            <a:ext cx="10785764" cy="5174177"/>
          </a:xfrm>
          <a:solidFill>
            <a:schemeClr val="accent1">
              <a:lumMod val="20000"/>
              <a:lumOff val="80000"/>
              <a:alpha val="4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82880" tIns="91440" rIns="182880" bIns="91440" anchor="ctr">
            <a:normAutofit/>
            <a:sp3d extrusionH="57150">
              <a:bevelT w="38100" h="38100"/>
            </a:sp3d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66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Note: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We are expecting that Elisheba became pregnant fairly quickly, around the middle of the 3</a:t>
            </a:r>
            <a:r>
              <a:rPr lang="en-US" sz="3200" baseline="30000" dirty="0">
                <a:solidFill>
                  <a:schemeClr val="tx1"/>
                </a:solidFill>
              </a:rPr>
              <a:t>rd</a:t>
            </a:r>
            <a:r>
              <a:rPr lang="en-US" sz="3200" dirty="0">
                <a:solidFill>
                  <a:schemeClr val="tx1"/>
                </a:solidFill>
              </a:rPr>
              <a:t> month.  That brings the first month of pregnancy, ENDING during the middle of the 4</a:t>
            </a:r>
            <a:r>
              <a:rPr lang="en-US" sz="3200" baseline="30000" dirty="0">
                <a:solidFill>
                  <a:schemeClr val="tx1"/>
                </a:solidFill>
              </a:rPr>
              <a:t>th</a:t>
            </a:r>
            <a:r>
              <a:rPr lang="en-US" sz="3200" dirty="0">
                <a:solidFill>
                  <a:schemeClr val="tx1"/>
                </a:solidFill>
              </a:rPr>
              <a:t> month, and so on through the pregnancy!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solidFill>
                  <a:schemeClr val="tx1"/>
                </a:solidFill>
              </a:rPr>
              <a:t>The 5</a:t>
            </a:r>
            <a:r>
              <a:rPr lang="en-US" sz="3200" baseline="30000" dirty="0">
                <a:solidFill>
                  <a:schemeClr val="tx1"/>
                </a:solidFill>
              </a:rPr>
              <a:t>th</a:t>
            </a:r>
            <a:r>
              <a:rPr lang="en-US" sz="3200" dirty="0">
                <a:solidFill>
                  <a:schemeClr val="tx1"/>
                </a:solidFill>
              </a:rPr>
              <a:t> month of pregnancy would then have ended in the middle of the 8</a:t>
            </a:r>
            <a:r>
              <a:rPr lang="en-US" sz="3200" baseline="30000" dirty="0">
                <a:solidFill>
                  <a:schemeClr val="tx1"/>
                </a:solidFill>
              </a:rPr>
              <a:t>th</a:t>
            </a:r>
            <a:r>
              <a:rPr lang="en-US" sz="3200" dirty="0">
                <a:solidFill>
                  <a:schemeClr val="tx1"/>
                </a:solidFill>
              </a:rPr>
              <a:t> month!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14051" y="6394075"/>
            <a:ext cx="422813" cy="308976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24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8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CC9900">
                <a:lumMod val="40000"/>
                <a:lumOff val="60000"/>
                <a:alpha val="61000"/>
              </a:srgbClr>
            </a:gs>
            <a:gs pos="95000">
              <a:srgbClr val="9900FF"/>
            </a:gs>
            <a:gs pos="3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579" y="322729"/>
            <a:ext cx="7927856" cy="1506071"/>
          </a:xfrm>
          <a:blipFill>
            <a:blip r:embed="rId2">
              <a:alphaModFix amt="73000"/>
            </a:blip>
            <a:tile tx="0" ty="0" sx="100000" sy="100000" flip="none" algn="tl"/>
          </a:blipFill>
          <a:ln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</a:rPr>
              <a:t>Yahuah’s</a:t>
            </a:r>
            <a:r>
              <a:rPr lang="en-US" sz="4000" b="1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 Respect for a </a:t>
            </a:r>
            <a:br>
              <a:rPr lang="en-US" sz="4000" b="1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en-US" sz="4000" b="1" dirty="0">
                <a:solidFill>
                  <a:srgbClr val="C00000"/>
                </a:solidFill>
                <a:effectLst>
                  <a:glow rad="127000">
                    <a:srgbClr val="FFFF00"/>
                  </a:glow>
                </a:effectLst>
              </a:rPr>
              <a:t>Lady With Child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4841" y="2001568"/>
            <a:ext cx="10346900" cy="4097895"/>
          </a:xfrm>
          <a:solidFill>
            <a:schemeClr val="accent1">
              <a:lumMod val="20000"/>
              <a:lumOff val="80000"/>
              <a:alpha val="4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lIns="182880" tIns="91440" rIns="182880" bIns="91440" anchor="ctr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b="1" dirty="0">
                <a:solidFill>
                  <a:srgbClr val="0000FF"/>
                </a:solidFill>
              </a:rPr>
              <a:t>Yahuah</a:t>
            </a:r>
            <a:r>
              <a:rPr lang="en-US" sz="3200" dirty="0">
                <a:solidFill>
                  <a:schemeClr val="tx1"/>
                </a:solidFill>
              </a:rPr>
              <a:t> has provided a brilliant display of His high respect for a lady carrying a child within.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solidFill>
                  <a:schemeClr val="tx1"/>
                </a:solidFill>
              </a:rPr>
              <a:t>Note that He did not tell Miryam of Elisheba’s condition until her time of hiding had passed!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solidFill>
                  <a:schemeClr val="tx1"/>
                </a:solidFill>
              </a:rPr>
              <a:t>It was on the </a:t>
            </a:r>
            <a:r>
              <a:rPr lang="en-US" sz="3200" b="1" u="sng" dirty="0">
                <a:solidFill>
                  <a:schemeClr val="tx1"/>
                </a:solidFill>
              </a:rPr>
              <a:t>LAST HALF OF THE 8</a:t>
            </a:r>
            <a:r>
              <a:rPr lang="en-US" sz="3200" b="1" u="sng" baseline="30000" dirty="0">
                <a:solidFill>
                  <a:schemeClr val="tx1"/>
                </a:solidFill>
              </a:rPr>
              <a:t>th</a:t>
            </a:r>
            <a:r>
              <a:rPr lang="en-US" sz="3200" b="1" u="sng" dirty="0">
                <a:solidFill>
                  <a:schemeClr val="tx1"/>
                </a:solidFill>
              </a:rPr>
              <a:t> month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of the year,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INTO the </a:t>
            </a:r>
            <a:r>
              <a:rPr lang="en-US" sz="3200" b="1" i="1" u="sng" dirty="0">
                <a:solidFill>
                  <a:schemeClr val="tx1"/>
                </a:solidFill>
              </a:rPr>
              <a:t>6</a:t>
            </a:r>
            <a:r>
              <a:rPr lang="en-US" sz="3200" b="1" i="1" u="sng" baseline="30000" dirty="0">
                <a:solidFill>
                  <a:schemeClr val="tx1"/>
                </a:solidFill>
              </a:rPr>
              <a:t>th</a:t>
            </a:r>
            <a:r>
              <a:rPr lang="en-US" sz="3200" b="1" i="1" u="sng" dirty="0">
                <a:solidFill>
                  <a:schemeClr val="tx1"/>
                </a:solidFill>
              </a:rPr>
              <a:t> month of pregnancy</a:t>
            </a:r>
            <a:r>
              <a:rPr lang="en-US" sz="3200" b="1" i="1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for </a:t>
            </a:r>
            <a:r>
              <a:rPr lang="en-US" sz="3200" dirty="0" err="1">
                <a:solidFill>
                  <a:schemeClr val="tx1"/>
                </a:solidFill>
              </a:rPr>
              <a:t>Elisheba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</a:rPr>
              <a:t>(Luke 1:26),</a:t>
            </a:r>
            <a:r>
              <a:rPr lang="en-US" sz="3200" dirty="0">
                <a:solidFill>
                  <a:schemeClr val="tx1"/>
                </a:solidFill>
              </a:rPr>
              <a:t> before </a:t>
            </a:r>
            <a:r>
              <a:rPr lang="en-US" sz="3200" b="1" dirty="0">
                <a:solidFill>
                  <a:srgbClr val="0000FF"/>
                </a:solidFill>
              </a:rPr>
              <a:t>Yahuah</a:t>
            </a:r>
            <a:r>
              <a:rPr lang="en-US" sz="3200" dirty="0">
                <a:solidFill>
                  <a:schemeClr val="tx1"/>
                </a:solidFill>
              </a:rPr>
              <a:t> sent a messenger to Miryam.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13517" y="6394075"/>
            <a:ext cx="423882" cy="30897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bg1"/>
                </a:solidFill>
              </a:rPr>
              <a:pPr/>
              <a:t>25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5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36" y="245221"/>
            <a:ext cx="7197588" cy="735282"/>
          </a:xfrm>
          <a:solidFill>
            <a:srgbClr val="9900FF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err="1">
                <a:ln w="10160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Miryam</a:t>
            </a:r>
            <a:r>
              <a:rPr lang="en-US" sz="3600" b="1" dirty="0">
                <a:ln w="10160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 Enters into the Picture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1153551"/>
            <a:ext cx="6672725" cy="5458263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 fontScale="92500"/>
            <a:sp3d extrusionH="57150">
              <a:bevelT h="25400" prst="softRound"/>
            </a:sp3d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Luke 1:26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in the </a:t>
            </a:r>
            <a:r>
              <a:rPr lang="en-US" sz="2800" b="1" dirty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sixth month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the messenger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Ga</a:t>
            </a:r>
            <a:r>
              <a:rPr lang="en-US" sz="2800" dirty="0" err="1">
                <a:solidFill>
                  <a:prstClr val="black"/>
                </a:solidFill>
                <a:latin typeface="TITUS Cyberbit Basic" panose="02020603050405020304" pitchFamily="18" charset="0"/>
              </a:rPr>
              <a:t>ḇ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ri’ĕl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was sent by Elohim to a city of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Galil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named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Natsareth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</a:p>
          <a:p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Luke 1:27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to a maiden engaged to a man whose name was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Yosĕph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of the house of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Dawi</a:t>
            </a:r>
            <a:r>
              <a:rPr lang="en-US" sz="2800" dirty="0" err="1">
                <a:solidFill>
                  <a:prstClr val="black"/>
                </a:solidFill>
                <a:latin typeface="TITUS Cyberbit Basic" panose="02020603050405020304" pitchFamily="18" charset="0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TITUS Cyberbit Basic" panose="02020603050405020304" pitchFamily="18" charset="0"/>
              </a:rPr>
              <a:t>̱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.  And the maiden’s name was </a:t>
            </a:r>
            <a:r>
              <a:rPr lang="en-US" sz="2800" b="1" dirty="0">
                <a:solidFill>
                  <a:prstClr val="black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Miryam.</a:t>
            </a:r>
          </a:p>
          <a:p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Luke 1:36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see, Elishe</a:t>
            </a:r>
            <a:r>
              <a:rPr lang="en-US" sz="2800" dirty="0">
                <a:solidFill>
                  <a:prstClr val="black"/>
                </a:solidFill>
                <a:latin typeface="TITUS Cyberbit Basic" panose="02020603050405020304" pitchFamily="18" charset="0"/>
              </a:rPr>
              <a:t>ḇ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 </a:t>
            </a:r>
            <a:r>
              <a:rPr lang="en-US" sz="2800" b="1" dirty="0">
                <a:solidFill>
                  <a:prstClr val="black"/>
                </a:solidFill>
                <a:effectLst>
                  <a:glow rad="127000">
                    <a:srgbClr val="FFC000"/>
                  </a:glow>
                </a:effectLst>
                <a:latin typeface="Georgia" panose="02040502050405020303" pitchFamily="18" charset="0"/>
              </a:rPr>
              <a:t>your relative</a:t>
            </a:r>
            <a:r>
              <a:rPr lang="en-US" sz="2800" dirty="0">
                <a:solidFill>
                  <a:prstClr val="black"/>
                </a:solidFill>
                <a:effectLst>
                  <a:glow rad="127000">
                    <a:srgbClr val="FFC000"/>
                  </a:glow>
                </a:effectLst>
                <a:latin typeface="Georgia" panose="02040502050405020303" pitchFamily="18" charset="0"/>
              </a:rPr>
              <a:t>,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she has also conceived a son    in her old age.  And this is now the </a:t>
            </a:r>
            <a:r>
              <a:rPr lang="en-US" sz="2800" b="1" dirty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sixth month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to her who was called barren …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27324" y="1828801"/>
            <a:ext cx="3976880" cy="3245476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3d extrusionH="57150">
              <a:bevelT h="25400" prst="softRound"/>
            </a:sp3d>
          </a:bodyPr>
          <a:lstStyle/>
          <a:p>
            <a:r>
              <a:rPr lang="en-US" dirty="0">
                <a:noFill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94944" y="6536147"/>
            <a:ext cx="397056" cy="308976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3d extrusionH="57150">
              <a:bevelT h="25400" prst="softRound"/>
            </a:sp3d>
          </a:bodyPr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26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74678" y="510986"/>
            <a:ext cx="4129526" cy="14595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2800" b="1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7BF1FD"/>
                </a:solidFill>
                <a:latin typeface="Arial Rounded MT Bold" pitchFamily="34" charset="0"/>
              </a:rPr>
              <a:t>6</a:t>
            </a:r>
            <a:r>
              <a:rPr lang="en-US" sz="2800" b="1" baseline="30000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7BF1FD"/>
                </a:solidFill>
                <a:latin typeface="Arial Rounded MT Bold" pitchFamily="34" charset="0"/>
              </a:rPr>
              <a:t>th</a:t>
            </a:r>
            <a:r>
              <a:rPr lang="en-US" sz="2800" b="1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7BF1FD"/>
                </a:solidFill>
                <a:latin typeface="Arial Rounded MT Bold" pitchFamily="34" charset="0"/>
              </a:rPr>
              <a:t>  Month of Pregnancy starting around the 15</a:t>
            </a:r>
            <a:r>
              <a:rPr lang="en-US" sz="2800" b="1" baseline="30000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7BF1FD"/>
                </a:solidFill>
                <a:latin typeface="Arial Rounded MT Bold" pitchFamily="34" charset="0"/>
              </a:rPr>
              <a:t>th</a:t>
            </a:r>
            <a:r>
              <a:rPr lang="en-US" sz="2800" b="1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7BF1FD"/>
                </a:solidFill>
                <a:latin typeface="Arial Rounded MT Bold" pitchFamily="34" charset="0"/>
              </a:rPr>
              <a:t>(?)  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7313097" y="4852517"/>
            <a:ext cx="4481847" cy="1845684"/>
          </a:xfrm>
          <a:prstGeom prst="wedgeRoundRectCallout">
            <a:avLst>
              <a:gd name="adj1" fmla="val -76738"/>
              <a:gd name="adj2" fmla="val -4263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2800" dirty="0">
                <a:solidFill>
                  <a:srgbClr val="008080"/>
                </a:solidFill>
              </a:rPr>
              <a:t>Look up </a:t>
            </a:r>
            <a:r>
              <a:rPr lang="en-US" sz="2800" b="1" dirty="0">
                <a:solidFill>
                  <a:srgbClr val="00B050"/>
                </a:solidFill>
              </a:rPr>
              <a:t>Luke 1:5</a:t>
            </a:r>
            <a:r>
              <a:rPr lang="en-US" sz="2800" dirty="0">
                <a:solidFill>
                  <a:srgbClr val="00B050"/>
                </a:solidFill>
              </a:rPr>
              <a:t>. </a:t>
            </a:r>
            <a:r>
              <a:rPr lang="en-US" sz="2800" dirty="0">
                <a:solidFill>
                  <a:srgbClr val="008080"/>
                </a:solidFill>
              </a:rPr>
              <a:t>There we see that Miryam being a relative of Elisheba, was also of the blood line of Aharon.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75410"/>
              </p:ext>
            </p:extLst>
          </p:nvPr>
        </p:nvGraphicFramePr>
        <p:xfrm>
          <a:off x="7574679" y="2101565"/>
          <a:ext cx="4129524" cy="2673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9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9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9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99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4005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00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005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FFFF00"/>
                          </a:solidFill>
                        </a:rPr>
                        <a:t>15</a:t>
                      </a:r>
                      <a:endParaRPr lang="en-US" sz="24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0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0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005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574678" y="4279183"/>
            <a:ext cx="4129525" cy="426412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8</a:t>
            </a:r>
            <a:r>
              <a:rPr lang="en-US" sz="2800" baseline="30000" dirty="0">
                <a:solidFill>
                  <a:srgbClr val="FFFF00"/>
                </a:solidFill>
              </a:rPr>
              <a:t>th</a:t>
            </a:r>
            <a:r>
              <a:rPr lang="en-US" sz="2800" dirty="0">
                <a:solidFill>
                  <a:srgbClr val="FFFF00"/>
                </a:solidFill>
              </a:rPr>
              <a:t> Month of the Year</a:t>
            </a:r>
          </a:p>
        </p:txBody>
      </p:sp>
    </p:spTree>
    <p:extLst>
      <p:ext uri="{BB962C8B-B14F-4D97-AF65-F5344CB8AC3E}">
        <p14:creationId xmlns:p14="http://schemas.microsoft.com/office/powerpoint/2010/main" val="216943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00FF00">
                <a:alpha val="48000"/>
              </a:srgbClr>
            </a:gs>
            <a:gs pos="5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8165206" y="618186"/>
            <a:ext cx="3538997" cy="5516450"/>
          </a:xfrm>
        </p:spPr>
        <p:txBody>
          <a:bodyPr anchor="ctr"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For those wishing texts to show that Miryam was of the blood line of Aharon, please look up: </a:t>
            </a:r>
            <a:b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40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Jer</a:t>
            </a:r>
            <a:r>
              <a:rPr lang="en-US" sz="40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 33:15, </a:t>
            </a:r>
            <a:br>
              <a:rPr lang="en-US" sz="40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en-US" sz="40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Zech</a:t>
            </a:r>
            <a:r>
              <a:rPr lang="en-US" sz="40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 3:8, </a:t>
            </a:r>
            <a:br>
              <a:rPr lang="en-US" sz="40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en-US" sz="40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Zech</a:t>
            </a:r>
            <a:r>
              <a:rPr lang="en-US" sz="40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	 6:11-13</a:t>
            </a:r>
            <a:r>
              <a:rPr lang="en-US" sz="40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65311"/>
            <a:ext cx="397056" cy="273783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27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3" y="618186"/>
            <a:ext cx="7372452" cy="551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14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FFF00">
                <a:alpha val="43000"/>
              </a:srgbClr>
            </a:gs>
            <a:gs pos="100000">
              <a:schemeClr val="accent6">
                <a:lumMod val="45000"/>
                <a:lumOff val="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345" y="1195754"/>
            <a:ext cx="10655400" cy="5444197"/>
          </a:xfrm>
        </p:spPr>
        <p:txBody>
          <a:bodyPr anchor="ctr"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Miryam immediately accepted the supreme responsibility of providing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a womb and mothering </a:t>
            </a:r>
            <a:r>
              <a:rPr lang="en-US" sz="2800" b="1" dirty="0">
                <a:solidFill>
                  <a:srgbClr val="0000FF"/>
                </a:solidFill>
              </a:rPr>
              <a:t>Yahusha</a:t>
            </a:r>
            <a:r>
              <a:rPr lang="en-US" sz="2800" dirty="0">
                <a:solidFill>
                  <a:srgbClr val="0000FF"/>
                </a:solidFill>
              </a:rPr>
              <a:t>; </a:t>
            </a:r>
            <a:r>
              <a:rPr lang="en-US" sz="2800" dirty="0">
                <a:solidFill>
                  <a:schemeClr val="tx1"/>
                </a:solidFill>
              </a:rPr>
              <a:t>she then took </a:t>
            </a:r>
            <a:r>
              <a:rPr lang="en-US" sz="2800" u="sng" dirty="0">
                <a:solidFill>
                  <a:schemeClr val="tx1"/>
                </a:solidFill>
              </a:rPr>
              <a:t>immediate action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Luke 1:38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Miryam said, “See the female servant of </a:t>
            </a:r>
            <a:r>
              <a:rPr lang="he-IL" sz="2800" b="1" dirty="0">
                <a:solidFill>
                  <a:srgbClr val="0000FF"/>
                </a:solidFill>
                <a:latin typeface="SBL Hebrew"/>
              </a:rPr>
              <a:t>יהוה</a:t>
            </a:r>
            <a:r>
              <a:rPr lang="en-US" sz="2800" dirty="0">
                <a:solidFill>
                  <a:srgbClr val="0000FF"/>
                </a:solidFill>
                <a:latin typeface="SBL Hebrew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SBL Hebrew"/>
              </a:rPr>
              <a:t>[Yahuah]</a:t>
            </a:r>
            <a:r>
              <a:rPr 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!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b="1" u="sng" dirty="0">
                <a:solidFill>
                  <a:prstClr val="black"/>
                </a:solidFill>
                <a:latin typeface="Georgia" panose="02040502050405020303" pitchFamily="18" charset="0"/>
              </a:rPr>
              <a:t>Let it be to me according to your word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.” </a:t>
            </a:r>
            <a:b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the messenger went away from her. </a:t>
            </a:r>
          </a:p>
          <a:p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Luke 1:39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Miryam arose in those days and went into </a:t>
            </a:r>
            <a:b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the hill country </a:t>
            </a:r>
            <a:r>
              <a:rPr lang="en-US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with haste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to a city of Yehu</a:t>
            </a:r>
            <a:r>
              <a:rPr lang="en-US" sz="2800" dirty="0">
                <a:solidFill>
                  <a:prstClr val="black"/>
                </a:solidFill>
                <a:latin typeface="TITUS Cyberbit Basic" panose="02020603050405020304" pitchFamily="18" charset="0"/>
              </a:rPr>
              <a:t>ḏ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ah, </a:t>
            </a:r>
          </a:p>
          <a:p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Luke 1:40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2800" b="1" dirty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entered into the house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of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Ze</a:t>
            </a:r>
            <a:r>
              <a:rPr lang="en-US" sz="2800" dirty="0" err="1">
                <a:solidFill>
                  <a:prstClr val="black"/>
                </a:solidFill>
                <a:latin typeface="TITUS Cyberbit Basic" panose="02020603050405020304" pitchFamily="18" charset="0"/>
              </a:rPr>
              <a:t>ḵ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aryah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and </a:t>
            </a:r>
            <a:b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greeted Elishe</a:t>
            </a:r>
            <a:r>
              <a:rPr lang="en-US" sz="2800" dirty="0">
                <a:solidFill>
                  <a:prstClr val="black"/>
                </a:solidFill>
                <a:latin typeface="TITUS Cyberbit Basic" panose="02020603050405020304" pitchFamily="18" charset="0"/>
              </a:rPr>
              <a:t>ḇ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a.</a:t>
            </a:r>
          </a:p>
          <a:p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Luke 1:56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b="1" dirty="0">
                <a:solidFill>
                  <a:prstClr val="black"/>
                </a:solidFill>
                <a:effectLst>
                  <a:glow rad="127000">
                    <a:srgbClr val="7BF1FD"/>
                  </a:glow>
                </a:effectLst>
                <a:latin typeface="Georgia" panose="02040502050405020303" pitchFamily="18" charset="0"/>
              </a:rPr>
              <a:t>And Miryam stayed with her </a:t>
            </a:r>
            <a:r>
              <a:rPr lang="en-US" sz="2800" b="1" u="sng" dirty="0">
                <a:solidFill>
                  <a:prstClr val="black"/>
                </a:solidFill>
                <a:effectLst>
                  <a:glow rad="127000">
                    <a:srgbClr val="7BF1FD"/>
                  </a:glow>
                </a:effectLst>
                <a:latin typeface="Georgia" panose="02040502050405020303" pitchFamily="18" charset="0"/>
              </a:rPr>
              <a:t>about three months</a:t>
            </a:r>
            <a:r>
              <a:rPr lang="en-US" sz="2800" b="1" dirty="0">
                <a:solidFill>
                  <a:prstClr val="black"/>
                </a:solidFill>
                <a:effectLst>
                  <a:glow rad="127000">
                    <a:srgbClr val="7BF1FD"/>
                  </a:glow>
                </a:effectLst>
                <a:latin typeface="Georgia" panose="02040502050405020303" pitchFamily="18" charset="0"/>
              </a:rPr>
              <a:t>,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returned to her home.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0542" y="6460920"/>
            <a:ext cx="397056" cy="334734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28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56453" y="259976"/>
            <a:ext cx="9481896" cy="863874"/>
          </a:xfrm>
          <a:prstGeom prst="rect">
            <a:avLst/>
          </a:prstGeom>
          <a:solidFill>
            <a:srgbClr val="9900FF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b">
            <a:no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104000"/>
              </a:lnSpc>
              <a:spcBef>
                <a:spcPct val="0"/>
              </a:spcBef>
              <a:buNone/>
              <a:defRPr sz="3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err="1">
                <a:ln w="10160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Miryam</a:t>
            </a:r>
            <a:r>
              <a:rPr lang="en-US" sz="4400" b="1" dirty="0">
                <a:ln w="10160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 Dwells With </a:t>
            </a:r>
            <a:r>
              <a:rPr lang="en-US" sz="4400" b="1" dirty="0" err="1">
                <a:ln w="10160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Elisheba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1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389" y="388991"/>
            <a:ext cx="7793776" cy="801411"/>
          </a:xfrm>
          <a:solidFill>
            <a:schemeClr val="bg2">
              <a:lumMod val="50000"/>
            </a:schemeClr>
          </a:solidFill>
          <a:effectLst>
            <a:glow rad="368300">
              <a:srgbClr val="FFFF00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Miryam’s</a:t>
            </a:r>
            <a:r>
              <a:rPr lang="en-US" sz="4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 Significance</a:t>
            </a:r>
            <a:endParaRPr lang="en-US" sz="4000" b="1" dirty="0">
              <a:solidFill>
                <a:srgbClr val="FF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1512826"/>
            <a:ext cx="11887200" cy="5148775"/>
          </a:xfrm>
          <a:solidFill>
            <a:schemeClr val="bg1">
              <a:alpha val="70588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  <a:sp3d extrusionH="57150">
              <a:bevelT w="38100" h="38100"/>
            </a:sp3d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Luke 1:30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the messenger said to her, “Do not be afraid, Miryam, for you have found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favour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with Elohim. 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Luke 1:31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“And see, you shall conceive in your womb, and shall give birth to a Son, and 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call His Name </a:t>
            </a:r>
            <a:r>
              <a:rPr lang="he-IL" sz="2800" b="1" dirty="0">
                <a:solidFill>
                  <a:srgbClr val="0000FF"/>
                </a:solidFill>
                <a:latin typeface="SBL Hebrew"/>
              </a:rPr>
              <a:t>יהושע</a:t>
            </a:r>
            <a:r>
              <a:rPr 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 [Yahusha].  </a:t>
            </a:r>
            <a:r>
              <a:rPr lang="en-US" sz="2200" baseline="30000" dirty="0">
                <a:solidFill>
                  <a:srgbClr val="0000FF"/>
                </a:solidFill>
                <a:latin typeface="Georgia" panose="02040502050405020303" pitchFamily="18" charset="0"/>
              </a:rPr>
              <a:t>1</a:t>
            </a:r>
            <a:r>
              <a:rPr lang="en-US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Georgia" panose="02040502050405020303" pitchFamily="18" charset="0"/>
              </a:rPr>
              <a:t>Footnote: </a:t>
            </a:r>
            <a:r>
              <a:rPr lang="en-US" sz="2200" baseline="30000" dirty="0">
                <a:solidFill>
                  <a:srgbClr val="0000FF"/>
                </a:solidFill>
                <a:latin typeface="Georgia" panose="02040502050405020303" pitchFamily="18" charset="0"/>
              </a:rPr>
              <a:t>1</a:t>
            </a:r>
            <a:r>
              <a:rPr lang="en-US" sz="2200" dirty="0">
                <a:solidFill>
                  <a:srgbClr val="0000FF"/>
                </a:solidFill>
                <a:latin typeface="Georgia" panose="02040502050405020303" pitchFamily="18" charset="0"/>
              </a:rPr>
              <a:t>Mt. 1:21.</a:t>
            </a:r>
            <a:r>
              <a:rPr lang="en-US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Luke 1:32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“He shall be great, and shall be called the Son of the Most High.  And </a:t>
            </a:r>
            <a:r>
              <a:rPr lang="he-IL" sz="2800" b="1" dirty="0">
                <a:solidFill>
                  <a:srgbClr val="0000FF"/>
                </a:solidFill>
                <a:latin typeface="SBL Hebrew"/>
              </a:rPr>
              <a:t>יהוה</a:t>
            </a:r>
            <a:r>
              <a:rPr 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 [Yahuah]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Elohim shall give Him the throne of His father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Dawi</a:t>
            </a:r>
            <a:r>
              <a:rPr lang="en-US" sz="2800" dirty="0" err="1">
                <a:solidFill>
                  <a:prstClr val="black"/>
                </a:solidFill>
                <a:latin typeface="TITUS Cyberbit Basic" panose="02020603050405020304" pitchFamily="18" charset="0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TITUS Cyberbit Basic" panose="02020603050405020304" pitchFamily="18" charset="0"/>
              </a:rPr>
              <a:t>̱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</a:p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Luke 1:33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“And He shall reign over the house of Ya</a:t>
            </a:r>
            <a:r>
              <a:rPr lang="en-US" sz="2800" dirty="0">
                <a:solidFill>
                  <a:prstClr val="black"/>
                </a:solidFill>
                <a:latin typeface="TITUS Cyberbit Basic" panose="02020603050405020304" pitchFamily="18" charset="0"/>
              </a:rPr>
              <a:t>ʽ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aqo</a:t>
            </a:r>
            <a:r>
              <a:rPr lang="en-US" sz="2800" dirty="0">
                <a:solidFill>
                  <a:prstClr val="black"/>
                </a:solidFill>
                <a:latin typeface="TITUS Cyberbit Basic" panose="02020603050405020304" pitchFamily="18" charset="0"/>
              </a:rPr>
              <a:t>ḇ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[Jacob] forever, 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and there shall be no end to His reign.”  </a:t>
            </a:r>
            <a:r>
              <a:rPr lang="en-US" sz="2200" baseline="30000" dirty="0">
                <a:solidFill>
                  <a:srgbClr val="0000FF"/>
                </a:solidFill>
                <a:latin typeface="Georgia" panose="02040502050405020303" pitchFamily="18" charset="0"/>
              </a:rPr>
              <a:t>1</a:t>
            </a:r>
            <a:r>
              <a:rPr lang="en-US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Georgia" panose="02040502050405020303" pitchFamily="18" charset="0"/>
              </a:rPr>
              <a:t>Footnote: </a:t>
            </a:r>
            <a:r>
              <a:rPr lang="en-US" sz="2200" baseline="30000" dirty="0">
                <a:solidFill>
                  <a:srgbClr val="0000FF"/>
                </a:solidFill>
                <a:latin typeface="Georgia" panose="02040502050405020303" pitchFamily="18" charset="0"/>
              </a:rPr>
              <a:t>1</a:t>
            </a:r>
            <a:r>
              <a:rPr lang="en-US" sz="2200" dirty="0">
                <a:solidFill>
                  <a:srgbClr val="0000FF"/>
                </a:solidFill>
                <a:latin typeface="Georgia" panose="02040502050405020303" pitchFamily="18" charset="0"/>
              </a:rPr>
              <a:t>Verses 32 and 33 confirm the prophecies Ps. 2, Ps. 89:14-34, Isa. 9:7, Isa. 16:5, Jer. 23:3-6, Jer. 30:9, Ezek. 37:24, Dan. 2:44, Dan. 7:18-27, Mic. 5:2-4, Acts 1:6-7, Rev. 11:15.</a:t>
            </a:r>
            <a:r>
              <a:rPr lang="en-US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endParaRPr lang="en-US" sz="28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82549" y="6275699"/>
            <a:ext cx="491687" cy="313166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29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325120"/>
            <a:ext cx="8770571" cy="180394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/>
            <a:r>
              <a:rPr lang="en-US" sz="3600" dirty="0">
                <a:ln>
                  <a:solidFill>
                    <a:srgbClr val="0000FF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itchFamily="34" charset="0"/>
              </a:rPr>
              <a:t>The intention of this study is to help people understand 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 Rounded MT Bold" pitchFamily="34" charset="0"/>
              </a:rPr>
              <a:t>the fallacy of the December 25</a:t>
            </a:r>
            <a:r>
              <a:rPr lang="en-US" sz="36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 Rounded MT Bold" pitchFamily="34" charset="0"/>
              </a:rPr>
              <a:t>th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latin typeface="Arial Rounded MT Bold" pitchFamily="34" charset="0"/>
              </a:rPr>
              <a:t> tradition of man.</a:t>
            </a:r>
            <a:b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</a:br>
            <a:endParaRPr lang="en-US" sz="36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07652" y="6253731"/>
            <a:ext cx="1731948" cy="604269"/>
          </a:xfrm>
        </p:spPr>
        <p:txBody>
          <a:bodyPr/>
          <a:lstStyle/>
          <a:p>
            <a:fld id="{D57F1E4F-1CFF-5643-939E-217C01CDF565}" type="slidenum">
              <a:rPr lang="en-US" sz="2400" smtClean="0"/>
              <a:pPr/>
              <a:t>3</a:t>
            </a:fld>
            <a:endParaRPr lang="en-US" sz="2400" dirty="0"/>
          </a:p>
        </p:txBody>
      </p:sp>
      <p:pic>
        <p:nvPicPr>
          <p:cNvPr id="1026" name="Picture 2" descr="C:\Users\Rae\Desktop\Jesus-is-Bo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466" y="2328981"/>
            <a:ext cx="6292854" cy="4195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623" y="2286615"/>
            <a:ext cx="4939173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 it possible this</a:t>
            </a:r>
            <a:br>
              <a:rPr lang="en-US" sz="5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5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blessed event</a:t>
            </a:r>
            <a:br>
              <a:rPr lang="en-US" sz="5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5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happened on</a:t>
            </a:r>
            <a:br>
              <a:rPr lang="en-US" sz="5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5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December 25</a:t>
            </a:r>
            <a:r>
              <a:rPr lang="en-US" sz="5400" b="1" cap="none" spc="0" baseline="30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</a:t>
            </a:r>
            <a:r>
              <a:rPr lang="en-US" sz="54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  <a:p>
            <a:pPr algn="ctr"/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(which is the 9</a:t>
            </a:r>
            <a:r>
              <a:rPr lang="en-US" sz="3600" b="1" baseline="30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</a:t>
            </a:r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day of </a:t>
            </a:r>
            <a:b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10</a:t>
            </a:r>
            <a:r>
              <a:rPr lang="en-US" sz="3600" b="1" baseline="30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</a:t>
            </a:r>
            <a:r>
              <a:rPr lang="en-US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month??)</a:t>
            </a:r>
            <a:endParaRPr lang="en-US" sz="36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030479">
            <a:off x="212270" y="579758"/>
            <a:ext cx="28858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cap="none" spc="0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Born on </a:t>
            </a:r>
          </a:p>
          <a:p>
            <a:pPr algn="ctr"/>
            <a:r>
              <a:rPr lang="en-US" sz="40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Dec 25</a:t>
            </a:r>
            <a:r>
              <a:rPr lang="en-US" sz="4000" b="1" baseline="30000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th</a:t>
            </a:r>
            <a:r>
              <a:rPr lang="en-US" sz="40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</a:rPr>
              <a:t>?</a:t>
            </a:r>
            <a:endParaRPr lang="en-US" sz="4000" b="1" cap="none" spc="0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9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3448" y="386233"/>
            <a:ext cx="4360868" cy="6149647"/>
          </a:xfrm>
        </p:spPr>
        <p:txBody>
          <a:bodyPr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5C8E26"/>
                </a:solidFill>
                <a:latin typeface="Arial Rounded MT Bold" pitchFamily="34" charset="0"/>
              </a:rPr>
              <a:t>Let’s look at the next 3 months of </a:t>
            </a:r>
            <a:r>
              <a:rPr lang="en-US" sz="3200" b="1" dirty="0" err="1">
                <a:ln>
                  <a:solidFill>
                    <a:srgbClr val="002060"/>
                  </a:solidFill>
                </a:ln>
                <a:solidFill>
                  <a:srgbClr val="5C8E26"/>
                </a:solidFill>
                <a:latin typeface="Arial Rounded MT Bold" pitchFamily="34" charset="0"/>
              </a:rPr>
              <a:t>Miryam’s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5C8E26"/>
                </a:solidFill>
                <a:latin typeface="Arial Rounded MT Bold" pitchFamily="34" charset="0"/>
              </a:rPr>
              <a:t> visitation.  Starting halfway into the 8</a:t>
            </a:r>
            <a:r>
              <a:rPr lang="en-US" sz="3200" b="1" baseline="30000" dirty="0">
                <a:ln>
                  <a:solidFill>
                    <a:srgbClr val="002060"/>
                  </a:solidFill>
                </a:ln>
                <a:solidFill>
                  <a:srgbClr val="5C8E26"/>
                </a:solidFill>
                <a:latin typeface="Arial Rounded MT Bold" pitchFamily="34" charset="0"/>
              </a:rPr>
              <a:t>th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5C8E26"/>
                </a:solidFill>
                <a:latin typeface="Arial Rounded MT Bold" pitchFamily="34" charset="0"/>
              </a:rPr>
              <a:t> month, we count three more months.  This brings time to midway through the 11</a:t>
            </a:r>
            <a:r>
              <a:rPr lang="en-US" sz="3200" b="1" baseline="30000" dirty="0">
                <a:ln>
                  <a:solidFill>
                    <a:srgbClr val="002060"/>
                  </a:solidFill>
                </a:ln>
                <a:solidFill>
                  <a:srgbClr val="5C8E26"/>
                </a:solidFill>
                <a:latin typeface="Arial Rounded MT Bold" pitchFamily="34" charset="0"/>
              </a:rPr>
              <a:t>th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5C8E26"/>
                </a:solidFill>
                <a:latin typeface="Arial Rounded MT Bold" pitchFamily="34" charset="0"/>
              </a:rPr>
              <a:t> month! </a:t>
            </a:r>
          </a:p>
          <a:p>
            <a:pPr algn="ctr"/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These 3 months saw Miryam staying with Elisheba, caring for her and most likely assisting with the chores around the house.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4090" y="6310171"/>
            <a:ext cx="400226" cy="357916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30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521316"/>
            <a:ext cx="7061982" cy="5788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278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990033">
                <a:alpha val="3000"/>
              </a:srgbClr>
            </a:gs>
            <a:gs pos="100000">
              <a:schemeClr val="accent6">
                <a:lumMod val="45000"/>
                <a:lumOff val="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213" y="186500"/>
            <a:ext cx="7450070" cy="853406"/>
          </a:xfrm>
          <a:gradFill>
            <a:gsLst>
              <a:gs pos="47000">
                <a:srgbClr val="FFFF00">
                  <a:alpha val="43000"/>
                </a:srgbClr>
              </a:gs>
              <a:gs pos="100000">
                <a:schemeClr val="accent6">
                  <a:lumMod val="45000"/>
                  <a:lumOff val="55000"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4400" b="1" dirty="0">
                <a:ln>
                  <a:solidFill>
                    <a:srgbClr val="7030A0"/>
                  </a:solidFill>
                </a:ln>
                <a:solidFill>
                  <a:srgbClr val="00FF00"/>
                </a:solidFill>
              </a:rPr>
              <a:t>The Grand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98" y="1167618"/>
            <a:ext cx="11471499" cy="5542670"/>
          </a:xfrm>
        </p:spPr>
        <p:txBody>
          <a:bodyPr lIns="182880" tIns="91440" rIns="182880" bIns="91440"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00"/>
                  </a:glow>
                </a:effectLst>
              </a:rPr>
              <a:t>highly significant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event occurred when Miryam met and greeted Elisheba?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8080"/>
                </a:solidFill>
                <a:latin typeface="Georgia" panose="02040502050405020303" pitchFamily="18" charset="0"/>
              </a:rPr>
              <a:t>Luke 1:41</a:t>
            </a:r>
            <a:r>
              <a:rPr lang="en-US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And it came to be, when Elishe</a:t>
            </a:r>
            <a:r>
              <a:rPr lang="en-US" sz="3200" dirty="0">
                <a:solidFill>
                  <a:prstClr val="black"/>
                </a:solidFill>
                <a:latin typeface="TITUS Cyberbit Basic" panose="02020603050405020304" pitchFamily="18" charset="0"/>
              </a:rPr>
              <a:t>ḇ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a heard the </a:t>
            </a:r>
            <a:b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greeting of Miryam, that </a:t>
            </a:r>
            <a:r>
              <a:rPr lang="en-US" sz="3200" b="1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the baby leaped in her womb. </a:t>
            </a:r>
            <a:br>
              <a:rPr lang="en-US" sz="3200" b="1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</a:b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And Elishe</a:t>
            </a:r>
            <a:r>
              <a:rPr lang="en-US" sz="3200" dirty="0">
                <a:solidFill>
                  <a:prstClr val="black"/>
                </a:solidFill>
                <a:latin typeface="TITUS Cyberbit Basic" panose="02020603050405020304" pitchFamily="18" charset="0"/>
              </a:rPr>
              <a:t>ḇ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a was filled with the Set-Apart Spirit,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8080"/>
                </a:solidFill>
                <a:latin typeface="Georgia" panose="02040502050405020303" pitchFamily="18" charset="0"/>
              </a:rPr>
              <a:t>Luke 1:42</a:t>
            </a:r>
            <a:r>
              <a:rPr lang="en-US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and called out with a loud voice and said, “Blessed are you among women, and blessed is the fruit of your womb!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8080"/>
                </a:solidFill>
                <a:latin typeface="Georgia" panose="02040502050405020303" pitchFamily="18" charset="0"/>
              </a:rPr>
              <a:t>Luke 1:43</a:t>
            </a:r>
            <a:r>
              <a:rPr lang="en-US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“And who am I, that the mother of my Master should come to me?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8080"/>
                </a:solidFill>
                <a:latin typeface="Georgia" panose="02040502050405020303" pitchFamily="18" charset="0"/>
              </a:rPr>
              <a:t>Luke 1:44</a:t>
            </a:r>
            <a:r>
              <a:rPr lang="en-US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“For look, when the sound of your greeting came to my ears, </a:t>
            </a:r>
            <a:r>
              <a:rPr lang="en-US" sz="3200" b="1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</a:rPr>
              <a:t>the baby in my womb leaped for joy.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93812" y="6442054"/>
            <a:ext cx="386158" cy="301645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31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00B050">
                <a:alpha val="62000"/>
              </a:srgbClr>
            </a:gs>
            <a:gs pos="80000">
              <a:srgbClr val="9900FF">
                <a:alpha val="46000"/>
              </a:srgbClr>
            </a:gs>
            <a:gs pos="15000">
              <a:schemeClr val="accent1">
                <a:lumMod val="45000"/>
                <a:lumOff val="55000"/>
                <a:alpha val="20000"/>
              </a:schemeClr>
            </a:gs>
            <a:gs pos="100000">
              <a:schemeClr val="accent1">
                <a:lumMod val="30000"/>
                <a:lumOff val="70000"/>
                <a:alpha val="41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154" y="541854"/>
            <a:ext cx="8685488" cy="883533"/>
          </a:xfrm>
          <a:blipFill>
            <a:blip r:embed="rId2">
              <a:alphaModFix amt="73000"/>
            </a:blip>
            <a:tile tx="0" ty="0" sx="100000" sy="100000" flip="none" algn="tl"/>
          </a:blipFill>
          <a:ln w="28575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Autofit/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When Does Life Begin?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662" y="1770613"/>
            <a:ext cx="11216473" cy="4375052"/>
          </a:xfrm>
        </p:spPr>
        <p:txBody>
          <a:bodyPr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When the baby </a:t>
            </a:r>
            <a:r>
              <a:rPr lang="en-US" sz="3200" dirty="0" err="1">
                <a:solidFill>
                  <a:schemeClr val="tx1"/>
                </a:solidFill>
              </a:rPr>
              <a:t>Yochanon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rgbClr val="FF6600"/>
                </a:solidFill>
              </a:rPr>
              <a:t>(John), </a:t>
            </a:r>
            <a:r>
              <a:rPr lang="en-US" sz="3200" dirty="0">
                <a:solidFill>
                  <a:schemeClr val="tx1"/>
                </a:solidFill>
              </a:rPr>
              <a:t>at approximately 6 months </a:t>
            </a:r>
            <a:r>
              <a:rPr lang="en-US" sz="3200" b="1" dirty="0">
                <a:solidFill>
                  <a:schemeClr val="tx1"/>
                </a:solidFill>
                <a:effectLst>
                  <a:glow rad="127000">
                    <a:srgbClr val="FF6600"/>
                  </a:glow>
                </a:effectLst>
              </a:rPr>
              <a:t>in the womb, </a:t>
            </a:r>
            <a:r>
              <a:rPr lang="en-US" sz="3200" dirty="0">
                <a:solidFill>
                  <a:schemeClr val="tx1"/>
                </a:solidFill>
              </a:rPr>
              <a:t>realized the early beginnings of life at the point very near to conception, in the womb of Miryam,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he leapt with joy!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tx1"/>
                </a:solidFill>
                <a:effectLst/>
              </a:rPr>
              <a:t>Yochanon</a:t>
            </a:r>
            <a:r>
              <a:rPr lang="en-US" sz="3200" dirty="0">
                <a:solidFill>
                  <a:schemeClr val="tx1"/>
                </a:solidFill>
                <a:effectLst/>
              </a:rPr>
              <a:t>, while still in the womb, realized that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life begins at conception! 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effectLst/>
              </a:rPr>
              <a:t>Should we also accept this as a very important lesson for our lives?</a:t>
            </a:r>
          </a:p>
          <a:p>
            <a:pPr marL="0" indent="0">
              <a:buNone/>
            </a:pPr>
            <a:endParaRPr lang="en-US" sz="3200" b="1" dirty="0">
              <a:solidFill>
                <a:schemeClr val="accent5">
                  <a:lumMod val="75000"/>
                </a:schemeClr>
              </a:solidFill>
              <a:effectLst>
                <a:glow rad="127000">
                  <a:srgbClr val="FFFF00"/>
                </a:glo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34723"/>
            <a:ext cx="397056" cy="308976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32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9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00B050">
                <a:alpha val="62000"/>
              </a:srgbClr>
            </a:gs>
            <a:gs pos="80000">
              <a:srgbClr val="9900FF">
                <a:alpha val="46000"/>
              </a:srgbClr>
            </a:gs>
            <a:gs pos="15000">
              <a:schemeClr val="accent1">
                <a:lumMod val="45000"/>
                <a:lumOff val="55000"/>
                <a:alpha val="20000"/>
              </a:schemeClr>
            </a:gs>
            <a:gs pos="100000">
              <a:schemeClr val="accent1">
                <a:lumMod val="30000"/>
                <a:lumOff val="70000"/>
                <a:alpha val="41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428384"/>
            <a:ext cx="10435244" cy="979715"/>
          </a:xfrm>
          <a:blipFill>
            <a:blip r:embed="rId2">
              <a:alphaModFix amt="73000"/>
            </a:blip>
            <a:tile tx="0" ty="0" sx="100000" sy="100000" flip="none" algn="tl"/>
          </a:blipFill>
          <a:ln w="28575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00FF99"/>
                  </a:glow>
                </a:effectLst>
              </a:rPr>
              <a:t>Back to Luke   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&amp;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   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The Three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2177143"/>
            <a:ext cx="10353042" cy="2592081"/>
          </a:xfrm>
          <a:ln w="5715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n-US" sz="40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FF6600"/>
                </a:solidFill>
                <a:latin typeface="Georgia" panose="02040502050405020303" pitchFamily="18" charset="0"/>
              </a:rPr>
              <a:t>Luke 1:56  </a:t>
            </a:r>
          </a:p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	</a:t>
            </a:r>
            <a:r>
              <a:rPr lang="en-US" sz="4000" b="1" dirty="0">
                <a:solidFill>
                  <a:prstClr val="black"/>
                </a:solidFill>
                <a:effectLst>
                  <a:glow rad="127000">
                    <a:srgbClr val="7BF1FD"/>
                  </a:glow>
                </a:effectLst>
                <a:latin typeface="Georgia" panose="02040502050405020303" pitchFamily="18" charset="0"/>
              </a:rPr>
              <a:t>And </a:t>
            </a:r>
            <a:r>
              <a:rPr lang="en-US" sz="4000" b="1" dirty="0" err="1">
                <a:solidFill>
                  <a:prstClr val="black"/>
                </a:solidFill>
                <a:effectLst>
                  <a:glow rad="127000">
                    <a:srgbClr val="7BF1FD"/>
                  </a:glow>
                </a:effectLst>
                <a:latin typeface="Georgia" panose="02040502050405020303" pitchFamily="18" charset="0"/>
              </a:rPr>
              <a:t>Miryam</a:t>
            </a:r>
            <a:r>
              <a:rPr lang="en-US" sz="4000" b="1" dirty="0">
                <a:solidFill>
                  <a:prstClr val="black"/>
                </a:solidFill>
                <a:effectLst>
                  <a:glow rad="127000">
                    <a:srgbClr val="7BF1FD"/>
                  </a:glow>
                </a:effectLst>
                <a:latin typeface="Georgia" panose="02040502050405020303" pitchFamily="18" charset="0"/>
              </a:rPr>
              <a:t> stayed with her </a:t>
            </a:r>
            <a:r>
              <a:rPr lang="en-US" sz="4000" b="1" u="sng" dirty="0">
                <a:solidFill>
                  <a:prstClr val="black"/>
                </a:solidFill>
                <a:effectLst>
                  <a:glow rad="127000">
                    <a:srgbClr val="7BF1FD"/>
                  </a:glow>
                </a:effectLst>
                <a:latin typeface="Georgia" panose="02040502050405020303" pitchFamily="18" charset="0"/>
              </a:rPr>
              <a:t>about </a:t>
            </a:r>
            <a:r>
              <a:rPr lang="en-US" sz="4000" b="1" dirty="0">
                <a:solidFill>
                  <a:prstClr val="black"/>
                </a:solidFill>
                <a:effectLst>
                  <a:glow rad="127000">
                    <a:srgbClr val="7BF1FD"/>
                  </a:glow>
                </a:effectLst>
                <a:latin typeface="Georgia" panose="02040502050405020303" pitchFamily="18" charset="0"/>
              </a:rPr>
              <a:t>		</a:t>
            </a:r>
            <a:r>
              <a:rPr lang="en-US" sz="4000" b="1" u="sng" dirty="0">
                <a:solidFill>
                  <a:prstClr val="black"/>
                </a:solidFill>
                <a:effectLst>
                  <a:glow rad="127000">
                    <a:srgbClr val="7BF1FD"/>
                  </a:glow>
                </a:effectLst>
                <a:latin typeface="Georgia" panose="02040502050405020303" pitchFamily="18" charset="0"/>
              </a:rPr>
              <a:t>three months</a:t>
            </a:r>
            <a:r>
              <a:rPr lang="en-US" sz="4000" b="1" dirty="0">
                <a:solidFill>
                  <a:prstClr val="black"/>
                </a:solidFill>
                <a:effectLst>
                  <a:glow rad="127000">
                    <a:srgbClr val="7BF1FD"/>
                  </a:glow>
                </a:effectLst>
                <a:latin typeface="Georgia" panose="02040502050405020303" pitchFamily="18" charset="0"/>
              </a:rPr>
              <a:t>,</a:t>
            </a:r>
            <a:r>
              <a:rPr lang="en-US" sz="2800" b="1" dirty="0">
                <a:solidFill>
                  <a:prstClr val="black"/>
                </a:solidFill>
                <a:effectLst>
                  <a:glow rad="127000">
                    <a:srgbClr val="7BF1FD"/>
                  </a:glow>
                </a:effectLst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returned to her home.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34723"/>
            <a:ext cx="397056" cy="308976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3d extrusionH="57150">
              <a:bevelT w="38100" h="38100"/>
            </a:sp3d>
          </a:bodyPr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33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4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1364566"/>
            <a:ext cx="11873132" cy="538792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h="25400" prst="softRound"/>
            </a:sp3d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Miryam</a:t>
            </a:r>
            <a:r>
              <a:rPr lang="en-US" sz="2800" dirty="0">
                <a:solidFill>
                  <a:schemeClr val="tx1"/>
                </a:solidFill>
              </a:rPr>
              <a:t> has entered the house of Zekaryah and Elisheba.  </a:t>
            </a:r>
            <a:r>
              <a:rPr lang="en-US" sz="2800" u="sng" dirty="0">
                <a:solidFill>
                  <a:schemeClr val="tx1"/>
                </a:solidFill>
              </a:rPr>
              <a:t>It is halfway into the 8</a:t>
            </a:r>
            <a:r>
              <a:rPr lang="en-US" sz="2800" u="sng" baseline="30000" dirty="0">
                <a:solidFill>
                  <a:schemeClr val="tx1"/>
                </a:solidFill>
              </a:rPr>
              <a:t>th</a:t>
            </a:r>
            <a:r>
              <a:rPr lang="en-US" sz="2800" u="sng" dirty="0">
                <a:solidFill>
                  <a:schemeClr val="tx1"/>
                </a:solidFill>
              </a:rPr>
              <a:t> month of the year</a:t>
            </a:r>
            <a:r>
              <a:rPr lang="en-US" sz="2800" dirty="0">
                <a:solidFill>
                  <a:schemeClr val="tx1"/>
                </a:solidFill>
              </a:rPr>
              <a:t> and she stays for about 3 months according to Luke’s account.</a:t>
            </a:r>
          </a:p>
          <a:p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Luke 1:56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Miryam stayed with her </a:t>
            </a:r>
            <a:r>
              <a:rPr lang="en-US" sz="2800" b="1" i="1" u="sng" dirty="0">
                <a:solidFill>
                  <a:prstClr val="black"/>
                </a:solidFill>
                <a:latin typeface="Georgia" panose="02040502050405020303" pitchFamily="18" charset="0"/>
              </a:rPr>
              <a:t>about three</a:t>
            </a:r>
            <a:r>
              <a:rPr lang="en-US" sz="28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i="1" dirty="0">
                <a:solidFill>
                  <a:srgbClr val="FF6600"/>
                </a:solidFill>
                <a:latin typeface="Georgia" panose="02040502050405020303" pitchFamily="18" charset="0"/>
              </a:rPr>
              <a:t>(pregnancy) </a:t>
            </a:r>
            <a:r>
              <a:rPr lang="en-US" sz="2800" b="1" i="1" u="sng" dirty="0">
                <a:solidFill>
                  <a:prstClr val="black"/>
                </a:solidFill>
                <a:latin typeface="Georgia" panose="02040502050405020303" pitchFamily="18" charset="0"/>
              </a:rPr>
              <a:t>months</a:t>
            </a:r>
            <a:r>
              <a:rPr lang="en-US" sz="2800" b="1" i="1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returned to her home.</a:t>
            </a:r>
            <a:endParaRPr lang="en-US" sz="1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Months  8.5				    9.5			10.5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16876" y="6414827"/>
            <a:ext cx="471855" cy="349637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34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175200"/>
              </p:ext>
            </p:extLst>
          </p:nvPr>
        </p:nvGraphicFramePr>
        <p:xfrm>
          <a:off x="8194788" y="4482353"/>
          <a:ext cx="3453261" cy="1895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3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3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3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33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9133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13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13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13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13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722630"/>
              </p:ext>
            </p:extLst>
          </p:nvPr>
        </p:nvGraphicFramePr>
        <p:xfrm>
          <a:off x="4293774" y="4509116"/>
          <a:ext cx="359507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3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3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35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35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FF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FF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FF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FF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FF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FF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FF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FF"/>
                          </a:solidFill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FF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FF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FF"/>
                          </a:solidFill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FF"/>
                          </a:solidFill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FF"/>
                          </a:solidFill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FF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9900FF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H="1">
            <a:off x="6574972" y="3335482"/>
            <a:ext cx="1000001" cy="736603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574973" y="3335482"/>
            <a:ext cx="1884713" cy="736603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203350"/>
              </p:ext>
            </p:extLst>
          </p:nvPr>
        </p:nvGraphicFramePr>
        <p:xfrm>
          <a:off x="452582" y="4485291"/>
          <a:ext cx="3468255" cy="1832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4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657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7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7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7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7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6600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2764973" y="3335482"/>
            <a:ext cx="4810000" cy="800530"/>
            <a:chOff x="2764973" y="3335482"/>
            <a:chExt cx="4810000" cy="800530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2764973" y="3886200"/>
              <a:ext cx="3667495" cy="249812"/>
            </a:xfrm>
            <a:prstGeom prst="straightConnector1">
              <a:avLst/>
            </a:prstGeom>
            <a:ln w="76200"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6421582" y="3335482"/>
              <a:ext cx="1153391" cy="550718"/>
            </a:xfrm>
            <a:prstGeom prst="line">
              <a:avLst/>
            </a:prstGeom>
            <a:ln w="762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itle 1"/>
          <p:cNvSpPr txBox="1">
            <a:spLocks/>
          </p:cNvSpPr>
          <p:nvPr/>
        </p:nvSpPr>
        <p:spPr>
          <a:xfrm>
            <a:off x="349624" y="277906"/>
            <a:ext cx="11483788" cy="788894"/>
          </a:xfrm>
          <a:prstGeom prst="rect">
            <a:avLst/>
          </a:prstGeom>
          <a:solidFill>
            <a:srgbClr val="9900FF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b">
            <a:no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104000"/>
              </a:lnSpc>
              <a:spcBef>
                <a:spcPct val="0"/>
              </a:spcBef>
              <a:buNone/>
              <a:defRPr sz="3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ln w="10160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Miryam</a:t>
            </a:r>
            <a:r>
              <a:rPr lang="en-US" sz="4000" b="1" dirty="0">
                <a:ln w="10160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 Spends About 3 Months With </a:t>
            </a:r>
            <a:r>
              <a:rPr lang="en-US" sz="4000" b="1" dirty="0" err="1">
                <a:ln w="10160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Elisheba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4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1181686"/>
            <a:ext cx="11873132" cy="5387926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Miryam</a:t>
            </a:r>
            <a:r>
              <a:rPr lang="en-US" sz="2800" dirty="0">
                <a:solidFill>
                  <a:schemeClr val="tx1"/>
                </a:solidFill>
              </a:rPr>
              <a:t> entered the house of </a:t>
            </a:r>
            <a:r>
              <a:rPr lang="en-US" sz="2800" dirty="0" err="1">
                <a:solidFill>
                  <a:schemeClr val="tx1"/>
                </a:solidFill>
              </a:rPr>
              <a:t>Elisheba</a:t>
            </a:r>
            <a:r>
              <a:rPr lang="en-US" sz="2800" dirty="0">
                <a:solidFill>
                  <a:schemeClr val="tx1"/>
                </a:solidFill>
              </a:rPr>
              <a:t>; and then returned home in the 11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 month of the year.  She stayed about 3 months according to Luke’s account.</a:t>
            </a:r>
          </a:p>
          <a:p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Luke 1:56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Miryam stayed with her </a:t>
            </a:r>
            <a:r>
              <a:rPr lang="en-US" sz="2800" b="1" i="1" u="sng" dirty="0">
                <a:solidFill>
                  <a:prstClr val="black"/>
                </a:solidFill>
                <a:latin typeface="Georgia" panose="02040502050405020303" pitchFamily="18" charset="0"/>
              </a:rPr>
              <a:t>about three</a:t>
            </a:r>
            <a:r>
              <a:rPr lang="en-US" sz="28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i="1" dirty="0">
                <a:solidFill>
                  <a:srgbClr val="FF6600"/>
                </a:solidFill>
                <a:latin typeface="Georgia" panose="02040502050405020303" pitchFamily="18" charset="0"/>
              </a:rPr>
              <a:t>[pregnancy] </a:t>
            </a:r>
            <a:r>
              <a:rPr lang="en-US" sz="2800" b="1" i="1" u="sng" dirty="0">
                <a:solidFill>
                  <a:prstClr val="black"/>
                </a:solidFill>
                <a:latin typeface="Georgia" panose="02040502050405020303" pitchFamily="18" charset="0"/>
              </a:rPr>
              <a:t>months</a:t>
            </a:r>
            <a:r>
              <a:rPr lang="en-US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,</a:t>
            </a:r>
            <a:r>
              <a:rPr lang="en-US" sz="2800" b="1" i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returned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to her home.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</a:rPr>
              <a:t>	</a:t>
            </a:r>
            <a:r>
              <a:rPr lang="en-US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Month  11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16876" y="6231947"/>
            <a:ext cx="471855" cy="349637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35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657600" y="3235234"/>
            <a:ext cx="0" cy="783772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39289"/>
              </p:ext>
            </p:extLst>
          </p:nvPr>
        </p:nvGraphicFramePr>
        <p:xfrm>
          <a:off x="1186542" y="4106092"/>
          <a:ext cx="3468255" cy="183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4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4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4383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7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57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57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57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41873"/>
              </p:ext>
            </p:extLst>
          </p:nvPr>
        </p:nvGraphicFramePr>
        <p:xfrm>
          <a:off x="1186542" y="5936100"/>
          <a:ext cx="348343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7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7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7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76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651259" y="3235234"/>
            <a:ext cx="6985570" cy="3145972"/>
            <a:chOff x="4651259" y="3418114"/>
            <a:chExt cx="6985570" cy="3145972"/>
          </a:xfrm>
        </p:grpSpPr>
        <p:sp>
          <p:nvSpPr>
            <p:cNvPr id="16" name="Rectangle 15"/>
            <p:cNvSpPr/>
            <p:nvPr/>
          </p:nvSpPr>
          <p:spPr>
            <a:xfrm>
              <a:off x="5682343" y="3418114"/>
              <a:ext cx="5954486" cy="31459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en-CA" sz="36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Miryam</a:t>
              </a:r>
              <a:r>
                <a:rPr lang="en-CA" sz="3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stayed about 3 months starting from the middle of the 8</a:t>
              </a:r>
              <a:r>
                <a:rPr lang="en-CA" sz="3600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th</a:t>
              </a:r>
              <a:r>
                <a:rPr lang="en-CA" sz="3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month, </a:t>
              </a:r>
              <a:r>
                <a:rPr lang="en-CA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27000">
                      <a:srgbClr val="00FF00"/>
                    </a:glow>
                  </a:effectLst>
                </a:rPr>
                <a:t>and left around the middle of the 11</a:t>
              </a:r>
              <a:r>
                <a:rPr lang="en-CA" sz="3600" b="1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27000">
                      <a:srgbClr val="00FF00"/>
                    </a:glow>
                  </a:effectLst>
                </a:rPr>
                <a:t>th</a:t>
              </a:r>
              <a:r>
                <a:rPr lang="en-CA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127000">
                      <a:srgbClr val="00FF00"/>
                    </a:glow>
                  </a:effectLst>
                </a:rPr>
                <a:t> month of the year. 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4651259" y="5336208"/>
              <a:ext cx="103108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/>
          <p:cNvSpPr txBox="1">
            <a:spLocks/>
          </p:cNvSpPr>
          <p:nvPr/>
        </p:nvSpPr>
        <p:spPr>
          <a:xfrm>
            <a:off x="173736" y="254000"/>
            <a:ext cx="11804904" cy="694944"/>
          </a:xfrm>
          <a:prstGeom prst="rect">
            <a:avLst/>
          </a:prstGeom>
          <a:solidFill>
            <a:srgbClr val="9900FF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b">
            <a:no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104000"/>
              </a:lnSpc>
              <a:spcBef>
                <a:spcPct val="0"/>
              </a:spcBef>
              <a:buNone/>
              <a:defRPr sz="3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ln w="10160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Miryam</a:t>
            </a:r>
            <a:r>
              <a:rPr lang="en-US" sz="3600" b="1" dirty="0">
                <a:ln w="10160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 departs well into the 3</a:t>
            </a:r>
            <a:r>
              <a:rPr lang="en-US" sz="3600" b="1" baseline="30000" dirty="0">
                <a:ln w="10160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rd</a:t>
            </a:r>
            <a:r>
              <a:rPr lang="en-US" sz="3600" b="1" dirty="0">
                <a:ln w="10160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 month of visitation!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rgbClr val="7BF1FD"/>
            </a:gs>
            <a:gs pos="100000">
              <a:schemeClr val="accent6">
                <a:lumMod val="45000"/>
                <a:lumOff val="5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337625"/>
            <a:ext cx="11683930" cy="6204661"/>
          </a:xfrm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It is good to carefully note that we have not been given solid dates to define the exact timing of Miryam’s return to her home.</a:t>
            </a:r>
          </a:p>
          <a:p>
            <a:pPr>
              <a:lnSpc>
                <a:spcPct val="150000"/>
              </a:lnSpc>
            </a:pPr>
            <a:r>
              <a:rPr lang="en-US" sz="3500" b="1" dirty="0">
                <a:solidFill>
                  <a:srgbClr val="0070C0"/>
                </a:solidFill>
              </a:rPr>
              <a:t>We have been given only approximation times of this event. </a:t>
            </a:r>
          </a:p>
          <a:p>
            <a:pPr>
              <a:lnSpc>
                <a:spcPct val="150000"/>
              </a:lnSpc>
            </a:pP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</a:rPr>
              <a:t>We cannot say for absolute certainty just when it was that Miryam returned to her home. </a:t>
            </a:r>
          </a:p>
          <a:p>
            <a:pPr>
              <a:lnSpc>
                <a:spcPct val="150000"/>
              </a:lnSpc>
            </a:pPr>
            <a:r>
              <a:rPr lang="en-US" sz="3500" b="1" dirty="0">
                <a:solidFill>
                  <a:srgbClr val="0070C0"/>
                </a:solidFill>
              </a:rPr>
              <a:t>We do know it was sometime before the Passover.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14594" y="6469550"/>
            <a:ext cx="428361" cy="315713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36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4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rgbClr val="7BF1FD"/>
            </a:gs>
            <a:gs pos="100000">
              <a:schemeClr val="accent6">
                <a:lumMod val="45000"/>
                <a:lumOff val="5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29" y="103909"/>
            <a:ext cx="11216473" cy="6681355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>
                <a:solidFill>
                  <a:schemeClr val="tx1"/>
                </a:solidFill>
              </a:rPr>
              <a:t>Assuming </a:t>
            </a:r>
            <a:r>
              <a:rPr lang="en-US" sz="3000" dirty="0" err="1">
                <a:solidFill>
                  <a:schemeClr val="tx1"/>
                </a:solidFill>
              </a:rPr>
              <a:t>Elisheba’s</a:t>
            </a:r>
            <a:r>
              <a:rPr lang="en-US" sz="3000" dirty="0">
                <a:solidFill>
                  <a:schemeClr val="tx1"/>
                </a:solidFill>
              </a:rPr>
              <a:t> pregnancy began very shortly after </a:t>
            </a:r>
            <a:r>
              <a:rPr lang="en-US" sz="3000" dirty="0" err="1">
                <a:solidFill>
                  <a:schemeClr val="tx1"/>
                </a:solidFill>
              </a:rPr>
              <a:t>Zekaryah</a:t>
            </a:r>
            <a:r>
              <a:rPr lang="en-US" sz="3000" dirty="0">
                <a:solidFill>
                  <a:schemeClr val="tx1"/>
                </a:solidFill>
              </a:rPr>
              <a:t> returned home, the months of her pregnancy would look like this: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800" b="1" dirty="0">
                <a:solidFill>
                  <a:srgbClr val="9900FF"/>
                </a:solidFill>
              </a:rPr>
              <a:t>Pregnancy</a:t>
            </a:r>
            <a:r>
              <a:rPr lang="en-US" sz="2800" dirty="0">
                <a:solidFill>
                  <a:schemeClr val="tx1"/>
                </a:solidFill>
              </a:rPr>
              <a:t> 	Month #1 		</a:t>
            </a:r>
            <a:r>
              <a:rPr lang="en-US" sz="2800" i="1" dirty="0">
                <a:solidFill>
                  <a:srgbClr val="C00000"/>
                </a:solidFill>
              </a:rPr>
              <a:t>Yearly Months </a:t>
            </a:r>
            <a:r>
              <a:rPr lang="en-US" sz="2800" dirty="0">
                <a:solidFill>
                  <a:schemeClr val="tx1"/>
                </a:solidFill>
              </a:rPr>
              <a:t>	3.5 to 4.5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			Month #2		</a:t>
            </a:r>
            <a:r>
              <a:rPr lang="en-US" sz="2800" i="1" dirty="0">
                <a:solidFill>
                  <a:srgbClr val="C00000"/>
                </a:solidFill>
              </a:rPr>
              <a:t>Yearly Months</a:t>
            </a:r>
            <a:r>
              <a:rPr lang="en-US" sz="2800" dirty="0">
                <a:solidFill>
                  <a:schemeClr val="tx1"/>
                </a:solidFill>
              </a:rPr>
              <a:t>	4.5 to 5.5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			Month #3		</a:t>
            </a:r>
            <a:r>
              <a:rPr lang="en-US" sz="2800" i="1" dirty="0">
                <a:solidFill>
                  <a:srgbClr val="C00000"/>
                </a:solidFill>
              </a:rPr>
              <a:t>Yearly Months </a:t>
            </a:r>
            <a:r>
              <a:rPr lang="en-US" sz="2800" dirty="0">
                <a:solidFill>
                  <a:schemeClr val="tx1"/>
                </a:solidFill>
              </a:rPr>
              <a:t>	5.5 to 6.5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			Month #4 		</a:t>
            </a:r>
            <a:r>
              <a:rPr lang="en-US" sz="2800" i="1" dirty="0">
                <a:solidFill>
                  <a:srgbClr val="C00000"/>
                </a:solidFill>
              </a:rPr>
              <a:t>Yearly Months </a:t>
            </a:r>
            <a:r>
              <a:rPr lang="en-US" sz="2800" dirty="0">
                <a:solidFill>
                  <a:schemeClr val="tx1"/>
                </a:solidFill>
              </a:rPr>
              <a:t>	6.5 to 7.5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			Month #5		</a:t>
            </a:r>
            <a:r>
              <a:rPr lang="en-US" sz="2800" i="1" dirty="0">
                <a:solidFill>
                  <a:srgbClr val="C00000"/>
                </a:solidFill>
              </a:rPr>
              <a:t>Yearly Months</a:t>
            </a:r>
            <a:r>
              <a:rPr lang="en-US" sz="2800" dirty="0">
                <a:solidFill>
                  <a:schemeClr val="tx1"/>
                </a:solidFill>
              </a:rPr>
              <a:t>	7.5 to 8.5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			Month #6		</a:t>
            </a:r>
            <a:r>
              <a:rPr lang="en-US" sz="2800" i="1" dirty="0">
                <a:solidFill>
                  <a:srgbClr val="C00000"/>
                </a:solidFill>
              </a:rPr>
              <a:t>Yearly Months </a:t>
            </a:r>
            <a:r>
              <a:rPr lang="en-US" sz="2800" dirty="0">
                <a:solidFill>
                  <a:schemeClr val="tx1"/>
                </a:solidFill>
              </a:rPr>
              <a:t>	8.5 to 9.5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			Month #7		</a:t>
            </a:r>
            <a:r>
              <a:rPr lang="en-US" sz="2800" i="1" dirty="0">
                <a:solidFill>
                  <a:srgbClr val="C00000"/>
                </a:solidFill>
              </a:rPr>
              <a:t>Yearly Months </a:t>
            </a:r>
            <a:r>
              <a:rPr lang="en-US" sz="2800" dirty="0">
                <a:solidFill>
                  <a:schemeClr val="tx1"/>
                </a:solidFill>
              </a:rPr>
              <a:t>	9.5 to 10.5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			Month #8		</a:t>
            </a:r>
            <a:r>
              <a:rPr lang="en-US" sz="2800" i="1" dirty="0">
                <a:solidFill>
                  <a:srgbClr val="C00000"/>
                </a:solidFill>
              </a:rPr>
              <a:t>Yearly Months </a:t>
            </a:r>
            <a:r>
              <a:rPr lang="en-US" sz="2800" dirty="0">
                <a:solidFill>
                  <a:schemeClr val="tx1"/>
                </a:solidFill>
              </a:rPr>
              <a:t>	10.5 to 11.5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			Month #9 		</a:t>
            </a:r>
            <a:r>
              <a:rPr lang="en-US" sz="2800" i="1" dirty="0">
                <a:solidFill>
                  <a:srgbClr val="C00000"/>
                </a:solidFill>
              </a:rPr>
              <a:t>Yearly Months </a:t>
            </a:r>
            <a:r>
              <a:rPr lang="en-US" sz="2800" dirty="0">
                <a:solidFill>
                  <a:schemeClr val="tx1"/>
                </a:solidFill>
              </a:rPr>
              <a:t>	11.5 to 12.5   </a:t>
            </a:r>
            <a:r>
              <a:rPr lang="en-US" sz="3000" dirty="0">
                <a:solidFill>
                  <a:schemeClr val="tx1"/>
                </a:solidFill>
              </a:rPr>
              <a:t>	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14594" y="6469550"/>
            <a:ext cx="428361" cy="315713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37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390" y="1337212"/>
            <a:ext cx="11335076" cy="5231416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3d extrusionH="57150">
              <a:bevelT w="38100" h="38100"/>
            </a:sp3d>
          </a:bodyPr>
          <a:lstStyle/>
          <a:p>
            <a:pPr lvl="0">
              <a:lnSpc>
                <a:spcPct val="150000"/>
              </a:lnSpc>
            </a:pPr>
            <a:r>
              <a:rPr lang="en-US" sz="3000" b="1" dirty="0">
                <a:solidFill>
                  <a:srgbClr val="008080"/>
                </a:solidFill>
                <a:latin typeface="Georgia" panose="02040502050405020303" pitchFamily="18" charset="0"/>
              </a:rPr>
              <a:t>Luke 1:57</a:t>
            </a:r>
            <a:r>
              <a:rPr lang="en-US" sz="30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000" dirty="0">
                <a:solidFill>
                  <a:srgbClr val="CC9900"/>
                </a:solidFill>
                <a:latin typeface="Georgia" panose="02040502050405020303" pitchFamily="18" charset="0"/>
              </a:rPr>
              <a:t>And the time was filled for Elishe</a:t>
            </a:r>
            <a:r>
              <a:rPr lang="en-US" sz="3000" dirty="0">
                <a:solidFill>
                  <a:srgbClr val="CC9900"/>
                </a:solidFill>
                <a:latin typeface="TITUS Cyberbit Basic" panose="02020603050405020304" pitchFamily="18" charset="0"/>
              </a:rPr>
              <a:t>ḇ</a:t>
            </a:r>
            <a:r>
              <a:rPr lang="en-US" sz="3000" dirty="0">
                <a:solidFill>
                  <a:srgbClr val="CC9900"/>
                </a:solidFill>
                <a:latin typeface="Georgia" panose="02040502050405020303" pitchFamily="18" charset="0"/>
              </a:rPr>
              <a:t>a to give birth, </a:t>
            </a:r>
            <a:br>
              <a:rPr lang="en-US" sz="3000" dirty="0">
                <a:solidFill>
                  <a:srgbClr val="CC9900"/>
                </a:solidFill>
                <a:latin typeface="Georgia" panose="02040502050405020303" pitchFamily="18" charset="0"/>
              </a:rPr>
            </a:br>
            <a:r>
              <a:rPr lang="en-US" sz="3000" dirty="0">
                <a:solidFill>
                  <a:srgbClr val="CC9900"/>
                </a:solidFill>
                <a:latin typeface="Georgia" panose="02040502050405020303" pitchFamily="18" charset="0"/>
              </a:rPr>
              <a:t>and she bore a son. 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sz="3000" dirty="0">
                <a:solidFill>
                  <a:prstClr val="black"/>
                </a:solidFill>
              </a:rPr>
              <a:t>The time frame established from the time </a:t>
            </a:r>
            <a:r>
              <a:rPr lang="en-US" sz="3000" dirty="0" err="1">
                <a:solidFill>
                  <a:prstClr val="black"/>
                </a:solidFill>
              </a:rPr>
              <a:t>Zekaryah</a:t>
            </a:r>
            <a:r>
              <a:rPr lang="en-US" sz="3000" dirty="0">
                <a:solidFill>
                  <a:prstClr val="black"/>
                </a:solidFill>
              </a:rPr>
              <a:t> served in the Tabernacle presents the position that </a:t>
            </a:r>
            <a:r>
              <a:rPr lang="en-US" sz="3000" dirty="0" err="1">
                <a:solidFill>
                  <a:prstClr val="black"/>
                </a:solidFill>
              </a:rPr>
              <a:t>Yochanon</a:t>
            </a:r>
            <a:r>
              <a:rPr lang="en-US" sz="3000" dirty="0">
                <a:solidFill>
                  <a:prstClr val="black"/>
                </a:solidFill>
              </a:rPr>
              <a:t> (John) was born </a:t>
            </a:r>
            <a:br>
              <a:rPr lang="en-US" sz="3000" dirty="0">
                <a:solidFill>
                  <a:prstClr val="black"/>
                </a:solidFill>
              </a:rPr>
            </a:br>
            <a:r>
              <a:rPr lang="en-US" sz="3000" dirty="0">
                <a:solidFill>
                  <a:prstClr val="black"/>
                </a:solidFill>
              </a:rPr>
              <a:t>very close to the Passover season. </a:t>
            </a:r>
            <a:br>
              <a:rPr lang="en-US" sz="3000" dirty="0">
                <a:solidFill>
                  <a:prstClr val="black"/>
                </a:solidFill>
              </a:rPr>
            </a:br>
            <a:r>
              <a:rPr lang="en-US" sz="3000" dirty="0">
                <a:solidFill>
                  <a:prstClr val="black"/>
                </a:solidFill>
              </a:rPr>
              <a:t>Many people say it was </a:t>
            </a:r>
            <a:r>
              <a:rPr lang="en-US" sz="3000" b="1" i="1" u="sng" dirty="0">
                <a:solidFill>
                  <a:prstClr val="black"/>
                </a:solidFill>
              </a:rPr>
              <a:t>on</a:t>
            </a:r>
            <a:r>
              <a:rPr lang="en-US" sz="3000" dirty="0">
                <a:solidFill>
                  <a:prstClr val="black"/>
                </a:solidFill>
              </a:rPr>
              <a:t> Passover; this author cannot go there.</a:t>
            </a:r>
          </a:p>
          <a:p>
            <a:pPr lvl="0">
              <a:lnSpc>
                <a:spcPct val="150000"/>
              </a:lnSpc>
            </a:pPr>
            <a:r>
              <a:rPr lang="en-US" sz="3000" dirty="0">
                <a:solidFill>
                  <a:prstClr val="black"/>
                </a:solidFill>
              </a:rPr>
              <a:t>So what does this information of </a:t>
            </a:r>
            <a:r>
              <a:rPr lang="en-US" sz="3000" dirty="0" err="1">
                <a:solidFill>
                  <a:prstClr val="black"/>
                </a:solidFill>
              </a:rPr>
              <a:t>Yochanon’s</a:t>
            </a:r>
            <a:r>
              <a:rPr lang="en-US" sz="3000" dirty="0">
                <a:solidFill>
                  <a:prstClr val="black"/>
                </a:solidFill>
              </a:rPr>
              <a:t> birth do for us?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76726"/>
            <a:ext cx="487797" cy="360492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38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5762" y="306866"/>
            <a:ext cx="11339518" cy="863874"/>
          </a:xfrm>
          <a:prstGeom prst="rect">
            <a:avLst/>
          </a:prstGeom>
          <a:solidFill>
            <a:srgbClr val="9900FF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b">
            <a:no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104000"/>
              </a:lnSpc>
              <a:spcBef>
                <a:spcPct val="0"/>
              </a:spcBef>
              <a:buNone/>
              <a:defRPr sz="3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 err="1">
                <a:ln w="10160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Elisheba</a:t>
            </a:r>
            <a:r>
              <a:rPr lang="en-US" sz="4400" b="1" dirty="0">
                <a:ln w="10160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 Gives Birth to </a:t>
            </a:r>
            <a:r>
              <a:rPr lang="en-US" sz="4400" b="1" dirty="0" err="1">
                <a:ln w="10160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Yochanon</a:t>
            </a:r>
            <a:r>
              <a:rPr lang="en-US" sz="4400" b="1" dirty="0">
                <a:ln w="10160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  </a:t>
            </a:r>
            <a:r>
              <a:rPr lang="en-US" sz="3600" b="1" dirty="0">
                <a:ln w="10160">
                  <a:solidFill>
                    <a:srgbClr val="00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itchFamily="34" charset="0"/>
              </a:rPr>
              <a:t>(John)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56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00B050">
                <a:alpha val="39000"/>
              </a:srgbClr>
            </a:gs>
            <a:gs pos="7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932" y="168886"/>
            <a:ext cx="8636068" cy="969034"/>
          </a:xfrm>
          <a:gradFill flip="none" rotWithShape="1">
            <a:gsLst>
              <a:gs pos="31000">
                <a:srgbClr val="7BF1FD"/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81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When was  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glow rad="635000">
                    <a:srgbClr val="FFFF00"/>
                  </a:glow>
                </a:effectLst>
                <a:latin typeface="Arial Rounded MT Bold" pitchFamily="34" charset="0"/>
              </a:rPr>
              <a:t>Yahusha 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 Born?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279" y="1139495"/>
            <a:ext cx="11023601" cy="5647386"/>
          </a:xfrm>
        </p:spPr>
        <p:txBody>
          <a:bodyPr anchor="ctr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1"/>
                </a:solidFill>
              </a:rPr>
              <a:t>By understanding the 6</a:t>
            </a:r>
            <a:r>
              <a:rPr lang="en-US" sz="3000" baseline="30000" dirty="0">
                <a:solidFill>
                  <a:schemeClr val="tx1"/>
                </a:solidFill>
              </a:rPr>
              <a:t>th</a:t>
            </a:r>
            <a:r>
              <a:rPr lang="en-US" sz="3000" dirty="0">
                <a:solidFill>
                  <a:schemeClr val="tx1"/>
                </a:solidFill>
              </a:rPr>
              <a:t> month message during </a:t>
            </a:r>
            <a:r>
              <a:rPr lang="en-US" sz="3000" dirty="0" err="1">
                <a:solidFill>
                  <a:schemeClr val="tx1"/>
                </a:solidFill>
              </a:rPr>
              <a:t>Elisheba’s</a:t>
            </a:r>
            <a:r>
              <a:rPr lang="en-US" sz="3000" dirty="0">
                <a:solidFill>
                  <a:schemeClr val="tx1"/>
                </a:solidFill>
              </a:rPr>
              <a:t> pregnancy, and establishing </a:t>
            </a:r>
            <a:r>
              <a:rPr lang="en-US" sz="3000" dirty="0" err="1">
                <a:solidFill>
                  <a:schemeClr val="tx1"/>
                </a:solidFill>
              </a:rPr>
              <a:t>Yochanon’s</a:t>
            </a:r>
            <a:r>
              <a:rPr lang="en-US" sz="3000" dirty="0">
                <a:solidFill>
                  <a:schemeClr val="tx1"/>
                </a:solidFill>
              </a:rPr>
              <a:t> approximate birth date, we can come very </a:t>
            </a:r>
            <a:r>
              <a:rPr lang="en-US" sz="3000" b="1" u="sng" dirty="0">
                <a:solidFill>
                  <a:schemeClr val="tx1"/>
                </a:solidFill>
              </a:rPr>
              <a:t>close</a:t>
            </a:r>
            <a:r>
              <a:rPr lang="en-US" sz="3000" dirty="0">
                <a:solidFill>
                  <a:schemeClr val="tx1"/>
                </a:solidFill>
              </a:rPr>
              <a:t> to understanding about when our Mashiach was born.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Luke 1:26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in the 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glow rad="127000">
                    <a:srgbClr val="9900FF">
                      <a:alpha val="75000"/>
                    </a:srgbClr>
                  </a:glow>
                </a:effectLst>
                <a:latin typeface="Georgia" panose="02040502050405020303" pitchFamily="18" charset="0"/>
              </a:rPr>
              <a:t>sixth month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the messenger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Ga</a:t>
            </a:r>
            <a:r>
              <a:rPr lang="en-US" sz="2800" dirty="0" err="1">
                <a:solidFill>
                  <a:prstClr val="black"/>
                </a:solidFill>
                <a:latin typeface="TITUS Cyberbit Basic" panose="02020603050405020304" pitchFamily="18" charset="0"/>
              </a:rPr>
              <a:t>ḇ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ri’ĕl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was sent by Elohim to a city of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Galil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named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Natsareth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Luke 1:27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to a maiden engaged to a man whose name was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Yosĕph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of the house of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Dawi</a:t>
            </a:r>
            <a:r>
              <a:rPr lang="en-US" sz="2800" dirty="0" err="1">
                <a:solidFill>
                  <a:prstClr val="black"/>
                </a:solidFill>
                <a:latin typeface="TITUS Cyberbit Basic" panose="02020603050405020304" pitchFamily="18" charset="0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TITUS Cyberbit Basic" panose="02020603050405020304" pitchFamily="18" charset="0"/>
              </a:rPr>
              <a:t>̱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.  And the maiden’s name was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Miryam. 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1"/>
                </a:solidFill>
              </a:rPr>
              <a:t>The Messenger delivered the Divine Proposal and gave Miryam this next bit of timing information.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2" y="6484190"/>
            <a:ext cx="422813" cy="321855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39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5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514" y="755641"/>
            <a:ext cx="11189116" cy="4337259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NOTE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  </a:t>
            </a:r>
            <a:r>
              <a:rPr lang="en-US" sz="4000" b="1" i="1" dirty="0">
                <a:solidFill>
                  <a:srgbClr val="7030A0"/>
                </a:solidFill>
                <a:latin typeface="Georgia" panose="02040502050405020303" pitchFamily="18" charset="0"/>
              </a:rPr>
              <a:t>The Scriptures  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and the</a:t>
            </a:r>
            <a:b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</a:br>
            <a:r>
              <a:rPr lang="en-US" sz="4000" i="1" dirty="0">
                <a:solidFill>
                  <a:schemeClr val="tx1"/>
                </a:solidFill>
                <a:latin typeface="Georgia" panose="02040502050405020303" pitchFamily="18" charset="0"/>
              </a:rPr>
              <a:t>		    </a:t>
            </a:r>
            <a:r>
              <a:rPr lang="en-US" sz="4000" b="1" i="1" dirty="0">
                <a:solidFill>
                  <a:srgbClr val="7030A0"/>
                </a:solidFill>
                <a:latin typeface="Georgia" panose="02040502050405020303" pitchFamily="18" charset="0"/>
              </a:rPr>
              <a:t>HalleluYah Scriptures </a:t>
            </a:r>
            <a:br>
              <a:rPr lang="en-US" sz="4000" i="1" dirty="0">
                <a:solidFill>
                  <a:srgbClr val="9900FF"/>
                </a:solidFill>
                <a:latin typeface="Georgia" panose="02040502050405020303" pitchFamily="18" charset="0"/>
              </a:rPr>
            </a:br>
            <a:r>
              <a:rPr lang="en-US" sz="4000" i="1" dirty="0">
                <a:solidFill>
                  <a:srgbClr val="9900FF"/>
                </a:solidFill>
                <a:latin typeface="Georgia" panose="02040502050405020303" pitchFamily="18" charset="0"/>
              </a:rPr>
              <a:t>                </a:t>
            </a: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are the Scriptures of </a:t>
            </a:r>
            <a:b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</a:b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               choice unless otherwise </a:t>
            </a:r>
            <a:b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</a:br>
            <a:r>
              <a:rPr lang="en-US" sz="4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               noted.</a:t>
            </a:r>
            <a:endParaRPr lang="en-US" sz="4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88630" y="6369560"/>
            <a:ext cx="2856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7A74B44-96B6-46D3-A866-A381D6BFE4C8}" type="slidenum">
              <a:rPr lang="en-US" sz="1400">
                <a:solidFill>
                  <a:prstClr val="black"/>
                </a:solidFill>
                <a:latin typeface="Georgia" panose="02040502050405020303" pitchFamily="18" charset="0"/>
              </a:rPr>
              <a:pPr/>
              <a:t>4</a:t>
            </a:fld>
            <a:endParaRPr lang="en-US" sz="1400" dirty="0"/>
          </a:p>
        </p:txBody>
      </p:sp>
      <p:pic>
        <p:nvPicPr>
          <p:cNvPr id="3074" name="Picture 2" descr="C:\Users\Rae\Desktop\scripthalleluya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074" y="833120"/>
            <a:ext cx="2577556" cy="3678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5076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237957"/>
            <a:ext cx="10952480" cy="5620043"/>
          </a:xfrm>
          <a:noFill/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Luke 1:36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“And see, Elishe</a:t>
            </a:r>
            <a:r>
              <a:rPr lang="en-US" sz="2800" dirty="0">
                <a:solidFill>
                  <a:prstClr val="black"/>
                </a:solidFill>
                <a:latin typeface="TITUS Cyberbit Basic" panose="02020603050405020304" pitchFamily="18" charset="0"/>
              </a:rPr>
              <a:t>ḇ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 your relative, she has also conceived a son in her old age.  And </a:t>
            </a:r>
            <a:r>
              <a:rPr lang="en-US" sz="2800" b="1" u="sng" dirty="0">
                <a:solidFill>
                  <a:srgbClr val="FF0066"/>
                </a:solidFill>
                <a:latin typeface="Georgia" panose="02040502050405020303" pitchFamily="18" charset="0"/>
              </a:rPr>
              <a:t>this is now the sixth month</a:t>
            </a:r>
            <a:r>
              <a:rPr lang="en-US" sz="2800" b="1" dirty="0">
                <a:solidFill>
                  <a:srgbClr val="FF0066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to her who was called barren,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When Miryam agreed to be the mother of </a:t>
            </a:r>
            <a:r>
              <a:rPr 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Yahusha,</a:t>
            </a:r>
            <a:r>
              <a:rPr lang="en-US" sz="2800" dirty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she conceived through the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Ruach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Ha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Qodesh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there was approximately a  </a:t>
            </a:r>
            <a:r>
              <a:rPr lang="en-US" sz="2800" b="1" dirty="0">
                <a:solidFill>
                  <a:prstClr val="black"/>
                </a:solidFill>
                <a:effectLst>
                  <a:glow rad="127000">
                    <a:srgbClr val="00FF00"/>
                  </a:glow>
                </a:effectLst>
                <a:latin typeface="Georgia" panose="02040502050405020303" pitchFamily="18" charset="0"/>
              </a:rPr>
              <a:t>6 month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difference separating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Yochanon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and </a:t>
            </a:r>
            <a:r>
              <a:rPr 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Yahusha.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9900FF"/>
                </a:solidFill>
                <a:latin typeface="Arial Rounded MT Bold" pitchFamily="34" charset="0"/>
              </a:rPr>
              <a:t> What then is the next step?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50211" y="6504400"/>
            <a:ext cx="400225" cy="301645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40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59719" y="247601"/>
            <a:ext cx="10045162" cy="910639"/>
          </a:xfrm>
          <a:gradFill flip="none" rotWithShape="1">
            <a:gsLst>
              <a:gs pos="31000">
                <a:srgbClr val="7BF1FD"/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dirty="0"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What was the TIME separation?</a:t>
            </a:r>
          </a:p>
        </p:txBody>
      </p:sp>
    </p:spTree>
    <p:extLst>
      <p:ext uri="{BB962C8B-B14F-4D97-AF65-F5344CB8AC3E}">
        <p14:creationId xmlns:p14="http://schemas.microsoft.com/office/powerpoint/2010/main" val="38800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29" y="1223889"/>
            <a:ext cx="11085225" cy="5430129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Autofit/>
            <a:sp3d extrusionH="57150">
              <a:bevelT w="38100" h="38100"/>
            </a:sp3d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How many months from </a:t>
            </a:r>
            <a:r>
              <a:rPr lang="en-US" sz="2800" b="1" dirty="0">
                <a:solidFill>
                  <a:srgbClr val="9900FF"/>
                </a:solidFill>
              </a:rPr>
              <a:t>Pesach</a:t>
            </a:r>
            <a:r>
              <a:rPr lang="en-US" sz="2800" dirty="0">
                <a:solidFill>
                  <a:schemeClr val="tx1"/>
                </a:solidFill>
              </a:rPr>
              <a:t> (Passover) to </a:t>
            </a:r>
            <a:r>
              <a:rPr lang="en-US" sz="2800" b="1" dirty="0">
                <a:solidFill>
                  <a:srgbClr val="9900FF"/>
                </a:solidFill>
              </a:rPr>
              <a:t>Succoth</a:t>
            </a:r>
            <a:r>
              <a:rPr lang="en-US" sz="2800" dirty="0">
                <a:solidFill>
                  <a:schemeClr val="tx1"/>
                </a:solidFill>
              </a:rPr>
              <a:t> (Tabernacles)?</a:t>
            </a:r>
          </a:p>
          <a:p>
            <a:r>
              <a:rPr lang="en-US" sz="2800" b="1" dirty="0"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</a:rPr>
              <a:t>Six!   </a:t>
            </a:r>
            <a:r>
              <a:rPr lang="en-US" sz="2800" dirty="0">
                <a:solidFill>
                  <a:schemeClr val="tx1"/>
                </a:solidFill>
              </a:rPr>
              <a:t>6 Months from early Abib brings us to the beginning of Tishri, the 7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 month (approx. the middle of Sept).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This study was not created to pinpoint a day upon which </a:t>
            </a:r>
            <a:r>
              <a:rPr lang="en-US" sz="2800" b="1" dirty="0">
                <a:solidFill>
                  <a:srgbClr val="0000FF"/>
                </a:solidFill>
              </a:rPr>
              <a:t>Yahusha</a:t>
            </a:r>
            <a:r>
              <a:rPr lang="en-US" sz="2800" dirty="0">
                <a:solidFill>
                  <a:schemeClr val="tx1"/>
                </a:solidFill>
              </a:rPr>
              <a:t> was born.  Having seen many theories and angles on this </a:t>
            </a:r>
            <a:r>
              <a:rPr lang="en-US" sz="2400" dirty="0">
                <a:solidFill>
                  <a:schemeClr val="tx1"/>
                </a:solidFill>
              </a:rPr>
              <a:t>(with all of them attempting to pinpoint a different day of birth),</a:t>
            </a:r>
            <a:r>
              <a:rPr lang="en-US" sz="2800" dirty="0">
                <a:solidFill>
                  <a:schemeClr val="tx1"/>
                </a:solidFill>
              </a:rPr>
              <a:t> that will not be attempted here.  </a:t>
            </a:r>
          </a:p>
          <a:p>
            <a:r>
              <a:rPr lang="en-US" sz="2800" dirty="0">
                <a:solidFill>
                  <a:schemeClr val="tx1"/>
                </a:solidFill>
              </a:rPr>
              <a:t>Because of the absence of solid facts available to point to one specific day, this author will refrain from the effort.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50847"/>
            <a:ext cx="400226" cy="301645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41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7730" y="294085"/>
            <a:ext cx="11085225" cy="746924"/>
          </a:xfrm>
          <a:gradFill flip="none" rotWithShape="1">
            <a:gsLst>
              <a:gs pos="31000">
                <a:srgbClr val="7BF1FD"/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dirty="0"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Was  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glow rad="635000">
                    <a:srgbClr val="FFFF00"/>
                  </a:glow>
                </a:effectLst>
                <a:latin typeface="Arial Rounded MT Bold" pitchFamily="34" charset="0"/>
              </a:rPr>
              <a:t>Yahusha 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 Born on December 25?</a:t>
            </a:r>
          </a:p>
        </p:txBody>
      </p:sp>
    </p:spTree>
    <p:extLst>
      <p:ext uri="{BB962C8B-B14F-4D97-AF65-F5344CB8AC3E}">
        <p14:creationId xmlns:p14="http://schemas.microsoft.com/office/powerpoint/2010/main" val="242540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69" y="1223889"/>
            <a:ext cx="11085225" cy="5430129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r>
              <a:rPr lang="en-US" sz="2800" b="1" i="1" u="sng" dirty="0">
                <a:solidFill>
                  <a:srgbClr val="990033"/>
                </a:solidFill>
              </a:rPr>
              <a:t>What is important</a:t>
            </a:r>
            <a:r>
              <a:rPr lang="en-US" sz="2800" i="1" dirty="0">
                <a:solidFill>
                  <a:srgbClr val="990033"/>
                </a:solidFill>
              </a:rPr>
              <a:t>,</a:t>
            </a:r>
            <a:r>
              <a:rPr lang="en-US" sz="2800" b="1" i="1" dirty="0">
                <a:solidFill>
                  <a:srgbClr val="990033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is the fact that </a:t>
            </a:r>
            <a:r>
              <a:rPr lang="en-US" sz="2800" b="1" dirty="0">
                <a:solidFill>
                  <a:srgbClr val="0000FF"/>
                </a:solidFill>
              </a:rPr>
              <a:t>Yahusha</a:t>
            </a:r>
            <a:r>
              <a:rPr lang="en-US" sz="2800" dirty="0">
                <a:solidFill>
                  <a:schemeClr val="tx1"/>
                </a:solidFill>
              </a:rPr>
              <a:t> was born near the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beginning of Succoth.  </a:t>
            </a:r>
            <a:r>
              <a:rPr lang="en-US" sz="2800" b="1" dirty="0">
                <a:solidFill>
                  <a:srgbClr val="FF0066"/>
                </a:solidFill>
              </a:rPr>
              <a:t>A </a:t>
            </a:r>
            <a:r>
              <a:rPr lang="en-US" sz="2800" b="1" u="sng" dirty="0">
                <a:solidFill>
                  <a:srgbClr val="FF0066"/>
                </a:solidFill>
              </a:rPr>
              <a:t>LOOOOOOONG</a:t>
            </a:r>
            <a:r>
              <a:rPr lang="en-US" sz="2800" b="1" dirty="0">
                <a:solidFill>
                  <a:srgbClr val="FF0066"/>
                </a:solidFill>
              </a:rPr>
              <a:t> way from December 25!</a:t>
            </a:r>
          </a:p>
          <a:p>
            <a:r>
              <a:rPr lang="en-US" sz="2800" dirty="0">
                <a:solidFill>
                  <a:schemeClr val="tx1"/>
                </a:solidFill>
              </a:rPr>
              <a:t>Looking at Luke we see the allowance for numerous days there in Bethlehem before </a:t>
            </a:r>
            <a:r>
              <a:rPr lang="en-US" sz="2800" b="1" dirty="0">
                <a:solidFill>
                  <a:srgbClr val="0000FF"/>
                </a:solidFill>
              </a:rPr>
              <a:t>Yahusha</a:t>
            </a:r>
            <a:r>
              <a:rPr lang="en-US" sz="2800" dirty="0">
                <a:solidFill>
                  <a:schemeClr val="tx1"/>
                </a:solidFill>
              </a:rPr>
              <a:t> was born, </a:t>
            </a:r>
            <a:r>
              <a:rPr lang="en-US" sz="2800" i="1" dirty="0">
                <a:solidFill>
                  <a:schemeClr val="tx1"/>
                </a:solidFill>
              </a:rPr>
              <a:t>quite likely, </a:t>
            </a:r>
            <a:r>
              <a:rPr lang="en-US" sz="2800" dirty="0">
                <a:solidFill>
                  <a:schemeClr val="tx1"/>
                </a:solidFill>
              </a:rPr>
              <a:t>before Succoth.</a:t>
            </a:r>
          </a:p>
          <a:p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Luke 2:6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it came to be, that </a:t>
            </a:r>
            <a:r>
              <a:rPr lang="en-US" sz="2800" u="sng" dirty="0">
                <a:solidFill>
                  <a:srgbClr val="CC9900"/>
                </a:solidFill>
                <a:latin typeface="Georgia" panose="02040502050405020303" pitchFamily="18" charset="0"/>
              </a:rPr>
              <a:t>while they were there</a:t>
            </a:r>
            <a:r>
              <a:rPr lang="en-US" sz="2800" dirty="0">
                <a:solidFill>
                  <a:srgbClr val="CC9900"/>
                </a:solidFill>
                <a:latin typeface="Georgia" panose="02040502050405020303" pitchFamily="18" charset="0"/>
              </a:rPr>
              <a:t>, </a:t>
            </a:r>
            <a:br>
              <a:rPr lang="en-US" sz="2800" dirty="0">
                <a:solidFill>
                  <a:srgbClr val="CC9900"/>
                </a:solidFill>
                <a:latin typeface="Georgia" panose="02040502050405020303" pitchFamily="18" charset="0"/>
              </a:rPr>
            </a:br>
            <a:r>
              <a:rPr lang="en-US" sz="2800" u="sng" dirty="0">
                <a:solidFill>
                  <a:srgbClr val="CC9900"/>
                </a:solidFill>
                <a:latin typeface="Georgia" panose="02040502050405020303" pitchFamily="18" charset="0"/>
              </a:rPr>
              <a:t>the days were filled for her to give birth</a:t>
            </a:r>
            <a:r>
              <a:rPr lang="en-US" sz="2800" dirty="0">
                <a:solidFill>
                  <a:srgbClr val="CC9900"/>
                </a:solidFill>
                <a:latin typeface="Georgia" panose="02040502050405020303" pitchFamily="18" charset="0"/>
              </a:rPr>
              <a:t>. </a:t>
            </a:r>
            <a:r>
              <a:rPr lang="en-US" sz="2800" dirty="0">
                <a:solidFill>
                  <a:srgbClr val="CC9900"/>
                </a:solidFill>
              </a:rPr>
              <a:t> </a:t>
            </a:r>
          </a:p>
          <a:p>
            <a:r>
              <a:rPr lang="en-US" sz="2800" dirty="0">
                <a:solidFill>
                  <a:schemeClr val="tx1"/>
                </a:solidFill>
              </a:rPr>
              <a:t>This shows that Joseph and Mary were in Bethlehem for a short elapse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of time before </a:t>
            </a:r>
            <a:r>
              <a:rPr lang="en-US" sz="2800" b="1" dirty="0">
                <a:solidFill>
                  <a:srgbClr val="0000FF"/>
                </a:solidFill>
              </a:rPr>
              <a:t>Yahusha</a:t>
            </a:r>
            <a:r>
              <a:rPr lang="en-US" sz="2800" dirty="0">
                <a:solidFill>
                  <a:schemeClr val="tx1"/>
                </a:solidFill>
              </a:rPr>
              <a:t> was born.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Declaring a certain specific birth date beyond any shadow of doubt,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is just not possible from the information we have.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50847"/>
            <a:ext cx="400226" cy="301645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42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8370" y="294085"/>
            <a:ext cx="11085225" cy="746924"/>
          </a:xfrm>
          <a:gradFill flip="none" rotWithShape="1">
            <a:gsLst>
              <a:gs pos="31000">
                <a:srgbClr val="7BF1FD"/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  <a:sp3d extrusionH="57150">
              <a:bevelT w="38100" h="38100"/>
            </a:sp3d>
          </a:bodyPr>
          <a:lstStyle/>
          <a:p>
            <a:pPr algn="ctr"/>
            <a:r>
              <a:rPr lang="en-US" dirty="0"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Was  </a:t>
            </a:r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glow rad="635000">
                    <a:srgbClr val="FFFF00"/>
                  </a:glow>
                </a:effectLst>
                <a:latin typeface="Arial Rounded MT Bold" pitchFamily="34" charset="0"/>
              </a:rPr>
              <a:t>Yahusha 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 Born the 1</a:t>
            </a:r>
            <a:r>
              <a:rPr lang="en-US" sz="4000" baseline="30000" dirty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st</a:t>
            </a:r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 day of Tabernacles?</a:t>
            </a:r>
          </a:p>
        </p:txBody>
      </p:sp>
    </p:spTree>
    <p:extLst>
      <p:ext uri="{BB962C8B-B14F-4D97-AF65-F5344CB8AC3E}">
        <p14:creationId xmlns:p14="http://schemas.microsoft.com/office/powerpoint/2010/main" val="151677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972" y="350357"/>
            <a:ext cx="8514148" cy="1590203"/>
          </a:xfrm>
          <a:prstGeom prst="roundRect">
            <a:avLst>
              <a:gd name="adj" fmla="val 26251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 anchor="ctr">
            <a:noAutofit/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What is </a:t>
            </a:r>
            <a:r>
              <a:rPr lang="en-US" sz="4800" b="1" dirty="0" err="1">
                <a:ln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Yisra’el’s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weather </a:t>
            </a:r>
            <a:b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</a:b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like in December?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721" y="1418437"/>
            <a:ext cx="8971279" cy="5366826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/>
            <a:sp3d extrusionH="57150">
              <a:bevelT w="38100" h="38100"/>
            </a:sp3d>
          </a:bodyPr>
          <a:lstStyle/>
          <a:p>
            <a:pPr>
              <a:lnSpc>
                <a:spcPct val="125000"/>
              </a:lnSpc>
            </a:pPr>
            <a:r>
              <a:rPr lang="en-US" sz="5400" dirty="0">
                <a:solidFill>
                  <a:srgbClr val="008080"/>
                </a:solidFill>
                <a:latin typeface="Georgia" panose="02040502050405020303" pitchFamily="18" charset="0"/>
              </a:rPr>
              <a:t>Would there be </a:t>
            </a:r>
            <a:r>
              <a:rPr lang="en-US" sz="5400" b="1" dirty="0">
                <a:solidFill>
                  <a:srgbClr val="FF6600"/>
                </a:solidFill>
                <a:latin typeface="Georgia" panose="02040502050405020303" pitchFamily="18" charset="0"/>
              </a:rPr>
              <a:t>weather complications </a:t>
            </a:r>
            <a:r>
              <a:rPr lang="en-US" sz="5400" dirty="0">
                <a:solidFill>
                  <a:srgbClr val="008080"/>
                </a:solidFill>
                <a:latin typeface="Georgia" panose="02040502050405020303" pitchFamily="18" charset="0"/>
              </a:rPr>
              <a:t>for a December birth for - </a:t>
            </a:r>
            <a:r>
              <a:rPr lang="en-US" sz="5400" b="1" dirty="0">
                <a:solidFill>
                  <a:srgbClr val="0000FF"/>
                </a:solidFill>
                <a:latin typeface="Georgia" panose="02040502050405020303" pitchFamily="18" charset="0"/>
              </a:rPr>
              <a:t>Yahusha?</a:t>
            </a:r>
            <a:endParaRPr lang="en-US" sz="4800" b="1" i="1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4707" y="6481934"/>
            <a:ext cx="400226" cy="287578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3d extrusionH="57150">
              <a:bevelT w="38100" h="38100"/>
            </a:sp3d>
          </a:bodyPr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43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69" y="1387957"/>
            <a:ext cx="11977820" cy="5366826"/>
          </a:xfrm>
        </p:spPr>
        <p:txBody>
          <a:bodyPr anchor="ctr"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125000"/>
              </a:lnSpc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Ezra 10:9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Then all the men of Yehu</a:t>
            </a:r>
            <a:r>
              <a:rPr lang="en-US" sz="2800" dirty="0">
                <a:solidFill>
                  <a:prstClr val="black"/>
                </a:solidFill>
                <a:latin typeface="TITUS Cyberbit Basic" panose="02020603050405020304" pitchFamily="18" charset="0"/>
              </a:rPr>
              <a:t>ḏ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ah and Binyamin gathered at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Yerushalayim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within three days.  It was the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ninth month,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on the twentieth of the month.  And all the people sat in the open space of the House of Elohim, trembling because of the matter and </a:t>
            </a:r>
            <a:r>
              <a:rPr lang="en-US" sz="2800" b="1" dirty="0">
                <a:solidFill>
                  <a:srgbClr val="FF0066"/>
                </a:solidFill>
                <a:latin typeface="Georgia" panose="02040502050405020303" pitchFamily="18" charset="0"/>
              </a:rPr>
              <a:t>because of showers of rain.			       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[9</a:t>
            </a:r>
            <a:r>
              <a:rPr lang="en-US" sz="2800" baseline="300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th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 month, approx. – early December]</a:t>
            </a:r>
          </a:p>
          <a:p>
            <a:pPr>
              <a:lnSpc>
                <a:spcPct val="125000"/>
              </a:lnSpc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Ezra 10:13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“But the people are many, and </a:t>
            </a:r>
            <a:r>
              <a:rPr lang="en-US" sz="2800" b="1" dirty="0">
                <a:solidFill>
                  <a:srgbClr val="FF0066"/>
                </a:solidFill>
                <a:latin typeface="Georgia" panose="02040502050405020303" pitchFamily="18" charset="0"/>
              </a:rPr>
              <a:t>it is the season of showers of rain,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we are not able to stand outside.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the work not of one or two days, for we have greatly transgressed in this matter. </a:t>
            </a:r>
          </a:p>
          <a:p>
            <a:pPr>
              <a:lnSpc>
                <a:spcPct val="125000"/>
              </a:lnSpc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Song of Songs 2:11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“For look, the winter is past, </a:t>
            </a:r>
            <a:r>
              <a:rPr lang="en-US" sz="2800" b="1" dirty="0">
                <a:solidFill>
                  <a:srgbClr val="FF0066"/>
                </a:solidFill>
                <a:latin typeface="Georgia" panose="02040502050405020303" pitchFamily="18" charset="0"/>
              </a:rPr>
              <a:t>the rain is over,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gone. </a:t>
            </a:r>
            <a:endParaRPr lang="en-US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4707" y="6481934"/>
            <a:ext cx="400226" cy="287578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44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0972" y="350357"/>
            <a:ext cx="8514148" cy="1183803"/>
          </a:xfrm>
          <a:prstGeom prst="roundRect">
            <a:avLst>
              <a:gd name="adj" fmla="val 35599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  <a:sp3d extrusionH="57150">
              <a:bevelT w="38100" h="38100"/>
            </a:sp3d>
          </a:bodyPr>
          <a:lstStyle>
            <a:lvl1pPr algn="l" defTabSz="914400" rtl="0" eaLnBrk="1" latinLnBrk="0" hangingPunct="1">
              <a:lnSpc>
                <a:spcPct val="104000"/>
              </a:lnSpc>
              <a:spcBef>
                <a:spcPct val="0"/>
              </a:spcBef>
              <a:buNone/>
              <a:defRPr sz="3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Yisra’el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 in December!</a:t>
            </a:r>
          </a:p>
        </p:txBody>
      </p:sp>
    </p:spTree>
    <p:extLst>
      <p:ext uri="{BB962C8B-B14F-4D97-AF65-F5344CB8AC3E}">
        <p14:creationId xmlns:p14="http://schemas.microsoft.com/office/powerpoint/2010/main" val="286124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247" y="233456"/>
            <a:ext cx="6238134" cy="737215"/>
          </a:xfrm>
          <a:prstGeom prst="roundRect">
            <a:avLst>
              <a:gd name="adj" fmla="val 42204"/>
            </a:avLst>
          </a:prstGeom>
          <a:gradFill>
            <a:gsLst>
              <a:gs pos="2000">
                <a:srgbClr val="002060"/>
              </a:gs>
              <a:gs pos="41000">
                <a:srgbClr val="7BF1FD"/>
              </a:gs>
              <a:gs pos="96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effectLst>
            <a:glow rad="127000">
              <a:srgbClr val="7BF1FD"/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Winter in </a:t>
            </a:r>
            <a:r>
              <a:rPr lang="en-US" sz="4400" b="1" dirty="0" err="1">
                <a:ln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Yisra’el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!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1195754"/>
            <a:ext cx="11760591" cy="5542671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 fontScale="92500" lnSpcReduction="10000"/>
            <a:sp3d extrusionH="57150">
              <a:bevelT h="25400" prst="softRound"/>
            </a:sp3d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The Scriptures have just given us a clear concept of the weather in </a:t>
            </a:r>
            <a:r>
              <a:rPr lang="en-US" sz="2800" dirty="0" err="1">
                <a:solidFill>
                  <a:schemeClr val="tx1"/>
                </a:solidFill>
              </a:rPr>
              <a:t>Yisra’el</a:t>
            </a:r>
            <a:r>
              <a:rPr lang="en-US" sz="2800" dirty="0">
                <a:solidFill>
                  <a:schemeClr val="tx1"/>
                </a:solidFill>
              </a:rPr>
              <a:t> during the 9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 month which coincides loosely with December.  It is </a:t>
            </a:r>
            <a:r>
              <a:rPr lang="en-US" sz="2800" b="1" u="sng" dirty="0">
                <a:solidFill>
                  <a:schemeClr val="tx1"/>
                </a:solidFill>
              </a:rPr>
              <a:t>RAINY</a:t>
            </a:r>
            <a:r>
              <a:rPr lang="en-US" sz="2800" b="1" dirty="0">
                <a:solidFill>
                  <a:schemeClr val="tx1"/>
                </a:solidFill>
              </a:rPr>
              <a:t>.  </a:t>
            </a:r>
            <a:r>
              <a:rPr lang="en-US" sz="2800" dirty="0">
                <a:solidFill>
                  <a:schemeClr val="tx1"/>
                </a:solidFill>
              </a:rPr>
              <a:t>This is the wet season.  Do they receive snow?  </a:t>
            </a:r>
            <a:r>
              <a:rPr lang="en-US" sz="2800" b="1" dirty="0">
                <a:solidFill>
                  <a:srgbClr val="FF0000"/>
                </a:solidFill>
              </a:rPr>
              <a:t>ABSOLUTELY!  </a:t>
            </a:r>
          </a:p>
          <a:p>
            <a:r>
              <a:rPr lang="en-US" sz="2800" dirty="0">
                <a:solidFill>
                  <a:schemeClr val="tx1"/>
                </a:solidFill>
              </a:rPr>
              <a:t>Do you expect your Loving Father would cause Miryam to be travelling with a child </a:t>
            </a:r>
            <a:r>
              <a:rPr lang="en-US" sz="2800" dirty="0">
                <a:solidFill>
                  <a:srgbClr val="0000FF"/>
                </a:solidFill>
              </a:rPr>
              <a:t>{Yahusha Ha Mashiach} </a:t>
            </a:r>
            <a:r>
              <a:rPr lang="en-US" sz="2800" dirty="0">
                <a:solidFill>
                  <a:schemeClr val="tx1"/>
                </a:solidFill>
              </a:rPr>
              <a:t>within, in this type of weather?  Rain, snow, mud, wind etc.!  </a:t>
            </a:r>
          </a:p>
          <a:p>
            <a:r>
              <a:rPr lang="en-US" sz="2800" dirty="0">
                <a:solidFill>
                  <a:schemeClr val="tx1"/>
                </a:solidFill>
              </a:rPr>
              <a:t>What about the shepherds who were tending to the sheep that were destined for slaughter as sacrifices for the Tabernacle?  Would they have kept the sheep out in the fields, </a:t>
            </a:r>
            <a:r>
              <a:rPr lang="en-US" sz="2800" dirty="0">
                <a:solidFill>
                  <a:srgbClr val="FF0000"/>
                </a:solidFill>
              </a:rPr>
              <a:t>extended 2 months beyond the normal times of bringing them to shelter, </a:t>
            </a:r>
            <a:r>
              <a:rPr lang="en-US" sz="2800" dirty="0">
                <a:solidFill>
                  <a:schemeClr val="tx1"/>
                </a:solidFill>
              </a:rPr>
              <a:t>on this particular year just to fulfill the Torah?  (See </a:t>
            </a:r>
            <a:r>
              <a:rPr lang="en-US" sz="2800" b="1" dirty="0">
                <a:solidFill>
                  <a:srgbClr val="008000"/>
                </a:solidFill>
              </a:rPr>
              <a:t>Luke 2:8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r>
              <a:rPr lang="en-US" sz="2800" dirty="0">
                <a:solidFill>
                  <a:schemeClr val="tx1"/>
                </a:solidFill>
              </a:rPr>
              <a:t>Or is it possible that the shepherds had their flocks in a protected environment prior to the arrival of the difficult winter season; exactly as they do today?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78872" y="6349548"/>
            <a:ext cx="397056" cy="373371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45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08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1760" y="371952"/>
            <a:ext cx="8971280" cy="711258"/>
          </a:xfrm>
          <a:solidFill>
            <a:schemeClr val="tx1"/>
          </a:solidFill>
          <a:ln w="28575">
            <a:solidFill>
              <a:srgbClr val="FF0066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artDeco"/>
            <a:bevelB/>
          </a:sp3d>
        </p:spPr>
        <p:txBody>
          <a:bodyPr anchor="ctr">
            <a:normAutofit/>
            <a:sp3d extrusionH="57150">
              <a:bevelT w="57150" h="38100" prst="artDeco"/>
            </a:sp3d>
          </a:bodyPr>
          <a:lstStyle/>
          <a:p>
            <a:r>
              <a:rPr lang="en-US" b="1" dirty="0">
                <a:solidFill>
                  <a:srgbClr val="00FF00"/>
                </a:solidFill>
              </a:rPr>
              <a:t>                             </a:t>
            </a:r>
            <a:r>
              <a:rPr lang="en-US" b="1" dirty="0">
                <a:ln>
                  <a:solidFill>
                    <a:schemeClr val="accent1"/>
                  </a:solidFill>
                </a:ln>
                <a:solidFill>
                  <a:srgbClr val="00FF00"/>
                </a:solidFill>
                <a:latin typeface="Arial Rounded MT Bold" pitchFamily="34" charset="0"/>
              </a:rPr>
              <a:t>A Jewish Perspective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627" y="1181686"/>
            <a:ext cx="11474244" cy="5416062"/>
          </a:xfrm>
        </p:spPr>
        <p:txBody>
          <a:bodyPr anchor="ctr"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An interesting perspective is seen when listening to a Jewish person who has lived in </a:t>
            </a:r>
            <a:r>
              <a:rPr lang="en-US" sz="2800" dirty="0" err="1">
                <a:solidFill>
                  <a:schemeClr val="tx1"/>
                </a:solidFill>
              </a:rPr>
              <a:t>Yisra’el</a:t>
            </a:r>
            <a:r>
              <a:rPr lang="en-US" sz="2800" dirty="0">
                <a:solidFill>
                  <a:schemeClr val="tx1"/>
                </a:solidFill>
              </a:rPr>
              <a:t>.   When Christians try to tell them about “Jesus” being born at Christmas and they see everyone celebrating the 25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 of December as His birthday, they just shake their heads in dismay.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They wonder if Christians have taken a serious fall and if they are no longer able to comprehend the Scriptures, or, if they are just plain </a:t>
            </a:r>
            <a:r>
              <a:rPr lang="en-US" sz="2800" b="1" dirty="0">
                <a:solidFill>
                  <a:srgbClr val="008080"/>
                </a:solidFill>
              </a:rPr>
              <a:t>intentionally ignorant </a:t>
            </a:r>
            <a:r>
              <a:rPr lang="en-US" sz="2800" dirty="0">
                <a:solidFill>
                  <a:schemeClr val="tx1"/>
                </a:solidFill>
              </a:rPr>
              <a:t>of what is recorded within the Scriptures pertaining to the birth of </a:t>
            </a:r>
            <a:r>
              <a:rPr lang="en-US" sz="2800" b="1" dirty="0">
                <a:solidFill>
                  <a:srgbClr val="0000FF"/>
                </a:solidFill>
              </a:rPr>
              <a:t>Ha Mashiach.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They marvel at the thought of </a:t>
            </a:r>
            <a:r>
              <a:rPr lang="en-US" sz="2800" b="1" dirty="0">
                <a:solidFill>
                  <a:srgbClr val="0000FF"/>
                </a:solidFill>
              </a:rPr>
              <a:t>Yahuah,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the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loving Father,</a:t>
            </a:r>
            <a:r>
              <a:rPr lang="en-US" sz="2800" dirty="0">
                <a:solidFill>
                  <a:schemeClr val="tx1"/>
                </a:solidFill>
              </a:rPr>
              <a:t> causing Joseph to travel during the rainy winter season in the cold and mud, with a very pregnant wife.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46290"/>
            <a:ext cx="397056" cy="283219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46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7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808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65" y="84083"/>
            <a:ext cx="11686506" cy="6645426"/>
          </a:xfrm>
        </p:spPr>
        <p:txBody>
          <a:bodyPr anchor="ctr"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Remember:  The intention of this study was to help people understand </a:t>
            </a:r>
            <a:br>
              <a:rPr lang="en-US" sz="30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>
                    <a:lumMod val="20000"/>
                    <a:lumOff val="80000"/>
                  </a:schemeClr>
                </a:solidFill>
                <a:latin typeface="Arial Rounded MT Bold" pitchFamily="34" charset="0"/>
              </a:rPr>
            </a:br>
            <a:r>
              <a:rPr lang="en-US" sz="3300" b="1" dirty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latin typeface="Arial Rounded MT Bold" pitchFamily="34" charset="0"/>
              </a:rPr>
              <a:t>the fallacy of - the December 25</a:t>
            </a:r>
            <a:r>
              <a:rPr lang="en-US" sz="3300" b="1" baseline="30000" dirty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latin typeface="Arial Rounded MT Bold" pitchFamily="34" charset="0"/>
              </a:rPr>
              <a:t>th</a:t>
            </a:r>
            <a:r>
              <a:rPr lang="en-US" sz="3300" b="1" dirty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latin typeface="Arial Rounded MT Bold" pitchFamily="34" charset="0"/>
              </a:rPr>
              <a:t> tradition of man – not His actual birth date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latin typeface="Arial Rounded MT Bold" pitchFamily="34" charset="0"/>
              </a:rPr>
              <a:t>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600" dirty="0">
                <a:solidFill>
                  <a:prstClr val="black"/>
                </a:solidFill>
              </a:rPr>
              <a:t>It is hoped that we will realize the immense importance that </a:t>
            </a:r>
            <a:r>
              <a:rPr lang="en-US" sz="2600" b="1" dirty="0">
                <a:ln>
                  <a:solidFill>
                    <a:srgbClr val="0000FF"/>
                  </a:solidFill>
                </a:ln>
                <a:solidFill>
                  <a:srgbClr val="0070C0"/>
                </a:solidFill>
              </a:rPr>
              <a:t>Yahuah</a:t>
            </a:r>
            <a:r>
              <a:rPr lang="en-US" sz="2600" dirty="0">
                <a:solidFill>
                  <a:prstClr val="black"/>
                </a:solidFill>
              </a:rPr>
              <a:t> places upon the Mo-edim for timing of this universe.   Also, that this importance will be understood and transferred in view of the final period of this earth.  It is then, the Mo-edim will have tremendous prominence in determining </a:t>
            </a:r>
            <a:r>
              <a:rPr lang="en-US" sz="2600" b="1" dirty="0">
                <a:ln>
                  <a:solidFill>
                    <a:srgbClr val="0000FF"/>
                  </a:solidFill>
                </a:ln>
                <a:solidFill>
                  <a:srgbClr val="0070C0"/>
                </a:solidFill>
              </a:rPr>
              <a:t>Yahuah’s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events.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600" dirty="0">
                <a:solidFill>
                  <a:prstClr val="black"/>
                </a:solidFill>
              </a:rPr>
              <a:t>We are commanded to remember </a:t>
            </a:r>
            <a:r>
              <a:rPr lang="en-US" sz="2600" b="1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</a:rPr>
              <a:t>Yahusha’s</a:t>
            </a:r>
            <a:r>
              <a:rPr lang="en-US" sz="2600" dirty="0">
                <a:solidFill>
                  <a:schemeClr val="accent4"/>
                </a:solidFill>
              </a:rPr>
              <a:t> </a:t>
            </a:r>
            <a:r>
              <a:rPr lang="en-US" sz="2600" dirty="0">
                <a:solidFill>
                  <a:prstClr val="black"/>
                </a:solidFill>
              </a:rPr>
              <a:t>death, </a:t>
            </a:r>
            <a:r>
              <a:rPr lang="en-US" sz="2600" b="1" dirty="0">
                <a:solidFill>
                  <a:srgbClr val="FF0000"/>
                </a:solidFill>
              </a:rPr>
              <a:t>not to celebrate birthdays as kings did!</a:t>
            </a:r>
            <a:br>
              <a:rPr lang="en-US" sz="2600" b="1" dirty="0">
                <a:solidFill>
                  <a:srgbClr val="FF0000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If we were commanded to celebrate His birth, would there not have been a Mo-</a:t>
            </a:r>
            <a:r>
              <a:rPr lang="en-US" sz="2600" dirty="0" err="1">
                <a:solidFill>
                  <a:schemeClr val="tx1"/>
                </a:solidFill>
              </a:rPr>
              <a:t>ed</a:t>
            </a:r>
            <a:r>
              <a:rPr lang="en-US" sz="2600" dirty="0">
                <a:solidFill>
                  <a:schemeClr val="tx1"/>
                </a:solidFill>
              </a:rPr>
              <a:t> established for that purpose?  Sukkot gives us an approximate time, (not an “exactness”) for us to celebrate His coming to DWELL with us on this earth.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46290"/>
            <a:ext cx="397056" cy="283219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47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F:\Art on Desktop - 1\All white man clip art\3d white people\png\3d gets it 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094" y="708210"/>
            <a:ext cx="1630676" cy="186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0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63000">
              <a:schemeClr val="accent5">
                <a:lumMod val="14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669" y="868995"/>
            <a:ext cx="3901441" cy="4906965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/>
            <a:sp3d extrusionH="57150">
              <a:bevelT w="38100" h="38100" prst="angle"/>
            </a:sp3d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Part #2</a:t>
            </a:r>
            <a:br>
              <a:rPr lang="en-US" b="1" dirty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What is the connection of  </a:t>
            </a:r>
            <a:r>
              <a:rPr lang="en-US" b="1" dirty="0">
                <a:solidFill>
                  <a:srgbClr val="0070C0"/>
                </a:solidFill>
                <a:latin typeface="Arial Rounded MT Bold" pitchFamily="34" charset="0"/>
              </a:rPr>
              <a:t>Yahusha’s birth, </a:t>
            </a:r>
            <a:br>
              <a:rPr lang="en-US" b="1" dirty="0">
                <a:solidFill>
                  <a:srgbClr val="0070C0"/>
                </a:solidFill>
                <a:latin typeface="Arial Rounded MT Bold" pitchFamily="34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to the Feast of Sukkot,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</a:br>
            <a:r>
              <a:rPr lang="en-US" b="1" dirty="0">
                <a:solidFill>
                  <a:srgbClr val="00B050"/>
                </a:solidFill>
                <a:latin typeface="Arial Rounded MT Bold" pitchFamily="34" charset="0"/>
              </a:rPr>
              <a:t>for our assembly plans today?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4707" y="6481934"/>
            <a:ext cx="400226" cy="287578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48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Rae\Desktop\sukkot boo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63" y="751840"/>
            <a:ext cx="3855958" cy="51412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0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00FF00">
                <a:alpha val="48000"/>
              </a:srgbClr>
            </a:gs>
            <a:gs pos="5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65311"/>
            <a:ext cx="397056" cy="273783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49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4601" y="311727"/>
            <a:ext cx="11430643" cy="60994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Mosheh</a:t>
            </a:r>
            <a:r>
              <a:rPr lang="en-C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climbed up Mt Sinai many times – 8 times for sure.</a:t>
            </a:r>
          </a:p>
          <a:p>
            <a:r>
              <a:rPr lang="en-C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Everlasting Covenant that was re-established – were the spoken words also written on tablets, by </a:t>
            </a:r>
            <a:r>
              <a:rPr lang="en-CA" sz="3200" b="1" dirty="0">
                <a:solidFill>
                  <a:srgbClr val="0000FF"/>
                </a:solidFill>
              </a:rPr>
              <a:t>Yahuah.</a:t>
            </a:r>
          </a:p>
          <a:p>
            <a:r>
              <a:rPr lang="en-C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Abraham was already living this same Everlasting Covenant when he was given the Covenant for possession of the land. </a:t>
            </a:r>
          </a:p>
          <a:p>
            <a:r>
              <a:rPr lang="en-C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 Everlasting Covenant given to </a:t>
            </a:r>
            <a:r>
              <a:rPr lang="en-CA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Mosheh</a:t>
            </a:r>
            <a:r>
              <a:rPr lang="en-C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was understood, agreed upon and ratified by not only </a:t>
            </a:r>
            <a:r>
              <a:rPr lang="en-CA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Mosheh</a:t>
            </a:r>
            <a:r>
              <a:rPr lang="en-C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but also by </a:t>
            </a:r>
            <a:r>
              <a:rPr lang="en-CA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Aharon</a:t>
            </a:r>
            <a:r>
              <a:rPr lang="en-C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CA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Nadab</a:t>
            </a:r>
            <a:r>
              <a:rPr lang="en-C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CA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Abihu</a:t>
            </a:r>
            <a:r>
              <a:rPr lang="en-C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the 70 elders.  </a:t>
            </a:r>
          </a:p>
          <a:p>
            <a:r>
              <a:rPr lang="en-CA" sz="3200" b="1" dirty="0">
                <a:solidFill>
                  <a:srgbClr val="008000"/>
                </a:solidFill>
              </a:rPr>
              <a:t>What was the time frame and significance of it all in terms of our belief structure today?</a:t>
            </a:r>
            <a:r>
              <a:rPr lang="en-CA" dirty="0">
                <a:solidFill>
                  <a:srgbClr val="008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6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7597" y="710013"/>
            <a:ext cx="7522780" cy="989999"/>
          </a:xfrm>
          <a:gradFill>
            <a:gsLst>
              <a:gs pos="0">
                <a:srgbClr val="CC9900">
                  <a:alpha val="8627"/>
                </a:srgb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76200">
                    <a:srgbClr val="FFFF00"/>
                  </a:glow>
                </a:effectLst>
              </a:rPr>
              <a:t>Our Salvation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320" y="2340077"/>
            <a:ext cx="10637472" cy="4337259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r>
              <a:rPr lang="en-US" sz="4000" b="1" dirty="0">
                <a:solidFill>
                  <a:srgbClr val="008080"/>
                </a:solidFill>
                <a:latin typeface="Georgia" panose="02040502050405020303" pitchFamily="18" charset="0"/>
              </a:rPr>
              <a:t>Luke 2:11</a:t>
            </a:r>
            <a:r>
              <a:rPr lang="en-US" sz="40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“Because there was born </a:t>
            </a:r>
            <a:br>
              <a:rPr lang="en-US" sz="40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to you today in the city of </a:t>
            </a:r>
            <a:r>
              <a:rPr lang="en-US" sz="4000" dirty="0" err="1">
                <a:solidFill>
                  <a:prstClr val="black"/>
                </a:solidFill>
                <a:latin typeface="Georgia" panose="02040502050405020303" pitchFamily="18" charset="0"/>
              </a:rPr>
              <a:t>Dawi</a:t>
            </a:r>
            <a:r>
              <a:rPr lang="en-US" sz="4000" dirty="0" err="1">
                <a:solidFill>
                  <a:prstClr val="black"/>
                </a:solidFill>
                <a:latin typeface="TITUS Cyberbit Basic" panose="02020603050405020304" pitchFamily="18" charset="0"/>
              </a:rPr>
              <a:t>d</a:t>
            </a:r>
            <a:r>
              <a:rPr lang="en-US" sz="4000" dirty="0">
                <a:solidFill>
                  <a:prstClr val="black"/>
                </a:solidFill>
                <a:latin typeface="TITUS Cyberbit Basic" panose="02020603050405020304" pitchFamily="18" charset="0"/>
              </a:rPr>
              <a:t>̱</a:t>
            </a:r>
            <a:r>
              <a:rPr 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 a Saviour, who is Messiah, the Master. </a:t>
            </a:r>
          </a:p>
          <a:p>
            <a:r>
              <a:rPr lang="en-US" sz="4000" b="1" dirty="0">
                <a:solidFill>
                  <a:srgbClr val="008080"/>
                </a:solidFill>
                <a:latin typeface="Georgia" panose="02040502050405020303" pitchFamily="18" charset="0"/>
              </a:rPr>
              <a:t>Luke 2:12</a:t>
            </a:r>
            <a:r>
              <a:rPr lang="en-US" sz="40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“And this is the sign to you: </a:t>
            </a:r>
            <a:br>
              <a:rPr lang="en-US" sz="40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You shall find a baby wrapped up, </a:t>
            </a:r>
            <a:br>
              <a:rPr lang="en-US" sz="40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4000" dirty="0">
                <a:solidFill>
                  <a:prstClr val="black"/>
                </a:solidFill>
                <a:latin typeface="Georgia" panose="02040502050405020303" pitchFamily="18" charset="0"/>
              </a:rPr>
              <a:t>lying in a feeding trough.”  			</a:t>
            </a:r>
            <a:r>
              <a:rPr lang="en-US" sz="1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1800" i="1" dirty="0">
                <a:solidFill>
                  <a:srgbClr val="008080"/>
                </a:solidFill>
                <a:latin typeface="Georgia" panose="02040502050405020303" pitchFamily="18" charset="0"/>
              </a:rPr>
              <a:t>The Scriptures</a:t>
            </a:r>
            <a:r>
              <a:rPr lang="en-US" sz="4000" i="1" dirty="0">
                <a:solidFill>
                  <a:srgbClr val="008080"/>
                </a:solidFill>
                <a:latin typeface="Georgia" panose="02040502050405020303" pitchFamily="18" charset="0"/>
              </a:rPr>
              <a:t> </a:t>
            </a:r>
            <a:endParaRPr lang="en-US" sz="4000" i="1" dirty="0">
              <a:solidFill>
                <a:srgbClr val="00808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88630" y="6369560"/>
            <a:ext cx="2856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7A74B44-96B6-46D3-A866-A381D6BFE4C8}" type="slidenum">
              <a:rPr lang="en-US" sz="1400">
                <a:solidFill>
                  <a:prstClr val="black"/>
                </a:solidFill>
                <a:latin typeface="Georgia" panose="02040502050405020303" pitchFamily="18" charset="0"/>
              </a:rPr>
              <a:pPr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26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00FF00">
                <a:alpha val="48000"/>
              </a:srgbClr>
            </a:gs>
            <a:gs pos="5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65311"/>
            <a:ext cx="397056" cy="273783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50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4601" y="311727"/>
            <a:ext cx="11430643" cy="6099463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800" b="1" dirty="0">
                <a:solidFill>
                  <a:schemeClr val="tx1"/>
                </a:solidFill>
              </a:rPr>
              <a:t>Exodus 24:3 </a:t>
            </a:r>
            <a:r>
              <a:rPr lang="en-CA" sz="2800" dirty="0">
                <a:solidFill>
                  <a:schemeClr val="tx1"/>
                </a:solidFill>
              </a:rPr>
              <a:t>– </a:t>
            </a:r>
            <a:br>
              <a:rPr lang="en-CA" sz="3200" dirty="0">
                <a:solidFill>
                  <a:srgbClr val="008000"/>
                </a:solidFill>
              </a:rPr>
            </a:br>
            <a:r>
              <a:rPr lang="en-CA" sz="3200" dirty="0">
                <a:solidFill>
                  <a:srgbClr val="008000"/>
                </a:solidFill>
              </a:rPr>
              <a:t>And </a:t>
            </a:r>
            <a:r>
              <a:rPr lang="en-CA" sz="3200" dirty="0" err="1">
                <a:solidFill>
                  <a:srgbClr val="008000"/>
                </a:solidFill>
              </a:rPr>
              <a:t>Mosheh</a:t>
            </a:r>
            <a:r>
              <a:rPr lang="en-CA" sz="3200" dirty="0">
                <a:solidFill>
                  <a:srgbClr val="008000"/>
                </a:solidFill>
              </a:rPr>
              <a:t> came and related to the people all the Words of</a:t>
            </a:r>
            <a:r>
              <a:rPr lang="he-IL" sz="3200" dirty="0"/>
              <a:t> </a:t>
            </a:r>
            <a:r>
              <a:rPr lang="he-IL" sz="3200" b="1" dirty="0">
                <a:solidFill>
                  <a:srgbClr val="0000FF"/>
                </a:solidFill>
              </a:rPr>
              <a:t>יהוה</a:t>
            </a:r>
            <a:r>
              <a:rPr lang="he-IL" sz="3200" dirty="0">
                <a:solidFill>
                  <a:srgbClr val="0000FF"/>
                </a:solidFill>
              </a:rPr>
              <a:t> </a:t>
            </a:r>
            <a:r>
              <a:rPr lang="en-CA" sz="3200" b="1" dirty="0">
                <a:solidFill>
                  <a:srgbClr val="0000FF"/>
                </a:solidFill>
              </a:rPr>
              <a:t>[Yahuah] </a:t>
            </a:r>
            <a:r>
              <a:rPr lang="en-CA" sz="3200" dirty="0">
                <a:solidFill>
                  <a:srgbClr val="008000"/>
                </a:solidFill>
              </a:rPr>
              <a:t>and all the Right-Rulings.  And all the people answered with one voice and said, </a:t>
            </a:r>
            <a:r>
              <a:rPr lang="en-CA" sz="3200" b="1" dirty="0">
                <a:solidFill>
                  <a:srgbClr val="990033"/>
                </a:solidFill>
              </a:rPr>
              <a:t>“All the Words </a:t>
            </a:r>
            <a:r>
              <a:rPr lang="en-CA" sz="3200" dirty="0">
                <a:solidFill>
                  <a:srgbClr val="008000"/>
                </a:solidFill>
              </a:rPr>
              <a:t>which </a:t>
            </a:r>
            <a:r>
              <a:rPr lang="he-IL" sz="3200" b="1" dirty="0">
                <a:solidFill>
                  <a:srgbClr val="0000FF"/>
                </a:solidFill>
              </a:rPr>
              <a:t>יהוה</a:t>
            </a:r>
            <a:r>
              <a:rPr lang="en-CA" sz="3200" dirty="0">
                <a:solidFill>
                  <a:srgbClr val="008000"/>
                </a:solidFill>
              </a:rPr>
              <a:t> </a:t>
            </a:r>
            <a:r>
              <a:rPr lang="en-CA" sz="3200" b="1" dirty="0">
                <a:solidFill>
                  <a:srgbClr val="0000FF"/>
                </a:solidFill>
              </a:rPr>
              <a:t>[Yahuah] </a:t>
            </a:r>
            <a:r>
              <a:rPr lang="en-CA" sz="3200" dirty="0">
                <a:solidFill>
                  <a:srgbClr val="008000"/>
                </a:solidFill>
              </a:rPr>
              <a:t>has spoken we shall do.”  </a:t>
            </a:r>
          </a:p>
          <a:p>
            <a:r>
              <a:rPr lang="en-CA" sz="3200" dirty="0">
                <a:solidFill>
                  <a:srgbClr val="008000"/>
                </a:solidFill>
              </a:rPr>
              <a:t>The Hebrew nation then sacrificed animals to </a:t>
            </a:r>
            <a:r>
              <a:rPr lang="en-CA" sz="3200" b="1" dirty="0">
                <a:solidFill>
                  <a:srgbClr val="0000FF"/>
                </a:solidFill>
              </a:rPr>
              <a:t>Yahuah</a:t>
            </a:r>
            <a:r>
              <a:rPr lang="en-CA" sz="3200" dirty="0">
                <a:solidFill>
                  <a:srgbClr val="0000FF"/>
                </a:solidFill>
              </a:rPr>
              <a:t>,</a:t>
            </a:r>
            <a:r>
              <a:rPr lang="en-CA" sz="3200" b="1" dirty="0">
                <a:solidFill>
                  <a:srgbClr val="0000FF"/>
                </a:solidFill>
              </a:rPr>
              <a:t> </a:t>
            </a:r>
            <a:r>
              <a:rPr lang="en-CA" sz="3200" dirty="0">
                <a:solidFill>
                  <a:srgbClr val="008000"/>
                </a:solidFill>
              </a:rPr>
              <a:t>and Mosheh took the blood and sprinkled it on the altar.  </a:t>
            </a:r>
            <a:r>
              <a:rPr lang="en-CA" sz="2800" dirty="0">
                <a:solidFill>
                  <a:schemeClr val="tx1"/>
                </a:solidFill>
              </a:rPr>
              <a:t>(Ex 24:4-6)</a:t>
            </a:r>
          </a:p>
          <a:p>
            <a:r>
              <a:rPr lang="en-CA" sz="3200" dirty="0">
                <a:solidFill>
                  <a:srgbClr val="008000"/>
                </a:solidFill>
              </a:rPr>
              <a:t>Exodus 24: next slide -</a:t>
            </a:r>
          </a:p>
        </p:txBody>
      </p:sp>
    </p:spTree>
    <p:extLst>
      <p:ext uri="{BB962C8B-B14F-4D97-AF65-F5344CB8AC3E}">
        <p14:creationId xmlns:p14="http://schemas.microsoft.com/office/powerpoint/2010/main" val="333583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00FF00">
                <a:alpha val="48000"/>
              </a:srgbClr>
            </a:gs>
            <a:gs pos="5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65311"/>
            <a:ext cx="397056" cy="273783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51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4601" y="311727"/>
            <a:ext cx="11430643" cy="6099463"/>
          </a:xfrm>
        </p:spPr>
        <p:txBody>
          <a:bodyPr>
            <a:normAutofit fontScale="92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2800" b="1" dirty="0">
                <a:solidFill>
                  <a:schemeClr val="tx1"/>
                </a:solidFill>
              </a:rPr>
              <a:t>Exodus 24:7, 8 </a:t>
            </a:r>
            <a:r>
              <a:rPr lang="en-CA" sz="2800" dirty="0">
                <a:solidFill>
                  <a:schemeClr val="tx1"/>
                </a:solidFill>
              </a:rPr>
              <a:t>–</a:t>
            </a:r>
          </a:p>
          <a:p>
            <a:r>
              <a:rPr lang="en-CA" sz="3200" dirty="0">
                <a:solidFill>
                  <a:srgbClr val="008000"/>
                </a:solidFill>
              </a:rPr>
              <a:t>And he took the Book of the Covenant and read in the hearing of the people.  And they said, </a:t>
            </a: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  <a:latin typeface="Arial Rounded MT Bold" pitchFamily="34" charset="0"/>
              </a:rPr>
              <a:t>“All that </a:t>
            </a:r>
            <a:r>
              <a:rPr lang="he-IL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Rounded MT Bold" pitchFamily="34" charset="0"/>
              </a:rPr>
              <a:t>יהוה</a:t>
            </a: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  <a:latin typeface="Arial Rounded MT Bold" pitchFamily="34" charset="0"/>
              </a:rPr>
              <a:t> </a:t>
            </a: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Rounded MT Bold" pitchFamily="34" charset="0"/>
              </a:rPr>
              <a:t>[Yahuah]</a:t>
            </a: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  <a:latin typeface="Arial Rounded MT Bold" pitchFamily="34" charset="0"/>
              </a:rPr>
              <a:t> has spoken we shall do, and obey.”</a:t>
            </a:r>
            <a:b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  <a:latin typeface="Arial Rounded MT Bold" pitchFamily="34" charset="0"/>
              </a:rPr>
            </a:br>
            <a:r>
              <a:rPr lang="en-CA" sz="3200" b="1" dirty="0">
                <a:solidFill>
                  <a:srgbClr val="990033"/>
                </a:solidFill>
                <a:latin typeface="Arial Rounded MT Bold" pitchFamily="34" charset="0"/>
              </a:rPr>
              <a:t>And Mosheh took the blood and sprinkled it on the people,</a:t>
            </a:r>
            <a:r>
              <a:rPr lang="en-CA" sz="3200" b="1" dirty="0">
                <a:solidFill>
                  <a:srgbClr val="008000"/>
                </a:solidFill>
                <a:latin typeface="Arial Rounded MT Bold" pitchFamily="34" charset="0"/>
              </a:rPr>
              <a:t> </a:t>
            </a:r>
            <a:br>
              <a:rPr lang="en-CA" sz="3200" b="1" dirty="0">
                <a:solidFill>
                  <a:srgbClr val="008000"/>
                </a:solidFill>
                <a:latin typeface="Arial Rounded MT Bold" pitchFamily="34" charset="0"/>
              </a:rPr>
            </a:br>
            <a:r>
              <a:rPr lang="en-CA" sz="3200" dirty="0">
                <a:solidFill>
                  <a:srgbClr val="008000"/>
                </a:solidFill>
              </a:rPr>
              <a:t>and said, </a:t>
            </a: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  <a:latin typeface="Arial Rounded MT Bold" pitchFamily="34" charset="0"/>
              </a:rPr>
              <a:t>“See the </a:t>
            </a: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990033"/>
                </a:solidFill>
                <a:latin typeface="Arial Rounded MT Bold" pitchFamily="34" charset="0"/>
              </a:rPr>
              <a:t>blood</a:t>
            </a: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  <a:latin typeface="Arial Rounded MT Bold" pitchFamily="34" charset="0"/>
              </a:rPr>
              <a:t> of the Covenant which </a:t>
            </a:r>
            <a:r>
              <a:rPr lang="he-IL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Rounded MT Bold" pitchFamily="34" charset="0"/>
              </a:rPr>
              <a:t>יהוה</a:t>
            </a: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  <a:latin typeface="Arial Rounded MT Bold" pitchFamily="34" charset="0"/>
              </a:rPr>
              <a:t> </a:t>
            </a: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Rounded MT Bold" pitchFamily="34" charset="0"/>
              </a:rPr>
              <a:t>[Yahuah] </a:t>
            </a: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  <a:latin typeface="Arial Rounded MT Bold" pitchFamily="34" charset="0"/>
              </a:rPr>
              <a:t>has made with you concerning all these Words.”</a:t>
            </a:r>
            <a:r>
              <a:rPr lang="en-CA" sz="3200" dirty="0">
                <a:ln>
                  <a:solidFill>
                    <a:srgbClr val="0000FF"/>
                  </a:solidFill>
                </a:ln>
                <a:solidFill>
                  <a:srgbClr val="008000"/>
                </a:solidFill>
                <a:latin typeface="Arial Rounded MT Bold" pitchFamily="34" charset="0"/>
              </a:rPr>
              <a:t> </a:t>
            </a:r>
          </a:p>
          <a:p>
            <a:r>
              <a:rPr lang="en-CA" sz="3200" dirty="0">
                <a:solidFill>
                  <a:srgbClr val="008000"/>
                </a:solidFill>
              </a:rPr>
              <a:t>The sacrifices and the sprinkling of blood had been accomplished.</a:t>
            </a:r>
          </a:p>
          <a:p>
            <a:r>
              <a:rPr lang="en-CA" sz="3200" dirty="0">
                <a:solidFill>
                  <a:schemeClr val="tx1"/>
                </a:solidFill>
              </a:rPr>
              <a:t>What was the final necessary act to complete </a:t>
            </a:r>
            <a:r>
              <a:rPr lang="en-CA" sz="3200" u="sng" dirty="0">
                <a:solidFill>
                  <a:schemeClr val="tx1"/>
                </a:solidFill>
              </a:rPr>
              <a:t>a full ratification</a:t>
            </a:r>
            <a:r>
              <a:rPr lang="en-CA" sz="3200" dirty="0">
                <a:solidFill>
                  <a:schemeClr val="tx1"/>
                </a:solidFill>
              </a:rPr>
              <a:t> of the Everlasting Covenant?</a:t>
            </a:r>
          </a:p>
        </p:txBody>
      </p:sp>
    </p:spTree>
    <p:extLst>
      <p:ext uri="{BB962C8B-B14F-4D97-AF65-F5344CB8AC3E}">
        <p14:creationId xmlns:p14="http://schemas.microsoft.com/office/powerpoint/2010/main" val="128698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rgbClr val="7BF1FD"/>
            </a:gs>
            <a:gs pos="100000">
              <a:schemeClr val="accent6">
                <a:lumMod val="45000"/>
                <a:lumOff val="5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29" y="488373"/>
            <a:ext cx="11216473" cy="6053913"/>
          </a:xfrm>
        </p:spPr>
        <p:txBody>
          <a:bodyPr anchor="t">
            <a:normAutofit fontScale="92500"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The </a:t>
            </a:r>
            <a:r>
              <a:rPr lang="en-US" sz="3200" b="1" u="sng" dirty="0">
                <a:solidFill>
                  <a:schemeClr val="tx1"/>
                </a:solidFill>
              </a:rPr>
              <a:t>sealing meal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must be eaten!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Who ate this ultra significant sealing meal? </a:t>
            </a:r>
            <a:r>
              <a:rPr lang="en-US" sz="3200">
                <a:solidFill>
                  <a:schemeClr val="tx1"/>
                </a:solidFill>
              </a:rPr>
              <a:t>- </a:t>
            </a:r>
            <a:r>
              <a:rPr lang="en-US" sz="3200" b="1">
                <a:solidFill>
                  <a:schemeClr val="tx1"/>
                </a:solidFill>
              </a:rPr>
              <a:t>Exodus </a:t>
            </a:r>
            <a:r>
              <a:rPr lang="en-US" sz="3200" b="1" dirty="0">
                <a:solidFill>
                  <a:schemeClr val="tx1"/>
                </a:solidFill>
              </a:rPr>
              <a:t>24:9-11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rgbClr val="008000"/>
                </a:solidFill>
              </a:rPr>
              <a:t>And </a:t>
            </a:r>
            <a:r>
              <a:rPr lang="en-US" sz="3200" b="1" dirty="0" err="1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Mosheh</a:t>
            </a:r>
            <a:r>
              <a:rPr lang="en-US" sz="3200" dirty="0">
                <a:solidFill>
                  <a:srgbClr val="008000"/>
                </a:solidFill>
              </a:rPr>
              <a:t> went up, also </a:t>
            </a:r>
            <a:r>
              <a:rPr lang="en-US" sz="3200" b="1" dirty="0" err="1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Aharon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, </a:t>
            </a:r>
            <a:r>
              <a:rPr lang="en-US" sz="3200" b="1" dirty="0" err="1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Nadab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, and </a:t>
            </a:r>
            <a:r>
              <a:rPr lang="en-US" sz="3200" b="1" dirty="0" err="1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Abihu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, </a:t>
            </a:r>
            <a:r>
              <a:rPr lang="en-US" sz="3200" dirty="0">
                <a:solidFill>
                  <a:srgbClr val="008000"/>
                </a:solidFill>
              </a:rPr>
              <a:t>and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seventy of the elders of </a:t>
            </a:r>
            <a:r>
              <a:rPr lang="en-US" sz="3200" b="1" dirty="0" err="1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Yisra’el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.</a:t>
            </a:r>
            <a:br>
              <a:rPr lang="en-US" sz="3200" b="1" dirty="0">
                <a:solidFill>
                  <a:srgbClr val="FF6600"/>
                </a:solidFill>
              </a:rPr>
            </a:br>
            <a:r>
              <a:rPr lang="en-US" sz="3200" dirty="0">
                <a:solidFill>
                  <a:srgbClr val="008000"/>
                </a:solidFill>
              </a:rPr>
              <a:t>And they saw the </a:t>
            </a:r>
            <a:r>
              <a:rPr lang="en-US" sz="3200" dirty="0" err="1">
                <a:solidFill>
                  <a:srgbClr val="008000"/>
                </a:solidFill>
              </a:rPr>
              <a:t>Elohim</a:t>
            </a:r>
            <a:r>
              <a:rPr lang="en-US" sz="3200" dirty="0">
                <a:solidFill>
                  <a:srgbClr val="008000"/>
                </a:solidFill>
              </a:rPr>
              <a:t> of </a:t>
            </a:r>
            <a:r>
              <a:rPr lang="en-US" sz="3200" dirty="0" err="1">
                <a:solidFill>
                  <a:srgbClr val="008000"/>
                </a:solidFill>
              </a:rPr>
              <a:t>Yisra’el</a:t>
            </a:r>
            <a:r>
              <a:rPr lang="en-US" sz="3200" dirty="0">
                <a:solidFill>
                  <a:srgbClr val="008000"/>
                </a:solidFill>
              </a:rPr>
              <a:t>, and under His feet like a paved work of sapphire stone, and like the </a:t>
            </a:r>
            <a:r>
              <a:rPr lang="en-US" sz="3200" dirty="0" err="1">
                <a:solidFill>
                  <a:srgbClr val="008000"/>
                </a:solidFill>
              </a:rPr>
              <a:t>shamayim</a:t>
            </a:r>
            <a:r>
              <a:rPr lang="en-US" sz="3200" dirty="0">
                <a:solidFill>
                  <a:srgbClr val="008000"/>
                </a:solidFill>
              </a:rPr>
              <a:t> for brightness. </a:t>
            </a:r>
            <a:br>
              <a:rPr lang="en-US" sz="3200" dirty="0">
                <a:solidFill>
                  <a:srgbClr val="008000"/>
                </a:solidFill>
              </a:rPr>
            </a:br>
            <a:r>
              <a:rPr lang="en-US" sz="3200" dirty="0">
                <a:solidFill>
                  <a:srgbClr val="008000"/>
                </a:solidFill>
              </a:rPr>
              <a:t>Yet He did not stretch out His hand against the chiefs of the children of </a:t>
            </a:r>
            <a:r>
              <a:rPr lang="en-US" sz="3200" dirty="0" err="1">
                <a:solidFill>
                  <a:srgbClr val="008000"/>
                </a:solidFill>
              </a:rPr>
              <a:t>Yisra’el</a:t>
            </a:r>
            <a:r>
              <a:rPr lang="en-US" sz="3200" dirty="0">
                <a:solidFill>
                  <a:srgbClr val="008000"/>
                </a:solidFill>
              </a:rPr>
              <a:t>! And they saw </a:t>
            </a:r>
            <a:r>
              <a:rPr lang="en-US" sz="3200" dirty="0" err="1">
                <a:solidFill>
                  <a:srgbClr val="008000"/>
                </a:solidFill>
              </a:rPr>
              <a:t>Elohim</a:t>
            </a:r>
            <a:r>
              <a:rPr lang="en-US" sz="3200" dirty="0">
                <a:solidFill>
                  <a:srgbClr val="008000"/>
                </a:solidFill>
              </a:rPr>
              <a:t>, </a:t>
            </a:r>
            <a:r>
              <a:rPr lang="en-US" sz="4800" b="1" dirty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and </a:t>
            </a:r>
            <a:r>
              <a:rPr lang="en-US" sz="4800" b="1" u="sng" dirty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they ate and drank</a:t>
            </a:r>
            <a:r>
              <a:rPr lang="en-US" sz="4800" b="1" dirty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14594" y="6469550"/>
            <a:ext cx="428361" cy="315713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52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8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63000">
              <a:schemeClr val="accent5">
                <a:lumMod val="14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787" y="1805085"/>
            <a:ext cx="7617180" cy="3255288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/>
            <a:sp3d extrusionH="57150">
              <a:bevelT h="25400" prst="softRound"/>
            </a:sp3d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Rounded MT Bold" pitchFamily="34" charset="0"/>
              </a:rPr>
              <a:t>OK!  </a:t>
            </a:r>
            <a:r>
              <a:rPr lang="en-US" sz="3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itchFamily="34" charset="0"/>
              </a:rPr>
              <a:t>The Everlasting Covenant was signed, sealed and ratified.</a:t>
            </a:r>
            <a:br>
              <a:rPr lang="en-US" sz="3200" b="1" dirty="0">
                <a:solidFill>
                  <a:srgbClr val="FFFF00"/>
                </a:solidFill>
                <a:latin typeface="Arial Rounded MT Bold" pitchFamily="34" charset="0"/>
              </a:rPr>
            </a:br>
            <a:br>
              <a:rPr lang="en-US" sz="3200" b="1" dirty="0">
                <a:solidFill>
                  <a:srgbClr val="FFFF00"/>
                </a:solidFill>
                <a:latin typeface="Arial Rounded MT Bold" pitchFamily="34" charset="0"/>
              </a:rPr>
            </a:b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90033"/>
                </a:solidFill>
                <a:latin typeface="Arial Rounded MT Bold" pitchFamily="34" charset="0"/>
              </a:rPr>
              <a:t>What weight should that have on our lives – </a:t>
            </a:r>
            <a:r>
              <a:rPr lang="en-US" sz="3200" b="1" u="sng" dirty="0">
                <a:ln>
                  <a:solidFill>
                    <a:sysClr val="windowText" lastClr="000000"/>
                  </a:solidFill>
                </a:ln>
                <a:solidFill>
                  <a:srgbClr val="990033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RIGHT NOW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90033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 -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990033"/>
                </a:solidFill>
                <a:latin typeface="Arial Rounded MT Bold" pitchFamily="34" charset="0"/>
              </a:rPr>
              <a:t>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7BF1FD"/>
                </a:solidFill>
                <a:effectLst>
                  <a:glow rad="127000">
                    <a:srgbClr val="FFFF00"/>
                  </a:glow>
                </a:effectLst>
                <a:latin typeface="Arial Rounded MT Bold" pitchFamily="34" charset="0"/>
              </a:rPr>
              <a:t>TODAY?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7BF1FD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4707" y="6481934"/>
            <a:ext cx="400226" cy="287578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53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7BF1FD"/>
            </a:gs>
            <a:gs pos="100000">
              <a:schemeClr val="accent6">
                <a:lumMod val="45000"/>
                <a:lumOff val="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976" y="703526"/>
            <a:ext cx="11216473" cy="5231108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In terms of our assembly here today, what statutes were included within the agreement that all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Yisra’el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accepted </a:t>
            </a:r>
            <a:b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</a:b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and vowed to stand by?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Exodus 23:14–17 </a:t>
            </a:r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forthcoming!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14594" y="6469550"/>
            <a:ext cx="428361" cy="315713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54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Art on Desktop - 1\All white man clip art\3d white people\png\ques mark man 2 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83" y="1997542"/>
            <a:ext cx="2818466" cy="33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40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7BF1FD"/>
            </a:gs>
            <a:gs pos="100000">
              <a:schemeClr val="accent6">
                <a:lumMod val="45000"/>
                <a:lumOff val="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29" y="488373"/>
            <a:ext cx="11216473" cy="6053913"/>
          </a:xfrm>
        </p:spPr>
        <p:txBody>
          <a:bodyPr anchor="t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Exodus 23:14-15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Three times in the year you are to celebrate a Festival to Me: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Guard the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Festival of </a:t>
            </a:r>
            <a:r>
              <a:rPr lang="en-US" sz="3200" b="1" dirty="0" err="1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Matstsoth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FF6600"/>
                </a:solidFill>
              </a:rPr>
              <a:t>.  </a:t>
            </a:r>
            <a:r>
              <a:rPr lang="en-US" sz="3200" dirty="0">
                <a:solidFill>
                  <a:schemeClr val="tx1"/>
                </a:solidFill>
              </a:rPr>
              <a:t>Seven days you eat unleavened bread, as I commanded you, at the time appointed in the month of Abib – for in it you came out of </a:t>
            </a:r>
            <a:r>
              <a:rPr lang="en-US" sz="3200" dirty="0" err="1">
                <a:solidFill>
                  <a:schemeClr val="tx1"/>
                </a:solidFill>
              </a:rPr>
              <a:t>Mitsrayim</a:t>
            </a:r>
            <a:r>
              <a:rPr lang="en-US" sz="3200" dirty="0">
                <a:solidFill>
                  <a:schemeClr val="tx1"/>
                </a:solidFill>
              </a:rPr>
              <a:t> – and do not appear before me empty-handed;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i="1" dirty="0">
                <a:solidFill>
                  <a:srgbClr val="0000FF"/>
                </a:solidFill>
              </a:rPr>
              <a:t>									</a:t>
            </a:r>
            <a:r>
              <a:rPr lang="en-US" sz="2400" b="1" i="1" dirty="0" err="1">
                <a:solidFill>
                  <a:srgbClr val="0000FF"/>
                </a:solidFill>
              </a:rPr>
              <a:t>HalleluYah</a:t>
            </a:r>
            <a:r>
              <a:rPr lang="en-US" sz="2400" b="1" i="1" dirty="0">
                <a:solidFill>
                  <a:srgbClr val="0000FF"/>
                </a:solidFill>
              </a:rPr>
              <a:t> Scriptures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14594" y="6469550"/>
            <a:ext cx="428361" cy="315713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55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3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7BF1FD"/>
            </a:gs>
            <a:gs pos="100000">
              <a:schemeClr val="accent6">
                <a:lumMod val="45000"/>
                <a:lumOff val="5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29" y="488373"/>
            <a:ext cx="11216473" cy="6053913"/>
          </a:xfrm>
        </p:spPr>
        <p:txBody>
          <a:bodyPr anchor="t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Exodus 23:16, 17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And the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CC9900"/>
                </a:solidFill>
              </a:rPr>
              <a:t>Festival of the Harvest, </a:t>
            </a:r>
            <a:r>
              <a:rPr lang="en-US" sz="3200" dirty="0">
                <a:solidFill>
                  <a:schemeClr val="tx1"/>
                </a:solidFill>
              </a:rPr>
              <a:t>the first-fruits of your </a:t>
            </a:r>
            <a:r>
              <a:rPr lang="en-US" sz="3200" dirty="0" err="1">
                <a:solidFill>
                  <a:schemeClr val="tx1"/>
                </a:solidFill>
              </a:rPr>
              <a:t>labours</a:t>
            </a:r>
            <a:r>
              <a:rPr lang="en-US" sz="3200" dirty="0">
                <a:solidFill>
                  <a:schemeClr val="tx1"/>
                </a:solidFill>
              </a:rPr>
              <a:t> which you have sown in the field;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CC9900"/>
                </a:solidFill>
              </a:rPr>
              <a:t>and the </a:t>
            </a:r>
            <a:br>
              <a:rPr lang="en-US" sz="3200" b="1" dirty="0">
                <a:solidFill>
                  <a:srgbClr val="CC9900"/>
                </a:solidFill>
              </a:rPr>
            </a:b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CC9900"/>
                </a:solidFill>
                <a:effectLst>
                  <a:glow rad="127000">
                    <a:srgbClr val="990033">
                      <a:alpha val="54000"/>
                    </a:srgbClr>
                  </a:glow>
                </a:effectLst>
              </a:rPr>
              <a:t>Festival of Ingathering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CC9900"/>
                </a:solidFill>
              </a:rPr>
              <a:t>at the outgoing of the year,</a:t>
            </a:r>
            <a:r>
              <a:rPr lang="en-US" sz="3200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when you have gathered in the fruit of your </a:t>
            </a:r>
            <a:r>
              <a:rPr lang="en-US" sz="3200" dirty="0" err="1">
                <a:solidFill>
                  <a:schemeClr val="tx1"/>
                </a:solidFill>
              </a:rPr>
              <a:t>labours</a:t>
            </a:r>
            <a:r>
              <a:rPr lang="en-US" sz="3200" dirty="0">
                <a:solidFill>
                  <a:schemeClr val="tx1"/>
                </a:solidFill>
              </a:rPr>
              <a:t> in the field.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</a:rPr>
              <a:t>Three times in the year </a:t>
            </a:r>
            <a:r>
              <a:rPr lang="en-US" sz="3200" b="1" u="sng" dirty="0">
                <a:solidFill>
                  <a:schemeClr val="tx1"/>
                </a:solidFill>
              </a:rPr>
              <a:t>all your males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are to appear before the </a:t>
            </a:r>
            <a:r>
              <a:rPr lang="en-US" sz="3200" dirty="0" err="1">
                <a:solidFill>
                  <a:schemeClr val="tx1"/>
                </a:solidFill>
              </a:rPr>
              <a:t>Adon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[Yahuah].  </a:t>
            </a:r>
            <a:r>
              <a:rPr lang="en-US" sz="3200" dirty="0">
                <a:solidFill>
                  <a:srgbClr val="0000FF"/>
                </a:solidFill>
              </a:rPr>
              <a:t>					</a:t>
            </a:r>
            <a:r>
              <a:rPr lang="en-US" sz="2400" i="1" dirty="0" err="1">
                <a:solidFill>
                  <a:srgbClr val="0000FF"/>
                </a:solidFill>
              </a:rPr>
              <a:t>HalleluYah</a:t>
            </a:r>
            <a:r>
              <a:rPr lang="en-US" sz="2400" i="1" dirty="0">
                <a:solidFill>
                  <a:srgbClr val="0000FF"/>
                </a:solidFill>
              </a:rPr>
              <a:t> Scriptures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14594" y="6469550"/>
            <a:ext cx="428361" cy="315713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56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5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00FF00">
                <a:alpha val="48000"/>
              </a:srgbClr>
            </a:gs>
            <a:gs pos="5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65311"/>
            <a:ext cx="397056" cy="273783"/>
          </a:xfrm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</a:rPr>
              <a:pPr/>
              <a:t>57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729" y="332509"/>
            <a:ext cx="11233216" cy="6234546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CA" sz="3200" dirty="0">
                <a:solidFill>
                  <a:schemeClr val="tx1"/>
                </a:solidFill>
              </a:rPr>
              <a:t>Some of us here today have voluntarily chosen to obey the statutes of </a:t>
            </a:r>
            <a:r>
              <a:rPr lang="en-CA" sz="3200" b="1" dirty="0">
                <a:solidFill>
                  <a:srgbClr val="0070C0"/>
                </a:solidFill>
              </a:rPr>
              <a:t>Yahuah,</a:t>
            </a:r>
            <a:r>
              <a:rPr lang="en-CA" sz="3200" dirty="0">
                <a:solidFill>
                  <a:srgbClr val="0070C0"/>
                </a:solidFill>
              </a:rPr>
              <a:t> </a:t>
            </a:r>
            <a:r>
              <a:rPr lang="en-CA" sz="3200" dirty="0">
                <a:solidFill>
                  <a:schemeClr val="tx1"/>
                </a:solidFill>
              </a:rPr>
              <a:t>and will present ourselves before Him in accordance with the blood ratified Everlasting Covenant.</a:t>
            </a:r>
          </a:p>
          <a:p>
            <a:r>
              <a:rPr lang="en-CA" sz="3200" dirty="0">
                <a:solidFill>
                  <a:schemeClr val="tx1"/>
                </a:solidFill>
              </a:rPr>
              <a:t>It is the very same Everlasting Covenant that </a:t>
            </a:r>
            <a:r>
              <a:rPr lang="en-CA" sz="3200" dirty="0" err="1">
                <a:solidFill>
                  <a:schemeClr val="tx1"/>
                </a:solidFill>
              </a:rPr>
              <a:t>Mosheh</a:t>
            </a:r>
            <a:r>
              <a:rPr lang="en-CA" sz="3200" dirty="0">
                <a:solidFill>
                  <a:schemeClr val="tx1"/>
                </a:solidFill>
              </a:rPr>
              <a:t> and the Hebrew nation agreed to obey.  </a:t>
            </a:r>
          </a:p>
          <a:p>
            <a:r>
              <a:rPr lang="en-CA" sz="3200" dirty="0">
                <a:solidFill>
                  <a:schemeClr val="tx1"/>
                </a:solidFill>
              </a:rPr>
              <a:t>Let us choose to assemble on </a:t>
            </a:r>
            <a:r>
              <a:rPr lang="en-CA" sz="3200" b="1" dirty="0">
                <a:solidFill>
                  <a:srgbClr val="0070C0"/>
                </a:solidFill>
              </a:rPr>
              <a:t>Yahuah’s</a:t>
            </a:r>
            <a:r>
              <a:rPr lang="en-CA" sz="3200" dirty="0">
                <a:solidFill>
                  <a:schemeClr val="tx1"/>
                </a:solidFill>
              </a:rPr>
              <a:t> Qodesh (Set-Apart) Appointed Time.  It is the final Qodesh Appointed Time of the yearly worship cycles!</a:t>
            </a:r>
          </a:p>
          <a:p>
            <a:r>
              <a:rPr lang="en-CA" sz="3200" b="1" i="1" dirty="0">
                <a:solidFill>
                  <a:srgbClr val="990033"/>
                </a:solidFill>
              </a:rPr>
              <a:t>What then is the reasoning</a:t>
            </a:r>
            <a:r>
              <a:rPr lang="en-CA" sz="3200" i="1" dirty="0">
                <a:solidFill>
                  <a:srgbClr val="990033"/>
                </a:solidFill>
              </a:rPr>
              <a:t>,</a:t>
            </a:r>
            <a:r>
              <a:rPr lang="en-CA" sz="3200" b="1" i="1" dirty="0">
                <a:solidFill>
                  <a:srgbClr val="990033"/>
                </a:solidFill>
              </a:rPr>
              <a:t> or purposeful theme</a:t>
            </a:r>
            <a:r>
              <a:rPr lang="en-CA" sz="3200" i="1" dirty="0">
                <a:solidFill>
                  <a:srgbClr val="990033"/>
                </a:solidFill>
              </a:rPr>
              <a:t>,</a:t>
            </a:r>
            <a:r>
              <a:rPr lang="en-CA" sz="3200" b="1" i="1" dirty="0">
                <a:solidFill>
                  <a:srgbClr val="990033"/>
                </a:solidFill>
              </a:rPr>
              <a:t> of Sukkot? </a:t>
            </a:r>
          </a:p>
        </p:txBody>
      </p:sp>
    </p:spTree>
    <p:extLst>
      <p:ext uri="{BB962C8B-B14F-4D97-AF65-F5344CB8AC3E}">
        <p14:creationId xmlns:p14="http://schemas.microsoft.com/office/powerpoint/2010/main" val="280258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00FF00">
                <a:alpha val="48000"/>
              </a:srgbClr>
            </a:gs>
            <a:gs pos="5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65311"/>
            <a:ext cx="397056" cy="273783"/>
          </a:xfrm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</a:rPr>
              <a:pPr/>
              <a:t>58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729" y="441413"/>
            <a:ext cx="11233216" cy="6084077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CA" sz="3200" b="1" i="1" dirty="0">
                <a:solidFill>
                  <a:srgbClr val="990033"/>
                </a:solidFill>
              </a:rPr>
              <a:t>What is the meaning of the Hebrew word – Sukkot?  </a:t>
            </a:r>
          </a:p>
          <a:p>
            <a:r>
              <a:rPr lang="en-CA" sz="3200" b="1" i="1" dirty="0">
                <a:solidFill>
                  <a:srgbClr val="990033"/>
                </a:solidFill>
              </a:rPr>
              <a:t>The Hebrew and Aramaic Lexicon of the Old Testament</a:t>
            </a:r>
            <a:br>
              <a:rPr lang="en-CA" sz="3200" b="1" i="1" dirty="0">
                <a:solidFill>
                  <a:srgbClr val="990033"/>
                </a:solidFill>
              </a:rPr>
            </a:br>
            <a:r>
              <a:rPr lang="en-CA" sz="2400" i="1" dirty="0">
                <a:solidFill>
                  <a:schemeClr val="tx1"/>
                </a:solidFill>
              </a:rPr>
              <a:t>Koehler &amp; Baumgartner     pg. 753</a:t>
            </a:r>
            <a:br>
              <a:rPr lang="en-CA" sz="2400" i="1" dirty="0">
                <a:solidFill>
                  <a:schemeClr val="tx1"/>
                </a:solidFill>
              </a:rPr>
            </a:br>
            <a:r>
              <a:rPr lang="en-CA" sz="2400" i="1" dirty="0">
                <a:solidFill>
                  <a:schemeClr val="tx1"/>
                </a:solidFill>
              </a:rPr>
              <a:t>[</a:t>
            </a:r>
            <a:r>
              <a:rPr lang="en-CA" sz="2400" i="1" dirty="0" err="1">
                <a:solidFill>
                  <a:schemeClr val="tx1"/>
                </a:solidFill>
              </a:rPr>
              <a:t>suka</a:t>
            </a:r>
            <a:r>
              <a:rPr lang="en-CA" sz="2400" i="1" dirty="0">
                <a:solidFill>
                  <a:schemeClr val="tx1"/>
                </a:solidFill>
              </a:rPr>
              <a:t>]	 – 1. a lion’s lair             2. hut – made from twigs and matting</a:t>
            </a:r>
            <a:br>
              <a:rPr lang="en-CA" sz="2400" i="1" dirty="0">
                <a:solidFill>
                  <a:schemeClr val="tx1"/>
                </a:solidFill>
              </a:rPr>
            </a:br>
            <a:r>
              <a:rPr lang="en-CA" sz="2400" i="1" dirty="0">
                <a:solidFill>
                  <a:schemeClr val="tx1"/>
                </a:solidFill>
              </a:rPr>
              <a:t>[sukkot] 	– 1. </a:t>
            </a:r>
            <a:r>
              <a:rPr lang="en-CA" sz="2400" b="1" i="1" dirty="0">
                <a:solidFill>
                  <a:srgbClr val="002060"/>
                </a:solidFill>
              </a:rPr>
              <a:t>on the Feast of Tabernacles a person lives for seven days in [a 			       sukkot] made from leafy branches, on roofs and in courtyards.</a:t>
            </a:r>
          </a:p>
          <a:p>
            <a:r>
              <a:rPr lang="en-CA" sz="3200" b="1" i="1" dirty="0">
                <a:solidFill>
                  <a:srgbClr val="990033"/>
                </a:solidFill>
              </a:rPr>
              <a:t>A Hebrew Lexicon </a:t>
            </a:r>
            <a:r>
              <a:rPr lang="en-CA" sz="2400" i="1" dirty="0">
                <a:solidFill>
                  <a:schemeClr val="tx1"/>
                </a:solidFill>
              </a:rPr>
              <a:t>			by John </a:t>
            </a:r>
            <a:r>
              <a:rPr lang="en-CA" sz="2400" i="1" dirty="0" err="1">
                <a:solidFill>
                  <a:schemeClr val="tx1"/>
                </a:solidFill>
              </a:rPr>
              <a:t>Parkhurst</a:t>
            </a:r>
            <a:r>
              <a:rPr lang="en-CA" sz="2400" i="1" dirty="0">
                <a:solidFill>
                  <a:schemeClr val="tx1"/>
                </a:solidFill>
              </a:rPr>
              <a:t>  1776     pg. 351</a:t>
            </a:r>
          </a:p>
          <a:p>
            <a:r>
              <a:rPr lang="en-CA" sz="2400" i="1" dirty="0">
                <a:solidFill>
                  <a:schemeClr val="tx1"/>
                </a:solidFill>
              </a:rPr>
              <a:t>[</a:t>
            </a:r>
            <a:r>
              <a:rPr lang="en-CA" sz="2400" i="1" dirty="0" err="1">
                <a:solidFill>
                  <a:schemeClr val="tx1"/>
                </a:solidFill>
              </a:rPr>
              <a:t>suk</a:t>
            </a:r>
            <a:r>
              <a:rPr lang="en-CA" sz="2400" i="1" dirty="0">
                <a:solidFill>
                  <a:schemeClr val="tx1"/>
                </a:solidFill>
              </a:rPr>
              <a:t>], plural – [sukkot] a pavilion, booth, bower, tabernacle, covert, or the like.</a:t>
            </a:r>
            <a:br>
              <a:rPr lang="en-CA" sz="2400" i="1" dirty="0">
                <a:solidFill>
                  <a:schemeClr val="tx1"/>
                </a:solidFill>
              </a:rPr>
            </a:br>
            <a:r>
              <a:rPr lang="en-CA" sz="2400" i="1" dirty="0">
                <a:solidFill>
                  <a:schemeClr val="tx1"/>
                </a:solidFill>
              </a:rPr>
              <a:t>		Little booths or huts are still usually erected in the eastern gardens for the 		sake of watching them</a:t>
            </a:r>
            <a:br>
              <a:rPr lang="en-CA" sz="2400" i="1" dirty="0">
                <a:solidFill>
                  <a:schemeClr val="tx1"/>
                </a:solidFill>
              </a:rPr>
            </a:br>
            <a:r>
              <a:rPr lang="en-CA" sz="2400" i="1" dirty="0">
                <a:solidFill>
                  <a:schemeClr val="tx1"/>
                </a:solidFill>
              </a:rPr>
              <a:t>		1 Kings 20:12 &amp; 16 – pavilions, but it probably means no more than slight 			temporary booths made with the bows of trees…</a:t>
            </a:r>
          </a:p>
        </p:txBody>
      </p:sp>
    </p:spTree>
    <p:extLst>
      <p:ext uri="{BB962C8B-B14F-4D97-AF65-F5344CB8AC3E}">
        <p14:creationId xmlns:p14="http://schemas.microsoft.com/office/powerpoint/2010/main" val="224064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00FF00">
                <a:alpha val="48000"/>
              </a:srgbClr>
            </a:gs>
            <a:gs pos="58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65311"/>
            <a:ext cx="397056" cy="273783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bg1"/>
                </a:solidFill>
              </a:rPr>
              <a:pPr/>
              <a:t>59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729" y="441413"/>
            <a:ext cx="11233216" cy="6084077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anchor="ctr">
            <a:normAutofit/>
            <a:sp3d extrusionH="57150">
              <a:bevelT h="25400" prst="softRound"/>
            </a:sp3d>
          </a:bodyPr>
          <a:lstStyle/>
          <a:p>
            <a:r>
              <a:rPr lang="en-CA" sz="3200" b="1" i="1" dirty="0" err="1">
                <a:solidFill>
                  <a:srgbClr val="0000FF"/>
                </a:solidFill>
              </a:rPr>
              <a:t>Yahusha</a:t>
            </a:r>
            <a:r>
              <a:rPr lang="en-CA" sz="3200" i="1" dirty="0">
                <a:solidFill>
                  <a:schemeClr val="tx1"/>
                </a:solidFill>
              </a:rPr>
              <a:t> became visible </a:t>
            </a:r>
            <a:r>
              <a:rPr lang="en-CA" sz="3200" i="1" dirty="0">
                <a:solidFill>
                  <a:srgbClr val="FF0000"/>
                </a:solidFill>
              </a:rPr>
              <a:t>[born] </a:t>
            </a:r>
            <a:r>
              <a:rPr lang="en-CA" sz="3200" i="1" dirty="0">
                <a:solidFill>
                  <a:schemeClr val="tx1"/>
                </a:solidFill>
              </a:rPr>
              <a:t>on this earth possibly immediately prior to Sukkoth/Tabernacles.</a:t>
            </a:r>
          </a:p>
          <a:p>
            <a:r>
              <a:rPr lang="en-CA" sz="3200" i="1" dirty="0">
                <a:solidFill>
                  <a:schemeClr val="tx1"/>
                </a:solidFill>
              </a:rPr>
              <a:t>A </a:t>
            </a:r>
            <a:r>
              <a:rPr lang="en-CA" sz="3200" b="1" i="1" dirty="0">
                <a:solidFill>
                  <a:srgbClr val="990033"/>
                </a:solidFill>
              </a:rPr>
              <a:t>sukkah</a:t>
            </a:r>
            <a:r>
              <a:rPr lang="en-CA" sz="3200" i="1" dirty="0">
                <a:solidFill>
                  <a:schemeClr val="tx1"/>
                </a:solidFill>
              </a:rPr>
              <a:t> is a </a:t>
            </a:r>
            <a:r>
              <a:rPr lang="en-CA" sz="3200" b="1" i="1" dirty="0">
                <a:solidFill>
                  <a:srgbClr val="990033"/>
                </a:solidFill>
              </a:rPr>
              <a:t>dwelling</a:t>
            </a:r>
            <a:r>
              <a:rPr lang="en-CA" sz="3200" i="1" dirty="0">
                <a:solidFill>
                  <a:srgbClr val="990033"/>
                </a:solidFill>
              </a:rPr>
              <a:t> </a:t>
            </a:r>
            <a:r>
              <a:rPr lang="en-CA" sz="3200" i="1" dirty="0">
                <a:solidFill>
                  <a:schemeClr val="tx1"/>
                </a:solidFill>
              </a:rPr>
              <a:t>place of sorts.</a:t>
            </a:r>
          </a:p>
          <a:p>
            <a:r>
              <a:rPr lang="en-CA" sz="3200" b="1" i="1" dirty="0">
                <a:solidFill>
                  <a:srgbClr val="0000FF"/>
                </a:solidFill>
              </a:rPr>
              <a:t>Yahusha - in birthing</a:t>
            </a:r>
            <a:r>
              <a:rPr lang="en-CA" sz="3200" i="1" dirty="0">
                <a:solidFill>
                  <a:srgbClr val="0000FF"/>
                </a:solidFill>
              </a:rPr>
              <a:t>,</a:t>
            </a:r>
            <a:r>
              <a:rPr lang="en-CA" sz="3200" b="1" i="1" dirty="0">
                <a:solidFill>
                  <a:srgbClr val="0000FF"/>
                </a:solidFill>
              </a:rPr>
              <a:t> </a:t>
            </a:r>
            <a:r>
              <a:rPr lang="en-CA" sz="3200" i="1" dirty="0">
                <a:solidFill>
                  <a:schemeClr val="tx1"/>
                </a:solidFill>
              </a:rPr>
              <a:t>came to 	         with us. </a:t>
            </a:r>
          </a:p>
          <a:p>
            <a:r>
              <a:rPr lang="en-CA" sz="3200" i="1" dirty="0">
                <a:solidFill>
                  <a:schemeClr val="tx1"/>
                </a:solidFill>
              </a:rPr>
              <a:t>Starting with the feast of Sukkot, </a:t>
            </a:r>
            <a:r>
              <a:rPr lang="en-CA" sz="3200" b="1" i="1" dirty="0">
                <a:solidFill>
                  <a:srgbClr val="0000FF"/>
                </a:solidFill>
              </a:rPr>
              <a:t>Yahusha</a:t>
            </a:r>
            <a:r>
              <a:rPr lang="en-CA" sz="3200" i="1" dirty="0">
                <a:solidFill>
                  <a:schemeClr val="tx1"/>
                </a:solidFill>
              </a:rPr>
              <a:t> lived on this earth fulfilling the will of </a:t>
            </a:r>
            <a:r>
              <a:rPr lang="en-CA" sz="3200" b="1" i="1" dirty="0">
                <a:solidFill>
                  <a:srgbClr val="0000FF"/>
                </a:solidFill>
              </a:rPr>
              <a:t>Yahuah, the Torah guidelines</a:t>
            </a:r>
            <a:r>
              <a:rPr lang="en-CA" sz="3200" i="1" dirty="0">
                <a:solidFill>
                  <a:srgbClr val="0000FF"/>
                </a:solidFill>
              </a:rPr>
              <a:t>,</a:t>
            </a:r>
            <a:r>
              <a:rPr lang="en-CA" sz="3200" b="1" i="1" dirty="0">
                <a:solidFill>
                  <a:srgbClr val="0000FF"/>
                </a:solidFill>
              </a:rPr>
              <a:t> </a:t>
            </a:r>
            <a:r>
              <a:rPr lang="en-CA" sz="3200" i="1" dirty="0">
                <a:solidFill>
                  <a:schemeClr val="tx1"/>
                </a:solidFill>
              </a:rPr>
              <a:t>word for word, without discrepancy.</a:t>
            </a:r>
            <a:r>
              <a:rPr lang="en-CA" sz="2400" i="1" dirty="0">
                <a:solidFill>
                  <a:schemeClr val="tx1"/>
                </a:solidFill>
              </a:rPr>
              <a:t> </a:t>
            </a:r>
          </a:p>
          <a:p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What then is the reasoning for observing and </a:t>
            </a:r>
            <a:r>
              <a:rPr lang="en-CA" sz="4400" b="1" i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127000">
                    <a:schemeClr val="accent1">
                      <a:lumMod val="40000"/>
                      <a:lumOff val="60000"/>
                    </a:schemeClr>
                  </a:glow>
                </a:effectLst>
              </a:rPr>
              <a:t>rehearsing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CA" sz="4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future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CA" sz="4400" b="1" i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Festivals of Sukkot?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</a:p>
        </p:txBody>
      </p:sp>
      <p:sp>
        <p:nvSpPr>
          <p:cNvPr id="3" name="Explosion 2 2"/>
          <p:cNvSpPr/>
          <p:nvPr/>
        </p:nvSpPr>
        <p:spPr>
          <a:xfrm>
            <a:off x="9389791" y="1222215"/>
            <a:ext cx="1808018" cy="1704108"/>
          </a:xfrm>
          <a:prstGeom prst="irregularSeal2">
            <a:avLst/>
          </a:prstGeom>
          <a:ln w="76200">
            <a:solidFill>
              <a:srgbClr val="9900FF"/>
            </a:solidFill>
          </a:ln>
          <a:effectLst>
            <a:glow rad="419100">
              <a:srgbClr val="FFFF00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Explosion 2 3"/>
          <p:cNvSpPr/>
          <p:nvPr/>
        </p:nvSpPr>
        <p:spPr>
          <a:xfrm rot="370463">
            <a:off x="9857398" y="1725025"/>
            <a:ext cx="718019" cy="797565"/>
          </a:xfrm>
          <a:prstGeom prst="irregularSeal2">
            <a:avLst/>
          </a:prstGeom>
          <a:solidFill>
            <a:srgbClr val="00FF99"/>
          </a:solidFill>
          <a:ln w="28575">
            <a:solidFill>
              <a:schemeClr val="accent6">
                <a:lumMod val="75000"/>
              </a:schemeClr>
            </a:solidFill>
          </a:ln>
          <a:effectLst>
            <a:glow rad="127000">
              <a:srgbClr val="7BF1FD"/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Bent Arrow 5"/>
          <p:cNvSpPr/>
          <p:nvPr/>
        </p:nvSpPr>
        <p:spPr>
          <a:xfrm rot="18185073" flipH="1">
            <a:off x="7304164" y="909731"/>
            <a:ext cx="1718158" cy="1996023"/>
          </a:xfrm>
          <a:prstGeom prst="bentArrow">
            <a:avLst>
              <a:gd name="adj1" fmla="val 14813"/>
              <a:gd name="adj2" fmla="val 31810"/>
              <a:gd name="adj3" fmla="val 31546"/>
              <a:gd name="adj4" fmla="val 68454"/>
            </a:avLst>
          </a:prstGeom>
          <a:ln w="57150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3331" y="2445091"/>
            <a:ext cx="1506682" cy="550718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3200" b="1" i="1" dirty="0">
                <a:solidFill>
                  <a:srgbClr val="990033"/>
                </a:solidFill>
              </a:rPr>
              <a:t>“dwell”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35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40913" y="441414"/>
            <a:ext cx="3515932" cy="3010125"/>
          </a:xfr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/>
            <a:sp3d extrusionH="57150">
              <a:bevelT w="57150" h="38100" prst="artDeco"/>
            </a:sp3d>
          </a:bodyPr>
          <a:lstStyle/>
          <a:p>
            <a:pPr algn="ctr"/>
            <a:r>
              <a:rPr lang="en-US" sz="4800" dirty="0" err="1">
                <a:solidFill>
                  <a:srgbClr val="008080"/>
                </a:solidFill>
              </a:rPr>
              <a:t>Zekaryah</a:t>
            </a:r>
            <a:r>
              <a:rPr lang="en-US" sz="4800" dirty="0">
                <a:solidFill>
                  <a:srgbClr val="008080"/>
                </a:solidFill>
              </a:rPr>
              <a:t> the Kohen, (Priest)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40913" y="3747752"/>
            <a:ext cx="11124184" cy="2781836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>
                <a:ln/>
                <a:solidFill>
                  <a:schemeClr val="accent3"/>
                </a:solidFill>
                <a:latin typeface="Georgia" panose="02040502050405020303" pitchFamily="18" charset="0"/>
              </a:rPr>
              <a:t>Luke 1:5  </a:t>
            </a:r>
            <a:r>
              <a:rPr lang="en-US" sz="3200" b="1" dirty="0">
                <a:ln/>
                <a:solidFill>
                  <a:schemeClr val="bg1"/>
                </a:solidFill>
                <a:latin typeface="Georgia" panose="02040502050405020303" pitchFamily="18" charset="0"/>
              </a:rPr>
              <a:t>There was in the days of </a:t>
            </a:r>
            <a:r>
              <a:rPr lang="en-US" sz="3200" b="1" dirty="0" err="1">
                <a:ln/>
                <a:solidFill>
                  <a:schemeClr val="bg1"/>
                </a:solidFill>
                <a:latin typeface="Georgia" panose="02040502050405020303" pitchFamily="18" charset="0"/>
              </a:rPr>
              <a:t>Herodes</a:t>
            </a:r>
            <a:r>
              <a:rPr lang="en-US" sz="3200" b="1" dirty="0">
                <a:ln/>
                <a:solidFill>
                  <a:schemeClr val="bg1"/>
                </a:solidFill>
                <a:latin typeface="Georgia" panose="02040502050405020303" pitchFamily="18" charset="0"/>
              </a:rPr>
              <a:t>, the sovereign of Yehu</a:t>
            </a:r>
            <a:r>
              <a:rPr lang="en-US" sz="3200" b="1" dirty="0">
                <a:ln/>
                <a:solidFill>
                  <a:schemeClr val="bg1"/>
                </a:solidFill>
                <a:latin typeface="TITUS Cyberbit Basic" panose="02020603050405020304" pitchFamily="18" charset="0"/>
              </a:rPr>
              <a:t>ḏ</a:t>
            </a:r>
            <a:r>
              <a:rPr lang="en-US" sz="3200" b="1" dirty="0">
                <a:ln/>
                <a:solidFill>
                  <a:schemeClr val="bg1"/>
                </a:solidFill>
                <a:latin typeface="Georgia" panose="02040502050405020303" pitchFamily="18" charset="0"/>
              </a:rPr>
              <a:t>ah, a certain priest named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glow rad="88900">
                    <a:srgbClr val="00FF00"/>
                  </a:glow>
                </a:effectLst>
                <a:latin typeface="Georgia" panose="02040502050405020303" pitchFamily="18" charset="0"/>
              </a:rPr>
              <a:t>Ze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glow rad="88900">
                    <a:srgbClr val="00FF00"/>
                  </a:glow>
                </a:effectLst>
                <a:latin typeface="TITUS Cyberbit Basic" panose="02020603050405020304" pitchFamily="18" charset="0"/>
              </a:rPr>
              <a:t>ḵ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glow rad="88900">
                    <a:srgbClr val="00FF00"/>
                  </a:glow>
                </a:effectLst>
                <a:latin typeface="Georgia" panose="02040502050405020303" pitchFamily="18" charset="0"/>
              </a:rPr>
              <a:t>aryah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glow rad="88900">
                    <a:srgbClr val="00FF00"/>
                  </a:glow>
                </a:effectLst>
                <a:latin typeface="Georgia" panose="02040502050405020303" pitchFamily="18" charset="0"/>
              </a:rPr>
              <a:t>, of the division of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glow rad="88900">
                    <a:srgbClr val="00FF00"/>
                  </a:glow>
                </a:effectLst>
                <a:latin typeface="Georgia" panose="02040502050405020303" pitchFamily="18" charset="0"/>
              </a:rPr>
              <a:t>A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glow rad="88900">
                    <a:srgbClr val="00FF00"/>
                  </a:glow>
                </a:effectLst>
                <a:latin typeface="TITUS Cyberbit Basic" panose="02020603050405020304" pitchFamily="18" charset="0"/>
              </a:rPr>
              <a:t>ḇ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glow rad="88900">
                    <a:srgbClr val="00FF00"/>
                  </a:glow>
                </a:effectLst>
                <a:latin typeface="Georgia" panose="02040502050405020303" pitchFamily="18" charset="0"/>
              </a:rPr>
              <a:t>iyah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glow rad="88900">
                    <a:srgbClr val="00FF00"/>
                  </a:glow>
                </a:effectLst>
                <a:latin typeface="Georgia" panose="02040502050405020303" pitchFamily="18" charset="0"/>
              </a:rPr>
              <a:t>.  </a:t>
            </a:r>
            <a:b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>
                  <a:glow rad="88900">
                    <a:srgbClr val="00FF00"/>
                  </a:glow>
                </a:effectLst>
                <a:latin typeface="Georgia" panose="02040502050405020303" pitchFamily="18" charset="0"/>
              </a:rPr>
            </a:br>
            <a:r>
              <a:rPr lang="en-US" sz="3200" b="1" dirty="0">
                <a:ln/>
                <a:solidFill>
                  <a:schemeClr val="bg1"/>
                </a:solidFill>
                <a:latin typeface="Georgia" panose="02040502050405020303" pitchFamily="18" charset="0"/>
              </a:rPr>
              <a:t>And his wife was of the daughters of Aharon, </a:t>
            </a:r>
            <a:br>
              <a:rPr lang="en-US" sz="3200" b="1" dirty="0">
                <a:ln/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3200" b="1" dirty="0">
                <a:ln/>
                <a:solidFill>
                  <a:schemeClr val="bg1"/>
                </a:solidFill>
                <a:latin typeface="Georgia" panose="02040502050405020303" pitchFamily="18" charset="0"/>
              </a:rPr>
              <a:t>and her name was Elishe</a:t>
            </a:r>
            <a:r>
              <a:rPr lang="en-US" sz="3200" b="1" dirty="0">
                <a:ln/>
                <a:solidFill>
                  <a:schemeClr val="bg1"/>
                </a:solidFill>
                <a:latin typeface="TITUS Cyberbit Basic" panose="02020603050405020304" pitchFamily="18" charset="0"/>
              </a:rPr>
              <a:t>ḇ</a:t>
            </a:r>
            <a:r>
              <a:rPr lang="en-US" sz="3200" b="1" dirty="0">
                <a:ln/>
                <a:solidFill>
                  <a:schemeClr val="bg1"/>
                </a:solidFill>
                <a:latin typeface="Georgia" panose="02040502050405020303" pitchFamily="18" charset="0"/>
              </a:rPr>
              <a:t>a. </a:t>
            </a:r>
            <a:endParaRPr lang="en-US" sz="3200" b="1" dirty="0">
              <a:ln/>
              <a:solidFill>
                <a:schemeClr val="bg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4239336" y="441415"/>
            <a:ext cx="7235739" cy="3010124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To ascertain the correct time of the birth of </a:t>
            </a:r>
            <a:r>
              <a:rPr lang="en-US" sz="2800" b="1" dirty="0">
                <a:solidFill>
                  <a:srgbClr val="00B0F0"/>
                </a:solidFill>
              </a:rPr>
              <a:t>Yahusha Ha Mashiach,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we must first find the details of the birth of John the Baptist.  This takes us directly to his parents –</a:t>
            </a:r>
            <a:br>
              <a:rPr lang="en-US" sz="28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Zekaryah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and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Elisheba.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11848563" y="6407356"/>
            <a:ext cx="229128" cy="450644"/>
          </a:xfrm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bg1"/>
                </a:solidFill>
              </a:rPr>
              <a:pPr/>
              <a:t>6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2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00FF00">
                <a:alpha val="48000"/>
              </a:srgbClr>
            </a:gs>
            <a:gs pos="58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65311"/>
            <a:ext cx="397056" cy="273783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bg1"/>
                </a:solidFill>
              </a:rPr>
              <a:pPr/>
              <a:t>60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729" y="441413"/>
            <a:ext cx="11233216" cy="6084077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/>
            <a:sp3d extrusionH="57150">
              <a:bevelT h="25400" prst="softRound"/>
            </a:sp3d>
          </a:bodyPr>
          <a:lstStyle/>
          <a:p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What were the words of 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Yahusha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in </a:t>
            </a:r>
            <a:b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</a:br>
            <a:r>
              <a:rPr lang="en-CA" sz="4400" i="1" u="sng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Matthew 26:29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?  </a:t>
            </a:r>
            <a:r>
              <a:rPr lang="en-CA" sz="2400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KJV</a:t>
            </a:r>
          </a:p>
          <a:p>
            <a:pPr marL="0" indent="0">
              <a:buNone/>
            </a:pPr>
            <a:endParaRPr lang="en-CA" sz="4400" i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r>
              <a:rPr lang="en-CA" sz="4400" dirty="0">
                <a:solidFill>
                  <a:srgbClr val="990033"/>
                </a:solidFill>
              </a:rPr>
              <a:t>But I say unto you, I will not drink henceforth of this fruit of the vine, </a:t>
            </a:r>
            <a:r>
              <a:rPr lang="en-CA" sz="4400" b="1" dirty="0">
                <a:ln>
                  <a:solidFill>
                    <a:sysClr val="windowText" lastClr="000000"/>
                  </a:solidFill>
                </a:ln>
                <a:solidFill>
                  <a:srgbClr val="990033"/>
                </a:solidFill>
                <a:effectLst>
                  <a:glow rad="127000">
                    <a:srgbClr val="00FF99"/>
                  </a:glow>
                </a:effectLst>
              </a:rPr>
              <a:t>UNTIL THAT DAY </a:t>
            </a:r>
            <a:r>
              <a:rPr lang="en-CA" sz="4400" dirty="0">
                <a:ln>
                  <a:solidFill>
                    <a:sysClr val="windowText" lastClr="000000"/>
                  </a:solidFill>
                </a:ln>
                <a:solidFill>
                  <a:srgbClr val="990033"/>
                </a:solidFill>
                <a:effectLst>
                  <a:glow rad="127000">
                    <a:srgbClr val="00FF99"/>
                  </a:glow>
                </a:effectLst>
              </a:rPr>
              <a:t>when I drink it new with you in my Father's kingdom.</a:t>
            </a:r>
            <a:endParaRPr lang="en-CA" sz="4400" i="1" dirty="0">
              <a:ln>
                <a:solidFill>
                  <a:sysClr val="windowText" lastClr="000000"/>
                </a:solidFill>
              </a:ln>
              <a:solidFill>
                <a:srgbClr val="990033"/>
              </a:solidFill>
              <a:effectLst>
                <a:glow rad="127000">
                  <a:srgbClr val="00FF99"/>
                </a:glo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306292" y="5026229"/>
            <a:ext cx="3643250" cy="0"/>
          </a:xfrm>
          <a:prstGeom prst="line">
            <a:avLst/>
          </a:prstGeom>
          <a:ln w="762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212" y="5830918"/>
            <a:ext cx="5213494" cy="14198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71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00FF00">
                <a:alpha val="48000"/>
              </a:srgbClr>
            </a:gs>
            <a:gs pos="58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65311"/>
            <a:ext cx="397056" cy="273783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bg1"/>
                </a:solidFill>
              </a:rPr>
              <a:pPr/>
              <a:t>61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729" y="441413"/>
            <a:ext cx="11233216" cy="6084077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/>
            <a:sp3d extrusionH="57150">
              <a:bevelT h="25400" prst="softRound"/>
            </a:sp3d>
          </a:bodyPr>
          <a:lstStyle/>
          <a:p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And, the words of 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Yahusha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in </a:t>
            </a:r>
            <a:r>
              <a:rPr lang="en-CA" sz="4400" i="1" u="sng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Mark 14:25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!  </a:t>
            </a:r>
            <a:r>
              <a:rPr lang="en-CA" sz="2400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KJV</a:t>
            </a:r>
          </a:p>
          <a:p>
            <a:pPr marL="0" indent="0">
              <a:buNone/>
            </a:pPr>
            <a:endParaRPr lang="en-CA" sz="4400" i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r>
              <a:rPr lang="en-CA" sz="4400" dirty="0">
                <a:solidFill>
                  <a:srgbClr val="990033"/>
                </a:solidFill>
              </a:rPr>
              <a:t>Verily I say unto you, I will drink no more of the fruit of the vine, </a:t>
            </a:r>
            <a:r>
              <a:rPr lang="en-CA" sz="4400" b="1" dirty="0">
                <a:ln>
                  <a:solidFill>
                    <a:sysClr val="windowText" lastClr="000000"/>
                  </a:solidFill>
                </a:ln>
                <a:solidFill>
                  <a:srgbClr val="990033"/>
                </a:solidFill>
                <a:effectLst>
                  <a:glow rad="127000">
                    <a:srgbClr val="00FF99"/>
                  </a:glow>
                </a:effectLst>
              </a:rPr>
              <a:t>UNTIL THAT DAY </a:t>
            </a:r>
            <a:r>
              <a:rPr lang="en-CA" sz="4400" dirty="0">
                <a:ln>
                  <a:solidFill>
                    <a:sysClr val="windowText" lastClr="000000"/>
                  </a:solidFill>
                </a:ln>
                <a:solidFill>
                  <a:srgbClr val="990033"/>
                </a:solidFill>
                <a:effectLst>
                  <a:glow rad="127000">
                    <a:srgbClr val="00FF99"/>
                  </a:glow>
                </a:effectLst>
              </a:rPr>
              <a:t>that I drink it new in the kingdom of [</a:t>
            </a:r>
            <a:r>
              <a:rPr lang="en-CA" sz="4400" dirty="0" err="1">
                <a:ln>
                  <a:solidFill>
                    <a:sysClr val="windowText" lastClr="000000"/>
                  </a:solidFill>
                </a:ln>
                <a:solidFill>
                  <a:srgbClr val="990033"/>
                </a:solidFill>
                <a:effectLst>
                  <a:glow rad="127000">
                    <a:srgbClr val="00FF99"/>
                  </a:glow>
                </a:effectLst>
              </a:rPr>
              <a:t>Yahuah</a:t>
            </a:r>
            <a:r>
              <a:rPr lang="en-CA" sz="4400" dirty="0">
                <a:ln>
                  <a:solidFill>
                    <a:sysClr val="windowText" lastClr="000000"/>
                  </a:solidFill>
                </a:ln>
                <a:solidFill>
                  <a:srgbClr val="990033"/>
                </a:solidFill>
                <a:effectLst>
                  <a:glow rad="127000">
                    <a:srgbClr val="00FF99"/>
                  </a:glow>
                </a:effectLst>
              </a:rPr>
              <a:t>].</a:t>
            </a:r>
            <a:endParaRPr lang="en-CA" sz="4400" i="1" dirty="0">
              <a:ln>
                <a:solidFill>
                  <a:sysClr val="windowText" lastClr="000000"/>
                </a:solidFill>
              </a:ln>
              <a:solidFill>
                <a:srgbClr val="990033"/>
              </a:solidFill>
              <a:effectLst>
                <a:glow rad="127000">
                  <a:srgbClr val="00FF99"/>
                </a:glo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779818" y="4707082"/>
            <a:ext cx="3667991" cy="2"/>
          </a:xfrm>
          <a:prstGeom prst="line">
            <a:avLst/>
          </a:prstGeom>
          <a:ln w="762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23" y="5471162"/>
            <a:ext cx="6130203" cy="16559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00FF00">
                <a:alpha val="48000"/>
              </a:srgbClr>
            </a:gs>
            <a:gs pos="58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65311"/>
            <a:ext cx="397056" cy="273783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bg1"/>
                </a:solidFill>
              </a:rPr>
              <a:pPr/>
              <a:t>62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729" y="441413"/>
            <a:ext cx="11233216" cy="6084077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/>
            <a:sp3d extrusionH="57150">
              <a:bevelT h="25400" prst="softRound"/>
            </a:sp3d>
          </a:bodyPr>
          <a:lstStyle/>
          <a:p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Also, the words of 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</a:rPr>
              <a:t>Yahusha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in </a:t>
            </a:r>
            <a:r>
              <a:rPr lang="en-CA" sz="4400" i="1" u="sng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Luke 22:18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!  </a:t>
            </a:r>
            <a:r>
              <a:rPr lang="en-CA" sz="2400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KJV</a:t>
            </a:r>
          </a:p>
          <a:p>
            <a:pPr marL="0" indent="0">
              <a:buNone/>
            </a:pPr>
            <a:endParaRPr lang="en-CA" sz="4400" i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r>
              <a:rPr lang="en-CA" sz="4400" dirty="0">
                <a:solidFill>
                  <a:srgbClr val="990033"/>
                </a:solidFill>
              </a:rPr>
              <a:t>For I say unto you, </a:t>
            </a:r>
            <a:r>
              <a:rPr lang="en-CA" sz="4400" dirty="0">
                <a:ln>
                  <a:solidFill>
                    <a:sysClr val="windowText" lastClr="000000"/>
                  </a:solidFill>
                </a:ln>
                <a:solidFill>
                  <a:srgbClr val="990033"/>
                </a:solidFill>
                <a:effectLst>
                  <a:glow rad="127000">
                    <a:srgbClr val="00FF99"/>
                  </a:glow>
                </a:effectLst>
              </a:rPr>
              <a:t>I will not drink of the fruit of the vine, until the kingdom of [</a:t>
            </a:r>
            <a:r>
              <a:rPr lang="en-CA" sz="44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glow rad="127000">
                    <a:srgbClr val="00FF99"/>
                  </a:glow>
                </a:effectLst>
              </a:rPr>
              <a:t>Yahuah</a:t>
            </a:r>
            <a:r>
              <a:rPr lang="en-CA" sz="4400" dirty="0">
                <a:ln>
                  <a:solidFill>
                    <a:sysClr val="windowText" lastClr="000000"/>
                  </a:solidFill>
                </a:ln>
                <a:solidFill>
                  <a:srgbClr val="990033"/>
                </a:solidFill>
                <a:effectLst>
                  <a:glow rad="127000">
                    <a:srgbClr val="00FF99"/>
                  </a:glow>
                </a:effectLst>
              </a:rPr>
              <a:t>] shall come.</a:t>
            </a:r>
            <a:endParaRPr lang="en-CA" sz="4400" i="1" dirty="0">
              <a:ln>
                <a:solidFill>
                  <a:sysClr val="windowText" lastClr="000000"/>
                </a:solidFill>
              </a:ln>
              <a:solidFill>
                <a:srgbClr val="990033"/>
              </a:solidFill>
              <a:effectLst>
                <a:glow rad="127000">
                  <a:srgbClr val="00FF99"/>
                </a:glow>
              </a:effectLst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013364" y="4764228"/>
            <a:ext cx="7907481" cy="25978"/>
          </a:xfrm>
          <a:prstGeom prst="line">
            <a:avLst/>
          </a:prstGeom>
          <a:ln w="762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00546" y="5459553"/>
            <a:ext cx="1281545" cy="12989"/>
          </a:xfrm>
          <a:prstGeom prst="line">
            <a:avLst/>
          </a:prstGeom>
          <a:ln w="76200">
            <a:solidFill>
              <a:srgbClr val="FF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59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5">
                <a:lumMod val="75000"/>
                <a:alpha val="33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446809"/>
            <a:ext cx="10962409" cy="5922818"/>
          </a:xfrm>
        </p:spPr>
        <p:txBody>
          <a:bodyPr lIns="182880" tIns="91440" rIns="182880" bIns="9144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400" dirty="0">
                <a:solidFill>
                  <a:schemeClr val="tx1"/>
                </a:solidFill>
              </a:rPr>
              <a:t>Considering that </a:t>
            </a:r>
            <a:r>
              <a:rPr lang="en-US" sz="4400" b="1" dirty="0" err="1">
                <a:solidFill>
                  <a:srgbClr val="0000FF"/>
                </a:solidFill>
              </a:rPr>
              <a:t>Yahuah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b="1" u="sng" dirty="0">
                <a:solidFill>
                  <a:schemeClr val="tx1"/>
                </a:solidFill>
              </a:rPr>
              <a:t>does not change</a:t>
            </a:r>
            <a:r>
              <a:rPr lang="en-US" sz="4400" b="1" dirty="0">
                <a:solidFill>
                  <a:schemeClr val="tx1"/>
                </a:solidFill>
              </a:rPr>
              <a:t>, </a:t>
            </a:r>
            <a:r>
              <a:rPr lang="en-US" sz="4400" dirty="0">
                <a:solidFill>
                  <a:schemeClr val="tx1"/>
                </a:solidFill>
              </a:rPr>
              <a:t>(Malachi 3:6) –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sz="4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4400" dirty="0">
                <a:solidFill>
                  <a:schemeClr val="tx1"/>
                </a:solidFill>
              </a:rPr>
              <a:t>What will be established once again 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in the kingdom of </a:t>
            </a:r>
            <a:r>
              <a:rPr lang="en-US" sz="4400" b="1" dirty="0">
                <a:solidFill>
                  <a:srgbClr val="0000FF"/>
                </a:solidFill>
              </a:rPr>
              <a:t>Yahuah?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27429" y="6465447"/>
            <a:ext cx="493349" cy="334734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63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F:\Art on Desktop - 1\All white man clip art\3d white people\png\ques mark man 2 png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448" y="3180883"/>
            <a:ext cx="2818466" cy="33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6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00FF00">
                <a:alpha val="48000"/>
              </a:srgbClr>
            </a:gs>
            <a:gs pos="58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65311"/>
            <a:ext cx="397056" cy="273783"/>
          </a:xfrm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</a:rPr>
              <a:pPr/>
              <a:t>64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729" y="441413"/>
            <a:ext cx="11233216" cy="6084077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rgbClr val="990033"/>
                </a:solidFill>
                <a:effectLst>
                  <a:glow rad="127000">
                    <a:srgbClr val="00FF99"/>
                  </a:glow>
                </a:effectLst>
              </a:rPr>
              <a:t> 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</a:rPr>
              <a:t>What has </a:t>
            </a:r>
            <a:r>
              <a:rPr lang="en-CA" sz="4400" i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</a:rPr>
              <a:t>Yahuah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rgbClr val="990033"/>
                </a:solidFill>
                <a:effectLst/>
              </a:rPr>
              <a:t> 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</a:rPr>
              <a:t>asserted that He will do at this particular time?  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</a:rPr>
              <a:t>Ezekiel 37:26 </a:t>
            </a:r>
            <a:r>
              <a:rPr lang="en-CA" sz="2400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</a:rPr>
              <a:t>(HalleluYah Scriptures)</a:t>
            </a:r>
            <a:endParaRPr lang="en-CA" sz="2800" i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CA" sz="28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</a:endParaRPr>
          </a:p>
          <a:p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rgbClr val="990033"/>
                </a:solidFill>
                <a:effectLst>
                  <a:glow rad="127000">
                    <a:srgbClr val="7BF1FD"/>
                  </a:glow>
                </a:effectLst>
              </a:rPr>
              <a:t> </a:t>
            </a:r>
            <a:r>
              <a:rPr lang="en-CA" sz="4400" dirty="0">
                <a:solidFill>
                  <a:srgbClr val="990033"/>
                </a:solidFill>
              </a:rPr>
              <a:t>And I shall make a </a:t>
            </a:r>
            <a:r>
              <a:rPr lang="en-CA" sz="4400" dirty="0">
                <a:ln>
                  <a:solidFill>
                    <a:sysClr val="windowText" lastClr="000000"/>
                  </a:solidFill>
                </a:ln>
                <a:solidFill>
                  <a:srgbClr val="990033"/>
                </a:solidFill>
                <a:effectLst>
                  <a:glow rad="127000">
                    <a:srgbClr val="00FF99"/>
                  </a:glow>
                </a:effectLst>
              </a:rPr>
              <a:t>Covenant of peace </a:t>
            </a:r>
            <a:r>
              <a:rPr lang="en-CA" sz="4400" dirty="0">
                <a:solidFill>
                  <a:srgbClr val="990033"/>
                </a:solidFill>
              </a:rPr>
              <a:t>with them - an </a:t>
            </a:r>
            <a:r>
              <a:rPr lang="en-CA" sz="4400" dirty="0">
                <a:ln>
                  <a:solidFill>
                    <a:sysClr val="windowText" lastClr="000000"/>
                  </a:solidFill>
                </a:ln>
                <a:solidFill>
                  <a:srgbClr val="990033"/>
                </a:solidFill>
                <a:effectLst>
                  <a:glow rad="127000">
                    <a:srgbClr val="00FF99"/>
                  </a:glow>
                </a:effectLst>
              </a:rPr>
              <a:t>EVERLASTING COVENANT </a:t>
            </a:r>
            <a:r>
              <a:rPr lang="en-CA" sz="4400" dirty="0">
                <a:solidFill>
                  <a:srgbClr val="990033"/>
                </a:solidFill>
                <a:effectLst/>
              </a:rPr>
              <a:t>it is </a:t>
            </a:r>
            <a:r>
              <a:rPr lang="en-CA" sz="4400" dirty="0">
                <a:solidFill>
                  <a:srgbClr val="990033"/>
                </a:solidFill>
              </a:rPr>
              <a:t>with them.  And I shall place them and increase them, and shall place My </a:t>
            </a:r>
            <a:r>
              <a:rPr lang="en-CA" sz="4400" dirty="0" err="1">
                <a:solidFill>
                  <a:srgbClr val="990033"/>
                </a:solidFill>
              </a:rPr>
              <a:t>Miqdash</a:t>
            </a:r>
            <a:r>
              <a:rPr lang="en-CA" sz="4400" dirty="0">
                <a:solidFill>
                  <a:srgbClr val="990033"/>
                </a:solidFill>
              </a:rPr>
              <a:t> [sanctuary] in their midst, forever.</a:t>
            </a:r>
            <a:endParaRPr lang="en-CA" sz="4400" i="1" dirty="0">
              <a:ln>
                <a:solidFill>
                  <a:sysClr val="windowText" lastClr="000000"/>
                </a:solidFill>
              </a:ln>
              <a:solidFill>
                <a:srgbClr val="990033"/>
              </a:solidFill>
              <a:effectLst>
                <a:glow rad="127000">
                  <a:srgbClr val="7BF1FD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74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00FF00">
                <a:alpha val="48000"/>
              </a:srgbClr>
            </a:gs>
            <a:gs pos="58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9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65311"/>
            <a:ext cx="397056" cy="273783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</a:rPr>
              <a:pPr/>
              <a:t>65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729" y="441413"/>
            <a:ext cx="11233216" cy="6084077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/>
            <a:sp3d extrusionH="57150">
              <a:bevelT h="25400" prst="softRound"/>
            </a:sp3d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</a:rPr>
              <a:t> </a:t>
            </a:r>
            <a:r>
              <a:rPr lang="en-CA" sz="4400" b="1" i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</a:rPr>
              <a:t>And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</a:rPr>
              <a:t> - </a:t>
            </a:r>
            <a:r>
              <a:rPr lang="en-CA" sz="4400" b="1" i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</a:rPr>
              <a:t>Ezekiel 36:</a:t>
            </a:r>
            <a:r>
              <a:rPr lang="en-CA" sz="4400" b="1" i="1" u="sng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</a:rPr>
              <a:t>27</a:t>
            </a:r>
            <a:r>
              <a:rPr lang="en-CA" sz="4400" b="1" i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</a:rPr>
              <a:t> - </a:t>
            </a:r>
            <a:r>
              <a:rPr lang="en-CA" sz="2800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</a:rPr>
              <a:t>(KJV)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CA" sz="4400" dirty="0">
                <a:solidFill>
                  <a:srgbClr val="990033"/>
                </a:solidFill>
              </a:rPr>
              <a:t> And I will put my spirit [</a:t>
            </a:r>
            <a:r>
              <a:rPr lang="en-CA" sz="4400" dirty="0" err="1">
                <a:solidFill>
                  <a:srgbClr val="990033"/>
                </a:solidFill>
              </a:rPr>
              <a:t>ruach</a:t>
            </a:r>
            <a:r>
              <a:rPr lang="en-CA" sz="4400" dirty="0">
                <a:solidFill>
                  <a:srgbClr val="990033"/>
                </a:solidFill>
              </a:rPr>
              <a:t>] within you, and </a:t>
            </a:r>
            <a:r>
              <a:rPr lang="en-CA" sz="4400" dirty="0">
                <a:solidFill>
                  <a:schemeClr val="tx1"/>
                </a:solidFill>
                <a:effectLst>
                  <a:glow rad="127000">
                    <a:srgbClr val="00FF00"/>
                  </a:glow>
                </a:effectLst>
              </a:rPr>
              <a:t>CAUSE YOU TO WALK IN MY STATUTES, AND YE SHALL KEEP MY JUDGEMENTS, AND DO THEM.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CA" sz="4400" dirty="0">
                <a:ln>
                  <a:solidFill>
                    <a:sysClr val="windowText" lastClr="000000"/>
                  </a:solidFill>
                </a:ln>
                <a:solidFill>
                  <a:srgbClr val="990033"/>
                </a:solidFill>
                <a:effectLst/>
              </a:rPr>
              <a:t> </a:t>
            </a:r>
            <a:r>
              <a:rPr lang="en-CA" sz="4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</a:rPr>
              <a:t>What Everlasting Covenant, and it’s contents, will be established in the </a:t>
            </a:r>
            <a:r>
              <a:rPr lang="en-CA" sz="44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</a:rPr>
              <a:t>Kingdom of Yahuah?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990609" y="4177143"/>
            <a:ext cx="3335482" cy="10391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433454" y="3446316"/>
            <a:ext cx="5074228" cy="1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469573" y="4187534"/>
            <a:ext cx="5167745" cy="1732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0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5000">
              <a:srgbClr val="00FF00">
                <a:alpha val="48000"/>
              </a:srgbClr>
            </a:gs>
            <a:gs pos="58000">
              <a:schemeClr val="accent1">
                <a:lumMod val="45000"/>
                <a:lumOff val="55000"/>
              </a:schemeClr>
            </a:gs>
            <a:gs pos="100000">
              <a:schemeClr val="accent5">
                <a:lumMod val="99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65311"/>
            <a:ext cx="397056" cy="273783"/>
          </a:xfrm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</a:rPr>
              <a:pPr/>
              <a:t>66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729" y="441413"/>
            <a:ext cx="11233216" cy="6084077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</a:rPr>
              <a:t> This kingdom of </a:t>
            </a:r>
            <a:r>
              <a:rPr lang="en-CA" sz="4400" i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</a:rPr>
              <a:t>Yahuah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</a:rPr>
              <a:t>, 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</a:rPr>
              <a:t>will realize the very same 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</a:rPr>
              <a:t>Everlasting Covenant 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</a:rPr>
              <a:t>as given to Abraham, 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</a:rPr>
              <a:t>re-iterated to </a:t>
            </a:r>
            <a:r>
              <a:rPr lang="en-CA" sz="4400" i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</a:rPr>
              <a:t>Mosheh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</a:rPr>
              <a:t> which he then </a:t>
            </a:r>
            <a:r>
              <a:rPr lang="en-CA" sz="44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rgbClr val="7BF1FD"/>
                  </a:glow>
                </a:effectLst>
              </a:rPr>
              <a:t>ratified by blood;</a:t>
            </a:r>
            <a:r>
              <a:rPr lang="en-CA" sz="4400" b="1" i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</a:rPr>
              <a:t>  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effectLst/>
              </a:rPr>
              <a:t>and re-established with the life and death of </a:t>
            </a:r>
            <a:r>
              <a:rPr lang="en-CA" sz="4400" i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</a:rPr>
              <a:t>Yahusha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</a:rPr>
              <a:t> Ha </a:t>
            </a:r>
            <a:r>
              <a:rPr lang="en-CA" sz="4400" i="1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</a:rPr>
              <a:t>Mashiach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</a:rPr>
              <a:t>. </a:t>
            </a:r>
          </a:p>
          <a:p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</a:rPr>
              <a:t> </a:t>
            </a:r>
            <a:r>
              <a:rPr lang="en-CA" sz="4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</a:rPr>
              <a:t>Question:</a:t>
            </a:r>
            <a:r>
              <a:rPr lang="en-CA" sz="4400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/>
              </a:rPr>
              <a:t>  </a:t>
            </a:r>
            <a:r>
              <a:rPr lang="en-CA" sz="4400" i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</a:rPr>
              <a:t>What, conditions does the </a:t>
            </a:r>
            <a:r>
              <a:rPr lang="en-CA" sz="4400" b="1" i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</a:rPr>
              <a:t>Everlasting </a:t>
            </a:r>
            <a:r>
              <a:rPr lang="en-CA" sz="4400" b="1" i="1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</a:rPr>
              <a:t>MelchiTzedek</a:t>
            </a:r>
            <a:r>
              <a:rPr lang="en-CA" sz="4400" b="1" i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</a:rPr>
              <a:t> Covenant </a:t>
            </a:r>
            <a:r>
              <a:rPr lang="en-CA" sz="4400" i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</a:rPr>
              <a:t>contain?</a:t>
            </a:r>
            <a:endParaRPr lang="en-CA" sz="440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58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7000">
              <a:schemeClr val="accent1">
                <a:lumMod val="50000"/>
              </a:schemeClr>
            </a:gs>
            <a:gs pos="57000">
              <a:schemeClr val="accent5">
                <a:lumMod val="14000"/>
              </a:schemeClr>
            </a:gs>
            <a:gs pos="85000">
              <a:srgbClr val="877388"/>
            </a:gs>
            <a:gs pos="100000">
              <a:srgbClr val="7BF1F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4707" y="6481934"/>
            <a:ext cx="400226" cy="287578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67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88371" y="540330"/>
            <a:ext cx="11284528" cy="6255326"/>
          </a:xfrm>
          <a:prstGeom prst="horizontalScroll">
            <a:avLst/>
          </a:prstGeom>
          <a:noFill/>
          <a:ln w="76200"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/>
              <a:t>Three times in a year you are to </a:t>
            </a:r>
            <a:br>
              <a:rPr lang="en-CA" sz="3600" dirty="0"/>
            </a:br>
            <a:r>
              <a:rPr lang="en-CA" sz="3600" dirty="0"/>
              <a:t>celebrate a Festival to me:</a:t>
            </a:r>
          </a:p>
          <a:p>
            <a:pPr algn="ctr"/>
            <a:r>
              <a:rPr lang="en-CA" sz="3600" dirty="0"/>
              <a:t>Guard the Festival of </a:t>
            </a:r>
            <a:r>
              <a:rPr lang="en-CA" sz="3600" dirty="0" err="1"/>
              <a:t>Matstoth</a:t>
            </a:r>
            <a:r>
              <a:rPr lang="en-CA" sz="3600" dirty="0"/>
              <a:t>.  Seven days you eat unleavened bread, as I have commanded you, at the time appointed in the month of Abib – for in it you came out of Mitsrayim – and do not appear before me empty handed. 					</a:t>
            </a:r>
            <a:r>
              <a:rPr lang="en-CA" sz="2000" b="1" i="1" dirty="0" err="1">
                <a:solidFill>
                  <a:schemeClr val="bg1"/>
                </a:solidFill>
              </a:rPr>
              <a:t>HalleluYah</a:t>
            </a:r>
            <a:r>
              <a:rPr lang="en-CA" sz="2000" b="1" i="1" dirty="0">
                <a:solidFill>
                  <a:schemeClr val="bg1"/>
                </a:solidFill>
              </a:rPr>
              <a:t> Scriptures</a:t>
            </a:r>
          </a:p>
          <a:p>
            <a:pPr algn="ctr"/>
            <a:endParaRPr lang="en-CA" sz="3600" dirty="0"/>
          </a:p>
        </p:txBody>
      </p:sp>
      <p:sp>
        <p:nvSpPr>
          <p:cNvPr id="9" name="Oval 8"/>
          <p:cNvSpPr/>
          <p:nvPr/>
        </p:nvSpPr>
        <p:spPr>
          <a:xfrm>
            <a:off x="2483225" y="207820"/>
            <a:ext cx="6993486" cy="1011380"/>
          </a:xfrm>
          <a:prstGeom prst="ellipse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400" b="1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</a:rPr>
              <a:t>Exodus 23:14-15</a:t>
            </a:r>
          </a:p>
        </p:txBody>
      </p:sp>
    </p:spTree>
    <p:extLst>
      <p:ext uri="{BB962C8B-B14F-4D97-AF65-F5344CB8AC3E}">
        <p14:creationId xmlns:p14="http://schemas.microsoft.com/office/powerpoint/2010/main" val="120940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7000">
              <a:schemeClr val="accent1">
                <a:lumMod val="50000"/>
              </a:schemeClr>
            </a:gs>
            <a:gs pos="57000">
              <a:schemeClr val="accent5">
                <a:lumMod val="14000"/>
              </a:schemeClr>
            </a:gs>
            <a:gs pos="85000">
              <a:srgbClr val="877388"/>
            </a:gs>
            <a:gs pos="100000">
              <a:srgbClr val="7BF1F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4707" y="6481934"/>
            <a:ext cx="400226" cy="287578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68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88371" y="519548"/>
            <a:ext cx="11284528" cy="6255326"/>
          </a:xfrm>
          <a:prstGeom prst="horizontalScroll">
            <a:avLst/>
          </a:prstGeom>
          <a:noFill/>
          <a:ln w="76200">
            <a:solidFill>
              <a:srgbClr val="0000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/>
              <a:t>And the Festival of the Harvest, the first-fruits of your labours which you have sown in the field; </a:t>
            </a:r>
            <a:r>
              <a:rPr lang="en-CA" sz="3600" b="1" dirty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7BF1FD"/>
                  </a:glow>
                </a:effectLst>
              </a:rPr>
              <a:t>and</a:t>
            </a:r>
            <a:r>
              <a:rPr lang="en-CA" sz="3600" dirty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7BF1FD"/>
                  </a:glow>
                </a:effectLst>
              </a:rPr>
              <a:t> </a:t>
            </a:r>
            <a:r>
              <a:rPr lang="en-CA" sz="3600" b="1" dirty="0">
                <a:ln>
                  <a:solidFill>
                    <a:sysClr val="windowText" lastClr="000000"/>
                  </a:solidFill>
                </a:ln>
                <a:effectLst>
                  <a:glow rad="127000">
                    <a:srgbClr val="7BF1FD"/>
                  </a:glow>
                </a:effectLst>
              </a:rPr>
              <a:t>the Festival of Ingathering at the outgoing of the year, </a:t>
            </a:r>
            <a:r>
              <a:rPr lang="en-CA" sz="3600" dirty="0"/>
              <a:t>when you have gathered in </a:t>
            </a:r>
            <a:br>
              <a:rPr lang="en-CA" sz="3600" dirty="0"/>
            </a:br>
            <a:r>
              <a:rPr lang="en-CA" sz="3600" dirty="0"/>
              <a:t>the fruit of your labours in the field. </a:t>
            </a:r>
          </a:p>
          <a:p>
            <a:pPr algn="ctr"/>
            <a:r>
              <a:rPr lang="en-CA" sz="3600" dirty="0"/>
              <a:t>Three times in the year all your males are to appear before the </a:t>
            </a:r>
            <a:r>
              <a:rPr lang="en-CA" sz="3600" dirty="0" err="1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27000">
                    <a:srgbClr val="00FF99"/>
                  </a:glow>
                </a:effectLst>
              </a:rPr>
              <a:t>Adon</a:t>
            </a:r>
            <a:r>
              <a:rPr lang="en-CA" sz="360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27000">
                    <a:srgbClr val="00FF99"/>
                  </a:glow>
                </a:effectLst>
              </a:rPr>
              <a:t> [</a:t>
            </a:r>
            <a:r>
              <a:rPr lang="en-CA" sz="3600" dirty="0" err="1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27000">
                    <a:srgbClr val="00FF99"/>
                  </a:glow>
                </a:effectLst>
              </a:rPr>
              <a:t>Yahuah</a:t>
            </a:r>
            <a:r>
              <a:rPr lang="en-CA" sz="360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27000">
                    <a:srgbClr val="00FF99"/>
                  </a:glow>
                </a:effectLst>
              </a:rPr>
              <a:t>] . 				</a:t>
            </a:r>
            <a:r>
              <a:rPr lang="en-CA" sz="2000" b="1" i="1" dirty="0" err="1">
                <a:solidFill>
                  <a:schemeClr val="bg1"/>
                </a:solidFill>
                <a:effectLst/>
              </a:rPr>
              <a:t>HalleluYah</a:t>
            </a:r>
            <a:r>
              <a:rPr lang="en-CA" sz="2000" b="1" i="1" dirty="0">
                <a:solidFill>
                  <a:schemeClr val="bg1"/>
                </a:solidFill>
                <a:effectLst/>
              </a:rPr>
              <a:t> Scriptures</a:t>
            </a:r>
          </a:p>
        </p:txBody>
      </p:sp>
      <p:sp>
        <p:nvSpPr>
          <p:cNvPr id="9" name="Oval 8"/>
          <p:cNvSpPr/>
          <p:nvPr/>
        </p:nvSpPr>
        <p:spPr>
          <a:xfrm>
            <a:off x="2187389" y="155865"/>
            <a:ext cx="7585158" cy="914400"/>
          </a:xfrm>
          <a:prstGeom prst="ellipse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r>
              <a:rPr lang="en-CA" sz="4400" b="1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</a:rPr>
              <a:t>Exodus 23:16-17</a:t>
            </a:r>
          </a:p>
        </p:txBody>
      </p:sp>
    </p:spTree>
    <p:extLst>
      <p:ext uri="{BB962C8B-B14F-4D97-AF65-F5344CB8AC3E}">
        <p14:creationId xmlns:p14="http://schemas.microsoft.com/office/powerpoint/2010/main" val="40094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5000">
              <a:schemeClr val="accent5">
                <a:lumMod val="14000"/>
              </a:schemeClr>
            </a:gs>
            <a:gs pos="77500">
              <a:srgbClr val="877388"/>
            </a:gs>
            <a:gs pos="100000">
              <a:srgbClr val="7BF1F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04240"/>
            <a:ext cx="7853680" cy="511048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850900">
              <a:srgbClr val="FFFF00"/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The same Everlasting Covenant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u="sng" dirty="0">
                <a:solidFill>
                  <a:schemeClr val="tx1"/>
                </a:solidFill>
              </a:rPr>
              <a:t>with the Feasts and Festivals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will also be celebrated in </a:t>
            </a:r>
            <a:r>
              <a:rPr lang="en-US" b="1" dirty="0">
                <a:solidFill>
                  <a:srgbClr val="0000FF"/>
                </a:solidFill>
              </a:rPr>
              <a:t>Yahuah’s</a:t>
            </a:r>
            <a:r>
              <a:rPr lang="en-US" b="1" dirty="0">
                <a:solidFill>
                  <a:srgbClr val="002060"/>
                </a:solidFill>
              </a:rPr>
              <a:t> kingdom.</a:t>
            </a:r>
            <a:br>
              <a:rPr lang="en-US" b="1" dirty="0">
                <a:solidFill>
                  <a:srgbClr val="002060"/>
                </a:solidFill>
              </a:rPr>
            </a:b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We will be rehearsing for that momentous time when we will be - </a:t>
            </a:r>
            <a:r>
              <a:rPr lang="en-US" b="1" dirty="0">
                <a:solidFill>
                  <a:schemeClr val="tx1"/>
                </a:solidFill>
                <a:effectLst>
                  <a:glow rad="127000">
                    <a:srgbClr val="00CC00"/>
                  </a:glow>
                </a:effectLst>
              </a:rPr>
              <a:t>fully</a:t>
            </a:r>
            <a:r>
              <a:rPr lang="en-US" b="1" dirty="0">
                <a:solidFill>
                  <a:srgbClr val="002060"/>
                </a:solidFill>
              </a:rPr>
              <a:t> - </a:t>
            </a:r>
            <a:r>
              <a:rPr lang="en-US" b="1" dirty="0" err="1">
                <a:solidFill>
                  <a:srgbClr val="0000FF"/>
                </a:solidFill>
              </a:rPr>
              <a:t>Yahuah’s</a:t>
            </a:r>
            <a:r>
              <a:rPr lang="en-US" b="1" dirty="0">
                <a:solidFill>
                  <a:srgbClr val="002060"/>
                </a:solidFill>
              </a:rPr>
              <a:t> people.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4707" y="6481934"/>
            <a:ext cx="400226" cy="287578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69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6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129" y="237816"/>
            <a:ext cx="8254702" cy="882772"/>
          </a:xfr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>
                <a:lumMod val="65000"/>
                <a:lumOff val="3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/>
            <a:sp3d extrusionH="57150">
              <a:bevelT w="57150" h="38100" prst="artDeco"/>
            </a:sp3d>
          </a:bodyPr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7BF1FD"/>
                  </a:glow>
                </a:effectLst>
              </a:rPr>
              <a:t>Zekaryah’s Priestly Duties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08295"/>
            <a:ext cx="11491390" cy="5137697"/>
          </a:xfr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82880" tIns="91440" rIns="182880" bIns="91440" anchor="ctr">
            <a:normAutofit/>
            <a:sp3d extrusionH="57150">
              <a:bevelT w="57150" h="38100" prst="artDeco"/>
            </a:sp3d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tx1"/>
                </a:solidFill>
              </a:rPr>
              <a:t>Zekaryah (Zacharias) was a priest within the Aharonic Priesthood. 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Luke 1:5,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in the last slide, informed us that Zekaryah belonged to the Abijah division of priests.</a:t>
            </a:r>
            <a:r>
              <a:rPr lang="en-US" sz="2800" dirty="0">
                <a:solidFill>
                  <a:srgbClr val="008080"/>
                </a:solidFill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tx1"/>
                </a:solidFill>
              </a:rPr>
              <a:t>We also see that Zekaryah belonged to the </a:t>
            </a:r>
            <a:r>
              <a:rPr lang="en-US" sz="2800" b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effectLst>
                  <a:glow rad="127000">
                    <a:srgbClr val="FFFF00"/>
                  </a:glow>
                </a:effectLst>
              </a:rPr>
              <a:t>eighth</a:t>
            </a:r>
            <a:r>
              <a:rPr lang="en-US" sz="2800" dirty="0">
                <a:solidFill>
                  <a:schemeClr val="tx1"/>
                </a:solidFill>
              </a:rPr>
              <a:t> division, and they, as the others, would serve in the Tabernacle two times    within a year, not including the mandatory “Set-Apart Appointed       Times” that each Priest must serve.</a:t>
            </a:r>
            <a:r>
              <a:rPr lang="en-US" sz="2800" dirty="0">
                <a:solidFill>
                  <a:srgbClr val="008080"/>
                </a:solidFill>
                <a:latin typeface="Georgia" panose="02040502050405020303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1 </a:t>
            </a:r>
            <a:r>
              <a:rPr lang="en-US" sz="2800" b="1" dirty="0" err="1">
                <a:solidFill>
                  <a:srgbClr val="008080"/>
                </a:solidFill>
                <a:latin typeface="Georgia" panose="02040502050405020303" pitchFamily="18" charset="0"/>
              </a:rPr>
              <a:t>Ch</a:t>
            </a:r>
            <a:r>
              <a:rPr lang="en-US" sz="2800" b="1" dirty="0">
                <a:solidFill>
                  <a:srgbClr val="008080"/>
                </a:solidFill>
                <a:latin typeface="Georgia" panose="02040502050405020303" pitchFamily="18" charset="0"/>
              </a:rPr>
              <a:t> 24:10</a:t>
            </a:r>
            <a:r>
              <a:rPr lang="en-US" sz="28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the seventh to </a:t>
            </a:r>
            <a:r>
              <a:rPr lang="en-US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Haqqots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en-US" sz="2800" b="1" dirty="0">
                <a:solidFill>
                  <a:srgbClr val="00B050"/>
                </a:solidFill>
                <a:latin typeface="Georgia" panose="02040502050405020303" pitchFamily="18" charset="0"/>
              </a:rPr>
              <a:t>the eighth to </a:t>
            </a:r>
            <a:r>
              <a:rPr lang="en-US" sz="28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A</a:t>
            </a:r>
            <a:r>
              <a:rPr lang="en-US" sz="2800" b="1" dirty="0" err="1">
                <a:solidFill>
                  <a:srgbClr val="00B050"/>
                </a:solidFill>
                <a:latin typeface="TITUS Cyberbit Basic" panose="02020603050405020304" pitchFamily="18" charset="0"/>
              </a:rPr>
              <a:t>ḇ</a:t>
            </a:r>
            <a:r>
              <a:rPr lang="en-US" sz="2800" b="1" dirty="0" err="1">
                <a:solidFill>
                  <a:srgbClr val="00B050"/>
                </a:solidFill>
                <a:latin typeface="Georgia" panose="02040502050405020303" pitchFamily="18" charset="0"/>
              </a:rPr>
              <a:t>iyah</a:t>
            </a:r>
            <a:r>
              <a:rPr lang="en-US" sz="2800" b="1" dirty="0">
                <a:solidFill>
                  <a:srgbClr val="00B050"/>
                </a:solidFill>
                <a:latin typeface="Georgia" panose="02040502050405020303" pitchFamily="18" charset="0"/>
              </a:rPr>
              <a:t>, 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 err="1">
                <a:solidFill>
                  <a:schemeClr val="tx1"/>
                </a:solidFill>
              </a:rPr>
              <a:t>Zekaryah</a:t>
            </a:r>
            <a:r>
              <a:rPr lang="en-US" sz="2800" dirty="0">
                <a:solidFill>
                  <a:schemeClr val="tx1"/>
                </a:solidFill>
              </a:rPr>
              <a:t>, the Kohen Ha </a:t>
            </a:r>
            <a:r>
              <a:rPr lang="en-US" sz="2800" dirty="0" err="1">
                <a:solidFill>
                  <a:schemeClr val="tx1"/>
                </a:solidFill>
              </a:rPr>
              <a:t>Gadol</a:t>
            </a:r>
            <a:r>
              <a:rPr lang="en-US" sz="2800" dirty="0">
                <a:solidFill>
                  <a:schemeClr val="tx1"/>
                </a:solidFill>
              </a:rPr>
              <a:t> (High Priest) was preforming the sanctuary service at the altar of incense in the Tabernacle.  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57150" y="6445993"/>
            <a:ext cx="334850" cy="412007"/>
          </a:xfr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</a:rPr>
              <a:pPr/>
              <a:t>7</a:t>
            </a:fld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952990" y="3374265"/>
            <a:ext cx="0" cy="1481071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 w="med" len="med"/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0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55000">
              <a:schemeClr val="accent5">
                <a:lumMod val="14000"/>
              </a:schemeClr>
            </a:gs>
            <a:gs pos="77500">
              <a:srgbClr val="877388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369" y="741680"/>
            <a:ext cx="8371791" cy="5435600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0">
              <a:srgbClr val="7BF1FD"/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Rev 2:26, 27 –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And he who overcomes, </a:t>
            </a:r>
            <a:r>
              <a:rPr lang="en-US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AND GUARDS MY WORKS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until the end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to him 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 shall give authority over nations and he shall shepherd them with a rod of iron, as the potter’s vessels 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shall be broken to pieces, 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as I also have received from My Father.  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i="1" dirty="0" err="1">
                <a:solidFill>
                  <a:schemeClr val="tx1"/>
                </a:solidFill>
              </a:rPr>
              <a:t>HalleluYah</a:t>
            </a:r>
            <a:r>
              <a:rPr lang="en-US" sz="2400" i="1" dirty="0">
                <a:solidFill>
                  <a:schemeClr val="tx1"/>
                </a:solidFill>
              </a:rPr>
              <a:t> Scriptures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4707" y="6481934"/>
            <a:ext cx="400226" cy="287578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70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5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00B050">
                <a:alpha val="62000"/>
              </a:srgbClr>
            </a:gs>
            <a:gs pos="80000">
              <a:srgbClr val="9900FF">
                <a:alpha val="46000"/>
              </a:srgbClr>
            </a:gs>
            <a:gs pos="15000">
              <a:schemeClr val="accent1">
                <a:lumMod val="45000"/>
                <a:lumOff val="55000"/>
                <a:alpha val="20000"/>
              </a:schemeClr>
            </a:gs>
            <a:gs pos="100000">
              <a:schemeClr val="accent1">
                <a:lumMod val="30000"/>
                <a:lumOff val="70000"/>
                <a:alpha val="41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70" y="178173"/>
            <a:ext cx="11216473" cy="633986"/>
          </a:xfrm>
          <a:blipFill>
            <a:blip r:embed="rId2">
              <a:alphaModFix amt="73000"/>
            </a:blip>
            <a:tile tx="0" ty="0" sx="100000" sy="100000" flip="none" algn="tl"/>
          </a:blipFill>
          <a:ln w="28575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When Does The Festival of Sukkot   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glow rad="457200">
                    <a:srgbClr val="7BF1FD"/>
                  </a:glow>
                </a:effectLst>
              </a:rPr>
              <a:t>End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9" y="1018309"/>
            <a:ext cx="11518832" cy="5714999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lnSpcReduction="10000"/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Zekaryah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 14:9   		(For full context – start reading from vs. 1.)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effectLst/>
              </a:rPr>
              <a:t>And </a:t>
            </a:r>
            <a:r>
              <a:rPr lang="he-IL" sz="3200" b="1" dirty="0">
                <a:solidFill>
                  <a:srgbClr val="0000FF"/>
                </a:solidFill>
              </a:rPr>
              <a:t>יהוה</a:t>
            </a:r>
            <a:r>
              <a:rPr lang="en-US" sz="320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/>
              </a:rPr>
              <a:t>[Yahuah] </a:t>
            </a:r>
            <a:r>
              <a:rPr lang="en-US" sz="3200" dirty="0">
                <a:solidFill>
                  <a:schemeClr val="tx1"/>
                </a:solidFill>
                <a:effectLst/>
              </a:rPr>
              <a:t>shall be Sovereign over all the earth. </a:t>
            </a:r>
            <a:r>
              <a:rPr lang="en-US" sz="3200" u="sng" dirty="0">
                <a:solidFill>
                  <a:schemeClr val="tx1"/>
                </a:solidFill>
                <a:effectLst/>
              </a:rPr>
              <a:t>In that day there shall be one</a:t>
            </a:r>
            <a:r>
              <a:rPr lang="en-US" sz="3200" dirty="0">
                <a:solidFill>
                  <a:schemeClr val="tx1"/>
                </a:solidFill>
                <a:effectLst/>
              </a:rPr>
              <a:t> </a:t>
            </a:r>
            <a:r>
              <a:rPr lang="he-IL" sz="3200" b="1" dirty="0">
                <a:solidFill>
                  <a:srgbClr val="0000FF"/>
                </a:solidFill>
              </a:rPr>
              <a:t>יהוה</a:t>
            </a:r>
            <a:r>
              <a:rPr lang="en-US" sz="320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/>
              </a:rPr>
              <a:t>[Yahuah]</a:t>
            </a:r>
            <a:r>
              <a:rPr lang="en-US" sz="3200" dirty="0">
                <a:solidFill>
                  <a:srgbClr val="0000FF"/>
                </a:solidFill>
                <a:effectLst/>
              </a:rPr>
              <a:t>,</a:t>
            </a:r>
            <a:r>
              <a:rPr lang="en-US" sz="3200" b="1" dirty="0">
                <a:solidFill>
                  <a:srgbClr val="0000FF"/>
                </a:solidFill>
                <a:effectLst/>
              </a:rPr>
              <a:t> </a:t>
            </a:r>
            <a:r>
              <a:rPr lang="en-US" sz="3200" dirty="0">
                <a:solidFill>
                  <a:schemeClr val="tx1"/>
                </a:solidFill>
                <a:effectLst/>
              </a:rPr>
              <a:t>and His Name one. 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effectLst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>
                <a:solidFill>
                  <a:srgbClr val="C00000"/>
                </a:solidFill>
                <a:effectLst/>
              </a:rPr>
              <a:t>Sukkot Timing information - </a:t>
            </a:r>
            <a:r>
              <a:rPr lang="en-US" sz="3200" b="1" i="1" dirty="0" err="1">
                <a:solidFill>
                  <a:srgbClr val="C00000"/>
                </a:solidFill>
                <a:effectLst/>
              </a:rPr>
              <a:t>Zekaryah</a:t>
            </a:r>
            <a:r>
              <a:rPr lang="en-US" sz="3200" b="1" i="1" dirty="0">
                <a:solidFill>
                  <a:srgbClr val="C00000"/>
                </a:solidFill>
                <a:effectLst/>
              </a:rPr>
              <a:t> 14:16–21</a:t>
            </a:r>
          </a:p>
          <a:p>
            <a:pPr marL="0" indent="0" algn="ctr">
              <a:buNone/>
            </a:pPr>
            <a:endParaRPr lang="en-US" sz="3200" b="1" i="1" dirty="0">
              <a:solidFill>
                <a:srgbClr val="C00000"/>
              </a:solidFill>
              <a:effectLst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effectLst/>
              </a:rPr>
              <a:t>16.  And it shall be that all who are left from the gentiles which </a:t>
            </a:r>
            <a:br>
              <a:rPr lang="en-US" sz="3200" dirty="0">
                <a:solidFill>
                  <a:schemeClr val="tx1"/>
                </a:solidFill>
                <a:effectLst/>
              </a:rPr>
            </a:br>
            <a:r>
              <a:rPr lang="en-US" sz="3200" dirty="0">
                <a:solidFill>
                  <a:schemeClr val="tx1"/>
                </a:solidFill>
                <a:effectLst/>
              </a:rPr>
              <a:t>came up against Yerushalayim shall go up from year to year to </a:t>
            </a:r>
            <a:br>
              <a:rPr lang="en-US" sz="3200" dirty="0">
                <a:solidFill>
                  <a:schemeClr val="tx1"/>
                </a:solidFill>
                <a:effectLst/>
              </a:rPr>
            </a:br>
            <a:r>
              <a:rPr lang="en-US" sz="3200" dirty="0">
                <a:solidFill>
                  <a:schemeClr val="tx1"/>
                </a:solidFill>
                <a:effectLst/>
              </a:rPr>
              <a:t>bow themselves to the Sovereign, </a:t>
            </a:r>
            <a:r>
              <a:rPr lang="he-IL" sz="3200" b="1" dirty="0">
                <a:solidFill>
                  <a:srgbClr val="0000FF"/>
                </a:solidFill>
              </a:rPr>
              <a:t>יהוה</a:t>
            </a:r>
            <a:r>
              <a:rPr lang="en-US" sz="320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/>
              </a:rPr>
              <a:t>[Yahuah] </a:t>
            </a:r>
            <a:r>
              <a:rPr lang="en-US" sz="3200" dirty="0">
                <a:solidFill>
                  <a:schemeClr val="tx1"/>
                </a:solidFill>
                <a:effectLst/>
              </a:rPr>
              <a:t>of hosts, </a:t>
            </a:r>
            <a:br>
              <a:rPr lang="en-US" sz="3200" dirty="0">
                <a:solidFill>
                  <a:schemeClr val="tx1"/>
                </a:solidFill>
                <a:effectLst/>
              </a:rPr>
            </a:br>
            <a:r>
              <a:rPr lang="en-US" sz="3200" b="1" i="1" dirty="0">
                <a:solidFill>
                  <a:schemeClr val="tx1"/>
                </a:solidFill>
                <a:effectLst>
                  <a:glow rad="127000">
                    <a:srgbClr val="00FF99"/>
                  </a:glow>
                </a:effectLst>
              </a:rPr>
              <a:t>and to celebrate the Festival of Sukkoth</a:t>
            </a:r>
            <a:r>
              <a:rPr lang="en-US" sz="3200" i="1" dirty="0">
                <a:solidFill>
                  <a:schemeClr val="tx1"/>
                </a:solidFill>
                <a:effectLst>
                  <a:glow rad="127000">
                    <a:srgbClr val="00FF99"/>
                  </a:glow>
                </a:effectLst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34723"/>
            <a:ext cx="397056" cy="308976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3d extrusionH="57150">
              <a:bevelT w="38100" h="38100"/>
            </a:sp3d>
          </a:bodyPr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71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6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00B050">
                <a:alpha val="62000"/>
              </a:srgbClr>
            </a:gs>
            <a:gs pos="80000">
              <a:srgbClr val="9900FF">
                <a:alpha val="46000"/>
              </a:srgbClr>
            </a:gs>
            <a:gs pos="15000">
              <a:schemeClr val="accent1">
                <a:lumMod val="45000"/>
                <a:lumOff val="55000"/>
                <a:alpha val="20000"/>
              </a:schemeClr>
            </a:gs>
            <a:gs pos="100000">
              <a:schemeClr val="accent1">
                <a:lumMod val="30000"/>
                <a:lumOff val="70000"/>
                <a:alpha val="41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70" y="401692"/>
            <a:ext cx="11216473" cy="776867"/>
          </a:xfrm>
          <a:blipFill>
            <a:blip r:embed="rId2">
              <a:alphaModFix amt="73000"/>
            </a:blip>
            <a:tile tx="0" ty="0" sx="100000" sy="100000" flip="none" algn="tl"/>
          </a:blipFill>
          <a:ln w="28575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When Does The Festival of Sukkot … 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glow rad="457200">
                    <a:srgbClr val="7BF1FD"/>
                  </a:glow>
                </a:effectLst>
              </a:rPr>
              <a:t>End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1018309"/>
            <a:ext cx="11804073" cy="5714999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514350" indent="-514350">
              <a:buAutoNum type="arabicPeriod" startAt="17"/>
            </a:pPr>
            <a:r>
              <a:rPr lang="en-US" sz="3200" dirty="0">
                <a:solidFill>
                  <a:schemeClr val="tx1"/>
                </a:solidFill>
                <a:effectLst/>
              </a:rPr>
              <a:t> And it shall be, that if anyone of the clans of the earth </a:t>
            </a:r>
            <a:r>
              <a:rPr lang="en-US" sz="3200" b="1" u="sng" dirty="0">
                <a:solidFill>
                  <a:schemeClr val="tx1"/>
                </a:solidFill>
                <a:effectLst/>
              </a:rPr>
              <a:t>does not </a:t>
            </a:r>
            <a:r>
              <a:rPr lang="en-US" sz="3200" dirty="0">
                <a:solidFill>
                  <a:schemeClr val="tx1"/>
                </a:solidFill>
                <a:effectLst/>
              </a:rPr>
              <a:t>come up to Yerushalayim to bow himself to the Sovereign, </a:t>
            </a:r>
            <a:r>
              <a:rPr lang="he-IL" sz="3200" b="1" dirty="0">
                <a:solidFill>
                  <a:srgbClr val="0000FF"/>
                </a:solidFill>
              </a:rPr>
              <a:t>יהוה</a:t>
            </a:r>
            <a:r>
              <a:rPr lang="en-CA" sz="3200" b="1" dirty="0">
                <a:solidFill>
                  <a:srgbClr val="FF6600"/>
                </a:solidFill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/>
              </a:rPr>
              <a:t>[Yahuah] </a:t>
            </a:r>
            <a:r>
              <a:rPr lang="en-US" sz="3200" dirty="0">
                <a:solidFill>
                  <a:schemeClr val="tx1"/>
                </a:solidFill>
                <a:effectLst/>
              </a:rPr>
              <a:t>of hosts, on them there is to be no rain.</a:t>
            </a:r>
          </a:p>
          <a:p>
            <a:pPr marL="514350" indent="-514350">
              <a:buAutoNum type="arabicPeriod" startAt="17"/>
            </a:pPr>
            <a:r>
              <a:rPr lang="en-US" sz="3200" dirty="0">
                <a:solidFill>
                  <a:schemeClr val="tx1"/>
                </a:solidFill>
                <a:effectLst/>
              </a:rPr>
              <a:t> And if the clan of </a:t>
            </a:r>
            <a:r>
              <a:rPr lang="en-US" sz="3200" dirty="0" err="1">
                <a:solidFill>
                  <a:schemeClr val="tx1"/>
                </a:solidFill>
                <a:effectLst/>
              </a:rPr>
              <a:t>Mitsrayim</a:t>
            </a:r>
            <a:r>
              <a:rPr lang="en-US" sz="3200" dirty="0">
                <a:solidFill>
                  <a:schemeClr val="tx1"/>
                </a:solidFill>
                <a:effectLst/>
              </a:rPr>
              <a:t> does not come up and enter in, then there is none. On them is the plague with which </a:t>
            </a:r>
            <a:r>
              <a:rPr lang="he-IL" sz="3200" b="1" dirty="0">
                <a:solidFill>
                  <a:srgbClr val="0000FF"/>
                </a:solidFill>
              </a:rPr>
              <a:t>יהוה</a:t>
            </a:r>
            <a:r>
              <a:rPr lang="en-US" sz="3200" dirty="0">
                <a:solidFill>
                  <a:schemeClr val="tx1"/>
                </a:solidFill>
                <a:effectLst/>
              </a:rPr>
              <a:t> </a:t>
            </a:r>
            <a:r>
              <a:rPr lang="en-US" sz="3200" b="1" dirty="0">
                <a:solidFill>
                  <a:srgbClr val="0000FF"/>
                </a:solidFill>
                <a:effectLst/>
              </a:rPr>
              <a:t>[Yahuah] </a:t>
            </a:r>
            <a:r>
              <a:rPr lang="en-US" sz="3200" dirty="0">
                <a:solidFill>
                  <a:schemeClr val="tx1"/>
                </a:solidFill>
                <a:effectLst/>
              </a:rPr>
              <a:t>plagues </a:t>
            </a:r>
            <a:r>
              <a:rPr lang="en-US" sz="3200" b="1" dirty="0">
                <a:solidFill>
                  <a:schemeClr val="tx1"/>
                </a:solidFill>
                <a:effectLst>
                  <a:glow rad="127000">
                    <a:srgbClr val="00FF99"/>
                  </a:glow>
                </a:effectLst>
              </a:rPr>
              <a:t>the gentiles who 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00FF99"/>
                  </a:glow>
                </a:effectLst>
              </a:rPr>
              <a:t>do not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00FF99"/>
                  </a:glow>
                </a:effectLst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glow rad="127000">
                    <a:srgbClr val="00FF99"/>
                  </a:glow>
                </a:effectLst>
              </a:rPr>
              <a:t>celebrate the Festival of Sukkoth.</a:t>
            </a:r>
          </a:p>
          <a:p>
            <a:pPr marL="514350" indent="-514350">
              <a:buAutoNum type="arabicPeriod" startAt="17"/>
            </a:pPr>
            <a:r>
              <a:rPr lang="en-US" sz="3200" dirty="0">
                <a:solidFill>
                  <a:schemeClr val="tx1"/>
                </a:solidFill>
                <a:effectLst/>
              </a:rPr>
              <a:t> This is the punishment of </a:t>
            </a:r>
            <a:r>
              <a:rPr lang="en-US" sz="3200" dirty="0" err="1">
                <a:solidFill>
                  <a:schemeClr val="tx1"/>
                </a:solidFill>
                <a:effectLst/>
              </a:rPr>
              <a:t>Mitsrayim</a:t>
            </a:r>
            <a:r>
              <a:rPr lang="en-US" sz="3200" dirty="0">
                <a:solidFill>
                  <a:schemeClr val="tx1"/>
                </a:solidFill>
                <a:effectLst/>
              </a:rPr>
              <a:t> and </a:t>
            </a:r>
            <a:r>
              <a:rPr lang="en-US" sz="3200" b="1" dirty="0">
                <a:solidFill>
                  <a:schemeClr val="tx1"/>
                </a:solidFill>
                <a:effectLst>
                  <a:glow rad="127000">
                    <a:srgbClr val="00FF99"/>
                  </a:glow>
                </a:effectLst>
              </a:rPr>
              <a:t>the punishment of the gentiles that do not come up to observe the Festival of Sukkoth.</a:t>
            </a:r>
            <a:r>
              <a:rPr lang="en-US" sz="3200" dirty="0">
                <a:solidFill>
                  <a:schemeClr val="tx1"/>
                </a:solidFill>
                <a:effectLst/>
              </a:rPr>
              <a:t>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34723"/>
            <a:ext cx="397056" cy="308976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72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0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00B050">
                <a:alpha val="62000"/>
              </a:srgbClr>
            </a:gs>
            <a:gs pos="80000">
              <a:srgbClr val="9900FF">
                <a:alpha val="46000"/>
              </a:srgbClr>
            </a:gs>
            <a:gs pos="15000">
              <a:schemeClr val="accent1">
                <a:lumMod val="45000"/>
                <a:lumOff val="55000"/>
                <a:alpha val="20000"/>
              </a:schemeClr>
            </a:gs>
            <a:gs pos="100000">
              <a:schemeClr val="accent1">
                <a:lumMod val="30000"/>
                <a:lumOff val="70000"/>
                <a:alpha val="41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50" y="401692"/>
            <a:ext cx="11216473" cy="766707"/>
          </a:xfrm>
          <a:blipFill>
            <a:blip r:embed="rId2">
              <a:alphaModFix amt="73000"/>
            </a:blip>
            <a:tile tx="0" ty="0" sx="100000" sy="100000" flip="none" algn="tl"/>
          </a:blipFill>
          <a:ln w="28575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3d extrusionH="57150">
              <a:bevelT h="25400" prst="softRound"/>
            </a:sp3d>
          </a:bodyPr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When Does The Festival of Sukkot … 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glow rad="457200">
                    <a:srgbClr val="7BF1FD"/>
                  </a:glow>
                </a:effectLst>
              </a:rPr>
              <a:t>End 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34723"/>
            <a:ext cx="397056" cy="308976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73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6166" y="1033697"/>
            <a:ext cx="11357906" cy="5654586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CA" sz="3200" dirty="0">
                <a:solidFill>
                  <a:schemeClr val="accent6">
                    <a:lumMod val="75000"/>
                  </a:schemeClr>
                </a:solidFill>
              </a:rPr>
              <a:t>We are commanded to 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7BF1FD"/>
                  </a:glow>
                </a:effectLst>
              </a:rPr>
              <a:t>observe </a:t>
            </a:r>
            <a:r>
              <a:rPr lang="en-CA" sz="32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glow rad="127000">
                    <a:srgbClr val="7BF1FD"/>
                  </a:glow>
                </a:effectLst>
              </a:rPr>
              <a:t>Yahuah’s</a:t>
            </a:r>
            <a:r>
              <a:rPr lang="en-CA" sz="3200" b="1" dirty="0">
                <a:ln w="12700"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glow rad="127000">
                    <a:srgbClr val="7BF1FD"/>
                  </a:glow>
                </a:effectLst>
              </a:rPr>
              <a:t> Word 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rgbClr val="7BF1FD"/>
                  </a:glow>
                </a:effectLst>
              </a:rPr>
              <a:t>for a thousand generations.</a:t>
            </a:r>
            <a:r>
              <a:rPr lang="en-CA" sz="3200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CA" sz="3200" dirty="0" err="1">
                <a:solidFill>
                  <a:schemeClr val="tx1"/>
                </a:solidFill>
              </a:rPr>
              <a:t>Deut</a:t>
            </a:r>
            <a:r>
              <a:rPr lang="en-CA" sz="3200" dirty="0">
                <a:solidFill>
                  <a:schemeClr val="tx1"/>
                </a:solidFill>
              </a:rPr>
              <a:t> 7:9; 1 </a:t>
            </a:r>
            <a:r>
              <a:rPr lang="en-CA" sz="3200" dirty="0" err="1">
                <a:solidFill>
                  <a:schemeClr val="tx1"/>
                </a:solidFill>
              </a:rPr>
              <a:t>Chr</a:t>
            </a:r>
            <a:r>
              <a:rPr lang="en-CA" sz="3200" dirty="0">
                <a:solidFill>
                  <a:schemeClr val="tx1"/>
                </a:solidFill>
              </a:rPr>
              <a:t> 16:15; Ps 105:8  </a:t>
            </a:r>
            <a:r>
              <a:rPr lang="en-CA" sz="3200" dirty="0">
                <a:solidFill>
                  <a:schemeClr val="accent6">
                    <a:lumMod val="75000"/>
                  </a:schemeClr>
                </a:solidFill>
              </a:rPr>
              <a:t>(three witnesses). </a:t>
            </a:r>
          </a:p>
          <a:p>
            <a:r>
              <a:rPr lang="en-CA" sz="3200" dirty="0">
                <a:solidFill>
                  <a:schemeClr val="accent6">
                    <a:lumMod val="75000"/>
                  </a:schemeClr>
                </a:solidFill>
              </a:rPr>
              <a:t>That command projects obedience to </a:t>
            </a:r>
            <a:r>
              <a:rPr lang="en-CA" sz="3200" b="1" dirty="0">
                <a:solidFill>
                  <a:srgbClr val="0000FF"/>
                </a:solidFill>
              </a:rPr>
              <a:t>Yahuah’s Word </a:t>
            </a:r>
            <a:r>
              <a:rPr lang="en-CA" sz="3200" u="sng" dirty="0">
                <a:solidFill>
                  <a:schemeClr val="tx1"/>
                </a:solidFill>
                <a:latin typeface="Arial Black" pitchFamily="34" charset="0"/>
              </a:rPr>
              <a:t>well beyond</a:t>
            </a:r>
            <a:r>
              <a:rPr lang="en-CA" sz="32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CA" sz="3200" dirty="0">
                <a:solidFill>
                  <a:schemeClr val="accent6">
                    <a:lumMod val="75000"/>
                  </a:schemeClr>
                </a:solidFill>
              </a:rPr>
              <a:t>the time frame brought to view in Rev 21 &amp; 22, when the earth will be made new — when sin will be no more."</a:t>
            </a:r>
          </a:p>
          <a:p>
            <a:r>
              <a:rPr lang="en-CA" sz="3200" dirty="0">
                <a:solidFill>
                  <a:srgbClr val="C00000"/>
                </a:solidFill>
              </a:rPr>
              <a:t>Interestingly, this obedience time projection, fits perfectly with the information of those who will, </a:t>
            </a:r>
            <a:r>
              <a:rPr lang="en-CA" sz="3200" b="1" dirty="0">
                <a:solidFill>
                  <a:schemeClr val="tx1"/>
                </a:solidFill>
              </a:rPr>
              <a:t>and will not</a:t>
            </a:r>
            <a:r>
              <a:rPr lang="en-CA" sz="3200" dirty="0">
                <a:solidFill>
                  <a:schemeClr val="tx1"/>
                </a:solidFill>
              </a:rPr>
              <a:t>,</a:t>
            </a:r>
            <a:r>
              <a:rPr lang="en-CA" sz="3200" b="1" dirty="0">
                <a:solidFill>
                  <a:schemeClr val="tx1"/>
                </a:solidFill>
              </a:rPr>
              <a:t> </a:t>
            </a:r>
            <a:r>
              <a:rPr lang="en-CA" sz="3200" dirty="0">
                <a:solidFill>
                  <a:srgbClr val="C00000"/>
                </a:solidFill>
              </a:rPr>
              <a:t>observe the Festival </a:t>
            </a:r>
            <a:r>
              <a:rPr lang="en-CA" sz="3200" b="1" dirty="0">
                <a:solidFill>
                  <a:srgbClr val="0000FF"/>
                </a:solidFill>
              </a:rPr>
              <a:t>Sukkoth (Tabernacles)</a:t>
            </a:r>
            <a:r>
              <a:rPr lang="en-CA" sz="3200" dirty="0">
                <a:solidFill>
                  <a:srgbClr val="0000FF"/>
                </a:solidFill>
              </a:rPr>
              <a:t>,</a:t>
            </a:r>
            <a:r>
              <a:rPr lang="en-CA" sz="3200" b="1" dirty="0">
                <a:solidFill>
                  <a:srgbClr val="0000FF"/>
                </a:solidFill>
              </a:rPr>
              <a:t> </a:t>
            </a:r>
            <a:r>
              <a:rPr lang="en-CA" sz="3200" dirty="0">
                <a:solidFill>
                  <a:srgbClr val="C00000"/>
                </a:solidFill>
              </a:rPr>
              <a:t>which we received from </a:t>
            </a:r>
            <a:r>
              <a:rPr lang="en-CA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Zekaryah</a:t>
            </a:r>
            <a:r>
              <a:rPr lang="en-CA" sz="3200" dirty="0">
                <a:solidFill>
                  <a:srgbClr val="C00000"/>
                </a:solidFill>
              </a:rPr>
              <a:t> (Zechariah).</a:t>
            </a:r>
          </a:p>
        </p:txBody>
      </p:sp>
    </p:spTree>
    <p:extLst>
      <p:ext uri="{BB962C8B-B14F-4D97-AF65-F5344CB8AC3E}">
        <p14:creationId xmlns:p14="http://schemas.microsoft.com/office/powerpoint/2010/main" val="188058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00B050">
                <a:alpha val="62000"/>
              </a:srgbClr>
            </a:gs>
            <a:gs pos="80000">
              <a:srgbClr val="9900FF">
                <a:alpha val="46000"/>
              </a:srgbClr>
            </a:gs>
            <a:gs pos="15000">
              <a:schemeClr val="accent1">
                <a:lumMod val="45000"/>
                <a:lumOff val="55000"/>
                <a:alpha val="20000"/>
              </a:schemeClr>
            </a:gs>
            <a:gs pos="100000">
              <a:schemeClr val="accent1">
                <a:lumMod val="30000"/>
                <a:lumOff val="70000"/>
                <a:alpha val="41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70" y="310252"/>
            <a:ext cx="11216473" cy="817508"/>
          </a:xfrm>
          <a:blipFill>
            <a:blip r:embed="rId2">
              <a:alphaModFix amt="73000"/>
            </a:blip>
            <a:tile tx="0" ty="0" sx="100000" sy="100000" flip="none" algn="tl"/>
          </a:blipFill>
          <a:ln w="28575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/>
          <a:lstStyle/>
          <a:p>
            <a:pPr algn="ctr"/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When Does The Festival of Sukkot …  </a:t>
            </a: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glow rad="457200">
                    <a:srgbClr val="7BF1FD"/>
                  </a:glow>
                </a:effectLst>
              </a:rPr>
              <a:t>End 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34723"/>
            <a:ext cx="397056" cy="308976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74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6166" y="1033697"/>
            <a:ext cx="11357906" cy="5654586"/>
          </a:xfrm>
        </p:spPr>
        <p:txBody>
          <a:bodyPr anchor="ctr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CA" sz="3600" dirty="0">
                <a:solidFill>
                  <a:srgbClr val="C00000"/>
                </a:solidFill>
              </a:rPr>
              <a:t>The final Sukkot </a:t>
            </a:r>
            <a:r>
              <a:rPr lang="en-CA" sz="3600" u="sng" dirty="0">
                <a:solidFill>
                  <a:srgbClr val="C00000"/>
                </a:solidFill>
              </a:rPr>
              <a:t>on this contaminated earth</a:t>
            </a:r>
            <a:r>
              <a:rPr lang="en-CA" sz="3600" dirty="0">
                <a:solidFill>
                  <a:srgbClr val="C00000"/>
                </a:solidFill>
              </a:rPr>
              <a:t> will be after – </a:t>
            </a:r>
          </a:p>
          <a:p>
            <a:r>
              <a:rPr lang="en-CA" sz="4000" b="1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</a:rPr>
              <a:t>Rev 12:14 </a:t>
            </a:r>
            <a:r>
              <a:rPr lang="en-CA" sz="4000" dirty="0">
                <a:solidFill>
                  <a:srgbClr val="C00000"/>
                </a:solidFill>
              </a:rPr>
              <a:t>– And the woman was given two wings of a great eagle, to fly into the wilderness to her place, where she is nourished for </a:t>
            </a:r>
            <a:r>
              <a:rPr lang="en-CA" sz="4000" b="1" dirty="0"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a time and times and half a time</a:t>
            </a:r>
            <a:r>
              <a:rPr lang="en-CA" sz="4000" dirty="0">
                <a:solidFill>
                  <a:srgbClr val="0070C0"/>
                </a:solidFill>
                <a:effectLst>
                  <a:glow rad="127000">
                    <a:srgbClr val="FFFF00"/>
                  </a:glow>
                </a:effectLst>
              </a:rPr>
              <a:t>,</a:t>
            </a:r>
            <a:r>
              <a:rPr lang="en-CA" sz="4000" dirty="0">
                <a:solidFill>
                  <a:srgbClr val="0070C0"/>
                </a:solidFill>
              </a:rPr>
              <a:t> </a:t>
            </a:r>
            <a:r>
              <a:rPr lang="en-CA" sz="4000" dirty="0">
                <a:solidFill>
                  <a:srgbClr val="C00000"/>
                </a:solidFill>
              </a:rPr>
              <a:t>from the presence of the serpent.  </a:t>
            </a:r>
          </a:p>
          <a:p>
            <a:r>
              <a:rPr lang="en-CA" sz="4000" dirty="0">
                <a:solidFill>
                  <a:schemeClr val="tx1"/>
                </a:solidFill>
              </a:rPr>
              <a:t>That is – 3.5 years, or – 4 full cycles of the Mo-edim (Feasts), ending with the </a:t>
            </a:r>
            <a:r>
              <a:rPr lang="en-CA" sz="40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Festival of Sukkot.  </a:t>
            </a:r>
          </a:p>
        </p:txBody>
      </p:sp>
    </p:spTree>
    <p:extLst>
      <p:ext uri="{BB962C8B-B14F-4D97-AF65-F5344CB8AC3E}">
        <p14:creationId xmlns:p14="http://schemas.microsoft.com/office/powerpoint/2010/main" val="216522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00B050">
                <a:alpha val="62000"/>
              </a:srgbClr>
            </a:gs>
            <a:gs pos="80000">
              <a:srgbClr val="9900FF">
                <a:alpha val="46000"/>
              </a:srgbClr>
            </a:gs>
            <a:gs pos="15000">
              <a:schemeClr val="accent1">
                <a:lumMod val="45000"/>
                <a:lumOff val="55000"/>
                <a:alpha val="20000"/>
              </a:schemeClr>
            </a:gs>
            <a:gs pos="100000">
              <a:schemeClr val="accent1">
                <a:lumMod val="30000"/>
                <a:lumOff val="70000"/>
                <a:alpha val="41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1" y="168013"/>
            <a:ext cx="9989092" cy="1640236"/>
          </a:xfrm>
          <a:blipFill>
            <a:blip r:embed="rId2">
              <a:alphaModFix amt="73000"/>
            </a:blip>
            <a:tile tx="0" ty="0" sx="100000" sy="100000" flip="none" algn="tl"/>
          </a:blipFill>
          <a:ln w="28575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Daniel  identifies this earth’s final </a:t>
            </a:r>
            <a:b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</a:b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FFFF00"/>
                  </a:glow>
                </a:effectLst>
              </a:rPr>
              <a:t>Festival of Sukkot 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6600"/>
                </a:solidFill>
                <a:effectLst>
                  <a:glow rad="457200">
                    <a:srgbClr val="7BF1FD"/>
                  </a:glow>
                </a:effectLst>
              </a:rPr>
              <a:t> 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434723"/>
            <a:ext cx="397056" cy="308976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75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6166" y="2202873"/>
            <a:ext cx="11357906" cy="4485410"/>
          </a:xfrm>
        </p:spPr>
        <p:txBody>
          <a:bodyPr anchor="ctr"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CA" sz="36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And I heard the man dressed in linen, who was above the waters of the river, and he held up his right and his left hand to the </a:t>
            </a:r>
            <a:r>
              <a:rPr lang="en-CA" sz="3600" b="1" dirty="0" err="1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shamayim</a:t>
            </a:r>
            <a:r>
              <a:rPr lang="en-CA" sz="36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, and swore to Him who lives forever, that it would be for </a:t>
            </a:r>
            <a:r>
              <a:rPr lang="en-CA" sz="36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glow rad="127000">
                    <a:srgbClr val="00FF99"/>
                  </a:glow>
                </a:effectLst>
              </a:rPr>
              <a:t>an appointed time, appointed times, and a half.  </a:t>
            </a:r>
            <a:r>
              <a:rPr lang="en-CA" sz="3600" b="1" dirty="0">
                <a:ln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And when they have ended scattering the power of the qodesh people, then all these shall be completed.        </a:t>
            </a:r>
            <a:r>
              <a:rPr lang="en-CA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Dan 12:7	</a:t>
            </a:r>
            <a:r>
              <a:rPr lang="en-CA" sz="2400" i="1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HalleluYah</a:t>
            </a:r>
            <a:r>
              <a:rPr lang="en-CA" sz="2400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Scriptures</a:t>
            </a:r>
          </a:p>
        </p:txBody>
      </p:sp>
    </p:spTree>
    <p:extLst>
      <p:ext uri="{BB962C8B-B14F-4D97-AF65-F5344CB8AC3E}">
        <p14:creationId xmlns:p14="http://schemas.microsoft.com/office/powerpoint/2010/main" val="4015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7000">
              <a:schemeClr val="accent1">
                <a:lumMod val="50000"/>
              </a:schemeClr>
            </a:gs>
            <a:gs pos="57000">
              <a:schemeClr val="accent5">
                <a:lumMod val="14000"/>
              </a:schemeClr>
            </a:gs>
            <a:gs pos="85000">
              <a:srgbClr val="877388"/>
            </a:gs>
            <a:gs pos="100000">
              <a:srgbClr val="7BF1FD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74707" y="6481934"/>
            <a:ext cx="400226" cy="287578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76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88371" y="132080"/>
            <a:ext cx="11284528" cy="6642794"/>
          </a:xfrm>
          <a:prstGeom prst="horizontalScroll">
            <a:avLst/>
          </a:prstGeom>
          <a:noFill/>
          <a:ln w="76200">
            <a:solidFill>
              <a:srgbClr val="7BF1FD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27000">
                    <a:srgbClr val="00FF99"/>
                  </a:glow>
                </a:effectLst>
              </a:rPr>
              <a:t>Let’s deeply consider the idea of </a:t>
            </a:r>
            <a:r>
              <a:rPr lang="en-CA" sz="3600" dirty="0" err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27000">
                    <a:srgbClr val="00FF99"/>
                  </a:glow>
                </a:effectLst>
              </a:rPr>
              <a:t>Yahusha</a:t>
            </a:r>
            <a:r>
              <a:rPr lang="en-CA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27000">
                    <a:srgbClr val="00FF99"/>
                  </a:glow>
                </a:effectLst>
              </a:rPr>
              <a:t> arriving on this earth before Sukkot to </a:t>
            </a:r>
            <a:r>
              <a:rPr lang="en-CA" sz="36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27000">
                    <a:srgbClr val="00FF99"/>
                  </a:glow>
                </a:effectLst>
              </a:rPr>
              <a:t>DWELL</a:t>
            </a:r>
            <a:r>
              <a:rPr lang="en-CA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27000">
                    <a:srgbClr val="00FF99"/>
                  </a:glow>
                </a:effectLst>
              </a:rPr>
              <a:t> with us! </a:t>
            </a:r>
            <a:br>
              <a:rPr lang="en-CA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27000">
                    <a:srgbClr val="00FF99"/>
                  </a:glow>
                </a:effectLst>
              </a:rPr>
            </a:br>
            <a:r>
              <a:rPr lang="en-CA" sz="36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/>
              </a:rPr>
              <a:t>Let’s look forward to the Festival of Sukkot with plans to </a:t>
            </a:r>
            <a:r>
              <a:rPr lang="en-CA" sz="36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>
                  <a:glow rad="127000">
                    <a:srgbClr val="D0C6F3"/>
                  </a:glow>
                </a:effectLst>
                <a:latin typeface="Arial Black" panose="020B0A04020102020204" pitchFamily="34" charset="0"/>
              </a:rPr>
              <a:t>REJOICE</a:t>
            </a:r>
            <a:r>
              <a:rPr lang="en-CA" sz="3600" b="1" dirty="0">
                <a:ln>
                  <a:solidFill>
                    <a:schemeClr val="tx1"/>
                  </a:solidFill>
                </a:ln>
                <a:solidFill>
                  <a:srgbClr val="FF9900"/>
                </a:solidFill>
                <a:effectLst/>
              </a:rPr>
              <a:t> because – </a:t>
            </a:r>
            <a:br>
              <a:rPr lang="en-CA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27000">
                    <a:srgbClr val="00FF99"/>
                  </a:glow>
                </a:effectLst>
              </a:rPr>
            </a:br>
            <a:r>
              <a:rPr lang="en-CA" sz="36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glow rad="127000">
                    <a:srgbClr val="FF9900"/>
                  </a:glow>
                </a:effectLst>
                <a:latin typeface="Arial Black" panose="020B0A04020102020204" pitchFamily="34" charset="0"/>
              </a:rPr>
              <a:t>YAHUSHA HA MASHIACH </a:t>
            </a:r>
            <a:r>
              <a:rPr lang="en-CA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27000">
                    <a:srgbClr val="00FF99"/>
                  </a:glow>
                </a:effectLst>
              </a:rPr>
              <a:t>–  </a:t>
            </a:r>
            <a:r>
              <a:rPr lang="en-CA" sz="6000" dirty="0">
                <a:ln>
                  <a:solidFill>
                    <a:srgbClr val="FF000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52400">
                    <a:srgbClr val="FFFF00"/>
                  </a:glow>
                </a:effectLst>
                <a:latin typeface="Arial Black" panose="020B0A04020102020204" pitchFamily="34" charset="0"/>
              </a:rPr>
              <a:t>LIVES! </a:t>
            </a:r>
          </a:p>
          <a:p>
            <a:pPr algn="ctr"/>
            <a:endParaRPr lang="en-CA" sz="8000" dirty="0">
              <a:ln>
                <a:solidFill>
                  <a:schemeClr val="tx1"/>
                </a:solidFill>
              </a:ln>
              <a:solidFill>
                <a:srgbClr val="0000FF"/>
              </a:solidFill>
              <a:effectLst>
                <a:glow rad="127000">
                  <a:srgbClr val="00FF99"/>
                </a:glow>
              </a:effectLst>
            </a:endParaRPr>
          </a:p>
          <a:p>
            <a:pPr algn="ctr"/>
            <a:r>
              <a:rPr lang="en-CA" sz="3200" spc="300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effectLst>
                  <a:glow rad="127000">
                    <a:srgbClr val="00FF99"/>
                  </a:glow>
                </a:effectLst>
                <a:latin typeface="Arial Rounded MT Bold" pitchFamily="34" charset="0"/>
              </a:rPr>
              <a:t>And … may Yahuah bless you immensely!</a:t>
            </a:r>
            <a:r>
              <a:rPr lang="en-CA" sz="1200" spc="300" dirty="0">
                <a:solidFill>
                  <a:srgbClr val="00FF00"/>
                </a:solidFill>
                <a:effectLst/>
                <a:latin typeface="Arial Rounded MT Bold" pitchFamily="34" charset="0"/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3576741" y="4230025"/>
            <a:ext cx="5863094" cy="914400"/>
          </a:xfrm>
          <a:prstGeom prst="ellipse">
            <a:avLst/>
          </a:prstGeom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CA" sz="6000" b="1" dirty="0">
                <a:ln>
                  <a:solidFill>
                    <a:schemeClr val="tx1"/>
                  </a:solidFill>
                </a:ln>
                <a:solidFill>
                  <a:srgbClr val="00FF99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98763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307652" y="6158928"/>
            <a:ext cx="1884348" cy="604269"/>
          </a:xfrm>
        </p:spPr>
        <p:txBody>
          <a:bodyPr/>
          <a:lstStyle/>
          <a:p>
            <a:fld id="{D57F1E4F-1CFF-5643-939E-217C01CDF565}" type="slidenum">
              <a:rPr lang="en-US" sz="1800" smtClean="0"/>
              <a:pPr/>
              <a:t>77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00576" y="127000"/>
            <a:ext cx="7315200" cy="3733800"/>
          </a:xfrm>
          <a:prstGeom prst="rect">
            <a:avLst/>
          </a:prstGeom>
        </p:spPr>
        <p:txBody>
          <a:bodyPr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If you need assistance </a:t>
            </a:r>
            <a:br>
              <a:rPr lang="en-US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with this information, </a:t>
            </a:r>
            <a:br>
              <a:rPr lang="en-US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please send your </a:t>
            </a:r>
            <a:br>
              <a:rPr lang="en-US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questions to</a:t>
            </a:r>
            <a:br>
              <a:rPr lang="en-US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b="1" dirty="0">
                <a:ln w="11430">
                  <a:solidFill>
                    <a:srgbClr val="002060"/>
                  </a:solidFill>
                </a:ln>
                <a:solidFill>
                  <a:srgbClr val="D0C6F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Timothy Astleford:</a:t>
            </a:r>
          </a:p>
        </p:txBody>
      </p:sp>
      <p:pic>
        <p:nvPicPr>
          <p:cNvPr id="7" name="Picture 3" descr="C:\Users\Rae\Desktop\email 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48" y="3645299"/>
            <a:ext cx="137459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48543" y="4953000"/>
            <a:ext cx="8330268" cy="646331"/>
          </a:xfrm>
          <a:prstGeom prst="rect">
            <a:avLst/>
          </a:prstGeom>
          <a:solidFill>
            <a:srgbClr val="4A0363"/>
          </a:solidFill>
          <a:scene3d>
            <a:camera prst="orthographicFront"/>
            <a:lightRig rig="flat" dir="tl">
              <a:rot lat="0" lon="0" rev="6600000"/>
            </a:lightRig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dirty="0">
                <a:solidFill>
                  <a:srgbClr val="0037A4"/>
                </a:solidFill>
                <a:latin typeface="Segoe Print" pitchFamily="2" charset="0"/>
                <a:hlinkClick r:id="rId4"/>
              </a:rPr>
              <a:t>questions@studythecalendar.co</a:t>
            </a:r>
            <a:r>
              <a:rPr lang="en-US" sz="3600" dirty="0">
                <a:latin typeface="Segoe Print" pitchFamily="2" charset="0"/>
                <a:hlinkClick r:id="rId4"/>
              </a:rPr>
              <a:t>m</a:t>
            </a:r>
            <a:r>
              <a:rPr lang="en-US" sz="3600" b="1" cap="none" spc="0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2400" b="1" cap="none" spc="0" dirty="0">
                <a:ln w="11430">
                  <a:solidFill>
                    <a:srgbClr val="0070C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  </a:t>
            </a:r>
            <a:endParaRPr lang="en-US" sz="2400" b="1" cap="none" spc="0" dirty="0">
              <a:ln w="11430">
                <a:solidFill>
                  <a:srgbClr val="0070C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8898" y="6485692"/>
            <a:ext cx="2016260" cy="342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lvl="0" algn="ctr"/>
            <a:r>
              <a:rPr lang="en-CA" sz="1400" b="1" dirty="0">
                <a:solidFill>
                  <a:schemeClr val="bg1"/>
                </a:solidFill>
              </a:rPr>
              <a:t>Sept 9, 2018</a:t>
            </a:r>
          </a:p>
        </p:txBody>
      </p:sp>
    </p:spTree>
    <p:extLst>
      <p:ext uri="{BB962C8B-B14F-4D97-AF65-F5344CB8AC3E}">
        <p14:creationId xmlns:p14="http://schemas.microsoft.com/office/powerpoint/2010/main" val="284568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accent5">
                <a:lumMod val="75000"/>
                <a:alpha val="33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4024"/>
            <a:ext cx="10806545" cy="4939349"/>
          </a:xfrm>
        </p:spPr>
        <p:txBody>
          <a:bodyPr lIns="182880" tIns="91440" rIns="182880" bIns="9144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chemeClr val="tx1"/>
                </a:solidFill>
              </a:rPr>
              <a:t>Zekaryah would serve in the </a:t>
            </a:r>
            <a:r>
              <a:rPr lang="en-US" sz="32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8</a:t>
            </a:r>
            <a:r>
              <a:rPr lang="en-US" sz="3200" baseline="300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individual</a:t>
            </a:r>
            <a:r>
              <a:rPr lang="en-US" sz="3200" dirty="0">
                <a:solidFill>
                  <a:schemeClr val="tx1"/>
                </a:solidFill>
              </a:rPr>
              <a:t> week after the </a:t>
            </a:r>
            <a:r>
              <a:rPr lang="en-US" sz="3200" b="1" dirty="0">
                <a:solidFill>
                  <a:srgbClr val="008000"/>
                </a:solidFill>
              </a:rPr>
              <a:t>Tequfah</a:t>
            </a:r>
            <a:r>
              <a:rPr lang="en-US" sz="3200" dirty="0">
                <a:solidFill>
                  <a:schemeClr val="tx1"/>
                </a:solidFill>
              </a:rPr>
              <a:t> (vernal equinox) had initiated </a:t>
            </a:r>
            <a:r>
              <a:rPr lang="en-US" sz="3200" b="1" dirty="0">
                <a:solidFill>
                  <a:srgbClr val="0000FF"/>
                </a:solidFill>
              </a:rPr>
              <a:t>Yahuah’s</a:t>
            </a:r>
            <a:r>
              <a:rPr lang="en-US" sz="3200" dirty="0">
                <a:solidFill>
                  <a:schemeClr val="tx1"/>
                </a:solidFill>
              </a:rPr>
              <a:t> new year.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>
                <a:solidFill>
                  <a:schemeClr val="tx1"/>
                </a:solidFill>
              </a:rPr>
              <a:t>He would also serve during the weeks of: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Passover/Unleavened Bread </a:t>
            </a:r>
            <a:r>
              <a:rPr lang="en-US" sz="3200" dirty="0">
                <a:solidFill>
                  <a:schemeClr val="tx1"/>
                </a:solidFill>
              </a:rPr>
              <a:t>and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Shavuot, </a:t>
            </a:r>
            <a:r>
              <a:rPr lang="en-US" sz="3200" dirty="0">
                <a:solidFill>
                  <a:schemeClr val="tx1"/>
                </a:solidFill>
              </a:rPr>
              <a:t>when all priests must perform service duty </a:t>
            </a:r>
            <a:r>
              <a:rPr lang="en-US" sz="3200" b="1" u="sng" dirty="0">
                <a:solidFill>
                  <a:schemeClr val="tx1"/>
                </a:solidFill>
              </a:rPr>
              <a:t>together</a:t>
            </a:r>
            <a:r>
              <a:rPr lang="en-US" sz="3200" dirty="0">
                <a:solidFill>
                  <a:schemeClr val="tx1"/>
                </a:solidFill>
              </a:rPr>
              <a:t> during the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Mo-edim</a:t>
            </a:r>
            <a:r>
              <a:rPr lang="en-US" sz="3200" dirty="0">
                <a:solidFill>
                  <a:schemeClr val="tx1"/>
                </a:solidFill>
              </a:rPr>
              <a:t> (Appointed Times).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200" dirty="0" err="1">
                <a:solidFill>
                  <a:schemeClr val="tx1"/>
                </a:solidFill>
              </a:rPr>
              <a:t>Zekaryah</a:t>
            </a:r>
            <a:r>
              <a:rPr lang="en-US" sz="3200" dirty="0">
                <a:solidFill>
                  <a:schemeClr val="tx1"/>
                </a:solidFill>
              </a:rPr>
              <a:t> (while serving at the Altar of Incense –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</a:rPr>
              <a:t>Luke 1:8, 9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was burning the incense — roughly, </a:t>
            </a:r>
            <a:r>
              <a:rPr lang="en-US" sz="3200" u="sng" dirty="0">
                <a:solidFill>
                  <a:schemeClr val="tx1"/>
                </a:solidFill>
              </a:rPr>
              <a:t>in the week prior to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b="1" i="1" dirty="0">
                <a:solidFill>
                  <a:srgbClr val="FF0066"/>
                </a:solidFill>
              </a:rPr>
              <a:t>Shavuot</a:t>
            </a:r>
            <a:r>
              <a:rPr lang="en-US" sz="3200" dirty="0">
                <a:solidFill>
                  <a:schemeClr val="tx1"/>
                </a:solidFill>
              </a:rPr>
              <a:t> (Pentecost).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06054" y="6340755"/>
            <a:ext cx="306904" cy="334734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tx1"/>
                </a:solidFill>
              </a:rPr>
              <a:pPr/>
              <a:t>8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3035" y="241300"/>
            <a:ext cx="10693307" cy="861359"/>
          </a:xfr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FF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Autofit/>
            <a:sp3d extrusionH="57150">
              <a:bevelT w="38100" h="38100"/>
            </a:sp3d>
          </a:bodyPr>
          <a:lstStyle/>
          <a:p>
            <a:pPr algn="ctr"/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7BF1FD"/>
                  </a:glow>
                </a:effectLst>
              </a:rPr>
              <a:t>Zekaryah’s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7BF1FD"/>
                  </a:glow>
                </a:effectLst>
              </a:rPr>
              <a:t> - Kohen Ha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7BF1FD"/>
                  </a:glow>
                </a:effectLst>
              </a:rPr>
              <a:t>Gadol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7BF1FD"/>
                  </a:glow>
                </a:effectLst>
              </a:rPr>
              <a:t> Duties</a:t>
            </a:r>
          </a:p>
        </p:txBody>
      </p:sp>
    </p:spTree>
    <p:extLst>
      <p:ext uri="{BB962C8B-B14F-4D97-AF65-F5344CB8AC3E}">
        <p14:creationId xmlns:p14="http://schemas.microsoft.com/office/powerpoint/2010/main" val="230646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rgbClr val="CC9900">
                <a:alpha val="59000"/>
              </a:srgb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6" y="2034988"/>
            <a:ext cx="11087101" cy="4272295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82880" tIns="91440" rIns="182880" bIns="91440" anchor="ctr">
            <a:normAutofit/>
            <a:sp3d extrusionH="57150">
              <a:bevelT w="38100" h="38100"/>
            </a:sp3d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b="1" dirty="0">
                <a:solidFill>
                  <a:srgbClr val="008080"/>
                </a:solidFill>
                <a:latin typeface="Georgia" panose="02040502050405020303" pitchFamily="18" charset="0"/>
              </a:rPr>
              <a:t>Luke 1:11 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And a messenger of </a:t>
            </a:r>
            <a:r>
              <a:rPr lang="he-IL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יהוה</a:t>
            </a:r>
            <a:r>
              <a:rPr lang="en-US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Georgia" panose="02040502050405020303" pitchFamily="18" charset="0"/>
              </a:rPr>
              <a:t>[Yahuah]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appeared to him, standing on the right side of the altar of incense.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solidFill>
                  <a:prstClr val="black"/>
                </a:solidFill>
              </a:rPr>
              <a:t>This is the Messenger’s communication to Zekaryah: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b="1" dirty="0">
                <a:solidFill>
                  <a:srgbClr val="008080"/>
                </a:solidFill>
                <a:latin typeface="Georgia" panose="02040502050405020303" pitchFamily="18" charset="0"/>
              </a:rPr>
              <a:t>Luke 1:13</a:t>
            </a:r>
            <a:r>
              <a:rPr lang="en-US" sz="3200" b="1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Georgia" panose="02040502050405020303" pitchFamily="18" charset="0"/>
              </a:rPr>
              <a:t>But the messenger said to him, </a:t>
            </a:r>
            <a:r>
              <a:rPr lang="en-US" sz="3200" dirty="0">
                <a:solidFill>
                  <a:srgbClr val="0000FF"/>
                </a:solidFill>
                <a:latin typeface="Georgia" panose="02040502050405020303" pitchFamily="18" charset="0"/>
              </a:rPr>
              <a:t>“Do not be afraid, </a:t>
            </a:r>
            <a:r>
              <a:rPr lang="en-US" sz="3200" dirty="0" err="1">
                <a:solidFill>
                  <a:srgbClr val="0000FF"/>
                </a:solidFill>
                <a:latin typeface="Georgia" panose="02040502050405020303" pitchFamily="18" charset="0"/>
              </a:rPr>
              <a:t>Ze</a:t>
            </a:r>
            <a:r>
              <a:rPr lang="en-US" sz="3200" dirty="0" err="1">
                <a:solidFill>
                  <a:srgbClr val="0000FF"/>
                </a:solidFill>
                <a:latin typeface="TITUS Cyberbit Basic" panose="02020603050405020304" pitchFamily="18" charset="0"/>
              </a:rPr>
              <a:t>ḵ</a:t>
            </a:r>
            <a:r>
              <a:rPr lang="en-US" sz="3200" dirty="0" err="1">
                <a:solidFill>
                  <a:srgbClr val="0000FF"/>
                </a:solidFill>
                <a:latin typeface="Georgia" panose="02040502050405020303" pitchFamily="18" charset="0"/>
              </a:rPr>
              <a:t>aryah</a:t>
            </a:r>
            <a:r>
              <a:rPr lang="en-US" sz="3200" dirty="0">
                <a:solidFill>
                  <a:srgbClr val="0000FF"/>
                </a:solidFill>
                <a:latin typeface="Georgia" panose="02040502050405020303" pitchFamily="18" charset="0"/>
              </a:rPr>
              <a:t>, for your prayer is heard.  And your wife </a:t>
            </a:r>
            <a:r>
              <a:rPr lang="en-US" sz="3200" dirty="0" err="1">
                <a:solidFill>
                  <a:srgbClr val="0000FF"/>
                </a:solidFill>
                <a:latin typeface="Georgia" panose="02040502050405020303" pitchFamily="18" charset="0"/>
              </a:rPr>
              <a:t>Elishe</a:t>
            </a:r>
            <a:r>
              <a:rPr lang="en-US" sz="3200" dirty="0" err="1">
                <a:solidFill>
                  <a:srgbClr val="0000FF"/>
                </a:solidFill>
                <a:latin typeface="TITUS Cyberbit Basic" panose="02020603050405020304" pitchFamily="18" charset="0"/>
              </a:rPr>
              <a:t>ḇ</a:t>
            </a:r>
            <a:r>
              <a:rPr lang="en-US" sz="3200" dirty="0" err="1">
                <a:solidFill>
                  <a:srgbClr val="0000FF"/>
                </a:solidFill>
                <a:latin typeface="Georgia" panose="02040502050405020303" pitchFamily="18" charset="0"/>
              </a:rPr>
              <a:t>a</a:t>
            </a:r>
            <a:r>
              <a:rPr lang="en-US" sz="3200" dirty="0">
                <a:solidFill>
                  <a:srgbClr val="0000FF"/>
                </a:solidFill>
                <a:latin typeface="Georgia" panose="02040502050405020303" pitchFamily="18" charset="0"/>
              </a:rPr>
              <a:t> shall bear you a son, and you shall call his name 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Yo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TITUS Cyberbit Basic" panose="02020603050405020304" pitchFamily="18" charset="0"/>
              </a:rPr>
              <a:t>ḥ</a:t>
            </a:r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anan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  <a:endParaRPr lang="en-US" sz="3200" b="1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04203" y="6380508"/>
            <a:ext cx="273617" cy="315713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3d extrusionH="57150">
              <a:bevelT w="38100" h="38100"/>
            </a:sp3d>
          </a:bodyPr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</a:rPr>
              <a:pPr/>
              <a:t>9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12647" y="260522"/>
            <a:ext cx="9543612" cy="1595172"/>
          </a:xfr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FF"/>
            </a:solidFill>
          </a:ln>
          <a:effectLst>
            <a:glow rad="355600">
              <a:srgbClr val="008080">
                <a:alpha val="96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normAutofit/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7BF1FD"/>
                  </a:glow>
                </a:effectLst>
              </a:rPr>
              <a:t>A Messenger from </a:t>
            </a:r>
            <a:r>
              <a:rPr lang="en-US" sz="5400" b="1" dirty="0">
                <a:ln w="19050"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י</a:t>
            </a:r>
            <a:r>
              <a:rPr lang="en-US" sz="1600" b="1" baseline="-25000" dirty="0">
                <a:ln w="19050"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n w="19050"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ה</a:t>
            </a:r>
            <a:r>
              <a:rPr lang="en-US" sz="1400" b="1" dirty="0">
                <a:ln w="19050"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n w="19050"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וֹ</a:t>
            </a:r>
            <a:r>
              <a:rPr lang="en-US" sz="1400" b="1" dirty="0">
                <a:ln w="19050"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n w="19050">
                  <a:solidFill>
                    <a:srgbClr val="FFFF00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ה</a:t>
            </a:r>
            <a:r>
              <a:rPr lang="en-US" sz="4800" b="1" baseline="-25000" dirty="0">
                <a:ln w="19050">
                  <a:noFill/>
                </a:ln>
                <a:noFill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7BF1FD"/>
                  </a:glow>
                </a:effectLst>
              </a:rPr>
              <a:t>(Yahuah), </a:t>
            </a:r>
            <a:b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7BF1FD"/>
                  </a:glow>
                </a:effectLst>
              </a:rPr>
            </a:b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7BF1FD"/>
                  </a:glow>
                </a:effectLst>
              </a:rPr>
              <a:t>visits Zekaryah </a:t>
            </a:r>
          </a:p>
        </p:txBody>
      </p:sp>
    </p:spTree>
    <p:extLst>
      <p:ext uri="{BB962C8B-B14F-4D97-AF65-F5344CB8AC3E}">
        <p14:creationId xmlns:p14="http://schemas.microsoft.com/office/powerpoint/2010/main" val="391203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7665</TotalTime>
  <Words>6875</Words>
  <Application>Microsoft Office PowerPoint</Application>
  <PresentationFormat>Widescreen</PresentationFormat>
  <Paragraphs>961</Paragraphs>
  <Slides>77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94" baseType="lpstr">
      <vt:lpstr>Arial</vt:lpstr>
      <vt:lpstr>Arial Black</vt:lpstr>
      <vt:lpstr>Arial Rounded MT Bold</vt:lpstr>
      <vt:lpstr>Calibri</vt:lpstr>
      <vt:lpstr>Calibri Light</vt:lpstr>
      <vt:lpstr>Century</vt:lpstr>
      <vt:lpstr>Century Schoolbook</vt:lpstr>
      <vt:lpstr>Comic Sans MS</vt:lpstr>
      <vt:lpstr>Corbel</vt:lpstr>
      <vt:lpstr>Georgia</vt:lpstr>
      <vt:lpstr>SBL Hebrew</vt:lpstr>
      <vt:lpstr>Segoe Print</vt:lpstr>
      <vt:lpstr>Stencil</vt:lpstr>
      <vt:lpstr>Times New Roman</vt:lpstr>
      <vt:lpstr>TITUS Cyberbit Basic</vt:lpstr>
      <vt:lpstr>Feathered</vt:lpstr>
      <vt:lpstr>Office Theme</vt:lpstr>
      <vt:lpstr>PowerPoint Presentation</vt:lpstr>
      <vt:lpstr>Yahusha’s Birth: When was it?</vt:lpstr>
      <vt:lpstr>The intention of this study is to help people understand the fallacy of the December 25th tradition of man. </vt:lpstr>
      <vt:lpstr>PowerPoint Presentation</vt:lpstr>
      <vt:lpstr>Our Salvation</vt:lpstr>
      <vt:lpstr>Zekaryah the Kohen, (Priest)</vt:lpstr>
      <vt:lpstr>Zekaryah’s Priestly Duties</vt:lpstr>
      <vt:lpstr>Zekaryah’s - Kohen Ha Gadol Duties</vt:lpstr>
      <vt:lpstr>A Messenger from י ה וֹ ה.(Yahuah),  visits Zekaryah </vt:lpstr>
      <vt:lpstr>The Messenger’s Timeframe</vt:lpstr>
      <vt:lpstr>     Was that - Mo-ed (4150)?       mo-ed (4150)?  </vt:lpstr>
      <vt:lpstr>PowerPoint Presentation</vt:lpstr>
      <vt:lpstr>PowerPoint Presentation</vt:lpstr>
      <vt:lpstr>Elisheba’s Repose </vt:lpstr>
      <vt:lpstr>PowerPoint Presentation</vt:lpstr>
      <vt:lpstr>Abib – 1st Month </vt:lpstr>
      <vt:lpstr>PowerPoint Presentation</vt:lpstr>
      <vt:lpstr>The Messenger Contacts Zekaryah</vt:lpstr>
      <vt:lpstr>Zekaryah Returns Home to Elisheba</vt:lpstr>
      <vt:lpstr>When Does Zekaryah Return Home?</vt:lpstr>
      <vt:lpstr>PowerPoint Presentation</vt:lpstr>
      <vt:lpstr>The First Month of Pregnancy/Hiding for Elisheba</vt:lpstr>
      <vt:lpstr>The Five Months of Elisheba’s Pregnancy</vt:lpstr>
      <vt:lpstr>PowerPoint Presentation</vt:lpstr>
      <vt:lpstr>Yahuah’s Respect for a  Lady With Child</vt:lpstr>
      <vt:lpstr>Miryam Enters into the Picture</vt:lpstr>
      <vt:lpstr>PowerPoint Presentation</vt:lpstr>
      <vt:lpstr>PowerPoint Presentation</vt:lpstr>
      <vt:lpstr>Miryam’s Significance</vt:lpstr>
      <vt:lpstr>PowerPoint Presentation</vt:lpstr>
      <vt:lpstr>The Grand Meeting</vt:lpstr>
      <vt:lpstr>When Does Life Begin?</vt:lpstr>
      <vt:lpstr>Back to Luke    &amp;    The Three Months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was  Yahusha  Born?</vt:lpstr>
      <vt:lpstr> What was the TIME separation?</vt:lpstr>
      <vt:lpstr> Was  Yahusha  Born on December 25?</vt:lpstr>
      <vt:lpstr> Was  Yahusha  Born the 1st day of Tabernacles?</vt:lpstr>
      <vt:lpstr>What is Yisra’el’s weather  like in December?</vt:lpstr>
      <vt:lpstr>PowerPoint Presentation</vt:lpstr>
      <vt:lpstr>Winter in Yisra’el!</vt:lpstr>
      <vt:lpstr>                             A Jewish Perspective        </vt:lpstr>
      <vt:lpstr>PowerPoint Presentation</vt:lpstr>
      <vt:lpstr>Part #2 What is the connection of  Yahusha’s birth,  to the Feast of Sukkot,  for our assembly plans today?</vt:lpstr>
      <vt:lpstr>PowerPoint Presentation</vt:lpstr>
      <vt:lpstr>PowerPoint Presentation</vt:lpstr>
      <vt:lpstr>PowerPoint Presentation</vt:lpstr>
      <vt:lpstr>PowerPoint Presentation</vt:lpstr>
      <vt:lpstr>OK!  The Everlasting Covenant was signed, sealed and ratified.  What weight should that have on our lives – RIGHT NOW - TODAY?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same Everlasting Covenant  with the Feasts and Festivals  will also be celebrated in Yahuah’s kingdom.  We will be rehearsing for that momentous time when we will be - fully - Yahuah’s people. </vt:lpstr>
      <vt:lpstr>Rev 2:26, 27 –  And he who overcomes, AND GUARDS MY WORKS until the end, to him  I shall give authority over nations and he shall shepherd them with a rod of iron, as the potter’s vessels  shall be broken to pieces,  as I also have received from My Father.   HalleluYah Scriptures</vt:lpstr>
      <vt:lpstr>When Does The Festival of Sukkot    End ?</vt:lpstr>
      <vt:lpstr>When Does The Festival of Sukkot …  End ?</vt:lpstr>
      <vt:lpstr>When Does The Festival of Sukkot …  End ?</vt:lpstr>
      <vt:lpstr>When Does The Festival of Sukkot …  End ?</vt:lpstr>
      <vt:lpstr>Daniel  identifies this earth’s final  Festival of Sukkot   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is ThE Hebrew Evening?</dc:title>
  <dc:creator>timothy Astleford</dc:creator>
  <cp:lastModifiedBy>Neil Pritchard</cp:lastModifiedBy>
  <cp:revision>568</cp:revision>
  <dcterms:created xsi:type="dcterms:W3CDTF">2016-01-09T14:16:52Z</dcterms:created>
  <dcterms:modified xsi:type="dcterms:W3CDTF">2020-12-12T15:09:43Z</dcterms:modified>
</cp:coreProperties>
</file>