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2" r:id="rId2"/>
    <p:sldMasterId id="2147483870" r:id="rId3"/>
    <p:sldMasterId id="2147484044" r:id="rId4"/>
    <p:sldMasterId id="2147484098" r:id="rId5"/>
    <p:sldMasterId id="2147484110" r:id="rId6"/>
    <p:sldMasterId id="2147484494" r:id="rId7"/>
  </p:sldMasterIdLst>
  <p:notesMasterIdLst>
    <p:notesMasterId r:id="rId86"/>
  </p:notesMasterIdLst>
  <p:handoutMasterIdLst>
    <p:handoutMasterId r:id="rId87"/>
  </p:handoutMasterIdLst>
  <p:sldIdLst>
    <p:sldId id="1477" r:id="rId8"/>
    <p:sldId id="1391" r:id="rId9"/>
    <p:sldId id="1445" r:id="rId10"/>
    <p:sldId id="1396" r:id="rId11"/>
    <p:sldId id="1397" r:id="rId12"/>
    <p:sldId id="1399" r:id="rId13"/>
    <p:sldId id="1392" r:id="rId14"/>
    <p:sldId id="1400" r:id="rId15"/>
    <p:sldId id="1051" r:id="rId16"/>
    <p:sldId id="1216" r:id="rId17"/>
    <p:sldId id="1403" r:id="rId18"/>
    <p:sldId id="1406" r:id="rId19"/>
    <p:sldId id="1404" r:id="rId20"/>
    <p:sldId id="1409" r:id="rId21"/>
    <p:sldId id="1408" r:id="rId22"/>
    <p:sldId id="1410" r:id="rId23"/>
    <p:sldId id="926" r:id="rId24"/>
    <p:sldId id="1447" r:id="rId25"/>
    <p:sldId id="932" r:id="rId26"/>
    <p:sldId id="1452" r:id="rId27"/>
    <p:sldId id="1417" r:id="rId28"/>
    <p:sldId id="1423" r:id="rId29"/>
    <p:sldId id="1421" r:id="rId30"/>
    <p:sldId id="1386" r:id="rId31"/>
    <p:sldId id="1388" r:id="rId32"/>
    <p:sldId id="936" r:id="rId33"/>
    <p:sldId id="1427" r:id="rId34"/>
    <p:sldId id="933" r:id="rId35"/>
    <p:sldId id="1429" r:id="rId36"/>
    <p:sldId id="1381" r:id="rId37"/>
    <p:sldId id="1476" r:id="rId38"/>
    <p:sldId id="1428" r:id="rId39"/>
    <p:sldId id="1061" r:id="rId40"/>
    <p:sldId id="1432" r:id="rId41"/>
    <p:sldId id="1415" r:id="rId42"/>
    <p:sldId id="1433" r:id="rId43"/>
    <p:sldId id="1434" r:id="rId44"/>
    <p:sldId id="1435" r:id="rId45"/>
    <p:sldId id="1436" r:id="rId46"/>
    <p:sldId id="1437" r:id="rId47"/>
    <p:sldId id="1439" r:id="rId48"/>
    <p:sldId id="1438" r:id="rId49"/>
    <p:sldId id="1383" r:id="rId50"/>
    <p:sldId id="1458" r:id="rId51"/>
    <p:sldId id="1460" r:id="rId52"/>
    <p:sldId id="1446" r:id="rId53"/>
    <p:sldId id="1431" r:id="rId54"/>
    <p:sldId id="1440" r:id="rId55"/>
    <p:sldId id="1063" r:id="rId56"/>
    <p:sldId id="1448" r:id="rId57"/>
    <p:sldId id="1449" r:id="rId58"/>
    <p:sldId id="1369" r:id="rId59"/>
    <p:sldId id="1378" r:id="rId60"/>
    <p:sldId id="1420" r:id="rId61"/>
    <p:sldId id="1380" r:id="rId62"/>
    <p:sldId id="1441" r:id="rId63"/>
    <p:sldId id="1442" r:id="rId64"/>
    <p:sldId id="940" r:id="rId65"/>
    <p:sldId id="1443" r:id="rId66"/>
    <p:sldId id="1451" r:id="rId67"/>
    <p:sldId id="1450" r:id="rId68"/>
    <p:sldId id="1453" r:id="rId69"/>
    <p:sldId id="1454" r:id="rId70"/>
    <p:sldId id="1462" r:id="rId71"/>
    <p:sldId id="1475" r:id="rId72"/>
    <p:sldId id="1461" r:id="rId73"/>
    <p:sldId id="1473" r:id="rId74"/>
    <p:sldId id="1464" r:id="rId75"/>
    <p:sldId id="1468" r:id="rId76"/>
    <p:sldId id="1472" r:id="rId77"/>
    <p:sldId id="1465" r:id="rId78"/>
    <p:sldId id="1471" r:id="rId79"/>
    <p:sldId id="1466" r:id="rId80"/>
    <p:sldId id="1418" r:id="rId81"/>
    <p:sldId id="1456" r:id="rId82"/>
    <p:sldId id="1401" r:id="rId83"/>
    <p:sldId id="1444" r:id="rId84"/>
    <p:sldId id="1419" r:id="rId8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50" clrIdx="0"/>
  <p:cmAuthor id="1" name="Timothy" initials="T" lastIdx="3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C1"/>
    <a:srgbClr val="DDE9EC"/>
    <a:srgbClr val="8E002F"/>
    <a:srgbClr val="57342B"/>
    <a:srgbClr val="006600"/>
    <a:srgbClr val="B299DF"/>
    <a:srgbClr val="B83D68"/>
    <a:srgbClr val="4A0363"/>
    <a:srgbClr val="0037A4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5" autoAdjust="0"/>
    <p:restoredTop sz="97039" autoAdjust="0"/>
  </p:normalViewPr>
  <p:slideViewPr>
    <p:cSldViewPr>
      <p:cViewPr varScale="1">
        <p:scale>
          <a:sx n="114" d="100"/>
          <a:sy n="114" d="100"/>
        </p:scale>
        <p:origin x="222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7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presProps" Target="pres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78383" cy="469745"/>
          </a:xfrm>
          <a:prstGeom prst="rect">
            <a:avLst/>
          </a:prstGeom>
        </p:spPr>
        <p:txBody>
          <a:bodyPr vert="horz" lIns="92424" tIns="46211" rIns="92424" bIns="462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9" y="2"/>
            <a:ext cx="3078383" cy="469745"/>
          </a:xfrm>
          <a:prstGeom prst="rect">
            <a:avLst/>
          </a:prstGeom>
        </p:spPr>
        <p:txBody>
          <a:bodyPr vert="horz" lIns="92424" tIns="46211" rIns="92424" bIns="46211" rtlCol="0"/>
          <a:lstStyle>
            <a:lvl1pPr algn="r">
              <a:defRPr sz="1200"/>
            </a:lvl1pPr>
          </a:lstStyle>
          <a:p>
            <a:fld id="{E9EBAB40-F4A6-4117-BFA3-B941ED733B11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917129"/>
            <a:ext cx="3078383" cy="469745"/>
          </a:xfrm>
          <a:prstGeom prst="rect">
            <a:avLst/>
          </a:prstGeom>
        </p:spPr>
        <p:txBody>
          <a:bodyPr vert="horz" lIns="92424" tIns="46211" rIns="92424" bIns="462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9" y="8917129"/>
            <a:ext cx="3078383" cy="469745"/>
          </a:xfrm>
          <a:prstGeom prst="rect">
            <a:avLst/>
          </a:prstGeom>
        </p:spPr>
        <p:txBody>
          <a:bodyPr vert="horz" lIns="92424" tIns="46211" rIns="92424" bIns="46211" rtlCol="0" anchor="b"/>
          <a:lstStyle>
            <a:lvl1pPr algn="r">
              <a:defRPr sz="1200"/>
            </a:lvl1pPr>
          </a:lstStyle>
          <a:p>
            <a:fld id="{D0633F5D-5A8E-46F9-A509-FA79CE3B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93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4179" tIns="47091" rIns="94179" bIns="470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179" tIns="47091" rIns="94179" bIns="47091" rtlCol="0"/>
          <a:lstStyle>
            <a:lvl1pPr algn="r">
              <a:defRPr sz="1200"/>
            </a:lvl1pPr>
          </a:lstStyle>
          <a:p>
            <a:fld id="{11EDA49C-D616-4389-92D6-539FE563DE9A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79" tIns="47091" rIns="94179" bIns="470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179" tIns="47091" rIns="94179" bIns="470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69424"/>
          </a:xfrm>
          <a:prstGeom prst="rect">
            <a:avLst/>
          </a:prstGeom>
        </p:spPr>
        <p:txBody>
          <a:bodyPr vert="horz" lIns="94179" tIns="47091" rIns="94179" bIns="470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179" tIns="47091" rIns="94179" bIns="47091" rtlCol="0" anchor="b"/>
          <a:lstStyle>
            <a:lvl1pPr algn="r">
              <a:defRPr sz="1200"/>
            </a:lvl1pPr>
          </a:lstStyle>
          <a:p>
            <a:fld id="{1E3BB627-F75A-47EE-93B6-91C05A5D7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0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118n July 21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37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119 June 22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49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5">
              <a:defRPr/>
            </a:pPr>
            <a:r>
              <a:rPr lang="en-US" dirty="0"/>
              <a:t>126n June 22</a:t>
            </a:r>
            <a:r>
              <a:rPr lang="en-US" baseline="30000" dirty="0"/>
              <a:t>nd</a:t>
            </a:r>
            <a:r>
              <a:rPr lang="en-US" dirty="0"/>
              <a:t>   Walter:</a:t>
            </a:r>
            <a:r>
              <a:rPr lang="en-US" baseline="0" dirty="0"/>
              <a:t>  you are emphasizing the last line of H2320 … which is: 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implication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month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u="sng" dirty="0"/>
              <a:t>month</a:t>
            </a:r>
            <a:r>
              <a:rPr lang="en-US" dirty="0"/>
              <a:t> (</a:t>
            </a:r>
            <a:r>
              <a:rPr lang="en-US" u="sng" dirty="0"/>
              <a:t>-</a:t>
            </a:r>
            <a:r>
              <a:rPr lang="en-US" u="sng" dirty="0" err="1"/>
              <a:t>ly</a:t>
            </a:r>
            <a:r>
              <a:rPr lang="en-US" dirty="0"/>
              <a:t>), </a:t>
            </a:r>
            <a:r>
              <a:rPr lang="en-US" sz="1800" b="1" i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</a:t>
            </a:r>
            <a:r>
              <a:rPr lang="en-US" sz="18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moon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16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13/18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18/13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5">
              <a:defRPr/>
            </a:pPr>
            <a:r>
              <a:rPr lang="en-US" dirty="0"/>
              <a:t>126n June 22</a:t>
            </a:r>
            <a:r>
              <a:rPr lang="en-US" baseline="30000" dirty="0"/>
              <a:t>nd</a:t>
            </a:r>
            <a:r>
              <a:rPr lang="en-US" dirty="0"/>
              <a:t>   Walter:</a:t>
            </a:r>
            <a:r>
              <a:rPr lang="en-US" baseline="0" dirty="0"/>
              <a:t>  you are emphasizing the last line of H2320 … which is: 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implication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month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u="sng" dirty="0"/>
              <a:t>month</a:t>
            </a:r>
            <a:r>
              <a:rPr lang="en-US" dirty="0"/>
              <a:t> (</a:t>
            </a:r>
            <a:r>
              <a:rPr lang="en-US" u="sng" dirty="0"/>
              <a:t>-</a:t>
            </a:r>
            <a:r>
              <a:rPr lang="en-US" u="sng" dirty="0" err="1"/>
              <a:t>ly</a:t>
            </a:r>
            <a:r>
              <a:rPr lang="en-US" dirty="0"/>
              <a:t>), </a:t>
            </a:r>
            <a:r>
              <a:rPr lang="en-US" sz="1800" b="1" i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</a:t>
            </a:r>
            <a:r>
              <a:rPr lang="en-US" sz="18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moon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16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123n June 22</a:t>
            </a:r>
            <a:r>
              <a:rPr lang="en-US" baseline="30000" dirty="0"/>
              <a:t>nd</a:t>
            </a:r>
            <a:r>
              <a:rPr lang="en-US" dirty="0"/>
              <a:t> … Walter, I changed the background so the moon would have a better shape.</a:t>
            </a:r>
          </a:p>
          <a:p>
            <a:r>
              <a:rPr lang="en-US" dirty="0"/>
              <a:t>I also changed the wording in bullet 2 of the large</a:t>
            </a:r>
            <a:r>
              <a:rPr lang="en-US" baseline="0" dirty="0"/>
              <a:t> box, AND added the last 3</a:t>
            </a:r>
            <a:r>
              <a:rPr lang="en-US" baseline="30000" dirty="0"/>
              <a:t>rd</a:t>
            </a:r>
            <a:r>
              <a:rPr lang="en-US" baseline="0" dirty="0"/>
              <a:t> box.  I see now that Strong’s just followed the wording of the translators, and fixed his H2320 definition to include the piece of “new moons” – when it has no right to be there, since it is not to be found in the primitive root of H2318.  </a:t>
            </a:r>
            <a:r>
              <a:rPr lang="en-US" u="sng" baseline="0" dirty="0"/>
              <a:t>This is the point you will want to get across to your listeners</a:t>
            </a:r>
            <a:r>
              <a:rPr lang="en-US" u="none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11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17  new slide 130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8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8-13-18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56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5">
              <a:defRPr/>
            </a:pPr>
            <a:r>
              <a:rPr lang="en-US" dirty="0"/>
              <a:t>126n June 22</a:t>
            </a:r>
            <a:r>
              <a:rPr lang="en-US" baseline="30000" dirty="0"/>
              <a:t>nd</a:t>
            </a:r>
            <a:r>
              <a:rPr lang="en-US" dirty="0"/>
              <a:t>   Walter:</a:t>
            </a:r>
            <a:r>
              <a:rPr lang="en-US" baseline="0" dirty="0"/>
              <a:t>  you are emphasizing the last line of H2320 … which is: 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implication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month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u="sng" dirty="0"/>
              <a:t>month</a:t>
            </a:r>
            <a:r>
              <a:rPr lang="en-US" dirty="0"/>
              <a:t> (</a:t>
            </a:r>
            <a:r>
              <a:rPr lang="en-US" u="sng" dirty="0"/>
              <a:t>-</a:t>
            </a:r>
            <a:r>
              <a:rPr lang="en-US" u="sng" dirty="0" err="1"/>
              <a:t>ly</a:t>
            </a:r>
            <a:r>
              <a:rPr lang="en-US" dirty="0"/>
              <a:t>), </a:t>
            </a:r>
            <a:r>
              <a:rPr lang="en-US" sz="1800" b="1" i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</a:t>
            </a:r>
            <a:r>
              <a:rPr lang="en-US" sz="18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moon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16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22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67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895">
              <a:defRPr/>
            </a:pPr>
            <a:r>
              <a:rPr lang="en-US" dirty="0"/>
              <a:t>Aug 16 7 am</a:t>
            </a:r>
          </a:p>
          <a:p>
            <a:pPr defTabSz="941895">
              <a:defRPr/>
            </a:pPr>
            <a:r>
              <a:rPr lang="en-US" dirty="0"/>
              <a:t>Sept 16</a:t>
            </a:r>
            <a:r>
              <a:rPr lang="en-US" baseline="30000" dirty="0"/>
              <a:t>th</a:t>
            </a:r>
            <a:r>
              <a:rPr lang="en-US" dirty="0"/>
              <a:t>:  added animation  635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1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10</a:t>
            </a:r>
            <a:r>
              <a:rPr lang="en-US" baseline="30000" dirty="0"/>
              <a:t>th</a:t>
            </a:r>
            <a:r>
              <a:rPr lang="en-US" dirty="0"/>
              <a:t>  p 18  135 pm</a:t>
            </a:r>
          </a:p>
          <a:p>
            <a:r>
              <a:rPr lang="en-US" dirty="0"/>
              <a:t>Aug 16 820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10</a:t>
            </a:r>
            <a:r>
              <a:rPr lang="en-US" baseline="30000" dirty="0"/>
              <a:t>th</a:t>
            </a:r>
            <a:r>
              <a:rPr lang="en-US" dirty="0"/>
              <a:t>  p 18  135 pm</a:t>
            </a:r>
          </a:p>
          <a:p>
            <a:r>
              <a:rPr lang="en-US" dirty="0"/>
              <a:t>Aug 16 820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10</a:t>
            </a:r>
            <a:r>
              <a:rPr lang="en-US" baseline="30000" dirty="0"/>
              <a:t>th</a:t>
            </a:r>
            <a:r>
              <a:rPr lang="en-US" dirty="0"/>
              <a:t>  p 18  135 pm</a:t>
            </a:r>
          </a:p>
          <a:p>
            <a:r>
              <a:rPr lang="en-US" dirty="0"/>
              <a:t>Aug 16 820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5">
              <a:defRPr/>
            </a:pPr>
            <a:r>
              <a:rPr lang="en-US" dirty="0"/>
              <a:t>126n June 22</a:t>
            </a:r>
            <a:r>
              <a:rPr lang="en-US" baseline="30000" dirty="0"/>
              <a:t>nd</a:t>
            </a:r>
            <a:r>
              <a:rPr lang="en-US" dirty="0"/>
              <a:t>   Walter:</a:t>
            </a:r>
            <a:r>
              <a:rPr lang="en-US" baseline="0" dirty="0"/>
              <a:t>  you are emphasizing the last line of H2320 … which is: 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implication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month</a:t>
            </a:r>
            <a:r>
              <a:rPr lang="en-US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u="sng" dirty="0"/>
              <a:t>month</a:t>
            </a:r>
            <a:r>
              <a:rPr lang="en-US" dirty="0"/>
              <a:t> (</a:t>
            </a:r>
            <a:r>
              <a:rPr lang="en-US" u="sng" dirty="0"/>
              <a:t>-</a:t>
            </a:r>
            <a:r>
              <a:rPr lang="en-US" u="sng" dirty="0" err="1"/>
              <a:t>ly</a:t>
            </a:r>
            <a:r>
              <a:rPr lang="en-US" dirty="0"/>
              <a:t>), </a:t>
            </a:r>
            <a:r>
              <a:rPr lang="en-US" sz="1800" b="1" i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</a:t>
            </a:r>
            <a:r>
              <a:rPr lang="en-US" sz="18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moon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16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8-13-18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1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10</a:t>
            </a:r>
            <a:r>
              <a:rPr lang="en-US" baseline="30000" dirty="0"/>
              <a:t>th</a:t>
            </a:r>
            <a:r>
              <a:rPr lang="en-US" dirty="0"/>
              <a:t> p 19  200 pm</a:t>
            </a:r>
          </a:p>
          <a:p>
            <a:r>
              <a:rPr lang="en-US" dirty="0"/>
              <a:t>Aug 22</a:t>
            </a:r>
            <a:r>
              <a:rPr lang="en-US" baseline="30000" dirty="0"/>
              <a:t>nd</a:t>
            </a:r>
            <a:r>
              <a:rPr lang="en-US" dirty="0"/>
              <a:t>  edit slide 1015 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59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17 new slide 255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25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 12/18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45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134n June 22nd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8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895">
              <a:defRPr/>
            </a:pPr>
            <a:r>
              <a:rPr lang="en-US" dirty="0"/>
              <a:t>Aug 16 7 am</a:t>
            </a:r>
          </a:p>
          <a:p>
            <a:pPr defTabSz="941895">
              <a:defRPr/>
            </a:pPr>
            <a:r>
              <a:rPr lang="en-US" dirty="0"/>
              <a:t>Sept 16</a:t>
            </a:r>
            <a:r>
              <a:rPr lang="en-US" baseline="30000" dirty="0"/>
              <a:t>th</a:t>
            </a:r>
            <a:r>
              <a:rPr lang="en-US" dirty="0"/>
              <a:t>:  added animation  635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1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895">
              <a:defRPr/>
            </a:pPr>
            <a:r>
              <a:rPr lang="en-US" dirty="0"/>
              <a:t>Aug 16 7 am</a:t>
            </a:r>
          </a:p>
          <a:p>
            <a:pPr defTabSz="941895">
              <a:defRPr/>
            </a:pPr>
            <a:r>
              <a:rPr lang="en-US" dirty="0"/>
              <a:t>Sept 16</a:t>
            </a:r>
            <a:r>
              <a:rPr lang="en-US" baseline="30000" dirty="0"/>
              <a:t>th</a:t>
            </a:r>
            <a:r>
              <a:rPr lang="en-US" dirty="0"/>
              <a:t>:  added animation  635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895">
              <a:defRPr/>
            </a:pPr>
            <a:r>
              <a:rPr lang="en-US" dirty="0"/>
              <a:t>Aug 16 7 am</a:t>
            </a:r>
          </a:p>
          <a:p>
            <a:pPr defTabSz="941895">
              <a:defRPr/>
            </a:pPr>
            <a:r>
              <a:rPr lang="en-US" dirty="0"/>
              <a:t>Sept 16</a:t>
            </a:r>
            <a:r>
              <a:rPr lang="en-US" baseline="30000" dirty="0"/>
              <a:t>th</a:t>
            </a:r>
            <a:r>
              <a:rPr lang="en-US" dirty="0"/>
              <a:t>:  added animation  635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895">
              <a:defRPr/>
            </a:pPr>
            <a:r>
              <a:rPr lang="en-US" dirty="0"/>
              <a:t>Aug 16 7 am</a:t>
            </a:r>
          </a:p>
          <a:p>
            <a:pPr defTabSz="941895">
              <a:defRPr/>
            </a:pPr>
            <a:r>
              <a:rPr lang="en-US" dirty="0"/>
              <a:t>Sept 16</a:t>
            </a:r>
            <a:r>
              <a:rPr lang="en-US" baseline="30000" dirty="0"/>
              <a:t>th</a:t>
            </a:r>
            <a:r>
              <a:rPr lang="en-US" dirty="0"/>
              <a:t>:  added animation  635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1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895">
              <a:defRPr/>
            </a:pPr>
            <a:r>
              <a:rPr lang="en-US" dirty="0"/>
              <a:t>Aug 16 7 am</a:t>
            </a:r>
          </a:p>
          <a:p>
            <a:pPr defTabSz="941895">
              <a:defRPr/>
            </a:pPr>
            <a:r>
              <a:rPr lang="en-US" dirty="0"/>
              <a:t>Sept 16</a:t>
            </a:r>
            <a:r>
              <a:rPr lang="en-US" baseline="30000" dirty="0"/>
              <a:t>th</a:t>
            </a:r>
            <a:r>
              <a:rPr lang="en-US" dirty="0"/>
              <a:t>:  added animation  635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895">
              <a:defRPr/>
            </a:pPr>
            <a:r>
              <a:rPr lang="en-US" dirty="0"/>
              <a:t>Aug 16 7 am</a:t>
            </a:r>
          </a:p>
          <a:p>
            <a:pPr defTabSz="941895">
              <a:defRPr/>
            </a:pPr>
            <a:r>
              <a:rPr lang="en-US" dirty="0"/>
              <a:t>Sept 16</a:t>
            </a:r>
            <a:r>
              <a:rPr lang="en-US" baseline="30000" dirty="0"/>
              <a:t>th</a:t>
            </a:r>
            <a:r>
              <a:rPr lang="en-US" dirty="0"/>
              <a:t>:  added animation  635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5">
              <a:defRPr/>
            </a:pPr>
            <a:r>
              <a:rPr lang="en-US" dirty="0">
                <a:solidFill>
                  <a:prstClr val="black"/>
                </a:solidFill>
              </a:rPr>
              <a:t>June 22</a:t>
            </a:r>
            <a:r>
              <a:rPr lang="en-US" baseline="30000" dirty="0">
                <a:solidFill>
                  <a:prstClr val="black"/>
                </a:solidFill>
              </a:rPr>
              <a:t>nd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B627-F75A-47EE-93B6-91C05A5D70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9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2F42F2B-AED1-4D8A-84DE-C49A7808E283}" type="datetime1">
              <a:rPr lang="en-US" smtClean="0"/>
              <a:t>12/11/2020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EADD-2D7A-4F74-9AFB-DF0A22682A1C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7C54DC9F-60EB-45E7-89E8-951AAA4B3BB6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42F2B-AED1-4D8A-84DE-C49A7808E283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2F89-F1A1-4B0C-847A-EFCD9CB80DCE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978-ED33-4ACB-8CC5-7CE0531DC42B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7192-48AF-48E0-98A1-8E90342838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4842-74D9-44E0-A927-F531F7FEAC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67FA-9F49-4741-8645-A4655A6742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D669F-34D8-4AF6-9512-4AFD0D6A9A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341E-A9D5-4793-9ED7-44DBBC03E0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2F89-F1A1-4B0C-847A-EFCD9CB80DCE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A4C6552-42F6-43F2-A3FB-E92E8C0900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buSzPct val="75000"/>
              <a:defRPr b="0"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D17B-6B16-40EA-95E3-BF5439F15D2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4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EADD-2D7A-4F74-9AFB-DF0A22682A1C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DC9F-60EB-45E7-89E8-951AAA4B3BB6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FE5883-F95F-438B-AB33-A70AFA7A9214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D1E3941-A038-4FE0-A928-5EE0C65E15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6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978-ED33-4ACB-8CC5-7CE0531DC42B}" type="datetime1">
              <a:rPr lang="en-US" smtClean="0"/>
              <a:t>12/11/2020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42F2B-AED1-4D8A-84DE-C49A7808E2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4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2F89-F1A1-4B0C-847A-EFCD9CB80D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978-ED33-4ACB-8CC5-7CE0531DC4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7192-48AF-48E0-98A1-8E90342838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4842-74D9-44E0-A927-F531F7FEA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67FA-9F49-4741-8645-A4655A6742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>
            <a:lvl1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  <a:defRPr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>
            <a:lvl1pPr>
              <a:buSzPct val="75000"/>
              <a:defRPr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5167192-48AF-48E0-98A1-8E90342838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D669F-34D8-4AF6-9512-4AFD0D6A9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341E-A9D5-4793-9ED7-44DBBC03E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D17B-6B16-40EA-95E3-BF5439F1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EADD-2D7A-4F74-9AFB-DF0A22682A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DC9F-60EB-45E7-89E8-951AAA4B3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42F2B-AED1-4D8A-84DE-C49A7808E2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2F89-F1A1-4B0C-847A-EFCD9CB80D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978-ED33-4ACB-8CC5-7CE0531DC4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7192-48AF-48E0-98A1-8E90342838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4842-74D9-44E0-A927-F531F7FEA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7924842-74D9-44E0-A927-F531F7FEAC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67FA-9F49-4741-8645-A4655A6742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D669F-34D8-4AF6-9512-4AFD0D6A9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341E-A9D5-4793-9ED7-44DBBC03E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D17B-6B16-40EA-95E3-BF5439F1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EADD-2D7A-4F74-9AFB-DF0A22682A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DC9F-60EB-45E7-89E8-951AAA4B3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42F2B-AED1-4D8A-84DE-C49A7808E2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2F89-F1A1-4B0C-847A-EFCD9CB80D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978-ED33-4ACB-8CC5-7CE0531DC4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7192-48AF-48E0-98A1-8E90342838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67FA-9F49-4741-8645-A4655A6742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4842-74D9-44E0-A927-F531F7FEA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67FA-9F49-4741-8645-A4655A6742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D669F-34D8-4AF6-9512-4AFD0D6A9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341E-A9D5-4793-9ED7-44DBBC03E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D17B-6B16-40EA-95E3-BF5439F1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EADD-2D7A-4F74-9AFB-DF0A22682A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DC9F-60EB-45E7-89E8-951AAA4B3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2F42F2B-AED1-4D8A-84DE-C49A7808E283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4C6552-42F6-43F2-A3FB-E92E8C09004E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2F89-F1A1-4B0C-847A-EFCD9CB80DCE}" type="datetime1">
              <a:rPr lang="en-US" smtClean="0">
                <a:solidFill>
                  <a:srgbClr val="464653"/>
                </a:solidFill>
              </a:rPr>
              <a:pPr/>
              <a:t>12/11/2020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buSzPct val="75000"/>
              <a:defRPr b="0"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590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978-ED33-4ACB-8CC5-7CE0531DC42B}" type="datetime1">
              <a:rPr lang="en-US" smtClean="0">
                <a:solidFill>
                  <a:srgbClr val="464653"/>
                </a:solidFill>
              </a:rPr>
              <a:pPr/>
              <a:t>12/11/2020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D669F-34D8-4AF6-9512-4AFD0D6A9A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>
            <a:lvl1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  <a:defRPr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>
            <a:lvl1pPr>
              <a:buSzPct val="75000"/>
              <a:defRPr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5167192-48AF-48E0-98A1-8E9034283859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7924842-74D9-44E0-A927-F531F7FEAC29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42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67FA-9F49-4741-8645-A4655A6742EE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D669F-34D8-4AF6-9512-4AFD0D6A9AAC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4C6552-42F6-43F2-A3FB-E92E8C09004E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341E-A9D5-4793-9ED7-44DBBC03E021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Comic Sans MS" pitchFamily="66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>
            <a:lvl1pPr marL="457200" indent="-457200">
              <a:buSzPct val="75000"/>
              <a:buFont typeface="Wingdings" pitchFamily="2" charset="2"/>
              <a:buChar char="q"/>
              <a:defRPr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2060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96C6D17B-6B16-40EA-95E3-BF5439F15D23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350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EADD-2D7A-4F74-9AFB-DF0A22682A1C}" type="datetime1">
              <a:rPr lang="en-US" smtClean="0">
                <a:solidFill>
                  <a:srgbClr val="464653"/>
                </a:solidFill>
              </a:rPr>
              <a:pPr/>
              <a:t>12/11/2020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7C54DC9F-60EB-45E7-89E8-951AAA4B3BB6}" type="datetime1">
              <a:rPr lang="en-US" smtClean="0">
                <a:solidFill>
                  <a:srgbClr val="464653"/>
                </a:solidFill>
              </a:rPr>
              <a:pPr/>
              <a:t>12/11/2020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341E-A9D5-4793-9ED7-44DBBC03E0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Comic Sans MS" pitchFamily="66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>
            <a:lvl1pPr marL="457200" indent="-457200">
              <a:buSzPct val="75000"/>
              <a:buFont typeface="Wingdings" pitchFamily="2" charset="2"/>
              <a:buChar char="q"/>
              <a:defRPr>
                <a:latin typeface="Comic Sans MS" pitchFamily="66" charset="0"/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96C6D17B-6B16-40EA-95E3-BF5439F15D2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3FAD30-6B15-4E38-BD6C-B38E1FDE31CA}" type="datetime1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10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FAD30-6B15-4E38-BD6C-B38E1FDE31CA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6552-42F6-43F2-A3FB-E92E8C090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1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7FE5883-F95F-438B-AB33-A70AFA7A9214}" type="datetimeFigureOut">
              <a:rPr lang="en-US" smtClean="0">
                <a:solidFill>
                  <a:srgbClr val="1CADE4"/>
                </a:solidFill>
              </a:rPr>
              <a:pPr/>
              <a:t>12/11/2020</a:t>
            </a:fld>
            <a:endParaRPr lang="en-US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D1E3941-A038-4FE0-A928-5EE0C65E15EE}" type="slidenum">
              <a:rPr lang="en-US" smtClean="0">
                <a:solidFill>
                  <a:srgbClr val="1CADE4"/>
                </a:solidFill>
              </a:rPr>
              <a:pPr/>
              <a:t>‹#›</a:t>
            </a:fld>
            <a:endParaRPr lang="en-US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FAD30-6B15-4E38-BD6C-B38E1FDE31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8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FAD30-6B15-4E38-BD6C-B38E1FDE31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9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FAD30-6B15-4E38-BD6C-B38E1FDE31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3FAD30-6B15-4E38-BD6C-B38E1FDE31CA}" type="datetime1">
              <a:rPr lang="en-US" smtClean="0">
                <a:solidFill>
                  <a:srgbClr val="464653"/>
                </a:solidFill>
              </a:rPr>
              <a:pPr/>
              <a:t>12/11/2020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A4C6552-42F6-43F2-A3FB-E92E8C090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10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microsoft.com/office/2007/relationships/hdphoto" Target="../media/hdphoto1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jesusisprecious.org/wolves/james_strong.htm" TargetMode="External"/><Relationship Id="rId4" Type="http://schemas.openxmlformats.org/officeDocument/2006/relationships/image" Target="../media/image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12" Type="http://schemas.openxmlformats.org/officeDocument/2006/relationships/image" Target="../media/image85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jpeg"/><Relationship Id="rId11" Type="http://schemas.openxmlformats.org/officeDocument/2006/relationships/image" Target="../media/image52.jpe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microsoft.com/office/2007/relationships/hdphoto" Target="../media/hdphoto14.wdp"/><Relationship Id="rId9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1.xml"/><Relationship Id="rId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5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png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4study.com/resources" TargetMode="External"/><Relationship Id="rId3" Type="http://schemas.openxmlformats.org/officeDocument/2006/relationships/image" Target="../media/image119.jpeg"/><Relationship Id="rId7" Type="http://schemas.openxmlformats.org/officeDocument/2006/relationships/hyperlink" Target="mailto:Info@t4study.com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AF299F-C180-4D06-B17A-09E8C5AD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1</a:t>
            </a:fld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16CB36E-766B-4A15-B213-0490353D95D0}"/>
              </a:ext>
            </a:extLst>
          </p:cNvPr>
          <p:cNvSpPr txBox="1">
            <a:spLocks/>
          </p:cNvSpPr>
          <p:nvPr/>
        </p:nvSpPr>
        <p:spPr>
          <a:xfrm>
            <a:off x="-148390" y="5181600"/>
            <a:ext cx="12340390" cy="16764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0000" b="1" dirty="0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The </a:t>
            </a:r>
            <a:r>
              <a:rPr lang="en-US" sz="10000" b="1" dirty="0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 </a:t>
            </a:r>
            <a:r>
              <a:rPr lang="en-US" sz="10000" b="1" dirty="0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Moon! </a:t>
            </a:r>
            <a:r>
              <a:rPr lang="en-US" sz="10000" b="1" dirty="0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Oh, the</a:t>
            </a:r>
            <a:r>
              <a:rPr lang="en-US" sz="10000" b="1" dirty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 </a:t>
            </a:r>
            <a:r>
              <a:rPr lang="en-US" sz="10000" b="1" dirty="0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Moon!</a:t>
            </a:r>
            <a:r>
              <a:rPr lang="en-US" sz="4400" b="1" dirty="0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 </a:t>
            </a:r>
            <a:r>
              <a:rPr lang="en-US" sz="4400" b="1" dirty="0" err="1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Pt</a:t>
            </a:r>
            <a:r>
              <a:rPr lang="en-US" sz="4400" b="1" dirty="0">
                <a:ln w="900" cmpd="sng">
                  <a:solidFill>
                    <a:srgbClr val="B13F9A">
                      <a:alpha val="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pitchFamily="66" charset="0"/>
              </a:rPr>
              <a:t> 5</a:t>
            </a:r>
            <a:endParaRPr lang="en-US" sz="10000" b="1" dirty="0">
              <a:ln w="900" cmpd="sng">
                <a:solidFill>
                  <a:srgbClr val="B13F9A">
                    <a:alpha val="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Edwardian Script ITC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F644D-8413-4DD2-975D-F1995F62A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2039600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i="1" dirty="0">
                <a:solidFill>
                  <a:schemeClr val="accent5"/>
                </a:solidFill>
                <a:latin typeface="Arial Rounded MT Bold" pitchFamily="34" charset="0"/>
              </a:rPr>
              <a:t>Englishman’s 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Concordance Comparisons ~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H3394</a:t>
            </a:r>
            <a:endParaRPr lang="en-US" sz="3600" dirty="0">
              <a:solidFill>
                <a:schemeClr val="accent5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37702470"/>
              </p:ext>
            </p:extLst>
          </p:nvPr>
        </p:nvGraphicFramePr>
        <p:xfrm>
          <a:off x="817033" y="1600200"/>
          <a:ext cx="10871200" cy="483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Strong’s:</a:t>
                      </a:r>
                      <a:r>
                        <a:rPr kumimoji="0" lang="en-US" sz="2800" b="1" kern="12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“moon” or “moons”</a:t>
                      </a:r>
                      <a:endParaRPr kumimoji="0"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b="1" dirty="0"/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DE9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/>
                        <a:t>5.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b="1" baseline="0" dirty="0"/>
                        <a:t> = </a:t>
                      </a:r>
                      <a:r>
                        <a:rPr lang="en-US" sz="2800" b="1" u="sng" baseline="0" dirty="0">
                          <a:solidFill>
                            <a:srgbClr val="FF0000"/>
                          </a:solidFill>
                        </a:rPr>
                        <a:t>283</a:t>
                      </a:r>
                      <a:r>
                        <a:rPr lang="en-US" b="1" u="none" baseline="0" dirty="0"/>
                        <a:t> matches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b="1" u="none" baseline="0" dirty="0"/>
                        <a:t>&gt;</a:t>
                      </a:r>
                    </a:p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translated as moon[s].</a:t>
                      </a:r>
                      <a:b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references.</a:t>
                      </a:r>
                    </a:p>
                    <a:p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274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8040" y="3895850"/>
            <a:ext cx="5359400" cy="533400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8400" y="3904525"/>
            <a:ext cx="5435600" cy="1353275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8040" y="5314034"/>
            <a:ext cx="5361614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8400" y="5311140"/>
            <a:ext cx="5435600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876485"/>
            <a:ext cx="6858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5290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2039600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i="1" dirty="0">
                <a:solidFill>
                  <a:schemeClr val="accent5"/>
                </a:solidFill>
                <a:latin typeface="Arial Rounded MT Bold" pitchFamily="34" charset="0"/>
              </a:rPr>
              <a:t>Englishman’s 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Concordance Comparisons ~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H3391</a:t>
            </a:r>
            <a:endParaRPr lang="en-US" sz="3600" dirty="0">
              <a:solidFill>
                <a:schemeClr val="accent5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66040385"/>
              </p:ext>
            </p:extLst>
          </p:nvPr>
        </p:nvGraphicFramePr>
        <p:xfrm>
          <a:off x="817033" y="1600200"/>
          <a:ext cx="10871200" cy="483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Strong’s:</a:t>
                      </a:r>
                      <a:r>
                        <a:rPr kumimoji="0" lang="en-US" sz="2800" b="1" kern="12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“moon” or “moons”</a:t>
                      </a:r>
                      <a:endParaRPr kumimoji="0"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both were “moon”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 11 as “month”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b="1" dirty="0"/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DE9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/>
                        <a:t>5.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b="1" baseline="0" dirty="0"/>
                        <a:t> = </a:t>
                      </a:r>
                      <a:r>
                        <a:rPr lang="en-US" sz="2800" b="1" u="sng" baseline="0" dirty="0">
                          <a:solidFill>
                            <a:srgbClr val="FF0000"/>
                          </a:solidFill>
                        </a:rPr>
                        <a:t>283</a:t>
                      </a:r>
                      <a:r>
                        <a:rPr lang="en-US" b="1" u="none" baseline="0" dirty="0"/>
                        <a:t> matches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b="1" u="none" baseline="0" dirty="0"/>
                        <a:t>&gt;</a:t>
                      </a:r>
                    </a:p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translated as moon[s].</a:t>
                      </a:r>
                      <a:b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references.</a:t>
                      </a:r>
                    </a:p>
                    <a:p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274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040" y="3895850"/>
            <a:ext cx="5359400" cy="533400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8400" y="3904525"/>
            <a:ext cx="5435600" cy="1353275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8040" y="5314034"/>
            <a:ext cx="5361614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8400" y="5311140"/>
            <a:ext cx="5435600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" y="1876485"/>
            <a:ext cx="6858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3706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2039600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i="1" dirty="0">
                <a:solidFill>
                  <a:schemeClr val="accent5"/>
                </a:solidFill>
                <a:latin typeface="Arial Rounded MT Bold" pitchFamily="34" charset="0"/>
              </a:rPr>
              <a:t>Englishman’s 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Concordance Comparisons ~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H3842</a:t>
            </a:r>
            <a:endParaRPr lang="en-US" sz="3600" dirty="0">
              <a:solidFill>
                <a:schemeClr val="accent5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18037539"/>
              </p:ext>
            </p:extLst>
          </p:nvPr>
        </p:nvGraphicFramePr>
        <p:xfrm>
          <a:off x="817033" y="1600200"/>
          <a:ext cx="10871200" cy="483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Strong’s:</a:t>
                      </a:r>
                      <a:r>
                        <a:rPr kumimoji="0" lang="en-US" sz="2800" b="1" kern="12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“moon” or “moons”</a:t>
                      </a:r>
                      <a:endParaRPr kumimoji="0"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both were “moon”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 11 as “month”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b="1" dirty="0"/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DE9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/>
                        <a:t>5.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b="1" baseline="0" dirty="0"/>
                        <a:t> = </a:t>
                      </a:r>
                      <a:r>
                        <a:rPr lang="en-US" sz="2800" b="1" u="sng" baseline="0" dirty="0">
                          <a:solidFill>
                            <a:srgbClr val="FF0000"/>
                          </a:solidFill>
                        </a:rPr>
                        <a:t>283</a:t>
                      </a:r>
                      <a:r>
                        <a:rPr lang="en-US" b="1" u="none" baseline="0" dirty="0"/>
                        <a:t> matches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b="1" u="none" baseline="0" dirty="0"/>
                        <a:t>&gt;</a:t>
                      </a:r>
                    </a:p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translated as moon[s].</a:t>
                      </a:r>
                      <a:b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references.</a:t>
                      </a:r>
                    </a:p>
                    <a:p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274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040" y="3895850"/>
            <a:ext cx="5359400" cy="533400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8400" y="3904525"/>
            <a:ext cx="5435600" cy="1353275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8040" y="5314034"/>
            <a:ext cx="5361614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8400" y="5311140"/>
            <a:ext cx="5435600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" y="1876485"/>
            <a:ext cx="6858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401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2039600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i="1" dirty="0">
                <a:solidFill>
                  <a:schemeClr val="accent5"/>
                </a:solidFill>
                <a:latin typeface="Arial Rounded MT Bold" pitchFamily="34" charset="0"/>
              </a:rPr>
              <a:t>Englishman’s 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Concordance Comparisons ~</a:t>
            </a:r>
            <a:r>
              <a:rPr lang="en-US" sz="3600" dirty="0">
                <a:latin typeface="Arial Rounded MT Bold" pitchFamily="34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H7720</a:t>
            </a:r>
            <a:endParaRPr lang="en-US" sz="3600" dirty="0">
              <a:solidFill>
                <a:schemeClr val="accent5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85582797"/>
              </p:ext>
            </p:extLst>
          </p:nvPr>
        </p:nvGraphicFramePr>
        <p:xfrm>
          <a:off x="817033" y="1600200"/>
          <a:ext cx="10871200" cy="483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Strong’s:</a:t>
                      </a:r>
                      <a:r>
                        <a:rPr kumimoji="0" lang="en-US" sz="2800" b="1" kern="12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“moon” or “moons”</a:t>
                      </a:r>
                      <a:endParaRPr kumimoji="0"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both were “moon”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11 as “month”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  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b="1" dirty="0"/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DE9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/>
                        <a:t>5.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b="1" baseline="0" dirty="0"/>
                        <a:t> = </a:t>
                      </a:r>
                      <a:r>
                        <a:rPr lang="en-US" sz="2800" b="1" u="sng" baseline="0" dirty="0">
                          <a:solidFill>
                            <a:srgbClr val="FF0000"/>
                          </a:solidFill>
                        </a:rPr>
                        <a:t>283</a:t>
                      </a:r>
                      <a:r>
                        <a:rPr lang="en-US" b="1" u="none" baseline="0" dirty="0"/>
                        <a:t> matches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b="1" u="none" baseline="0" dirty="0"/>
                        <a:t>&gt;</a:t>
                      </a:r>
                    </a:p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translated as moon[s].</a:t>
                      </a:r>
                      <a:b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references.</a:t>
                      </a:r>
                    </a:p>
                    <a:p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274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040" y="3895850"/>
            <a:ext cx="5359400" cy="533400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8400" y="3904525"/>
            <a:ext cx="5435600" cy="1353275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8040" y="5314034"/>
            <a:ext cx="5361614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8400" y="5311140"/>
            <a:ext cx="5435600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" y="1876485"/>
            <a:ext cx="6858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7370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2039600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i="1" dirty="0">
                <a:solidFill>
                  <a:srgbClr val="006600"/>
                </a:solidFill>
                <a:latin typeface="Arial Rounded MT Bold" pitchFamily="34" charset="0"/>
              </a:rPr>
              <a:t>Strong’s </a:t>
            </a:r>
            <a:r>
              <a:rPr lang="en-US" dirty="0">
                <a:solidFill>
                  <a:srgbClr val="006600"/>
                </a:solidFill>
                <a:latin typeface="Arial Rounded MT Bold" pitchFamily="34" charset="0"/>
              </a:rPr>
              <a:t>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Total Listings for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sz="5400" b="1" u="sng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moon</a:t>
            </a:r>
            <a:r>
              <a:rPr lang="en-US" sz="5400" b="1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(</a:t>
            </a:r>
            <a:r>
              <a:rPr lang="en-US" sz="5400" b="1" u="sng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s</a:t>
            </a:r>
            <a:r>
              <a:rPr lang="en-US" sz="5400" b="1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)</a:t>
            </a:r>
            <a:endParaRPr lang="en-US" sz="5400" u="sng" dirty="0">
              <a:solidFill>
                <a:schemeClr val="accent5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42889522"/>
              </p:ext>
            </p:extLst>
          </p:nvPr>
        </p:nvGraphicFramePr>
        <p:xfrm>
          <a:off x="823844" y="1600200"/>
          <a:ext cx="10871200" cy="489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Strong’s:</a:t>
                      </a:r>
                      <a:r>
                        <a:rPr kumimoji="0" lang="en-US" sz="2800" b="1" kern="12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“moon” or “moons”</a:t>
                      </a:r>
                      <a:endParaRPr kumimoji="0"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both were “moon”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11 as “month”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  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b="1" dirty="0"/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DE9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/>
                        <a:t>5.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b="1" baseline="0" dirty="0"/>
                        <a:t> = </a:t>
                      </a:r>
                      <a:r>
                        <a:rPr lang="en-US" sz="2800" b="1" u="sng" baseline="0" dirty="0">
                          <a:solidFill>
                            <a:srgbClr val="C00000"/>
                          </a:solidFill>
                        </a:rPr>
                        <a:t>283</a:t>
                      </a:r>
                      <a:r>
                        <a:rPr lang="en-US" b="1" u="none" baseline="0" dirty="0"/>
                        <a:t> matches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b="1" u="none" baseline="0" dirty="0"/>
                        <a:t>&gt;</a:t>
                      </a:r>
                    </a:p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</a:t>
                      </a:r>
                      <a:r>
                        <a:rPr kumimoji="0" lang="en-US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</a:t>
                      </a:r>
                      <a:b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translated as moon[s].</a:t>
                      </a:r>
                      <a:b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for moon(s).</a:t>
                      </a:r>
                    </a:p>
                    <a:p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274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040" y="3895850"/>
            <a:ext cx="5359400" cy="5334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8040" y="5314034"/>
            <a:ext cx="5361614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8400" y="5311140"/>
            <a:ext cx="5435600" cy="114010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8400" y="3904525"/>
            <a:ext cx="5435600" cy="1353275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2039600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i="1" dirty="0">
                <a:solidFill>
                  <a:schemeClr val="accent5"/>
                </a:solidFill>
                <a:latin typeface="Arial Rounded MT Bold" pitchFamily="34" charset="0"/>
              </a:rPr>
              <a:t>Englishman’s 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Concordance ~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sz="5400" b="1" u="sng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H2320</a:t>
            </a:r>
            <a:endParaRPr lang="en-US" sz="5400" u="sng" dirty="0">
              <a:solidFill>
                <a:schemeClr val="accent5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55621048"/>
              </p:ext>
            </p:extLst>
          </p:nvPr>
        </p:nvGraphicFramePr>
        <p:xfrm>
          <a:off x="817033" y="1600200"/>
          <a:ext cx="10871200" cy="489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Strong’s:</a:t>
                      </a:r>
                      <a:r>
                        <a:rPr kumimoji="0" lang="en-US" sz="2800" b="1" kern="12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“moon” or “moons”</a:t>
                      </a:r>
                      <a:endParaRPr kumimoji="0"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both were “moon”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11 as “month”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  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b="1" dirty="0"/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DE9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/>
                        <a:t>5.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b="1" baseline="0" dirty="0"/>
                        <a:t> = </a:t>
                      </a:r>
                      <a:r>
                        <a:rPr lang="en-US" sz="2800" b="1" u="sng" baseline="0" dirty="0">
                          <a:solidFill>
                            <a:srgbClr val="C00000"/>
                          </a:solidFill>
                        </a:rPr>
                        <a:t>283</a:t>
                      </a:r>
                      <a:r>
                        <a:rPr lang="en-US" b="1" u="none" baseline="0" dirty="0"/>
                        <a:t> matches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b="1" u="none" baseline="0" dirty="0"/>
                        <a:t>&gt;</a:t>
                      </a:r>
                    </a:p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</a:t>
                      </a:r>
                      <a:r>
                        <a:rPr kumimoji="0" lang="en-US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</a:t>
                      </a:r>
                      <a:b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translated as moon[s].</a:t>
                      </a:r>
                      <a:b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for moon(s).</a:t>
                      </a:r>
                    </a:p>
                    <a:p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274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040" y="3895850"/>
            <a:ext cx="5359400" cy="5334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8400" y="3904525"/>
            <a:ext cx="5435600" cy="1505675"/>
          </a:xfrm>
          <a:prstGeom prst="rect">
            <a:avLst/>
          </a:prstGeom>
          <a:solidFill>
            <a:srgbClr val="DDE9EC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8040" y="5489294"/>
            <a:ext cx="5361614" cy="96484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8400" y="5486400"/>
            <a:ext cx="5435600" cy="96484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840" y="4602668"/>
            <a:ext cx="5435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cap="none" spc="50" dirty="0">
                <a:ln w="12700" cmpd="sng">
                  <a:solidFill>
                    <a:srgbClr val="0037A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Can we expect to find about 20 listings in the Englishman’s Concordance?</a:t>
            </a:r>
          </a:p>
        </p:txBody>
      </p:sp>
    </p:spTree>
    <p:extLst>
      <p:ext uri="{BB962C8B-B14F-4D97-AF65-F5344CB8AC3E}">
        <p14:creationId xmlns:p14="http://schemas.microsoft.com/office/powerpoint/2010/main" val="29011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2039600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Concordance Summary ~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sz="5400" b="1" u="sng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moon</a:t>
            </a:r>
            <a:r>
              <a:rPr lang="en-US" sz="5400" b="1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/</a:t>
            </a:r>
            <a:r>
              <a:rPr lang="en-US" sz="5400" b="1" u="sng" dirty="0"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 Rounded MT Bold" pitchFamily="34" charset="0"/>
              </a:rPr>
              <a:t>month</a:t>
            </a:r>
            <a:endParaRPr lang="en-US" sz="5400" u="sng" dirty="0">
              <a:solidFill>
                <a:schemeClr val="accent5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02976615"/>
              </p:ext>
            </p:extLst>
          </p:nvPr>
        </p:nvGraphicFramePr>
        <p:xfrm>
          <a:off x="817033" y="1600200"/>
          <a:ext cx="10871200" cy="483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Strong’s:</a:t>
                      </a:r>
                      <a:r>
                        <a:rPr kumimoji="0" lang="en-US" sz="2800" b="1" kern="12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“moon” or “moons”</a:t>
                      </a:r>
                      <a:endParaRPr kumimoji="0"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both were “moon”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11 as “month”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  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b="1" dirty="0"/>
                        <a:t>4.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b="1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2400" dirty="0"/>
                    </a:p>
                  </a:txBody>
                  <a:tcPr marL="121920" marR="12192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DE9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/>
                        <a:t>5.  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b="1" baseline="0" dirty="0"/>
                        <a:t> = </a:t>
                      </a:r>
                      <a:r>
                        <a:rPr lang="en-US" sz="2800" b="1" u="sng" baseline="0" dirty="0">
                          <a:solidFill>
                            <a:srgbClr val="C00000"/>
                          </a:solidFill>
                        </a:rPr>
                        <a:t>283</a:t>
                      </a:r>
                      <a:r>
                        <a:rPr lang="en-US" b="1" u="none" baseline="0" dirty="0"/>
                        <a:t> matches    &lt;</a:t>
                      </a:r>
                      <a:r>
                        <a:rPr kumimoji="0" lang="en-US" sz="18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b="1" u="none" baseline="0" dirty="0"/>
                        <a:t>&gt;</a:t>
                      </a:r>
                    </a:p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translated as moon[s].</a:t>
                      </a:r>
                      <a:b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b="1" dirty="0"/>
                    </a:p>
                  </a:txBody>
                  <a:tcPr marL="121920" marR="1219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for moon(s).</a:t>
                      </a:r>
                    </a:p>
                    <a:p>
                      <a:endParaRPr lang="en-US" sz="2400" dirty="0"/>
                    </a:p>
                  </a:txBody>
                  <a:tcPr marL="121920" marR="121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040" y="3895850"/>
            <a:ext cx="5359400" cy="5334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8400" y="3904525"/>
            <a:ext cx="5435600" cy="150567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7467" y="5489294"/>
            <a:ext cx="5361614" cy="96484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68822" y="5486400"/>
            <a:ext cx="5435600" cy="964845"/>
          </a:xfrm>
          <a:prstGeom prst="rect">
            <a:avLst/>
          </a:prstGeom>
          <a:solidFill>
            <a:srgbClr val="FFC1C1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A4C6552-42F6-43F2-A3FB-E92E8C09004E}" type="slidenum"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17</a:t>
            </a:fld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3200" y="228600"/>
            <a:ext cx="11785600" cy="990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There Seems to be a Problem!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508000" y="1600200"/>
            <a:ext cx="7721600" cy="5029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</a:t>
            </a:r>
            <a:r>
              <a:rPr lang="en-US" sz="3300" b="1" dirty="0">
                <a:solidFill>
                  <a:srgbClr val="C00000"/>
                </a:solidFill>
              </a:rPr>
              <a:t>: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[for the words moon/moons]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br>
              <a:rPr lang="en-US" sz="3600" dirty="0">
                <a:solidFill>
                  <a:srgbClr val="002060"/>
                </a:solidFill>
              </a:rPr>
            </a:br>
            <a:endParaRPr lang="en-US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002060"/>
                </a:solidFill>
              </a:rPr>
              <a:t>1.  When cross-checking the five </a:t>
            </a:r>
            <a:br>
              <a:rPr lang="en-US" sz="3300" dirty="0">
                <a:solidFill>
                  <a:srgbClr val="002060"/>
                </a:solidFill>
              </a:rPr>
            </a:br>
            <a:r>
              <a:rPr lang="en-US" sz="3300" dirty="0">
                <a:solidFill>
                  <a:srgbClr val="002060"/>
                </a:solidFill>
              </a:rPr>
              <a:t>Hebrew numbers through the </a:t>
            </a:r>
            <a:r>
              <a:rPr lang="en-US" sz="3300" i="1" dirty="0">
                <a:solidFill>
                  <a:schemeClr val="accent5">
                    <a:lumMod val="75000"/>
                  </a:schemeClr>
                </a:solidFill>
              </a:rPr>
              <a:t>Englishman’s</a:t>
            </a:r>
            <a:r>
              <a:rPr lang="en-US" sz="3300" dirty="0"/>
              <a:t> </a:t>
            </a:r>
            <a:r>
              <a:rPr lang="en-US" sz="3300" dirty="0">
                <a:solidFill>
                  <a:srgbClr val="002060"/>
                </a:solidFill>
              </a:rPr>
              <a:t>Concordance, </a:t>
            </a:r>
            <a:r>
              <a:rPr lang="en-US" sz="3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328</a:t>
            </a:r>
            <a:r>
              <a:rPr lang="en-US" sz="3300" dirty="0"/>
              <a:t> </a:t>
            </a:r>
            <a:r>
              <a:rPr lang="en-US" sz="3300" dirty="0">
                <a:solidFill>
                  <a:srgbClr val="002060"/>
                </a:solidFill>
              </a:rPr>
              <a:t>Scripture references are found.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002060"/>
                </a:solidFill>
              </a:rPr>
              <a:t>2.</a:t>
            </a:r>
            <a:r>
              <a:rPr lang="en-US" sz="3300" dirty="0"/>
              <a:t>  </a:t>
            </a:r>
            <a:r>
              <a:rPr lang="en-U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276</a:t>
            </a:r>
            <a:r>
              <a:rPr lang="en-US" sz="3300" b="1" dirty="0"/>
              <a:t> </a:t>
            </a:r>
            <a:r>
              <a:rPr lang="en-US" sz="3300" dirty="0">
                <a:solidFill>
                  <a:srgbClr val="002060"/>
                </a:solidFill>
              </a:rPr>
              <a:t>occurrences are actually translated as </a:t>
            </a:r>
            <a:r>
              <a:rPr lang="en-US" sz="3300" b="1" u="sng" dirty="0">
                <a:solidFill>
                  <a:srgbClr val="00206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</a:rPr>
              <a:t>month</a:t>
            </a:r>
            <a:r>
              <a:rPr lang="en-US" sz="3300" b="1" dirty="0">
                <a:solidFill>
                  <a:srgbClr val="002060"/>
                </a:solidFill>
              </a:rPr>
              <a:t> - NOT </a:t>
            </a:r>
            <a:r>
              <a:rPr lang="en-US" sz="3300" b="1" u="sng" dirty="0">
                <a:solidFill>
                  <a:srgbClr val="00206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moon</a:t>
            </a:r>
            <a:r>
              <a:rPr lang="en-US" sz="3300" dirty="0">
                <a:solidFill>
                  <a:srgbClr val="002060"/>
                </a:solidFill>
              </a:rPr>
              <a:t>.      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2" descr="C:\Users\Rae\Desktop\Flat Earth\3dwm oh n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436" y="1687284"/>
            <a:ext cx="2926815" cy="364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471227" y="5410200"/>
            <a:ext cx="33172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That’s 84%</a:t>
            </a:r>
            <a:br>
              <a:rPr lang="en-US" sz="4400" b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400" b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 month!</a:t>
            </a:r>
          </a:p>
        </p:txBody>
      </p:sp>
    </p:spTree>
    <p:extLst>
      <p:ext uri="{BB962C8B-B14F-4D97-AF65-F5344CB8AC3E}">
        <p14:creationId xmlns:p14="http://schemas.microsoft.com/office/powerpoint/2010/main" val="535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114692"/>
            <a:ext cx="11785600" cy="990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An</a:t>
            </a: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5400" b="1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Investigation is Imperative!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/>
            <a:fld id="{AA4C6552-42F6-43F2-A3FB-E92E8C09004E}" type="slidenum">
              <a:rPr lang="en-US" smtClean="0"/>
              <a:pPr algn="ctr"/>
              <a:t>18</a:t>
            </a:fld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352781"/>
              </p:ext>
            </p:extLst>
          </p:nvPr>
        </p:nvGraphicFramePr>
        <p:xfrm>
          <a:off x="5715000" y="1752600"/>
          <a:ext cx="5943600" cy="454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7661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accent4"/>
                          </a:solidFill>
                        </a:rPr>
                        <a:t>Englishman’s:</a:t>
                      </a:r>
                      <a:r>
                        <a:rPr lang="en-US" sz="2800" dirty="0">
                          <a:solidFill>
                            <a:schemeClr val="accent4"/>
                          </a:solidFill>
                        </a:rPr>
                        <a:t>  by Hebrew Word #</a:t>
                      </a:r>
                    </a:p>
                  </a:txBody>
                  <a:tcPr marL="121920" marR="121920">
                    <a:cell3D prstMaterial="dkEdge">
                      <a:bevel/>
                      <a:lightRig rig="flood" dir="t"/>
                    </a:cell3D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H3394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   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yareach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2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H3391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    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yerach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 </a:t>
                      </a:r>
                      <a:endParaRPr lang="en-US" sz="2400" b="1" dirty="0"/>
                    </a:p>
                  </a:txBody>
                  <a:tcPr marL="121920" marR="12192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906">
                <a:tc>
                  <a:txBody>
                    <a:bodyPr/>
                    <a:lstStyle/>
                    <a:p>
                      <a:r>
                        <a:rPr lang="en-US" sz="2400" b="1" dirty="0"/>
                        <a:t>3.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H3842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     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lebanah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4. 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H7720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      </a:t>
                      </a:r>
                      <a:r>
                        <a:rPr kumimoji="0" lang="en-US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   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saharon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68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3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H2320</a:t>
                      </a:r>
                      <a:r>
                        <a:rPr lang="en-US" sz="2400" b="1" baseline="0" dirty="0"/>
                        <a:t> = </a:t>
                      </a:r>
                      <a:r>
                        <a:rPr lang="en-US" sz="3600" b="1" u="sng" baseline="0" dirty="0">
                          <a:solidFill>
                            <a:srgbClr val="C00000"/>
                          </a:solidFill>
                        </a:rPr>
                        <a:t>283</a:t>
                      </a:r>
                      <a:r>
                        <a:rPr lang="en-US" sz="2400" b="1" u="none" baseline="0" dirty="0"/>
                        <a:t> matches    &lt;</a:t>
                      </a:r>
                      <a:r>
                        <a:rPr kumimoji="0" lang="en-US" sz="2400" b="1" kern="1200" dirty="0" err="1">
                          <a:solidFill>
                            <a:schemeClr val="dk1"/>
                          </a:solidFill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chodesh</a:t>
                      </a:r>
                      <a:r>
                        <a:rPr lang="en-US" sz="2400" b="1" u="none" baseline="0" dirty="0"/>
                        <a:t>&gt;</a:t>
                      </a:r>
                    </a:p>
                    <a:p>
                      <a:pPr marL="0" indent="0">
                        <a:buNone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set has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listings translated as </a:t>
                      </a:r>
                      <a:r>
                        <a:rPr kumimoji="0"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matches (</a:t>
                      </a: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are translated as moon[s].</a:t>
                      </a:r>
                      <a:endParaRPr lang="en-US" sz="2400" b="1" dirty="0"/>
                    </a:p>
                  </a:txBody>
                  <a:tcPr marL="121920" marR="1219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5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of </a:t>
                      </a:r>
                      <a:r>
                        <a:rPr kumimoji="0" lang="en-US" sz="3200" b="1" u="sng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</a:t>
                      </a:r>
                      <a:r>
                        <a:rPr kumimoji="0" lang="en-US" sz="24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references </a:t>
                      </a:r>
                      <a:br>
                        <a:rPr kumimoji="0" lang="en-US" sz="24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4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 = </a:t>
                      </a:r>
                      <a:r>
                        <a:rPr kumimoji="0" lang="en-US" sz="20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moon[s];</a:t>
                      </a:r>
                      <a:r>
                        <a:rPr kumimoji="0" lang="en-US" sz="24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274 = </a:t>
                      </a:r>
                      <a:r>
                        <a:rPr kumimoji="0" lang="en-US" sz="20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month[s]</a:t>
                      </a:r>
                      <a:r>
                        <a:rPr kumimoji="0" lang="en-US" sz="24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Content Placeholder 3"/>
          <p:cNvSpPr txBox="1">
            <a:spLocks/>
          </p:cNvSpPr>
          <p:nvPr/>
        </p:nvSpPr>
        <p:spPr>
          <a:xfrm>
            <a:off x="381000" y="1600200"/>
            <a:ext cx="4978400" cy="4724400"/>
          </a:xfrm>
          <a:prstGeom prst="rect">
            <a:avLst/>
          </a:prstGeo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4300" b="1" dirty="0">
                <a:ln>
                  <a:solidFill>
                    <a:srgbClr val="0037A4"/>
                  </a:solidFill>
                </a:ln>
                <a:solidFill>
                  <a:schemeClr val="bg1">
                    <a:lumMod val="75000"/>
                  </a:schemeClr>
                </a:solidFill>
                <a:latin typeface="Ravie" pitchFamily="82" charset="0"/>
              </a:rPr>
              <a:t>Questions</a:t>
            </a:r>
            <a:r>
              <a:rPr lang="en-US" sz="4300" dirty="0">
                <a:ln>
                  <a:solidFill>
                    <a:srgbClr val="0037A4"/>
                  </a:solidFill>
                </a:ln>
                <a:solidFill>
                  <a:schemeClr val="bg1">
                    <a:lumMod val="75000"/>
                  </a:schemeClr>
                </a:solidFill>
                <a:latin typeface="Ravie" pitchFamily="82" charset="0"/>
              </a:rPr>
              <a:t>:</a:t>
            </a:r>
          </a:p>
          <a:p>
            <a:pPr marL="0" indent="0">
              <a:buFont typeface="Wingdings"/>
              <a:buNone/>
            </a:pPr>
            <a:r>
              <a:rPr lang="en-US" dirty="0">
                <a:solidFill>
                  <a:srgbClr val="002060"/>
                </a:solidFill>
              </a:rPr>
              <a:t>1. Are the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verses </a:t>
            </a:r>
            <a:r>
              <a:rPr lang="en-US" sz="2200" dirty="0"/>
              <a:t>(listed as </a:t>
            </a:r>
            <a:r>
              <a:rPr lang="en-US" sz="2200" dirty="0">
                <a:effectLst>
                  <a:glow rad="101600">
                    <a:srgbClr val="00B0F0">
                      <a:alpha val="60000"/>
                    </a:srgbClr>
                  </a:glow>
                </a:effectLst>
              </a:rPr>
              <a:t>H2320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in </a:t>
            </a:r>
            <a:r>
              <a:rPr lang="en-US" sz="2200" i="1" dirty="0">
                <a:solidFill>
                  <a:srgbClr val="006600"/>
                </a:solidFill>
              </a:rPr>
              <a:t>Strong’s</a:t>
            </a:r>
            <a:r>
              <a:rPr lang="en-US" sz="2200" dirty="0"/>
              <a:t>)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translated correctly </a:t>
            </a:r>
            <a:r>
              <a:rPr lang="en-US" dirty="0">
                <a:solidFill>
                  <a:srgbClr val="002060"/>
                </a:solidFill>
              </a:rPr>
              <a:t>using the word moon[s]?</a:t>
            </a:r>
            <a:br>
              <a:rPr lang="en-US" dirty="0"/>
            </a:br>
            <a:endParaRPr lang="en-US" dirty="0"/>
          </a:p>
          <a:p>
            <a:pPr marL="0" indent="0">
              <a:buFont typeface="Wingdings"/>
              <a:buNone/>
            </a:pPr>
            <a:r>
              <a:rPr lang="en-US" dirty="0">
                <a:solidFill>
                  <a:srgbClr val="002060"/>
                </a:solidFill>
              </a:rPr>
              <a:t>2. Do these 20 verses actually </a:t>
            </a:r>
            <a:r>
              <a:rPr lang="en-US" sz="35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verify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beyond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 shadow of any doubt,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that the Biblical month begins with any phase 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the moon?</a:t>
            </a:r>
          </a:p>
        </p:txBody>
      </p:sp>
    </p:spTree>
    <p:extLst>
      <p:ext uri="{BB962C8B-B14F-4D97-AF65-F5344CB8AC3E}">
        <p14:creationId xmlns:p14="http://schemas.microsoft.com/office/powerpoint/2010/main" val="32384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4648200"/>
            <a:ext cx="9372600" cy="6858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rtDeco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>
                  <a:solidFill>
                    <a:srgbClr val="FFC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We</a:t>
            </a:r>
            <a:r>
              <a:rPr lang="en-US" sz="32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>
                <a:ln>
                  <a:solidFill>
                    <a:srgbClr val="FFC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need to find the answer to this confusion: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>
            <a:fillRect/>
          </a:stretch>
        </p:blipFill>
        <p:spPr>
          <a:xfrm flipH="1">
            <a:off x="2065020" y="-1752600"/>
            <a:ext cx="11041380" cy="629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363" name="Picture 3" descr="C:\Users\Rae\Desktop\Flat Earth\3dwm1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152400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393680"/>
            <a:ext cx="56388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When searching the word “moon” in Strong’s ~ </a:t>
            </a:r>
            <a:b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</a:br>
            <a: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the word “moon” </a:t>
            </a:r>
            <a:b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</a:br>
            <a: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is connected to</a:t>
            </a:r>
            <a:b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</a:br>
            <a: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H2320 &lt;</a:t>
            </a:r>
            <a:r>
              <a:rPr lang="en-US" sz="3600" b="1" dirty="0" err="1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chodesh</a:t>
            </a:r>
            <a: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&gt;</a:t>
            </a:r>
            <a:b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</a:br>
            <a: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20 times.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1600" y="-28515"/>
            <a:ext cx="30480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600" b="1" dirty="0">
                <a:ln w="38100">
                  <a:solidFill>
                    <a:schemeClr val="bg1"/>
                  </a:solidFill>
                </a:ln>
                <a:solidFill>
                  <a:prstClr val="white"/>
                </a:solidFill>
              </a:rPr>
              <a:t>When searching H2320 in the Englishman’s Concordance, “month” is used 263 times!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3200400" y="5486400"/>
            <a:ext cx="8534400" cy="1219200"/>
          </a:xfrm>
          <a:prstGeom prst="rect">
            <a:avLst/>
          </a:prstGeom>
          <a:solidFill>
            <a:srgbClr val="6E5878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>
            <a:noAutofit/>
            <a:sp3d extrusionH="57150">
              <a:bevelT w="27940" h="12700" prst="coolSlant"/>
              <a:contourClr>
                <a:srgbClr val="DDDDDD"/>
              </a:contourClr>
            </a:sp3d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Tx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Tx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Tx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pc="150" dirty="0">
                <a:ln w="11430">
                  <a:solidFill>
                    <a:srgbClr val="FFC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Does H2320 have the definition of “moon”?? ~ or “month”??</a:t>
            </a:r>
          </a:p>
        </p:txBody>
      </p:sp>
      <p:pic>
        <p:nvPicPr>
          <p:cNvPr id="12" name="Picture 4" descr="C:\Users\Rae\Desktop\book Strong'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" y="152400"/>
            <a:ext cx="1881982" cy="25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Rae\Desktop\book Englishman'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0" y="1880174"/>
            <a:ext cx="1958181" cy="260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9" y="0"/>
            <a:ext cx="12175050" cy="1068725"/>
          </a:xfr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>
            <a:normAutofit fontScale="90000"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Everyone Wants to KNOW the Truth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68600" y="609600"/>
            <a:ext cx="2534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Part 5</a:t>
            </a:r>
          </a:p>
        </p:txBody>
      </p:sp>
      <p:pic>
        <p:nvPicPr>
          <p:cNvPr id="1026" name="Picture 2" descr="C:\Users\Rae\Desktop\truth sets 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9" y="1071266"/>
            <a:ext cx="12302922" cy="57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539" y="4380053"/>
            <a:ext cx="12235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571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About the Moon!  Oh, the Moon!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334000"/>
            <a:ext cx="12180425" cy="16002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"/>
          </p:nvPr>
        </p:nvSpPr>
        <p:spPr>
          <a:xfrm>
            <a:off x="0" y="5339072"/>
            <a:ext cx="12115800" cy="1595128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ctr">
              <a:buNone/>
            </a:pPr>
            <a:r>
              <a:rPr lang="en-US" sz="4800" b="1" dirty="0">
                <a:ln w="50800"/>
                <a:solidFill>
                  <a:srgbClr val="3366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Edwardian Script ITC" pitchFamily="66" charset="0"/>
              </a:rPr>
              <a:t>Part 5:</a:t>
            </a:r>
            <a:r>
              <a:rPr lang="en-US" sz="4800" b="1" dirty="0">
                <a:ln w="50800"/>
                <a:solidFill>
                  <a:srgbClr val="3366CC"/>
                </a:solidFill>
                <a:latin typeface="Edwardian Script ITC" pitchFamily="66" charset="0"/>
              </a:rPr>
              <a:t>  “</a:t>
            </a:r>
            <a:r>
              <a:rPr lang="en-US" sz="4800" b="1" dirty="0">
                <a:ln w="50800"/>
                <a:solidFill>
                  <a:srgbClr val="3366C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Edwardian Script ITC" pitchFamily="66" charset="0"/>
              </a:rPr>
              <a:t>Yahuah’s Month!  Oh, Yahuah’s Month!”   </a:t>
            </a:r>
          </a:p>
          <a:p>
            <a:pPr marL="0" indent="0" algn="ctr">
              <a:buNone/>
            </a:pPr>
            <a:r>
              <a:rPr lang="en-US" sz="3600" b="1" dirty="0">
                <a:ln w="50800"/>
                <a:solidFill>
                  <a:schemeClr val="accent4">
                    <a:lumMod val="75000"/>
                  </a:schemeClr>
                </a:solidFill>
                <a:latin typeface="Ravie" pitchFamily="82" charset="0"/>
              </a:rPr>
              <a:t>Our Question:  </a:t>
            </a:r>
            <a:r>
              <a:rPr lang="en-US" sz="3600" b="1" dirty="0">
                <a:ln w="50800"/>
                <a:solidFill>
                  <a:srgbClr val="3366CC"/>
                </a:solidFill>
                <a:latin typeface="Segoe Print" pitchFamily="2" charset="0"/>
              </a:rPr>
              <a:t>Oh &lt;</a:t>
            </a:r>
            <a:r>
              <a:rPr lang="en-US" sz="3600" b="1" dirty="0" err="1">
                <a:ln w="50800"/>
                <a:solidFill>
                  <a:srgbClr val="3366CC"/>
                </a:solidFill>
                <a:latin typeface="Segoe Print" pitchFamily="2" charset="0"/>
              </a:rPr>
              <a:t>chodesh</a:t>
            </a:r>
            <a:r>
              <a:rPr lang="en-US" sz="3600" b="1" dirty="0">
                <a:ln w="50800"/>
                <a:solidFill>
                  <a:srgbClr val="3366CC"/>
                </a:solidFill>
                <a:latin typeface="Segoe Print" pitchFamily="2" charset="0"/>
              </a:rPr>
              <a:t>&gt; H2320!  </a:t>
            </a:r>
            <a:br>
              <a:rPr lang="en-US" sz="3600" b="1" dirty="0">
                <a:ln w="50800"/>
                <a:solidFill>
                  <a:srgbClr val="3366CC"/>
                </a:solidFill>
                <a:latin typeface="Segoe Print" pitchFamily="2" charset="0"/>
              </a:rPr>
            </a:br>
            <a:r>
              <a:rPr lang="en-US" sz="3000" b="1" dirty="0">
                <a:ln w="50800"/>
                <a:solidFill>
                  <a:srgbClr val="3366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</a:rPr>
              <a:t>Shall we trust your definition in comparison to Moses &amp; Torah?</a:t>
            </a:r>
            <a:endParaRPr lang="en-US" sz="2200" b="1" dirty="0">
              <a:ln w="50800"/>
              <a:solidFill>
                <a:srgbClr val="3366CC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Segoe Print" pitchFamily="2" charset="0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11404600" y="6553200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/>
              <a:pPr algn="r"/>
              <a:t>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829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A4C6552-42F6-43F2-A3FB-E92E8C09004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Curved Left Arrow 10"/>
          <p:cNvSpPr/>
          <p:nvPr/>
        </p:nvSpPr>
        <p:spPr>
          <a:xfrm rot="20461860">
            <a:off x="10509291" y="-51895940"/>
            <a:ext cx="774618" cy="1968053"/>
          </a:xfrm>
          <a:prstGeom prst="curvedLef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27200" y="76200"/>
            <a:ext cx="10062464" cy="99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 Rounded MT Bold" pitchFamily="34" charset="0"/>
                <a:cs typeface="Aharoni" pitchFamily="2" charset="-79"/>
              </a:rPr>
              <a:t>Stay Alert</a:t>
            </a:r>
            <a:r>
              <a:rPr lang="en-US" sz="6600" dirty="0">
                <a:solidFill>
                  <a:srgbClr val="C00000"/>
                </a:solidFill>
                <a:latin typeface="Arial Rounded MT Bold" pitchFamily="34" charset="0"/>
                <a:cs typeface="Aharoni" pitchFamily="2" charset="-79"/>
              </a:rPr>
              <a:t>!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  <a:cs typeface="Aharoni" pitchFamily="2" charset="-79"/>
              </a:rPr>
              <a:t>  Proceed with Caution</a:t>
            </a:r>
            <a:r>
              <a:rPr lang="en-US" sz="6600" dirty="0">
                <a:solidFill>
                  <a:srgbClr val="C00000"/>
                </a:solidFill>
                <a:latin typeface="Arial Rounded MT Bold" pitchFamily="34" charset="0"/>
                <a:cs typeface="Aharoni" pitchFamily="2" charset="-79"/>
              </a:rPr>
              <a:t>!</a:t>
            </a:r>
            <a:endParaRPr lang="en-US" dirty="0">
              <a:solidFill>
                <a:srgbClr val="C00000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11582400" cy="4876800"/>
          </a:xfrm>
        </p:spPr>
        <p:txBody>
          <a:bodyPr>
            <a:noAutofit/>
          </a:bodyPr>
          <a:lstStyle/>
          <a:p>
            <a:pPr>
              <a:lnSpc>
                <a:spcPct val="134000"/>
              </a:lnSpc>
              <a:buFont typeface="Wingdings" pitchFamily="2" charset="2"/>
              <a:buChar char="§"/>
            </a:pPr>
            <a:r>
              <a:rPr lang="en-US" sz="2400" dirty="0"/>
              <a:t>So far we have completed only part of the </a:t>
            </a:r>
            <a:r>
              <a:rPr lang="en-US" sz="2400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2400" dirty="0"/>
              <a:t> definition from </a:t>
            </a:r>
            <a:r>
              <a:rPr lang="en-US" sz="2400" dirty="0">
                <a:solidFill>
                  <a:srgbClr val="006600"/>
                </a:solidFill>
              </a:rPr>
              <a:t>Strong’s</a:t>
            </a:r>
            <a:r>
              <a:rPr lang="en-US" sz="2400" dirty="0"/>
              <a:t>.</a:t>
            </a:r>
          </a:p>
          <a:p>
            <a:pPr>
              <a:lnSpc>
                <a:spcPct val="134000"/>
              </a:lnSpc>
              <a:buFont typeface="Wingdings" pitchFamily="2" charset="2"/>
              <a:buChar char="§"/>
            </a:pPr>
            <a:r>
              <a:rPr lang="en-US" sz="2400" dirty="0"/>
              <a:t>As we work through every part of this definition, we need to remember </a:t>
            </a:r>
            <a:br>
              <a:rPr lang="en-US" sz="2400" dirty="0"/>
            </a:br>
            <a:r>
              <a:rPr lang="en-US" sz="2400" dirty="0"/>
              <a:t>that James Strong is not perfect, and he definitely can lay definitions </a:t>
            </a:r>
            <a:br>
              <a:rPr lang="en-US" sz="2400" dirty="0"/>
            </a:br>
            <a:r>
              <a:rPr lang="en-US" sz="2400" dirty="0"/>
              <a:t>with overtones of Jewish Talmud traditions for worship, etc.</a:t>
            </a:r>
          </a:p>
          <a:p>
            <a:pPr>
              <a:lnSpc>
                <a:spcPct val="134000"/>
              </a:lnSpc>
              <a:buFont typeface="Wingdings" pitchFamily="2" charset="2"/>
              <a:buChar char="§"/>
            </a:pPr>
            <a:r>
              <a:rPr lang="en-US" sz="2400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2400" dirty="0"/>
              <a:t> is one of these cases where we have to be very mindful of many different aspects and twists before we can discern the correct definition.</a:t>
            </a:r>
          </a:p>
          <a:p>
            <a:pPr>
              <a:lnSpc>
                <a:spcPct val="134000"/>
              </a:lnSpc>
              <a:buFont typeface="Wingdings" pitchFamily="2" charset="2"/>
              <a:buChar char="§"/>
            </a:pPr>
            <a:r>
              <a:rPr lang="en-US" sz="2400" dirty="0"/>
              <a:t>We will proceed slowly and carefully. </a:t>
            </a:r>
          </a:p>
          <a:p>
            <a:pPr>
              <a:lnSpc>
                <a:spcPct val="134000"/>
              </a:lnSpc>
              <a:buFont typeface="Wingdings" pitchFamily="2" charset="2"/>
              <a:buChar char="§"/>
            </a:pPr>
            <a:r>
              <a:rPr lang="en-US" sz="2400" dirty="0"/>
              <a:t>Do pay attention to what is about to be revealed as </a:t>
            </a:r>
            <a:r>
              <a:rPr lang="en-US" sz="2400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 </a:t>
            </a:r>
            <a:r>
              <a:rPr lang="en-US" sz="2400" dirty="0"/>
              <a:t>is going to </a:t>
            </a:r>
            <a:br>
              <a:rPr lang="en-US" sz="2400" dirty="0"/>
            </a:br>
            <a:r>
              <a:rPr lang="en-US" sz="2400" dirty="0"/>
              <a:t>expose a serious problem that has to do with the “new moon”!</a:t>
            </a:r>
          </a:p>
        </p:txBody>
      </p:sp>
      <p:pic>
        <p:nvPicPr>
          <p:cNvPr id="16" name="Picture 2" descr="C:\Users\Rae\Desktop\Art to file to PS jpeg\red flag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2" y="803"/>
            <a:ext cx="1695449" cy="182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0000">
              <a:srgbClr val="FFFFFF"/>
            </a:gs>
            <a:gs pos="56000">
              <a:srgbClr val="9C6563"/>
            </a:gs>
            <a:gs pos="60000">
              <a:srgbClr val="80302D">
                <a:alpha val="97000"/>
              </a:srgbClr>
            </a:gs>
            <a:gs pos="71000">
              <a:srgbClr val="C0524E"/>
            </a:gs>
            <a:gs pos="93000">
              <a:srgbClr val="EBDAD4"/>
            </a:gs>
            <a:gs pos="100000">
              <a:srgbClr val="55261C"/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30 day mon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60" y="2362200"/>
            <a:ext cx="5710640" cy="3005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" y="830997"/>
            <a:ext cx="2971800" cy="182880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H3394 </a:t>
            </a:r>
            <a:br>
              <a:rPr lang="en-US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yareach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&gt;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b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4000" b="1" dirty="0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(noun)</a:t>
            </a:r>
            <a:endParaRPr lang="en-US" sz="2400" dirty="0"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82096"/>
            <a:ext cx="3048000" cy="2375704"/>
          </a:xfrm>
          <a:prstGeom prst="rect">
            <a:avLst/>
          </a:prstGeom>
        </p:spPr>
        <p:txBody>
          <a:bodyPr>
            <a:normAutofit fontScale="8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H3391</a:t>
            </a:r>
            <a:r>
              <a:rPr lang="en-US" sz="48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8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4700" b="1" spc="3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yerach</a:t>
            </a:r>
            <a:r>
              <a:rPr lang="en-US" sz="4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&gt; </a:t>
            </a:r>
            <a:br>
              <a:rPr lang="en-US" sz="40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(verb)</a:t>
            </a:r>
            <a:br>
              <a:rPr lang="en-US" sz="2500" b="1" spc="3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br>
              <a:rPr lang="en-US" sz="2500" b="1" spc="3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r>
              <a:rPr lang="en-US" sz="2500" b="1" spc="3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CDED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[primitive root] </a:t>
            </a:r>
            <a:endParaRPr lang="en-US" sz="2100" dirty="0">
              <a:solidFill>
                <a:schemeClr val="accent4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204" y="0"/>
            <a:ext cx="109445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For Yahuah’s moon/month we found: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59" y="5257800"/>
            <a:ext cx="12125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Will Yahuah’s creation/festal month also </a:t>
            </a:r>
            <a:b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have the noun and verb components?</a:t>
            </a:r>
          </a:p>
        </p:txBody>
      </p:sp>
      <p:pic>
        <p:nvPicPr>
          <p:cNvPr id="3" name="Picture 4" descr="C:\Users\Rae\Desktop\Moon study\moon phases - 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80326"/>
            <a:ext cx="6914265" cy="180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36456">
            <a:off x="4768869" y="1795102"/>
            <a:ext cx="4374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rush Script MT" pitchFamily="66" charset="0"/>
              </a:rPr>
              <a:t>Agriculturally Related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rush Script MT" pitchFamily="66" charset="0"/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114046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/>
              <a:pPr algn="r"/>
              <a:t>21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348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it's about tim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0" y="457200"/>
            <a:ext cx="5715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>
                <a:gd name="adj" fmla="val 64855"/>
              </a:avLst>
            </a:prstTxWarp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It’s About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676400"/>
            <a:ext cx="57150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H2320 &lt;</a:t>
            </a:r>
            <a:r>
              <a:rPr lang="en-US" sz="5400" b="1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chodesh</a:t>
            </a:r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&gt;</a:t>
            </a:r>
            <a:b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is understood</a:t>
            </a:r>
            <a:b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according to</a:t>
            </a:r>
            <a:b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Moses &amp; the </a:t>
            </a:r>
            <a:b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Torah</a:t>
            </a:r>
            <a:b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guidelines!</a:t>
            </a:r>
            <a:endParaRPr lang="en-U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11328400" y="6477000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22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11430000" cy="44958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KJV Translation Count for 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H2320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 — 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Total usage: 276x</a:t>
            </a:r>
          </a:p>
          <a:p>
            <a:pPr marL="0" indent="0">
              <a:buNone/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The KJV translates Strong's 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H2320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 the following manner:</a:t>
            </a: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</a:rPr>
              <a:t>month</a:t>
            </a:r>
            <a:r>
              <a:rPr lang="en-US" sz="3600" dirty="0"/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(254x)</a:t>
            </a: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new moon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(20x)</a:t>
            </a: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rgbClr val="00B050"/>
                </a:solidFill>
              </a:rPr>
              <a:t>Monthly </a:t>
            </a:r>
            <a:r>
              <a:rPr lang="en-US" sz="3600" dirty="0"/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(1x)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another</a:t>
            </a:r>
            <a:r>
              <a:rPr lang="en-US" sz="3600" dirty="0"/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(1x)</a:t>
            </a:r>
          </a:p>
          <a:p>
            <a:endParaRPr lang="en-US" dirty="0"/>
          </a:p>
        </p:txBody>
      </p:sp>
      <p:pic>
        <p:nvPicPr>
          <p:cNvPr id="5" name="Picture 2" descr="C:\Users\Rae\Desktop\two roads sm edi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19399"/>
            <a:ext cx="5485058" cy="364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Statistics for H2320 &lt;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chodesh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43600" y="5410200"/>
            <a:ext cx="169790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n-US" sz="28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onth</a:t>
            </a:r>
            <a:br>
              <a:rPr lang="en-US" sz="28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254x / 92%</a:t>
            </a:r>
          </a:p>
        </p:txBody>
      </p:sp>
      <p:sp>
        <p:nvSpPr>
          <p:cNvPr id="7" name="Rectangle 6"/>
          <p:cNvSpPr/>
          <p:nvPr/>
        </p:nvSpPr>
        <p:spPr>
          <a:xfrm>
            <a:off x="9619518" y="5410200"/>
            <a:ext cx="135966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n-US" sz="2800" b="1" cap="none" spc="0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oon</a:t>
            </a:r>
            <a:br>
              <a:rPr lang="en-US" sz="2800" b="1" cap="none" spc="0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cap="none" spc="0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20x / 8%</a:t>
            </a:r>
          </a:p>
        </p:txBody>
      </p:sp>
      <p:sp>
        <p:nvSpPr>
          <p:cNvPr id="8" name="Rectangle 7"/>
          <p:cNvSpPr/>
          <p:nvPr/>
        </p:nvSpPr>
        <p:spPr>
          <a:xfrm>
            <a:off x="8533729" y="2819399"/>
            <a:ext cx="2742529" cy="3654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A4C6552-42F6-43F2-A3FB-E92E8C09004E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440969"/>
            <a:ext cx="11582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Will we find</a:t>
            </a:r>
            <a:r>
              <a:rPr lang="en-US" sz="3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Moon</a:t>
            </a:r>
            <a:r>
              <a:rPr lang="en-US" sz="36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r>
              <a:rPr lang="en-US" sz="3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r>
              <a:rPr lang="en-US" sz="36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en-US" sz="3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Month</a:t>
            </a:r>
            <a:r>
              <a:rPr lang="en-US" sz="36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r>
              <a:rPr lang="en-US" sz="3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en-US" sz="3600" b="1" cap="none" spc="0" dirty="0">
                <a:ln w="11430"/>
                <a:solidFill>
                  <a:srgbClr val="B83D6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H2320 starts out this way:</a:t>
            </a:r>
            <a:endParaRPr lang="en-US" sz="4000" b="1" cap="none" spc="0" dirty="0">
              <a:ln w="11430"/>
              <a:solidFill>
                <a:srgbClr val="B83D6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08000" y="2011100"/>
            <a:ext cx="11379200" cy="46945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24000"/>
              </a:lnSpc>
            </a:pPr>
            <a:r>
              <a:rPr lang="en-US" b="1" u="sng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b="1" dirty="0">
                <a:effectLst/>
              </a:rPr>
              <a:t>  </a:t>
            </a:r>
            <a:r>
              <a:rPr lang="en-US" sz="2800" cap="all" dirty="0" err="1">
                <a:effectLst/>
              </a:rPr>
              <a:t>chodesh</a:t>
            </a:r>
            <a:r>
              <a:rPr lang="en-US" b="1" dirty="0">
                <a:effectLst/>
              </a:rPr>
              <a:t> </a:t>
            </a:r>
            <a:r>
              <a:rPr lang="en-US" sz="2200" dirty="0">
                <a:effectLst/>
              </a:rPr>
              <a:t>(</a:t>
            </a:r>
            <a:r>
              <a:rPr lang="en-US" sz="2200" dirty="0" err="1">
                <a:effectLst/>
              </a:rPr>
              <a:t>kho</a:t>
            </a:r>
            <a:r>
              <a:rPr lang="en-US" sz="2200" dirty="0">
                <a:effectLst/>
              </a:rPr>
              <a:t>'-</a:t>
            </a:r>
            <a:r>
              <a:rPr lang="en-US" sz="2200" dirty="0" err="1">
                <a:effectLst/>
              </a:rPr>
              <a:t>desh</a:t>
            </a:r>
            <a:r>
              <a:rPr lang="en-US" sz="2200" dirty="0">
                <a:effectLst/>
              </a:rPr>
              <a:t>);  </a:t>
            </a:r>
            <a:r>
              <a:rPr lang="en-US" sz="2000" b="1" cap="all" dirty="0">
                <a:effectLst/>
              </a:rPr>
              <a:t>from</a:t>
            </a:r>
            <a:r>
              <a:rPr lang="en-US" b="1" cap="all" dirty="0">
                <a:effectLst/>
              </a:rPr>
              <a:t> </a:t>
            </a:r>
            <a:r>
              <a:rPr lang="en-US" sz="2400" b="1" cap="all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400" b="1" dirty="0">
                <a:solidFill>
                  <a:srgbClr val="00B050"/>
                </a:solidFill>
              </a:rPr>
              <a:t> …</a:t>
            </a:r>
            <a:r>
              <a:rPr lang="en-US" b="1" dirty="0">
                <a:effectLst/>
              </a:rPr>
              <a:t>  </a:t>
            </a:r>
            <a:br>
              <a:rPr lang="en-US" b="1" dirty="0">
                <a:effectLst/>
              </a:rPr>
            </a:br>
            <a:r>
              <a:rPr lang="en-US" b="1" dirty="0">
                <a:effectLst/>
              </a:rPr>
              <a:t>  </a:t>
            </a:r>
            <a:r>
              <a:rPr lang="en-US" sz="20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(Let’s look at </a:t>
            </a:r>
            <a:r>
              <a:rPr lang="en-US" sz="1800" cap="all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0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at this point before going any further.)</a:t>
            </a:r>
            <a:r>
              <a:rPr lang="en-US" sz="1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br>
              <a:rPr lang="en-US" sz="16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en-US" sz="100" dirty="0">
              <a:solidFill>
                <a:srgbClr val="7030A0"/>
              </a:solidFill>
              <a:effectLst>
                <a:glow rad="53099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>
              <a:lnSpc>
                <a:spcPct val="124000"/>
              </a:lnSpc>
            </a:pPr>
            <a:r>
              <a:rPr lang="en-US" b="1" u="sng" cap="all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b="1" cap="all" dirty="0">
                <a:solidFill>
                  <a:srgbClr val="00B050"/>
                </a:solidFill>
                <a:effectLst/>
              </a:rPr>
              <a:t> </a:t>
            </a:r>
            <a:r>
              <a:rPr lang="en-US" b="1" cap="all" dirty="0">
                <a:effectLst/>
              </a:rPr>
              <a:t> </a:t>
            </a:r>
            <a:r>
              <a:rPr lang="en-US" sz="2800" cap="all" dirty="0" err="1">
                <a:effectLst/>
              </a:rPr>
              <a:t>chadash</a:t>
            </a:r>
            <a:r>
              <a:rPr lang="en-US" b="1" cap="all" dirty="0">
                <a:effectLst/>
              </a:rPr>
              <a:t> </a:t>
            </a:r>
            <a:r>
              <a:rPr lang="en-US" sz="2200" dirty="0">
                <a:effectLst/>
              </a:rPr>
              <a:t>(</a:t>
            </a:r>
            <a:r>
              <a:rPr lang="en-US" sz="2200" dirty="0" err="1">
                <a:effectLst/>
              </a:rPr>
              <a:t>khaw</a:t>
            </a:r>
            <a:r>
              <a:rPr lang="en-US" sz="2200" dirty="0">
                <a:effectLst/>
              </a:rPr>
              <a:t>-dash'); </a:t>
            </a:r>
            <a:r>
              <a:rPr lang="en-US" sz="2400" u="sng" dirty="0">
                <a:solidFill>
                  <a:srgbClr val="FF0000"/>
                </a:solidFill>
                <a:effectLst/>
              </a:rPr>
              <a:t>a primitive root</a:t>
            </a:r>
            <a:r>
              <a:rPr lang="en-US" sz="2400" dirty="0">
                <a:solidFill>
                  <a:srgbClr val="FF0000"/>
                </a:solidFill>
                <a:effectLst/>
              </a:rPr>
              <a:t>; </a:t>
            </a:r>
            <a:r>
              <a:rPr lang="en-US" sz="2400" cap="small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to </a:t>
            </a:r>
            <a:r>
              <a:rPr lang="en-US" sz="2400" i="1" cap="small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be new; </a:t>
            </a:r>
            <a:r>
              <a:rPr lang="en-US" sz="2400" cap="small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causatively, to </a:t>
            </a:r>
            <a:r>
              <a:rPr lang="en-US" sz="2400" i="1" cap="small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rebuild</a:t>
            </a:r>
            <a:r>
              <a:rPr lang="en-US" sz="2400" i="1" cap="all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400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KJV - </a:t>
            </a:r>
            <a:r>
              <a:rPr lang="en-US" sz="2000" u="sng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renew</a:t>
            </a:r>
            <a:r>
              <a:rPr lang="en-US" sz="2000" dirty="0"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repair</a:t>
            </a:r>
            <a:r>
              <a:rPr lang="en-US" sz="2000" dirty="0">
                <a:solidFill>
                  <a:srgbClr val="00B050"/>
                </a:solidFill>
                <a:effectLst/>
              </a:rPr>
              <a:t>.</a:t>
            </a:r>
          </a:p>
          <a:p>
            <a:pPr marL="342900" indent="-3429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primitive root is telling us that </a:t>
            </a:r>
            <a:r>
              <a:rPr lang="en-US" sz="2400" cap="all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u="sng" dirty="0">
                <a:solidFill>
                  <a:srgbClr val="0070C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 the ACTION word, or the verb component</a:t>
            </a: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for “something” that will be Re-</a:t>
            </a:r>
            <a:r>
              <a:rPr lang="en-US" sz="2400" dirty="0" err="1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NEWed</a:t>
            </a: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</a:p>
          <a:p>
            <a:pPr marL="342900" indent="-3429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words </a:t>
            </a:r>
            <a:r>
              <a:rPr lang="en-US" sz="2400" dirty="0">
                <a:solidFill>
                  <a:srgbClr val="0070C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“repetitive occurrence” </a:t>
            </a: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would be a summary of this </a:t>
            </a:r>
            <a:r>
              <a:rPr lang="en-US" sz="2400" dirty="0">
                <a:solidFill>
                  <a:srgbClr val="0070C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action. </a:t>
            </a:r>
          </a:p>
          <a:p>
            <a:pPr marL="342900" indent="-3429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Will</a:t>
            </a:r>
            <a:r>
              <a:rPr lang="en-US" sz="2400" cap="all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cap="all" dirty="0">
                <a:effectLst>
                  <a:glow rad="1397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2400" dirty="0">
                <a:solidFill>
                  <a:srgbClr val="7030A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define the </a:t>
            </a:r>
            <a:r>
              <a:rPr lang="en-US" sz="2400" u="sng" dirty="0">
                <a:solidFill>
                  <a:srgbClr val="0070C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noun component</a:t>
            </a:r>
            <a:r>
              <a:rPr lang="en-US" sz="2400" dirty="0">
                <a:solidFill>
                  <a:srgbClr val="0070C0"/>
                </a:solidFill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</a:rPr>
              <a:t>?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186" y="228600"/>
            <a:ext cx="111366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Investigating  </a:t>
            </a:r>
            <a:r>
              <a:rPr lang="en-US" sz="4800" dirty="0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  &lt;</a:t>
            </a:r>
            <a:r>
              <a:rPr lang="en-US" sz="4800" dirty="0" err="1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&gt;  </a:t>
            </a:r>
            <a:r>
              <a:rPr lang="en-US" sz="4800" dirty="0">
                <a:solidFill>
                  <a:srgbClr val="B83D68"/>
                </a:solidFill>
                <a:latin typeface="Ravie" pitchFamily="82" charset="0"/>
              </a:rPr>
              <a:t>#1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B83D68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25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743200"/>
            <a:ext cx="11582400" cy="4191000"/>
          </a:xfr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24000"/>
              </a:lnSpc>
              <a:buFont typeface="Wingdings" pitchFamily="2" charset="2"/>
              <a:buChar char="§"/>
            </a:pPr>
            <a:r>
              <a:rPr lang="en-US" b="1" u="sng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b="1" dirty="0">
                <a:effectLst/>
              </a:rPr>
              <a:t>  </a:t>
            </a:r>
            <a:r>
              <a:rPr lang="en-US" sz="2800" cap="all" dirty="0" err="1">
                <a:effectLst/>
              </a:rPr>
              <a:t>chodesh</a:t>
            </a:r>
            <a:r>
              <a:rPr lang="en-US" sz="2200" dirty="0">
                <a:effectLst/>
              </a:rPr>
              <a:t>;  </a:t>
            </a:r>
            <a:r>
              <a:rPr lang="en-US" sz="2000" b="1" cap="all" dirty="0">
                <a:solidFill>
                  <a:srgbClr val="006600"/>
                </a:solidFill>
                <a:effectLst/>
              </a:rPr>
              <a:t>from</a:t>
            </a:r>
            <a:r>
              <a:rPr lang="en-US" b="1" cap="all" dirty="0">
                <a:solidFill>
                  <a:srgbClr val="006600"/>
                </a:solidFill>
                <a:effectLst/>
              </a:rPr>
              <a:t> </a:t>
            </a:r>
            <a:r>
              <a:rPr lang="en-US" sz="2400" b="1" cap="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400" b="1" dirty="0">
                <a:solidFill>
                  <a:srgbClr val="006600"/>
                </a:solidFill>
              </a:rPr>
              <a:t> … </a:t>
            </a:r>
            <a:r>
              <a:rPr lang="en-US" dirty="0"/>
              <a:t>[</a:t>
            </a:r>
            <a:r>
              <a:rPr lang="en-US" sz="3200" u="sng" dirty="0">
                <a:solidFill>
                  <a:srgbClr val="FF0000"/>
                </a:solidFill>
              </a:rPr>
              <a:t>a primitive root</a:t>
            </a:r>
            <a:r>
              <a:rPr lang="en-US" sz="3200" dirty="0">
                <a:solidFill>
                  <a:srgbClr val="FF0000"/>
                </a:solidFill>
              </a:rPr>
              <a:t>; </a:t>
            </a:r>
            <a:r>
              <a:rPr lang="en-US" sz="3200" cap="sm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to </a:t>
            </a:r>
            <a:r>
              <a:rPr lang="en-US" sz="3200" i="1" cap="sm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be new; </a:t>
            </a:r>
            <a:r>
              <a:rPr lang="en-US" sz="3200" cap="sm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causatively, to </a:t>
            </a:r>
            <a:r>
              <a:rPr lang="en-US" sz="3200" i="1" cap="sm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rebuild</a:t>
            </a:r>
            <a:r>
              <a:rPr lang="en-US" sz="3200" i="1" cap="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</a:t>
            </a:r>
            <a:r>
              <a:rPr lang="en-US" sz="3200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en-US" sz="2800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KJV - renew, repair</a:t>
            </a:r>
            <a:r>
              <a:rPr lang="en-US" sz="2800" dirty="0">
                <a:solidFill>
                  <a:srgbClr val="006600"/>
                </a:solidFill>
              </a:rPr>
              <a:t>.</a:t>
            </a:r>
            <a:r>
              <a:rPr lang="en-US" sz="2800" dirty="0"/>
              <a:t>]</a:t>
            </a:r>
            <a:r>
              <a:rPr lang="en-US" b="1" dirty="0">
                <a:effectLst/>
              </a:rPr>
              <a:t> 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n-US" sz="3200" dirty="0">
                <a:solidFill>
                  <a:srgbClr val="FF0000"/>
                </a:solidFill>
              </a:rPr>
              <a:t>Do note:  So far there is nothing in the “root definition” of </a:t>
            </a:r>
            <a:r>
              <a:rPr lang="en-US" sz="3200" b="1" cap="all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3200" dirty="0">
                <a:solidFill>
                  <a:srgbClr val="FF0000"/>
                </a:solidFill>
              </a:rPr>
              <a:t> to bring in the idea that 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3200" dirty="0">
                <a:solidFill>
                  <a:srgbClr val="FF0000"/>
                </a:solidFill>
              </a:rPr>
              <a:t> means </a:t>
            </a:r>
            <a:r>
              <a:rPr lang="en-US" sz="3200" u="sng" dirty="0">
                <a:solidFill>
                  <a:srgbClr val="FF0000"/>
                </a:solidFill>
              </a:rPr>
              <a:t>only</a:t>
            </a:r>
            <a:r>
              <a:rPr lang="en-US" sz="3200" dirty="0">
                <a:solidFill>
                  <a:srgbClr val="FF0000"/>
                </a:solidFill>
              </a:rPr>
              <a:t> the “</a:t>
            </a:r>
            <a:r>
              <a:rPr lang="en-US" sz="3200" i="1" u="sng" dirty="0">
                <a:solidFill>
                  <a:srgbClr val="FF0000"/>
                </a:solidFill>
              </a:rPr>
              <a:t>new</a:t>
            </a:r>
            <a:r>
              <a:rPr lang="en-US" sz="3200" dirty="0">
                <a:solidFill>
                  <a:srgbClr val="FF0000"/>
                </a:solidFill>
              </a:rPr>
              <a:t> moon.”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n-US" sz="4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after</a:t>
            </a: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b="1" cap="all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800" b="1" cap="all" dirty="0"/>
              <a:t>)</a:t>
            </a:r>
            <a:r>
              <a:rPr lang="en-US" sz="2800" cap="all" dirty="0"/>
              <a:t>,</a:t>
            </a: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Strong’s</a:t>
            </a:r>
            <a:r>
              <a:rPr lang="en-US" b="1" i="1" dirty="0">
                <a:solidFill>
                  <a:srgbClr val="006600"/>
                </a:solidFill>
              </a:rPr>
              <a:t> </a:t>
            </a:r>
            <a:r>
              <a:rPr lang="en-US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dirty="0"/>
              <a:t> goes on to say this:  </a:t>
            </a:r>
            <a:r>
              <a:rPr lang="en-US" sz="3600" b="1" dirty="0">
                <a:ln w="1905">
                  <a:solidFill>
                    <a:srgbClr val="FFC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3600" b="1" i="1" dirty="0">
                <a:ln w="1905">
                  <a:solidFill>
                    <a:srgbClr val="FFC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</a:t>
            </a:r>
            <a:r>
              <a:rPr lang="en-US" sz="3600" b="1" dirty="0">
                <a:ln w="1905">
                  <a:solidFill>
                    <a:srgbClr val="FFC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moon … </a:t>
            </a:r>
            <a:endParaRPr lang="en-US" dirty="0">
              <a:ln w="1905">
                <a:solidFill>
                  <a:srgbClr val="FFC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4000"/>
              </a:lnSpc>
              <a:buFont typeface="Wingdings" pitchFamily="2" charset="2"/>
              <a:buChar char="§"/>
            </a:pPr>
            <a:r>
              <a:rPr lang="en-US" sz="3600" dirty="0"/>
              <a:t>(But … the </a:t>
            </a:r>
            <a:r>
              <a:rPr lang="en-US" sz="3600" b="1" dirty="0">
                <a:solidFill>
                  <a:srgbClr val="006600"/>
                </a:solidFill>
              </a:rPr>
              <a:t>Strong’s</a:t>
            </a:r>
            <a:r>
              <a:rPr lang="en-US" sz="3600" dirty="0"/>
              <a:t> </a:t>
            </a:r>
            <a:r>
              <a:rPr lang="en-US" sz="3600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3600" dirty="0"/>
              <a:t> definition is not completed yet.  </a:t>
            </a:r>
            <a:br>
              <a:rPr lang="en-US" sz="3600" dirty="0"/>
            </a:br>
            <a:r>
              <a:rPr lang="en-US" sz="3600" dirty="0"/>
              <a:t>Next there is some investigating to do around this </a:t>
            </a:r>
            <a:r>
              <a:rPr lang="en-US" sz="3600" b="1" dirty="0">
                <a:ln w="1905">
                  <a:solidFill>
                    <a:srgbClr val="FFC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sz="3600" b="1" i="1" dirty="0">
                <a:ln w="1905">
                  <a:solidFill>
                    <a:srgbClr val="FFC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</a:t>
            </a:r>
            <a:r>
              <a:rPr lang="en-US" sz="3600" b="1" dirty="0">
                <a:ln w="1905">
                  <a:solidFill>
                    <a:srgbClr val="FFC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moon” </a:t>
            </a:r>
            <a:r>
              <a:rPr lang="en-US" sz="3600" dirty="0"/>
              <a:t>piece of information before going further.) </a:t>
            </a:r>
            <a:endParaRPr lang="en-US" sz="36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600" y="1524000"/>
            <a:ext cx="12090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DECISION will have to be made to determine the </a:t>
            </a:r>
            <a:b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correct meaning of &lt;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chodesh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&gt;!   So far we have:</a:t>
            </a:r>
            <a:endParaRPr lang="en-US" sz="32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2616" y="228600"/>
            <a:ext cx="11317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Investigating  </a:t>
            </a:r>
            <a:r>
              <a:rPr lang="en-US" sz="4800" dirty="0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  &lt;</a:t>
            </a:r>
            <a:r>
              <a:rPr lang="en-US" sz="4800" dirty="0" err="1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&gt;  </a:t>
            </a:r>
            <a:r>
              <a:rPr lang="en-US" sz="4800" dirty="0">
                <a:solidFill>
                  <a:srgbClr val="B83D68"/>
                </a:solidFill>
                <a:latin typeface="Ravie" pitchFamily="82" charset="0"/>
              </a:rPr>
              <a:t>#2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B83D68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89566"/>
            <a:ext cx="10744200" cy="4735034"/>
          </a:xfrm>
          <a:noFill/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en-US" sz="2600" b="1" u="sng" dirty="0">
                <a:solidFill>
                  <a:srgbClr val="FF0000"/>
                </a:solidFill>
                <a:latin typeface="Ravie" pitchFamily="82" charset="0"/>
              </a:rPr>
              <a:t>Please note</a:t>
            </a:r>
            <a:r>
              <a:rPr lang="en-US" sz="2600" b="1" dirty="0">
                <a:solidFill>
                  <a:srgbClr val="FF0000"/>
                </a:solidFill>
                <a:latin typeface="Ravie" pitchFamily="82" charset="0"/>
              </a:rPr>
              <a:t>:</a:t>
            </a:r>
            <a:r>
              <a:rPr lang="en-US" sz="2600" b="1" dirty="0">
                <a:solidFill>
                  <a:srgbClr val="FF0000"/>
                </a:solidFill>
              </a:rPr>
              <a:t> 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definitive parts of </a:t>
            </a:r>
            <a:r>
              <a:rPr lang="en-US" sz="26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going to be dealt with piece by piece for a full understanding of &lt;</a:t>
            </a:r>
            <a:r>
              <a:rPr lang="en-US" sz="2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chodesh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&gt;.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lnSpc>
                <a:spcPct val="124000"/>
              </a:lnSpc>
              <a:buNone/>
            </a:pPr>
            <a:endParaRPr lang="en-US" sz="1200" b="1" u="sng" dirty="0">
              <a:effectLst>
                <a:glow rad="228600">
                  <a:srgbClr val="00B0F0">
                    <a:alpha val="40000"/>
                  </a:srgbClr>
                </a:glow>
              </a:effectLst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en-US" sz="31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3100" b="1" dirty="0"/>
              <a:t>  </a:t>
            </a:r>
            <a:r>
              <a:rPr lang="en-US" sz="3100" cap="all" dirty="0"/>
              <a:t>chodesh</a:t>
            </a:r>
            <a:r>
              <a:rPr lang="en-US" sz="3100" dirty="0"/>
              <a:t>  </a:t>
            </a:r>
            <a:r>
              <a:rPr lang="en-US" sz="2300" dirty="0"/>
              <a:t>(</a:t>
            </a:r>
            <a:r>
              <a:rPr lang="en-US" sz="2300" dirty="0" err="1"/>
              <a:t>kho</a:t>
            </a:r>
            <a:r>
              <a:rPr lang="en-US" sz="2300" dirty="0"/>
              <a:t>'-</a:t>
            </a:r>
            <a:r>
              <a:rPr lang="en-US" sz="2300" dirty="0" err="1"/>
              <a:t>desh</a:t>
            </a:r>
            <a:r>
              <a:rPr lang="en-US" sz="2300" dirty="0"/>
              <a:t>); </a:t>
            </a:r>
            <a:r>
              <a:rPr lang="en-US" sz="2300" b="1" cap="all" dirty="0">
                <a:solidFill>
                  <a:srgbClr val="006600"/>
                </a:solidFill>
              </a:rPr>
              <a:t>from</a:t>
            </a:r>
            <a:r>
              <a:rPr lang="en-US" sz="3100" b="1" cap="all" dirty="0">
                <a:solidFill>
                  <a:srgbClr val="006600"/>
                </a:solidFill>
              </a:rPr>
              <a:t> </a:t>
            </a:r>
            <a:r>
              <a:rPr lang="en-US" sz="2600" b="1" cap="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600" b="1" dirty="0">
                <a:solidFill>
                  <a:srgbClr val="006600"/>
                </a:solidFill>
              </a:rPr>
              <a:t>; </a:t>
            </a:r>
            <a:r>
              <a:rPr lang="en-US" sz="2600" cap="all" dirty="0">
                <a:solidFill>
                  <a:srgbClr val="006600"/>
                </a:solidFill>
              </a:rPr>
              <a:t>[chadash  </a:t>
            </a:r>
            <a:r>
              <a:rPr lang="en-US" sz="1800" dirty="0">
                <a:solidFill>
                  <a:srgbClr val="006600"/>
                </a:solidFill>
              </a:rPr>
              <a:t>(</a:t>
            </a:r>
            <a:r>
              <a:rPr lang="en-US" sz="1800" dirty="0" err="1">
                <a:solidFill>
                  <a:srgbClr val="006600"/>
                </a:solidFill>
              </a:rPr>
              <a:t>khaw</a:t>
            </a:r>
            <a:r>
              <a:rPr lang="en-US" sz="1800" dirty="0">
                <a:solidFill>
                  <a:srgbClr val="006600"/>
                </a:solidFill>
              </a:rPr>
              <a:t>-dash');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2300" u="sng" dirty="0">
                <a:solidFill>
                  <a:srgbClr val="FF0000"/>
                </a:solidFill>
              </a:rPr>
              <a:t>a primitive root</a:t>
            </a:r>
            <a:r>
              <a:rPr lang="en-US" sz="2300" dirty="0">
                <a:solidFill>
                  <a:srgbClr val="FF0000"/>
                </a:solidFill>
              </a:rPr>
              <a:t>; </a:t>
            </a:r>
            <a:r>
              <a:rPr lang="en-US" sz="2600" b="1" cap="small" dirty="0">
                <a:solidFill>
                  <a:srgbClr val="006600"/>
                </a:solidFill>
              </a:rPr>
              <a:t>to </a:t>
            </a:r>
            <a:r>
              <a:rPr lang="en-US" sz="2600" b="1" i="1" cap="small" dirty="0">
                <a:solidFill>
                  <a:srgbClr val="006600"/>
                </a:solidFill>
              </a:rPr>
              <a:t>be new;</a:t>
            </a:r>
            <a:r>
              <a:rPr lang="en-US" sz="2600" b="1" cap="small" dirty="0">
                <a:solidFill>
                  <a:srgbClr val="006600"/>
                </a:solidFill>
              </a:rPr>
              <a:t> causatively, to </a:t>
            </a:r>
            <a:r>
              <a:rPr lang="en-US" sz="2600" b="1" i="1" cap="small" dirty="0">
                <a:solidFill>
                  <a:srgbClr val="006600"/>
                </a:solidFill>
              </a:rPr>
              <a:t>rebuild</a:t>
            </a:r>
            <a:r>
              <a:rPr lang="en-US" sz="2600" b="1" i="1" cap="all" dirty="0">
                <a:solidFill>
                  <a:srgbClr val="006600"/>
                </a:solidFill>
              </a:rPr>
              <a:t>:</a:t>
            </a:r>
            <a:r>
              <a:rPr lang="en-US" sz="2600" b="1" dirty="0">
                <a:solidFill>
                  <a:srgbClr val="006600"/>
                </a:solidFill>
              </a:rPr>
              <a:t> </a:t>
            </a:r>
            <a:r>
              <a:rPr lang="en-US" sz="2100" dirty="0">
                <a:solidFill>
                  <a:srgbClr val="006600"/>
                </a:solidFill>
              </a:rPr>
              <a:t>KJV - renew, repair.</a:t>
            </a:r>
            <a:r>
              <a:rPr lang="en-US" sz="2600" dirty="0">
                <a:solidFill>
                  <a:srgbClr val="006600"/>
                </a:solidFill>
              </a:rPr>
              <a:t>]</a:t>
            </a:r>
            <a:r>
              <a:rPr lang="en-US" sz="2100" dirty="0">
                <a:solidFill>
                  <a:srgbClr val="006600"/>
                </a:solidFill>
              </a:rPr>
              <a:t>; </a:t>
            </a:r>
          </a:p>
          <a:p>
            <a:pPr marL="0" indent="0" algn="ctr">
              <a:lnSpc>
                <a:spcPct val="124000"/>
              </a:lnSpc>
              <a:buNone/>
            </a:pPr>
            <a:r>
              <a:rPr lang="en-US" sz="2600" b="1" u="sng" spc="300" dirty="0">
                <a:solidFill>
                  <a:srgbClr val="FF0000"/>
                </a:solidFill>
                <a:latin typeface="Ravie" pitchFamily="82" charset="0"/>
              </a:rPr>
              <a:t>THEN the definition reads like this</a:t>
            </a:r>
            <a:r>
              <a:rPr lang="en-US" sz="2600" b="1" spc="300" dirty="0">
                <a:solidFill>
                  <a:srgbClr val="FF0000"/>
                </a:solidFill>
                <a:latin typeface="Ravie" pitchFamily="82" charset="0"/>
              </a:rPr>
              <a:t>:</a:t>
            </a:r>
          </a:p>
          <a:p>
            <a:pPr marL="0" indent="0" algn="ctr">
              <a:lnSpc>
                <a:spcPct val="124000"/>
              </a:lnSpc>
              <a:buNone/>
            </a:pPr>
            <a:br>
              <a:rPr lang="en-US" sz="300" dirty="0"/>
            </a:br>
            <a:r>
              <a:rPr lang="en-US" sz="35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5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35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moon;  </a:t>
            </a:r>
            <a:br>
              <a:rPr lang="en-US" sz="2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00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implication</a:t>
            </a:r>
            <a:r>
              <a:rPr lang="en-US" sz="31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sz="3100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month</a:t>
            </a:r>
            <a:r>
              <a:rPr lang="en-US" sz="31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br>
              <a:rPr lang="en-US" sz="31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100" u="sng" dirty="0"/>
              <a:t>month</a:t>
            </a:r>
            <a:r>
              <a:rPr lang="en-US" sz="3100" dirty="0"/>
              <a:t> (</a:t>
            </a:r>
            <a:r>
              <a:rPr lang="en-US" sz="3100" u="sng" dirty="0"/>
              <a:t>-</a:t>
            </a:r>
            <a:r>
              <a:rPr lang="en-US" sz="3100" u="sng" dirty="0" err="1"/>
              <a:t>ly</a:t>
            </a:r>
            <a:r>
              <a:rPr lang="en-US" sz="3100" dirty="0"/>
              <a:t>), </a:t>
            </a:r>
            <a:r>
              <a:rPr lang="en-US" sz="41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moon</a:t>
            </a:r>
            <a:r>
              <a:rPr lang="en-US" sz="3100" b="1" dirty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A4C6552-42F6-43F2-A3FB-E92E8C09004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400" y="228600"/>
            <a:ext cx="111734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Investigating  </a:t>
            </a:r>
            <a:r>
              <a:rPr lang="en-US" sz="4800" dirty="0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  &lt;</a:t>
            </a:r>
            <a:r>
              <a:rPr lang="en-US" sz="4800" dirty="0" err="1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&gt;  </a:t>
            </a:r>
            <a:r>
              <a:rPr lang="en-US" sz="4800" dirty="0">
                <a:solidFill>
                  <a:srgbClr val="B83D68"/>
                </a:solidFill>
                <a:latin typeface="Ravie" pitchFamily="82" charset="0"/>
                <a:cs typeface="Raavi" pitchFamily="34" charset="0"/>
              </a:rPr>
              <a:t>#3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B83D68"/>
              </a:solidFill>
              <a:effectLst/>
              <a:latin typeface="Ravie" pitchFamily="82" charset="0"/>
              <a:cs typeface="Raav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839200" y="4457700"/>
            <a:ext cx="3429000" cy="2095500"/>
            <a:chOff x="6981825" y="4022725"/>
            <a:chExt cx="3429000" cy="2095500"/>
          </a:xfrm>
        </p:grpSpPr>
        <p:pic>
          <p:nvPicPr>
            <p:cNvPr id="3075" name="Picture 3" descr="C:\Users\Rae\Desktop\crescent moon-ey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825" y="4022725"/>
              <a:ext cx="342900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539990" y="5293994"/>
              <a:ext cx="1066800" cy="1162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7" name="Picture 5" descr="C:\Users\Rae\Desktop\eyes sm edit fli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167" y="4319680"/>
            <a:ext cx="3074268" cy="2207081"/>
          </a:xfrm>
          <a:prstGeom prst="rect">
            <a:avLst/>
          </a:prstGeom>
          <a:noFill/>
          <a:effectLst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6167" y="6217602"/>
            <a:ext cx="90257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this definition w</a:t>
            </a:r>
            <a:r>
              <a:rPr lang="en-US" sz="3200" b="1" cap="none" spc="0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hat does your eye pick up first?</a:t>
            </a:r>
            <a:endParaRPr lang="en-US" sz="4000" b="1" cap="none" spc="0" dirty="0">
              <a:ln w="1905">
                <a:solidFill>
                  <a:srgbClr val="00B0F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9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52400"/>
            <a:ext cx="111734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effectLst/>
                <a:latin typeface="Arial Rounded MT Bold" pitchFamily="34" charset="0"/>
              </a:rPr>
              <a:t>Investigating</a:t>
            </a:r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  <a:latin typeface="Arial Rounded MT Bold" pitchFamily="34" charset="0"/>
              </a:rPr>
              <a:t>  </a:t>
            </a:r>
            <a:r>
              <a:rPr lang="en-US" sz="4800" dirty="0">
                <a:solidFill>
                  <a:schemeClr val="bg1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</a:t>
            </a:r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</a:rPr>
              <a:t>  &lt;</a:t>
            </a:r>
            <a:r>
              <a:rPr lang="en-US" sz="4800" dirty="0" err="1">
                <a:solidFill>
                  <a:schemeClr val="bg1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</a:rPr>
              <a:t>&gt;  </a:t>
            </a:r>
            <a:r>
              <a:rPr lang="en-US" sz="4800" dirty="0">
                <a:solidFill>
                  <a:srgbClr val="B83D68"/>
                </a:solidFill>
                <a:latin typeface="Ravie" pitchFamily="82" charset="0"/>
                <a:cs typeface="Raavi" pitchFamily="34" charset="0"/>
              </a:rPr>
              <a:t>#4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B83D68"/>
              </a:solidFill>
              <a:effectLst/>
              <a:latin typeface="Ravie" pitchFamily="82" charset="0"/>
              <a:cs typeface="Raav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990600"/>
            <a:ext cx="9873816" cy="2239038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  <a:t>WHEN we read this part of the </a:t>
            </a:r>
            <a:b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</a:br>
            <a: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  <a:t>H2320 definition </a:t>
            </a:r>
            <a:r>
              <a:rPr lang="en-US" sz="3600" b="1" spc="300" dirty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why is it </a:t>
            </a:r>
            <a: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  <a:t>that our </a:t>
            </a:r>
            <a:b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</a:br>
            <a: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  <a:t>eyes are attracted to the </a:t>
            </a:r>
            <a:b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</a:br>
            <a:r>
              <a:rPr lang="en-US" sz="3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Print" pitchFamily="2" charset="0"/>
              </a:rPr>
              <a:t>“new moon” words first?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910433" y="4477058"/>
            <a:ext cx="3429000" cy="2095500"/>
            <a:chOff x="6981825" y="4022725"/>
            <a:chExt cx="3429000" cy="2095500"/>
          </a:xfrm>
        </p:grpSpPr>
        <p:pic>
          <p:nvPicPr>
            <p:cNvPr id="6" name="Picture 3" descr="C:\Users\Rae\Desktop\crescent moon-ey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825" y="4022725"/>
              <a:ext cx="342900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539990" y="5293994"/>
              <a:ext cx="1066800" cy="1162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5" descr="C:\Users\Rae\Desktop\eyes sm edit fl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1828800"/>
            <a:ext cx="3074268" cy="2207081"/>
          </a:xfrm>
          <a:prstGeom prst="rect">
            <a:avLst/>
          </a:prstGeom>
          <a:noFill/>
          <a:effectLst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5257800"/>
            <a:ext cx="90257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1905"/>
                <a:solidFill>
                  <a:srgbClr val="FFC9D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 is because we have been trained that H2320 automatically means new moon!</a:t>
            </a:r>
            <a:endParaRPr lang="en-US" sz="4800" b="1" cap="none" spc="0" dirty="0">
              <a:ln w="1905"/>
              <a:solidFill>
                <a:srgbClr val="FFC9D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1200" y="3055501"/>
            <a:ext cx="5943600" cy="2507099"/>
          </a:xfrm>
          <a:prstGeom prst="rect">
            <a:avLst/>
          </a:prstGeom>
          <a:noFill/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4000"/>
              </a:lnSpc>
              <a:buFont typeface="Wingdings"/>
              <a:buNone/>
            </a:pPr>
            <a:br>
              <a:rPr lang="en-US" sz="300" dirty="0"/>
            </a:br>
            <a:r>
              <a:rPr lang="en-US" sz="300" dirty="0"/>
              <a:t>“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“the </a:t>
            </a:r>
            <a:r>
              <a:rPr lang="en-US" sz="36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moon</a:t>
            </a:r>
            <a:r>
              <a:rPr lang="en-US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 </a:t>
            </a:r>
            <a:br>
              <a:rPr lang="en-U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implication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month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b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month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(</a:t>
            </a:r>
            <a:r>
              <a:rPr 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ly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),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moon</a:t>
            </a:r>
            <a:r>
              <a:rPr lang="en-US" sz="3600" b="1" dirty="0">
                <a:solidFill>
                  <a:srgbClr val="FF0000"/>
                </a:solidFill>
              </a:rPr>
              <a:t>.”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11404600" y="6477000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27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991600" cy="1676400"/>
          </a:xfrm>
          <a:solidFill>
            <a:srgbClr val="002060">
              <a:alpha val="5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 prst="angle"/>
            </a:sp3d>
          </a:bodyPr>
          <a:lstStyle/>
          <a:p>
            <a:pPr>
              <a:lnSpc>
                <a:spcPct val="124000"/>
              </a:lnSpc>
            </a:pPr>
            <a:r>
              <a:rPr lang="en-US" b="1" i="1" dirty="0">
                <a:solidFill>
                  <a:srgbClr val="92D050"/>
                </a:solidFill>
              </a:rPr>
              <a:t>Remember, Strong’s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dirty="0"/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says this:</a:t>
            </a:r>
            <a:b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4000" b="1" u="sng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from</a:t>
            </a:r>
            <a:r>
              <a:rPr lang="en-US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cap="all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);</a:t>
            </a: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en-US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moon …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277600" y="6461124"/>
            <a:ext cx="711200" cy="244476"/>
          </a:xfrm>
        </p:spPr>
        <p:txBody>
          <a:bodyPr>
            <a:noAutofit/>
          </a:bodyPr>
          <a:lstStyle/>
          <a:p>
            <a:pPr algn="r"/>
            <a:fld id="{AA4C6552-42F6-43F2-A3FB-E92E8C09004E}" type="slidenum">
              <a:rPr lang="en-US" sz="2000" smtClean="0"/>
              <a:pPr algn="r"/>
              <a:t>28</a:t>
            </a:fld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2286000"/>
            <a:ext cx="6781800" cy="4419600"/>
          </a:xfrm>
          <a:solidFill>
            <a:srgbClr val="002060">
              <a:alpha val="63000"/>
            </a:srgb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fontScale="85000" lnSpcReduction="20000"/>
            <a:sp3d extrusionH="57150">
              <a:bevelT w="38100" h="38100" prst="angle"/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question must be posed of why </a:t>
            </a:r>
            <a:r>
              <a:rPr lang="en-US" sz="3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Strong’s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chose to insert the words </a:t>
            </a: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</a:t>
            </a:r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moon” </a:t>
            </a:r>
            <a:r>
              <a:rPr lang="en-US" sz="3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5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root word definition when H2318 says nothing about </a:t>
            </a:r>
            <a:b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moon.”</a:t>
            </a:r>
            <a:b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did </a:t>
            </a:r>
            <a:r>
              <a:rPr lang="en-US" sz="3500" b="1" dirty="0" err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Strong just follow </a:t>
            </a:r>
            <a:b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wording of the 1611 KJV translation, paying no attention to the root definition of H2318?</a:t>
            </a:r>
          </a:p>
          <a:p>
            <a:endParaRPr lang="en-US" b="1" dirty="0">
              <a:solidFill>
                <a:srgbClr val="FBD5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001000" y="3581400"/>
            <a:ext cx="3810000" cy="2209800"/>
          </a:xfrm>
          <a:prstGeom prst="rect">
            <a:avLst/>
          </a:prstGeom>
          <a:solidFill>
            <a:srgbClr val="002060">
              <a:alpha val="63000"/>
            </a:srgb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>
            <a:normAutofit fontScale="77500" lnSpcReduction="20000"/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75000"/>
              <a:buFont typeface="Wingdings"/>
              <a:buChar char=""/>
              <a:defRPr kumimoji="0" sz="2900" b="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§"/>
            </a:pPr>
            <a:r>
              <a:rPr lang="en-US" sz="3500" b="1" i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Strong’s</a:t>
            </a:r>
            <a: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i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Exhaustive </a:t>
            </a:r>
            <a: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Concordance was published in 1890 – 279 years after the 1611 KJV </a:t>
            </a:r>
            <a:b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published. </a:t>
            </a:r>
            <a:endParaRPr lang="en-US" b="1" dirty="0">
              <a:solidFill>
                <a:srgbClr val="FBD5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3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70840" y="0"/>
            <a:ext cx="11506200" cy="1676400"/>
          </a:xfrm>
          <a:prstGeom prst="rect">
            <a:avLst/>
          </a:prstGeom>
          <a:noFill/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400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Ravie" pitchFamily="82" charset="0"/>
              </a:rPr>
              <a:t>Question:</a:t>
            </a:r>
            <a:r>
              <a:rPr lang="en-US" sz="3200" b="1" dirty="0">
                <a:solidFill>
                  <a:srgbClr val="FF0000"/>
                </a:solidFill>
              </a:rPr>
              <a:t> 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can the </a:t>
            </a:r>
            <a:r>
              <a:rPr lang="en-US" sz="3200" dirty="0">
                <a:ln>
                  <a:solidFill>
                    <a:srgbClr val="C00000"/>
                  </a:solidFill>
                </a:ln>
                <a:solidFill>
                  <a:srgbClr val="FF99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“new moon”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 </a:t>
            </a:r>
            <a:r>
              <a:rPr lang="en-US" sz="2600" b="1" u="sng" dirty="0">
                <a:solidFill>
                  <a:srgbClr val="C00000"/>
                </a:solidFill>
              </a:rPr>
              <a:t>first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2600" b="1" u="sng" dirty="0">
                <a:solidFill>
                  <a:srgbClr val="C00000"/>
                </a:solidFill>
              </a:rPr>
              <a:t>last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mention </a:t>
            </a:r>
            <a:b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H2320 &lt;</a:t>
            </a:r>
            <a:r>
              <a:rPr lang="en-US" sz="2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chodesh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definition when the Scriptures refer to the … 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3040" y="5791200"/>
            <a:ext cx="11846560" cy="914400"/>
          </a:xfrm>
          <a:prstGeom prst="rect">
            <a:avLst/>
          </a:prstGeom>
          <a:noFill/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4000"/>
              </a:lnSpc>
              <a:buFont typeface="Wingdings"/>
              <a:buNone/>
            </a:pPr>
            <a:r>
              <a:rPr lang="en-US" sz="3600" b="1" spc="300" dirty="0">
                <a:solidFill>
                  <a:srgbClr val="FF0000"/>
                </a:solidFill>
                <a:latin typeface="Ravie" pitchFamily="82" charset="0"/>
              </a:rPr>
              <a:t>Moon only 8%? … &amp; … Month has 92%!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7200" y="1981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(a month)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3076" name="Picture 4" descr="C:\Users\Rae\Desktop\houston 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34" y="3886200"/>
            <a:ext cx="2009106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114046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/>
              <a:pPr algn="r"/>
              <a:t>29</a:t>
            </a:fld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145476" y="3046785"/>
            <a:ext cx="20072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Well, Well,</a:t>
            </a:r>
            <a:br>
              <a:rPr lang="en-US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Well!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5240" y="1740498"/>
            <a:ext cx="232763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FF99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(the 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solidFill>
                  <a:srgbClr val="FF99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new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FF99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moon)</a:t>
            </a:r>
            <a:endParaRPr lang="en-US" sz="3200" b="1" dirty="0">
              <a:ln>
                <a:solidFill>
                  <a:srgbClr val="C00000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95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81000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"Among the ancient Israelites, as among the Greeks, the day was reckoned from sunset to sunset.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7150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“There is, however, evidence that this was not the custom </a:t>
            </a:r>
            <a:b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at all times ..." 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{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Delitzsch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in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Dillmann's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commentary on Gen. i. 5.}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381000"/>
            <a:ext cx="3733800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This was the custom also of the </a:t>
            </a:r>
            <a:r>
              <a:rPr lang="en-US" sz="28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Gauls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and ancient Germans, and was probably </a:t>
            </a:r>
            <a:r>
              <a:rPr lang="en-US" sz="28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connected originally with the cult of the moon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3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"/>
            <a:ext cx="12192000" cy="9144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w="38100" h="38100" prst="angle"/>
            </a:sp3d>
          </a:bodyPr>
          <a:lstStyle/>
          <a:p>
            <a:pPr marL="0" indent="0" algn="ctr">
              <a:lnSpc>
                <a:spcPct val="124000"/>
              </a:lnSpc>
            </a:pPr>
            <a:r>
              <a:rPr lang="en-US" sz="5400" b="1" spc="300" dirty="0">
                <a:solidFill>
                  <a:srgbClr val="B83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Aharoni" pitchFamily="2" charset="-79"/>
              </a:rPr>
              <a:t>Why didn’t</a:t>
            </a:r>
            <a:r>
              <a:rPr lang="en-US" sz="3600" spc="300" dirty="0">
                <a:solidFill>
                  <a:srgbClr val="B83D68"/>
                </a:solidFill>
                <a:latin typeface="Algerian" pitchFamily="82" charset="0"/>
              </a:rPr>
              <a:t> </a:t>
            </a:r>
            <a:r>
              <a:rPr lang="en-US" sz="5400" b="1" spc="300" dirty="0">
                <a:solidFill>
                  <a:srgbClr val="92D050"/>
                </a:solidFill>
                <a:latin typeface="Algerian" pitchFamily="82" charset="0"/>
              </a:rPr>
              <a:t>Strong’s</a:t>
            </a:r>
            <a:r>
              <a:rPr lang="en-US" sz="4800" spc="300" dirty="0">
                <a:latin typeface="Algerian" pitchFamily="82" charset="0"/>
              </a:rPr>
              <a:t> </a:t>
            </a:r>
            <a:r>
              <a:rPr lang="en-US" sz="5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say this?</a:t>
            </a:r>
            <a:endParaRPr lang="en-US" sz="5400" spc="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11506200" cy="6294120"/>
          </a:xfrm>
        </p:spPr>
        <p:txBody>
          <a:bodyPr>
            <a:normAutofit fontScale="3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buSzPct val="70000"/>
              <a:buFont typeface="Wingdings" pitchFamily="2" charset="2"/>
              <a:buChar char="v"/>
            </a:pPr>
            <a:r>
              <a:rPr lang="en-US" sz="123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H2320 &lt;</a:t>
            </a:r>
            <a:r>
              <a:rPr lang="en-US" sz="123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chodesh</a:t>
            </a:r>
            <a:r>
              <a:rPr lang="en-US" sz="123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sz="9800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from</a:t>
            </a:r>
            <a:r>
              <a:rPr lang="en-US" sz="12300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2300" b="1" cap="all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H3394</a:t>
            </a:r>
            <a:r>
              <a:rPr lang="en-US" sz="123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3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means </a:t>
            </a:r>
            <a:br>
              <a:rPr lang="en-US" sz="123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3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“literal moon”?   </a:t>
            </a:r>
            <a:br>
              <a:rPr lang="en-US" sz="7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74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23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Or:</a:t>
            </a:r>
            <a:r>
              <a:rPr lang="en-US" sz="123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2300" b="1" dirty="0">
                <a:solidFill>
                  <a:srgbClr val="FBD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didn’t </a:t>
            </a:r>
            <a:r>
              <a:rPr lang="en-US" sz="123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Strong’s</a:t>
            </a:r>
            <a:r>
              <a:rPr lang="en-US" sz="12300" b="1" dirty="0">
                <a:solidFill>
                  <a:srgbClr val="FBD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say this? </a:t>
            </a:r>
            <a:br>
              <a:rPr lang="en-US" sz="12300" b="1" dirty="0">
                <a:solidFill>
                  <a:srgbClr val="FBD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300" b="1" dirty="0">
                <a:solidFill>
                  <a:srgbClr val="FBD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123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H2320 &lt;</a:t>
            </a:r>
            <a:r>
              <a:rPr lang="en-US" sz="123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chodesh</a:t>
            </a:r>
            <a:r>
              <a:rPr lang="en-US" sz="123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… </a:t>
            </a:r>
            <a:br>
              <a:rPr lang="en-US" sz="7400" b="1" dirty="0">
                <a:solidFill>
                  <a:srgbClr val="FBD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700" b="1" dirty="0">
              <a:solidFill>
                <a:srgbClr val="FBD5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4000"/>
              </a:lnSpc>
              <a:buSzPct val="70000"/>
              <a:buFont typeface="Wingdings" pitchFamily="2" charset="2"/>
              <a:buChar char="v"/>
            </a:pPr>
            <a:r>
              <a:rPr lang="en-US" sz="9800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from</a:t>
            </a:r>
            <a:r>
              <a:rPr lang="en-US" sz="12300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2300" b="1" cap="all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H3391</a:t>
            </a:r>
            <a:r>
              <a:rPr lang="en-US" sz="12300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  <a:r>
              <a:rPr lang="en-US" sz="123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3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listed as: </a:t>
            </a:r>
            <a:br>
              <a:rPr lang="en-US" sz="123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</a:t>
            </a:r>
            <a:r>
              <a:rPr lang="en-US" sz="11100" b="1" baseline="30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as lunation [cycle]</a:t>
            </a:r>
            <a:r>
              <a:rPr lang="en-US" sz="111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800" dirty="0">
                <a:solidFill>
                  <a:srgbClr val="FBD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“moon” Scriptures)</a:t>
            </a:r>
            <a:r>
              <a:rPr lang="en-US" sz="123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n-US" sz="123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</a:t>
            </a:r>
            <a:r>
              <a:rPr lang="en-US" sz="11100" b="1" baseline="30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1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as [lunar] month </a:t>
            </a:r>
            <a:r>
              <a:rPr lang="en-US" sz="8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9800" dirty="0">
                <a:solidFill>
                  <a:srgbClr val="FBD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 “month” Scriptures)  </a:t>
            </a:r>
            <a:br>
              <a:rPr lang="en-US" sz="9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5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34000"/>
              </a:lnSpc>
              <a:buNone/>
            </a:pPr>
            <a:r>
              <a:rPr lang="en-US" sz="1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Either choice of </a:t>
            </a:r>
            <a:r>
              <a:rPr lang="en-US" sz="11200" b="1" cap="all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H3394  </a:t>
            </a:r>
            <a:r>
              <a:rPr lang="en-US" sz="11200" b="1" cap="all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or</a:t>
            </a:r>
            <a:r>
              <a:rPr lang="en-US" sz="11200" b="1" cap="all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H3391</a:t>
            </a:r>
            <a:r>
              <a:rPr lang="en-US" sz="11200" dirty="0">
                <a:solidFill>
                  <a:srgbClr val="C00000"/>
                </a:solidFill>
              </a:rPr>
              <a:t> </a:t>
            </a:r>
            <a:r>
              <a:rPr lang="en-US" sz="1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would have been closer to the definition of </a:t>
            </a:r>
            <a:r>
              <a:rPr lang="en-US" sz="11200" b="1" dirty="0">
                <a:solidFill>
                  <a:srgbClr val="FF9900"/>
                </a:solidFill>
              </a:rPr>
              <a:t>“new moon” </a:t>
            </a:r>
            <a:r>
              <a:rPr lang="en-US" sz="1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than </a:t>
            </a:r>
            <a:r>
              <a:rPr lang="en-US" sz="11200" b="1" cap="all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 </a:t>
            </a:r>
            <a:r>
              <a:rPr lang="en-US" sz="1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will ever be!</a:t>
            </a:r>
            <a:endParaRPr lang="en-US" b="1" dirty="0">
              <a:solidFill>
                <a:srgbClr val="FBD5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FBD5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11404600" y="6477000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30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52400"/>
            <a:ext cx="11963400" cy="97560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lgerian" pitchFamily="82" charset="0"/>
                <a:cs typeface="Aharoni" pitchFamily="2" charset="-79"/>
              </a:rPr>
              <a:t>Some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itchFamily="82" charset="0"/>
                <a:cs typeface="Aharoni" pitchFamily="2" charset="-79"/>
              </a:rPr>
              <a:t> </a:t>
            </a:r>
            <a:r>
              <a:rPr lang="en-US" sz="6000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lgerian" pitchFamily="82" charset="0"/>
                <a:cs typeface="Aharoni" pitchFamily="2" charset="-79"/>
              </a:rPr>
              <a:t>answers are: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00176" y="1128009"/>
            <a:ext cx="11658600" cy="5486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primitive root of </a:t>
            </a:r>
            <a: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H2320 (</a:t>
            </a:r>
            <a:r>
              <a:rPr lang="en-US" sz="440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chodesh</a:t>
            </a:r>
            <a: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b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not </a:t>
            </a:r>
            <a:r>
              <a:rPr lang="en-US" sz="4400" dirty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H3394</a:t>
            </a: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 </a:t>
            </a:r>
            <a:r>
              <a:rPr lang="en-US" sz="4400" dirty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H3391</a:t>
            </a: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H3394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</a:t>
            </a:r>
            <a:r>
              <a:rPr lang="en-US" sz="36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yareach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and </a:t>
            </a:r>
            <a:r>
              <a:rPr lang="en-US" sz="4400" dirty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H3391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</a:t>
            </a:r>
            <a:r>
              <a:rPr lang="en-US" sz="36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yerach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are:</a:t>
            </a:r>
            <a:b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  family words</a:t>
            </a:r>
            <a:br>
              <a:rPr lang="en-US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 close in “number sequence”</a:t>
            </a:r>
            <a:br>
              <a:rPr lang="en-US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  &lt;</a:t>
            </a:r>
            <a:r>
              <a:rPr lang="en-US" sz="3600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yareach</a:t>
            </a: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and &lt;</a:t>
            </a:r>
            <a:r>
              <a:rPr lang="en-US" sz="3600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yerach</a:t>
            </a: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are close in “phonetics.”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H2320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</a:t>
            </a:r>
            <a:r>
              <a:rPr lang="en-US" sz="360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chodesh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and 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H2318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</a:t>
            </a:r>
            <a:r>
              <a:rPr lang="en-US" sz="360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chadash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are not family words with </a:t>
            </a:r>
            <a:r>
              <a:rPr lang="en-US" sz="3600" dirty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H3394/3391,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 close in </a:t>
            </a:r>
            <a:r>
              <a:rPr lang="en-US" sz="3600" u="sng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3600" u="sng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phonetics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31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533923"/>
            <a:ext cx="10744200" cy="4735034"/>
          </a:xfrm>
          <a:noFill/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lnSpc>
                <a:spcPct val="124000"/>
              </a:lnSpc>
              <a:buNone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Now that we know “the new moon” </a:t>
            </a: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not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H2318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only qualifies for 8% of the verses using the 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H2320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definition, we can move to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next challenge in the </a:t>
            </a:r>
            <a:b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>
                <a:ln w="1905"/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H2320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definition which is the word: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marL="0" indent="0">
              <a:lnSpc>
                <a:spcPct val="124000"/>
              </a:lnSpc>
              <a:buNone/>
            </a:pPr>
            <a:endParaRPr lang="en-US" sz="1200" b="1" u="sng" dirty="0">
              <a:effectLst>
                <a:glow rad="228600">
                  <a:srgbClr val="00B0F0">
                    <a:alpha val="40000"/>
                  </a:srgbClr>
                </a:glow>
              </a:effectLst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en-US" sz="4500" b="1" u="sng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4500" b="1" dirty="0"/>
              <a:t>  </a:t>
            </a:r>
            <a:r>
              <a:rPr lang="en-US" sz="4500" cap="all" dirty="0" err="1"/>
              <a:t>chodesh</a:t>
            </a:r>
            <a:r>
              <a:rPr lang="en-US" sz="4500" dirty="0"/>
              <a:t> </a:t>
            </a:r>
            <a:r>
              <a:rPr lang="en-US" sz="2300" dirty="0"/>
              <a:t>(</a:t>
            </a:r>
            <a:r>
              <a:rPr lang="en-US" sz="2300" dirty="0" err="1"/>
              <a:t>kho</a:t>
            </a:r>
            <a:r>
              <a:rPr lang="en-US" sz="2300" dirty="0"/>
              <a:t>'-</a:t>
            </a:r>
            <a:r>
              <a:rPr lang="en-US" sz="2300" dirty="0" err="1"/>
              <a:t>desh</a:t>
            </a:r>
            <a:r>
              <a:rPr lang="en-US" sz="2300" dirty="0"/>
              <a:t>);  </a:t>
            </a:r>
            <a:r>
              <a:rPr lang="en-US" sz="2300" b="1" cap="all" dirty="0">
                <a:solidFill>
                  <a:srgbClr val="006600"/>
                </a:solidFill>
              </a:rPr>
              <a:t>from</a:t>
            </a:r>
            <a:r>
              <a:rPr lang="en-US" sz="3100" b="1" cap="all" dirty="0">
                <a:solidFill>
                  <a:srgbClr val="006600"/>
                </a:solidFill>
              </a:rPr>
              <a:t> </a:t>
            </a:r>
            <a:r>
              <a:rPr lang="en-US" sz="2600" b="1" cap="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600" b="1" dirty="0">
                <a:solidFill>
                  <a:srgbClr val="006600"/>
                </a:solidFill>
              </a:rPr>
              <a:t>; </a:t>
            </a:r>
            <a:r>
              <a:rPr lang="en-US" sz="2600" cap="all" dirty="0">
                <a:solidFill>
                  <a:srgbClr val="006600"/>
                </a:solidFill>
              </a:rPr>
              <a:t>[</a:t>
            </a:r>
            <a:r>
              <a:rPr lang="en-US" sz="2600" cap="all" dirty="0" err="1">
                <a:solidFill>
                  <a:srgbClr val="006600"/>
                </a:solidFill>
              </a:rPr>
              <a:t>chadash</a:t>
            </a:r>
            <a:r>
              <a:rPr lang="en-US" sz="2600" cap="all" dirty="0">
                <a:solidFill>
                  <a:srgbClr val="006600"/>
                </a:solidFill>
              </a:rPr>
              <a:t>  </a:t>
            </a:r>
            <a:br>
              <a:rPr lang="en-US" sz="2600" cap="all" dirty="0">
                <a:solidFill>
                  <a:srgbClr val="006600"/>
                </a:solidFill>
              </a:rPr>
            </a:br>
            <a:r>
              <a:rPr lang="en-US" sz="1800" dirty="0">
                <a:solidFill>
                  <a:srgbClr val="006600"/>
                </a:solidFill>
              </a:rPr>
              <a:t>(</a:t>
            </a:r>
            <a:r>
              <a:rPr lang="en-US" sz="1800" dirty="0" err="1">
                <a:solidFill>
                  <a:srgbClr val="006600"/>
                </a:solidFill>
              </a:rPr>
              <a:t>khaw</a:t>
            </a:r>
            <a:r>
              <a:rPr lang="en-US" sz="1800" dirty="0">
                <a:solidFill>
                  <a:srgbClr val="006600"/>
                </a:solidFill>
              </a:rPr>
              <a:t>-dash');</a:t>
            </a:r>
            <a:r>
              <a:rPr lang="en-US" sz="1800" dirty="0"/>
              <a:t>  </a:t>
            </a:r>
            <a:r>
              <a:rPr lang="en-US" sz="2300" u="sng" dirty="0">
                <a:solidFill>
                  <a:srgbClr val="FF0000"/>
                </a:solidFill>
              </a:rPr>
              <a:t>a primitive root</a:t>
            </a:r>
            <a:r>
              <a:rPr lang="en-US" sz="2300" dirty="0">
                <a:solidFill>
                  <a:srgbClr val="FF0000"/>
                </a:solidFill>
              </a:rPr>
              <a:t>; </a:t>
            </a:r>
            <a:r>
              <a:rPr lang="en-US" sz="2600" b="1" cap="small" dirty="0">
                <a:solidFill>
                  <a:srgbClr val="006600"/>
                </a:solidFill>
              </a:rPr>
              <a:t>to </a:t>
            </a:r>
            <a:r>
              <a:rPr lang="en-US" sz="2600" b="1" i="1" cap="small" dirty="0">
                <a:solidFill>
                  <a:srgbClr val="006600"/>
                </a:solidFill>
              </a:rPr>
              <a:t>be new;</a:t>
            </a:r>
            <a:r>
              <a:rPr lang="en-US" sz="2600" b="1" cap="small" dirty="0">
                <a:solidFill>
                  <a:srgbClr val="006600"/>
                </a:solidFill>
              </a:rPr>
              <a:t> causatively, to </a:t>
            </a:r>
            <a:r>
              <a:rPr lang="en-US" sz="2600" b="1" i="1" cap="small" dirty="0">
                <a:solidFill>
                  <a:srgbClr val="006600"/>
                </a:solidFill>
              </a:rPr>
              <a:t>rebuild</a:t>
            </a:r>
            <a:r>
              <a:rPr lang="en-US" sz="2600" b="1" i="1" cap="all" dirty="0">
                <a:solidFill>
                  <a:srgbClr val="006600"/>
                </a:solidFill>
              </a:rPr>
              <a:t>:</a:t>
            </a:r>
            <a:r>
              <a:rPr lang="en-US" sz="2600" b="1" dirty="0">
                <a:solidFill>
                  <a:srgbClr val="006600"/>
                </a:solidFill>
              </a:rPr>
              <a:t> </a:t>
            </a:r>
            <a:r>
              <a:rPr lang="en-US" sz="2100" dirty="0">
                <a:solidFill>
                  <a:srgbClr val="006600"/>
                </a:solidFill>
              </a:rPr>
              <a:t>KJV - renew, repair.</a:t>
            </a:r>
            <a:r>
              <a:rPr lang="en-US" sz="2600" dirty="0">
                <a:solidFill>
                  <a:srgbClr val="006600"/>
                </a:solidFill>
              </a:rPr>
              <a:t>]</a:t>
            </a:r>
            <a:r>
              <a:rPr lang="en-US" sz="2100" dirty="0">
                <a:solidFill>
                  <a:srgbClr val="006600"/>
                </a:solidFill>
              </a:rPr>
              <a:t>; 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n-US" sz="2100" dirty="0">
                <a:solidFill>
                  <a:srgbClr val="006600"/>
                </a:solidFill>
              </a:rPr>
              <a:t>                                                  </a:t>
            </a: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i="1" dirty="0">
                <a:ln>
                  <a:solidFill>
                    <a:srgbClr val="FFC00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moon;  </a:t>
            </a:r>
            <a:r>
              <a:rPr lang="en-US" sz="64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implication</a:t>
            </a:r>
            <a:r>
              <a:rPr lang="en-US" sz="31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n-US" sz="31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           </a:t>
            </a:r>
            <a:r>
              <a:rPr lang="en-US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[lunar?] </a:t>
            </a:r>
            <a:r>
              <a:rPr lang="en-US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month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3100" u="sng" dirty="0"/>
              <a:t>month</a:t>
            </a:r>
            <a:r>
              <a:rPr lang="en-US" sz="3100" dirty="0"/>
              <a:t> (</a:t>
            </a:r>
            <a:r>
              <a:rPr lang="en-US" sz="3100" u="sng" dirty="0"/>
              <a:t>-</a:t>
            </a:r>
            <a:r>
              <a:rPr lang="en-US" sz="3100" u="sng" dirty="0" err="1"/>
              <a:t>ly</a:t>
            </a:r>
            <a:r>
              <a:rPr lang="en-US" sz="3100" dirty="0"/>
              <a:t>), </a:t>
            </a:r>
            <a:r>
              <a:rPr lang="en-US" sz="41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moon</a:t>
            </a:r>
            <a:r>
              <a:rPr lang="en-US" sz="31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A4C6552-42F6-43F2-A3FB-E92E8C09004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Curved Left Arrow 10"/>
          <p:cNvSpPr/>
          <p:nvPr/>
        </p:nvSpPr>
        <p:spPr>
          <a:xfrm rot="20461860">
            <a:off x="10509291" y="-51895940"/>
            <a:ext cx="774618" cy="1968053"/>
          </a:xfrm>
          <a:prstGeom prst="curvedLef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                         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8489" y="228600"/>
            <a:ext cx="11026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Investigating  </a:t>
            </a:r>
            <a:r>
              <a:rPr lang="en-US" sz="4800" dirty="0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  &lt;</a:t>
            </a:r>
            <a:r>
              <a:rPr lang="en-US" sz="4800" dirty="0" err="1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&gt;  </a:t>
            </a:r>
            <a:r>
              <a:rPr lang="en-US" sz="4800" dirty="0">
                <a:solidFill>
                  <a:srgbClr val="B83D68"/>
                </a:solidFill>
                <a:latin typeface="Ravie" pitchFamily="82" charset="0"/>
                <a:cs typeface="Raavi" pitchFamily="34" charset="0"/>
              </a:rPr>
              <a:t>#5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B83D68"/>
              </a:solidFill>
              <a:effectLst/>
              <a:latin typeface="Ravie" pitchFamily="82" charset="0"/>
              <a:cs typeface="Raavi" pitchFamily="34" charset="0"/>
            </a:endParaRPr>
          </a:p>
        </p:txBody>
      </p:sp>
      <p:sp>
        <p:nvSpPr>
          <p:cNvPr id="13" name="Curved Left Arrow 12"/>
          <p:cNvSpPr/>
          <p:nvPr/>
        </p:nvSpPr>
        <p:spPr>
          <a:xfrm rot="19467237">
            <a:off x="10005152" y="2544041"/>
            <a:ext cx="1269776" cy="2596046"/>
          </a:xfrm>
          <a:prstGeom prst="curvedLef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3" y="-37489"/>
            <a:ext cx="12192000" cy="716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8152" y="111204"/>
            <a:ext cx="6713248" cy="1107996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BY IMPLICATION??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5410200"/>
            <a:ext cx="10786152" cy="144655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Let’s look at the meaning of “Implication”</a:t>
            </a:r>
            <a:b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a round of questions that need answers.</a:t>
            </a: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33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6129" y="304800"/>
            <a:ext cx="3987800" cy="1371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what’s the </a:t>
            </a:r>
            <a:br>
              <a:rPr lang="en-US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meaning of</a:t>
            </a:r>
            <a:br>
              <a:rPr lang="en-US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implication?</a:t>
            </a:r>
            <a:endParaRPr lang="en-US" sz="32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38800" y="601884"/>
            <a:ext cx="6322671" cy="10745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insinuation, inference,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suggestion, association.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34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0" y="304800"/>
            <a:ext cx="4800600" cy="2057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is Strong’s saying &lt;</a:t>
            </a:r>
            <a:r>
              <a:rPr lang="en-US" sz="28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chodesh</a:t>
            </a:r>
            <a:r>
              <a:rPr lang="en-US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&gt; means new moon, </a:t>
            </a:r>
            <a:r>
              <a:rPr lang="en-US" sz="2800" b="1" i="1" dirty="0">
                <a:ln w="10541" cmpd="sng">
                  <a:noFill/>
                  <a:prstDash val="solid"/>
                </a:ln>
                <a:solidFill>
                  <a:srgbClr val="0037A4"/>
                </a:solidFill>
                <a:latin typeface="Simplified Arabic Fixed" pitchFamily="49" charset="-78"/>
                <a:cs typeface="Simplified Arabic Fixed" pitchFamily="49" charset="-78"/>
              </a:rPr>
              <a:t>implying</a:t>
            </a:r>
            <a:r>
              <a:rPr lang="en-US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 H2320 is a lunar month?</a:t>
            </a:r>
            <a:endParaRPr lang="en-US" sz="28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0" y="381000"/>
            <a:ext cx="6631329" cy="19812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it sounds like new moon is </a:t>
            </a:r>
            <a:r>
              <a:rPr 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implied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but remember “month” is used 92% of the times for H2320! … new moon only 8%!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35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304800"/>
            <a:ext cx="5414058" cy="183651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if H3394 &amp; H3391 have their own lunar month, why does H2320 &amp; H2318 have to be used </a:t>
            </a:r>
            <a:r>
              <a:rPr lang="en-US" sz="2400" b="1" u="sng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again</a:t>
            </a:r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 to describe the exact same lunar month?</a:t>
            </a:r>
            <a:endParaRPr lang="en-US" sz="24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42658" y="381000"/>
            <a:ext cx="6322671" cy="176031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i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dunno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?!  maybe someone doesn’t know the Creator has another month that doesn’t start with a moon!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05201" y="2286000"/>
            <a:ext cx="5029200" cy="4191000"/>
          </a:xfrm>
          <a:prstGeom prst="rect">
            <a:avLst/>
          </a:prstGeom>
          <a:noFill/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is our Creator actually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being </a:t>
            </a:r>
            <a:r>
              <a:rPr lang="en-US" sz="3200" b="1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  <a:t>redundant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  <a:t>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  <a:t>supplying duplicate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  <a:t>words for a lunar topic which has already been covered in great detail?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Remember the study on the  moon is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  <a:t>very exhaustive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Simplified Arabic Fixed" pitchFamily="49" charset="-78"/>
                <a:cs typeface="Simplified Arabic Fixed" pitchFamily="49" charset="-78"/>
              </a:rPr>
              <a:t>and specific.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 it leaves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no room for the moon to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ever be in command of the creation/festal months!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36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304800"/>
            <a:ext cx="5105400" cy="183651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i hear there are 20 verses in the Old Testament that should be translated as “new month” instead of “new moon”?</a:t>
            </a:r>
            <a:endParaRPr lang="en-US" sz="24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42658" y="381000"/>
            <a:ext cx="6322671" cy="176031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i’ve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seen those verses! 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did you know these verses are bundled with the Creator’s appointed worship times?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37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5105400" cy="2286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but these verses use the term “new moons” as if it’s the same as the Creator’s appointed worship times for </a:t>
            </a:r>
            <a:b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new months!</a:t>
            </a:r>
            <a:endParaRPr lang="en-US" sz="24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42658" y="304800"/>
            <a:ext cx="6322671" cy="19812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i fully recognize this problem! 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yet no one will admit it. i strongly suspect someone has been tampering with the instructions of how the definition for H2320 &lt;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chodesh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&gt; was to be written.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38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5105400" cy="1981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what? . . . .  </a:t>
            </a:r>
            <a:b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you’ve got to be kidding!!  who did this and how can we know for sure?</a:t>
            </a:r>
            <a:endParaRPr lang="en-US" sz="24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42658" y="76200"/>
            <a:ext cx="6322671" cy="22098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i know this may be a shock to you, but there’s no kidding!!  the only way we can know for sure is to go back to Moses and the Torah!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39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A4C6552-42F6-43F2-A3FB-E92E8C09004E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 descr="C:\Users\Rae\Desktop\keys to kingdo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4"/>
            <a:ext cx="9144965" cy="685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uble Wave 3"/>
          <p:cNvSpPr/>
          <p:nvPr/>
        </p:nvSpPr>
        <p:spPr>
          <a:xfrm rot="16200000">
            <a:off x="5450874" y="3176654"/>
            <a:ext cx="7629372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uble Wave 4"/>
          <p:cNvSpPr/>
          <p:nvPr/>
        </p:nvSpPr>
        <p:spPr>
          <a:xfrm rot="16200000" flipH="1" flipV="1">
            <a:off x="8241481" y="3292852"/>
            <a:ext cx="7624370" cy="429067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17588" y="295870"/>
            <a:ext cx="23073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ristina" pitchFamily="66" charset="0"/>
              </a:rPr>
              <a:t>Matt 23:13</a:t>
            </a:r>
            <a:endParaRPr lang="en-US" sz="6000" b="1" cap="none" spc="0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ristina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17588" y="1504750"/>
            <a:ext cx="2307334" cy="54245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75" b="1" dirty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adley Hand ITC" pitchFamily="66" charset="0"/>
              </a:rPr>
              <a:t>But woe unto you, scribes and Pharisees, hypocrites! for ye shut up the kingdom of heaven against men: for ye neither go in yourselves, neither suffer ye them that are entering </a:t>
            </a:r>
            <a:br>
              <a:rPr lang="en-US" sz="2475" b="1" dirty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adley Hand ITC" pitchFamily="66" charset="0"/>
              </a:rPr>
            </a:br>
            <a:r>
              <a:rPr lang="en-US" sz="2475" b="1" dirty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adley Hand ITC" pitchFamily="66" charset="0"/>
              </a:rPr>
              <a:t>to go in.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62601" y="5181600"/>
            <a:ext cx="3276599" cy="102155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r>
              <a:rPr lang="en-US" sz="5400" b="1" spc="3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Pristina" pitchFamily="66" charset="0"/>
              </a:rPr>
              <a:t>Matt </a:t>
            </a:r>
            <a:r>
              <a:rPr lang="en-US" sz="5400" b="1" cap="all" spc="3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Pristina" pitchFamily="66" charset="0"/>
              </a:rPr>
              <a:t>23:13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6324600"/>
            <a:ext cx="454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A4C6552-42F6-43F2-A3FB-E92E8C09004E}" type="slidenum">
              <a:rPr lang="en-US" b="1">
                <a:solidFill>
                  <a:schemeClr val="bg1"/>
                </a:solidFill>
              </a:rPr>
              <a:pPr algn="ctr"/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5105400" cy="1981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b="1" dirty="0">
              <a:ln w="10541" cmpd="sng">
                <a:noFill/>
                <a:prstDash val="solid"/>
              </a:ln>
              <a:solidFill>
                <a:srgbClr val="FF0000"/>
              </a:solidFill>
              <a:latin typeface="Simplified Arabic Fixed" pitchFamily="49" charset="-78"/>
              <a:cs typeface="Simplified Arabic Fixed" pitchFamily="49" charset="-78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Moses???</a:t>
            </a:r>
            <a:endParaRPr lang="en-US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42658" y="76200"/>
            <a:ext cx="6322671" cy="22098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Yes Moses!!  He never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once used H2320 &lt;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chodesh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&gt;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to mean a new moon month! 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everything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has to go back to Torah, remember?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86200" y="3276600"/>
            <a:ext cx="4267200" cy="32004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oh yeah? Torah, Torah, Torah!</a:t>
            </a:r>
            <a:br>
              <a:rPr lang="en-US" sz="36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6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got it!</a:t>
            </a:r>
            <a:endParaRPr lang="en-US" sz="36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026" name="Picture 2" descr="F:\Art on Desktop - 1\All white man clip art\yellow-blue smiley faces\agree smi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67" y="5481637"/>
            <a:ext cx="1152525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40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304800"/>
            <a:ext cx="5105400" cy="1600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hey wait!  maybe the problem word really is “implication”?</a:t>
            </a:r>
            <a:endParaRPr lang="en-US" sz="32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42658" y="76200"/>
            <a:ext cx="6322671" cy="2209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that’s right!  the word implication leads one down a muddy path.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86200" y="3276600"/>
            <a:ext cx="4267200" cy="32766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Moses never implies anything.  </a:t>
            </a:r>
            <a:b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he’s very specific!</a:t>
            </a:r>
            <a:b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listen to this …</a:t>
            </a:r>
            <a:endParaRPr lang="en-US" sz="3200" b="1" dirty="0">
              <a:ln w="10541" cmpd="sng">
                <a:noFill/>
                <a:prstDash val="solid"/>
              </a:ln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41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3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t>42</a:t>
            </a:fld>
            <a:endParaRPr lang="en-US"/>
          </a:p>
        </p:txBody>
      </p:sp>
      <p:pic>
        <p:nvPicPr>
          <p:cNvPr id="4098" name="Picture 2" descr="C:\Users\Rae\Desktop\Warning pn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862030" cy="24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4314" y="1905000"/>
            <a:ext cx="9220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Someone has fully adjusted the </a:t>
            </a:r>
            <a:b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H2320 &lt;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chodesh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 definition to</a:t>
            </a:r>
            <a:b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suit their religious preference</a:t>
            </a:r>
            <a:b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</a:t>
            </a:r>
            <a:r>
              <a:rPr lang="en-US" sz="54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moon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months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2200" y="5334000"/>
            <a:ext cx="93844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9000" cmpd="sng">
                  <a:solidFill>
                    <a:srgbClr val="0037A4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  <a:t>That is precisely why there is </a:t>
            </a:r>
            <a:br>
              <a:rPr lang="en-US" sz="4400" b="1" dirty="0">
                <a:ln w="9000" cmpd="sng">
                  <a:solidFill>
                    <a:srgbClr val="0037A4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</a:br>
            <a:r>
              <a:rPr lang="en-US" sz="4400" b="1" dirty="0">
                <a:ln w="9000" cmpd="sng">
                  <a:solidFill>
                    <a:srgbClr val="0037A4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  <a:t>no alignment with Moses &amp; Torah!</a:t>
            </a:r>
          </a:p>
        </p:txBody>
      </p:sp>
      <p:pic>
        <p:nvPicPr>
          <p:cNvPr id="10" name="Picture 2" descr="F:\Art on Desktop - 1\All white man clip art\yellow-blue smiley faces\happy face surpri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955" y="4343400"/>
            <a:ext cx="1127138" cy="1144621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42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997" y="146769"/>
            <a:ext cx="1493203" cy="2093877"/>
          </a:xfrm>
          <a:prstGeom prst="ellipse">
            <a:avLst/>
          </a:prstGeom>
          <a:ln w="63500" cap="rnd">
            <a:solidFill>
              <a:srgbClr val="B299D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17337"/>
            <a:ext cx="5486400" cy="9906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44000">
                      <a:srgbClr val="66008F"/>
                    </a:gs>
                    <a:gs pos="84000">
                      <a:srgbClr val="B83D68"/>
                    </a:gs>
                  </a:gsLst>
                  <a:lin ang="10800000" scaled="0"/>
                </a:gradFill>
                <a:latin typeface="Ravie" pitchFamily="82" charset="0"/>
                <a:cs typeface="Raavi" pitchFamily="34" charset="0"/>
              </a:rPr>
              <a:t>What 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43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56447"/>
            <a:ext cx="4495800" cy="929273"/>
          </a:xfr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Does their definition </a:t>
            </a:r>
            <a:r>
              <a:rPr lang="en-US" b="1" dirty="0">
                <a:solidFill>
                  <a:srgbClr val="FF0000"/>
                </a:solidFill>
              </a:rPr>
              <a:t>seem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somewhat </a:t>
            </a:r>
            <a:r>
              <a:rPr lang="en-US" b="1" dirty="0">
                <a:solidFill>
                  <a:srgbClr val="FF0000"/>
                </a:solidFill>
              </a:rPr>
              <a:t>deceiving?</a:t>
            </a:r>
          </a:p>
        </p:txBody>
      </p:sp>
      <p:pic>
        <p:nvPicPr>
          <p:cNvPr id="6" name="Picture 3" descr="C:\Users\Rae\Desktop\book B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6" y="2667000"/>
            <a:ext cx="2743200" cy="3882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e\Desktop\art moon pt 5\Lexicon people\briggs charles 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42240"/>
            <a:ext cx="1615122" cy="2098407"/>
          </a:xfrm>
          <a:prstGeom prst="ellipse">
            <a:avLst/>
          </a:prstGeom>
          <a:ln w="63500" cap="rnd">
            <a:solidFill>
              <a:srgbClr val="B299D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920" y="142240"/>
            <a:ext cx="1550141" cy="2098407"/>
          </a:xfrm>
          <a:prstGeom prst="ellipse">
            <a:avLst/>
          </a:prstGeom>
          <a:ln w="63500" cap="rnd">
            <a:solidFill>
              <a:srgbClr val="B299D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ae\Desktop\BDB 23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555240"/>
            <a:ext cx="4343400" cy="2778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7749418" y="2438399"/>
            <a:ext cx="4057613" cy="4420145"/>
          </a:xfrm>
          <a:prstGeom prst="rect">
            <a:avLst/>
          </a:prstGeom>
        </p:spPr>
        <p:txBody>
          <a:bodyPr vert="horz"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75000"/>
              <a:buFont typeface="Wingdings"/>
              <a:buChar char=""/>
              <a:defRPr kumimoji="0" sz="2900" b="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Ravie" pitchFamily="82" charset="0"/>
              </a:rPr>
              <a:t>Note</a:t>
            </a:r>
            <a:r>
              <a:rPr lang="en-US" sz="2800" dirty="0">
                <a:solidFill>
                  <a:srgbClr val="C00000"/>
                </a:solidFill>
                <a:latin typeface="Ravie" pitchFamily="82" charset="0"/>
              </a:rPr>
              <a:t>:</a:t>
            </a:r>
            <a:endParaRPr lang="en-US" sz="3200" dirty="0"/>
          </a:p>
          <a:p>
            <a:pPr>
              <a:lnSpc>
                <a:spcPct val="110000"/>
              </a:lnSpc>
              <a:buFont typeface="Wingdings" pitchFamily="2" charset="2"/>
              <a:buChar char="v"/>
            </a:pPr>
            <a:r>
              <a:rPr lang="en-US" sz="2400" dirty="0"/>
              <a:t>The reader is not even referred back to the </a:t>
            </a:r>
            <a:br>
              <a:rPr lang="en-US" sz="2400" dirty="0"/>
            </a:br>
            <a:r>
              <a:rPr lang="en-US" sz="2400" dirty="0"/>
              <a:t>original root of </a:t>
            </a:r>
            <a:r>
              <a:rPr lang="en-US" sz="2400" b="1" dirty="0">
                <a:solidFill>
                  <a:srgbClr val="0070C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H2318</a:t>
            </a:r>
            <a:r>
              <a:rPr lang="en-US" sz="2400" dirty="0"/>
              <a:t>.  </a:t>
            </a:r>
          </a:p>
          <a:p>
            <a:pPr>
              <a:lnSpc>
                <a:spcPct val="110000"/>
              </a:lnSpc>
              <a:buFont typeface="Wingdings" pitchFamily="2" charset="2"/>
              <a:buChar char="v"/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“new moon” </a:t>
            </a:r>
            <a:r>
              <a:rPr lang="en-US" sz="2400" dirty="0"/>
              <a:t>holds the 1</a:t>
            </a:r>
            <a:r>
              <a:rPr lang="en-US" sz="2400" baseline="30000" dirty="0"/>
              <a:t>st</a:t>
            </a:r>
            <a:r>
              <a:rPr lang="en-US" sz="2400" dirty="0"/>
              <a:t> position </a:t>
            </a:r>
            <a:r>
              <a:rPr lang="en-US" sz="2400" u="sng" dirty="0">
                <a:solidFill>
                  <a:srgbClr val="C00000"/>
                </a:solidFill>
              </a:rPr>
              <a:t>acting as the primary definition</a:t>
            </a:r>
            <a:r>
              <a:rPr lang="en-US" sz="2400" dirty="0"/>
              <a:t> of &lt;</a:t>
            </a:r>
            <a:r>
              <a:rPr lang="en-US" sz="2400" dirty="0" err="1"/>
              <a:t>chodesh</a:t>
            </a:r>
            <a:r>
              <a:rPr lang="en-US" sz="2400" dirty="0"/>
              <a:t>&gt; promoting the </a:t>
            </a:r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“new moon” </a:t>
            </a:r>
            <a:r>
              <a:rPr lang="en-US" sz="2400" dirty="0"/>
              <a:t>as the month commencement for Yahuah’s calendar.  </a:t>
            </a:r>
          </a:p>
        </p:txBody>
      </p:sp>
      <p:sp>
        <p:nvSpPr>
          <p:cNvPr id="14" name="WordArt 8"/>
          <p:cNvSpPr>
            <a:spLocks noChangeArrowheads="1" noChangeShapeType="1" noTextEdit="1"/>
          </p:cNvSpPr>
          <p:nvPr/>
        </p:nvSpPr>
        <p:spPr bwMode="auto">
          <a:xfrm>
            <a:off x="10972800" y="152400"/>
            <a:ext cx="994569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CCCC"/>
                    </a:gs>
                    <a:gs pos="100000">
                      <a:srgbClr val="4A036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gerian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6601" y="5411995"/>
            <a:ext cx="4343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What Would </a:t>
            </a:r>
            <a:br>
              <a:rPr lang="en-US" sz="4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4400" b="1" cap="none" spc="0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Moses</a:t>
            </a:r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4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Say</a:t>
            </a:r>
            <a:r>
              <a:rPr lang="en-US" sz="4400" b="1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? </a:t>
            </a:r>
            <a:endParaRPr lang="en-US" sz="4400" b="1" cap="none" spc="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832101"/>
            <a:ext cx="2610909" cy="3882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art moon pt 5\Lexicon people\Gesenius_Wilhelm 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7480"/>
            <a:ext cx="1524000" cy="1874838"/>
          </a:xfrm>
          <a:prstGeom prst="ellipse">
            <a:avLst/>
          </a:prstGeom>
          <a:ln w="63500" cap="rnd">
            <a:solidFill>
              <a:srgbClr val="B299D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Rae\Desktop\gesni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1452"/>
            <a:ext cx="5486400" cy="65041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8"/>
          <p:cNvSpPr>
            <a:spLocks noChangeArrowheads="1" noChangeShapeType="1" noTextEdit="1"/>
          </p:cNvSpPr>
          <p:nvPr/>
        </p:nvSpPr>
        <p:spPr bwMode="auto">
          <a:xfrm>
            <a:off x="5304631" y="76200"/>
            <a:ext cx="1096169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CCCC"/>
                    </a:gs>
                    <a:gs pos="100000">
                      <a:srgbClr val="4A036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gerian"/>
              </a:rPr>
              <a:t>?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3290" y="152400"/>
            <a:ext cx="2991909" cy="1382863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44000">
                      <a:srgbClr val="66008F"/>
                    </a:gs>
                    <a:gs pos="84000">
                      <a:srgbClr val="B83D68"/>
                    </a:gs>
                  </a:gsLst>
                  <a:lin ang="10800000" scaled="0"/>
                </a:gradFill>
                <a:latin typeface="Ravie" pitchFamily="82" charset="0"/>
                <a:cs typeface="Raavi" pitchFamily="34" charset="0"/>
              </a:rPr>
              <a:t>What </a:t>
            </a:r>
            <a:b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44000">
                      <a:srgbClr val="66008F"/>
                    </a:gs>
                    <a:gs pos="84000">
                      <a:srgbClr val="B83D68"/>
                    </a:gs>
                  </a:gsLst>
                  <a:lin ang="10800000" scaled="0"/>
                </a:gradFill>
                <a:latin typeface="Ravie" pitchFamily="82" charset="0"/>
                <a:cs typeface="Raavi" pitchFamily="34" charset="0"/>
              </a:rPr>
            </a:b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44000">
                      <a:srgbClr val="66008F"/>
                    </a:gs>
                    <a:gs pos="84000">
                      <a:srgbClr val="B83D68"/>
                    </a:gs>
                  </a:gsLst>
                  <a:lin ang="10800000" scaled="0"/>
                </a:gradFill>
                <a:latin typeface="Ravie" pitchFamily="82" charset="0"/>
                <a:cs typeface="Raavi" pitchFamily="34" charset="0"/>
              </a:rPr>
              <a:t>About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43200" y="2057400"/>
            <a:ext cx="3733801" cy="4648200"/>
          </a:xfrm>
          <a:prstGeom prst="rect">
            <a:avLst/>
          </a:prstGeom>
        </p:spPr>
        <p:txBody>
          <a:bodyPr vert="horz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75000"/>
              <a:buFont typeface="Wingdings"/>
              <a:buChar char=""/>
              <a:defRPr kumimoji="0" sz="2900" b="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44000">
                      <a:srgbClr val="66008F"/>
                    </a:gs>
                    <a:gs pos="84000">
                      <a:srgbClr val="B83D68"/>
                    </a:gs>
                  </a:gsLst>
                  <a:lin ang="10800000" scaled="0"/>
                </a:gradFill>
                <a:latin typeface="Ravie" pitchFamily="82" charset="0"/>
                <a:cs typeface="Raavi" pitchFamily="34" charset="0"/>
              </a:rPr>
              <a:t>Note: </a:t>
            </a:r>
            <a:b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44000">
                      <a:srgbClr val="66008F"/>
                    </a:gs>
                    <a:gs pos="84000">
                      <a:srgbClr val="B83D68"/>
                    </a:gs>
                  </a:gsLst>
                  <a:lin ang="10800000" scaled="0"/>
                </a:gradFill>
                <a:latin typeface="Ravie" pitchFamily="82" charset="0"/>
                <a:cs typeface="Raavi" pitchFamily="34" charset="0"/>
              </a:rPr>
            </a:br>
            <a:r>
              <a:rPr lang="en-US" sz="2400" dirty="0"/>
              <a:t>This time the reader is  referred back to the </a:t>
            </a:r>
            <a:br>
              <a:rPr lang="en-US" sz="2400" dirty="0"/>
            </a:br>
            <a:r>
              <a:rPr lang="en-US" sz="2400" dirty="0"/>
              <a:t>original root of </a:t>
            </a:r>
            <a:r>
              <a:rPr lang="en-US" sz="2400" b="1" dirty="0">
                <a:solidFill>
                  <a:srgbClr val="0070C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H2318</a:t>
            </a:r>
            <a:r>
              <a:rPr lang="en-US" sz="2400" dirty="0"/>
              <a:t>.  </a:t>
            </a:r>
          </a:p>
          <a:p>
            <a:pPr>
              <a:lnSpc>
                <a:spcPct val="110000"/>
              </a:lnSpc>
              <a:buFont typeface="Wingdings" pitchFamily="2" charset="2"/>
              <a:buChar char="v"/>
            </a:pPr>
            <a:r>
              <a:rPr lang="en-US" sz="2400" u="sng" dirty="0"/>
              <a:t>But</a:t>
            </a:r>
            <a:r>
              <a:rPr lang="en-US" sz="2400" dirty="0"/>
              <a:t> … the </a:t>
            </a:r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“new moon” </a:t>
            </a:r>
            <a:r>
              <a:rPr lang="en-US" sz="2400" dirty="0"/>
              <a:t>retains its 1</a:t>
            </a:r>
            <a:r>
              <a:rPr lang="en-US" sz="2400" baseline="30000" dirty="0"/>
              <a:t>st</a:t>
            </a:r>
            <a:r>
              <a:rPr lang="en-US" sz="2400" dirty="0"/>
              <a:t> position </a:t>
            </a:r>
            <a:r>
              <a:rPr lang="en-US" sz="2400" u="sng" dirty="0">
                <a:solidFill>
                  <a:srgbClr val="C00000"/>
                </a:solidFill>
              </a:rPr>
              <a:t>acting as the primary definition</a:t>
            </a:r>
            <a:r>
              <a:rPr lang="en-US" sz="2400" dirty="0"/>
              <a:t> of &lt;</a:t>
            </a:r>
            <a:r>
              <a:rPr lang="en-US" sz="2400" dirty="0" err="1"/>
              <a:t>chodesh</a:t>
            </a:r>
            <a:r>
              <a:rPr lang="en-US" sz="2400" dirty="0"/>
              <a:t>&gt;.  </a:t>
            </a:r>
          </a:p>
          <a:p>
            <a:pPr>
              <a:lnSpc>
                <a:spcPct val="110000"/>
              </a:lnSpc>
              <a:buFont typeface="Wingdings" pitchFamily="2" charset="2"/>
              <a:buChar char="v"/>
            </a:pPr>
            <a:r>
              <a:rPr lang="en-US" sz="2400" b="1" dirty="0">
                <a:solidFill>
                  <a:srgbClr val="8E002F"/>
                </a:solidFill>
              </a:rPr>
              <a:t>Through even MORE words the </a:t>
            </a:r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“new moon” </a:t>
            </a:r>
            <a:b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8E002F"/>
                </a:solidFill>
              </a:rPr>
              <a:t>is still in charge of </a:t>
            </a:r>
            <a:br>
              <a:rPr lang="en-US" sz="2400" b="1" dirty="0">
                <a:solidFill>
                  <a:srgbClr val="8E002F"/>
                </a:solidFill>
              </a:rPr>
            </a:br>
            <a:r>
              <a:rPr lang="en-US" sz="2400" b="1" dirty="0">
                <a:solidFill>
                  <a:srgbClr val="8E002F"/>
                </a:solidFill>
              </a:rPr>
              <a:t>the festival month.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53200" y="5271586"/>
            <a:ext cx="5486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What Would </a:t>
            </a:r>
            <a:r>
              <a:rPr lang="en-US" sz="3200" b="1" cap="none" spc="0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Moses</a:t>
            </a:r>
            <a:r>
              <a:rPr lang="en-U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32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Say</a:t>
            </a:r>
            <a:r>
              <a:rPr lang="en-US" sz="3200" b="1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? </a:t>
            </a:r>
            <a:endParaRPr lang="en-US" sz="3200" b="1" cap="none" spc="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8" name="Picture 3" descr="F:\Art on Desktop - 1\All white man clip art\yellow-blue smiley faces\smiley face - no wa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091" y="2152476"/>
            <a:ext cx="819309" cy="8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152400"/>
            <a:ext cx="6858000" cy="9906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Rounded MT Bold" pitchFamily="34" charset="0"/>
              </a:rPr>
              <a:t>The Theological Wordbook of the Old Testament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45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0" y="5867117"/>
            <a:ext cx="7086600" cy="76944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What Would </a:t>
            </a:r>
            <a:r>
              <a:rPr lang="en-US" sz="4400" b="1" cap="none" spc="0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Moses</a:t>
            </a:r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4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Say</a:t>
            </a:r>
            <a:r>
              <a:rPr lang="en-US" sz="4400" b="1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? </a:t>
            </a:r>
            <a:endParaRPr lang="en-US" sz="4400" b="1" cap="none" spc="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217337"/>
            <a:ext cx="5486400" cy="99060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44000">
                      <a:srgbClr val="66008F"/>
                    </a:gs>
                    <a:gs pos="84000">
                      <a:srgbClr val="B83D68"/>
                    </a:gs>
                  </a:gsLst>
                  <a:lin ang="10800000" scaled="0"/>
                </a:gradFill>
                <a:latin typeface="Ravie" pitchFamily="82" charset="0"/>
                <a:cs typeface="Raavi" pitchFamily="34" charset="0"/>
              </a:rPr>
              <a:t>What About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1600200"/>
            <a:ext cx="11167233" cy="5134982"/>
            <a:chOff x="152400" y="1600200"/>
            <a:chExt cx="11167233" cy="513498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2400" y="1600200"/>
              <a:ext cx="11167233" cy="51349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524000" y="2362200"/>
              <a:ext cx="2362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2590800"/>
            <a:ext cx="2036589" cy="27346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8"/>
          <p:cNvSpPr>
            <a:spLocks noChangeArrowheads="1" noChangeShapeType="1" noTextEdit="1"/>
          </p:cNvSpPr>
          <p:nvPr/>
        </p:nvSpPr>
        <p:spPr bwMode="auto">
          <a:xfrm>
            <a:off x="10668000" y="1371600"/>
            <a:ext cx="14478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CCCC"/>
                    </a:gs>
                    <a:gs pos="100000">
                      <a:srgbClr val="4A036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gerian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400" y="2590800"/>
            <a:ext cx="1309221" cy="2677656"/>
          </a:xfrm>
          <a:prstGeom prst="rect">
            <a:avLst/>
          </a:prstGeom>
          <a:blipFill dpi="0" rotWithShape="1">
            <a:blip r:embed="rId3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Over 2000 words for the new moon! </a:t>
            </a:r>
          </a:p>
        </p:txBody>
      </p:sp>
      <p:pic>
        <p:nvPicPr>
          <p:cNvPr id="4101" name="Picture 5" descr="F:\Art on Desktop - 1\All white man clip art\yellow-blue smiley faces\yello face - shock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10200"/>
            <a:ext cx="997429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886200" y="5570399"/>
            <a:ext cx="7086601" cy="769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What Would </a:t>
            </a:r>
            <a:r>
              <a:rPr lang="en-US" sz="4400" b="1" cap="none" spc="0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Moses</a:t>
            </a:r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4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Say</a:t>
            </a:r>
            <a:r>
              <a:rPr lang="en-US" sz="4400" b="1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? </a:t>
            </a:r>
            <a:endParaRPr lang="en-US" sz="4400" b="1" cap="none" spc="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42000">
              <a:srgbClr val="FAC77D"/>
            </a:gs>
            <a:gs pos="61000">
              <a:srgbClr val="FBA97D"/>
            </a:gs>
            <a:gs pos="82001">
              <a:srgbClr val="FBD49C"/>
            </a:gs>
            <a:gs pos="98000">
              <a:srgbClr val="FEE7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e\Desktop\moses' tor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685800"/>
            <a:ext cx="4403279" cy="4485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46</a:t>
            </a:fld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7200" y="0"/>
            <a:ext cx="59435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Yes! </a:t>
            </a:r>
            <a:r>
              <a:rPr lang="en-US" sz="5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What Would </a:t>
            </a:r>
            <a:br>
              <a:rPr lang="en-US" sz="5400" b="1" cap="none" spc="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5400" b="1" cap="none" spc="0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Moses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54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Say …</a:t>
            </a: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10439400" y="223601"/>
            <a:ext cx="14478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CCCC"/>
                    </a:gs>
                    <a:gs pos="100000">
                      <a:srgbClr val="4A036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gerian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43400" y="1676400"/>
            <a:ext cx="74973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buAutoNum type="arabicPeriod"/>
            </a:pP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Using H3394 &lt;</a:t>
            </a:r>
            <a:r>
              <a:rPr lang="en-US" sz="2400" b="1" cap="none" spc="0" dirty="0" err="1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yareach</a:t>
            </a: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&gt; &amp; H3391 &lt;</a:t>
            </a:r>
            <a:r>
              <a:rPr lang="en-US" sz="2400" b="1" cap="none" spc="0" dirty="0" err="1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yerach</a:t>
            </a: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&gt; </a:t>
            </a:r>
            <a:b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there are no instructions in Torah for any </a:t>
            </a:r>
            <a:b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phase of the moon to begin Yahuah’s creation  </a:t>
            </a:r>
            <a:b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and festal months.</a:t>
            </a:r>
          </a:p>
          <a:p>
            <a:pPr marL="457200" indent="-457200">
              <a:buAutoNum type="arabicPeriod"/>
            </a:pP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H2320 &lt;</a:t>
            </a:r>
            <a:r>
              <a:rPr lang="en-US" sz="2400" b="1" dirty="0" err="1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chodesh</a:t>
            </a: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&gt; is never used in Torah to </a:t>
            </a:r>
            <a:b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align with the beginning of the moon month.</a:t>
            </a:r>
          </a:p>
          <a:p>
            <a:pPr marL="457200" indent="-457200">
              <a:buAutoNum type="arabicPeriod"/>
            </a:pP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“new moon” portion inserted into the H2320 definition is based on pagan traditions.  This is in direct defiance of my instructions before I died.</a:t>
            </a:r>
            <a:endParaRPr lang="en-US" sz="2400" b="1" cap="none" spc="0" dirty="0">
              <a:ln w="900" cmpd="sng">
                <a:solidFill>
                  <a:srgbClr val="4A0363"/>
                </a:solidFill>
                <a:prstDash val="solid"/>
              </a:ln>
              <a:solidFill>
                <a:srgbClr val="B299D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182234"/>
            <a:ext cx="730620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>
                <a:solidFill>
                  <a:srgbClr val="4A0363"/>
                </a:solidFill>
                <a:latin typeface="MV Boli" pitchFamily="2" charset="0"/>
                <a:cs typeface="MV Boli" pitchFamily="2" charset="0"/>
              </a:rPr>
              <a:t>Deut 31:29  </a:t>
            </a:r>
            <a:r>
              <a:rPr lang="en-US" dirty="0">
                <a:solidFill>
                  <a:srgbClr val="8E002F"/>
                </a:solidFill>
                <a:latin typeface="MV Boli" pitchFamily="2" charset="0"/>
                <a:cs typeface="MV Boli" pitchFamily="2" charset="0"/>
              </a:rPr>
              <a:t>For I know that after my death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ye will utterly corrupt yourselves,</a:t>
            </a:r>
            <a:r>
              <a:rPr lang="en-US" dirty="0">
                <a:solidFill>
                  <a:srgbClr val="8E002F"/>
                </a:solidFill>
                <a:latin typeface="MV Boli" pitchFamily="2" charset="0"/>
                <a:cs typeface="MV Boli" pitchFamily="2" charset="0"/>
              </a:rPr>
              <a:t> and turn aside from the way which </a:t>
            </a:r>
            <a:br>
              <a:rPr lang="en-US" dirty="0">
                <a:solidFill>
                  <a:srgbClr val="8E002F"/>
                </a:solidFill>
                <a:latin typeface="MV Boli" pitchFamily="2" charset="0"/>
                <a:cs typeface="MV Boli" pitchFamily="2" charset="0"/>
              </a:rPr>
            </a:br>
            <a:r>
              <a:rPr lang="en-US" dirty="0">
                <a:solidFill>
                  <a:srgbClr val="8E002F"/>
                </a:solidFill>
                <a:latin typeface="MV Boli" pitchFamily="2" charset="0"/>
                <a:cs typeface="MV Boli" pitchFamily="2" charset="0"/>
              </a:rPr>
              <a:t>I have commanded you; and evil will befall you in the latter days; because ye will do evil in the sight of Yahuah, to provoke him to anger through the work of your hands … </a:t>
            </a:r>
            <a:r>
              <a:rPr lang="en-US" sz="1600" dirty="0">
                <a:solidFill>
                  <a:srgbClr val="8E002F"/>
                </a:solidFill>
                <a:latin typeface="MV Boli" pitchFamily="2" charset="0"/>
                <a:cs typeface="MV Boli" pitchFamily="2" charset="0"/>
              </a:rPr>
              <a:t>[moon idols etc.]</a:t>
            </a:r>
            <a:endParaRPr lang="en-US" dirty="0">
              <a:solidFill>
                <a:srgbClr val="8E002F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528484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>
                <a:solidFill>
                  <a:srgbClr val="4A0363"/>
                </a:solidFill>
                <a:latin typeface="MV Boli" pitchFamily="2" charset="0"/>
                <a:cs typeface="MV Boli" pitchFamily="2" charset="0"/>
              </a:rPr>
              <a:t>Deut 18:9  </a:t>
            </a:r>
            <a:r>
              <a:rPr lang="en-US" b="1" dirty="0">
                <a:solidFill>
                  <a:srgbClr val="57342B"/>
                </a:solidFill>
                <a:latin typeface="MV Boli" pitchFamily="2" charset="0"/>
                <a:cs typeface="MV Boli" pitchFamily="2" charset="0"/>
              </a:rPr>
              <a:t>… thou </a:t>
            </a:r>
            <a:r>
              <a:rPr lang="en-US" b="1" i="1" dirty="0">
                <a:solidFill>
                  <a:srgbClr val="57342B"/>
                </a:solidFill>
                <a:latin typeface="MV Boli" pitchFamily="2" charset="0"/>
                <a:cs typeface="MV Boli" pitchFamily="2" charset="0"/>
              </a:rPr>
              <a:t>shalt</a:t>
            </a:r>
            <a:r>
              <a:rPr lang="en-US" b="1" dirty="0">
                <a:solidFill>
                  <a:srgbClr val="57342B"/>
                </a:solidFill>
                <a:latin typeface="MV Boli" pitchFamily="2" charset="0"/>
                <a:cs typeface="MV Boli" pitchFamily="2" charset="0"/>
              </a:rPr>
              <a:t> not learn to do after the abominations of those nations … [moon worship]</a:t>
            </a:r>
          </a:p>
        </p:txBody>
      </p:sp>
    </p:spTree>
    <p:extLst>
      <p:ext uri="{BB962C8B-B14F-4D97-AF65-F5344CB8AC3E}">
        <p14:creationId xmlns:p14="http://schemas.microsoft.com/office/powerpoint/2010/main" val="37484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Flat Earth\3dwm homework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0836" y="4724400"/>
            <a:ext cx="2658764" cy="2059609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00850"/>
            <a:ext cx="10944844" cy="4899950"/>
          </a:xfrm>
          <a:noFill/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order for the 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H2320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definition to be in alignment with Moses and Torah, 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H2320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should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read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like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this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marL="0" indent="0">
              <a:lnSpc>
                <a:spcPct val="124000"/>
              </a:lnSpc>
              <a:buNone/>
            </a:pPr>
            <a:endParaRPr lang="en-US" sz="700" b="1" u="sng" dirty="0">
              <a:effectLst>
                <a:glow rad="228600">
                  <a:srgbClr val="00B0F0">
                    <a:alpha val="40000"/>
                  </a:srgbClr>
                </a:glow>
              </a:effectLst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en-US" sz="3100" b="1" u="sng" dirty="0">
                <a:solidFill>
                  <a:srgbClr val="0070C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H2320</a:t>
            </a:r>
            <a:r>
              <a:rPr lang="en-US" sz="3100" b="1" dirty="0"/>
              <a:t>  </a:t>
            </a:r>
            <a:r>
              <a:rPr lang="en-US" sz="3100" cap="all" dirty="0"/>
              <a:t>chodesh</a:t>
            </a:r>
            <a:r>
              <a:rPr lang="en-US" sz="3100" dirty="0"/>
              <a:t>  </a:t>
            </a:r>
            <a:r>
              <a:rPr lang="en-US" sz="2300" dirty="0"/>
              <a:t>(</a:t>
            </a:r>
            <a:r>
              <a:rPr lang="en-US" sz="2300" dirty="0" err="1"/>
              <a:t>kho</a:t>
            </a:r>
            <a:r>
              <a:rPr lang="en-US" sz="2300" dirty="0"/>
              <a:t>'-</a:t>
            </a:r>
            <a:r>
              <a:rPr lang="en-US" sz="2300" dirty="0" err="1"/>
              <a:t>desh</a:t>
            </a:r>
            <a:r>
              <a:rPr lang="en-US" sz="2300" dirty="0"/>
              <a:t>); </a:t>
            </a:r>
            <a:r>
              <a:rPr lang="en-US" sz="2300" b="1" cap="all" dirty="0">
                <a:solidFill>
                  <a:srgbClr val="006600"/>
                </a:solidFill>
              </a:rPr>
              <a:t>from</a:t>
            </a:r>
            <a:r>
              <a:rPr lang="en-US" sz="3100" b="1" cap="all" dirty="0">
                <a:solidFill>
                  <a:srgbClr val="006600"/>
                </a:solidFill>
              </a:rPr>
              <a:t> </a:t>
            </a:r>
            <a:r>
              <a:rPr lang="en-US" sz="2600" b="1" cap="all" dirty="0">
                <a:solidFill>
                  <a:srgbClr val="0066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H2318</a:t>
            </a:r>
            <a:r>
              <a:rPr lang="en-US" sz="2600" b="1" dirty="0">
                <a:solidFill>
                  <a:srgbClr val="006600"/>
                </a:solidFill>
              </a:rPr>
              <a:t>; </a:t>
            </a:r>
            <a:r>
              <a:rPr lang="en-US" sz="2600" cap="all" dirty="0">
                <a:solidFill>
                  <a:srgbClr val="006600"/>
                </a:solidFill>
              </a:rPr>
              <a:t>[chadash  </a:t>
            </a:r>
            <a:r>
              <a:rPr lang="en-US" sz="1800" dirty="0">
                <a:solidFill>
                  <a:srgbClr val="006600"/>
                </a:solidFill>
              </a:rPr>
              <a:t>(</a:t>
            </a:r>
            <a:r>
              <a:rPr lang="en-US" sz="1800" dirty="0" err="1">
                <a:solidFill>
                  <a:srgbClr val="006600"/>
                </a:solidFill>
              </a:rPr>
              <a:t>khaw</a:t>
            </a:r>
            <a:r>
              <a:rPr lang="en-US" sz="1800" dirty="0">
                <a:solidFill>
                  <a:srgbClr val="006600"/>
                </a:solidFill>
              </a:rPr>
              <a:t>-dash');</a:t>
            </a:r>
            <a:br>
              <a:rPr lang="en-US" sz="1800" dirty="0">
                <a:solidFill>
                  <a:srgbClr val="006600"/>
                </a:solidFill>
              </a:rPr>
            </a:br>
            <a:r>
              <a:rPr lang="en-US" sz="1800" dirty="0">
                <a:solidFill>
                  <a:srgbClr val="006600"/>
                </a:solidFill>
              </a:rPr>
              <a:t> </a:t>
            </a:r>
            <a:r>
              <a:rPr lang="en-US" sz="2300" u="sng" dirty="0">
                <a:solidFill>
                  <a:srgbClr val="006600"/>
                </a:solidFill>
              </a:rPr>
              <a:t>a primitive root</a:t>
            </a:r>
            <a:r>
              <a:rPr lang="en-US" sz="2300" dirty="0">
                <a:solidFill>
                  <a:srgbClr val="006600"/>
                </a:solidFill>
              </a:rPr>
              <a:t>; </a:t>
            </a:r>
            <a:r>
              <a:rPr lang="en-US" sz="2600" b="1" cap="small" dirty="0">
                <a:solidFill>
                  <a:srgbClr val="006600"/>
                </a:solidFill>
              </a:rPr>
              <a:t>to </a:t>
            </a:r>
            <a:r>
              <a:rPr lang="en-US" sz="2600" b="1" i="1" cap="small" dirty="0">
                <a:solidFill>
                  <a:srgbClr val="006600"/>
                </a:solidFill>
              </a:rPr>
              <a:t>be new;</a:t>
            </a:r>
            <a:r>
              <a:rPr lang="en-US" sz="2600" b="1" cap="small" dirty="0">
                <a:solidFill>
                  <a:srgbClr val="006600"/>
                </a:solidFill>
              </a:rPr>
              <a:t> causatively, to </a:t>
            </a:r>
            <a:r>
              <a:rPr lang="en-US" sz="2600" b="1" i="1" cap="small" dirty="0">
                <a:solidFill>
                  <a:srgbClr val="006600"/>
                </a:solidFill>
              </a:rPr>
              <a:t>rebuild</a:t>
            </a:r>
            <a:r>
              <a:rPr lang="en-US" sz="2600" b="1" i="1" cap="all" dirty="0">
                <a:solidFill>
                  <a:srgbClr val="006600"/>
                </a:solidFill>
              </a:rPr>
              <a:t>:</a:t>
            </a:r>
            <a:r>
              <a:rPr lang="en-US" sz="2600" b="1" dirty="0">
                <a:solidFill>
                  <a:srgbClr val="006600"/>
                </a:solidFill>
              </a:rPr>
              <a:t> </a:t>
            </a:r>
            <a:r>
              <a:rPr lang="en-US" sz="2100" dirty="0">
                <a:solidFill>
                  <a:srgbClr val="006600"/>
                </a:solidFill>
              </a:rPr>
              <a:t>KJV - renew, repair.</a:t>
            </a:r>
            <a:r>
              <a:rPr lang="en-US" sz="2600" dirty="0">
                <a:solidFill>
                  <a:srgbClr val="006600"/>
                </a:solidFill>
              </a:rPr>
              <a:t>]</a:t>
            </a:r>
            <a:r>
              <a:rPr lang="en-US" sz="2100" dirty="0">
                <a:solidFill>
                  <a:srgbClr val="006600"/>
                </a:solidFill>
              </a:rPr>
              <a:t>; </a:t>
            </a:r>
            <a:br>
              <a:rPr lang="en-US" sz="2100" dirty="0"/>
            </a:br>
            <a:r>
              <a:rPr lang="en-US" sz="4100" b="1" u="sng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month</a:t>
            </a:r>
            <a:r>
              <a:rPr lang="en-US" sz="41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[renew] </a:t>
            </a:r>
            <a:r>
              <a:rPr lang="en-US" sz="4100" u="sng" dirty="0">
                <a:solidFill>
                  <a:srgbClr val="0070C0"/>
                </a:solidFill>
              </a:rPr>
              <a:t>month</a:t>
            </a:r>
            <a:r>
              <a:rPr lang="en-US" sz="4100" dirty="0">
                <a:solidFill>
                  <a:srgbClr val="0070C0"/>
                </a:solidFill>
              </a:rPr>
              <a:t> (</a:t>
            </a:r>
            <a:r>
              <a:rPr lang="en-US" sz="4100" u="sng" dirty="0">
                <a:solidFill>
                  <a:srgbClr val="0070C0"/>
                </a:solidFill>
              </a:rPr>
              <a:t>-</a:t>
            </a:r>
            <a:r>
              <a:rPr lang="en-US" sz="4100" u="sng" dirty="0" err="1">
                <a:solidFill>
                  <a:srgbClr val="0070C0"/>
                </a:solidFill>
              </a:rPr>
              <a:t>ly</a:t>
            </a:r>
            <a:r>
              <a:rPr lang="en-US" sz="4100" dirty="0">
                <a:solidFill>
                  <a:srgbClr val="0070C0"/>
                </a:solidFill>
              </a:rPr>
              <a:t>).  </a:t>
            </a:r>
            <a:endParaRPr lang="en-US" sz="1100" dirty="0">
              <a:solidFill>
                <a:srgbClr val="0070C0"/>
              </a:solidFill>
            </a:endParaRPr>
          </a:p>
          <a:p>
            <a:pPr marL="0" indent="0">
              <a:lnSpc>
                <a:spcPct val="124000"/>
              </a:lnSpc>
              <a:buNone/>
            </a:pPr>
            <a:br>
              <a:rPr lang="en-US" sz="1100" b="1" dirty="0"/>
            </a:br>
            <a:r>
              <a:rPr lang="en-US" sz="4100" b="1" dirty="0">
                <a:solidFill>
                  <a:srgbClr val="FF0000"/>
                </a:solidFill>
                <a:latin typeface="Ravie" pitchFamily="82" charset="0"/>
              </a:rPr>
              <a:t>For utmost consideration:</a:t>
            </a:r>
            <a:r>
              <a:rPr lang="en-US" sz="4100" b="1" dirty="0">
                <a:solidFill>
                  <a:srgbClr val="FF0000"/>
                </a:solidFill>
              </a:rPr>
              <a:t>  </a:t>
            </a:r>
            <a:br>
              <a:rPr lang="en-US" sz="3100" b="1" dirty="0">
                <a:solidFill>
                  <a:srgbClr val="FF0000"/>
                </a:solidFill>
              </a:rPr>
            </a:br>
            <a:endParaRPr lang="en-US" sz="1300" b="1" dirty="0">
              <a:solidFill>
                <a:srgbClr val="FF0000"/>
              </a:solidFill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en-US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“new moon</a:t>
            </a:r>
            <a:r>
              <a:rPr lang="en-US" sz="3200" b="1" dirty="0">
                <a:solidFill>
                  <a:srgbClr val="FF0000"/>
                </a:solidFill>
              </a:rPr>
              <a:t>” </a:t>
            </a:r>
            <a:r>
              <a:rPr lang="en-US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does not belong in the &lt;</a:t>
            </a:r>
            <a:r>
              <a:rPr lang="en-US" sz="3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chodesh</a:t>
            </a:r>
            <a:r>
              <a:rPr lang="en-US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br>
              <a:rPr lang="en-US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definition!  That is precisely why it must be taken ...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A4C6552-42F6-43F2-A3FB-E92E8C09004E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001845" y="4736817"/>
            <a:ext cx="1270418" cy="1055137"/>
            <a:chOff x="8932395" y="4829417"/>
            <a:chExt cx="1270418" cy="1055137"/>
          </a:xfrm>
        </p:grpSpPr>
        <p:sp>
          <p:nvSpPr>
            <p:cNvPr id="7" name="Oval Callout 6"/>
            <p:cNvSpPr/>
            <p:nvPr/>
          </p:nvSpPr>
          <p:spPr>
            <a:xfrm flipH="1">
              <a:off x="8936437" y="4893954"/>
              <a:ext cx="1266376" cy="990600"/>
            </a:xfrm>
            <a:prstGeom prst="wedgeEllipse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1380233">
              <a:off x="8932395" y="4829417"/>
              <a:ext cx="1268296" cy="1015663"/>
            </a:xfrm>
            <a:prstGeom prst="rect">
              <a:avLst/>
            </a:prstGeom>
            <a:noFill/>
            <a:scene3d>
              <a:camera prst="orthographicFront"/>
              <a:lightRig rig="glow" dir="tl">
                <a:rot lat="0" lon="0" rev="5400000"/>
              </a:lightRig>
            </a:scene3d>
            <a:sp3d>
              <a:bevelT/>
            </a:sp3d>
          </p:spPr>
          <p:txBody>
            <a:bodyPr wrap="none" lIns="91440" tIns="45720" rIns="91440" bIns="45720">
              <a:spAutoFit/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4000" b="1" dirty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Out</a:t>
              </a:r>
              <a:r>
                <a:rPr lang="en-US" sz="6000" b="1" dirty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!</a:t>
              </a:r>
              <a:endParaRPr lang="en-US" sz="6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5703" y="228600"/>
            <a:ext cx="110116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Investigating  </a:t>
            </a:r>
            <a:r>
              <a:rPr lang="en-US" sz="4800" dirty="0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  &lt;</a:t>
            </a:r>
            <a:r>
              <a:rPr lang="en-US" sz="4800" dirty="0" err="1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&gt;  </a:t>
            </a:r>
            <a:r>
              <a:rPr lang="en-US" sz="4800" dirty="0">
                <a:solidFill>
                  <a:srgbClr val="B83D68"/>
                </a:solidFill>
                <a:latin typeface="Ravie" pitchFamily="82" charset="0"/>
                <a:cs typeface="Raavi" pitchFamily="34" charset="0"/>
              </a:rPr>
              <a:t>#6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B83D68"/>
              </a:solidFill>
              <a:effectLst/>
              <a:latin typeface="Ravie" pitchFamily="82" charset="0"/>
              <a:cs typeface="Raav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2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304800"/>
            <a:ext cx="5105400" cy="1600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Simplified Arabic Fixed" pitchFamily="49" charset="-78"/>
                <a:cs typeface="Simplified Arabic Fixed" pitchFamily="49" charset="-78"/>
              </a:rPr>
              <a:t>i can’t remember why we have to know all of this stuff?</a:t>
            </a:r>
            <a:endParaRPr lang="en-US" sz="32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42658" y="76200"/>
            <a:ext cx="6322671" cy="22098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 because in future lessons we will be dealing with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20 verses using H2320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implified Arabic Fixed" pitchFamily="49" charset="-78"/>
                <a:cs typeface="Simplified Arabic Fixed" pitchFamily="49" charset="-78"/>
              </a:rPr>
              <a:t>to mean new moon[s]!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plified Arabic Fixed" pitchFamily="49" charset="-78"/>
              <a:cs typeface="Simplified Arabic Fixed" pitchFamily="49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95600" y="3733800"/>
            <a:ext cx="6248400" cy="32004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therefore we need </a:t>
            </a:r>
            <a:b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to be very clear </a:t>
            </a:r>
            <a:b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on the Hebrew </a:t>
            </a:r>
            <a:b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definition according </a:t>
            </a:r>
            <a:b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</a:b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to what </a:t>
            </a:r>
            <a:r>
              <a:rPr lang="en-US" sz="3200" b="1" dirty="0" err="1">
                <a:ln w="10541" cmpd="sng">
                  <a:noFill/>
                  <a:prstDash val="solid"/>
                </a:ln>
                <a:solidFill>
                  <a:srgbClr val="3366CC"/>
                </a:solidFill>
                <a:latin typeface="Simplified Arabic Fixed" pitchFamily="49" charset="-78"/>
                <a:cs typeface="Simplified Arabic Fixed" pitchFamily="49" charset="-78"/>
              </a:rPr>
              <a:t>Yahuah</a:t>
            </a:r>
            <a:r>
              <a:rPr lang="en-US" sz="3200" b="1" dirty="0">
                <a:ln w="10541" cmpd="sng">
                  <a:noFill/>
                  <a:prstDash val="solid"/>
                </a:ln>
                <a:latin typeface="Simplified Arabic Fixed" pitchFamily="49" charset="-78"/>
                <a:cs typeface="Simplified Arabic Fixed" pitchFamily="49" charset="-78"/>
              </a:rPr>
              <a:t> has preserved in the Torah!</a:t>
            </a:r>
            <a:endParaRPr lang="en-US" sz="3200" b="1" dirty="0">
              <a:ln w="10541" cmpd="sng">
                <a:noFill/>
                <a:prstDash val="solid"/>
              </a:ln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48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39" y="378023"/>
            <a:ext cx="8064661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There is no </a:t>
            </a:r>
            <a:r>
              <a:rPr lang="en-US" sz="4000" u="sng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implied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“month.”</a:t>
            </a: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That also means H2320 </a:t>
            </a:r>
            <a:b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never refers to </a:t>
            </a:r>
            <a:b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rebuilding of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“any new moon month.”</a:t>
            </a:r>
          </a:p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month that is to be </a:t>
            </a:r>
          </a:p>
          <a:p>
            <a:pPr algn="ctr"/>
            <a:r>
              <a:rPr lang="en-US" sz="4000" u="sng" dirty="0"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understood as being renewed is</a:t>
            </a:r>
            <a:br>
              <a:rPr lang="en-US" sz="4000" dirty="0"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4000" dirty="0"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</a:p>
          <a:p>
            <a:pPr algn="ctr"/>
            <a:r>
              <a:rPr lang="en-US" sz="4000" dirty="0"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from the 1</a:t>
            </a:r>
            <a:r>
              <a:rPr lang="en-US" sz="4000" baseline="30000" dirty="0"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st</a:t>
            </a:r>
            <a:r>
              <a:rPr lang="en-US" sz="4000" dirty="0"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day of creation!</a:t>
            </a:r>
          </a:p>
          <a:p>
            <a:pPr algn="ctr"/>
            <a:endParaRPr lang="en-US" dirty="0"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5029200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spc="3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Matura MT Script Capitals" pitchFamily="66" charset="0"/>
              </a:rPr>
              <a:t>Yahuah’s</a:t>
            </a:r>
            <a:r>
              <a:rPr lang="en-US" sz="3600" b="1" spc="3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atura MT Script Capitals" pitchFamily="66" charset="0"/>
              </a:rPr>
              <a:t> </a:t>
            </a:r>
            <a:r>
              <a:rPr lang="en-US" sz="3600" b="1" spc="3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Matura MT Script Capitals" pitchFamily="66" charset="0"/>
              </a:rPr>
              <a:t>creation/festal “month”</a:t>
            </a:r>
          </a:p>
        </p:txBody>
      </p:sp>
      <p:pic>
        <p:nvPicPr>
          <p:cNvPr id="3074" name="Picture 2" descr="C:\Users\Rae\Desktop\calendar leg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683" y="533400"/>
            <a:ext cx="3997917" cy="38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200791">
            <a:off x="8256070" y="5352146"/>
            <a:ext cx="3534596" cy="6623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>
                <a:gd name="adj" fmla="val 2000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oftRound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solidFill>
                  <a:srgbClr val="B83D6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0"/>
              </a:rPr>
              <a:t>Unless…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1277600" y="6248400"/>
            <a:ext cx="7112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49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8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7675" y="108284"/>
            <a:ext cx="3810000" cy="337113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rgbClr val="0037A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have </a:t>
            </a:r>
            <a:b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 learned </a:t>
            </a:r>
            <a:b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 far about</a:t>
            </a:r>
            <a:b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 moon?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0" y="0"/>
            <a:ext cx="4800600" cy="51054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H3391 </a:t>
            </a:r>
            <a:b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&lt;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yerach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&gt; 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33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(verb)</a:t>
            </a:r>
            <a:br>
              <a:rPr lang="en-US" sz="33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</a:br>
            <a:br>
              <a:rPr lang="en-US" sz="2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CDED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r>
              <a:rPr lang="en-US" sz="2500" b="1" spc="3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CDED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[primitive root of] </a:t>
            </a:r>
            <a:br>
              <a:rPr lang="en-US" sz="2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CDED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br>
              <a:rPr lang="en-US" sz="2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CDED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H3394 </a:t>
            </a:r>
            <a:br>
              <a:rPr lang="en-US" sz="41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yareach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&gt;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br>
              <a:rPr lang="en-US" sz="4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33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(noun)</a:t>
            </a:r>
            <a:endParaRPr lang="en-US" sz="2100" dirty="0">
              <a:solidFill>
                <a:schemeClr val="accent4">
                  <a:lumMod val="7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1353800" y="6502599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5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228600"/>
            <a:ext cx="9779505" cy="609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>
                <a:gd name="adj" fmla="val 660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oftRound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none" spc="300" dirty="0">
                <a:ln w="11430">
                  <a:solidFill>
                    <a:srgbClr val="B299DF"/>
                  </a:solidFill>
                </a:ln>
                <a:solidFill>
                  <a:srgbClr val="B83D6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0"/>
              </a:rPr>
              <a:t>Unless… there is a “qualifier</a:t>
            </a:r>
            <a:r>
              <a:rPr lang="en-US" sz="3600" b="1" cap="none" spc="0" dirty="0">
                <a:ln w="11430">
                  <a:solidFill>
                    <a:srgbClr val="B299DF"/>
                  </a:solidFill>
                </a:ln>
                <a:solidFill>
                  <a:srgbClr val="B83D6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0"/>
              </a:rPr>
              <a:t>”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599" y="1006176"/>
            <a:ext cx="8197333" cy="44040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new moon can also be ‘a’ new month ONLY when there is a “qualifier” in the context to indicate there is a pagan </a:t>
            </a:r>
            <a:b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element of worship according to the</a:t>
            </a:r>
            <a:b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pagan new moon. </a:t>
            </a:r>
          </a:p>
          <a:p>
            <a:r>
              <a:rPr lang="en-US" sz="32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eg</a:t>
            </a:r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:  Isa 47:13 – the monthly [H2320] prognosticators … of Babylon were the ones that wanted to know the ancient pseudo science of astrology of the new moons.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50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Rae\Desktop\man-dont-get-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33" y="2438400"/>
            <a:ext cx="3428498" cy="2136775"/>
          </a:xfrm>
          <a:prstGeom prst="ellipse">
            <a:avLst/>
          </a:prstGeom>
          <a:ln w="7620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304800" y="5257800"/>
            <a:ext cx="10706100" cy="1401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Babylonian stargazers carefully studied the heavens for omens [or signs] of coming events – which of course included the phases of the moon.</a:t>
            </a:r>
          </a:p>
        </p:txBody>
      </p:sp>
    </p:spTree>
    <p:extLst>
      <p:ext uri="{BB962C8B-B14F-4D97-AF65-F5344CB8AC3E}">
        <p14:creationId xmlns:p14="http://schemas.microsoft.com/office/powerpoint/2010/main" val="2278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5305" y="228600"/>
            <a:ext cx="11759696" cy="777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>
                <a:gd name="adj" fmla="val 660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itchFamily="82" charset="0"/>
              </a:rPr>
              <a:t>Scriptures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itchFamily="82" charset="0"/>
              </a:rPr>
              <a:t> </a:t>
            </a:r>
            <a:r>
              <a:rPr lang="en-US" sz="3600" b="1" dirty="0">
                <a:ln w="11430"/>
                <a:solidFill>
                  <a:srgbClr val="B299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itchFamily="82" charset="0"/>
              </a:rPr>
              <a:t>with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itchFamily="82" charset="0"/>
              </a:rPr>
              <a:t> “qualifiers”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95400"/>
            <a:ext cx="7086602" cy="53641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following Scriptures all translate H2320 &lt;</a:t>
            </a:r>
            <a:r>
              <a:rPr lang="en-US" b="1" spc="50" dirty="0" err="1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chodesh</a:t>
            </a:r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&gt; as “new moon(s)” instead of “new months.”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Isaiah 1:13 &amp; 14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Hosea 2:11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Amos 8:5  </a:t>
            </a:r>
          </a:p>
          <a:p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 each case Yahuah’s apostate people are running after pagan new moons and worship practices </a:t>
            </a:r>
            <a:r>
              <a:rPr lang="en-US" b="1" u="sng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 place of staying true</a:t>
            </a:r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to Yahuah’s statutes as written in Torah.</a:t>
            </a:r>
          </a:p>
          <a:p>
            <a:r>
              <a:rPr lang="en-US" b="1" spc="50" dirty="0">
                <a:ln w="135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context of each verse has the “qualifier” making it very clear what was happening at that point in time in history. </a:t>
            </a:r>
            <a:endParaRPr lang="en-US" dirty="0">
              <a:ln w="13500">
                <a:solidFill>
                  <a:srgbClr val="002060"/>
                </a:solidFill>
                <a:prstDash val="solid"/>
              </a:ln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51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Rae\Desktop\photolibrary_rm_photo_of_boy_scratching_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632" y="2386409"/>
            <a:ext cx="3552825" cy="2414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87566">
            <a:off x="7915361" y="4800600"/>
            <a:ext cx="37240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(Future Lesson)</a:t>
            </a:r>
          </a:p>
        </p:txBody>
      </p:sp>
    </p:spTree>
    <p:extLst>
      <p:ext uri="{BB962C8B-B14F-4D97-AF65-F5344CB8AC3E}">
        <p14:creationId xmlns:p14="http://schemas.microsoft.com/office/powerpoint/2010/main" val="23360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5994400" y="1589566"/>
            <a:ext cx="5968999" cy="5116034"/>
          </a:xfrm>
          <a:prstGeom prst="rect">
            <a:avLst/>
          </a:prstGeo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0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  <a:buFont typeface="Wingdings" pitchFamily="2" charset="2"/>
              <a:buChar char="v"/>
            </a:pPr>
            <a:r>
              <a:rPr lang="en-US" sz="2600" dirty="0"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Comic Sans MS" pitchFamily="66" charset="0"/>
              </a:rPr>
              <a:t>H2320</a:t>
            </a:r>
            <a:r>
              <a:rPr lang="en-US" dirty="0">
                <a:latin typeface="Comic Sans MS" pitchFamily="66" charset="0"/>
              </a:rPr>
              <a:t> always comes from </a:t>
            </a:r>
            <a:br>
              <a:rPr lang="en-US" dirty="0">
                <a:latin typeface="Comic Sans MS" pitchFamily="66" charset="0"/>
              </a:rPr>
            </a:br>
            <a:r>
              <a:rPr lang="en-US" dirty="0">
                <a:latin typeface="Comic Sans MS" pitchFamily="66" charset="0"/>
              </a:rPr>
              <a:t>the root word </a:t>
            </a:r>
            <a:r>
              <a:rPr lang="en-US" cap="all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H2318</a:t>
            </a:r>
            <a:r>
              <a:rPr lang="en-US" cap="all" dirty="0">
                <a:effectLst>
                  <a:reflection blurRad="12700" stA="28000" endPos="45000" dist="1003" dir="5400000" sy="-100000" algn="bl"/>
                </a:effectLst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which simply means to “renew.” 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This is exactly what every creation &amp; festal month does</a:t>
            </a:r>
            <a:r>
              <a:rPr lang="en-US" dirty="0">
                <a:latin typeface="Comic Sans MS" pitchFamily="66" charset="0"/>
              </a:rPr>
              <a:t>. 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There is nothing in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H2318</a:t>
            </a:r>
            <a:r>
              <a:rPr lang="en-US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that implies the definition refers to the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moon month </a:t>
            </a:r>
            <a:r>
              <a:rPr lang="en-US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or that it should have 1</a:t>
            </a:r>
            <a:r>
              <a:rPr lang="en-US" baseline="30000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st</a:t>
            </a:r>
            <a:r>
              <a:rPr lang="en-US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place in the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H2320 </a:t>
            </a:r>
            <a:r>
              <a:rPr lang="en-US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definition with only 8% usage.</a:t>
            </a:r>
            <a:r>
              <a:rPr lang="en-US" dirty="0">
                <a:latin typeface="Comic Sans MS" pitchFamily="66" charset="0"/>
              </a:rPr>
              <a:t> 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itchFamily="66" charset="0"/>
              </a:rPr>
              <a:t>The usage for “new moon” in H2320 should be 0%!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52</a:t>
            </a:fld>
            <a:endParaRPr lang="en-US"/>
          </a:p>
        </p:txBody>
      </p:sp>
      <p:pic>
        <p:nvPicPr>
          <p:cNvPr id="10" name="Picture 2" descr="C:\Users\Rae\Desktop\30 day mon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5" y="2057400"/>
            <a:ext cx="6080246" cy="32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46161" y="228600"/>
            <a:ext cx="109506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Investigating  </a:t>
            </a:r>
            <a:r>
              <a:rPr lang="en-US" sz="4800" dirty="0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  &lt;</a:t>
            </a:r>
            <a:r>
              <a:rPr lang="en-US" sz="4800" dirty="0" err="1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sz="4800" dirty="0">
                <a:solidFill>
                  <a:srgbClr val="002060"/>
                </a:solidFill>
                <a:latin typeface="Arial Rounded MT Bold" pitchFamily="34" charset="0"/>
              </a:rPr>
              <a:t>&gt;  </a:t>
            </a:r>
            <a:r>
              <a:rPr lang="en-US" sz="4800" dirty="0">
                <a:solidFill>
                  <a:srgbClr val="B83D68"/>
                </a:solidFill>
                <a:latin typeface="Ravie" pitchFamily="82" charset="0"/>
                <a:cs typeface="Raavi" pitchFamily="34" charset="0"/>
              </a:rPr>
              <a:t>#7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B83D68"/>
              </a:solidFill>
              <a:effectLst/>
              <a:latin typeface="Ravie" pitchFamily="82" charset="0"/>
              <a:cs typeface="Raav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90000">
              <a:srgbClr val="FF0000"/>
            </a:gs>
            <a:gs pos="100000">
              <a:srgbClr val="FF82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10043450" cy="6248400"/>
          </a:xfrm>
        </p:spPr>
      </p:pic>
      <p:sp>
        <p:nvSpPr>
          <p:cNvPr id="7" name="Rectangle 6"/>
          <p:cNvSpPr/>
          <p:nvPr/>
        </p:nvSpPr>
        <p:spPr>
          <a:xfrm>
            <a:off x="1066800" y="-86360"/>
            <a:ext cx="100584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Rebuilding Yahuah’s Agricultural Lunar Month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9801" y="154242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New Moon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133600" y="1764268"/>
            <a:ext cx="7772401" cy="4331732"/>
          </a:xfrm>
          <a:prstGeom prst="straightConnector1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71800" y="6172201"/>
            <a:ext cx="770216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</a:t>
            </a:r>
            <a:r>
              <a:rPr lang="en-US" sz="2800" b="1" dirty="0">
                <a:solidFill>
                  <a:srgbClr val="FF0000"/>
                </a:solidFill>
              </a:rPr>
              <a:t> synodic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Lunar cycle is </a:t>
            </a:r>
            <a:r>
              <a:rPr lang="en-US" sz="2800" b="1" dirty="0">
                <a:solidFill>
                  <a:srgbClr val="FF0000"/>
                </a:solidFill>
              </a:rPr>
              <a:t>stretched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to 29½ days.</a:t>
            </a:r>
          </a:p>
        </p:txBody>
      </p:sp>
      <p:pic>
        <p:nvPicPr>
          <p:cNvPr id="1028" name="Picture 4" descr="C:\Users\Rae\Desktop\August-2018-Moon-Phases-sm e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579" y="2046208"/>
            <a:ext cx="81788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11353800" y="6477000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bg1"/>
                </a:solidFill>
              </a:rPr>
              <a:pPr algn="r"/>
              <a:t>53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7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0000">
              <a:srgbClr val="FFFFFF"/>
            </a:gs>
            <a:gs pos="56000">
              <a:srgbClr val="9C6563"/>
            </a:gs>
            <a:gs pos="60000">
              <a:srgbClr val="80302D">
                <a:alpha val="97000"/>
              </a:srgbClr>
            </a:gs>
            <a:gs pos="71000">
              <a:srgbClr val="C0524E"/>
            </a:gs>
            <a:gs pos="88000">
              <a:srgbClr val="EBDAD4"/>
            </a:gs>
            <a:gs pos="100000">
              <a:srgbClr val="55261C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30 day mon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5" y="1168286"/>
            <a:ext cx="5710640" cy="3005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277" y="0"/>
            <a:ext cx="11842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Rebuilding Yahuah’s Creation/Festal Month</a:t>
            </a:r>
          </a:p>
        </p:txBody>
      </p:sp>
      <p:sp>
        <p:nvSpPr>
          <p:cNvPr id="9" name="Rectangle 8"/>
          <p:cNvSpPr/>
          <p:nvPr/>
        </p:nvSpPr>
        <p:spPr>
          <a:xfrm>
            <a:off x="384415" y="4397276"/>
            <a:ext cx="1127418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Yahuah’s 30 day creation / festal month has:</a:t>
            </a:r>
            <a:b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1)  H2320 </a:t>
            </a:r>
            <a:r>
              <a:rPr lang="en-US" sz="36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&lt;</a:t>
            </a:r>
            <a:r>
              <a:rPr lang="en-US" sz="3600" b="1" cap="none" spc="0" dirty="0" err="1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chodesh</a:t>
            </a:r>
            <a:r>
              <a:rPr lang="en-US" sz="36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&gt; </a:t>
            </a:r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as the noun</a:t>
            </a:r>
          </a:p>
          <a:p>
            <a:pPr algn="ctr"/>
            <a:r>
              <a:rPr lang="en-US" sz="4800" b="1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  <a:t>2)  H2318 </a:t>
            </a:r>
            <a:r>
              <a:rPr lang="en-US" sz="3600" b="1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  <a:t>&lt;</a:t>
            </a:r>
            <a:r>
              <a:rPr lang="en-US" sz="3600" b="1" dirty="0" err="1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  <a:t>chadash</a:t>
            </a:r>
            <a:r>
              <a:rPr lang="en-US" sz="3600" b="1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  <a:t>&gt; </a:t>
            </a:r>
            <a:r>
              <a:rPr lang="en-US" sz="4800" b="1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  <a:t>as the verb.</a:t>
            </a:r>
            <a:endParaRPr lang="en-US" sz="4800" b="1" cap="none" spc="0" dirty="0">
              <a:ln w="50800"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3" name="Picture 4" descr="C:\Users\Rae\Desktop\Moon study\moon phases - 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700" y="364827"/>
            <a:ext cx="6914265" cy="180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36456">
            <a:off x="17151369" y="1379603"/>
            <a:ext cx="4374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rush Script MT" pitchFamily="66" charset="0"/>
              </a:rPr>
              <a:t>Agriculturally Related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rush Script MT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1200" y="1075942"/>
            <a:ext cx="6054541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400" b="1" cap="none" spc="0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Neither H3394 &lt;</a:t>
            </a:r>
            <a:r>
              <a:rPr lang="en-US" sz="3400" b="1" cap="none" spc="0" dirty="0" err="1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yareach</a:t>
            </a:r>
            <a:r>
              <a:rPr lang="en-US" sz="3400" b="1" cap="none" spc="0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&gt;</a:t>
            </a:r>
            <a:br>
              <a:rPr lang="en-US" sz="3400" b="1" cap="none" spc="0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</a:br>
            <a:r>
              <a:rPr lang="en-US" sz="3400" b="1" cap="none" spc="0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or H3391 &lt;</a:t>
            </a:r>
            <a:r>
              <a:rPr lang="en-US" sz="3400" b="1" cap="none" spc="0" dirty="0" err="1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yerach</a:t>
            </a:r>
            <a:r>
              <a:rPr lang="en-US" sz="3400" b="1" cap="none" spc="0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&gt;</a:t>
            </a:r>
            <a:br>
              <a:rPr lang="en-US" sz="3400" b="1" cap="none" spc="0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</a:br>
            <a:r>
              <a:rPr lang="en-US" sz="3400" b="1" cap="none" spc="0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qualifies for Yahuah’s creation / festal month.</a:t>
            </a:r>
          </a:p>
          <a:p>
            <a:pPr algn="ctr"/>
            <a:r>
              <a:rPr lang="en-US" sz="5400" b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BUT …</a:t>
            </a:r>
            <a:endParaRPr lang="en-US" sz="54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54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5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ae\Desktop\30 day mon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09876"/>
            <a:ext cx="9183299" cy="483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-Point Star 14"/>
          <p:cNvSpPr/>
          <p:nvPr/>
        </p:nvSpPr>
        <p:spPr>
          <a:xfrm rot="602625">
            <a:off x="3715369" y="4791998"/>
            <a:ext cx="864096" cy="738423"/>
          </a:xfrm>
          <a:prstGeom prst="star5">
            <a:avLst/>
          </a:prstGeom>
          <a:solidFill>
            <a:srgbClr val="8A0045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4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20910671">
            <a:off x="1134840" y="1879802"/>
            <a:ext cx="864096" cy="770124"/>
          </a:xfrm>
          <a:prstGeom prst="star5">
            <a:avLst/>
          </a:prstGeom>
          <a:solidFill>
            <a:srgbClr val="ABE9FF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4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41352" y="821353"/>
            <a:ext cx="1905000" cy="48936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</a:t>
            </a:r>
            <a:r>
              <a:rPr lang="en-US" sz="4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</a:t>
            </a:r>
            <a:r>
              <a:rPr lang="en-US" sz="4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renewswhen</a:t>
            </a:r>
            <a:r>
              <a:rPr lang="en-US" sz="3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 the 30</a:t>
            </a:r>
            <a:r>
              <a:rPr lang="en-US" sz="3600" b="1" baseline="30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3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 day ends.</a:t>
            </a:r>
          </a:p>
        </p:txBody>
      </p:sp>
      <p:pic>
        <p:nvPicPr>
          <p:cNvPr id="7170" name="Picture 2" descr="C:\Users\Rae\Desktop\in other words  png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9564"/>
            <a:ext cx="7467600" cy="91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55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0000">
              <a:srgbClr val="FFFFFF"/>
            </a:gs>
            <a:gs pos="56000">
              <a:srgbClr val="9C6563"/>
            </a:gs>
            <a:gs pos="60000">
              <a:srgbClr val="80302D">
                <a:alpha val="97000"/>
              </a:srgbClr>
            </a:gs>
            <a:gs pos="71000">
              <a:srgbClr val="C0524E"/>
            </a:gs>
            <a:gs pos="93000">
              <a:srgbClr val="EBDAD4"/>
            </a:gs>
            <a:gs pos="100000">
              <a:srgbClr val="55261C"/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30 day mon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60" y="2362200"/>
            <a:ext cx="5710640" cy="3005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" y="830997"/>
            <a:ext cx="2971800" cy="182880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H3394 </a:t>
            </a:r>
            <a:br>
              <a:rPr lang="en-US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yareach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&gt;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b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4000" b="1" dirty="0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(noun)</a:t>
            </a:r>
            <a:endParaRPr lang="en-US" sz="2400" dirty="0"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82096"/>
            <a:ext cx="3048000" cy="2375704"/>
          </a:xfrm>
          <a:prstGeom prst="rect">
            <a:avLst/>
          </a:prstGeom>
        </p:spPr>
        <p:txBody>
          <a:bodyPr>
            <a:normAutofit fontScale="8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H3391</a:t>
            </a:r>
            <a:r>
              <a:rPr lang="en-US" sz="48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8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4700" b="1" spc="3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yerach</a:t>
            </a:r>
            <a:r>
              <a:rPr lang="en-US" sz="4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&gt; </a:t>
            </a:r>
            <a:br>
              <a:rPr lang="en-US" sz="40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700" b="1" spc="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(verb)</a:t>
            </a:r>
            <a:br>
              <a:rPr lang="en-US" sz="2500" b="1" spc="3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br>
              <a:rPr lang="en-US" sz="2500" b="1" spc="3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r>
              <a:rPr lang="en-US" sz="2500" b="1" spc="3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CDED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[primitive root] </a:t>
            </a:r>
            <a:endParaRPr lang="en-US" sz="2100" dirty="0">
              <a:solidFill>
                <a:schemeClr val="accent4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204" y="0"/>
            <a:ext cx="109445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For Yahuah’s moon/month we found: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191" y="5458361"/>
            <a:ext cx="119162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How do we </a:t>
            </a:r>
            <a:r>
              <a:rPr lang="en-US" sz="4000" b="1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  <a:t>find the noun and verb components </a:t>
            </a:r>
            <a:br>
              <a:rPr lang="en-US" sz="4000" b="1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</a:br>
            <a:r>
              <a:rPr lang="en-US" sz="4000" b="1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rial Rounded MT Bold" pitchFamily="34" charset="0"/>
              </a:rPr>
              <a:t>for Yahuah’s </a:t>
            </a:r>
            <a:r>
              <a:rPr lang="en-US" sz="40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creation/festal month?</a:t>
            </a:r>
          </a:p>
        </p:txBody>
      </p:sp>
      <p:pic>
        <p:nvPicPr>
          <p:cNvPr id="3" name="Picture 4" descr="C:\Users\Rae\Desktop\Moon study\moon phases - 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80326"/>
            <a:ext cx="6914265" cy="180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36456">
            <a:off x="4768869" y="1795102"/>
            <a:ext cx="4374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rush Script MT" pitchFamily="66" charset="0"/>
              </a:rPr>
              <a:t>Agriculturally Related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rush Script MT" pitchFamily="66" charset="0"/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56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0000">
              <a:srgbClr val="FFFFFF"/>
            </a:gs>
            <a:gs pos="56000">
              <a:srgbClr val="9C6563"/>
            </a:gs>
            <a:gs pos="60000">
              <a:srgbClr val="80302D">
                <a:alpha val="97000"/>
              </a:srgbClr>
            </a:gs>
            <a:gs pos="71000">
              <a:srgbClr val="C0524E"/>
            </a:gs>
            <a:gs pos="88000">
              <a:srgbClr val="EBDAD4"/>
            </a:gs>
            <a:gs pos="100000">
              <a:srgbClr val="55261C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4297" y="0"/>
            <a:ext cx="97144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cap="none" spc="0" dirty="0">
                <a:ln w="508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  <a:latin typeface="Arial Rounded MT Bold" pitchFamily="34" charset="0"/>
              </a:rPr>
              <a:t>Proper Placement of Definitions</a:t>
            </a:r>
          </a:p>
        </p:txBody>
      </p:sp>
      <p:pic>
        <p:nvPicPr>
          <p:cNvPr id="3" name="Picture 4" descr="C:\Users\Rae\Desktop\Moon study\moon phases - 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700" y="364827"/>
            <a:ext cx="6914265" cy="180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36456">
            <a:off x="17151369" y="1379603"/>
            <a:ext cx="4374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rush Script MT" pitchFamily="66" charset="0"/>
              </a:rPr>
              <a:t>Agriculturally Related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rush Script MT" pitchFamily="66" charset="0"/>
            </a:endParaRPr>
          </a:p>
        </p:txBody>
      </p:sp>
      <p:pic>
        <p:nvPicPr>
          <p:cNvPr id="5123" name="Picture 3" descr="C:\Users\Rae\Desktop\Creation 1st Mon jpeg sm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5" y="830996"/>
            <a:ext cx="11721605" cy="556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05400" y="1447800"/>
            <a:ext cx="2133600" cy="890554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   H3394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&lt;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yareach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&gt;</a:t>
            </a:r>
            <a:r>
              <a:rPr lang="en-US" sz="2000" spc="50" dirty="0">
                <a:ln w="135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en-US" sz="1200" dirty="0">
              <a:ln w="135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37246" y="5486399"/>
            <a:ext cx="2286000" cy="890554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   H3391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&lt;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yerach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&gt;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ounded MT Bold" pitchFamily="34" charset="0"/>
              </a:rPr>
              <a:t>“rebuild”</a:t>
            </a:r>
            <a:r>
              <a:rPr lang="en-US" sz="2000" spc="50" dirty="0">
                <a:ln w="135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en-US" sz="1200" dirty="0">
              <a:ln w="135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47800"/>
            <a:ext cx="2133600" cy="890554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  </a:t>
            </a:r>
            <a:r>
              <a:rPr lang="en-US" sz="28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  <a:t>H2320 </a:t>
            </a:r>
            <a:br>
              <a:rPr lang="en-US" sz="24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</a:br>
            <a:r>
              <a:rPr lang="en-US" sz="20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  <a:t>&lt;</a:t>
            </a:r>
            <a:r>
              <a:rPr lang="en-US" sz="2000" spc="150" dirty="0" err="1">
                <a:ln w="11430"/>
                <a:solidFill>
                  <a:srgbClr val="F8F8F8"/>
                </a:solidFill>
                <a:latin typeface="Arial Rounded MT Bold" pitchFamily="34" charset="0"/>
              </a:rPr>
              <a:t>chodesh</a:t>
            </a:r>
            <a:r>
              <a:rPr lang="en-US" sz="20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  <a:t>&gt;</a:t>
            </a:r>
            <a:r>
              <a:rPr lang="en-US" sz="2000" spc="150" dirty="0">
                <a:ln w="11430"/>
                <a:solidFill>
                  <a:srgbClr val="F8F8F8"/>
                </a:solidFill>
              </a:rPr>
              <a:t> </a:t>
            </a:r>
            <a:endParaRPr lang="en-US" sz="1200" spc="150" dirty="0">
              <a:ln w="11430"/>
              <a:solidFill>
                <a:srgbClr val="F8F8F8"/>
              </a:solidFill>
              <a:latin typeface="Arial Rounded MT Bol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52800" y="5510245"/>
            <a:ext cx="2133600" cy="890554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  </a:t>
            </a:r>
            <a:r>
              <a:rPr lang="en-US" sz="28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  <a:t>H2318 </a:t>
            </a:r>
            <a:br>
              <a:rPr lang="en-US" sz="24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</a:br>
            <a:r>
              <a:rPr lang="en-US" sz="20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  <a:t>&lt;</a:t>
            </a:r>
            <a:r>
              <a:rPr lang="en-US" sz="2000" spc="150" dirty="0" err="1">
                <a:ln w="11430"/>
                <a:solidFill>
                  <a:srgbClr val="F8F8F8"/>
                </a:solidFill>
                <a:latin typeface="Arial Rounded MT Bold" pitchFamily="34" charset="0"/>
              </a:rPr>
              <a:t>chadash</a:t>
            </a:r>
            <a:r>
              <a:rPr lang="en-US" sz="20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  <a:t>&gt;</a:t>
            </a:r>
            <a:br>
              <a:rPr lang="en-US" sz="20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</a:br>
            <a:r>
              <a:rPr lang="en-US" sz="2000" spc="150" dirty="0">
                <a:ln w="11430"/>
                <a:solidFill>
                  <a:srgbClr val="F8F8F8"/>
                </a:solidFill>
                <a:latin typeface="Arial Rounded MT Bold" pitchFamily="34" charset="0"/>
              </a:rPr>
              <a:t>“renew”</a:t>
            </a:r>
            <a:r>
              <a:rPr lang="en-US" sz="2000" spc="150" dirty="0">
                <a:ln w="11430"/>
                <a:solidFill>
                  <a:srgbClr val="F8F8F8"/>
                </a:solidFill>
              </a:rPr>
              <a:t> </a:t>
            </a:r>
            <a:endParaRPr lang="en-US" sz="1200" spc="150" dirty="0">
              <a:ln w="11430"/>
              <a:solidFill>
                <a:srgbClr val="F8F8F8"/>
              </a:solidFill>
              <a:latin typeface="Arial Rounded MT Bold" pitchFamily="34" charset="0"/>
            </a:endParaRPr>
          </a:p>
        </p:txBody>
      </p:sp>
      <p:sp>
        <p:nvSpPr>
          <p:cNvPr id="16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57</a:t>
            </a:fld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811" y="2351500"/>
            <a:ext cx="12715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Noun</a:t>
            </a:r>
            <a:br>
              <a:rPr lang="en-US" sz="32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Creation</a:t>
            </a:r>
            <a:br>
              <a:rPr lang="en-US" sz="24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Month</a:t>
            </a:r>
            <a:endParaRPr lang="en-US" sz="32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5000" y="2351500"/>
            <a:ext cx="11160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Noun</a:t>
            </a:r>
            <a:br>
              <a:rPr lang="en-US" sz="32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Moon</a:t>
            </a:r>
            <a:br>
              <a:rPr lang="en-US" sz="24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Month</a:t>
            </a:r>
            <a:endParaRPr lang="en-US" sz="32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30619" y="4800600"/>
            <a:ext cx="9779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91266" y="4800599"/>
            <a:ext cx="9779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Verb</a:t>
            </a:r>
          </a:p>
        </p:txBody>
      </p:sp>
    </p:spTree>
    <p:extLst>
      <p:ext uri="{BB962C8B-B14F-4D97-AF65-F5344CB8AC3E}">
        <p14:creationId xmlns:p14="http://schemas.microsoft.com/office/powerpoint/2010/main" val="2584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0" grpId="0"/>
      <p:bldP spid="17" grpId="0"/>
      <p:bldP spid="18" grpId="0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1200-12042682-man-worship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34074"/>
            <a:ext cx="7953215" cy="62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368379"/>
            <a:ext cx="7239000" cy="62170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lvl="1"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idea that “month” has to mean “moon” because of the words </a:t>
            </a:r>
            <a:b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“rebuild, renew and repair” </a:t>
            </a:r>
            <a:b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spc="300" dirty="0">
                <a:solidFill>
                  <a:srgbClr val="FF9900"/>
                </a:solidFill>
                <a:latin typeface="Ravie" pitchFamily="82" charset="0"/>
                <a:cs typeface="Arial" pitchFamily="34" charset="0"/>
              </a:rPr>
              <a:t>is a traditional teaching </a:t>
            </a:r>
            <a:b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that has been handed down </a:t>
            </a:r>
            <a:br>
              <a:rPr lang="en-US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to us from the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moon gazers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.”</a:t>
            </a:r>
          </a:p>
          <a:p>
            <a:pPr marL="0" lvl="1" algn="ctr"/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Who would adopt such a </a:t>
            </a:r>
            <a:b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pagan teaching except the </a:t>
            </a:r>
            <a:b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apostate Jewish Rabbi </a:t>
            </a:r>
            <a:b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moon-gazers themselves?</a:t>
            </a:r>
            <a:br>
              <a:rPr lang="en-US" sz="32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 and many in the world wander after!!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58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11277600" cy="5181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sz="3200" b="1" dirty="0">
                <a:ln w="1905"/>
                <a:solidFill>
                  <a:srgbClr val="0037A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KJV Translation Count for H2320 — Total usage: 276x</a:t>
            </a:r>
          </a:p>
          <a:p>
            <a:pPr marL="0" indent="0">
              <a:buNone/>
            </a:pPr>
            <a:r>
              <a:rPr lang="en-US" sz="3200" b="1" dirty="0">
                <a:ln w="1905"/>
                <a:solidFill>
                  <a:srgbClr val="0037A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H2320 should be found in the KJV in the </a:t>
            </a:r>
            <a:br>
              <a:rPr lang="en-US" sz="3200" b="1" dirty="0">
                <a:ln w="1905"/>
                <a:solidFill>
                  <a:srgbClr val="0037A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/>
                <a:solidFill>
                  <a:srgbClr val="0037A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following manner:</a:t>
            </a: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</a:rPr>
              <a:t>month</a:t>
            </a:r>
            <a:r>
              <a:rPr lang="en-US" sz="3600" dirty="0"/>
              <a:t>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(274x)</a:t>
            </a: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new moon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(0x)</a:t>
            </a: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rgbClr val="00B050"/>
                </a:solidFill>
              </a:rPr>
              <a:t>Monthly  </a:t>
            </a:r>
            <a:r>
              <a:rPr lang="en-US" sz="3600" dirty="0"/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(1x)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another</a:t>
            </a:r>
            <a:r>
              <a:rPr lang="en-US" sz="3600" dirty="0"/>
              <a:t>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(1x)</a:t>
            </a:r>
          </a:p>
        </p:txBody>
      </p:sp>
      <p:pic>
        <p:nvPicPr>
          <p:cNvPr id="5" name="Picture 2" descr="C:\Users\Rae\Desktop\two roads sm edi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42" y="2819399"/>
            <a:ext cx="5485058" cy="364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047728" cy="9906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Corrected Statistics for H2320 </a:t>
            </a:r>
            <a:r>
              <a:rPr lang="en-US" sz="49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r>
              <a:rPr lang="en-US" sz="49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chodesh</a:t>
            </a:r>
            <a:r>
              <a:rPr lang="en-US" sz="49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dirty="0">
                <a:solidFill>
                  <a:srgbClr val="B83D68"/>
                </a:solidFill>
                <a:latin typeface="Ravie" pitchFamily="82" charset="0"/>
                <a:cs typeface="Raavi" pitchFamily="34" charset="0"/>
              </a:rPr>
              <a:t>#8</a:t>
            </a:r>
            <a:endParaRPr lang="en-US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59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1610" y="5410200"/>
            <a:ext cx="183896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n-US" sz="28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onth</a:t>
            </a:r>
            <a:br>
              <a:rPr lang="en-US" sz="28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274x / 100%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17521" y="5410200"/>
            <a:ext cx="10807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n-US" sz="2800" b="1" cap="none" spc="0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oon</a:t>
            </a:r>
            <a:br>
              <a:rPr lang="en-US" sz="2800" b="1" cap="none" spc="0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cap="none" spc="0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</a:t>
            </a:r>
            <a:r>
              <a:rPr lang="en-US" sz="2800" b="1" cap="none" spc="0" dirty="0">
                <a:ln w="1905"/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%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2271" y="2819399"/>
            <a:ext cx="2742529" cy="3654327"/>
          </a:xfrm>
          <a:prstGeom prst="rect">
            <a:avLst/>
          </a:prstGeom>
          <a:solidFill>
            <a:srgbClr val="DDE9EC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34000">
              <a:srgbClr val="FEE7F2"/>
            </a:gs>
            <a:gs pos="7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learned so far-sm edi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62240"/>
            <a:ext cx="7848600" cy="4395760"/>
          </a:xfrm>
          <a:prstGeom prst="rect">
            <a:avLst/>
          </a:prstGeom>
          <a:noFill/>
          <a:effectLst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84472" y="304800"/>
            <a:ext cx="9864528" cy="91940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rgbClr val="0037A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lessons will we learn today?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524000"/>
            <a:ext cx="10097636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Comparisons between:</a:t>
            </a:r>
          </a:p>
          <a:p>
            <a:pPr marL="457200" indent="-457200">
              <a:buAutoNum type="arabicParenR"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H2320  </a:t>
            </a:r>
            <a:r>
              <a:rPr lang="en-US" sz="3200" b="1" dirty="0" err="1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chodesh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(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kho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'-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desh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</a:p>
          <a:p>
            <a:pPr marL="457200" indent="-457200">
              <a:buAutoNum type="arabicParenR"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H2318  </a:t>
            </a:r>
            <a:r>
              <a:rPr lang="en-US" sz="3200" b="1" dirty="0" err="1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chadash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(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khaw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-dash')</a:t>
            </a:r>
            <a:b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[a primitive root]</a:t>
            </a:r>
          </a:p>
          <a:p>
            <a:pPr marL="514350" indent="-514350">
              <a:buAutoNum type="arabicParenR" startAt="3"/>
            </a:pP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One is a noun!</a:t>
            </a:r>
          </a:p>
          <a:p>
            <a:pPr marL="514350" indent="-514350">
              <a:buAutoNum type="arabicParenR" startAt="4"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One is a verb!</a:t>
            </a:r>
          </a:p>
          <a:p>
            <a:b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Question: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  </a:t>
            </a:r>
            <a:b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</a:b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Are </a:t>
            </a:r>
            <a:r>
              <a:rPr lang="en-US" sz="3200" b="1" dirty="0" err="1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chodesh</a:t>
            </a:r>
            <a:r>
              <a:rPr lang="en-US" sz="3200" b="1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&amp; </a:t>
            </a:r>
            <a:r>
              <a:rPr lang="en-US" sz="3200" b="1" dirty="0" err="1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chadash</a:t>
            </a:r>
            <a:r>
              <a:rPr lang="en-US" sz="3200" b="1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synonyms for </a:t>
            </a:r>
            <a:r>
              <a:rPr lang="en-US" sz="3200" b="1" dirty="0" err="1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yareach</a:t>
            </a:r>
            <a:r>
              <a:rPr lang="en-US" sz="3200" b="1" dirty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&amp; </a:t>
            </a:r>
            <a:r>
              <a:rPr lang="en-US" sz="3200" b="1" dirty="0" err="1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yerach</a:t>
            </a:r>
            <a:r>
              <a:rPr lang="en-US" sz="3200" b="1" dirty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 </a:t>
            </a:r>
            <a:endParaRPr lang="en-US" sz="3200" b="1" cap="none" spc="0" dirty="0">
              <a:ln w="1905">
                <a:solidFill>
                  <a:srgbClr val="92D05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tx1"/>
                </a:solidFill>
              </a:rPr>
              <a:pPr algn="r"/>
              <a:t>6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1800" y="2819400"/>
            <a:ext cx="9601200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80000"/>
            </a:pP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James Strong could not change  </a:t>
            </a:r>
            <a:b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wording of the “new moon(s)” </a:t>
            </a:r>
            <a:b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the 20 controversial verses but </a:t>
            </a:r>
            <a:b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did not have to insert the words </a:t>
            </a:r>
            <a:b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“new moon” into the H2320 Hebrew definition!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>
              <a:buClr>
                <a:schemeClr val="accent2">
                  <a:lumMod val="50000"/>
                </a:schemeClr>
              </a:buClr>
              <a:buSzPct val="80000"/>
            </a:pPr>
            <a:br>
              <a:rPr lang="en-US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Think of the consequences for this decision!</a:t>
            </a:r>
          </a:p>
          <a:p>
            <a:pPr>
              <a:buClr>
                <a:schemeClr val="accent2">
                  <a:lumMod val="50000"/>
                </a:schemeClr>
              </a:buClr>
              <a:buSzPct val="80000"/>
            </a:pP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Exactly “who” was James Strong?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047728" cy="990600"/>
          </a:xfrm>
        </p:spPr>
        <p:txBody>
          <a:bodyPr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A Note About James Strong &amp; H2320</a:t>
            </a:r>
          </a:p>
        </p:txBody>
      </p:sp>
      <p:pic>
        <p:nvPicPr>
          <p:cNvPr id="10" name="Picture 4" descr="C:\Users\Rae\Desktop\book Strong'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2819400" cy="38456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Rae\Desktop\James Strong bust 1822-189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223968"/>
            <a:ext cx="2000250" cy="2257425"/>
          </a:xfrm>
          <a:prstGeom prst="ellipse">
            <a:avLst/>
          </a:prstGeom>
          <a:ln w="5715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711200" cy="244476"/>
          </a:xfrm>
        </p:spPr>
        <p:txBody>
          <a:bodyPr>
            <a:normAutofit fontScale="77500" lnSpcReduction="20000"/>
          </a:bodyPr>
          <a:lstStyle/>
          <a:p>
            <a:fld id="{AA4C6552-42F6-43F2-A3FB-E92E8C09004E}" type="slidenum">
              <a:rPr lang="en-US" smtClean="0"/>
              <a:t>60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372600" y="1624171"/>
            <a:ext cx="22337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1822-1894</a:t>
            </a:r>
            <a:endParaRPr lang="en-US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8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61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047728" cy="990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“strong” is James Strong?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600200"/>
            <a:ext cx="5410200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80000"/>
            </a:pP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following information is from Chapter 7, pg. 161, titled “Strong Delusion” of </a:t>
            </a:r>
            <a:r>
              <a:rPr lang="en-US" sz="3600" b="1" i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Hazardous Materials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by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err="1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Gail. A. </a:t>
            </a:r>
            <a:r>
              <a:rPr lang="en-US" sz="3600" b="1" dirty="0" err="1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Riplinger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2008.</a:t>
            </a:r>
            <a:r>
              <a:rPr lang="en-US" sz="28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>
              <a:buClr>
                <a:schemeClr val="accent2">
                  <a:lumMod val="50000"/>
                </a:schemeClr>
              </a:buClr>
              <a:buSzPct val="80000"/>
            </a:pPr>
            <a:br>
              <a:rPr lang="en-US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sz="2000" b="1" dirty="0">
              <a:ln w="1905">
                <a:solidFill>
                  <a:srgbClr val="002060"/>
                </a:solidFill>
              </a:ln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w Cen MT" pitchFamily="34" charset="0"/>
              <a:cs typeface="MV Boli" pitchFamily="2" charset="0"/>
            </a:endParaRPr>
          </a:p>
        </p:txBody>
      </p:sp>
      <p:pic>
        <p:nvPicPr>
          <p:cNvPr id="1026" name="Picture 2" descr="C:\Users\Rae\Desktop\Strong's delusion Riplinger #1-4 sm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9896"/>
            <a:ext cx="5461000" cy="491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0800" y="2667000"/>
            <a:ext cx="4724400" cy="838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3657600"/>
            <a:ext cx="4724400" cy="685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00800" y="5791200"/>
            <a:ext cx="4724400" cy="685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0800" y="4495800"/>
            <a:ext cx="4724400" cy="1143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7" descr="C:\Users\Rae\Desktop\Art on Desktop\white man clip art\Redflag 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739102" cy="190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776" y="635265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"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w Cen MT" pitchFamily="34" charset="0"/>
                <a:cs typeface="MV Boli" pitchFamily="2" charset="0"/>
              </a:rPr>
              <a:t>http://www.jesusisprecious.org/wolves/james_strong.htm</a:t>
            </a:r>
            <a:endParaRPr lang="en-US" dirty="0"/>
          </a:p>
        </p:txBody>
      </p:sp>
      <p:pic>
        <p:nvPicPr>
          <p:cNvPr id="14" name="Picture 2" descr="C:\Users\Rae\Desktop\Art on Desktop\white man clip art\3d white people\png\3d gets it 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3400"/>
            <a:ext cx="1752600" cy="20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79452" y="4634045"/>
            <a:ext cx="26258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cap="none" spc="300" dirty="0">
                <a:ln/>
                <a:solidFill>
                  <a:schemeClr val="accent3"/>
                </a:solidFill>
                <a:effectLst/>
                <a:latin typeface="Juice ITC" pitchFamily="82" charset="0"/>
                <a:cs typeface="Raavi" pitchFamily="34" charset="0"/>
              </a:rPr>
              <a:t>Be aware of</a:t>
            </a:r>
            <a:br>
              <a:rPr lang="en-US" sz="4400" b="1" cap="none" spc="300" dirty="0">
                <a:ln/>
                <a:solidFill>
                  <a:schemeClr val="accent3"/>
                </a:solidFill>
                <a:effectLst/>
                <a:latin typeface="Juice ITC" pitchFamily="82" charset="0"/>
                <a:cs typeface="Raavi" pitchFamily="34" charset="0"/>
              </a:rPr>
            </a:br>
            <a:r>
              <a:rPr lang="en-US" sz="4400" b="1" cap="none" spc="300" dirty="0">
                <a:ln/>
                <a:solidFill>
                  <a:schemeClr val="accent3"/>
                </a:solidFill>
                <a:effectLst/>
                <a:latin typeface="Juice ITC" pitchFamily="82" charset="0"/>
                <a:cs typeface="Raavi" pitchFamily="34" charset="0"/>
              </a:rPr>
              <a:t>the content!</a:t>
            </a:r>
          </a:p>
        </p:txBody>
      </p:sp>
    </p:spTree>
    <p:extLst>
      <p:ext uri="{BB962C8B-B14F-4D97-AF65-F5344CB8AC3E}">
        <p14:creationId xmlns:p14="http://schemas.microsoft.com/office/powerpoint/2010/main" val="26559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62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047728" cy="990600"/>
          </a:xfrm>
        </p:spPr>
        <p:txBody>
          <a:bodyPr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C000"/>
                </a:solidFill>
              </a:rPr>
              <a:t>Exactly who was </a:t>
            </a:r>
            <a:r>
              <a:rPr lang="en-US" sz="5400" b="1" dirty="0" err="1">
                <a:ln/>
                <a:solidFill>
                  <a:srgbClr val="FFC000"/>
                </a:solidFill>
              </a:rPr>
              <a:t>Dr</a:t>
            </a:r>
            <a:r>
              <a:rPr lang="en-US" sz="5400" b="1" dirty="0">
                <a:ln/>
                <a:solidFill>
                  <a:srgbClr val="FFC000"/>
                </a:solidFill>
              </a:rPr>
              <a:t> James Strong?</a:t>
            </a:r>
          </a:p>
        </p:txBody>
      </p:sp>
      <p:sp>
        <p:nvSpPr>
          <p:cNvPr id="6" name="Rectangle 5"/>
          <p:cNvSpPr/>
          <p:nvPr/>
        </p:nvSpPr>
        <p:spPr>
          <a:xfrm>
            <a:off x="-7543800" y="1600200"/>
            <a:ext cx="7086600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80000"/>
            </a:pP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Strong’s could not change the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wording of the “new moon(s)”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the 20 controversial verses but he did not have to insert “new moon” into the H2320 Hebrew definition!</a:t>
            </a:r>
            <a:r>
              <a:rPr lang="en-US" sz="28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>
              <a:buClr>
                <a:schemeClr val="accent2">
                  <a:lumMod val="50000"/>
                </a:schemeClr>
              </a:buClr>
              <a:buSzPct val="80000"/>
            </a:pPr>
            <a:br>
              <a:rPr lang="en-US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rgbClr val="8E00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Think of the consequences for this decision!</a:t>
            </a:r>
          </a:p>
        </p:txBody>
      </p:sp>
      <p:pic>
        <p:nvPicPr>
          <p:cNvPr id="1027" name="Picture 3" descr="C:\Users\Rae\Desktop\Strong's delusion Riplinger #5-8 sm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" y="1706404"/>
            <a:ext cx="6078876" cy="495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251" y="1905000"/>
            <a:ext cx="5257800" cy="9906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51" y="3078480"/>
            <a:ext cx="5257800" cy="54864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251" y="4495800"/>
            <a:ext cx="5257800" cy="1905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251" y="3810000"/>
            <a:ext cx="5257800" cy="52324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00800" y="2114183"/>
            <a:ext cx="5486400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5"/>
              </a:rPr>
              <a:t>http://www.jesusisprecious.org/wolves/james_strong.htm</a:t>
            </a:r>
            <a:endParaRPr lang="en-US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38900" y="1483360"/>
            <a:ext cx="56769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80000"/>
            </a:pPr>
            <a:r>
              <a:rPr lang="en-US" sz="3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Some final comments from:</a:t>
            </a:r>
            <a:endParaRPr lang="en-US" b="1" dirty="0">
              <a:ln w="1905">
                <a:solidFill>
                  <a:srgbClr val="002060"/>
                </a:solidFill>
              </a:ln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w Cen MT" pitchFamily="34" charset="0"/>
              <a:cs typeface="MV Boli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0960" y="2438400"/>
            <a:ext cx="54102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“James Strong’s … corrupt Greek and Hebrew definitions pepper today’s preaching, as if his lexicon was the final and 67</a:t>
            </a:r>
            <a:r>
              <a:rPr lang="en-US" sz="2400" b="1" baseline="30000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2400" b="1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book of the Bible.  His liberal definitions are used as quick and weak patches to fill a void in sermons.  </a:t>
            </a:r>
            <a:br>
              <a:rPr lang="en-US" sz="2400" b="1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space would be better filled by a laborious looking up of all the Bible’s usages of a word.”</a:t>
            </a:r>
          </a:p>
        </p:txBody>
      </p:sp>
    </p:spTree>
    <p:extLst>
      <p:ext uri="{BB962C8B-B14F-4D97-AF65-F5344CB8AC3E}">
        <p14:creationId xmlns:p14="http://schemas.microsoft.com/office/powerpoint/2010/main" val="4355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4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birds of a feathe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-609600"/>
            <a:ext cx="7432040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60" y="35559"/>
            <a:ext cx="7432040" cy="1412239"/>
          </a:xfrm>
          <a:prstGeom prst="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Rae\Desktop\birds-in-a-feather-flock-together png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39"/>
            <a:ext cx="44196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63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2053" name="Picture 5" descr="C:\Users\Rae\Desktop\westcott-and-hort sm ed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752600"/>
            <a:ext cx="3462020" cy="1811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Rae\Desktop\briggs charles nam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774" y="3866952"/>
            <a:ext cx="2081826" cy="276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7796" y="4017338"/>
            <a:ext cx="1793599" cy="2533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Rae\Desktop\Samuel_Rolles_Driver nam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86" y="3859971"/>
            <a:ext cx="1954714" cy="2741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Rae\Desktop\hpblavatsky name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71" y="1321236"/>
            <a:ext cx="1726969" cy="2453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Rae\Desktop\Gesenius_Wilhelm name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53605"/>
            <a:ext cx="2209800" cy="2775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Rae\Desktop\francis brown 1849-1916 named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03281"/>
            <a:ext cx="1829618" cy="2724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962400" y="1783140"/>
            <a:ext cx="59849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Attention:  Proceed with caution before using the study tools of people that have another agenda.</a:t>
            </a:r>
          </a:p>
        </p:txBody>
      </p:sp>
    </p:spTree>
    <p:extLst>
      <p:ext uri="{BB962C8B-B14F-4D97-AF65-F5344CB8AC3E}">
        <p14:creationId xmlns:p14="http://schemas.microsoft.com/office/powerpoint/2010/main" val="17136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9911144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" pitchFamily="18" charset="0"/>
              </a:rPr>
              <a:t>Where is this “other agenda” leading to?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81400" y="2362200"/>
            <a:ext cx="8610600" cy="4419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</a:rPr>
              <a:t>Anything connected to the sun for the purposes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 of “worship” is to be shunned, including: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day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 </a:t>
            </a:r>
            <a:r>
              <a:rPr lang="en-US" sz="3200" b="1" dirty="0" err="1">
                <a:solidFill>
                  <a:srgbClr val="C00000"/>
                </a:solidFill>
              </a:rPr>
              <a:t>SUNday</a:t>
            </a:r>
            <a:r>
              <a:rPr lang="en-US" sz="3200" b="1" dirty="0">
                <a:solidFill>
                  <a:srgbClr val="C00000"/>
                </a:solidFill>
              </a:rPr>
              <a:t> sacredness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(or any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day besides the 7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day Sabbath).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hour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3200" dirty="0"/>
              <a:t>  </a:t>
            </a:r>
            <a:r>
              <a:rPr lang="en-US" sz="3200" b="1" dirty="0" err="1">
                <a:solidFill>
                  <a:srgbClr val="C00000"/>
                </a:solidFill>
              </a:rPr>
              <a:t>SUNset</a:t>
            </a:r>
            <a:r>
              <a:rPr lang="en-US" sz="3200" b="1" dirty="0">
                <a:solidFill>
                  <a:srgbClr val="C00000"/>
                </a:solidFill>
              </a:rPr>
              <a:t> sacredness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the day before any Sabbath given in the instructions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the Book of the Covenant – engraved on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Tables of Stone.</a:t>
            </a: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64</a:t>
            </a:fld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2362200" y="1600200"/>
            <a:ext cx="9702800" cy="7477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Beast Knows the 1</a:t>
            </a:r>
            <a:r>
              <a:rPr lang="en-US" sz="3600" spc="150" baseline="300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</a:t>
            </a:r>
            <a:r>
              <a:rPr lang="en-US" sz="36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part of the agenda …</a:t>
            </a:r>
          </a:p>
        </p:txBody>
      </p:sp>
    </p:spTree>
    <p:extLst>
      <p:ext uri="{BB962C8B-B14F-4D97-AF65-F5344CB8AC3E}">
        <p14:creationId xmlns:p14="http://schemas.microsoft.com/office/powerpoint/2010/main" val="3865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065000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Beast Wants Her Apostate Daughters Back </a:t>
            </a:r>
            <a:r>
              <a:rPr lang="en-US" sz="5400" b="1" dirty="0">
                <a:ln w="11430">
                  <a:solidFill>
                    <a:srgbClr val="002060"/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 </a:t>
            </a:r>
            <a:r>
              <a:rPr lang="en-US" sz="5400" b="1" u="sng" dirty="0">
                <a:ln w="11430">
                  <a:solidFill>
                    <a:srgbClr val="002060"/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Sun Path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188200" y="1981200"/>
            <a:ext cx="4876800" cy="2971800"/>
          </a:xfrm>
        </p:spPr>
        <p:txBody>
          <a:bodyPr>
            <a:noAutofit/>
          </a:bodyPr>
          <a:lstStyle/>
          <a:p>
            <a:r>
              <a:rPr lang="en-US" sz="4000" b="1" dirty="0">
                <a:ln w="190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If they do NOT forsake </a:t>
            </a:r>
            <a:r>
              <a:rPr lang="en-US" sz="4000" b="1" dirty="0" err="1">
                <a:ln w="190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SUNday</a:t>
            </a:r>
            <a:r>
              <a:rPr lang="en-US" sz="4000" b="1" dirty="0">
                <a:ln w="190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return to Yahuah’s Sabbath, they serve “another master.”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11353800" y="6477000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65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152400" y="2286000"/>
            <a:ext cx="5157787" cy="4114800"/>
          </a:xfrm>
        </p:spPr>
        <p:txBody>
          <a:bodyPr>
            <a:normAutofit/>
          </a:bodyPr>
          <a:lstStyle/>
          <a:p>
            <a:r>
              <a:rPr lang="en-US" sz="4000" b="1" dirty="0">
                <a:ln w="190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 of the 41,000+ “Christian” protestant denominations, the majority of them honor </a:t>
            </a:r>
            <a:r>
              <a:rPr lang="en-US" sz="4000" b="1" dirty="0" err="1">
                <a:ln w="190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SUNday</a:t>
            </a:r>
            <a:r>
              <a:rPr lang="en-US" sz="4000" b="1" dirty="0">
                <a:ln w="190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as their holy day of rest to their creator.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half" idx="2"/>
          </p:nvPr>
        </p:nvSpPr>
        <p:spPr>
          <a:xfrm>
            <a:off x="5323840" y="5135562"/>
            <a:ext cx="6563360" cy="146367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en-US" sz="4800" b="1" dirty="0">
                <a:ln w="1905">
                  <a:noFill/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Result?  Worship of the SUN god (or Baal).</a:t>
            </a:r>
          </a:p>
        </p:txBody>
      </p:sp>
    </p:spTree>
    <p:extLst>
      <p:ext uri="{BB962C8B-B14F-4D97-AF65-F5344CB8AC3E}">
        <p14:creationId xmlns:p14="http://schemas.microsoft.com/office/powerpoint/2010/main" val="25350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5175" y="1905000"/>
            <a:ext cx="7134225" cy="10525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Beast Knows the </a:t>
            </a:r>
            <a:br>
              <a:rPr lang="en-US" sz="36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other part of the agenda 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24400" y="3010663"/>
            <a:ext cx="6859588" cy="368458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Anything connected to the moon for the purposes of “worship” includes: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Moon phase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 of every kind adored by the Wiccans.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day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of </a:t>
            </a:r>
            <a:r>
              <a:rPr lang="en-US" b="1" dirty="0">
                <a:solidFill>
                  <a:srgbClr val="006600"/>
                </a:solidFill>
              </a:rPr>
              <a:t>the new moon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[of any phase];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12-13 months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of the </a:t>
            </a:r>
            <a:r>
              <a:rPr lang="en-US" b="1" dirty="0">
                <a:solidFill>
                  <a:srgbClr val="006600"/>
                </a:solidFill>
              </a:rPr>
              <a:t>moon/month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calendar for the purpose of honoring feasts and festivals (for who??).</a:t>
            </a:r>
          </a:p>
        </p:txBody>
      </p:sp>
      <p:pic>
        <p:nvPicPr>
          <p:cNvPr id="8194" name="Picture 2" descr="C:\Users\Rae\Desktop\church with m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270375" cy="42703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66</a:t>
            </a:fld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65520" y="152400"/>
            <a:ext cx="11579224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n w="11430">
                  <a:solidFill>
                    <a:srgbClr val="0066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" pitchFamily="18" charset="0"/>
              </a:rPr>
              <a:t>This is all about </a:t>
            </a:r>
            <a:br>
              <a:rPr lang="en-US" sz="6600" b="1" dirty="0">
                <a:ln w="11430">
                  <a:solidFill>
                    <a:srgbClr val="0066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" pitchFamily="18" charset="0"/>
              </a:rPr>
            </a:br>
            <a:r>
              <a:rPr lang="en-US" sz="6600" b="1" dirty="0" err="1">
                <a:ln w="11430">
                  <a:solidFill>
                    <a:srgbClr val="0066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" pitchFamily="18" charset="0"/>
              </a:rPr>
              <a:t>Luciferian</a:t>
            </a:r>
            <a:r>
              <a:rPr lang="en-US" sz="6600" b="1" dirty="0">
                <a:ln w="11430">
                  <a:solidFill>
                    <a:srgbClr val="0066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" pitchFamily="18" charset="0"/>
              </a:rPr>
              <a:t> worship!</a:t>
            </a:r>
          </a:p>
        </p:txBody>
      </p:sp>
    </p:spTree>
    <p:extLst>
      <p:ext uri="{BB962C8B-B14F-4D97-AF65-F5344CB8AC3E}">
        <p14:creationId xmlns:p14="http://schemas.microsoft.com/office/powerpoint/2010/main" val="5317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934200" y="1828800"/>
            <a:ext cx="4973558" cy="36845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 of the __% of </a:t>
            </a:r>
            <a:br>
              <a:rPr lang="en-US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Feast Keepers, most are honoring the moon/month for </a:t>
            </a:r>
            <a:br>
              <a:rPr lang="en-US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festival calculations.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52400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Beast Wants Her Apostate Daughters Back         </a:t>
            </a:r>
            <a:r>
              <a:rPr lang="en-US" sz="54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 </a:t>
            </a:r>
            <a:r>
              <a:rPr lang="en-US" sz="5400" b="1" u="sng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Moon Path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half" idx="2"/>
          </p:nvPr>
        </p:nvSpPr>
        <p:spPr>
          <a:xfrm>
            <a:off x="304800" y="1828800"/>
            <a:ext cx="4876800" cy="3733800"/>
          </a:xfrm>
        </p:spPr>
        <p:txBody>
          <a:bodyPr>
            <a:noAutofit/>
          </a:bodyPr>
          <a:lstStyle/>
          <a:p>
            <a:r>
              <a:rPr lang="en-US" sz="4000" b="1" dirty="0">
                <a:ln w="190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 of the __% of “Christian” Saturday Sabbath keepers, most do not honor Yahuah’s feasts &amp; festivals. </a:t>
            </a:r>
            <a:endParaRPr lang="en-US" sz="4000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850900" y="5257800"/>
            <a:ext cx="10363200" cy="146367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Result?  Worship  of the </a:t>
            </a:r>
            <a:br>
              <a:rPr lang="en-US" sz="48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8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MOON goddess (or Ashtoreth).</a:t>
            </a:r>
          </a:p>
        </p:txBody>
      </p:sp>
      <p:sp>
        <p:nvSpPr>
          <p:cNvPr id="16" name="Slide Number Placeholder 2"/>
          <p:cNvSpPr txBox="1">
            <a:spLocks/>
          </p:cNvSpPr>
          <p:nvPr/>
        </p:nvSpPr>
        <p:spPr>
          <a:xfrm>
            <a:off x="11353800" y="6477000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67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 build="p"/>
      <p:bldP spid="1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62" y="1929"/>
            <a:ext cx="11579224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What about the change of the calendar so Sunday was the 1</a:t>
            </a:r>
            <a:r>
              <a:rPr lang="en-US" sz="4000" b="1" baseline="300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</a:t>
            </a:r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day of the week?    </a:t>
            </a:r>
            <a:endParaRPr lang="en-US" sz="8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51080" y="1295400"/>
            <a:ext cx="5172760" cy="528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Rome started out with the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1</a:t>
            </a:r>
            <a:r>
              <a:rPr lang="en-US" b="1" baseline="30000" dirty="0">
                <a:solidFill>
                  <a:schemeClr val="bg1"/>
                </a:solidFill>
              </a:rPr>
              <a:t>st</a:t>
            </a:r>
            <a:r>
              <a:rPr lang="en-US" b="1" dirty="0">
                <a:solidFill>
                  <a:schemeClr val="bg1"/>
                </a:solidFill>
              </a:rPr>
              <a:t> day of the week as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Saturn’s Day [Saturday]. </a:t>
            </a:r>
          </a:p>
          <a:p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baseline="30000" dirty="0">
                <a:solidFill>
                  <a:schemeClr val="bg1"/>
                </a:solidFill>
              </a:rPr>
              <a:t>nd</a:t>
            </a:r>
            <a:r>
              <a:rPr lang="en-US" b="1" dirty="0">
                <a:solidFill>
                  <a:schemeClr val="bg1"/>
                </a:solidFill>
              </a:rPr>
              <a:t> day:  Sun’s Day</a:t>
            </a:r>
          </a:p>
          <a:p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baseline="30000" dirty="0">
                <a:solidFill>
                  <a:schemeClr val="bg1"/>
                </a:solidFill>
              </a:rPr>
              <a:t>rd</a:t>
            </a:r>
            <a:r>
              <a:rPr lang="en-US" b="1" dirty="0">
                <a:solidFill>
                  <a:schemeClr val="bg1"/>
                </a:solidFill>
              </a:rPr>
              <a:t> day:  Moon’s Day</a:t>
            </a:r>
          </a:p>
          <a:p>
            <a:r>
              <a:rPr lang="en-US" b="1" dirty="0">
                <a:solidFill>
                  <a:schemeClr val="bg1"/>
                </a:solidFill>
              </a:rPr>
              <a:t>When Sunday was moved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to the position of the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1</a:t>
            </a:r>
            <a:r>
              <a:rPr lang="en-US" b="1" baseline="30000" dirty="0">
                <a:solidFill>
                  <a:schemeClr val="bg1"/>
                </a:solidFill>
              </a:rPr>
              <a:t>st</a:t>
            </a:r>
            <a:r>
              <a:rPr lang="en-US" b="1" dirty="0">
                <a:solidFill>
                  <a:schemeClr val="bg1"/>
                </a:solidFill>
              </a:rPr>
              <a:t> day of the week, the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Moon Day retained her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position!</a:t>
            </a:r>
          </a:p>
          <a:p>
            <a:r>
              <a:rPr lang="en-US" b="1" dirty="0">
                <a:solidFill>
                  <a:schemeClr val="bg1"/>
                </a:solidFill>
              </a:rPr>
              <a:t>That’s important to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remember right now.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C:\Users\Rae\Desktop\rome 7 day week na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5373"/>
            <a:ext cx="7696200" cy="2219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oftRound"/>
            <a:contourClr>
              <a:srgbClr val="FFFFFF"/>
            </a:contourClr>
          </a:sp3d>
        </p:spPr>
      </p:pic>
      <p:pic>
        <p:nvPicPr>
          <p:cNvPr id="10" name="Picture 2" descr="C:\Users\Rae\Desktop\rome 8 day we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34" y="1371600"/>
            <a:ext cx="6400800" cy="2466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68</a:t>
            </a:fld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-6629400" y="3342689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When Sunday is given placement on the 7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day of Rome’s week, it finally has the coveted position to claim their day as the “holy, sanctified” day of the week for worship.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63" y="152400"/>
            <a:ext cx="11579224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What if there is a change of the calendar </a:t>
            </a:r>
            <a:b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 Sunday is the 7</a:t>
            </a:r>
            <a:r>
              <a:rPr lang="en-US" sz="4000" b="1" baseline="30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day of the week? </a:t>
            </a:r>
            <a:r>
              <a:rPr lang="en-US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en-US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876800" y="2300601"/>
            <a:ext cx="7162800" cy="3566799"/>
          </a:xfrm>
        </p:spPr>
        <p:txBody>
          <a:bodyPr>
            <a:no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Now,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MOONday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[Monday] holds the 1</a:t>
            </a:r>
            <a:r>
              <a:rPr lang="en-US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the week – another coveted position.</a:t>
            </a:r>
          </a:p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This gathers in all the people that have been giving sacred regard to the moon, whether they think so or not.  How &amp; why? </a:t>
            </a:r>
          </a:p>
          <a:p>
            <a:r>
              <a:rPr lang="en-US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moon is connected to the words lunation, lunar, </a:t>
            </a:r>
            <a:r>
              <a:rPr lang="en-US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leuk</a:t>
            </a:r>
            <a:r>
              <a:rPr lang="en-US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lux, AND Lucifer.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105400" y="1326671"/>
            <a:ext cx="6324600" cy="82391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Connection to MOON 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6552-42F6-43F2-A3FB-E92E8C0900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Rae\Desktop\monday calendar sm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418212" cy="4204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6"/>
          <p:cNvSpPr txBox="1">
            <a:spLocks/>
          </p:cNvSpPr>
          <p:nvPr/>
        </p:nvSpPr>
        <p:spPr>
          <a:xfrm>
            <a:off x="0" y="5574953"/>
            <a:ext cx="12192000" cy="1219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Moon!  So strongly linked to </a:t>
            </a:r>
            <a:r>
              <a:rPr lang="en-US" sz="72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hiller" pitchFamily="82" charset="0"/>
              </a:rPr>
              <a:t>Luciferian</a:t>
            </a:r>
            <a:r>
              <a:rPr lang="en-US" sz="72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hiller" pitchFamily="82" charset="0"/>
              </a:rPr>
              <a:t> worship! </a:t>
            </a:r>
            <a:endParaRPr lang="en-US" sz="72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69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34000">
              <a:srgbClr val="FEE7F2"/>
            </a:gs>
            <a:gs pos="74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A4C6552-42F6-43F2-A3FB-E92E8C09004E}" type="slidenum">
              <a:rPr lang="en-US" b="1" smtClean="0">
                <a:solidFill>
                  <a:schemeClr val="accent2">
                    <a:lumMod val="50000"/>
                  </a:schemeClr>
                </a:solidFill>
              </a:rPr>
              <a:pPr/>
              <a:t>7</a:t>
            </a:fld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262759"/>
            <a:ext cx="12115800" cy="9906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Moon Hebrew Word #s &amp; Grammar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793817"/>
              </p:ext>
            </p:extLst>
          </p:nvPr>
        </p:nvGraphicFramePr>
        <p:xfrm>
          <a:off x="742448" y="1828800"/>
          <a:ext cx="11201400" cy="473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9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kumimoji="0" lang="en-US" sz="2800" b="0" kern="1200" dirty="0"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. </a:t>
                      </a:r>
                      <a:r>
                        <a:rPr kumimoji="0" lang="en-US" sz="2800" kern="1200" dirty="0"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H3394</a:t>
                      </a:r>
                      <a:r>
                        <a:rPr kumimoji="0" lang="en-US" sz="2800" kern="1200" dirty="0">
                          <a:effectLst/>
                        </a:rPr>
                        <a:t> </a:t>
                      </a:r>
                      <a:r>
                        <a:rPr kumimoji="0" lang="en-US" sz="2800" b="0" kern="1200" dirty="0">
                          <a:effectLst/>
                        </a:rPr>
                        <a:t>= 26 listings      &lt;</a:t>
                      </a:r>
                      <a:r>
                        <a:rPr kumimoji="0" lang="en-US" sz="2800" b="0" kern="1200" dirty="0" err="1">
                          <a:effectLst>
                            <a:glow rad="101600">
                              <a:srgbClr val="FFC000">
                                <a:alpha val="60000"/>
                              </a:srgb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yareach</a:t>
                      </a:r>
                      <a:r>
                        <a:rPr kumimoji="0" lang="en-US" sz="2800" b="0" kern="1200" dirty="0">
                          <a:effectLst/>
                        </a:rPr>
                        <a:t>&gt;</a:t>
                      </a:r>
                      <a:endParaRPr kumimoji="0" lang="en-US" sz="2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>
                          <a:effectLst/>
                        </a:rPr>
                        <a:t>2</a:t>
                      </a:r>
                      <a:r>
                        <a:rPr kumimoji="0" lang="en-US" sz="2800" kern="1200" dirty="0">
                          <a:effectLst/>
                        </a:rPr>
                        <a:t>. </a:t>
                      </a:r>
                      <a:r>
                        <a:rPr kumimoji="0" lang="en-US" sz="2800" b="1" kern="1200" dirty="0"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</a:rPr>
                        <a:t>H3391</a:t>
                      </a:r>
                      <a:r>
                        <a:rPr kumimoji="0" lang="en-US" sz="2800" kern="1200" dirty="0">
                          <a:effectLst/>
                        </a:rPr>
                        <a:t>  = 2 listings        &lt;</a:t>
                      </a:r>
                      <a:r>
                        <a:rPr kumimoji="0" lang="en-US" sz="2800" kern="1200" dirty="0" err="1">
                          <a:effectLst>
                            <a:glow rad="101600">
                              <a:srgbClr val="00B050">
                                <a:alpha val="60000"/>
                              </a:srgbClr>
                            </a:glow>
                          </a:effectLst>
                        </a:rPr>
                        <a:t>yerach</a:t>
                      </a:r>
                      <a:r>
                        <a:rPr kumimoji="0" lang="en-US" sz="2800" kern="1200" dirty="0">
                          <a:effectLst/>
                        </a:rPr>
                        <a:t>&gt;</a:t>
                      </a:r>
                      <a:endParaRPr lang="en-US" sz="2800" b="1" u="sng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kumimoji="0" lang="en-US" sz="1800" kern="1200" dirty="0">
                          <a:effectLst/>
                        </a:rPr>
                        <a:t>3</a:t>
                      </a:r>
                      <a:r>
                        <a:rPr kumimoji="0" lang="en-US" sz="2800" kern="1200" dirty="0">
                          <a:effectLst/>
                        </a:rPr>
                        <a:t>. </a:t>
                      </a:r>
                      <a:r>
                        <a:rPr kumimoji="0" lang="en-US" sz="2800" b="1" kern="1200" dirty="0"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H3842</a:t>
                      </a:r>
                      <a:r>
                        <a:rPr kumimoji="0" lang="en-US" sz="2800" kern="1200" dirty="0">
                          <a:effectLst/>
                        </a:rPr>
                        <a:t> = 3 listings        &lt;</a:t>
                      </a:r>
                      <a:r>
                        <a:rPr kumimoji="0" lang="en-US" sz="2800" kern="1200" dirty="0" err="1"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lebanah</a:t>
                      </a:r>
                      <a:r>
                        <a:rPr kumimoji="0" lang="en-US" sz="2800" kern="1200" dirty="0">
                          <a:effectLst/>
                        </a:rPr>
                        <a:t>&gt;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>
                          <a:effectLst/>
                        </a:rPr>
                        <a:t>4.  </a:t>
                      </a:r>
                      <a:r>
                        <a:rPr kumimoji="0" lang="en-US" sz="2800" b="1" kern="1200" dirty="0"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H7720</a:t>
                      </a:r>
                      <a:r>
                        <a:rPr kumimoji="0" lang="en-US" sz="2800" kern="1200" dirty="0">
                          <a:effectLst/>
                        </a:rPr>
                        <a:t>  = 1 listing          &lt;</a:t>
                      </a:r>
                      <a:r>
                        <a:rPr kumimoji="0" lang="en-US" sz="2800" kern="1200" dirty="0" err="1"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saharon</a:t>
                      </a:r>
                      <a:r>
                        <a:rPr kumimoji="0" lang="en-US" sz="2800" kern="1200" dirty="0">
                          <a:effectLst/>
                        </a:rPr>
                        <a:t>&gt;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>
                          <a:effectLst/>
                        </a:rPr>
                        <a:t>5</a:t>
                      </a:r>
                      <a:r>
                        <a:rPr kumimoji="0" lang="en-US" sz="2800" kern="1200" dirty="0">
                          <a:effectLst/>
                        </a:rPr>
                        <a:t>. </a:t>
                      </a:r>
                      <a:r>
                        <a:rPr kumimoji="0" lang="en-US" sz="2800" b="1" kern="1200" dirty="0"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</a:rPr>
                        <a:t>H2320</a:t>
                      </a:r>
                      <a:r>
                        <a:rPr kumimoji="0" lang="en-US" sz="2800" kern="1200" dirty="0">
                          <a:effectLst/>
                        </a:rPr>
                        <a:t>  = 20 listings     &lt;</a:t>
                      </a:r>
                      <a:r>
                        <a:rPr kumimoji="0" lang="en-US" sz="2800" kern="1200" dirty="0" err="1">
                          <a:effectLst>
                            <a:glow rad="228600">
                              <a:srgbClr val="00B0F0">
                                <a:alpha val="40000"/>
                              </a:srgbClr>
                            </a:glow>
                          </a:effectLst>
                        </a:rPr>
                        <a:t>chodesh</a:t>
                      </a:r>
                      <a:r>
                        <a:rPr kumimoji="0" lang="en-US" sz="2800" kern="1200" dirty="0">
                          <a:effectLst/>
                        </a:rPr>
                        <a:t>&gt;</a:t>
                      </a:r>
                      <a:endParaRPr lang="en-US" sz="28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kumimoji="0" lang="en-US" sz="4000" b="1" kern="12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70C0"/>
                          </a:solidFill>
                          <a:effectLst/>
                        </a:rPr>
                        <a:t>Total</a:t>
                      </a:r>
                      <a:r>
                        <a:rPr kumimoji="0" lang="en-US" sz="4000" b="1" kern="12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sz="4000" b="1" kern="12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70C0"/>
                          </a:solidFill>
                          <a:effectLst/>
                        </a:rPr>
                        <a:t>of </a:t>
                      </a:r>
                      <a:r>
                        <a:rPr kumimoji="0" lang="en-US" sz="4000" b="1" u="sng" kern="12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</a:rPr>
                        <a:t>52</a:t>
                      </a:r>
                      <a:r>
                        <a:rPr kumimoji="0" lang="en-US" sz="4000" b="1" kern="1200" dirty="0">
                          <a:ln>
                            <a:solidFill>
                              <a:srgbClr val="002060"/>
                            </a:solidFill>
                          </a:ln>
                          <a:effectLst/>
                        </a:rPr>
                        <a:t> </a:t>
                      </a:r>
                      <a:r>
                        <a:rPr kumimoji="0" lang="en-US" sz="4000" b="1" kern="12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70C0"/>
                          </a:solidFill>
                          <a:effectLst/>
                        </a:rPr>
                        <a:t>references.</a:t>
                      </a:r>
                      <a:endParaRPr kumimoji="0" lang="en-US" sz="2400" b="1" kern="12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678061" y="1787325"/>
            <a:ext cx="3328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Hebrew #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7582" y="1788072"/>
            <a:ext cx="5473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Part of speech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6385" y="2686389"/>
            <a:ext cx="5638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/>
              </a:rPr>
              <a:t>Noun – literal moon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68405" y="3389442"/>
            <a:ext cx="5638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verb – lunation cycle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86385" y="4038600"/>
            <a:ext cx="5638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Adjective – color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7583" y="4613475"/>
            <a:ext cx="5638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Simile – comparison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81248" y="5235714"/>
            <a:ext cx="5638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Verb – repetition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6385" y="5821100"/>
            <a:ext cx="5638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Question:  are there really 2 verbs </a:t>
            </a:r>
            <a:br>
              <a:rPr lang="en-US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en-US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&amp; 2 Nouns for </a:t>
            </a:r>
            <a:r>
              <a:rPr lang="en-US" sz="2400" b="1" u="sng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ONE</a:t>
            </a:r>
            <a:r>
              <a:rPr lang="en-US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literal “moon”?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19" y="1876485"/>
            <a:ext cx="6858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b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40950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70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6214458" y="3352800"/>
            <a:ext cx="4353529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latin typeface="Cooper Black" pitchFamily="18" charset="0"/>
              </a:rPr>
              <a:t>Worship of the </a:t>
            </a:r>
            <a:br>
              <a:rPr lang="en-US" sz="4000" dirty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latin typeface="Cooper Black" pitchFamily="18" charset="0"/>
              </a:rPr>
            </a:br>
            <a:r>
              <a:rPr lang="en-US" sz="4000" dirty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latin typeface="Cooper Black" pitchFamily="18" charset="0"/>
              </a:rPr>
              <a:t>SUN god?</a:t>
            </a: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1295400" y="1828800"/>
            <a:ext cx="5486400" cy="112265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oper Black" pitchFamily="18" charset="0"/>
              </a:rPr>
              <a:t>Worship of the </a:t>
            </a:r>
            <a:br>
              <a:rPr lang="en-US" sz="4000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oper Black" pitchFamily="18" charset="0"/>
              </a:rPr>
            </a:b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oper Black" pitchFamily="18" charset="0"/>
              </a:rPr>
              <a:t>MOON god?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3526" y="4936102"/>
            <a:ext cx="83344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Which is of more danger </a:t>
            </a:r>
            <a:b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between these two choices?</a:t>
            </a:r>
          </a:p>
        </p:txBody>
      </p:sp>
    </p:spTree>
    <p:extLst>
      <p:ext uri="{BB962C8B-B14F-4D97-AF65-F5344CB8AC3E}">
        <p14:creationId xmlns:p14="http://schemas.microsoft.com/office/powerpoint/2010/main" val="92081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33400" y="1295400"/>
            <a:ext cx="9448800" cy="4876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the Sabbath keepers, they know </a:t>
            </a:r>
            <a:r>
              <a:rPr lang="en-US" sz="3200" b="1" dirty="0" err="1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SUNday</a:t>
            </a:r>
            <a: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is NOT Yahuah’s day of worship. </a:t>
            </a:r>
            <a:b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endParaRPr lang="en-US" sz="1050" b="1" dirty="0">
              <a:ln w="1905">
                <a:solidFill>
                  <a:srgbClr val="8E002F"/>
                </a:solidFill>
              </a:ln>
              <a:solidFill>
                <a:srgbClr val="57342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But most of them still don’t know that </a:t>
            </a:r>
            <a:r>
              <a:rPr lang="en-US" sz="3200" b="1" dirty="0" err="1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SUNset</a:t>
            </a:r>
            <a: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commencement for Sabbath is also part of SUN worship as far as the beast </a:t>
            </a:r>
            <a:b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Yahuah</a:t>
            </a:r>
            <a:r>
              <a:rPr lang="en-US" sz="32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are concerned</a:t>
            </a:r>
            <a:r>
              <a:rPr lang="en-US" sz="3600" b="1" dirty="0">
                <a:ln w="1905">
                  <a:solidFill>
                    <a:srgbClr val="8E002F"/>
                  </a:solidFill>
                </a:ln>
                <a:solidFill>
                  <a:srgbClr val="57342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529" y="228600"/>
            <a:ext cx="11926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1905">
                  <a:solidFill>
                    <a:srgbClr val="C00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Worship of the sun god is serious!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71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6"/>
          <p:cNvSpPr>
            <a:spLocks noGrp="1"/>
          </p:cNvSpPr>
          <p:nvPr>
            <p:ph sz="quarter" idx="4"/>
          </p:nvPr>
        </p:nvSpPr>
        <p:spPr>
          <a:xfrm>
            <a:off x="350115" y="2209800"/>
            <a:ext cx="11733212" cy="4572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>
                <a:solidFill>
                  <a:srgbClr val="DDE9EC"/>
                </a:solidFill>
                <a:latin typeface="Comic Sans MS" pitchFamily="66" charset="0"/>
              </a:rPr>
              <a:t>For those that want to honor Yahuah’s Sabbath and Festivals, they </a:t>
            </a:r>
            <a:r>
              <a:rPr lang="en-US" b="1" u="sng" dirty="0">
                <a:solidFill>
                  <a:srgbClr val="DDE9EC"/>
                </a:solidFill>
                <a:latin typeface="Comic Sans MS" pitchFamily="66" charset="0"/>
              </a:rPr>
              <a:t>know</a:t>
            </a:r>
            <a:r>
              <a:rPr lang="en-US" b="1" dirty="0">
                <a:solidFill>
                  <a:srgbClr val="DDE9EC"/>
                </a:solidFill>
                <a:latin typeface="Comic Sans MS" pitchFamily="66" charset="0"/>
              </a:rPr>
              <a:t> the “beast’s feasts” are a counterfeit of Yahuah’s feasts.</a:t>
            </a:r>
          </a:p>
          <a:p>
            <a:r>
              <a:rPr lang="en-US" b="1" dirty="0">
                <a:solidFill>
                  <a:srgbClr val="FFC000"/>
                </a:solidFill>
                <a:latin typeface="Comic Sans MS" pitchFamily="66" charset="0"/>
              </a:rPr>
              <a:t>But most of them still don’t know that the MOON-month commencement for their feasts is also part of MOON worship as far as the beast and Yahuah are concerned.</a:t>
            </a:r>
          </a:p>
          <a:p>
            <a:r>
              <a:rPr lang="en-US" b="1" dirty="0">
                <a:solidFill>
                  <a:srgbClr val="92D050"/>
                </a:solidFill>
                <a:latin typeface="Comic Sans MS" pitchFamily="66" charset="0"/>
              </a:rPr>
              <a:t>Sacred regard for any type of worship connected to the moon simply boils down to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hiller" pitchFamily="82" charset="0"/>
              </a:rPr>
              <a:t>Luciferian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hiller" pitchFamily="82" charset="0"/>
              </a:rPr>
              <a:t> worship!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Chiller" pitchFamily="8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0" y="0"/>
            <a:ext cx="100109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Worship of the moon entity </a:t>
            </a:r>
            <a:b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</a:b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is very serious!</a:t>
            </a:r>
          </a:p>
        </p:txBody>
      </p:sp>
      <p:sp>
        <p:nvSpPr>
          <p:cNvPr id="21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72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7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orld hands moon 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204" y="2143852"/>
            <a:ext cx="4253996" cy="3353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39" y="0"/>
            <a:ext cx="12175050" cy="1600200"/>
          </a:xfr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>
            <a:no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Agenda:  have the whole world in “his” hands through sun &amp; moon worship!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676400"/>
            <a:ext cx="121185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“Feasts” of the “Beast” &amp; Worship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144" y="2438400"/>
            <a:ext cx="607685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Beast sun god worship:  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Anything connected to the sun,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including Sunday,  sunset, 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sunrise, “sun” everything!</a:t>
            </a: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73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772" y="4607952"/>
            <a:ext cx="648882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Beast moon goddess worship:  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Anything connected to the moon,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including moon/month, new 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moon day, “moon” everything!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05601" y="5497418"/>
            <a:ext cx="5257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2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The beast has apostate worship covered on both the 1</a:t>
            </a:r>
            <a:r>
              <a:rPr lang="en-US" sz="2400" spc="300" baseline="300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2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and 7</a:t>
            </a:r>
            <a:r>
              <a:rPr lang="en-US" sz="2400" spc="300" baseline="300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days of the week!</a:t>
            </a:r>
          </a:p>
        </p:txBody>
      </p:sp>
    </p:spTree>
    <p:extLst>
      <p:ext uri="{BB962C8B-B14F-4D97-AF65-F5344CB8AC3E}">
        <p14:creationId xmlns:p14="http://schemas.microsoft.com/office/powerpoint/2010/main" val="21532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truth sets f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9" y="1071266"/>
            <a:ext cx="12302922" cy="57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307" y="5268412"/>
            <a:ext cx="12175050" cy="1589588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9" y="0"/>
            <a:ext cx="12175050" cy="1068725"/>
          </a:xfr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>
            <a:normAutofit fontScale="90000"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With Others do You Want to KNOW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68600" y="609600"/>
            <a:ext cx="2534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Part 5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539" y="4380053"/>
            <a:ext cx="12235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571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the truth about  the  Moon? … Then ~</a:t>
            </a: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accent4">
                    <a:lumMod val="50000"/>
                  </a:schemeClr>
                </a:solidFill>
              </a:rPr>
              <a:pPr algn="r"/>
              <a:t>74</a:t>
            </a:fld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WordArt 8"/>
          <p:cNvSpPr>
            <a:spLocks noChangeArrowheads="1" noChangeShapeType="1" noTextEdit="1"/>
          </p:cNvSpPr>
          <p:nvPr/>
        </p:nvSpPr>
        <p:spPr bwMode="auto">
          <a:xfrm>
            <a:off x="10617200" y="1219200"/>
            <a:ext cx="14478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CCCC"/>
                    </a:gs>
                    <a:gs pos="100000">
                      <a:srgbClr val="4A036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geri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04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42000">
              <a:srgbClr val="FAC77D"/>
            </a:gs>
            <a:gs pos="61000">
              <a:srgbClr val="FBA97D"/>
            </a:gs>
            <a:gs pos="82001">
              <a:srgbClr val="FBD49C"/>
            </a:gs>
            <a:gs pos="98000">
              <a:srgbClr val="FEE7F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e\Desktop\moses' tor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599" y="1676400"/>
            <a:ext cx="3141523" cy="32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75</a:t>
            </a:fld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721" y="0"/>
            <a:ext cx="96062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Finding the Truth for</a:t>
            </a:r>
            <a:br>
              <a:rPr lang="en-US" sz="4800" b="1" cap="none" spc="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4800" b="1" dirty="0">
                <a:ln w="11430"/>
                <a:solidFill>
                  <a:srgbClr val="4A036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Yahuah’s Covenant Calendar</a:t>
            </a:r>
            <a:endParaRPr lang="en-US" sz="4800" b="1" cap="none" spc="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7199" y="2458253"/>
            <a:ext cx="7842801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AutoNum type="arabicPeriod"/>
            </a:pP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Just because there is a problem with “some” of </a:t>
            </a:r>
            <a:b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</a:b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the definitions in the lexical aids does not mean</a:t>
            </a:r>
            <a:b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</a:b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we need to be fearful or throw everything out</a:t>
            </a: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B299D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  <a:cs typeface="Aharoni" pitchFamily="2" charset="-79"/>
              </a:rPr>
              <a:t>!</a:t>
            </a:r>
          </a:p>
          <a:p>
            <a:pPr marL="457200" indent="-457200">
              <a:buAutoNum type="arabicPeriod"/>
            </a:pP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Remember the enemy’s plan … to mix a “little” </a:t>
            </a:r>
            <a:b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</a:b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error with “mostly” truth. </a:t>
            </a:r>
          </a:p>
          <a:p>
            <a:pPr marL="457200" indent="-457200">
              <a:buAutoNum type="arabicPeriod"/>
            </a:pP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For the Covenant Calendar research project we will continue to use the study tools available to us, with the guidance of the </a:t>
            </a:r>
            <a:r>
              <a:rPr lang="en-US" sz="2400" b="1" cap="none" spc="0" dirty="0" err="1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Ruach</a:t>
            </a:r>
            <a:r>
              <a:rPr lang="en-US" sz="2400" b="1" cap="none" spc="0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. </a:t>
            </a:r>
          </a:p>
          <a:p>
            <a:pPr marL="457200" indent="-457200">
              <a:buAutoNum type="arabicPeriod"/>
            </a:pP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However … when there seems to be a problem, the definitions </a:t>
            </a:r>
            <a:r>
              <a:rPr lang="en-US" sz="2400" b="1" u="sng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must</a:t>
            </a:r>
            <a:r>
              <a:rPr lang="en-US" sz="2400" b="1" dirty="0">
                <a:ln w="900" cmpd="sng">
                  <a:solidFill>
                    <a:srgbClr val="4A0363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itchFamily="2" charset="-79"/>
                <a:cs typeface="Aharoni" pitchFamily="2" charset="-79"/>
              </a:rPr>
              <a:t> align with the words of Moses in Torah.</a:t>
            </a:r>
            <a:endParaRPr lang="en-US" sz="2400" b="1" cap="none" spc="0" dirty="0">
              <a:ln w="900" cmpd="sng">
                <a:solidFill>
                  <a:srgbClr val="4A0363"/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Picture 3" descr="C:\Users\Rae\Desktop\Art on Desktop\white man clip art\3d white people\research 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8575"/>
            <a:ext cx="1838325" cy="248602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70659" y="1504145"/>
            <a:ext cx="5425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 w="11430"/>
                <a:solidFill>
                  <a:srgbClr val="8E002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What does all of this </a:t>
            </a:r>
            <a:br>
              <a:rPr lang="en-US" sz="2800" b="1" cap="none" spc="0" dirty="0">
                <a:ln w="11430"/>
                <a:solidFill>
                  <a:srgbClr val="8E002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2800" b="1" cap="none" spc="0" dirty="0">
                <a:ln w="11430"/>
                <a:solidFill>
                  <a:srgbClr val="8E002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explosive information mean?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908" y="5030543"/>
            <a:ext cx="375487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It’s still Torah, Torah, Torah!</a:t>
            </a:r>
          </a:p>
          <a:p>
            <a:pPr algn="ctr"/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Worship THE Creator of all things!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10896600" y="838200"/>
            <a:ext cx="12192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4386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CCCC"/>
                    </a:gs>
                    <a:gs pos="100000">
                      <a:srgbClr val="4A036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geri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67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96852" y="134036"/>
            <a:ext cx="4718548" cy="1334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>
            <a:no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order to know </a:t>
            </a:r>
            <a:br>
              <a:rPr lang="en-US" sz="4000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whole truth …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724900" y="1371600"/>
            <a:ext cx="5647700" cy="2862322"/>
          </a:xfrm>
          <a:prstGeom prst="rect">
            <a:avLst/>
          </a:prstGeom>
          <a:noFill/>
        </p:spPr>
        <p:txBody>
          <a:bodyPr vert="horz" wrap="non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will </a:t>
            </a:r>
            <a:r>
              <a:rPr lang="en-US" sz="3600" b="1" u="sng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also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investigate </a:t>
            </a:r>
            <a:b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 Great Leaders around </a:t>
            </a:r>
            <a:b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20 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“new moon” verses</a:t>
            </a:r>
            <a:b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see if these men taught </a:t>
            </a:r>
            <a:b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 Torah or 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other books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</p:txBody>
      </p:sp>
      <p:pic>
        <p:nvPicPr>
          <p:cNvPr id="7" name="Picture 6" descr="C:\Users\Rae\Desktop\Zerubbabel oval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04549" y="2688343"/>
            <a:ext cx="1387826" cy="156130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Rae\Desktop\isaiah e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7273" y="983920"/>
            <a:ext cx="1525929" cy="162920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prophet for circ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35320" y="53679"/>
            <a:ext cx="1385710" cy="156319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Rae\Desktop\displayFile ed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200" y="4191771"/>
            <a:ext cx="1753564" cy="196216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Moon-Month Study July 2016\Moon Art for PPT\hezekiah edi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3675" y="4726935"/>
            <a:ext cx="1600200" cy="2056086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Rae\Desktop\1386785594e15ba-1 edi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9949" y="4816244"/>
            <a:ext cx="1745850" cy="199238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Rae\Desktop\amos edit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3752" y="4800600"/>
            <a:ext cx="1654250" cy="200110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Rae\Desktop\hosea edit 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3100" y="4800600"/>
            <a:ext cx="1580824" cy="198811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Moon-Month Study July 2016\Moon Art for PPT\prophets\king david flipped edit 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7054"/>
            <a:ext cx="1354915" cy="1775746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F:\Moon-Month Study July 2016\Moon Art for PPT\prophets\king solomon 2 edi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35049"/>
            <a:ext cx="1337555" cy="16764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:\Moon-Month Study July 2016\Moon Art for PPT\prophets\david jonathan maybe 3 edi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9266" y="863275"/>
            <a:ext cx="1921484" cy="102968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Moon-Month Study July 2016\Moon Art for PPT\prophets\king saul edi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9" y="22388"/>
            <a:ext cx="1745365" cy="16002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Rae\Desktop\shunammite woman 3 edi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2" y="5011449"/>
            <a:ext cx="2559090" cy="141525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09799" y="228600"/>
            <a:ext cx="188320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King Saul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Jonathan/David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5590" y="2289958"/>
            <a:ext cx="188320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King David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47600" y="4091862"/>
            <a:ext cx="128727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King </a:t>
            </a:r>
            <a:br>
              <a:rPr lang="en-US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Hezekiah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50390" y="3605200"/>
            <a:ext cx="108783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King </a:t>
            </a:r>
            <a:br>
              <a:rPr lang="en-US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Solomon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13578" y="4663337"/>
            <a:ext cx="10246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Elisha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01200" y="3952147"/>
            <a:ext cx="10246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Ezekiel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20551" y="4410205"/>
            <a:ext cx="10246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Isaiah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01189" y="4408376"/>
            <a:ext cx="10246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Hosea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34386" y="4410205"/>
            <a:ext cx="10246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Amos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55712" y="58125"/>
            <a:ext cx="151839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omic Sans MS" pitchFamily="66" charset="0"/>
              </a:rPr>
              <a:t>Nehemiah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67276" y="3212068"/>
            <a:ext cx="151839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 err="1">
                <a:solidFill>
                  <a:srgbClr val="00B050"/>
                </a:solidFill>
                <a:latin typeface="Comic Sans MS" pitchFamily="66" charset="0"/>
              </a:rPr>
              <a:t>Zerubbabel</a:t>
            </a:r>
            <a:r>
              <a:rPr lang="en-US" b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38073" y="1929446"/>
            <a:ext cx="7592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omic Sans MS" pitchFamily="66" charset="0"/>
              </a:rPr>
              <a:t>Ezra 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76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rt on Desktop - 1\what's next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203">
            <a:off x="167330" y="1900716"/>
            <a:ext cx="4252620" cy="2279683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-2057400"/>
            <a:ext cx="4226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Your text here</a:t>
            </a:r>
          </a:p>
        </p:txBody>
      </p:sp>
      <p:sp>
        <p:nvSpPr>
          <p:cNvPr id="6" name="Rectangle 5"/>
          <p:cNvSpPr/>
          <p:nvPr/>
        </p:nvSpPr>
        <p:spPr>
          <a:xfrm>
            <a:off x="6580044" y="5984106"/>
            <a:ext cx="3105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End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-228600"/>
            <a:ext cx="11201400" cy="279385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All 20 controversial verses in the non-Torah books using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Rounded MT Bold" pitchFamily="34" charset="0"/>
              </a:rPr>
              <a:t>H2320 &lt;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Rounded MT Bold" pitchFamily="34" charset="0"/>
              </a:rPr>
              <a:t>chodesh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Rounded MT Bold" pitchFamily="34" charset="0"/>
              </a:rPr>
              <a:t>&gt;</a:t>
            </a:r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 as new moon will be investigated &amp; broken open in:</a:t>
            </a:r>
            <a:b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</a:br>
            <a:endParaRPr lang="en-US" sz="2400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257800" y="3810000"/>
            <a:ext cx="5562600" cy="2362200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>
                <a:ln w="1905">
                  <a:solidFill>
                    <a:srgbClr val="002060"/>
                  </a:solidFill>
                </a:ln>
                <a:solidFill>
                  <a:srgbClr val="3366C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“What Happened to Yahuah’s Month?”</a:t>
            </a:r>
            <a:endParaRPr lang="en-US" b="1" dirty="0">
              <a:ln w="1905">
                <a:solidFill>
                  <a:srgbClr val="002060"/>
                </a:solidFill>
              </a:ln>
              <a:solidFill>
                <a:srgbClr val="3366CC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n w="1905">
                  <a:solidFill>
                    <a:srgbClr val="002060"/>
                  </a:solidFill>
                </a:ln>
                <a:solidFill>
                  <a:srgbClr val="3366C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(on Sept 7/18)</a:t>
            </a:r>
            <a:endParaRPr lang="en-US" sz="3600" b="1" dirty="0">
              <a:ln w="1905">
                <a:solidFill>
                  <a:srgbClr val="002060"/>
                </a:solidFill>
              </a:ln>
              <a:solidFill>
                <a:srgbClr val="3366CC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2271117"/>
            <a:ext cx="7555888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Moon! Oh, the Moon!</a:t>
            </a:r>
            <a:endParaRPr lang="en-US" sz="4000" b="1" cap="none" spc="0" dirty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5400" b="1" cap="none" spc="0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Part 6</a:t>
            </a: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tx1"/>
                </a:solidFill>
              </a:rPr>
              <a:pPr algn="r"/>
              <a:t>77</a:t>
            </a:fld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204" y="0"/>
            <a:ext cx="7315200" cy="37338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If you need assistance </a:t>
            </a:r>
            <a:b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with this information, </a:t>
            </a:r>
            <a:b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please send your </a:t>
            </a:r>
            <a:b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questions to</a:t>
            </a:r>
            <a:b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>
                <a:ln w="11430">
                  <a:solidFill>
                    <a:srgbClr val="B83D68"/>
                  </a:solidFill>
                </a:ln>
                <a:solidFill>
                  <a:srgbClr val="FFC9D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Charlene Fortsch </a:t>
            </a:r>
            <a: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or</a:t>
            </a:r>
            <a:b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Timothy Astleford:</a:t>
            </a:r>
          </a:p>
        </p:txBody>
      </p:sp>
      <p:pic>
        <p:nvPicPr>
          <p:cNvPr id="2050" name="Picture 2" descr="C:\Users\Rae\Desktop\Art on Desktop\white man clip art\3d white people\3d hel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244" y="152400"/>
            <a:ext cx="1315156" cy="12192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email 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25240"/>
            <a:ext cx="137459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Art on Desktop\white man clip art\3d white people\3d contact us mouse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1661160"/>
            <a:ext cx="2873375" cy="158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79308" y="4953000"/>
            <a:ext cx="5048616" cy="646331"/>
          </a:xfrm>
          <a:prstGeom prst="rect">
            <a:avLst/>
          </a:prstGeom>
          <a:solidFill>
            <a:srgbClr val="4A0363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dirty="0">
                <a:latin typeface="Segoe Print" pitchFamily="2" charset="0"/>
                <a:hlinkClick r:id="rId7"/>
              </a:rPr>
              <a:t>I</a:t>
            </a:r>
            <a:r>
              <a:rPr lang="en-US" sz="3600" dirty="0">
                <a:solidFill>
                  <a:srgbClr val="0037A4"/>
                </a:solidFill>
                <a:latin typeface="Segoe Print" pitchFamily="2" charset="0"/>
                <a:hlinkClick r:id="rId7"/>
              </a:rPr>
              <a:t>nfo@t4study.co</a:t>
            </a:r>
            <a:r>
              <a:rPr lang="en-US" sz="3600" dirty="0">
                <a:latin typeface="Segoe Print" pitchFamily="2" charset="0"/>
                <a:hlinkClick r:id="rId7"/>
              </a:rPr>
              <a:t>m</a:t>
            </a:r>
            <a:r>
              <a:rPr lang="en-US" sz="3600" b="1" cap="none" spc="0" dirty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cap="none" spc="0" dirty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400" b="1" cap="none" spc="0" dirty="0">
              <a:ln w="1143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b="0" smtClean="0">
                <a:solidFill>
                  <a:schemeClr val="bg1"/>
                </a:solidFill>
              </a:rPr>
              <a:pPr algn="r"/>
              <a:t>78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5800" y="5793542"/>
            <a:ext cx="7318196" cy="646331"/>
          </a:xfrm>
          <a:prstGeom prst="rect">
            <a:avLst/>
          </a:prstGeom>
          <a:solidFill>
            <a:srgbClr val="4A0363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dirty="0">
                <a:latin typeface="Segoe Print" pitchFamily="2" charset="0"/>
                <a:hlinkClick r:id="rId8"/>
              </a:rPr>
              <a:t>www.</a:t>
            </a:r>
            <a:r>
              <a:rPr lang="en-US" sz="3600" dirty="0">
                <a:solidFill>
                  <a:srgbClr val="0037A4"/>
                </a:solidFill>
                <a:latin typeface="Segoe Print" pitchFamily="2" charset="0"/>
                <a:hlinkClick r:id="rId8"/>
              </a:rPr>
              <a:t>t4study.com/resources</a:t>
            </a:r>
            <a:r>
              <a:rPr lang="en-US" sz="3600" b="1" cap="none" spc="0" dirty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cap="none" spc="0" dirty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400" b="1" cap="none" spc="0" dirty="0">
              <a:ln w="1143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34000">
              <a:srgbClr val="FEE7F2"/>
            </a:gs>
            <a:gs pos="7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999" y="1828800"/>
            <a:ext cx="4295775" cy="4274024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7" name="TextBox 6"/>
          <p:cNvSpPr txBox="1"/>
          <p:nvPr/>
        </p:nvSpPr>
        <p:spPr>
          <a:xfrm>
            <a:off x="304800" y="235350"/>
            <a:ext cx="11619054" cy="120032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lvl="0" algn="ctr"/>
            <a:r>
              <a:rPr lang="en-US" sz="3600" b="1" spc="300" dirty="0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  <a:t>It is now time to examine the Hebrew word </a:t>
            </a:r>
            <a:br>
              <a:rPr lang="en-US" sz="3600" b="1" spc="300" dirty="0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</a:br>
            <a:r>
              <a:rPr lang="en-US" sz="3600" b="1" spc="300" dirty="0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  <a:t>#H2320 &lt;</a:t>
            </a:r>
            <a:r>
              <a:rPr lang="en-US" sz="3600" b="1" spc="300" dirty="0" err="1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  <a:t>chodesh</a:t>
            </a:r>
            <a:r>
              <a:rPr lang="en-US" sz="3600" b="1" spc="300" dirty="0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  <a:t>&gt;</a:t>
            </a:r>
            <a:r>
              <a:rPr lang="en-US" sz="3600" b="1" dirty="0">
                <a:ln w="18000">
                  <a:solidFill>
                    <a:srgbClr val="0037A4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or Richard" pitchFamily="18" charset="0"/>
              </a:rPr>
              <a:t> </a:t>
            </a:r>
            <a:r>
              <a:rPr lang="en-US" sz="3600" b="1" spc="300" dirty="0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  <a:t>from the </a:t>
            </a:r>
            <a:r>
              <a:rPr lang="en-US" sz="3600" b="1" i="1" spc="300" dirty="0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  <a:t>Strong’s </a:t>
            </a:r>
            <a:r>
              <a:rPr lang="en-US" sz="3600" b="1" spc="300" dirty="0">
                <a:ln>
                  <a:solidFill>
                    <a:srgbClr val="0037A4"/>
                  </a:solidFill>
                </a:ln>
                <a:solidFill>
                  <a:srgbClr val="006600"/>
                </a:solidFill>
                <a:latin typeface="Poor Richard" pitchFamily="18" charset="0"/>
              </a:rPr>
              <a:t> Concordance!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747812"/>
            <a:ext cx="8686800" cy="1015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lvl="0" algn="ctr"/>
            <a:r>
              <a:rPr lang="en-US" sz="6000" b="1" dirty="0">
                <a:ln w="1905">
                  <a:solidFill>
                    <a:srgbClr val="0037A4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ristina" pitchFamily="66" charset="0"/>
              </a:rPr>
              <a:t>Be prepared for some surprises!</a:t>
            </a:r>
          </a:p>
        </p:txBody>
      </p:sp>
      <p:pic>
        <p:nvPicPr>
          <p:cNvPr id="4098" name="Picture 2" descr="C:\Users\Rae\Desktop\resize pictures\1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46" y="1660000"/>
            <a:ext cx="4799012" cy="400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11353800" y="6537324"/>
            <a:ext cx="7112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4C6552-42F6-43F2-A3FB-E92E8C09004E}" type="slidenum">
              <a:rPr lang="en-US" sz="2000" smtClean="0">
                <a:solidFill>
                  <a:schemeClr val="tx1"/>
                </a:solidFill>
              </a:rPr>
              <a:pPr algn="r"/>
              <a:t>8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>
                <a:latin typeface="Arial Rounded MT Bold" pitchFamily="34" charset="0"/>
              </a:rPr>
              <a:t>#5  </a:t>
            </a:r>
            <a:r>
              <a:rPr lang="en-US" dirty="0"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H2320  </a:t>
            </a:r>
            <a:r>
              <a:rPr lang="en-US" dirty="0">
                <a:latin typeface="Arial Rounded MT Bold" pitchFamily="34" charset="0"/>
              </a:rPr>
              <a:t>&lt;</a:t>
            </a:r>
            <a:r>
              <a:rPr lang="en-US" dirty="0" err="1"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rial Rounded MT Bold" pitchFamily="34" charset="0"/>
              </a:rPr>
              <a:t>chodesh</a:t>
            </a:r>
            <a:r>
              <a:rPr lang="en-US" dirty="0">
                <a:latin typeface="Arial Rounded MT Bold" pitchFamily="34" charset="0"/>
              </a:rPr>
              <a:t>&gt; 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MOON</a:t>
            </a:r>
            <a:r>
              <a:rPr lang="en-US" dirty="0">
                <a:solidFill>
                  <a:srgbClr val="FFFF00"/>
                </a:solidFill>
                <a:latin typeface="Arial Rounded MT Bold" pitchFamily="34" charset="0"/>
              </a:rPr>
              <a:t>??</a:t>
            </a:r>
            <a:r>
              <a:rPr lang="en-US" dirty="0">
                <a:latin typeface="Arial Rounded MT Bold" pitchFamily="34" charset="0"/>
              </a:rPr>
              <a:t>  </a:t>
            </a:r>
          </a:p>
        </p:txBody>
      </p:sp>
      <p:pic>
        <p:nvPicPr>
          <p:cNvPr id="13314" name="Picture 2" descr="C:\Users\Rae\Desktop\spring-summer-fall-winter-and-spring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24452"/>
            <a:ext cx="6096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228600" y="3000696"/>
            <a:ext cx="4076700" cy="3857304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/>
              <a:t>Is this a noun that aligns to a </a:t>
            </a:r>
            <a:r>
              <a:rPr lang="en-US" b="1" dirty="0">
                <a:effectLst>
                  <a:glow rad="228600">
                    <a:srgbClr val="00B0F0">
                      <a:alpha val="40000"/>
                    </a:srgbClr>
                  </a:glow>
                </a:effectLst>
              </a:rPr>
              <a:t>repetitive occurrence?</a:t>
            </a:r>
            <a:endParaRPr lang="en-US" dirty="0"/>
          </a:p>
          <a:p>
            <a:pPr algn="ctr"/>
            <a:r>
              <a:rPr lang="en-US" sz="2200" b="1" dirty="0"/>
              <a:t>References Found:</a:t>
            </a:r>
          </a:p>
          <a:p>
            <a:pPr algn="ctr"/>
            <a:r>
              <a:rPr lang="en-US" sz="3200" b="1" i="1" dirty="0">
                <a:solidFill>
                  <a:srgbClr val="006600"/>
                </a:solidFill>
              </a:rPr>
              <a:t>Strong’s:</a:t>
            </a:r>
            <a:r>
              <a:rPr lang="en-US" sz="3200" dirty="0"/>
              <a:t>  </a:t>
            </a:r>
            <a:r>
              <a:rPr lang="en-US" sz="3200" b="1" u="sng" dirty="0"/>
              <a:t>only</a:t>
            </a:r>
            <a:r>
              <a:rPr lang="en-US" sz="3200" dirty="0"/>
              <a:t> </a:t>
            </a:r>
            <a:r>
              <a:rPr lang="en-US" sz="3200" b="1" dirty="0"/>
              <a:t>20</a:t>
            </a:r>
            <a:r>
              <a:rPr lang="en-US" sz="3200" dirty="0"/>
              <a:t> </a:t>
            </a:r>
          </a:p>
          <a:p>
            <a:pPr algn="ctr"/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</a:rPr>
              <a:t>Englishman’s:  </a:t>
            </a:r>
            <a:r>
              <a:rPr lang="en-US" sz="4800" b="1" dirty="0">
                <a:solidFill>
                  <a:srgbClr val="B83D68"/>
                </a:solidFill>
              </a:rPr>
              <a:t>We’ll find out!</a:t>
            </a:r>
          </a:p>
          <a:p>
            <a:pPr algn="ctr"/>
            <a:endParaRPr lang="en-US" dirty="0"/>
          </a:p>
        </p:txBody>
      </p:sp>
      <p:pic>
        <p:nvPicPr>
          <p:cNvPr id="8" name="Picture 2" descr="C:\Users\Rae\Desktop\Flat Earth\3dwm mag glass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1"/>
            <a:ext cx="1600200" cy="155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77627" y="457200"/>
            <a:ext cx="62617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Taking a Closer Look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1" y="7098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9722" y="6070600"/>
            <a:ext cx="692529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Does </a:t>
            </a:r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&lt;</a:t>
            </a:r>
            <a:r>
              <a:rPr lang="en-US" sz="3600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chodesh</a:t>
            </a:r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&gt; </a:t>
            </a:r>
            <a:r>
              <a:rPr lang="en-US" sz="3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have a </a:t>
            </a:r>
            <a:r>
              <a:rPr lang="en-US" sz="36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Renewal?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4C6552-42F6-43F2-A3FB-E92E8C09004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73414" y="2895600"/>
            <a:ext cx="525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Another Noun?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00076" y="5029200"/>
            <a:ext cx="505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B83D6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Another Verb?</a:t>
            </a:r>
          </a:p>
        </p:txBody>
      </p:sp>
      <p:sp>
        <p:nvSpPr>
          <p:cNvPr id="13" name="WordArt 8"/>
          <p:cNvSpPr>
            <a:spLocks noChangeArrowheads="1" noChangeShapeType="1" noTextEdit="1"/>
          </p:cNvSpPr>
          <p:nvPr/>
        </p:nvSpPr>
        <p:spPr bwMode="auto">
          <a:xfrm>
            <a:off x="10654299" y="2743200"/>
            <a:ext cx="1447800" cy="33528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CCCC"/>
                    </a:gs>
                    <a:gs pos="100000">
                      <a:srgbClr val="4A036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geri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783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2_Media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62736</TotalTime>
  <Words>6549</Words>
  <Application>Microsoft Office PowerPoint</Application>
  <PresentationFormat>Widescreen</PresentationFormat>
  <Paragraphs>642</Paragraphs>
  <Slides>78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78</vt:i4>
      </vt:variant>
    </vt:vector>
  </HeadingPairs>
  <TitlesOfParts>
    <vt:vector size="111" baseType="lpstr">
      <vt:lpstr>Aharoni</vt:lpstr>
      <vt:lpstr>Algerian</vt:lpstr>
      <vt:lpstr>Arial</vt:lpstr>
      <vt:lpstr>Arial Rounded MT Bold</vt:lpstr>
      <vt:lpstr>Bradley Hand ITC</vt:lpstr>
      <vt:lpstr>Brush Script MT</vt:lpstr>
      <vt:lpstr>Calibri</vt:lpstr>
      <vt:lpstr>Calibri Light</vt:lpstr>
      <vt:lpstr>Candara</vt:lpstr>
      <vt:lpstr>Chiller</vt:lpstr>
      <vt:lpstr>Comic Sans MS</vt:lpstr>
      <vt:lpstr>Cooper Black</vt:lpstr>
      <vt:lpstr>Corbel</vt:lpstr>
      <vt:lpstr>Edwardian Script ITC</vt:lpstr>
      <vt:lpstr>Juice ITC</vt:lpstr>
      <vt:lpstr>Matura MT Script Capitals</vt:lpstr>
      <vt:lpstr>MV Boli</vt:lpstr>
      <vt:lpstr>Poor Richard</vt:lpstr>
      <vt:lpstr>Pristina</vt:lpstr>
      <vt:lpstr>Ravie</vt:lpstr>
      <vt:lpstr>Rockwell</vt:lpstr>
      <vt:lpstr>Segoe Print</vt:lpstr>
      <vt:lpstr>Simplified Arabic Fixed</vt:lpstr>
      <vt:lpstr>Tw Cen MT</vt:lpstr>
      <vt:lpstr>Wingdings</vt:lpstr>
      <vt:lpstr>Wingdings 2</vt:lpstr>
      <vt:lpstr>Median</vt:lpstr>
      <vt:lpstr>1_Office Theme</vt:lpstr>
      <vt:lpstr>6_Basis</vt:lpstr>
      <vt:lpstr>Office Theme</vt:lpstr>
      <vt:lpstr>4_Office Theme</vt:lpstr>
      <vt:lpstr>5_Office Theme</vt:lpstr>
      <vt:lpstr>22_Median</vt:lpstr>
      <vt:lpstr>PowerPoint Presentation</vt:lpstr>
      <vt:lpstr>Everyone Wants to KNOW the Truth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#5  H2320  &lt;chodesh&gt;  MOON??  </vt:lpstr>
      <vt:lpstr>Englishman’s  Concordance Comparisons ~ H3394</vt:lpstr>
      <vt:lpstr>Englishman’s  Concordance Comparisons ~ H3391</vt:lpstr>
      <vt:lpstr>Englishman’s  Concordance Comparisons ~ H3842</vt:lpstr>
      <vt:lpstr>Englishman’s  Concordance Comparisons ~ H7720</vt:lpstr>
      <vt:lpstr>Strong’s  Total Listings for moon(s)</vt:lpstr>
      <vt:lpstr>Englishman’s  Concordance ~ H2320</vt:lpstr>
      <vt:lpstr>Concordance Summary ~ moon/month</vt:lpstr>
      <vt:lpstr>There Seems to be a Problem!</vt:lpstr>
      <vt:lpstr>An Investigation is Imperative!</vt:lpstr>
      <vt:lpstr>We need to find the answer to this confusion:</vt:lpstr>
      <vt:lpstr>Stay Alert!  Proceed with Caution!</vt:lpstr>
      <vt:lpstr>PowerPoint Presentation</vt:lpstr>
      <vt:lpstr>PowerPoint Presentation</vt:lpstr>
      <vt:lpstr>Statistics for H2320 &lt;chodesh&gt;</vt:lpstr>
      <vt:lpstr>PowerPoint Presentation</vt:lpstr>
      <vt:lpstr>PowerPoint Presentation</vt:lpstr>
      <vt:lpstr>PowerPoint Presentation</vt:lpstr>
      <vt:lpstr>PowerPoint Presentation</vt:lpstr>
      <vt:lpstr>Remember, Strong’s H2320 says this: (from H2318); the new moon … </vt:lpstr>
      <vt:lpstr>PowerPoint Presentation</vt:lpstr>
      <vt:lpstr>Why didn’t Strong’s say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</vt:lpstr>
      <vt:lpstr>What  About</vt:lpstr>
      <vt:lpstr>The Theological Wordbook of the Old Testament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Corrected Statistics for H2320 &lt;chodesh&gt; #8</vt:lpstr>
      <vt:lpstr>A Note About James Strong &amp; H2320</vt:lpstr>
      <vt:lpstr>How “strong” is James Strong?</vt:lpstr>
      <vt:lpstr>Exactly who was Dr James Strong?</vt:lpstr>
      <vt:lpstr>PowerPoint Presentation</vt:lpstr>
      <vt:lpstr>Where is this “other agenda” leading to?  </vt:lpstr>
      <vt:lpstr>The Beast Wants Her Apostate Daughters Back ~ Sun Path</vt:lpstr>
      <vt:lpstr>PowerPoint Presentation</vt:lpstr>
      <vt:lpstr>PowerPoint Presentation</vt:lpstr>
      <vt:lpstr> What about the change of the calendar so Sunday was the 1st day of the week?    </vt:lpstr>
      <vt:lpstr> What if there is a change of the calendar  so Sunday is the 7th day of the week?    </vt:lpstr>
      <vt:lpstr>PowerPoint Presentation</vt:lpstr>
      <vt:lpstr>PowerPoint Presentation</vt:lpstr>
      <vt:lpstr>PowerPoint Presentation</vt:lpstr>
      <vt:lpstr>Agenda:  have the whole world in “his” hands through sun &amp; moon worship!</vt:lpstr>
      <vt:lpstr>With Others do You Want to KNOW </vt:lpstr>
      <vt:lpstr>PowerPoint Presentation</vt:lpstr>
      <vt:lpstr>PowerPoint Presentation</vt:lpstr>
      <vt:lpstr>PowerPoint Presentation</vt:lpstr>
      <vt:lpstr>If you need assistance  with this information,  please send your  questions to Charlene Fortsch or Timothy Astleford: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</dc:creator>
  <cp:lastModifiedBy>Neil Pritchard</cp:lastModifiedBy>
  <cp:revision>3138</cp:revision>
  <cp:lastPrinted>2018-06-05T01:00:44Z</cp:lastPrinted>
  <dcterms:created xsi:type="dcterms:W3CDTF">2016-08-07T19:53:38Z</dcterms:created>
  <dcterms:modified xsi:type="dcterms:W3CDTF">2020-12-10T22:49:31Z</dcterms:modified>
</cp:coreProperties>
</file>