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 id="2147484068" r:id="rId3"/>
    <p:sldMasterId id="2147484290" r:id="rId4"/>
    <p:sldMasterId id="2147484302" r:id="rId5"/>
    <p:sldMasterId id="2147484386" r:id="rId6"/>
    <p:sldMasterId id="2147484434" r:id="rId7"/>
    <p:sldMasterId id="2147484446" r:id="rId8"/>
    <p:sldMasterId id="2147484458" r:id="rId9"/>
    <p:sldMasterId id="2147484482" r:id="rId10"/>
  </p:sldMasterIdLst>
  <p:notesMasterIdLst>
    <p:notesMasterId r:id="rId88"/>
  </p:notesMasterIdLst>
  <p:handoutMasterIdLst>
    <p:handoutMasterId r:id="rId89"/>
  </p:handoutMasterIdLst>
  <p:sldIdLst>
    <p:sldId id="1373" r:id="rId11"/>
    <p:sldId id="1428" r:id="rId12"/>
    <p:sldId id="1374" r:id="rId13"/>
    <p:sldId id="1429" r:id="rId14"/>
    <p:sldId id="1479" r:id="rId15"/>
    <p:sldId id="1265" r:id="rId16"/>
    <p:sldId id="804" r:id="rId17"/>
    <p:sldId id="1214" r:id="rId18"/>
    <p:sldId id="1112" r:id="rId19"/>
    <p:sldId id="1378" r:id="rId20"/>
    <p:sldId id="806" r:id="rId21"/>
    <p:sldId id="1289" r:id="rId22"/>
    <p:sldId id="808" r:id="rId23"/>
    <p:sldId id="1432" r:id="rId24"/>
    <p:sldId id="1113" r:id="rId25"/>
    <p:sldId id="1380" r:id="rId26"/>
    <p:sldId id="810" r:id="rId27"/>
    <p:sldId id="1431" r:id="rId28"/>
    <p:sldId id="1433" r:id="rId29"/>
    <p:sldId id="1401" r:id="rId30"/>
    <p:sldId id="1319" r:id="rId31"/>
    <p:sldId id="1403" r:id="rId32"/>
    <p:sldId id="1404" r:id="rId33"/>
    <p:sldId id="1405" r:id="rId34"/>
    <p:sldId id="1406" r:id="rId35"/>
    <p:sldId id="1407" r:id="rId36"/>
    <p:sldId id="1408" r:id="rId37"/>
    <p:sldId id="1409" r:id="rId38"/>
    <p:sldId id="1400" r:id="rId39"/>
    <p:sldId id="1411" r:id="rId40"/>
    <p:sldId id="1412" r:id="rId41"/>
    <p:sldId id="1413" r:id="rId42"/>
    <p:sldId id="1430" r:id="rId43"/>
    <p:sldId id="1417" r:id="rId44"/>
    <p:sldId id="1418" r:id="rId45"/>
    <p:sldId id="1419" r:id="rId46"/>
    <p:sldId id="1420" r:id="rId47"/>
    <p:sldId id="1477" r:id="rId48"/>
    <p:sldId id="1478" r:id="rId49"/>
    <p:sldId id="1423" r:id="rId50"/>
    <p:sldId id="1424" r:id="rId51"/>
    <p:sldId id="1425" r:id="rId52"/>
    <p:sldId id="1426" r:id="rId53"/>
    <p:sldId id="1410" r:id="rId54"/>
    <p:sldId id="860" r:id="rId55"/>
    <p:sldId id="1032" r:id="rId56"/>
    <p:sldId id="1437" r:id="rId57"/>
    <p:sldId id="1438" r:id="rId58"/>
    <p:sldId id="1213" r:id="rId59"/>
    <p:sldId id="1387" r:id="rId60"/>
    <p:sldId id="1435" r:id="rId61"/>
    <p:sldId id="1441" r:id="rId62"/>
    <p:sldId id="1059" r:id="rId63"/>
    <p:sldId id="1434" r:id="rId64"/>
    <p:sldId id="1443" r:id="rId65"/>
    <p:sldId id="1058" r:id="rId66"/>
    <p:sldId id="1284" r:id="rId67"/>
    <p:sldId id="1043" r:id="rId68"/>
    <p:sldId id="1044" r:id="rId69"/>
    <p:sldId id="1045" r:id="rId70"/>
    <p:sldId id="1442" r:id="rId71"/>
    <p:sldId id="1464" r:id="rId72"/>
    <p:sldId id="1463" r:id="rId73"/>
    <p:sldId id="1039" r:id="rId74"/>
    <p:sldId id="1461" r:id="rId75"/>
    <p:sldId id="1480" r:id="rId76"/>
    <p:sldId id="1465" r:id="rId77"/>
    <p:sldId id="1481" r:id="rId78"/>
    <p:sldId id="1468" r:id="rId79"/>
    <p:sldId id="1470" r:id="rId80"/>
    <p:sldId id="1471" r:id="rId81"/>
    <p:sldId id="1455" r:id="rId82"/>
    <p:sldId id="1459" r:id="rId83"/>
    <p:sldId id="1476" r:id="rId84"/>
    <p:sldId id="1472" r:id="rId85"/>
    <p:sldId id="1391" r:id="rId86"/>
    <p:sldId id="1321" r:id="rId87"/>
  </p:sldIdLst>
  <p:sldSz cx="12192000" cy="6858000"/>
  <p:notesSz cx="6400800" cy="117316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2" clrIdx="0"/>
  <p:cmAuthor id="1" name="Timothy" initials="T"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8E002F"/>
    <a:srgbClr val="008080"/>
    <a:srgbClr val="FFC9DB"/>
    <a:srgbClr val="0000FF"/>
    <a:srgbClr val="D8EEC0"/>
    <a:srgbClr val="FF9900"/>
    <a:srgbClr val="CCFF66"/>
    <a:srgbClr val="ACDED8"/>
    <a:srgbClr val="72D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8" autoAdjust="0"/>
    <p:restoredTop sz="91136" autoAdjust="0"/>
  </p:normalViewPr>
  <p:slideViewPr>
    <p:cSldViewPr>
      <p:cViewPr>
        <p:scale>
          <a:sx n="25" d="100"/>
          <a:sy n="25" d="100"/>
        </p:scale>
        <p:origin x="-3216" y="-1992"/>
      </p:cViewPr>
      <p:guideLst>
        <p:guide orient="horz" pos="2160"/>
        <p:guide pos="3840"/>
      </p:guideLst>
    </p:cSldViewPr>
  </p:slideViewPr>
  <p:notesTextViewPr>
    <p:cViewPr>
      <p:scale>
        <a:sx n="125" d="100"/>
        <a:sy n="125" d="100"/>
      </p:scale>
      <p:origin x="0" y="0"/>
    </p:cViewPr>
  </p:notesTextViewPr>
  <p:sorterViewPr>
    <p:cViewPr>
      <p:scale>
        <a:sx n="50" d="100"/>
        <a:sy n="50" d="100"/>
      </p:scale>
      <p:origin x="0" y="4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6"/>
            <a:ext cx="2774260" cy="586983"/>
          </a:xfrm>
          <a:prstGeom prst="rect">
            <a:avLst/>
          </a:prstGeom>
        </p:spPr>
        <p:txBody>
          <a:bodyPr vert="horz" lIns="91381" tIns="45689" rIns="91381" bIns="45689" rtlCol="0"/>
          <a:lstStyle>
            <a:lvl1pPr algn="l">
              <a:defRPr sz="1200"/>
            </a:lvl1pPr>
          </a:lstStyle>
          <a:p>
            <a:endParaRPr lang="en-US"/>
          </a:p>
        </p:txBody>
      </p:sp>
      <p:sp>
        <p:nvSpPr>
          <p:cNvPr id="3" name="Date Placeholder 2"/>
          <p:cNvSpPr>
            <a:spLocks noGrp="1"/>
          </p:cNvSpPr>
          <p:nvPr>
            <p:ph type="dt" sz="quarter" idx="1"/>
          </p:nvPr>
        </p:nvSpPr>
        <p:spPr>
          <a:xfrm>
            <a:off x="3625097" y="6"/>
            <a:ext cx="2774260" cy="586983"/>
          </a:xfrm>
          <a:prstGeom prst="rect">
            <a:avLst/>
          </a:prstGeom>
        </p:spPr>
        <p:txBody>
          <a:bodyPr vert="horz" lIns="91381" tIns="45689" rIns="91381" bIns="45689" rtlCol="0"/>
          <a:lstStyle>
            <a:lvl1pPr algn="r">
              <a:defRPr sz="1200"/>
            </a:lvl1pPr>
          </a:lstStyle>
          <a:p>
            <a:fld id="{E9EBAB40-F4A6-4117-BFA3-B941ED733B11}" type="datetimeFigureOut">
              <a:rPr lang="en-US" smtClean="0"/>
              <a:pPr/>
              <a:t>11/10/2020</a:t>
            </a:fld>
            <a:endParaRPr lang="en-US"/>
          </a:p>
        </p:txBody>
      </p:sp>
      <p:sp>
        <p:nvSpPr>
          <p:cNvPr id="4" name="Footer Placeholder 3"/>
          <p:cNvSpPr>
            <a:spLocks noGrp="1"/>
          </p:cNvSpPr>
          <p:nvPr>
            <p:ph type="ftr" sz="quarter" idx="2"/>
          </p:nvPr>
        </p:nvSpPr>
        <p:spPr>
          <a:xfrm>
            <a:off x="5" y="11142643"/>
            <a:ext cx="2774260" cy="586983"/>
          </a:xfrm>
          <a:prstGeom prst="rect">
            <a:avLst/>
          </a:prstGeom>
        </p:spPr>
        <p:txBody>
          <a:bodyPr vert="horz" lIns="91381" tIns="45689" rIns="91381" bIns="45689" rtlCol="0" anchor="b"/>
          <a:lstStyle>
            <a:lvl1pPr algn="l">
              <a:defRPr sz="1200"/>
            </a:lvl1pPr>
          </a:lstStyle>
          <a:p>
            <a:endParaRPr lang="en-US"/>
          </a:p>
        </p:txBody>
      </p:sp>
      <p:sp>
        <p:nvSpPr>
          <p:cNvPr id="5" name="Slide Number Placeholder 4"/>
          <p:cNvSpPr>
            <a:spLocks noGrp="1"/>
          </p:cNvSpPr>
          <p:nvPr>
            <p:ph type="sldNum" sz="quarter" idx="3"/>
          </p:nvPr>
        </p:nvSpPr>
        <p:spPr>
          <a:xfrm>
            <a:off x="3625097" y="11142643"/>
            <a:ext cx="2774260" cy="586983"/>
          </a:xfrm>
          <a:prstGeom prst="rect">
            <a:avLst/>
          </a:prstGeom>
        </p:spPr>
        <p:txBody>
          <a:bodyPr vert="horz" lIns="91381" tIns="45689" rIns="91381" bIns="45689" rtlCol="0" anchor="b"/>
          <a:lstStyle>
            <a:lvl1pPr algn="r">
              <a:defRPr sz="1200"/>
            </a:lvl1pPr>
          </a:lstStyle>
          <a:p>
            <a:fld id="{D0633F5D-5A8E-46F9-A509-FA79CE3BB845}" type="slidenum">
              <a:rPr lang="en-US" smtClean="0"/>
              <a:pPr/>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773680" cy="586581"/>
          </a:xfrm>
          <a:prstGeom prst="rect">
            <a:avLst/>
          </a:prstGeom>
        </p:spPr>
        <p:txBody>
          <a:bodyPr vert="horz" lIns="93116" tIns="46561" rIns="93116" bIns="46561" rtlCol="0"/>
          <a:lstStyle>
            <a:lvl1pPr algn="l">
              <a:defRPr sz="1200"/>
            </a:lvl1pPr>
          </a:lstStyle>
          <a:p>
            <a:endParaRPr lang="en-US"/>
          </a:p>
        </p:txBody>
      </p:sp>
      <p:sp>
        <p:nvSpPr>
          <p:cNvPr id="3" name="Date Placeholder 2"/>
          <p:cNvSpPr>
            <a:spLocks noGrp="1"/>
          </p:cNvSpPr>
          <p:nvPr>
            <p:ph type="dt" idx="1"/>
          </p:nvPr>
        </p:nvSpPr>
        <p:spPr>
          <a:xfrm>
            <a:off x="3625642" y="0"/>
            <a:ext cx="2773680" cy="586581"/>
          </a:xfrm>
          <a:prstGeom prst="rect">
            <a:avLst/>
          </a:prstGeom>
        </p:spPr>
        <p:txBody>
          <a:bodyPr vert="horz" lIns="93116" tIns="46561" rIns="93116" bIns="46561" rtlCol="0"/>
          <a:lstStyle>
            <a:lvl1pPr algn="r">
              <a:defRPr sz="1200"/>
            </a:lvl1pPr>
          </a:lstStyle>
          <a:p>
            <a:fld id="{11EDA49C-D616-4389-92D6-539FE563DE9A}" type="datetimeFigureOut">
              <a:rPr lang="en-US" smtClean="0"/>
              <a:pPr/>
              <a:t>11/10/2020</a:t>
            </a:fld>
            <a:endParaRPr lang="en-US"/>
          </a:p>
        </p:txBody>
      </p:sp>
      <p:sp>
        <p:nvSpPr>
          <p:cNvPr id="4" name="Slide Image Placeholder 3"/>
          <p:cNvSpPr>
            <a:spLocks noGrp="1" noRot="1" noChangeAspect="1"/>
          </p:cNvSpPr>
          <p:nvPr>
            <p:ph type="sldImg" idx="2"/>
          </p:nvPr>
        </p:nvSpPr>
        <p:spPr>
          <a:xfrm>
            <a:off x="-709613" y="879475"/>
            <a:ext cx="7820026" cy="4398963"/>
          </a:xfrm>
          <a:prstGeom prst="rect">
            <a:avLst/>
          </a:prstGeom>
          <a:noFill/>
          <a:ln w="12700">
            <a:solidFill>
              <a:prstClr val="black"/>
            </a:solidFill>
          </a:ln>
        </p:spPr>
        <p:txBody>
          <a:bodyPr vert="horz" lIns="93116" tIns="46561" rIns="93116" bIns="46561" rtlCol="0" anchor="ctr"/>
          <a:lstStyle/>
          <a:p>
            <a:endParaRPr lang="en-US"/>
          </a:p>
        </p:txBody>
      </p:sp>
      <p:sp>
        <p:nvSpPr>
          <p:cNvPr id="5" name="Notes Placeholder 4"/>
          <p:cNvSpPr>
            <a:spLocks noGrp="1"/>
          </p:cNvSpPr>
          <p:nvPr>
            <p:ph type="body" sz="quarter" idx="3"/>
          </p:nvPr>
        </p:nvSpPr>
        <p:spPr>
          <a:xfrm>
            <a:off x="640080" y="5572522"/>
            <a:ext cx="5120640" cy="5279231"/>
          </a:xfrm>
          <a:prstGeom prst="rect">
            <a:avLst/>
          </a:prstGeom>
        </p:spPr>
        <p:txBody>
          <a:bodyPr vert="horz" lIns="93116" tIns="46561" rIns="93116" bIns="4656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11143008"/>
            <a:ext cx="2773680" cy="586581"/>
          </a:xfrm>
          <a:prstGeom prst="rect">
            <a:avLst/>
          </a:prstGeom>
        </p:spPr>
        <p:txBody>
          <a:bodyPr vert="horz" lIns="93116" tIns="46561" rIns="93116" bIns="46561" rtlCol="0" anchor="b"/>
          <a:lstStyle>
            <a:lvl1pPr algn="l">
              <a:defRPr sz="1200"/>
            </a:lvl1pPr>
          </a:lstStyle>
          <a:p>
            <a:endParaRPr lang="en-US"/>
          </a:p>
        </p:txBody>
      </p:sp>
      <p:sp>
        <p:nvSpPr>
          <p:cNvPr id="7" name="Slide Number Placeholder 6"/>
          <p:cNvSpPr>
            <a:spLocks noGrp="1"/>
          </p:cNvSpPr>
          <p:nvPr>
            <p:ph type="sldNum" sz="quarter" idx="5"/>
          </p:nvPr>
        </p:nvSpPr>
        <p:spPr>
          <a:xfrm>
            <a:off x="3625642" y="11143008"/>
            <a:ext cx="2773680" cy="586581"/>
          </a:xfrm>
          <a:prstGeom prst="rect">
            <a:avLst/>
          </a:prstGeom>
        </p:spPr>
        <p:txBody>
          <a:bodyPr vert="horz" lIns="93116" tIns="46561" rIns="93116" bIns="46561" rtlCol="0" anchor="b"/>
          <a:lstStyle>
            <a:lvl1pPr algn="r">
              <a:defRPr sz="1200"/>
            </a:lvl1pPr>
          </a:lstStyle>
          <a:p>
            <a:fld id="{1E3BB627-F75A-47EE-93B6-91C05A5D7029}" type="slidenum">
              <a:rPr lang="en-US" smtClean="0"/>
              <a:pPr/>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tarrynighteducation.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earthsky.org/moon-phases/understandingmoonphase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earthsky.org/moon-phases/understandingmoonphase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earthsky.org/moon-phases/understandingmoonphas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earthsky.org/moon-phases/understandingmoonphase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iblia.com/bible/esv/Mark%2015.25"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biblia.com/bible/esv/Acts%202.15"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smtClean="0"/>
              <a:t>108n  June 21st</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9480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16</a:t>
            </a:fld>
            <a:endParaRPr lang="en-US"/>
          </a:p>
        </p:txBody>
      </p:sp>
    </p:spTree>
    <p:extLst>
      <p:ext uri="{BB962C8B-B14F-4D97-AF65-F5344CB8AC3E}">
        <p14:creationId xmlns:p14="http://schemas.microsoft.com/office/powerpoint/2010/main" val="278926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smtClean="0"/>
              <a:t>June 21</a:t>
            </a:r>
            <a:r>
              <a:rPr lang="en-US" baseline="30000" dirty="0" smtClean="0"/>
              <a:t>st</a:t>
            </a:r>
            <a:r>
              <a:rPr lang="en-US" dirty="0" smtClean="0"/>
              <a:t>:  Very nice4 slide – with good images for illustration.  But, you had “four verses” in the title – but there are only 3.  On the next slide, I’ll make</a:t>
            </a:r>
            <a:r>
              <a:rPr lang="en-US" baseline="0" dirty="0" smtClean="0"/>
              <a:t> the distinction so you and listeners do not get mixed up.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54666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smtClean="0"/>
              <a:t>June 21</a:t>
            </a:r>
            <a:r>
              <a:rPr lang="en-US" baseline="30000" dirty="0" smtClean="0"/>
              <a:t>st</a:t>
            </a:r>
            <a:r>
              <a:rPr lang="en-US" dirty="0" smtClean="0"/>
              <a:t>:  Very nice4 slide – with good images for illustration.  But, you had “four verses” in the title – but there are only 3.  On the next slide, I’ll make</a:t>
            </a:r>
            <a:r>
              <a:rPr lang="en-US" baseline="0" dirty="0" smtClean="0"/>
              <a:t> the distinction so you and listeners do not get mixed up.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4666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r>
              <a:rPr lang="en-US" dirty="0" smtClean="0"/>
              <a:t>June 19/17</a:t>
            </a:r>
          </a:p>
          <a:p>
            <a:r>
              <a:rPr lang="en-US" dirty="0" smtClean="0"/>
              <a:t>37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2047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chemeClr val="tx1"/>
              </a:solidFill>
            </a:endParaRPr>
          </a:p>
        </p:txBody>
      </p:sp>
      <p:sp>
        <p:nvSpPr>
          <p:cNvPr id="4" name="Slide Number Placeholder 3"/>
          <p:cNvSpPr>
            <a:spLocks noGrp="1"/>
          </p:cNvSpPr>
          <p:nvPr>
            <p:ph type="sldNum" sz="quarter" idx="10"/>
          </p:nvPr>
        </p:nvSpPr>
        <p:spPr/>
        <p:txBody>
          <a:bodyPr/>
          <a:lstStyle/>
          <a:p>
            <a:fld id="{1E3BB627-F75A-47EE-93B6-91C05A5D7029}" type="slidenum">
              <a:rPr lang="en-US" smtClean="0"/>
              <a:pPr/>
              <a:t>20</a:t>
            </a:fld>
            <a:endParaRPr lang="en-US"/>
          </a:p>
        </p:txBody>
      </p:sp>
    </p:spTree>
    <p:extLst>
      <p:ext uri="{BB962C8B-B14F-4D97-AF65-F5344CB8AC3E}">
        <p14:creationId xmlns:p14="http://schemas.microsoft.com/office/powerpoint/2010/main" val="60048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chemeClr val="tx1"/>
              </a:solidFill>
            </a:endParaRPr>
          </a:p>
        </p:txBody>
      </p:sp>
      <p:sp>
        <p:nvSpPr>
          <p:cNvPr id="4" name="Slide Number Placeholder 3"/>
          <p:cNvSpPr>
            <a:spLocks noGrp="1"/>
          </p:cNvSpPr>
          <p:nvPr>
            <p:ph type="sldNum" sz="quarter" idx="10"/>
          </p:nvPr>
        </p:nvSpPr>
        <p:spPr/>
        <p:txBody>
          <a:bodyPr/>
          <a:lstStyle/>
          <a:p>
            <a:fld id="{1E3BB627-F75A-47EE-93B6-91C05A5D7029}" type="slidenum">
              <a:rPr lang="en-US" smtClean="0"/>
              <a:pPr/>
              <a:t>22</a:t>
            </a:fld>
            <a:endParaRPr lang="en-US"/>
          </a:p>
        </p:txBody>
      </p:sp>
    </p:spTree>
    <p:extLst>
      <p:ext uri="{BB962C8B-B14F-4D97-AF65-F5344CB8AC3E}">
        <p14:creationId xmlns:p14="http://schemas.microsoft.com/office/powerpoint/2010/main" val="2528509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23</a:t>
            </a:fld>
            <a:endParaRPr lang="en-US"/>
          </a:p>
        </p:txBody>
      </p:sp>
    </p:spTree>
    <p:extLst>
      <p:ext uri="{BB962C8B-B14F-4D97-AF65-F5344CB8AC3E}">
        <p14:creationId xmlns:p14="http://schemas.microsoft.com/office/powerpoint/2010/main" val="1488379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24</a:t>
            </a:fld>
            <a:endParaRPr lang="en-US"/>
          </a:p>
        </p:txBody>
      </p:sp>
    </p:spTree>
    <p:extLst>
      <p:ext uri="{BB962C8B-B14F-4D97-AF65-F5344CB8AC3E}">
        <p14:creationId xmlns:p14="http://schemas.microsoft.com/office/powerpoint/2010/main" val="424835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25</a:t>
            </a:fld>
            <a:endParaRPr lang="en-US"/>
          </a:p>
        </p:txBody>
      </p:sp>
    </p:spTree>
    <p:extLst>
      <p:ext uri="{BB962C8B-B14F-4D97-AF65-F5344CB8AC3E}">
        <p14:creationId xmlns:p14="http://schemas.microsoft.com/office/powerpoint/2010/main" val="408022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https://www.space.com/7267-moon-daylight.html</a:t>
            </a:r>
          </a:p>
          <a:p>
            <a:r>
              <a:rPr lang="en-CA" dirty="0" smtClean="0"/>
              <a:t>For the picture above, the website says this:  </a:t>
            </a:r>
            <a:r>
              <a:rPr lang="en-US" dirty="0" smtClean="0"/>
              <a:t>Any clear morning this week around 10 a.m. [Sept 10/2009] you can see the moon riding high in the western sky. Many people are surprised to see the moon in full daylight, yet it is a completely normal occurrence.</a:t>
            </a:r>
            <a:endParaRPr lang="en-CA" dirty="0" smtClean="0"/>
          </a:p>
          <a:p>
            <a:endParaRPr lang="en-CA" dirty="0" smtClean="0"/>
          </a:p>
          <a:p>
            <a:endParaRPr lang="en-CA" dirty="0" smtClean="0"/>
          </a:p>
          <a:p>
            <a:r>
              <a:rPr lang="en-US" dirty="0" smtClean="0"/>
              <a:t>Because of the Earth's rotation, the moon is above the horizon roughly 12 hours out of every 24. Since those 12 hours almost never coincide with the roughly 12 hours of daylight in every 24 hours, the possible window for observing the moon in daylight averages about 6 hours a day.</a:t>
            </a:r>
          </a:p>
          <a:p>
            <a:endParaRPr lang="en-US" dirty="0" smtClean="0"/>
          </a:p>
          <a:p>
            <a:r>
              <a:rPr lang="en-US" dirty="0" smtClean="0"/>
              <a:t>The moon is visible in daylight nearly every day, the exceptions being close to new moon, when the moon is too close to the sun to be visible, and close to full moon when it is only visible at night. The best times in the month to see the moon in daylight are close to first and last quarter, when the moon is 90 degrees away from the sun in the sky.</a:t>
            </a:r>
          </a:p>
          <a:p>
            <a:endParaRPr lang="en-US" dirty="0" smtClean="0"/>
          </a:p>
          <a:p>
            <a:r>
              <a:rPr lang="en-US" dirty="0" smtClean="0"/>
              <a:t>That's the situation this week. Last quarter is on Saturday, Sept. 12. If we set </a:t>
            </a:r>
            <a:r>
              <a:rPr lang="en-US" dirty="0" smtClean="0">
                <a:hlinkClick r:id="rId3"/>
              </a:rPr>
              <a:t>Starry Night software</a:t>
            </a:r>
            <a:r>
              <a:rPr lang="en-US" dirty="0" smtClean="0"/>
              <a:t> to that date, and its location to New York, we see that the moon rises at 11:06 p.m. the night before. The sun rises at 6:34 a.m., at which time the moon is 74 degrees above the horizon, almost overhead. Sun and moon will both be above the horizon until the moon sets at 3:03 p.m., although the moon will be hard to see for the last hour or so because of horizon haze.</a:t>
            </a:r>
          </a:p>
          <a:p>
            <a:endParaRPr lang="en-US" dirty="0" smtClean="0"/>
          </a:p>
          <a:p>
            <a:r>
              <a:rPr lang="en-US" dirty="0" smtClean="0"/>
              <a:t>Similarly, the moon will be well placed for daytime observation near first quarter, which next falls on Saturday, Sept. 26. The difference here is that the sun will be leading the moon, setting at 6:46 p.m., followed by moonset at 12:06 a.m.</a:t>
            </a:r>
          </a:p>
          <a:p>
            <a:endParaRPr lang="en-US" dirty="0" smtClean="0"/>
          </a:p>
          <a:p>
            <a:r>
              <a:rPr lang="en-US" dirty="0" smtClean="0"/>
              <a:t>Once you've seen the daylight moon on these "easy" dates, it's worth trying to see how many days in the month you can manage to spot it.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26</a:t>
            </a:fld>
            <a:endParaRPr lang="en-US"/>
          </a:p>
        </p:txBody>
      </p:sp>
    </p:spTree>
    <p:extLst>
      <p:ext uri="{BB962C8B-B14F-4D97-AF65-F5344CB8AC3E}">
        <p14:creationId xmlns:p14="http://schemas.microsoft.com/office/powerpoint/2010/main" val="422563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69">
              <a:defRPr/>
            </a:pPr>
            <a:r>
              <a:rPr lang="en-US" dirty="0" smtClean="0"/>
              <a:t>Aug 16 7 am</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8</a:t>
            </a:fld>
            <a:endParaRPr lang="en-US"/>
          </a:p>
        </p:txBody>
      </p:sp>
    </p:spTree>
    <p:extLst>
      <p:ext uri="{BB962C8B-B14F-4D97-AF65-F5344CB8AC3E}">
        <p14:creationId xmlns:p14="http://schemas.microsoft.com/office/powerpoint/2010/main" val="2231061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18</a:t>
            </a:r>
            <a:r>
              <a:rPr lang="en-US" baseline="30000" dirty="0" smtClean="0"/>
              <a:t>th</a:t>
            </a:r>
            <a:r>
              <a:rPr lang="en-US" dirty="0" smtClean="0"/>
              <a:t>:  new slide to show the two LIGHT-givers by day and night.  This is to separate</a:t>
            </a:r>
            <a:r>
              <a:rPr lang="en-US" baseline="0" dirty="0" smtClean="0"/>
              <a:t> the idea that the moon is a light-giver – first of all it has no light of its own – it is reflected from the sun!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27</a:t>
            </a:fld>
            <a:endParaRPr lang="en-US"/>
          </a:p>
        </p:txBody>
      </p:sp>
    </p:spTree>
    <p:extLst>
      <p:ext uri="{BB962C8B-B14F-4D97-AF65-F5344CB8AC3E}">
        <p14:creationId xmlns:p14="http://schemas.microsoft.com/office/powerpoint/2010/main" val="328126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28</a:t>
            </a:fld>
            <a:endParaRPr lang="en-US"/>
          </a:p>
        </p:txBody>
      </p:sp>
    </p:spTree>
    <p:extLst>
      <p:ext uri="{BB962C8B-B14F-4D97-AF65-F5344CB8AC3E}">
        <p14:creationId xmlns:p14="http://schemas.microsoft.com/office/powerpoint/2010/main" val="11557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http://earthsky.org/space/when-can-you-see-a-daytime-moon         </a:t>
            </a:r>
            <a:r>
              <a:rPr lang="en-US" dirty="0" err="1" smtClean="0"/>
              <a:t>july</a:t>
            </a:r>
            <a:r>
              <a:rPr lang="en-US" dirty="0" smtClean="0"/>
              <a:t> 17/18  the information below is for this website but not for the banner picture above.</a:t>
            </a:r>
          </a:p>
          <a:p>
            <a:r>
              <a:rPr lang="en-US" dirty="0" smtClean="0">
                <a:effectLst/>
              </a:rPr>
              <a:t>In fact, the moon is up in the daytime as often as at night. 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r>
              <a:rPr lang="en-US" dirty="0" smtClean="0">
                <a:effectLst/>
              </a:rPr>
              <a:t>Otherwise, the moon rises and sets on its own schedule, having nothing to do with sunrise or sunset, and varying in a systematic way throughout each month as the moon pursues its monthly orbit around Earth. If you want to understand more about the moon’s rising and setting times, and subsequent phases, check out this post: </a:t>
            </a:r>
            <a:r>
              <a:rPr lang="en-US" dirty="0" smtClean="0">
                <a:effectLst/>
                <a:hlinkClick r:id="rId4"/>
              </a:rPr>
              <a:t>Understanding moon phases</a:t>
            </a:r>
            <a:endParaRPr lang="en-US" dirty="0" smtClean="0">
              <a:effectLst/>
            </a:endParaRPr>
          </a:p>
          <a:p>
            <a:endParaRPr lang="en-US" dirty="0" smtClean="0">
              <a:effectLst/>
            </a:endParaRPr>
          </a:p>
          <a:p>
            <a:r>
              <a:rPr lang="en-US" dirty="0" smtClean="0">
                <a:effectLst/>
              </a:rPr>
              <a:t>So when can you see the moon in the daytime? Basically, you need three things to see the daytime moon:</a:t>
            </a:r>
          </a:p>
          <a:p>
            <a:r>
              <a:rPr lang="en-US" dirty="0" smtClean="0"/>
              <a:t>Look within a week or so of the date of full moon.</a:t>
            </a:r>
          </a:p>
          <a:p>
            <a:r>
              <a:rPr lang="en-US" dirty="0" smtClean="0"/>
              <a:t>Before full moon, look for the daytime moon in the </a:t>
            </a:r>
            <a:r>
              <a:rPr lang="en-US" i="1" dirty="0" smtClean="0"/>
              <a:t>afternoon</a:t>
            </a:r>
            <a:r>
              <a:rPr lang="en-US" dirty="0" smtClean="0"/>
              <a:t>.</a:t>
            </a:r>
          </a:p>
          <a:p>
            <a:r>
              <a:rPr lang="en-US" dirty="0" smtClean="0"/>
              <a:t>After full moon, look for the daytime moon in the </a:t>
            </a:r>
            <a:r>
              <a:rPr lang="en-US" i="1" dirty="0" smtClean="0"/>
              <a:t>morning</a:t>
            </a:r>
            <a:r>
              <a:rPr lang="en-US" dirty="0" smtClean="0"/>
              <a:t>.</a:t>
            </a:r>
          </a:p>
          <a:p>
            <a:r>
              <a:rPr lang="en-US" dirty="0" smtClean="0"/>
              <a:t>Look up! The daytime moon is often up there, but it’s pale against the blue sky.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34</a:t>
            </a:fld>
            <a:endParaRPr lang="en-US"/>
          </a:p>
        </p:txBody>
      </p:sp>
    </p:spTree>
    <p:extLst>
      <p:ext uri="{BB962C8B-B14F-4D97-AF65-F5344CB8AC3E}">
        <p14:creationId xmlns:p14="http://schemas.microsoft.com/office/powerpoint/2010/main" val="1857567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35</a:t>
            </a:fld>
            <a:endParaRPr lang="en-US"/>
          </a:p>
        </p:txBody>
      </p:sp>
    </p:spTree>
    <p:extLst>
      <p:ext uri="{BB962C8B-B14F-4D97-AF65-F5344CB8AC3E}">
        <p14:creationId xmlns:p14="http://schemas.microsoft.com/office/powerpoint/2010/main" val="46534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36</a:t>
            </a:fld>
            <a:endParaRPr lang="en-US"/>
          </a:p>
        </p:txBody>
      </p:sp>
    </p:spTree>
    <p:extLst>
      <p:ext uri="{BB962C8B-B14F-4D97-AF65-F5344CB8AC3E}">
        <p14:creationId xmlns:p14="http://schemas.microsoft.com/office/powerpoint/2010/main" val="362785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37</a:t>
            </a:fld>
            <a:endParaRPr lang="en-US"/>
          </a:p>
        </p:txBody>
      </p:sp>
    </p:spTree>
    <p:extLst>
      <p:ext uri="{BB962C8B-B14F-4D97-AF65-F5344CB8AC3E}">
        <p14:creationId xmlns:p14="http://schemas.microsoft.com/office/powerpoint/2010/main" val="261921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38</a:t>
            </a:fld>
            <a:endParaRPr lang="en-US"/>
          </a:p>
        </p:txBody>
      </p:sp>
    </p:spTree>
    <p:extLst>
      <p:ext uri="{BB962C8B-B14F-4D97-AF65-F5344CB8AC3E}">
        <p14:creationId xmlns:p14="http://schemas.microsoft.com/office/powerpoint/2010/main" val="3615320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39</a:t>
            </a:fld>
            <a:endParaRPr lang="en-US"/>
          </a:p>
        </p:txBody>
      </p:sp>
    </p:spTree>
    <p:extLst>
      <p:ext uri="{BB962C8B-B14F-4D97-AF65-F5344CB8AC3E}">
        <p14:creationId xmlns:p14="http://schemas.microsoft.com/office/powerpoint/2010/main" val="3615320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http://earthsky.org/space/when-can-you-see-a-daytime-moon         </a:t>
            </a:r>
            <a:r>
              <a:rPr lang="en-US" dirty="0" err="1" smtClean="0"/>
              <a:t>july</a:t>
            </a:r>
            <a:r>
              <a:rPr lang="en-US" dirty="0" smtClean="0"/>
              <a:t> 17/18  the information below is for this website but not for the banner picture above.</a:t>
            </a:r>
          </a:p>
          <a:p>
            <a:r>
              <a:rPr lang="en-US" dirty="0" smtClean="0">
                <a:effectLst/>
              </a:rPr>
              <a:t>In fact, the moon is up in the daytime as often as at night. 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r>
              <a:rPr lang="en-US" dirty="0" smtClean="0">
                <a:effectLst/>
              </a:rPr>
              <a:t>Otherwise, the moon rises and sets on its own schedule, having nothing to do with sunrise or sunset, and varying in a systematic way throughout each month as the moon pursues its monthly orbit around Earth. If you want to understand more about the moon’s rising and setting times, and subsequent phases, check out this post: </a:t>
            </a:r>
            <a:r>
              <a:rPr lang="en-US" dirty="0" smtClean="0">
                <a:effectLst/>
                <a:hlinkClick r:id="rId4"/>
              </a:rPr>
              <a:t>Understanding moon phases</a:t>
            </a:r>
            <a:endParaRPr lang="en-US" dirty="0" smtClean="0">
              <a:effectLst/>
            </a:endParaRPr>
          </a:p>
          <a:p>
            <a:endParaRPr lang="en-US" dirty="0" smtClean="0">
              <a:effectLst/>
            </a:endParaRPr>
          </a:p>
          <a:p>
            <a:r>
              <a:rPr lang="en-US" dirty="0" smtClean="0">
                <a:effectLst/>
              </a:rPr>
              <a:t>So when can you see the moon in the daytime? Basically, you need three things to see the daytime moon:</a:t>
            </a:r>
          </a:p>
          <a:p>
            <a:r>
              <a:rPr lang="en-US" dirty="0" smtClean="0"/>
              <a:t>Look within a week or so of the date of full moon.</a:t>
            </a:r>
          </a:p>
          <a:p>
            <a:r>
              <a:rPr lang="en-US" dirty="0" smtClean="0"/>
              <a:t>Before full moon, look for the daytime moon in the </a:t>
            </a:r>
            <a:r>
              <a:rPr lang="en-US" i="1" dirty="0" smtClean="0"/>
              <a:t>afternoon</a:t>
            </a:r>
            <a:r>
              <a:rPr lang="en-US" dirty="0" smtClean="0"/>
              <a:t>.</a:t>
            </a:r>
          </a:p>
          <a:p>
            <a:r>
              <a:rPr lang="en-US" dirty="0" smtClean="0"/>
              <a:t>After full moon, look for the daytime moon in the </a:t>
            </a:r>
            <a:r>
              <a:rPr lang="en-US" i="1" dirty="0" smtClean="0"/>
              <a:t>morning</a:t>
            </a:r>
            <a:r>
              <a:rPr lang="en-US" dirty="0" smtClean="0"/>
              <a:t>.</a:t>
            </a:r>
          </a:p>
          <a:p>
            <a:r>
              <a:rPr lang="en-US" dirty="0" smtClean="0"/>
              <a:t>Look up! The daytime moon is often up there, but it’s pale against the blue sky.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40</a:t>
            </a:fld>
            <a:endParaRPr lang="en-US"/>
          </a:p>
        </p:txBody>
      </p:sp>
    </p:spTree>
    <p:extLst>
      <p:ext uri="{BB962C8B-B14F-4D97-AF65-F5344CB8AC3E}">
        <p14:creationId xmlns:p14="http://schemas.microsoft.com/office/powerpoint/2010/main" val="1857567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http://earthsky.org/space/when-can-you-see-a-daytime-moon         </a:t>
            </a:r>
            <a:r>
              <a:rPr lang="en-US" dirty="0" err="1" smtClean="0"/>
              <a:t>july</a:t>
            </a:r>
            <a:r>
              <a:rPr lang="en-US" dirty="0" smtClean="0"/>
              <a:t> 17/18  the information below is for this website and for the 2 pictures above, even if I have some information on another slide.</a:t>
            </a:r>
          </a:p>
          <a:p>
            <a:endParaRPr lang="en-US" dirty="0" smtClean="0"/>
          </a:p>
          <a:p>
            <a:r>
              <a:rPr lang="en-US" dirty="0" smtClean="0">
                <a:effectLst/>
              </a:rPr>
              <a:t>In fact, the moon is up in the daytime as often as at night. 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r>
              <a:rPr lang="en-US" dirty="0" smtClean="0">
                <a:effectLst/>
              </a:rPr>
              <a:t>Otherwise, the moon rises and sets on its own schedule, having nothing to do with sunrise or sunset, and varying in a systematic way throughout each month as the moon pursues its monthly orbit around Earth. If you want to understand more about the moon’s rising and setting times, and subsequent phases, check out this post: </a:t>
            </a:r>
            <a:r>
              <a:rPr lang="en-US" dirty="0" smtClean="0">
                <a:effectLst/>
                <a:hlinkClick r:id="rId4"/>
              </a:rPr>
              <a:t>Understanding moon phases</a:t>
            </a:r>
            <a:endParaRPr lang="en-US" dirty="0" smtClean="0">
              <a:effectLst/>
            </a:endParaRPr>
          </a:p>
          <a:p>
            <a:endParaRPr lang="en-US" dirty="0" smtClean="0">
              <a:effectLst/>
            </a:endParaRPr>
          </a:p>
          <a:p>
            <a:r>
              <a:rPr lang="en-US" dirty="0" smtClean="0">
                <a:effectLst/>
              </a:rPr>
              <a:t>So when can you see the moon in the daytime? Basically, you need three things to see the daytime moon:</a:t>
            </a:r>
          </a:p>
          <a:p>
            <a:r>
              <a:rPr lang="en-US" dirty="0" smtClean="0"/>
              <a:t>Look within a week or so of the date of full moon.</a:t>
            </a:r>
          </a:p>
          <a:p>
            <a:r>
              <a:rPr lang="en-US" dirty="0" smtClean="0"/>
              <a:t>Before full moon, look for the daytime moon in the </a:t>
            </a:r>
            <a:r>
              <a:rPr lang="en-US" i="1" dirty="0" smtClean="0"/>
              <a:t>afternoon</a:t>
            </a:r>
            <a:r>
              <a:rPr lang="en-US" dirty="0" smtClean="0"/>
              <a:t>.</a:t>
            </a:r>
          </a:p>
          <a:p>
            <a:r>
              <a:rPr lang="en-US" dirty="0" smtClean="0"/>
              <a:t>After full moon, look for the daytime moon in the </a:t>
            </a:r>
            <a:r>
              <a:rPr lang="en-US" i="1" dirty="0" smtClean="0"/>
              <a:t>morning</a:t>
            </a:r>
            <a:r>
              <a:rPr lang="en-US" dirty="0" smtClean="0"/>
              <a:t>.</a:t>
            </a:r>
          </a:p>
          <a:p>
            <a:r>
              <a:rPr lang="en-US" dirty="0" smtClean="0"/>
              <a:t>Look up! The daytime moon is often up there, but it’s pale against the blue sky.</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41</a:t>
            </a:fld>
            <a:endParaRPr lang="en-US"/>
          </a:p>
        </p:txBody>
      </p:sp>
    </p:spTree>
    <p:extLst>
      <p:ext uri="{BB962C8B-B14F-4D97-AF65-F5344CB8AC3E}">
        <p14:creationId xmlns:p14="http://schemas.microsoft.com/office/powerpoint/2010/main" val="272574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109n June 21</a:t>
            </a:r>
            <a:r>
              <a:rPr lang="en-US" baseline="30000" dirty="0" smtClean="0"/>
              <a:t>st</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http://earthsky.org/space/when-can-you-see-a-daytime-moon         </a:t>
            </a:r>
            <a:r>
              <a:rPr lang="en-US" dirty="0" err="1" smtClean="0"/>
              <a:t>july</a:t>
            </a:r>
            <a:r>
              <a:rPr lang="en-US" dirty="0" smtClean="0"/>
              <a:t> 17/18  the information below is for this website but not for the banner picture above.</a:t>
            </a:r>
          </a:p>
          <a:p>
            <a:r>
              <a:rPr lang="en-US" dirty="0" smtClean="0">
                <a:effectLst/>
              </a:rPr>
              <a:t>In fact, the moon is up in the daytime as often as at night. 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r>
              <a:rPr lang="en-US" dirty="0" smtClean="0">
                <a:effectLst/>
              </a:rPr>
              <a:t>Otherwise, the moon rises and sets on its own schedule, having nothing to do with sunrise or sunset, and varying in a systematic way throughout each month as the moon pursues its monthly orbit around Earth. If you want to understand more about the moon’s rising and setting times, and subsequent phases, check out this post: </a:t>
            </a:r>
            <a:r>
              <a:rPr lang="en-US" dirty="0" smtClean="0">
                <a:effectLst/>
                <a:hlinkClick r:id="rId4"/>
              </a:rPr>
              <a:t>Understanding moon phases</a:t>
            </a:r>
            <a:endParaRPr lang="en-US" dirty="0" smtClean="0">
              <a:effectLst/>
            </a:endParaRPr>
          </a:p>
          <a:p>
            <a:endParaRPr lang="en-US" dirty="0" smtClean="0">
              <a:effectLst/>
            </a:endParaRPr>
          </a:p>
          <a:p>
            <a:r>
              <a:rPr lang="en-US" dirty="0" smtClean="0">
                <a:effectLst/>
              </a:rPr>
              <a:t>So when can you see the moon in the daytime? Basically, you need three things to see the daytime moon:</a:t>
            </a:r>
          </a:p>
          <a:p>
            <a:r>
              <a:rPr lang="en-US" dirty="0" smtClean="0"/>
              <a:t>Look within a week or so of the date of full moon.</a:t>
            </a:r>
          </a:p>
          <a:p>
            <a:r>
              <a:rPr lang="en-US" dirty="0" smtClean="0"/>
              <a:t>Before full moon, look for the daytime moon in the </a:t>
            </a:r>
            <a:r>
              <a:rPr lang="en-US" i="1" dirty="0" smtClean="0"/>
              <a:t>afternoon</a:t>
            </a:r>
            <a:r>
              <a:rPr lang="en-US" dirty="0" smtClean="0"/>
              <a:t>.</a:t>
            </a:r>
          </a:p>
          <a:p>
            <a:r>
              <a:rPr lang="en-US" dirty="0" smtClean="0"/>
              <a:t>After full moon, look for the daytime moon in the </a:t>
            </a:r>
            <a:r>
              <a:rPr lang="en-US" i="1" dirty="0" smtClean="0"/>
              <a:t>morning</a:t>
            </a:r>
            <a:r>
              <a:rPr lang="en-US" dirty="0" smtClean="0"/>
              <a:t>.</a:t>
            </a:r>
          </a:p>
          <a:p>
            <a:r>
              <a:rPr lang="en-US" dirty="0" smtClean="0"/>
              <a:t>Look up! The daytime moon is often up there, but it’s pale against the blue sky.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43</a:t>
            </a:fld>
            <a:endParaRPr lang="en-US"/>
          </a:p>
        </p:txBody>
      </p:sp>
    </p:spTree>
    <p:extLst>
      <p:ext uri="{BB962C8B-B14F-4D97-AF65-F5344CB8AC3E}">
        <p14:creationId xmlns:p14="http://schemas.microsoft.com/office/powerpoint/2010/main" val="185756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44</a:t>
            </a:fld>
            <a:endParaRPr lang="en-US"/>
          </a:p>
        </p:txBody>
      </p:sp>
    </p:spTree>
    <p:extLst>
      <p:ext uri="{BB962C8B-B14F-4D97-AF65-F5344CB8AC3E}">
        <p14:creationId xmlns:p14="http://schemas.microsoft.com/office/powerpoint/2010/main" val="373715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19/17</a:t>
            </a:r>
          </a:p>
          <a:p>
            <a:r>
              <a:rPr lang="en-US" dirty="0" smtClean="0"/>
              <a:t>47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563904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Feb 19/17:  new slide</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47</a:t>
            </a:fld>
            <a:endParaRPr lang="en-US"/>
          </a:p>
        </p:txBody>
      </p:sp>
    </p:spTree>
    <p:extLst>
      <p:ext uri="{BB962C8B-B14F-4D97-AF65-F5344CB8AC3E}">
        <p14:creationId xmlns:p14="http://schemas.microsoft.com/office/powerpoint/2010/main" val="424255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69">
              <a:defRPr/>
            </a:pPr>
            <a:r>
              <a:rPr lang="en-US" dirty="0" smtClean="0"/>
              <a:t>Aug 16 7 am</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49</a:t>
            </a:fld>
            <a:endParaRPr lang="en-US"/>
          </a:p>
        </p:txBody>
      </p:sp>
    </p:spTree>
    <p:extLst>
      <p:ext uri="{BB962C8B-B14F-4D97-AF65-F5344CB8AC3E}">
        <p14:creationId xmlns:p14="http://schemas.microsoft.com/office/powerpoint/2010/main" val="61506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820 AM – Feb 17/17 … changes to this slide to update</a:t>
            </a:r>
            <a:r>
              <a:rPr lang="en-US" baseline="0" dirty="0" smtClean="0"/>
              <a:t> the information for H3391.   H3391 is the Root Word – that changes things from the way I saw it before.</a:t>
            </a:r>
          </a:p>
          <a:p>
            <a:endParaRPr lang="en-US" dirty="0" smtClean="0"/>
          </a:p>
          <a:p>
            <a:r>
              <a:rPr lang="en-US" dirty="0" smtClean="0"/>
              <a:t>Aug 10</a:t>
            </a:r>
            <a:r>
              <a:rPr lang="en-US" baseline="30000" dirty="0" smtClean="0"/>
              <a:t>th</a:t>
            </a:r>
            <a:r>
              <a:rPr lang="en-US" dirty="0" smtClean="0"/>
              <a:t>  </a:t>
            </a:r>
            <a:r>
              <a:rPr lang="en-US" dirty="0" err="1" smtClean="0"/>
              <a:t>pg</a:t>
            </a:r>
            <a:r>
              <a:rPr lang="en-US" baseline="0" dirty="0" smtClean="0"/>
              <a:t> 14</a:t>
            </a:r>
          </a:p>
          <a:p>
            <a:r>
              <a:rPr lang="en-US" baseline="0" dirty="0" smtClean="0"/>
              <a:t>Aug 16  540 pm</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50</a:t>
            </a:fld>
            <a:endParaRPr lang="en-US"/>
          </a:p>
        </p:txBody>
      </p:sp>
    </p:spTree>
    <p:extLst>
      <p:ext uri="{BB962C8B-B14F-4D97-AF65-F5344CB8AC3E}">
        <p14:creationId xmlns:p14="http://schemas.microsoft.com/office/powerpoint/2010/main" val="2654439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69">
              <a:defRPr/>
            </a:pPr>
            <a:r>
              <a:rPr lang="en-US" dirty="0" smtClean="0"/>
              <a:t>Aug 16 7 am</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51</a:t>
            </a:fld>
            <a:endParaRPr lang="en-US"/>
          </a:p>
        </p:txBody>
      </p:sp>
    </p:spTree>
    <p:extLst>
      <p:ext uri="{BB962C8B-B14F-4D97-AF65-F5344CB8AC3E}">
        <p14:creationId xmlns:p14="http://schemas.microsoft.com/office/powerpoint/2010/main" val="615061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85"/>
            <a:r>
              <a:rPr lang="en-US" dirty="0" smtClean="0"/>
              <a:t>Gen 1 Pattern:  </a:t>
            </a:r>
            <a:r>
              <a:rPr lang="en-US" sz="1000" dirty="0" err="1"/>
              <a:t>vs</a:t>
            </a:r>
            <a:r>
              <a:rPr lang="en-US" sz="1000" dirty="0"/>
              <a:t> 1:</a:t>
            </a:r>
            <a:r>
              <a:rPr lang="en-US" dirty="0" smtClean="0"/>
              <a:t> Perfection; </a:t>
            </a:r>
            <a:r>
              <a:rPr lang="en-US" sz="1000" dirty="0" err="1"/>
              <a:t>vs</a:t>
            </a:r>
            <a:r>
              <a:rPr lang="en-US" sz="1000" dirty="0"/>
              <a:t> 2:</a:t>
            </a:r>
            <a:r>
              <a:rPr lang="en-US" dirty="0" smtClean="0"/>
              <a:t> Devastation; </a:t>
            </a:r>
            <a:r>
              <a:rPr lang="en-US" sz="1000" dirty="0" err="1"/>
              <a:t>vs</a:t>
            </a:r>
            <a:r>
              <a:rPr lang="en-US" sz="1000" dirty="0"/>
              <a:t> 3:</a:t>
            </a:r>
            <a:r>
              <a:rPr lang="en-US" dirty="0" smtClean="0"/>
              <a:t> Restoration.</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53</a:t>
            </a:fld>
            <a:endParaRPr lang="en-US"/>
          </a:p>
        </p:txBody>
      </p:sp>
    </p:spTree>
    <p:extLst>
      <p:ext uri="{BB962C8B-B14F-4D97-AF65-F5344CB8AC3E}">
        <p14:creationId xmlns:p14="http://schemas.microsoft.com/office/powerpoint/2010/main" val="2679731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85"/>
            <a:r>
              <a:rPr lang="en-US" dirty="0" smtClean="0"/>
              <a:t>Gen 1 Pattern:  </a:t>
            </a:r>
            <a:r>
              <a:rPr lang="en-US" sz="1000" dirty="0" err="1"/>
              <a:t>vs</a:t>
            </a:r>
            <a:r>
              <a:rPr lang="en-US" sz="1000" dirty="0"/>
              <a:t> 1:</a:t>
            </a:r>
            <a:r>
              <a:rPr lang="en-US" dirty="0" smtClean="0"/>
              <a:t> Perfection; </a:t>
            </a:r>
            <a:r>
              <a:rPr lang="en-US" sz="1000" dirty="0" err="1"/>
              <a:t>vs</a:t>
            </a:r>
            <a:r>
              <a:rPr lang="en-US" sz="1000" dirty="0"/>
              <a:t> 2:</a:t>
            </a:r>
            <a:r>
              <a:rPr lang="en-US" dirty="0" smtClean="0"/>
              <a:t> Devastation; </a:t>
            </a:r>
            <a:r>
              <a:rPr lang="en-US" sz="1000" dirty="0" err="1"/>
              <a:t>vs</a:t>
            </a:r>
            <a:r>
              <a:rPr lang="en-US" sz="1000" dirty="0"/>
              <a:t> 3:</a:t>
            </a:r>
            <a:r>
              <a:rPr lang="en-US" dirty="0" smtClean="0"/>
              <a:t> Restoration.</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54</a:t>
            </a:fld>
            <a:endParaRPr lang="en-US"/>
          </a:p>
        </p:txBody>
      </p:sp>
    </p:spTree>
    <p:extLst>
      <p:ext uri="{BB962C8B-B14F-4D97-AF65-F5344CB8AC3E}">
        <p14:creationId xmlns:p14="http://schemas.microsoft.com/office/powerpoint/2010/main" val="2679731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61n</a:t>
            </a:r>
          </a:p>
          <a:p>
            <a:r>
              <a:rPr lang="en-US" dirty="0" smtClean="0"/>
              <a:t>June</a:t>
            </a:r>
            <a:r>
              <a:rPr lang="en-US" baseline="0" dirty="0" smtClean="0"/>
              <a:t> 20</a:t>
            </a:r>
            <a:r>
              <a:rPr lang="en-US" baseline="30000" dirty="0" smtClean="0"/>
              <a:t>th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56</a:t>
            </a:fld>
            <a:endParaRPr lang="en-US"/>
          </a:p>
        </p:txBody>
      </p:sp>
    </p:spTree>
    <p:extLst>
      <p:ext uri="{BB962C8B-B14F-4D97-AF65-F5344CB8AC3E}">
        <p14:creationId xmlns:p14="http://schemas.microsoft.com/office/powerpoint/2010/main" val="351091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 16:  added – have to edit still.</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a:t>
            </a:fld>
            <a:endParaRPr lang="en-US"/>
          </a:p>
        </p:txBody>
      </p:sp>
    </p:spTree>
    <p:extLst>
      <p:ext uri="{BB962C8B-B14F-4D97-AF65-F5344CB8AC3E}">
        <p14:creationId xmlns:p14="http://schemas.microsoft.com/office/powerpoint/2010/main" val="1418507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23/17 … added this slide to show that 4150 is not always something to do with worship statutes.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57</a:t>
            </a:fld>
            <a:endParaRPr lang="en-US"/>
          </a:p>
        </p:txBody>
      </p:sp>
    </p:spTree>
    <p:extLst>
      <p:ext uri="{BB962C8B-B14F-4D97-AF65-F5344CB8AC3E}">
        <p14:creationId xmlns:p14="http://schemas.microsoft.com/office/powerpoint/2010/main" val="3031325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135537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700054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79511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http://applygodsword.com/what-does-the-number-three-mean-in-the-bible/</a:t>
            </a:r>
          </a:p>
          <a:p>
            <a:pPr marL="171450" indent="-171450">
              <a:buFont typeface="Arial" pitchFamily="34" charset="0"/>
              <a:buChar char="•"/>
            </a:pPr>
            <a:r>
              <a:rPr lang="en-US" dirty="0" smtClean="0"/>
              <a:t>prophesying what’s going to happen and using specific numbers repeatedly, such as the number three; The number three in relation to the gospel of Jesus Christ at minimum proves that God is in control of all these events that took place which resulted in our salvation.</a:t>
            </a:r>
          </a:p>
          <a:p>
            <a:pPr marL="171450" indent="-171450">
              <a:buFont typeface="Arial" pitchFamily="34" charset="0"/>
              <a:buChar char="•"/>
            </a:pPr>
            <a:r>
              <a:rPr lang="en-US" dirty="0" smtClean="0"/>
              <a:t>Jesus was 30 years old when he started his public ministry.</a:t>
            </a:r>
            <a:br>
              <a:rPr lang="en-US" dirty="0" smtClean="0"/>
            </a:br>
            <a:r>
              <a:rPr lang="en-US" dirty="0" smtClean="0"/>
              <a:t>• Jesus was tempted 3 times in the desert by Satan.</a:t>
            </a:r>
            <a:br>
              <a:rPr lang="en-US" dirty="0" smtClean="0"/>
            </a:br>
            <a:r>
              <a:rPr lang="en-US" dirty="0" smtClean="0"/>
              <a:t>• Peter, James, and John were the three disciples with Jesus in the Garden of Gethsemane who were in his inner circle.</a:t>
            </a:r>
            <a:br>
              <a:rPr lang="en-US" dirty="0" smtClean="0"/>
            </a:br>
            <a:r>
              <a:rPr lang="en-US" dirty="0" smtClean="0"/>
              <a:t>• The disciples failed to stay awake three times in the Garden of Gethsemane.</a:t>
            </a:r>
            <a:br>
              <a:rPr lang="en-US" dirty="0" smtClean="0"/>
            </a:br>
            <a:r>
              <a:rPr lang="en-US" dirty="0" smtClean="0"/>
              <a:t>• Peter denied Jesus three times.</a:t>
            </a:r>
            <a:br>
              <a:rPr lang="en-US" dirty="0" smtClean="0"/>
            </a:br>
            <a:r>
              <a:rPr lang="en-US" dirty="0" smtClean="0"/>
              <a:t>• In John 21 when Jesus reinstates Peter, he asks him 3 times if Peter loves him.</a:t>
            </a:r>
            <a:br>
              <a:rPr lang="en-US" dirty="0" smtClean="0"/>
            </a:br>
            <a:r>
              <a:rPr lang="en-US" dirty="0" smtClean="0"/>
              <a:t>• It says in </a:t>
            </a:r>
            <a:r>
              <a:rPr lang="en-US" dirty="0" smtClean="0">
                <a:hlinkClick r:id="rId3"/>
              </a:rPr>
              <a:t>Mark 15:25</a:t>
            </a:r>
            <a:r>
              <a:rPr lang="en-US" dirty="0" smtClean="0"/>
              <a:t> that it was the third hour of the day when Jesus was crucified.</a:t>
            </a:r>
            <a:br>
              <a:rPr lang="en-US" dirty="0" smtClean="0"/>
            </a:br>
            <a:r>
              <a:rPr lang="en-US" dirty="0" smtClean="0"/>
              <a:t>• The Holy Spirit’s anointing at Pentecost according to </a:t>
            </a:r>
            <a:r>
              <a:rPr lang="en-US" dirty="0" smtClean="0">
                <a:hlinkClick r:id="rId4"/>
              </a:rPr>
              <a:t>Acts 2:15</a:t>
            </a:r>
            <a:r>
              <a:rPr lang="en-US" dirty="0" smtClean="0"/>
              <a:t> happened at the third hour of the day.</a:t>
            </a:r>
            <a:br>
              <a:rPr lang="en-US" dirty="0" smtClean="0"/>
            </a:br>
            <a:r>
              <a:rPr lang="en-US" dirty="0" smtClean="0"/>
              <a:t>• Jesus rose from dead on the third day.</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63</a:t>
            </a:fld>
            <a:endParaRPr lang="en-US"/>
          </a:p>
        </p:txBody>
      </p:sp>
    </p:spTree>
    <p:extLst>
      <p:ext uri="{BB962C8B-B14F-4D97-AF65-F5344CB8AC3E}">
        <p14:creationId xmlns:p14="http://schemas.microsoft.com/office/powerpoint/2010/main" val="3568604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18/18:  The sidereal month is the time it takes to make one complete orbit </a:t>
            </a:r>
            <a:r>
              <a:rPr lang="en-US" b="1" dirty="0" smtClean="0"/>
              <a:t>around Earth</a:t>
            </a:r>
            <a:r>
              <a:rPr lang="en-US" dirty="0" smtClean="0"/>
              <a:t> with respect to the fixed stars. It is about 27.32 days. The synodic month is the time it takes the </a:t>
            </a:r>
            <a:r>
              <a:rPr lang="en-US" b="1" dirty="0" smtClean="0"/>
              <a:t>Moon</a:t>
            </a:r>
            <a:r>
              <a:rPr lang="en-US" dirty="0" smtClean="0"/>
              <a:t> to reach the same visual </a:t>
            </a:r>
            <a:r>
              <a:rPr lang="en-US" b="1" dirty="0" smtClean="0"/>
              <a:t>phase</a:t>
            </a:r>
            <a:r>
              <a:rPr lang="en-US" dirty="0" smtClean="0"/>
              <a:t>. This varies notably throughout the year, but averages </a:t>
            </a:r>
            <a:r>
              <a:rPr lang="en-US" b="1" dirty="0" smtClean="0"/>
              <a:t>around</a:t>
            </a:r>
            <a:r>
              <a:rPr lang="en-US" dirty="0" smtClean="0"/>
              <a:t> 29.53 days.</a:t>
            </a:r>
          </a:p>
          <a:p>
            <a:endParaRPr lang="en-US" dirty="0" smtClean="0"/>
          </a:p>
          <a:p>
            <a:r>
              <a:rPr lang="en-US" dirty="0" smtClean="0"/>
              <a:t>[</a:t>
            </a:r>
            <a:r>
              <a:rPr lang="en-US" b="1" dirty="0" smtClean="0">
                <a:solidFill>
                  <a:srgbClr val="FF0000"/>
                </a:solidFill>
              </a:rPr>
              <a:t>57n</a:t>
            </a:r>
            <a:r>
              <a:rPr lang="en-US" dirty="0" smtClean="0"/>
              <a:t> – these numbers are for me to link to my original PPT] June 19</a:t>
            </a:r>
            <a:r>
              <a:rPr lang="en-US" baseline="30000" dirty="0" smtClean="0"/>
              <a:t>th</a:t>
            </a:r>
            <a:r>
              <a:rPr lang="en-US" dirty="0" smtClean="0"/>
              <a:t> – Walter … the</a:t>
            </a:r>
            <a:r>
              <a:rPr lang="en-US" baseline="0" dirty="0" smtClean="0"/>
              <a:t> text box beside the slide above </a:t>
            </a:r>
            <a:r>
              <a:rPr lang="en-US" dirty="0" smtClean="0"/>
              <a:t>is Tim’s explanation of the real moon month of only 28 days, and how man has manipulated</a:t>
            </a:r>
            <a:r>
              <a:rPr lang="en-US" baseline="0" dirty="0" smtClean="0"/>
              <a:t> the moon month to be 29.5 days long.  If you want to skip this long explanation and just say 29.5 days is NOT the same as Yah’s 30 day month no matter which way one wants to work it – that may be easier for you in English, and for German.  I tried to explain it in more simple terms, so if you don’t like it … you can go back to what Tim had on the original slide.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593219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18/18:  The sidereal month is the time it takes to make one complete orbit </a:t>
            </a:r>
            <a:r>
              <a:rPr lang="en-US" b="1" dirty="0" smtClean="0"/>
              <a:t>around Earth</a:t>
            </a:r>
            <a:r>
              <a:rPr lang="en-US" dirty="0" smtClean="0"/>
              <a:t> with respect to the fixed stars. It is about 27.32 days. The synodic month is the time it takes the </a:t>
            </a:r>
            <a:r>
              <a:rPr lang="en-US" b="1" dirty="0" smtClean="0"/>
              <a:t>Moon</a:t>
            </a:r>
            <a:r>
              <a:rPr lang="en-US" dirty="0" smtClean="0"/>
              <a:t> to reach the same visual </a:t>
            </a:r>
            <a:r>
              <a:rPr lang="en-US" b="1" dirty="0" smtClean="0"/>
              <a:t>phase</a:t>
            </a:r>
            <a:r>
              <a:rPr lang="en-US" dirty="0" smtClean="0"/>
              <a:t>. This varies notably throughout the year, but averages </a:t>
            </a:r>
            <a:r>
              <a:rPr lang="en-US" b="1" dirty="0" smtClean="0"/>
              <a:t>around</a:t>
            </a:r>
            <a:r>
              <a:rPr lang="en-US" dirty="0" smtClean="0"/>
              <a:t> 29.53 days.</a:t>
            </a:r>
          </a:p>
          <a:p>
            <a:endParaRPr lang="en-US" dirty="0" smtClean="0"/>
          </a:p>
          <a:p>
            <a:r>
              <a:rPr lang="en-US" dirty="0" smtClean="0"/>
              <a:t>[</a:t>
            </a:r>
            <a:r>
              <a:rPr lang="en-US" b="1" dirty="0" smtClean="0">
                <a:solidFill>
                  <a:srgbClr val="FF0000"/>
                </a:solidFill>
              </a:rPr>
              <a:t>57n</a:t>
            </a:r>
            <a:r>
              <a:rPr lang="en-US" dirty="0" smtClean="0"/>
              <a:t> – these numbers are for me to link to my original PPT] June 19</a:t>
            </a:r>
            <a:r>
              <a:rPr lang="en-US" baseline="30000" dirty="0" smtClean="0"/>
              <a:t>th</a:t>
            </a:r>
            <a:r>
              <a:rPr lang="en-US" dirty="0" smtClean="0"/>
              <a:t> – Walter … the</a:t>
            </a:r>
            <a:r>
              <a:rPr lang="en-US" baseline="0" dirty="0" smtClean="0"/>
              <a:t> text box beside the slide above </a:t>
            </a:r>
            <a:r>
              <a:rPr lang="en-US" dirty="0" smtClean="0"/>
              <a:t>is Tim’s explanation of the real moon month of only 28 days, and how man has manipulated</a:t>
            </a:r>
            <a:r>
              <a:rPr lang="en-US" baseline="0" dirty="0" smtClean="0"/>
              <a:t> the moon month to be 29.5 days long.  If you want to skip this long explanation and just say 29.5 days is NOT the same as Yah’s 30 day month no matter which way one wants to work it – that may be easier for you in English, and for German.  I tried to explain it in more simple terms, so if you don’t like it … you can go back to what Tim had on the original slide.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593219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18/18:  The sidereal month is the time it takes to make one complete orbit </a:t>
            </a:r>
            <a:r>
              <a:rPr lang="en-US" b="1" dirty="0" smtClean="0"/>
              <a:t>around Earth</a:t>
            </a:r>
            <a:r>
              <a:rPr lang="en-US" dirty="0" smtClean="0"/>
              <a:t> with respect to the fixed stars. It is about 27.32 days. The synodic month is the time it takes the </a:t>
            </a:r>
            <a:r>
              <a:rPr lang="en-US" b="1" dirty="0" smtClean="0"/>
              <a:t>Moon</a:t>
            </a:r>
            <a:r>
              <a:rPr lang="en-US" dirty="0" smtClean="0"/>
              <a:t> to reach the same visual </a:t>
            </a:r>
            <a:r>
              <a:rPr lang="en-US" b="1" dirty="0" smtClean="0"/>
              <a:t>phase</a:t>
            </a:r>
            <a:r>
              <a:rPr lang="en-US" dirty="0" smtClean="0"/>
              <a:t>. This varies notably throughout the year, but averages </a:t>
            </a:r>
            <a:r>
              <a:rPr lang="en-US" b="1" dirty="0" smtClean="0"/>
              <a:t>around</a:t>
            </a:r>
            <a:r>
              <a:rPr lang="en-US" dirty="0" smtClean="0"/>
              <a:t> 29.53 days.</a:t>
            </a:r>
          </a:p>
          <a:p>
            <a:endParaRPr lang="en-US" dirty="0" smtClean="0"/>
          </a:p>
          <a:p>
            <a:r>
              <a:rPr lang="en-US" dirty="0" smtClean="0"/>
              <a:t>[</a:t>
            </a:r>
            <a:r>
              <a:rPr lang="en-US" b="1" dirty="0" smtClean="0">
                <a:solidFill>
                  <a:srgbClr val="FF0000"/>
                </a:solidFill>
              </a:rPr>
              <a:t>57n</a:t>
            </a:r>
            <a:r>
              <a:rPr lang="en-US" dirty="0" smtClean="0"/>
              <a:t> – these numbers are for me to link to my original PPT] June 19</a:t>
            </a:r>
            <a:r>
              <a:rPr lang="en-US" baseline="30000" dirty="0" smtClean="0"/>
              <a:t>th</a:t>
            </a:r>
            <a:r>
              <a:rPr lang="en-US" dirty="0" smtClean="0"/>
              <a:t> – Walter … the</a:t>
            </a:r>
            <a:r>
              <a:rPr lang="en-US" baseline="0" dirty="0" smtClean="0"/>
              <a:t> text box beside the slide above </a:t>
            </a:r>
            <a:r>
              <a:rPr lang="en-US" dirty="0" smtClean="0"/>
              <a:t>is Tim’s explanation of the real moon month of only 28 days, and how man has manipulated</a:t>
            </a:r>
            <a:r>
              <a:rPr lang="en-US" baseline="0" dirty="0" smtClean="0"/>
              <a:t> the moon month to be 29.5 days long.  If you want to skip this long explanation and just say 29.5 days is NOT the same as Yah’s 30 day month no matter which way one wants to work it – that may be easier for you in English, and for German.  I tried to explain it in more simple terms, so if you don’t like it … you can go back to what Tim had on the original slide.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93219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18/18:  The sidereal month is the time it takes to make one complete orbit </a:t>
            </a:r>
            <a:r>
              <a:rPr lang="en-US" b="1" dirty="0" smtClean="0"/>
              <a:t>around Earth</a:t>
            </a:r>
            <a:r>
              <a:rPr lang="en-US" dirty="0" smtClean="0"/>
              <a:t> with respect to the fixed stars. It is about 27.32 days. The synodic month is the time it takes the </a:t>
            </a:r>
            <a:r>
              <a:rPr lang="en-US" b="1" dirty="0" smtClean="0"/>
              <a:t>Moon</a:t>
            </a:r>
            <a:r>
              <a:rPr lang="en-US" dirty="0" smtClean="0"/>
              <a:t> to reach the same visual </a:t>
            </a:r>
            <a:r>
              <a:rPr lang="en-US" b="1" dirty="0" smtClean="0"/>
              <a:t>phase</a:t>
            </a:r>
            <a:r>
              <a:rPr lang="en-US" dirty="0" smtClean="0"/>
              <a:t>. This varies notably throughout the year, but averages </a:t>
            </a:r>
            <a:r>
              <a:rPr lang="en-US" b="1" dirty="0" smtClean="0"/>
              <a:t>around</a:t>
            </a:r>
            <a:r>
              <a:rPr lang="en-US" dirty="0" smtClean="0"/>
              <a:t> 29.53 days.</a:t>
            </a:r>
          </a:p>
          <a:p>
            <a:endParaRPr lang="en-US" dirty="0" smtClean="0"/>
          </a:p>
          <a:p>
            <a:r>
              <a:rPr lang="en-US" dirty="0" smtClean="0"/>
              <a:t>[</a:t>
            </a:r>
            <a:r>
              <a:rPr lang="en-US" b="1" dirty="0" smtClean="0">
                <a:solidFill>
                  <a:srgbClr val="FF0000"/>
                </a:solidFill>
              </a:rPr>
              <a:t>57n</a:t>
            </a:r>
            <a:r>
              <a:rPr lang="en-US" dirty="0" smtClean="0"/>
              <a:t> – these numbers are for me to link to my original PPT] June 19</a:t>
            </a:r>
            <a:r>
              <a:rPr lang="en-US" baseline="30000" dirty="0" smtClean="0"/>
              <a:t>th</a:t>
            </a:r>
            <a:r>
              <a:rPr lang="en-US" dirty="0" smtClean="0"/>
              <a:t> – Walter … the</a:t>
            </a:r>
            <a:r>
              <a:rPr lang="en-US" baseline="0" dirty="0" smtClean="0"/>
              <a:t> text box beside the slide above </a:t>
            </a:r>
            <a:r>
              <a:rPr lang="en-US" dirty="0" smtClean="0"/>
              <a:t>is Tim’s explanation of the real moon month of only 28 days, and how man has manipulated</a:t>
            </a:r>
            <a:r>
              <a:rPr lang="en-US" baseline="0" dirty="0" smtClean="0"/>
              <a:t> the moon month to be 29.5 days long.  If you want to skip this long explanation and just say 29.5 days is NOT the same as Yah’s 30 day month no matter which way one wants to work it – that may be easier for you in English, and for German.  I tried to explain it in more simple terms, so if you don’t like it … you can go back to what Tim had on the original slide.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593219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FEB 19/17:  NEW SLIDE.</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76</a:t>
            </a:fld>
            <a:endParaRPr lang="en-US"/>
          </a:p>
        </p:txBody>
      </p:sp>
    </p:spTree>
    <p:extLst>
      <p:ext uri="{BB962C8B-B14F-4D97-AF65-F5344CB8AC3E}">
        <p14:creationId xmlns:p14="http://schemas.microsoft.com/office/powerpoint/2010/main" val="113818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smtClean="0"/>
              <a:t>110n June 21</a:t>
            </a:r>
            <a:r>
              <a:rPr lang="en-US" baseline="30000" dirty="0" smtClean="0"/>
              <a:t>st</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9190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r>
              <a:rPr lang="en-US" dirty="0" smtClean="0"/>
              <a:t>June 19/17</a:t>
            </a:r>
          </a:p>
          <a:p>
            <a:r>
              <a:rPr lang="en-US" dirty="0" smtClean="0"/>
              <a:t>37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20471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smtClean="0"/>
              <a:t>Aug 16  730 pm</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0638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69">
              <a:defRPr/>
            </a:pPr>
            <a:r>
              <a:rPr lang="en-US" dirty="0" smtClean="0"/>
              <a:t>Aug 16 7 am</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14</a:t>
            </a:fld>
            <a:endParaRPr lang="en-US"/>
          </a:p>
        </p:txBody>
      </p:sp>
    </p:spTree>
    <p:extLst>
      <p:ext uri="{BB962C8B-B14F-4D97-AF65-F5344CB8AC3E}">
        <p14:creationId xmlns:p14="http://schemas.microsoft.com/office/powerpoint/2010/main" val="223106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67n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2047668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419068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22927601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18136916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64648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1024799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3078523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0294469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976999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2362395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pPr/>
              <a:t>11/10/2020</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827587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F42F2B-AED1-4D8A-84DE-C49A7808E283}"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654627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2F89-F1A1-4B0C-847A-EFCD9CB80DCE}"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9529620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336112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67192-48AF-48E0-98A1-8E9034283859}"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7319531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24842-74D9-44E0-A927-F531F7FEAC29}"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5147583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6467FA-9F49-4741-8645-A4655A6742EE}"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756159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68547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7679732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3810423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2EADD-2D7A-4F74-9AFB-DF0A22682A1C}"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48943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4DC9F-60EB-45E7-89E8-951AAA4B3BB6}" type="datetime1">
              <a:rPr lang="en-US" smtClean="0"/>
              <a:pPr/>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072856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8771304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2156603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2968729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14364272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123295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5865065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0523024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pPr/>
              <a:t>11/10/2020</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4193067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0261518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91690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7349718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185398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489383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988097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8874314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09075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654106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pPr/>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3076961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129050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589506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2152429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647394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989975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6408004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701979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6139371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6704475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pPr/>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887961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8911527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8326510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4094525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3567216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0403143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26750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5340067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42532198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2605098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pPr/>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34055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1774363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71455598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228424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561778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2640647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6677988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8265195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1516048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3720323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4362225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711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9607522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869852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106417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094856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5585808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9120074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64083555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1731254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4526148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0146122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498915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9780331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7618307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764234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8873576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7346808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5963919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11/10/2020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81544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pPr/>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1634854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11/10/2020</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9982805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5422841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94100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086999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8911749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8107568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917298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621633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11/10/2020</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5589163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pPr/>
              <a:t>11/10/2020</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1033877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pPr/>
              <a:t>11/10/2020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85132007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3772549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574957834"/>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60595965"/>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359745645"/>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721138550"/>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11/10/2020</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04019334"/>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18.jpeg"/><Relationship Id="rId11" Type="http://schemas.microsoft.com/office/2007/relationships/hdphoto" Target="../media/hdphoto1.wdp"/><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18.jpeg"/><Relationship Id="rId11" Type="http://schemas.microsoft.com/office/2007/relationships/hdphoto" Target="../media/hdphoto1.wdp"/><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blueletterbible.org/lang/Lexicon/Lexicon.cfm?strongs=H8121&amp;t=KJV" TargetMode="External"/><Relationship Id="rId3" Type="http://schemas.openxmlformats.org/officeDocument/2006/relationships/hyperlink" Target="https://www.blueletterbible.org/lang/Lexicon/Lexicon.cfm?strongs=H3556&amp;t=KJV" TargetMode="External"/><Relationship Id="rId7" Type="http://schemas.openxmlformats.org/officeDocument/2006/relationships/hyperlink" Target="https://www.blueletterbible.org/lang/Lexicon/Lexicon.cfm?strongs=H216&amp;t=KJV" TargetMode="External"/><Relationship Id="rId12" Type="http://schemas.openxmlformats.org/officeDocument/2006/relationships/hyperlink" Target="https://www.blueletterbible.org/lang/Lexicon/Lexicon.cfm?strongs=H5050&amp;t=KJV" TargetMode="External"/><Relationship Id="rId2" Type="http://schemas.openxmlformats.org/officeDocument/2006/relationships/hyperlink" Target="https://www.blueletterbible.org/kjv/isa/13/10/s_692010" TargetMode="External"/><Relationship Id="rId1" Type="http://schemas.openxmlformats.org/officeDocument/2006/relationships/slideLayout" Target="../slideLayouts/slideLayout40.xml"/><Relationship Id="rId6" Type="http://schemas.openxmlformats.org/officeDocument/2006/relationships/hyperlink" Target="https://www.blueletterbible.org/lang/Lexicon/Lexicon.cfm?strongs=H1984&amp;t=KJV" TargetMode="External"/><Relationship Id="rId11" Type="http://schemas.openxmlformats.org/officeDocument/2006/relationships/hyperlink" Target="https://www.blueletterbible.org/lang/Lexicon/Lexicon.cfm?strongs=H3394&amp;t=KJV" TargetMode="External"/><Relationship Id="rId5" Type="http://schemas.openxmlformats.org/officeDocument/2006/relationships/hyperlink" Target="https://www.blueletterbible.org/lang/Lexicon/Lexicon.cfm?strongs=H3685&amp;t=KJV" TargetMode="External"/><Relationship Id="rId10" Type="http://schemas.openxmlformats.org/officeDocument/2006/relationships/hyperlink" Target="https://www.blueletterbible.org/lang/Lexicon/Lexicon.cfm?strongs=H3318&amp;t=KJV" TargetMode="External"/><Relationship Id="rId4" Type="http://schemas.openxmlformats.org/officeDocument/2006/relationships/hyperlink" Target="https://www.blueletterbible.org/lang/Lexicon/Lexicon.cfm?strongs=H8064&amp;t=KJV" TargetMode="External"/><Relationship Id="rId9" Type="http://schemas.openxmlformats.org/officeDocument/2006/relationships/hyperlink" Target="https://www.blueletterbible.org/lang/Lexicon/Lexicon.cfm?strongs=H2821&amp;t=KJ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hyperlink" Target="https://www.blueletterbible.org/lang/Lexicon/Lexicon.cfm?strongs=H3556&amp;t=KJV" TargetMode="External"/><Relationship Id="rId7" Type="http://schemas.openxmlformats.org/officeDocument/2006/relationships/hyperlink" Target="https://www.blueletterbible.org/lang/Lexicon/Lexicon.cfm?strongs=H3394&amp;t=KJV" TargetMode="External"/><Relationship Id="rId2" Type="http://schemas.openxmlformats.org/officeDocument/2006/relationships/hyperlink" Target="https://www.blueletterbible.org/kjv/isa/13/10/s_692010" TargetMode="External"/><Relationship Id="rId1" Type="http://schemas.openxmlformats.org/officeDocument/2006/relationships/slideLayout" Target="../slideLayouts/slideLayout40.xml"/><Relationship Id="rId6" Type="http://schemas.openxmlformats.org/officeDocument/2006/relationships/hyperlink" Target="https://www.blueletterbible.org/lang/Lexicon/Lexicon.cfm?strongs=H8121&amp;t=KJV" TargetMode="External"/><Relationship Id="rId5" Type="http://schemas.openxmlformats.org/officeDocument/2006/relationships/hyperlink" Target="https://www.blueletterbible.org/lang/Lexicon/Lexicon.cfm?strongs=H216&amp;t=KJV" TargetMode="External"/><Relationship Id="rId4" Type="http://schemas.openxmlformats.org/officeDocument/2006/relationships/hyperlink" Target="https://www.blueletterbible.org/lang/Lexicon/Lexicon.cfm?strongs=H3685&amp;t=KJV"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blueletterbible.org/lang/Lexicon/Lexicon.cfm?strongs=H8121&amp;t=KJV" TargetMode="External"/><Relationship Id="rId3" Type="http://schemas.openxmlformats.org/officeDocument/2006/relationships/hyperlink" Target="https://www.blueletterbible.org/lang/Lexicon/Lexicon.cfm?strongs=H3518&amp;t=KJV" TargetMode="External"/><Relationship Id="rId7" Type="http://schemas.openxmlformats.org/officeDocument/2006/relationships/hyperlink" Target="https://www.blueletterbible.org/lang/Lexicon/Lexicon.cfm?strongs=H3556&amp;t=KJV" TargetMode="External"/><Relationship Id="rId12" Type="http://schemas.openxmlformats.org/officeDocument/2006/relationships/hyperlink" Target="https://www.blueletterbible.org/lang/Lexicon/Lexicon.cfm?strongs=H216&amp;t=KJV" TargetMode="External"/><Relationship Id="rId2" Type="http://schemas.openxmlformats.org/officeDocument/2006/relationships/hyperlink" Target="https://www.blueletterbible.org/kjv/eze/32/7/s_834007" TargetMode="External"/><Relationship Id="rId1" Type="http://schemas.openxmlformats.org/officeDocument/2006/relationships/slideLayout" Target="../slideLayouts/slideLayout40.xml"/><Relationship Id="rId6" Type="http://schemas.openxmlformats.org/officeDocument/2006/relationships/hyperlink" Target="https://www.blueletterbible.org/lang/Lexicon/Lexicon.cfm?strongs=H6937&amp;t=KJV" TargetMode="External"/><Relationship Id="rId11" Type="http://schemas.openxmlformats.org/officeDocument/2006/relationships/hyperlink" Target="https://www.blueletterbible.org/lang/Lexicon/Lexicon.cfm?strongs=H215&amp;t=KJV" TargetMode="External"/><Relationship Id="rId5" Type="http://schemas.openxmlformats.org/officeDocument/2006/relationships/hyperlink" Target="https://www.blueletterbible.org/lang/Lexicon/Lexicon.cfm?strongs=H8064&amp;t=KJV" TargetMode="External"/><Relationship Id="rId10" Type="http://schemas.openxmlformats.org/officeDocument/2006/relationships/hyperlink" Target="https://www.blueletterbible.org/lang/Lexicon/Lexicon.cfm?strongs=H3394&amp;t=KJV" TargetMode="External"/><Relationship Id="rId4" Type="http://schemas.openxmlformats.org/officeDocument/2006/relationships/hyperlink" Target="https://www.blueletterbible.org/lang/Lexicon/Lexicon.cfm?strongs=H3680&amp;t=KJV" TargetMode="External"/><Relationship Id="rId9" Type="http://schemas.openxmlformats.org/officeDocument/2006/relationships/hyperlink" Target="https://www.blueletterbible.org/lang/Lexicon/Lexicon.cfm?strongs=H6051&amp;t=KJ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47.xml"/><Relationship Id="rId5" Type="http://schemas.openxmlformats.org/officeDocument/2006/relationships/image" Target="../media/image10.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0.jpg"/><Relationship Id="rId7"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68.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79.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5.jpeg"/><Relationship Id="rId7"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96.xml"/><Relationship Id="rId6" Type="http://schemas.openxmlformats.org/officeDocument/2006/relationships/image" Target="../media/image16.jpeg"/><Relationship Id="rId5" Type="http://schemas.openxmlformats.org/officeDocument/2006/relationships/image" Target="../media/image67.jpeg"/><Relationship Id="rId10" Type="http://schemas.openxmlformats.org/officeDocument/2006/relationships/image" Target="../media/image20.jpeg"/><Relationship Id="rId4" Type="http://schemas.openxmlformats.org/officeDocument/2006/relationships/image" Target="../media/image66.png"/><Relationship Id="rId9" Type="http://schemas.openxmlformats.org/officeDocument/2006/relationships/image" Target="../media/image19.jpeg"/></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8" Type="http://schemas.openxmlformats.org/officeDocument/2006/relationships/hyperlink" Target="http://www.biblestudy.org/bibleref/meaning-of-numbers-in-bible/5.html" TargetMode="External"/><Relationship Id="rId13" Type="http://schemas.openxmlformats.org/officeDocument/2006/relationships/hyperlink" Target="http://www.biblestudy.org/bibleref/meaning-of-numbers-in-bible/10.html" TargetMode="External"/><Relationship Id="rId18" Type="http://schemas.openxmlformats.org/officeDocument/2006/relationships/hyperlink" Target="http://www.biblestudy.org/bibleref/meaning-of-numbers-in-bible/15.html" TargetMode="External"/><Relationship Id="rId26" Type="http://schemas.openxmlformats.org/officeDocument/2006/relationships/hyperlink" Target="http://www.biblestudy.org/bibleref/meaning-of-numbers-in-bible/24.html" TargetMode="External"/><Relationship Id="rId39" Type="http://schemas.openxmlformats.org/officeDocument/2006/relationships/hyperlink" Target="http://www.biblestudy.org/bibleref/meaning-of-numbers-in-bible/666.html" TargetMode="External"/><Relationship Id="rId3" Type="http://schemas.openxmlformats.org/officeDocument/2006/relationships/image" Target="../media/image70.jpg"/><Relationship Id="rId21" Type="http://schemas.openxmlformats.org/officeDocument/2006/relationships/hyperlink" Target="http://www.biblestudy.org/bibleref/meaning-of-numbers-in-bible/18.html" TargetMode="External"/><Relationship Id="rId34" Type="http://schemas.openxmlformats.org/officeDocument/2006/relationships/hyperlink" Target="http://www.biblestudy.org/bibleref/meaning-of-numbers-in-bible/120.html" TargetMode="External"/><Relationship Id="rId7" Type="http://schemas.openxmlformats.org/officeDocument/2006/relationships/hyperlink" Target="http://www.biblestudy.org/bibleref/meaning-of-numbers-in-bible/4.html" TargetMode="External"/><Relationship Id="rId12" Type="http://schemas.openxmlformats.org/officeDocument/2006/relationships/hyperlink" Target="http://www.biblestudy.org/bibleref/meaning-of-numbers-in-bible/9.html" TargetMode="External"/><Relationship Id="rId17" Type="http://schemas.openxmlformats.org/officeDocument/2006/relationships/hyperlink" Target="http://www.biblestudy.org/bibleref/meaning-of-numbers-in-bible/14.html" TargetMode="External"/><Relationship Id="rId25" Type="http://schemas.openxmlformats.org/officeDocument/2006/relationships/hyperlink" Target="http://www.biblestudy.org/bibleref/meaning-of-numbers-in-bible/hidden-numbers.html" TargetMode="External"/><Relationship Id="rId33" Type="http://schemas.openxmlformats.org/officeDocument/2006/relationships/hyperlink" Target="http://www.biblestudy.org/bibleref/meaning-of-numbers-in-bible/70.html" TargetMode="External"/><Relationship Id="rId38" Type="http://schemas.openxmlformats.org/officeDocument/2006/relationships/hyperlink" Target="http://www.biblestudy.org/bibleref/meaning-of-numbers-in-bible/490.html" TargetMode="External"/><Relationship Id="rId2" Type="http://schemas.openxmlformats.org/officeDocument/2006/relationships/notesSlide" Target="../notesSlides/notesSlide44.xml"/><Relationship Id="rId16" Type="http://schemas.openxmlformats.org/officeDocument/2006/relationships/hyperlink" Target="http://www.biblestudy.org/bibleref/meaning-of-numbers-in-bible/13.html" TargetMode="External"/><Relationship Id="rId20" Type="http://schemas.openxmlformats.org/officeDocument/2006/relationships/hyperlink" Target="http://www.biblestudy.org/bibleref/meaning-of-numbers-in-bible/17.html" TargetMode="External"/><Relationship Id="rId29" Type="http://schemas.openxmlformats.org/officeDocument/2006/relationships/hyperlink" Target="http://www.biblestudy.org/bibleref/meaning-of-numbers-in-bible/33-and-34.html" TargetMode="External"/><Relationship Id="rId1" Type="http://schemas.openxmlformats.org/officeDocument/2006/relationships/slideLayout" Target="../slideLayouts/slideLayout90.xml"/><Relationship Id="rId6" Type="http://schemas.openxmlformats.org/officeDocument/2006/relationships/hyperlink" Target="http://www.biblestudy.org/bibleref/meaning-of-numbers-in-bible/3.html" TargetMode="External"/><Relationship Id="rId11" Type="http://schemas.openxmlformats.org/officeDocument/2006/relationships/hyperlink" Target="http://www.biblestudy.org/bibleref/meaning-of-numbers-in-bible/8.html" TargetMode="External"/><Relationship Id="rId24" Type="http://schemas.openxmlformats.org/officeDocument/2006/relationships/hyperlink" Target="http://www.biblestudy.org/bibleref/meaning-of-numbers-in-bible/22.html" TargetMode="External"/><Relationship Id="rId32" Type="http://schemas.openxmlformats.org/officeDocument/2006/relationships/hyperlink" Target="http://www.biblestudy.org/bibleref/meaning-of-numbers-in-bible/50.html" TargetMode="External"/><Relationship Id="rId37" Type="http://schemas.openxmlformats.org/officeDocument/2006/relationships/hyperlink" Target="http://www.biblestudy.org/bibleref/meaning-of-numbers-in-bible/400.html" TargetMode="External"/><Relationship Id="rId40" Type="http://schemas.openxmlformats.org/officeDocument/2006/relationships/image" Target="../media/image71.png"/><Relationship Id="rId5" Type="http://schemas.openxmlformats.org/officeDocument/2006/relationships/hyperlink" Target="http://www.biblestudy.org/bibleref/meaning-of-numbers-in-bible/2.html" TargetMode="External"/><Relationship Id="rId15" Type="http://schemas.openxmlformats.org/officeDocument/2006/relationships/hyperlink" Target="http://www.biblestudy.org/bibleref/meaning-of-numbers-in-bible/12.html" TargetMode="External"/><Relationship Id="rId23" Type="http://schemas.openxmlformats.org/officeDocument/2006/relationships/hyperlink" Target="http://www.biblestudy.org/bibleref/meaning-of-numbers-in-bible/21.html" TargetMode="External"/><Relationship Id="rId28" Type="http://schemas.openxmlformats.org/officeDocument/2006/relationships/hyperlink" Target="http://www.biblestudy.org/bibleref/meaning-of-numbers-in-bible/30.html" TargetMode="External"/><Relationship Id="rId36" Type="http://schemas.openxmlformats.org/officeDocument/2006/relationships/hyperlink" Target="http://www.biblestudy.org/bibleref/meaning-of-numbers-in-bible/200.html" TargetMode="External"/><Relationship Id="rId10" Type="http://schemas.openxmlformats.org/officeDocument/2006/relationships/hyperlink" Target="http://www.biblestudy.org/bibleref/meaning-of-numbers-in-bible/7.html" TargetMode="External"/><Relationship Id="rId19" Type="http://schemas.openxmlformats.org/officeDocument/2006/relationships/hyperlink" Target="http://www.biblestudy.org/bibleref/meaning-of-numbers-in-bible/16.html" TargetMode="External"/><Relationship Id="rId31" Type="http://schemas.openxmlformats.org/officeDocument/2006/relationships/hyperlink" Target="http://www.biblestudy.org/bibleref/meaning-of-numbers-in-bible/42.html" TargetMode="External"/><Relationship Id="rId4" Type="http://schemas.openxmlformats.org/officeDocument/2006/relationships/hyperlink" Target="http://www.biblestudy.org/bibleref/meaning-of-numbers-in-bible/1.html" TargetMode="External"/><Relationship Id="rId9" Type="http://schemas.openxmlformats.org/officeDocument/2006/relationships/hyperlink" Target="http://www.biblestudy.org/bibleref/meaning-of-numbers-in-bible/6.html" TargetMode="External"/><Relationship Id="rId14" Type="http://schemas.openxmlformats.org/officeDocument/2006/relationships/hyperlink" Target="http://www.biblestudy.org/bibleref/meaning-of-numbers-in-bible/11.html" TargetMode="External"/><Relationship Id="rId22" Type="http://schemas.openxmlformats.org/officeDocument/2006/relationships/hyperlink" Target="http://www.biblestudy.org/bibleref/meaning-of-numbers-in-bible/19.html" TargetMode="External"/><Relationship Id="rId27" Type="http://schemas.openxmlformats.org/officeDocument/2006/relationships/hyperlink" Target="http://www.biblestudy.org/bibleref/meaning-of-numbers-in-bible/25.html" TargetMode="External"/><Relationship Id="rId30" Type="http://schemas.openxmlformats.org/officeDocument/2006/relationships/hyperlink" Target="http://www.biblestudy.org/bibleref/meaning-of-numbers-in-bible/40.html" TargetMode="External"/><Relationship Id="rId35" Type="http://schemas.openxmlformats.org/officeDocument/2006/relationships/hyperlink" Target="http://www.biblestudy.org/bibleref/meaning-of-numbers-in-bible/153.html"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75.png"/><Relationship Id="rId3" Type="http://schemas.openxmlformats.org/officeDocument/2006/relationships/image" Target="../media/image54.jpg"/><Relationship Id="rId7" Type="http://schemas.microsoft.com/office/2007/relationships/hdphoto" Target="../media/hdphoto3.wdp"/><Relationship Id="rId12"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57.xml"/><Relationship Id="rId6" Type="http://schemas.openxmlformats.org/officeDocument/2006/relationships/image" Target="../media/image74.png"/><Relationship Id="rId11" Type="http://schemas.openxmlformats.org/officeDocument/2006/relationships/image" Target="../media/image19.jpeg"/><Relationship Id="rId5" Type="http://schemas.openxmlformats.org/officeDocument/2006/relationships/image" Target="../media/image73.jpeg"/><Relationship Id="rId10" Type="http://schemas.openxmlformats.org/officeDocument/2006/relationships/image" Target="../media/image18.jpeg"/><Relationship Id="rId4" Type="http://schemas.openxmlformats.org/officeDocument/2006/relationships/image" Target="../media/image72.jpeg"/><Relationship Id="rId9" Type="http://schemas.openxmlformats.org/officeDocument/2006/relationships/image" Target="../media/image17.jpeg"/><Relationship Id="rId14" Type="http://schemas.openxmlformats.org/officeDocument/2006/relationships/image" Target="../media/image76.jpeg"/></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gif"/><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3.jpg"/><Relationship Id="rId7"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5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4.jpeg"/><Relationship Id="rId9" Type="http://schemas.openxmlformats.org/officeDocument/2006/relationships/image" Target="../media/image20.jpeg"/></Relationships>
</file>

<file path=ppt/slides/_rels/slide7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5.jpg"/><Relationship Id="rId7" Type="http://schemas.openxmlformats.org/officeDocument/2006/relationships/image" Target="../media/image17.jpeg"/><Relationship Id="rId12"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57.xml"/><Relationship Id="rId6" Type="http://schemas.openxmlformats.org/officeDocument/2006/relationships/image" Target="../media/image16.jpeg"/><Relationship Id="rId11" Type="http://schemas.openxmlformats.org/officeDocument/2006/relationships/image" Target="../media/image48.jpeg"/><Relationship Id="rId5" Type="http://schemas.microsoft.com/office/2007/relationships/hdphoto" Target="../media/hdphoto4.wdp"/><Relationship Id="rId10" Type="http://schemas.openxmlformats.org/officeDocument/2006/relationships/image" Target="../media/image20.jpeg"/><Relationship Id="rId4" Type="http://schemas.openxmlformats.org/officeDocument/2006/relationships/image" Target="../media/image86.png"/><Relationship Id="rId9" Type="http://schemas.openxmlformats.org/officeDocument/2006/relationships/image" Target="../media/image19.jpeg"/></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3.jpg"/><Relationship Id="rId7"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5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jpeg"/><Relationship Id="rId7"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10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hyperlink" Target="mailto:charlene@torahtothetribes.com"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7086600"/>
            <a:ext cx="2743200" cy="365125"/>
          </a:xfrm>
        </p:spPr>
        <p:txBody>
          <a:bodyPr/>
          <a:lstStyle/>
          <a:p>
            <a:fld id="{AA4C6552-42F6-43F2-A3FB-E92E8C09004E}" type="slidenum">
              <a:rPr lang="en-US" smtClean="0"/>
              <a:pPr/>
              <a:t>1</a:t>
            </a:fld>
            <a:endParaRPr lang="en-US"/>
          </a:p>
        </p:txBody>
      </p:sp>
      <p:sp>
        <p:nvSpPr>
          <p:cNvPr id="3" name="Content Placeholder 3"/>
          <p:cNvSpPr txBox="1">
            <a:spLocks/>
          </p:cNvSpPr>
          <p:nvPr/>
        </p:nvSpPr>
        <p:spPr>
          <a:xfrm>
            <a:off x="-148390" y="5181600"/>
            <a:ext cx="1234039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smtClean="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smtClean="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3</a:t>
            </a:r>
            <a:endPar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sp>
        <p:nvSpPr>
          <p:cNvPr id="4" name="TextBox 3"/>
          <p:cNvSpPr txBox="1"/>
          <p:nvPr/>
        </p:nvSpPr>
        <p:spPr>
          <a:xfrm>
            <a:off x="-3200400" y="4724400"/>
            <a:ext cx="2667000" cy="1200329"/>
          </a:xfrm>
          <a:prstGeom prst="rect">
            <a:avLst/>
          </a:prstGeom>
          <a:noFill/>
        </p:spPr>
        <p:txBody>
          <a:bodyPr wrap="square" rtlCol="0">
            <a:spAutoFit/>
          </a:bodyPr>
          <a:lstStyle/>
          <a:p>
            <a:r>
              <a:rPr lang="en-US" dirty="0" smtClean="0"/>
              <a:t>Slide 4</a:t>
            </a:r>
          </a:p>
          <a:p>
            <a:r>
              <a:rPr lang="en-US" dirty="0" smtClean="0"/>
              <a:t>#2 was H3842 – had to be changed to H7720</a:t>
            </a:r>
          </a:p>
          <a:p>
            <a:r>
              <a:rPr lang="en-US" dirty="0" smtClean="0"/>
              <a:t>Nov 10/20</a:t>
            </a:r>
            <a:endParaRPr lang="en-US" dirty="0"/>
          </a:p>
        </p:txBody>
      </p:sp>
      <p:pic>
        <p:nvPicPr>
          <p:cNvPr id="5" name="Picture 3" descr="C:\Users\Rae\Desktop\pract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676" y="6057900"/>
            <a:ext cx="6051176"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267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t>10</a:t>
            </a:fld>
            <a:endParaRPr lang="en-US"/>
          </a:p>
        </p:txBody>
      </p:sp>
      <p:sp>
        <p:nvSpPr>
          <p:cNvPr id="5" name="Title 1"/>
          <p:cNvSpPr>
            <a:spLocks noGrp="1"/>
          </p:cNvSpPr>
          <p:nvPr>
            <p:ph type="title"/>
          </p:nvPr>
        </p:nvSpPr>
        <p:spPr>
          <a:xfrm>
            <a:off x="812800" y="228600"/>
            <a:ext cx="10871200" cy="990600"/>
          </a:xfrm>
        </p:spPr>
        <p:txBody>
          <a:bodyPr>
            <a:normAutofit/>
            <a:scene3d>
              <a:camera prst="orthographicFront"/>
              <a:lightRig rig="threePt" dir="t"/>
            </a:scene3d>
            <a:sp3d extrusionH="57150">
              <a:bevelT w="38100" h="38100" prst="angle"/>
            </a:sp3d>
          </a:bodyPr>
          <a:lstStyle/>
          <a:p>
            <a:r>
              <a:rPr lang="en-US" sz="4800" b="1" dirty="0">
                <a:solidFill>
                  <a:schemeClr val="accent5"/>
                </a:solidFill>
                <a:effectLst>
                  <a:glow rad="228600">
                    <a:schemeClr val="accent4">
                      <a:satMod val="175000"/>
                      <a:alpha val="40000"/>
                    </a:schemeClr>
                  </a:glow>
                </a:effectLst>
              </a:rPr>
              <a:t>H3842</a:t>
            </a:r>
            <a:r>
              <a:rPr lang="en-US" sz="4800" dirty="0">
                <a:latin typeface="Arial Rounded MT Bold" pitchFamily="34" charset="0"/>
              </a:rPr>
              <a:t>  </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sz="4800" dirty="0">
                <a:latin typeface="Arial Rounded MT Bold" pitchFamily="34" charset="0"/>
              </a:rPr>
              <a:t>  &lt;</a:t>
            </a:r>
            <a:r>
              <a:rPr lang="en-US" sz="4800" dirty="0" err="1">
                <a:effectLst>
                  <a:glow rad="228600">
                    <a:schemeClr val="accent4">
                      <a:satMod val="175000"/>
                      <a:alpha val="40000"/>
                    </a:schemeClr>
                  </a:glow>
                </a:effectLst>
                <a:latin typeface="Arial Rounded MT Bold" pitchFamily="34" charset="0"/>
              </a:rPr>
              <a:t>lebanah</a:t>
            </a:r>
            <a:r>
              <a:rPr lang="en-US" sz="4800" dirty="0">
                <a:latin typeface="Arial Rounded MT Bold" pitchFamily="34" charset="0"/>
              </a:rPr>
              <a:t>&gt;</a:t>
            </a:r>
            <a:endParaRPr lang="en-US" sz="4800" dirty="0">
              <a:latin typeface="+mn-lt"/>
            </a:endParaRPr>
          </a:p>
        </p:txBody>
      </p:sp>
      <p:sp>
        <p:nvSpPr>
          <p:cNvPr id="6" name="Content Placeholder 2"/>
          <p:cNvSpPr>
            <a:spLocks noGrp="1"/>
          </p:cNvSpPr>
          <p:nvPr>
            <p:ph sz="quarter" idx="1"/>
          </p:nvPr>
        </p:nvSpPr>
        <p:spPr>
          <a:xfrm>
            <a:off x="508000" y="1589567"/>
            <a:ext cx="11277600" cy="5497033"/>
          </a:xfrm>
        </p:spPr>
        <p:txBody>
          <a:bodyPr>
            <a:normAutofit fontScale="85000" lnSpcReduction="10000"/>
            <a:scene3d>
              <a:camera prst="orthographicFront"/>
              <a:lightRig rig="threePt" dir="t"/>
            </a:scene3d>
            <a:sp3d extrusionH="57150">
              <a:bevelT w="38100" h="38100"/>
            </a:sp3d>
          </a:bodyPr>
          <a:lstStyle/>
          <a:p>
            <a:pPr marL="0" lvl="0" indent="0">
              <a:buNone/>
            </a:pPr>
            <a:r>
              <a:rPr lang="en-US" sz="4000" i="1" dirty="0">
                <a:solidFill>
                  <a:srgbClr val="006600"/>
                </a:solidFill>
              </a:rPr>
              <a:t>[Strong’s]</a:t>
            </a:r>
            <a:r>
              <a:rPr lang="en-US" sz="4000" b="1" dirty="0">
                <a:solidFill>
                  <a:srgbClr val="006600"/>
                </a:solidFill>
              </a:rPr>
              <a:t> </a:t>
            </a:r>
            <a:r>
              <a:rPr lang="en-US" sz="4000" b="1" dirty="0">
                <a:solidFill>
                  <a:srgbClr val="006600"/>
                </a:solidFill>
                <a:effectLst>
                  <a:outerShdw blurRad="41275" dist="20320" dir="1800000" algn="tl">
                    <a:srgbClr val="000000">
                      <a:alpha val="40000"/>
                    </a:srgbClr>
                  </a:outerShdw>
                </a:effectLst>
              </a:rPr>
              <a:t> </a:t>
            </a:r>
            <a:r>
              <a:rPr lang="en-US" sz="4000" b="1" u="sng" dirty="0">
                <a:solidFill>
                  <a:schemeClr val="accent1">
                    <a:lumMod val="75000"/>
                  </a:schemeClr>
                </a:solidFill>
              </a:rPr>
              <a:t>MOON</a:t>
            </a:r>
            <a:r>
              <a:rPr lang="en-US" sz="4000" b="1" dirty="0"/>
              <a:t> - </a:t>
            </a:r>
            <a:r>
              <a:rPr lang="en-US" sz="4000" b="1" dirty="0">
                <a:effectLst>
                  <a:glow rad="228600">
                    <a:schemeClr val="accent3">
                      <a:satMod val="175000"/>
                      <a:alpha val="40000"/>
                    </a:schemeClr>
                  </a:glow>
                </a:effectLst>
              </a:rPr>
              <a:t>H3842</a:t>
            </a:r>
            <a:r>
              <a:rPr lang="en-US" sz="4000" b="1" dirty="0"/>
              <a:t>  </a:t>
            </a:r>
            <a:r>
              <a:rPr lang="en-US" sz="4000" b="1" dirty="0" err="1" smtClean="0"/>
              <a:t>lebanah</a:t>
            </a:r>
            <a:r>
              <a:rPr lang="en-US" sz="4000" dirty="0" smtClean="0"/>
              <a:t>; </a:t>
            </a:r>
            <a:r>
              <a:rPr lang="en-US" sz="3200" dirty="0" smtClean="0"/>
              <a:t>from </a:t>
            </a:r>
            <a:r>
              <a:rPr lang="en-US" sz="4000" b="1" dirty="0">
                <a:solidFill>
                  <a:srgbClr val="B83D68"/>
                </a:solidFill>
              </a:rPr>
              <a:t>H3835</a:t>
            </a:r>
            <a:r>
              <a:rPr lang="en-US" sz="3600" b="1" dirty="0">
                <a:solidFill>
                  <a:srgbClr val="B83D68"/>
                </a:solidFill>
              </a:rPr>
              <a:t>;</a:t>
            </a:r>
            <a:r>
              <a:rPr lang="en-US" sz="3200" dirty="0"/>
              <a:t> properly, (the) </a:t>
            </a:r>
            <a:r>
              <a:rPr lang="en-US" sz="4000" b="1" dirty="0">
                <a:ln>
                  <a:solidFill>
                    <a:srgbClr val="D8BEEC"/>
                  </a:solidFill>
                </a:ln>
              </a:rPr>
              <a:t>white</a:t>
            </a:r>
            <a:r>
              <a:rPr lang="en-US" sz="3200" b="1" dirty="0" smtClean="0">
                <a:ln>
                  <a:solidFill>
                    <a:srgbClr val="D8BEEC"/>
                  </a:solidFill>
                </a:ln>
              </a:rPr>
              <a:t>, </a:t>
            </a:r>
            <a:r>
              <a:rPr lang="en-US" sz="3200" dirty="0" smtClean="0"/>
              <a:t>i.e</a:t>
            </a:r>
            <a:r>
              <a:rPr lang="en-US" sz="3200" dirty="0"/>
              <a:t>. the moon: -moon.  See also </a:t>
            </a:r>
            <a:r>
              <a:rPr lang="en-US" sz="3200" b="1" dirty="0">
                <a:solidFill>
                  <a:srgbClr val="006600"/>
                </a:solidFill>
              </a:rPr>
              <a:t>H3838</a:t>
            </a:r>
            <a:r>
              <a:rPr lang="en-US" sz="3200" dirty="0">
                <a:solidFill>
                  <a:srgbClr val="006600"/>
                </a:solidFill>
              </a:rPr>
              <a:t>.</a:t>
            </a:r>
          </a:p>
          <a:p>
            <a:pPr lvl="1"/>
            <a:r>
              <a:rPr lang="en-US" sz="3500" b="1" dirty="0">
                <a:solidFill>
                  <a:srgbClr val="B83D68"/>
                </a:solidFill>
              </a:rPr>
              <a:t>H3835</a:t>
            </a:r>
            <a:r>
              <a:rPr lang="en-US" sz="3500" b="1" dirty="0"/>
              <a:t>  </a:t>
            </a:r>
            <a:r>
              <a:rPr lang="en-US" sz="3500" b="1" dirty="0" err="1" smtClean="0"/>
              <a:t>laban</a:t>
            </a:r>
            <a:r>
              <a:rPr lang="en-US" sz="3500" dirty="0" smtClean="0"/>
              <a:t>; </a:t>
            </a:r>
            <a:r>
              <a:rPr lang="en-US" sz="3500" b="1" u="sng" dirty="0"/>
              <a:t>a primitive root</a:t>
            </a:r>
            <a:r>
              <a:rPr lang="en-US" sz="3500" dirty="0"/>
              <a:t>; to be (or </a:t>
            </a:r>
            <a:r>
              <a:rPr lang="en-US" sz="4300" b="1" dirty="0"/>
              <a:t>become</a:t>
            </a:r>
            <a:r>
              <a:rPr lang="en-US" sz="3500" dirty="0"/>
              <a:t>) </a:t>
            </a:r>
            <a:r>
              <a:rPr lang="en-US" sz="4300" b="1" dirty="0"/>
              <a:t>white</a:t>
            </a:r>
            <a:r>
              <a:rPr lang="en-US" sz="3500" b="1" dirty="0"/>
              <a:t>;</a:t>
            </a:r>
            <a:r>
              <a:rPr lang="en-US" sz="3500" dirty="0"/>
              <a:t> also </a:t>
            </a:r>
            <a:r>
              <a:rPr lang="en-US" sz="3500" dirty="0" smtClean="0"/>
              <a:t/>
            </a:r>
            <a:br>
              <a:rPr lang="en-US" sz="3500" dirty="0" smtClean="0"/>
            </a:br>
            <a:r>
              <a:rPr lang="en-US" sz="3500" dirty="0" smtClean="0"/>
              <a:t>(</a:t>
            </a:r>
            <a:r>
              <a:rPr lang="en-US" sz="3500" dirty="0"/>
              <a:t>as </a:t>
            </a:r>
            <a:r>
              <a:rPr lang="en-US" sz="3500" dirty="0" smtClean="0"/>
              <a:t>denominative from </a:t>
            </a:r>
            <a:r>
              <a:rPr lang="en-US" sz="3500" b="1" dirty="0">
                <a:solidFill>
                  <a:srgbClr val="FF9900"/>
                </a:solidFill>
              </a:rPr>
              <a:t>H3843</a:t>
            </a:r>
            <a:r>
              <a:rPr lang="en-US" sz="3500" dirty="0"/>
              <a:t>) to make bricks: KJV - </a:t>
            </a:r>
            <a:r>
              <a:rPr lang="en-US" sz="3500" b="1" dirty="0"/>
              <a:t>make brick, </a:t>
            </a:r>
            <a:r>
              <a:rPr lang="en-US" sz="3500" b="1" dirty="0" smtClean="0"/>
              <a:t/>
            </a:r>
            <a:br>
              <a:rPr lang="en-US" sz="3500" b="1" dirty="0" smtClean="0"/>
            </a:br>
            <a:r>
              <a:rPr lang="en-US" sz="3500" dirty="0" smtClean="0"/>
              <a:t>be </a:t>
            </a:r>
            <a:r>
              <a:rPr lang="en-US" sz="3500" dirty="0"/>
              <a:t>(made, </a:t>
            </a:r>
            <a:r>
              <a:rPr lang="en-US" sz="3500" b="1" dirty="0"/>
              <a:t>make</a:t>
            </a:r>
            <a:r>
              <a:rPr lang="en-US" sz="3500" dirty="0"/>
              <a:t>) </a:t>
            </a:r>
            <a:r>
              <a:rPr lang="en-US" sz="3500" b="1" dirty="0"/>
              <a:t>white</a:t>
            </a:r>
            <a:r>
              <a:rPr lang="en-US" sz="3500" dirty="0"/>
              <a:t> (-r).  </a:t>
            </a:r>
          </a:p>
          <a:p>
            <a:pPr lvl="2"/>
            <a:r>
              <a:rPr lang="en-US" sz="3000" b="1" dirty="0">
                <a:solidFill>
                  <a:srgbClr val="FF9900"/>
                </a:solidFill>
              </a:rPr>
              <a:t>H3843</a:t>
            </a:r>
            <a:r>
              <a:rPr lang="en-US" sz="3000" b="1" dirty="0"/>
              <a:t>  </a:t>
            </a:r>
            <a:r>
              <a:rPr lang="en-US" sz="3000" b="1" dirty="0" err="1" smtClean="0"/>
              <a:t>lebenah</a:t>
            </a:r>
            <a:r>
              <a:rPr lang="en-US" sz="3000" dirty="0" smtClean="0"/>
              <a:t>; </a:t>
            </a:r>
            <a:r>
              <a:rPr lang="en-US" sz="3000" dirty="0"/>
              <a:t>from </a:t>
            </a:r>
            <a:r>
              <a:rPr lang="en-US" sz="3900" b="1" dirty="0">
                <a:solidFill>
                  <a:srgbClr val="B83D68"/>
                </a:solidFill>
              </a:rPr>
              <a:t>H3835</a:t>
            </a:r>
            <a:r>
              <a:rPr lang="en-US" sz="1900" b="1" dirty="0">
                <a:solidFill>
                  <a:srgbClr val="B83D68"/>
                </a:solidFill>
              </a:rPr>
              <a:t>;</a:t>
            </a:r>
            <a:r>
              <a:rPr lang="en-US" sz="3000" dirty="0"/>
              <a:t> a brick (from the </a:t>
            </a:r>
            <a:r>
              <a:rPr lang="en-US" sz="3000" b="1" dirty="0"/>
              <a:t>whiteness</a:t>
            </a:r>
            <a:r>
              <a:rPr lang="en-US" sz="3000" dirty="0"/>
              <a:t> of the clay):  </a:t>
            </a:r>
            <a:r>
              <a:rPr lang="en-US" sz="3000" dirty="0" smtClean="0"/>
              <a:t/>
            </a:r>
            <a:br>
              <a:rPr lang="en-US" sz="3000" dirty="0" smtClean="0"/>
            </a:br>
            <a:r>
              <a:rPr lang="en-US" sz="3000" dirty="0" smtClean="0"/>
              <a:t>KJV </a:t>
            </a:r>
            <a:r>
              <a:rPr lang="en-US" sz="3000" dirty="0"/>
              <a:t>- (altar of) brick, tile.  </a:t>
            </a:r>
            <a:r>
              <a:rPr lang="en-US" sz="3000" dirty="0" err="1"/>
              <a:t>lebonah</a:t>
            </a:r>
            <a:r>
              <a:rPr lang="en-US" sz="3000" dirty="0"/>
              <a:t>.  See </a:t>
            </a:r>
            <a:r>
              <a:rPr lang="en-US" sz="3000" b="1" dirty="0">
                <a:solidFill>
                  <a:srgbClr val="00B0F0"/>
                </a:solidFill>
              </a:rPr>
              <a:t>H3828</a:t>
            </a:r>
            <a:r>
              <a:rPr lang="en-US" sz="3000" dirty="0">
                <a:solidFill>
                  <a:srgbClr val="00B0F0"/>
                </a:solidFill>
              </a:rPr>
              <a:t>.</a:t>
            </a:r>
          </a:p>
          <a:p>
            <a:pPr lvl="3"/>
            <a:r>
              <a:rPr lang="en-US" sz="2600" b="1" dirty="0">
                <a:solidFill>
                  <a:srgbClr val="00B0F0"/>
                </a:solidFill>
              </a:rPr>
              <a:t>H3828 </a:t>
            </a:r>
            <a:r>
              <a:rPr lang="en-US" sz="2600" b="1" dirty="0"/>
              <a:t> </a:t>
            </a:r>
            <a:r>
              <a:rPr lang="en-US" sz="2600" b="1" dirty="0" err="1" smtClean="0"/>
              <a:t>lebownah</a:t>
            </a:r>
            <a:r>
              <a:rPr lang="en-US" sz="2600" dirty="0" smtClean="0"/>
              <a:t>; </a:t>
            </a:r>
            <a:r>
              <a:rPr lang="en-US" sz="2600" dirty="0"/>
              <a:t>or </a:t>
            </a:r>
            <a:r>
              <a:rPr lang="en-US" sz="2600" b="1" dirty="0" err="1" smtClean="0"/>
              <a:t>lebonah</a:t>
            </a:r>
            <a:r>
              <a:rPr lang="en-US" sz="2600" dirty="0" smtClean="0"/>
              <a:t>; </a:t>
            </a:r>
            <a:r>
              <a:rPr lang="en-US" sz="2600" dirty="0"/>
              <a:t>from </a:t>
            </a:r>
            <a:r>
              <a:rPr lang="en-US" sz="2600" b="1" dirty="0">
                <a:solidFill>
                  <a:srgbClr val="7030A0"/>
                </a:solidFill>
              </a:rPr>
              <a:t>H3836</a:t>
            </a:r>
            <a:r>
              <a:rPr lang="en-US" sz="2600" dirty="0">
                <a:solidFill>
                  <a:srgbClr val="7030A0"/>
                </a:solidFill>
              </a:rPr>
              <a:t>;</a:t>
            </a:r>
            <a:r>
              <a:rPr lang="en-US" sz="2600" dirty="0"/>
              <a:t> </a:t>
            </a:r>
            <a:r>
              <a:rPr lang="en-US" sz="2600" b="1" dirty="0"/>
              <a:t>frankincense</a:t>
            </a:r>
            <a:r>
              <a:rPr lang="en-US" sz="2600" dirty="0"/>
              <a:t> (from its </a:t>
            </a:r>
            <a:r>
              <a:rPr lang="en-US" sz="2600" b="1" dirty="0"/>
              <a:t>whiteness</a:t>
            </a:r>
            <a:r>
              <a:rPr lang="en-US" sz="2600" dirty="0"/>
              <a:t> or perhaps that of its smoke): -frank-) incense.</a:t>
            </a:r>
          </a:p>
          <a:p>
            <a:pPr lvl="4"/>
            <a:r>
              <a:rPr lang="en-US" sz="2600" b="1" dirty="0">
                <a:solidFill>
                  <a:srgbClr val="7030A0"/>
                </a:solidFill>
              </a:rPr>
              <a:t>H3836</a:t>
            </a:r>
            <a:r>
              <a:rPr lang="en-US" sz="2600" dirty="0">
                <a:solidFill>
                  <a:srgbClr val="7030A0"/>
                </a:solidFill>
              </a:rPr>
              <a:t> </a:t>
            </a:r>
            <a:r>
              <a:rPr lang="en-US" sz="2600" dirty="0"/>
              <a:t> </a:t>
            </a:r>
            <a:r>
              <a:rPr lang="en-US" sz="2600" dirty="0" err="1" smtClean="0"/>
              <a:t>laban</a:t>
            </a:r>
            <a:r>
              <a:rPr lang="en-US" sz="2600" dirty="0" smtClean="0"/>
              <a:t>; </a:t>
            </a:r>
            <a:r>
              <a:rPr lang="en-US" sz="2600" dirty="0"/>
              <a:t>or (Gen 49:12) </a:t>
            </a:r>
            <a:r>
              <a:rPr lang="en-US" sz="2600" dirty="0" err="1" smtClean="0"/>
              <a:t>laben</a:t>
            </a:r>
            <a:r>
              <a:rPr lang="en-US" sz="2600" dirty="0" smtClean="0"/>
              <a:t>; from </a:t>
            </a:r>
            <a:r>
              <a:rPr lang="en-US" sz="2600" b="1" dirty="0">
                <a:solidFill>
                  <a:srgbClr val="B83D68"/>
                </a:solidFill>
              </a:rPr>
              <a:t>H3835;</a:t>
            </a:r>
            <a:r>
              <a:rPr lang="en-US" sz="2600" dirty="0">
                <a:solidFill>
                  <a:srgbClr val="B83D68"/>
                </a:solidFill>
              </a:rPr>
              <a:t> </a:t>
            </a:r>
            <a:r>
              <a:rPr lang="en-US" sz="2600" b="1" dirty="0"/>
              <a:t>white:</a:t>
            </a:r>
            <a:r>
              <a:rPr lang="en-US" sz="2600" dirty="0"/>
              <a:t>  KJV - white.</a:t>
            </a:r>
          </a:p>
          <a:p>
            <a:pPr lvl="1"/>
            <a:r>
              <a:rPr lang="en-US" sz="3500" b="1" dirty="0">
                <a:solidFill>
                  <a:srgbClr val="006600"/>
                </a:solidFill>
              </a:rPr>
              <a:t>H3838 </a:t>
            </a:r>
            <a:r>
              <a:rPr lang="en-US" sz="3500" b="1" dirty="0"/>
              <a:t> </a:t>
            </a:r>
            <a:r>
              <a:rPr lang="en-US" sz="3500" b="1" dirty="0" err="1"/>
              <a:t>Lebana</a:t>
            </a:r>
            <a:r>
              <a:rPr lang="en-US" sz="3500" b="1" dirty="0" smtClean="0"/>
              <a:t>'</a:t>
            </a:r>
            <a:r>
              <a:rPr lang="en-US" sz="3500" dirty="0" smtClean="0"/>
              <a:t>; </a:t>
            </a:r>
            <a:r>
              <a:rPr lang="en-US" sz="3500" dirty="0"/>
              <a:t>or </a:t>
            </a:r>
            <a:r>
              <a:rPr lang="en-US" sz="3500" b="1" dirty="0" err="1" smtClean="0"/>
              <a:t>Lebanah</a:t>
            </a:r>
            <a:r>
              <a:rPr lang="en-US" sz="3500" dirty="0" smtClean="0"/>
              <a:t>; (</a:t>
            </a:r>
            <a:r>
              <a:rPr lang="en-US" sz="3500" b="1" dirty="0" smtClean="0"/>
              <a:t>the </a:t>
            </a:r>
            <a:r>
              <a:rPr lang="en-US" sz="3500" b="1" dirty="0"/>
              <a:t>same as </a:t>
            </a:r>
            <a:r>
              <a:rPr lang="en-US" sz="3500" b="1" dirty="0" smtClean="0">
                <a:effectLst>
                  <a:glow rad="228600">
                    <a:schemeClr val="accent3">
                      <a:satMod val="175000"/>
                      <a:alpha val="40000"/>
                    </a:schemeClr>
                  </a:glow>
                </a:effectLst>
              </a:rPr>
              <a:t>H3842) </a:t>
            </a:r>
            <a:r>
              <a:rPr lang="en-US" sz="3500" dirty="0" smtClean="0"/>
              <a:t>… </a:t>
            </a:r>
            <a:endParaRPr lang="en-US" sz="4800" dirty="0"/>
          </a:p>
        </p:txBody>
      </p:sp>
    </p:spTree>
    <p:extLst>
      <p:ext uri="{BB962C8B-B14F-4D97-AF65-F5344CB8AC3E}">
        <p14:creationId xmlns:p14="http://schemas.microsoft.com/office/powerpoint/2010/main" val="23631181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up)">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11</a:t>
            </a:fld>
            <a:endParaRPr lang="en-US"/>
          </a:p>
        </p:txBody>
      </p:sp>
      <p:sp>
        <p:nvSpPr>
          <p:cNvPr id="4" name="Title 1"/>
          <p:cNvSpPr>
            <a:spLocks noGrp="1"/>
          </p:cNvSpPr>
          <p:nvPr>
            <p:ph type="title"/>
          </p:nvPr>
        </p:nvSpPr>
        <p:spPr>
          <a:xfrm>
            <a:off x="609600" y="304800"/>
            <a:ext cx="11353800" cy="762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6000" b="1" dirty="0" smtClean="0">
                <a:ln w="11430"/>
                <a:solidFill>
                  <a:srgbClr val="0070C0"/>
                </a:solidFill>
                <a:effectLst>
                  <a:outerShdw blurRad="50800" dist="39000" dir="5460000" algn="tl">
                    <a:srgbClr val="000000">
                      <a:alpha val="38000"/>
                    </a:srgbClr>
                  </a:outerShdw>
                </a:effectLst>
                <a:latin typeface="Arial Rounded MT Bold" pitchFamily="34" charset="0"/>
              </a:rPr>
              <a:t>Scriptures for </a:t>
            </a:r>
            <a:r>
              <a:rPr lang="en-US" sz="6000" b="1" dirty="0" smtClean="0">
                <a:ln w="11430"/>
                <a:solidFill>
                  <a:srgbClr val="0070C0"/>
                </a:solidFill>
                <a:effectLst>
                  <a:glow rad="139700">
                    <a:schemeClr val="accent4">
                      <a:satMod val="175000"/>
                      <a:alpha val="40000"/>
                    </a:schemeClr>
                  </a:glow>
                  <a:outerShdw blurRad="50800" dist="39000" dir="5460000" algn="tl">
                    <a:srgbClr val="000000">
                      <a:alpha val="38000"/>
                    </a:srgbClr>
                  </a:outerShdw>
                </a:effectLst>
                <a:latin typeface="Arial Rounded MT Bold" pitchFamily="34" charset="0"/>
              </a:rPr>
              <a:t>H3842</a:t>
            </a:r>
            <a:r>
              <a:rPr lang="en-US" sz="6000" b="1" dirty="0" smtClean="0">
                <a:ln w="11430"/>
                <a:solidFill>
                  <a:srgbClr val="0070C0"/>
                </a:solidFill>
                <a:effectLst>
                  <a:outerShdw blurRad="50800" dist="39000" dir="5460000" algn="tl">
                    <a:srgbClr val="000000">
                      <a:alpha val="38000"/>
                    </a:srgbClr>
                  </a:outerShdw>
                </a:effectLst>
                <a:latin typeface="Arial Rounded MT Bold" pitchFamily="34" charset="0"/>
              </a:rPr>
              <a:t>  </a:t>
            </a:r>
            <a:r>
              <a:rPr lang="en-US" sz="5300" b="1" dirty="0" smtClean="0">
                <a:ln w="11430"/>
                <a:solidFill>
                  <a:srgbClr val="0070C0"/>
                </a:solidFill>
                <a:effectLst>
                  <a:outerShdw blurRad="50800" dist="39000" dir="5460000" algn="tl">
                    <a:srgbClr val="000000">
                      <a:alpha val="38000"/>
                    </a:srgbClr>
                  </a:outerShdw>
                </a:effectLst>
                <a:latin typeface="Arial Rounded MT Bold" pitchFamily="34" charset="0"/>
              </a:rPr>
              <a:t>&lt;</a:t>
            </a:r>
            <a:r>
              <a:rPr lang="en-US" sz="5300" b="1" dirty="0" err="1">
                <a:ln w="11430"/>
                <a:solidFill>
                  <a:srgbClr val="0070C0"/>
                </a:solidFill>
                <a:effectLst>
                  <a:glow rad="139700">
                    <a:schemeClr val="accent4">
                      <a:satMod val="175000"/>
                      <a:alpha val="40000"/>
                    </a:schemeClr>
                  </a:glow>
                  <a:outerShdw blurRad="50800" dist="39000" dir="5460000" algn="tl">
                    <a:srgbClr val="000000">
                      <a:alpha val="38000"/>
                    </a:srgbClr>
                  </a:outerShdw>
                </a:effectLst>
                <a:latin typeface="Arial Rounded MT Bold" pitchFamily="34" charset="0"/>
              </a:rPr>
              <a:t>lebanah</a:t>
            </a:r>
            <a:r>
              <a:rPr lang="en-US" sz="5300" b="1" dirty="0">
                <a:ln w="11430"/>
                <a:solidFill>
                  <a:srgbClr val="0070C0"/>
                </a:solidFill>
                <a:effectLst>
                  <a:outerShdw blurRad="50800" dist="39000" dir="5460000" algn="tl">
                    <a:srgbClr val="000000">
                      <a:alpha val="38000"/>
                    </a:srgbClr>
                  </a:outerShdw>
                </a:effectLst>
                <a:latin typeface="Arial Rounded MT Bold" pitchFamily="34" charset="0"/>
              </a:rPr>
              <a:t>&gt;</a:t>
            </a:r>
            <a:r>
              <a:rPr lang="en-US" sz="5300" b="1" dirty="0" smtClean="0">
                <a:ln w="11430"/>
                <a:solidFill>
                  <a:srgbClr val="0070C0"/>
                </a:solidFill>
                <a:effectLst>
                  <a:outerShdw blurRad="50800" dist="39000" dir="5460000" algn="tl">
                    <a:srgbClr val="000000">
                      <a:alpha val="38000"/>
                    </a:srgbClr>
                  </a:outerShdw>
                </a:effectLst>
                <a:latin typeface="Arial Rounded MT Bold" pitchFamily="34" charset="0"/>
              </a:rPr>
              <a:t> </a:t>
            </a:r>
            <a:endParaRPr lang="en-US" b="1" dirty="0">
              <a:ln w="11430"/>
              <a:solidFill>
                <a:srgbClr val="0070C0"/>
              </a:solidFill>
              <a:effectLst>
                <a:outerShdw blurRad="50800" dist="39000" dir="5460000" algn="tl">
                  <a:srgbClr val="000000">
                    <a:alpha val="38000"/>
                  </a:srgbClr>
                </a:outerShdw>
              </a:effectLst>
              <a:latin typeface="Arial Rounded MT Bold" pitchFamily="34" charset="0"/>
            </a:endParaRPr>
          </a:p>
        </p:txBody>
      </p:sp>
      <p:sp>
        <p:nvSpPr>
          <p:cNvPr id="5" name="Content Placeholder 2"/>
          <p:cNvSpPr>
            <a:spLocks noGrp="1"/>
          </p:cNvSpPr>
          <p:nvPr>
            <p:ph sz="quarter" idx="1"/>
          </p:nvPr>
        </p:nvSpPr>
        <p:spPr>
          <a:xfrm>
            <a:off x="838200" y="1600200"/>
            <a:ext cx="10668000" cy="5257800"/>
          </a:xfrm>
          <a:noFill/>
          <a:ln>
            <a:noFill/>
          </a:ln>
          <a:effectLst/>
        </p:spPr>
        <p:style>
          <a:lnRef idx="1">
            <a:schemeClr val="accent2"/>
          </a:lnRef>
          <a:fillRef idx="2">
            <a:schemeClr val="accent2"/>
          </a:fillRef>
          <a:effectRef idx="1">
            <a:schemeClr val="accent2"/>
          </a:effectRef>
          <a:fontRef idx="minor">
            <a:schemeClr val="dk1"/>
          </a:fontRef>
        </p:style>
        <p:txBody>
          <a:bodyPr>
            <a:noAutofit/>
            <a:scene3d>
              <a:camera prst="orthographicFront"/>
              <a:lightRig rig="threePt" dir="t"/>
            </a:scene3d>
            <a:sp3d extrusionH="57150">
              <a:bevelT w="38100" h="38100"/>
            </a:sp3d>
          </a:bodyPr>
          <a:lstStyle/>
          <a:p>
            <a:pPr>
              <a:buFont typeface="Wingdings" pitchFamily="2" charset="2"/>
              <a:buChar char="§"/>
            </a:pPr>
            <a:r>
              <a:rPr lang="en-US" sz="2800" b="1" dirty="0">
                <a:solidFill>
                  <a:srgbClr val="76003B"/>
                </a:solidFill>
              </a:rPr>
              <a:t>Song of Solomon 6:10</a:t>
            </a:r>
            <a:r>
              <a:rPr lang="en-US" sz="2800" dirty="0">
                <a:solidFill>
                  <a:srgbClr val="76003B"/>
                </a:solidFill>
              </a:rPr>
              <a:t>  </a:t>
            </a:r>
            <a:r>
              <a:rPr lang="en-US" sz="2800" dirty="0" smtClean="0"/>
              <a:t>Who </a:t>
            </a:r>
            <a:r>
              <a:rPr lang="en-US" sz="2800" dirty="0"/>
              <a:t>is she that </a:t>
            </a:r>
            <a:r>
              <a:rPr lang="en-US" sz="2800" dirty="0" err="1"/>
              <a:t>looketh</a:t>
            </a:r>
            <a:r>
              <a:rPr lang="en-US" sz="2800" dirty="0"/>
              <a:t> forth as the morning, fair </a:t>
            </a:r>
            <a:r>
              <a:rPr lang="en-US" sz="2800" b="1" dirty="0"/>
              <a:t>as the </a:t>
            </a:r>
            <a:r>
              <a:rPr lang="en-US" sz="2400" dirty="0" smtClean="0"/>
              <a:t>[</a:t>
            </a:r>
            <a:r>
              <a:rPr lang="en-US" sz="2400" dirty="0">
                <a:solidFill>
                  <a:srgbClr val="B83D68"/>
                </a:solidFill>
              </a:rPr>
              <a:t>H3842</a:t>
            </a:r>
            <a:r>
              <a:rPr lang="en-US" sz="2400" dirty="0">
                <a:solidFill>
                  <a:srgbClr val="FF0000"/>
                </a:solidFill>
              </a:rPr>
              <a:t> </a:t>
            </a:r>
            <a:r>
              <a:rPr lang="en-US" sz="2400" dirty="0" smtClean="0"/>
              <a:t>white</a:t>
            </a:r>
            <a:r>
              <a:rPr lang="en-US" sz="2400" dirty="0"/>
              <a:t>] </a:t>
            </a:r>
            <a:r>
              <a:rPr lang="en-US" sz="2800" b="1" dirty="0" smtClean="0"/>
              <a:t>moon</a:t>
            </a:r>
            <a:r>
              <a:rPr lang="en-US" sz="2800" dirty="0" smtClean="0"/>
              <a:t> </a:t>
            </a:r>
            <a:r>
              <a:rPr lang="en-US" sz="2800" dirty="0"/>
              <a:t>clear as the sun, and terrible as an army with banners? </a:t>
            </a:r>
            <a:r>
              <a:rPr lang="en-US" sz="2800" dirty="0" smtClean="0"/>
              <a:t> </a:t>
            </a:r>
            <a:r>
              <a:rPr lang="en-US" sz="2800" b="1" dirty="0"/>
              <a:t> </a:t>
            </a:r>
            <a:endParaRPr lang="en-US" sz="2800" dirty="0"/>
          </a:p>
          <a:p>
            <a:pPr>
              <a:buFont typeface="Wingdings" pitchFamily="2" charset="2"/>
              <a:buChar char="§"/>
            </a:pPr>
            <a:r>
              <a:rPr lang="en-US" sz="2800" b="1" dirty="0">
                <a:solidFill>
                  <a:srgbClr val="76003B"/>
                </a:solidFill>
              </a:rPr>
              <a:t>Isaiah 24:23</a:t>
            </a:r>
            <a:r>
              <a:rPr lang="en-US" sz="2800" dirty="0">
                <a:solidFill>
                  <a:srgbClr val="76003B"/>
                </a:solidFill>
              </a:rPr>
              <a:t>  </a:t>
            </a:r>
            <a:r>
              <a:rPr lang="en-US" sz="2800" dirty="0"/>
              <a:t>Then </a:t>
            </a:r>
            <a:r>
              <a:rPr lang="en-US" sz="2800" b="1" dirty="0"/>
              <a:t>the </a:t>
            </a:r>
            <a:r>
              <a:rPr lang="en-US" sz="2400" dirty="0" smtClean="0"/>
              <a:t>[</a:t>
            </a:r>
            <a:r>
              <a:rPr lang="en-US" sz="2400" dirty="0">
                <a:solidFill>
                  <a:srgbClr val="B83D68"/>
                </a:solidFill>
              </a:rPr>
              <a:t>H3842</a:t>
            </a:r>
            <a:r>
              <a:rPr lang="en-US" sz="2400" dirty="0">
                <a:solidFill>
                  <a:srgbClr val="FF0000"/>
                </a:solidFill>
              </a:rPr>
              <a:t> </a:t>
            </a:r>
            <a:r>
              <a:rPr lang="en-US" sz="2400" dirty="0" smtClean="0"/>
              <a:t>white</a:t>
            </a:r>
            <a:r>
              <a:rPr lang="en-US" sz="2400" dirty="0"/>
              <a:t>] </a:t>
            </a:r>
            <a:r>
              <a:rPr lang="en-US" sz="2800" b="1" dirty="0" smtClean="0"/>
              <a:t>moon </a:t>
            </a:r>
            <a:r>
              <a:rPr lang="en-US" sz="2800" dirty="0" smtClean="0"/>
              <a:t>shall </a:t>
            </a:r>
            <a:r>
              <a:rPr lang="en-US" sz="2800" dirty="0"/>
              <a:t>be confounded, and the sun ashamed, when </a:t>
            </a:r>
            <a:r>
              <a:rPr lang="en-US" sz="2800" dirty="0" smtClean="0"/>
              <a:t>Yahuah of </a:t>
            </a:r>
            <a:r>
              <a:rPr lang="en-US" sz="2800" dirty="0"/>
              <a:t>hosts shall reign in  mount Zion, and in </a:t>
            </a:r>
            <a:r>
              <a:rPr lang="en-US" sz="2800" dirty="0" smtClean="0"/>
              <a:t>Jerusalem … </a:t>
            </a:r>
            <a:endParaRPr lang="en-US" sz="2800" dirty="0"/>
          </a:p>
          <a:p>
            <a:pPr>
              <a:buFont typeface="Wingdings" pitchFamily="2" charset="2"/>
              <a:buChar char="§"/>
            </a:pPr>
            <a:r>
              <a:rPr lang="en-US" sz="2800" b="1" dirty="0">
                <a:solidFill>
                  <a:srgbClr val="76003B"/>
                </a:solidFill>
              </a:rPr>
              <a:t>Isaiah 30:26</a:t>
            </a:r>
            <a:r>
              <a:rPr lang="en-US" sz="2800" dirty="0">
                <a:solidFill>
                  <a:srgbClr val="76003B"/>
                </a:solidFill>
              </a:rPr>
              <a:t>  </a:t>
            </a:r>
            <a:r>
              <a:rPr lang="en-US" sz="2800" dirty="0"/>
              <a:t>Moreover the </a:t>
            </a:r>
            <a:r>
              <a:rPr lang="en-US" sz="2400" dirty="0" smtClean="0"/>
              <a:t>[</a:t>
            </a:r>
            <a:r>
              <a:rPr lang="en-US" sz="2400" dirty="0">
                <a:solidFill>
                  <a:srgbClr val="B83D68"/>
                </a:solidFill>
              </a:rPr>
              <a:t>H3842</a:t>
            </a:r>
            <a:r>
              <a:rPr lang="en-US" sz="2400" dirty="0">
                <a:solidFill>
                  <a:srgbClr val="FF0000"/>
                </a:solidFill>
              </a:rPr>
              <a:t> </a:t>
            </a:r>
            <a:r>
              <a:rPr lang="en-US" sz="2400" dirty="0" smtClean="0"/>
              <a:t>white</a:t>
            </a:r>
            <a:r>
              <a:rPr lang="en-US" sz="2400" dirty="0"/>
              <a:t>] </a:t>
            </a:r>
            <a:r>
              <a:rPr lang="en-US" sz="2800" dirty="0"/>
              <a:t>light of </a:t>
            </a:r>
            <a:r>
              <a:rPr lang="en-US" sz="2800" b="1" dirty="0"/>
              <a:t>the </a:t>
            </a:r>
            <a:r>
              <a:rPr lang="en-US" sz="2800" b="1" dirty="0" smtClean="0"/>
              <a:t>moon </a:t>
            </a:r>
            <a:r>
              <a:rPr lang="en-US" sz="2800" dirty="0"/>
              <a:t>shall be as the light of the sun, and the light of the sun </a:t>
            </a:r>
            <a:r>
              <a:rPr lang="en-US" sz="2800" dirty="0" smtClean="0"/>
              <a:t>shall </a:t>
            </a:r>
            <a:r>
              <a:rPr lang="en-US" sz="2800" dirty="0"/>
              <a:t>be sevenfold, as the light of seven days, in the day that </a:t>
            </a:r>
            <a:r>
              <a:rPr lang="en-US" sz="2800" dirty="0" smtClean="0"/>
              <a:t>Yahuah </a:t>
            </a:r>
            <a:r>
              <a:rPr lang="en-US" sz="2800" dirty="0" err="1" smtClean="0"/>
              <a:t>bindeth</a:t>
            </a:r>
            <a:r>
              <a:rPr lang="en-US" sz="2800" dirty="0" smtClean="0"/>
              <a:t> </a:t>
            </a:r>
            <a:r>
              <a:rPr lang="en-US" sz="2800" dirty="0"/>
              <a:t>up the breach of his </a:t>
            </a:r>
            <a:r>
              <a:rPr lang="en-US" sz="2800" dirty="0" smtClean="0"/>
              <a:t>people … </a:t>
            </a:r>
            <a:endParaRPr lang="en-US" sz="2400" dirty="0"/>
          </a:p>
        </p:txBody>
      </p:sp>
    </p:spTree>
    <p:extLst>
      <p:ext uri="{BB962C8B-B14F-4D97-AF65-F5344CB8AC3E}">
        <p14:creationId xmlns:p14="http://schemas.microsoft.com/office/powerpoint/2010/main" val="11324136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750"/>
                                        <p:tgtEl>
                                          <p:spTgt spid="5">
                                            <p:txEl>
                                              <p:pRg st="1" end="1"/>
                                            </p:txEl>
                                          </p:spTgt>
                                        </p:tgtEl>
                                      </p:cBhvr>
                                    </p:animEffect>
                                    <p:anim calcmode="lin" valueType="num">
                                      <p:cBhvr>
                                        <p:cTn id="8" dur="17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7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750"/>
                                        <p:tgtEl>
                                          <p:spTgt spid="5">
                                            <p:txEl>
                                              <p:pRg st="2" end="2"/>
                                            </p:txEl>
                                          </p:spTgt>
                                        </p:tgtEl>
                                      </p:cBhvr>
                                    </p:animEffect>
                                    <p:anim calcmode="lin" valueType="num">
                                      <p:cBhvr>
                                        <p:cTn id="15" dur="1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7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11497698" cy="869950"/>
          </a:xfrm>
        </p:spPr>
        <p:txBody>
          <a:bodyPr>
            <a:normAutofit/>
            <a:scene3d>
              <a:camera prst="orthographicFront"/>
              <a:lightRig rig="threePt" dir="t"/>
            </a:scene3d>
            <a:sp3d extrusionH="57150">
              <a:bevelT w="38100" h="38100" prst="angle"/>
            </a:sp3d>
          </a:bodyPr>
          <a:lstStyle/>
          <a:p>
            <a:pPr algn="ctr"/>
            <a:r>
              <a:rPr lang="en-US" b="1" dirty="0" smtClean="0">
                <a:solidFill>
                  <a:schemeClr val="accent5"/>
                </a:solidFill>
                <a:effectLst>
                  <a:glow rad="101600">
                    <a:srgbClr val="FFC000">
                      <a:alpha val="60000"/>
                    </a:srgbClr>
                  </a:glow>
                </a:effectLst>
                <a:latin typeface="Arial Rounded MT Bold" pitchFamily="34" charset="0"/>
              </a:rPr>
              <a:t>H3842</a:t>
            </a:r>
            <a:r>
              <a:rPr lang="en-US" dirty="0" smtClean="0">
                <a:latin typeface="Arial Rounded MT Bold" pitchFamily="34" charset="0"/>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Conclusion  &lt;</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4">
                      <a:satMod val="175000"/>
                      <a:alpha val="40000"/>
                    </a:schemeClr>
                  </a:glow>
                </a:effectLst>
                <a:latin typeface="Arial Rounded MT Bold" pitchFamily="34" charset="0"/>
                <a:cs typeface="Aharoni" pitchFamily="2" charset="-79"/>
              </a:rPr>
              <a:t>lebanah</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&gt;  </a:t>
            </a:r>
            <a:endParaRPr lang="en-US" sz="2800" dirty="0">
              <a:latin typeface="Arial Rounded MT Bold"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12</a:t>
            </a:fld>
            <a:endParaRPr lang="en-US"/>
          </a:p>
        </p:txBody>
      </p:sp>
      <p:pic>
        <p:nvPicPr>
          <p:cNvPr id="8"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58400" y="5475176"/>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5" name="Content Placeholder 3"/>
          <p:cNvSpPr>
            <a:spLocks noGrp="1"/>
          </p:cNvSpPr>
          <p:nvPr>
            <p:ph sz="quarter" idx="1"/>
          </p:nvPr>
        </p:nvSpPr>
        <p:spPr>
          <a:xfrm>
            <a:off x="2935911" y="1752600"/>
            <a:ext cx="8534400" cy="4724400"/>
          </a:xfrm>
        </p:spPr>
        <p:txBody>
          <a:bodyPr>
            <a:normAutofit lnSpcReduction="10000"/>
            <a:scene3d>
              <a:camera prst="orthographicFront"/>
              <a:lightRig rig="threePt" dir="t"/>
            </a:scene3d>
            <a:sp3d extrusionH="57150">
              <a:bevelT w="38100" h="38100"/>
            </a:sp3d>
          </a:bodyPr>
          <a:lstStyle/>
          <a:p>
            <a:pPr>
              <a:lnSpc>
                <a:spcPct val="150000"/>
              </a:lnSpc>
              <a:buFont typeface="Wingdings" pitchFamily="2" charset="2"/>
              <a:buChar char="§"/>
            </a:pPr>
            <a:r>
              <a:rPr lang="en-US" dirty="0">
                <a:solidFill>
                  <a:srgbClr val="002060"/>
                </a:solidFill>
              </a:rPr>
              <a:t>In all three </a:t>
            </a:r>
            <a:r>
              <a:rPr lang="en-US" dirty="0" smtClean="0">
                <a:solidFill>
                  <a:srgbClr val="002060"/>
                </a:solidFill>
              </a:rPr>
              <a:t>verses</a:t>
            </a:r>
            <a:r>
              <a:rPr lang="en-US" dirty="0">
                <a:solidFill>
                  <a:srgbClr val="002060"/>
                </a:solidFill>
              </a:rPr>
              <a:t>, </a:t>
            </a:r>
            <a:r>
              <a:rPr lang="en-US" dirty="0" smtClean="0">
                <a:solidFill>
                  <a:srgbClr val="002060"/>
                </a:solidFill>
                <a:effectLst>
                  <a:glow rad="139700">
                    <a:schemeClr val="bg1">
                      <a:alpha val="40000"/>
                    </a:schemeClr>
                  </a:glow>
                </a:effectLst>
              </a:rPr>
              <a:t>“white</a:t>
            </a:r>
            <a:r>
              <a:rPr lang="en-US" b="1" dirty="0" smtClean="0">
                <a:solidFill>
                  <a:srgbClr val="002060"/>
                </a:solidFill>
                <a:effectLst>
                  <a:glow rad="139700">
                    <a:schemeClr val="bg1">
                      <a:alpha val="40000"/>
                    </a:schemeClr>
                  </a:glow>
                  <a:outerShdw blurRad="41275" dist="20320" dir="1800000" algn="tl">
                    <a:srgbClr val="000000">
                      <a:alpha val="40000"/>
                    </a:srgbClr>
                  </a:outerShdw>
                </a:effectLst>
              </a:rPr>
              <a:t> </a:t>
            </a:r>
            <a:r>
              <a:rPr lang="en-US" dirty="0" smtClean="0">
                <a:solidFill>
                  <a:srgbClr val="002060"/>
                </a:solidFill>
                <a:effectLst>
                  <a:glow rad="139700">
                    <a:schemeClr val="bg1">
                      <a:alpha val="40000"/>
                    </a:schemeClr>
                  </a:glow>
                  <a:outerShdw blurRad="41275" dist="20320" dir="1800000" algn="tl">
                    <a:srgbClr val="000000">
                      <a:alpha val="40000"/>
                    </a:srgbClr>
                  </a:outerShdw>
                </a:effectLst>
              </a:rPr>
              <a:t>or</a:t>
            </a:r>
            <a:r>
              <a:rPr lang="en-US" b="1" dirty="0" smtClean="0">
                <a:solidFill>
                  <a:srgbClr val="002060"/>
                </a:solidFill>
                <a:effectLst>
                  <a:glow rad="139700">
                    <a:schemeClr val="bg1">
                      <a:alpha val="40000"/>
                    </a:schemeClr>
                  </a:glow>
                  <a:outerShdw blurRad="41275" dist="20320" dir="1800000" algn="tl">
                    <a:srgbClr val="000000">
                      <a:alpha val="40000"/>
                    </a:srgbClr>
                  </a:outerShdw>
                </a:effectLst>
              </a:rPr>
              <a:t> </a:t>
            </a:r>
            <a:r>
              <a:rPr lang="en-US" dirty="0" smtClean="0">
                <a:solidFill>
                  <a:srgbClr val="002060"/>
                </a:solidFill>
                <a:effectLst>
                  <a:glow rad="139700">
                    <a:schemeClr val="bg1">
                      <a:alpha val="40000"/>
                    </a:schemeClr>
                  </a:glow>
                </a:effectLst>
              </a:rPr>
              <a:t>whiteness”</a:t>
            </a:r>
            <a:r>
              <a:rPr lang="en-US" b="1" dirty="0" smtClean="0">
                <a:solidFill>
                  <a:srgbClr val="002060"/>
                </a:solidFill>
                <a:effectLst>
                  <a:glow rad="139700">
                    <a:schemeClr val="bg1">
                      <a:alpha val="40000"/>
                    </a:schemeClr>
                  </a:glow>
                  <a:outerShdw blurRad="41275" dist="20320" dir="1800000" algn="tl">
                    <a:srgbClr val="000000">
                      <a:alpha val="40000"/>
                    </a:srgbClr>
                  </a:outerShdw>
                </a:effectLst>
              </a:rPr>
              <a:t> –</a:t>
            </a:r>
            <a:r>
              <a:rPr lang="en-US" dirty="0" smtClean="0">
                <a:solidFill>
                  <a:srgbClr val="002060"/>
                </a:solidFill>
                <a:effectLst>
                  <a:glow rad="139700">
                    <a:schemeClr val="bg1">
                      <a:alpha val="40000"/>
                    </a:schemeClr>
                  </a:glow>
                </a:effectLst>
              </a:rPr>
              <a:t> as the “color” of the moon </a:t>
            </a:r>
            <a:r>
              <a:rPr lang="en-US" dirty="0" smtClean="0">
                <a:solidFill>
                  <a:srgbClr val="002060"/>
                </a:solidFill>
              </a:rPr>
              <a:t>-</a:t>
            </a:r>
            <a:r>
              <a:rPr lang="en-US" b="1" dirty="0" smtClean="0">
                <a:solidFill>
                  <a:srgbClr val="002060"/>
                </a:solidFill>
                <a:effectLst>
                  <a:outerShdw blurRad="41275" dist="20320" dir="1800000" algn="tl">
                    <a:srgbClr val="000000">
                      <a:alpha val="40000"/>
                    </a:srgbClr>
                  </a:outerShdw>
                </a:effectLst>
              </a:rPr>
              <a:t> </a:t>
            </a:r>
            <a:r>
              <a:rPr lang="en-US" dirty="0" smtClean="0">
                <a:solidFill>
                  <a:srgbClr val="002060"/>
                </a:solidFill>
              </a:rPr>
              <a:t>is </a:t>
            </a:r>
            <a:r>
              <a:rPr lang="en-US" dirty="0">
                <a:solidFill>
                  <a:srgbClr val="002060"/>
                </a:solidFill>
              </a:rPr>
              <a:t>the context of the verses</a:t>
            </a:r>
            <a:r>
              <a:rPr lang="en-US" dirty="0" smtClean="0">
                <a:solidFill>
                  <a:srgbClr val="002060"/>
                </a:solidFill>
              </a:rPr>
              <a:t>.  </a:t>
            </a:r>
          </a:p>
          <a:p>
            <a:pPr>
              <a:lnSpc>
                <a:spcPct val="150000"/>
              </a:lnSpc>
              <a:buFont typeface="Wingdings" pitchFamily="2" charset="2"/>
              <a:buChar char="§"/>
            </a:pPr>
            <a:r>
              <a:rPr lang="en-US" b="1" dirty="0" smtClean="0">
                <a:solidFill>
                  <a:srgbClr val="0070C0"/>
                </a:solidFill>
                <a:effectLst>
                  <a:outerShdw blurRad="69850" dist="43180" dir="5400000" sx="0" sy="0">
                    <a:srgbClr val="000000">
                      <a:alpha val="65000"/>
                    </a:srgbClr>
                  </a:outerShdw>
                </a:effectLst>
              </a:rPr>
              <a:t>The </a:t>
            </a:r>
            <a:r>
              <a:rPr lang="en-US" b="1" dirty="0">
                <a:solidFill>
                  <a:srgbClr val="0070C0"/>
                </a:solidFill>
                <a:effectLst>
                  <a:outerShdw blurRad="69850" dist="43180" dir="5400000" sx="0" sy="0">
                    <a:srgbClr val="000000">
                      <a:alpha val="65000"/>
                    </a:srgbClr>
                  </a:outerShdw>
                </a:effectLst>
              </a:rPr>
              <a:t>definition </a:t>
            </a:r>
            <a:r>
              <a:rPr lang="en-US" dirty="0">
                <a:solidFill>
                  <a:srgbClr val="0070C0"/>
                </a:solidFill>
              </a:rPr>
              <a:t>for </a:t>
            </a:r>
            <a:r>
              <a:rPr lang="en-US" b="1" dirty="0">
                <a:solidFill>
                  <a:srgbClr val="0070C0"/>
                </a:solidFill>
                <a:effectLst>
                  <a:outerShdw blurRad="69850" dist="43180" dir="5400000" sx="0" sy="0">
                    <a:srgbClr val="000000">
                      <a:alpha val="65000"/>
                    </a:srgbClr>
                  </a:outerShdw>
                </a:effectLst>
              </a:rPr>
              <a:t>MOON</a:t>
            </a:r>
            <a:r>
              <a:rPr lang="en-US" dirty="0">
                <a:solidFill>
                  <a:srgbClr val="0070C0"/>
                </a:solidFill>
              </a:rPr>
              <a:t> in these </a:t>
            </a:r>
            <a:r>
              <a:rPr lang="en-US" dirty="0" smtClean="0">
                <a:solidFill>
                  <a:srgbClr val="0070C0"/>
                </a:solidFill>
              </a:rPr>
              <a:t/>
            </a:r>
            <a:br>
              <a:rPr lang="en-US" dirty="0" smtClean="0">
                <a:solidFill>
                  <a:srgbClr val="0070C0"/>
                </a:solidFill>
              </a:rPr>
            </a:br>
            <a:r>
              <a:rPr lang="en-US" dirty="0" smtClean="0">
                <a:solidFill>
                  <a:srgbClr val="0070C0"/>
                </a:solidFill>
              </a:rPr>
              <a:t>three </a:t>
            </a:r>
            <a:r>
              <a:rPr lang="en-US" dirty="0">
                <a:solidFill>
                  <a:srgbClr val="0070C0"/>
                </a:solidFill>
              </a:rPr>
              <a:t>verses </a:t>
            </a:r>
            <a:r>
              <a:rPr lang="en-US" b="1" dirty="0">
                <a:solidFill>
                  <a:srgbClr val="0070C0"/>
                </a:solidFill>
                <a:effectLst>
                  <a:outerShdw blurRad="69850" dist="43180" dir="5400000" sx="0" sy="0">
                    <a:srgbClr val="000000">
                      <a:alpha val="65000"/>
                    </a:srgbClr>
                  </a:outerShdw>
                </a:effectLst>
              </a:rPr>
              <a:t>lends </a:t>
            </a:r>
            <a:r>
              <a:rPr lang="en-US" b="1" u="sng" dirty="0">
                <a:solidFill>
                  <a:srgbClr val="0070C0"/>
                </a:solidFill>
                <a:effectLst>
                  <a:outerShdw blurRad="69850" dist="43180" dir="5400000" sx="0" sy="0">
                    <a:srgbClr val="000000">
                      <a:alpha val="65000"/>
                    </a:srgbClr>
                  </a:outerShdw>
                </a:effectLst>
              </a:rPr>
              <a:t>no </a:t>
            </a:r>
            <a:r>
              <a:rPr lang="en-US" b="1" u="sng" dirty="0" smtClean="0">
                <a:solidFill>
                  <a:srgbClr val="0070C0"/>
                </a:solidFill>
                <a:effectLst>
                  <a:outerShdw blurRad="69850" dist="43180" dir="5400000" sx="0" sy="0">
                    <a:srgbClr val="000000">
                      <a:alpha val="65000"/>
                    </a:srgbClr>
                  </a:outerShdw>
                </a:effectLst>
              </a:rPr>
              <a:t>support</a:t>
            </a:r>
            <a:r>
              <a:rPr lang="en-US" dirty="0" smtClean="0">
                <a:solidFill>
                  <a:srgbClr val="0070C0"/>
                </a:solidFill>
                <a:effectLst>
                  <a:outerShdw blurRad="69850" dist="43180" dir="5400000" sx="0" sy="0">
                    <a:srgbClr val="000000">
                      <a:alpha val="65000"/>
                    </a:srgbClr>
                  </a:outerShdw>
                </a:effectLst>
              </a:rPr>
              <a:t> to </a:t>
            </a:r>
            <a:br>
              <a:rPr lang="en-US" dirty="0" smtClean="0">
                <a:solidFill>
                  <a:srgbClr val="0070C0"/>
                </a:solidFill>
                <a:effectLst>
                  <a:outerShdw blurRad="69850" dist="43180" dir="5400000" sx="0" sy="0">
                    <a:srgbClr val="000000">
                      <a:alpha val="65000"/>
                    </a:srgbClr>
                  </a:outerShdw>
                </a:effectLst>
              </a:rPr>
            </a:br>
            <a:r>
              <a:rPr lang="en-US" dirty="0" smtClean="0">
                <a:solidFill>
                  <a:srgbClr val="0070C0"/>
                </a:solidFill>
                <a:effectLst>
                  <a:outerShdw blurRad="69850" dist="43180" dir="5400000" sx="0" sy="0">
                    <a:srgbClr val="000000">
                      <a:alpha val="65000"/>
                    </a:srgbClr>
                  </a:outerShdw>
                </a:effectLst>
              </a:rPr>
              <a:t>commence the Biblical month with </a:t>
            </a:r>
            <a:br>
              <a:rPr lang="en-US" dirty="0" smtClean="0">
                <a:solidFill>
                  <a:srgbClr val="0070C0"/>
                </a:solidFill>
                <a:effectLst>
                  <a:outerShdw blurRad="69850" dist="43180" dir="5400000" sx="0" sy="0">
                    <a:srgbClr val="000000">
                      <a:alpha val="65000"/>
                    </a:srgbClr>
                  </a:outerShdw>
                </a:effectLst>
              </a:rPr>
            </a:br>
            <a:r>
              <a:rPr lang="en-US" dirty="0" smtClean="0">
                <a:solidFill>
                  <a:srgbClr val="0070C0"/>
                </a:solidFill>
                <a:effectLst>
                  <a:outerShdw blurRad="69850" dist="43180" dir="5400000" sx="0" sy="0">
                    <a:srgbClr val="000000">
                      <a:alpha val="65000"/>
                    </a:srgbClr>
                  </a:outerShdw>
                </a:effectLst>
              </a:rPr>
              <a:t>any </a:t>
            </a:r>
            <a:r>
              <a:rPr lang="en-US" b="1" dirty="0" smtClean="0">
                <a:solidFill>
                  <a:srgbClr val="0070C0"/>
                </a:solidFill>
                <a:effectLst>
                  <a:outerShdw blurRad="69850" dist="43180" dir="5400000" sx="0" sy="0">
                    <a:srgbClr val="000000">
                      <a:alpha val="65000"/>
                    </a:srgbClr>
                  </a:outerShdw>
                </a:effectLst>
              </a:rPr>
              <a:t>MOON</a:t>
            </a:r>
            <a:r>
              <a:rPr lang="en-US" dirty="0" smtClean="0">
                <a:solidFill>
                  <a:srgbClr val="0070C0"/>
                </a:solidFill>
                <a:effectLst>
                  <a:outerShdw blurRad="69850" dist="43180" dir="5400000" sx="0" sy="0">
                    <a:srgbClr val="000000">
                      <a:alpha val="65000"/>
                    </a:srgbClr>
                  </a:outerShdw>
                </a:effectLst>
              </a:rPr>
              <a:t> phase in the sky.</a:t>
            </a:r>
            <a:endParaRPr lang="en-US" dirty="0">
              <a:solidFill>
                <a:srgbClr val="0070C0"/>
              </a:solidFill>
            </a:endParaRPr>
          </a:p>
        </p:txBody>
      </p:sp>
      <p:sp>
        <p:nvSpPr>
          <p:cNvPr id="16" name="Text Placeholder 2"/>
          <p:cNvSpPr>
            <a:spLocks noGrp="1"/>
          </p:cNvSpPr>
          <p:nvPr>
            <p:ph type="body" idx="2"/>
          </p:nvPr>
        </p:nvSpPr>
        <p:spPr>
          <a:xfrm>
            <a:off x="457200" y="3276600"/>
            <a:ext cx="2417422" cy="2819400"/>
          </a:xfrm>
          <a:solidFill>
            <a:schemeClr val="accent1">
              <a:lumMod val="75000"/>
            </a:schemeClr>
          </a:solidFill>
          <a:scene3d>
            <a:camera prst="orthographicFront"/>
            <a:lightRig rig="threePt" dir="t"/>
          </a:scene3d>
          <a:sp3d>
            <a:bevelT w="152400" h="50800" prst="softRound"/>
          </a:sp3d>
        </p:spPr>
        <p:txBody>
          <a:bodyPr>
            <a:noAutofit/>
          </a:bodyPr>
          <a:lstStyle/>
          <a:p>
            <a:pPr algn="ctr"/>
            <a:r>
              <a:rPr lang="en-US" sz="2400" dirty="0" smtClean="0"/>
              <a:t>The </a:t>
            </a:r>
            <a:br>
              <a:rPr lang="en-US" sz="2400" dirty="0" smtClean="0"/>
            </a:br>
            <a:r>
              <a:rPr lang="en-US" sz="2400" dirty="0" smtClean="0">
                <a:solidFill>
                  <a:schemeClr val="bg1"/>
                </a:solidFill>
                <a:effectLst>
                  <a:glow rad="139700">
                    <a:schemeClr val="accent4">
                      <a:satMod val="175000"/>
                      <a:alpha val="40000"/>
                    </a:schemeClr>
                  </a:glow>
                </a:effectLst>
              </a:rPr>
              <a:t>H3842</a:t>
            </a:r>
            <a:r>
              <a:rPr lang="en-US" sz="2400" dirty="0" smtClean="0"/>
              <a:t> MOON</a:t>
            </a:r>
            <a:br>
              <a:rPr lang="en-US" sz="2400" dirty="0" smtClean="0"/>
            </a:br>
            <a:r>
              <a:rPr lang="en-US" sz="2400" dirty="0" smtClean="0"/>
              <a:t>color </a:t>
            </a:r>
            <a:br>
              <a:rPr lang="en-US" sz="2400" dirty="0" smtClean="0"/>
            </a:br>
            <a:r>
              <a:rPr lang="en-US" sz="2400" dirty="0" smtClean="0">
                <a:solidFill>
                  <a:srgbClr val="FFC000"/>
                </a:solidFill>
                <a:effectLst>
                  <a:outerShdw blurRad="38100" dist="38100" dir="2700000" algn="tl">
                    <a:srgbClr val="000000">
                      <a:alpha val="43137"/>
                    </a:srgbClr>
                  </a:outerShdw>
                </a:effectLst>
              </a:rPr>
              <a:t>cannot commence </a:t>
            </a:r>
            <a:r>
              <a:rPr lang="en-US" sz="2400" dirty="0" smtClean="0"/>
              <a:t>the </a:t>
            </a:r>
            <a:br>
              <a:rPr lang="en-US" sz="2400" dirty="0" smtClean="0"/>
            </a:br>
            <a:r>
              <a:rPr lang="en-US" sz="2400" dirty="0" smtClean="0"/>
              <a:t>Biblical month. </a:t>
            </a:r>
            <a:endParaRPr lang="en-US" sz="2400" dirty="0"/>
          </a:p>
        </p:txBody>
      </p:sp>
      <p:pic>
        <p:nvPicPr>
          <p:cNvPr id="17" name="Picture 2" descr="C:\Users\Rae\Desktop\moon at cre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898" y="1676400"/>
            <a:ext cx="2349724"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3" descr="C:\Users\Rae\Desktop\white man puzzle solved.jpg"/>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9658350" y="3140356"/>
            <a:ext cx="2381250" cy="2581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9160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heel(8)">
                                      <p:cBhvr>
                                        <p:cTn id="7"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1600200"/>
            <a:ext cx="10007600" cy="990600"/>
          </a:xfrm>
        </p:spPr>
        <p:txBody>
          <a:bodyPr>
            <a:normAutofit/>
            <a:scene3d>
              <a:camera prst="orthographicFront"/>
              <a:lightRig rig="threePt" dir="t"/>
            </a:scene3d>
            <a:sp3d extrusionH="57150">
              <a:bevelT w="38100" h="38100"/>
            </a:sp3d>
          </a:bodyPr>
          <a:lstStyle/>
          <a:p>
            <a:pPr algn="ct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4</a:t>
            </a:r>
            <a:r>
              <a:rPr lang="en-US" dirty="0" smtClean="0">
                <a:latin typeface="Arial Rounded MT Bold" pitchFamily="34" charset="0"/>
              </a:rPr>
              <a:t>]   </a:t>
            </a:r>
            <a:r>
              <a:rPr lang="en-US" dirty="0" smtClean="0">
                <a:effectLst>
                  <a:glow rad="228600">
                    <a:schemeClr val="accent5">
                      <a:satMod val="175000"/>
                      <a:alpha val="40000"/>
                    </a:schemeClr>
                  </a:glow>
                </a:effectLst>
                <a:latin typeface="Arial Rounded MT Bold" pitchFamily="34" charset="0"/>
              </a:rPr>
              <a:t>H7720</a:t>
            </a:r>
            <a:r>
              <a:rPr lang="en-US" dirty="0" smtClean="0">
                <a:latin typeface="Arial Rounded MT Bold" pitchFamily="34" charset="0"/>
              </a:rPr>
              <a:t>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a:t>
            </a:r>
            <a:r>
              <a:rPr lang="en-US" dirty="0" smtClean="0">
                <a:latin typeface="Arial Rounded MT Bold" pitchFamily="34" charset="0"/>
              </a:rPr>
              <a:t> &lt;</a:t>
            </a:r>
            <a:r>
              <a:rPr lang="en-US" dirty="0" err="1" smtClean="0">
                <a:effectLst>
                  <a:glow rad="228600">
                    <a:schemeClr val="accent5">
                      <a:satMod val="175000"/>
                      <a:alpha val="40000"/>
                    </a:schemeClr>
                  </a:glow>
                </a:effectLst>
                <a:latin typeface="Arial Rounded MT Bold" pitchFamily="34" charset="0"/>
              </a:rPr>
              <a:t>saharon</a:t>
            </a:r>
            <a:r>
              <a:rPr lang="en-US" dirty="0" smtClean="0">
                <a:latin typeface="Arial Rounded MT Bold" pitchFamily="34" charset="0"/>
              </a:rPr>
              <a:t>&gt;</a:t>
            </a:r>
            <a:endParaRPr lang="en-US" dirty="0">
              <a:latin typeface="Arial Rounded MT Bold" pitchFamily="34" charset="0"/>
            </a:endParaRPr>
          </a:p>
        </p:txBody>
      </p:sp>
      <p:sp>
        <p:nvSpPr>
          <p:cNvPr id="5" name="Text Placeholder 1"/>
          <p:cNvSpPr>
            <a:spLocks noGrp="1"/>
          </p:cNvSpPr>
          <p:nvPr>
            <p:ph type="body" idx="1"/>
          </p:nvPr>
        </p:nvSpPr>
        <p:spPr>
          <a:xfrm>
            <a:off x="533400" y="3048000"/>
            <a:ext cx="5715000" cy="3581400"/>
          </a:xfrm>
        </p:spPr>
        <p:txBody>
          <a:bodyPr>
            <a:normAutofit/>
            <a:scene3d>
              <a:camera prst="orthographicFront"/>
              <a:lightRig rig="threePt" dir="t"/>
            </a:scene3d>
            <a:sp3d extrusionH="57150">
              <a:bevelT h="25400" prst="softRound"/>
            </a:sp3d>
          </a:bodyPr>
          <a:lstStyle/>
          <a:p>
            <a:pPr algn="ctr"/>
            <a:r>
              <a:rPr lang="en-US" b="1" dirty="0" smtClean="0">
                <a:solidFill>
                  <a:srgbClr val="002060"/>
                </a:solidFill>
              </a:rPr>
              <a:t>A simile/comparison </a:t>
            </a:r>
            <a:br>
              <a:rPr lang="en-US" b="1" dirty="0" smtClean="0">
                <a:solidFill>
                  <a:srgbClr val="002060"/>
                </a:solidFill>
              </a:rPr>
            </a:br>
            <a:r>
              <a:rPr lang="en-US" dirty="0" smtClean="0">
                <a:solidFill>
                  <a:srgbClr val="002060"/>
                </a:solidFill>
              </a:rPr>
              <a:t>[using the words “like” or “as”] </a:t>
            </a:r>
            <a:r>
              <a:rPr lang="en-US" b="1" dirty="0" smtClean="0">
                <a:solidFill>
                  <a:srgbClr val="002060"/>
                </a:solidFill>
              </a:rPr>
              <a:t/>
            </a:r>
            <a:br>
              <a:rPr lang="en-US" b="1" dirty="0" smtClean="0">
                <a:solidFill>
                  <a:srgbClr val="002060"/>
                </a:solidFill>
              </a:rPr>
            </a:br>
            <a:r>
              <a:rPr lang="en-US" b="1" dirty="0" smtClean="0">
                <a:solidFill>
                  <a:srgbClr val="002060"/>
                </a:solidFill>
              </a:rPr>
              <a:t>of something that is round </a:t>
            </a:r>
            <a:br>
              <a:rPr lang="en-US" b="1" dirty="0" smtClean="0">
                <a:solidFill>
                  <a:srgbClr val="002060"/>
                </a:solidFill>
              </a:rPr>
            </a:br>
            <a:r>
              <a:rPr lang="en-US" b="1" dirty="0" smtClean="0">
                <a:solidFill>
                  <a:srgbClr val="002060"/>
                </a:solidFill>
              </a:rPr>
              <a:t>like the moon.</a:t>
            </a:r>
          </a:p>
          <a:p>
            <a:pPr algn="ctr"/>
            <a:r>
              <a:rPr lang="en-US" sz="2600" b="1" dirty="0"/>
              <a:t>References Found:</a:t>
            </a:r>
          </a:p>
          <a:p>
            <a:pPr algn="ctr"/>
            <a:r>
              <a:rPr lang="en-US" sz="3600" b="1" i="1" dirty="0">
                <a:solidFill>
                  <a:srgbClr val="006600"/>
                </a:solidFill>
              </a:rPr>
              <a:t>Strong’s</a:t>
            </a:r>
            <a:r>
              <a:rPr lang="en-US" sz="3600" b="1" i="1" dirty="0" smtClean="0">
                <a:solidFill>
                  <a:srgbClr val="006600"/>
                </a:solidFill>
              </a:rPr>
              <a:t>:</a:t>
            </a:r>
            <a:r>
              <a:rPr lang="en-US" sz="3600" dirty="0" smtClean="0"/>
              <a:t>  </a:t>
            </a:r>
            <a:r>
              <a:rPr lang="en-US" sz="3600" b="1" dirty="0" smtClean="0"/>
              <a:t>1</a:t>
            </a:r>
            <a:r>
              <a:rPr lang="en-US" sz="3600" dirty="0" smtClean="0"/>
              <a:t> </a:t>
            </a:r>
            <a:endParaRPr lang="en-US" sz="3600" dirty="0"/>
          </a:p>
          <a:p>
            <a:pPr algn="ctr"/>
            <a:r>
              <a:rPr lang="en-US" sz="3600" b="1" i="1" dirty="0">
                <a:solidFill>
                  <a:schemeClr val="accent5">
                    <a:lumMod val="75000"/>
                  </a:schemeClr>
                </a:solidFill>
              </a:rPr>
              <a:t>Englishman’s: </a:t>
            </a:r>
            <a:r>
              <a:rPr lang="en-US" sz="3600" b="1" i="1" dirty="0" smtClean="0">
                <a:solidFill>
                  <a:schemeClr val="accent5">
                    <a:lumMod val="75000"/>
                  </a:schemeClr>
                </a:solidFill>
              </a:rPr>
              <a:t> </a:t>
            </a:r>
            <a:r>
              <a:rPr lang="en-US" sz="3600" b="1" dirty="0" smtClean="0"/>
              <a:t>3</a:t>
            </a:r>
            <a:endParaRPr lang="en-US" sz="3600" b="1" dirty="0"/>
          </a:p>
          <a:p>
            <a:pPr algn="ctr"/>
            <a:endParaRPr lang="en-US" dirty="0"/>
          </a:p>
        </p:txBody>
      </p:sp>
      <p:pic>
        <p:nvPicPr>
          <p:cNvPr id="6"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2291" name="Picture 3" descr="C:\Users\Rae\Desktop\moon penda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660" y="4038601"/>
            <a:ext cx="2537102" cy="24181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a:extLst>
            <a:ext uri="{909E8E84-426E-40DD-AFC4-6F175D3DCCD1}">
              <a14:hiddenFill xmlns:a14="http://schemas.microsoft.com/office/drawing/2010/main">
                <a:solidFill>
                  <a:srgbClr val="FFFFFF"/>
                </a:solidFill>
              </a14:hiddenFill>
            </a:ext>
          </a:extLst>
        </p:spPr>
      </p:pic>
      <p:pic>
        <p:nvPicPr>
          <p:cNvPr id="12290" name="Picture 2" descr="C:\Users\Rae\Desktop\pendant crescent mo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7860" y="2914260"/>
            <a:ext cx="2343540" cy="2343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AA4C6552-42F6-43F2-A3FB-E92E8C09004E}" type="slidenum">
              <a:rPr lang="en-US" smtClean="0"/>
              <a:pPr/>
              <a:t>13</a:t>
            </a:fld>
            <a:endParaRPr lang="en-US"/>
          </a:p>
        </p:txBody>
      </p:sp>
      <p:sp>
        <p:nvSpPr>
          <p:cNvPr id="9" name="Rectangle 8"/>
          <p:cNvSpPr/>
          <p:nvPr/>
        </p:nvSpPr>
        <p:spPr>
          <a:xfrm>
            <a:off x="8912977" y="5533446"/>
            <a:ext cx="223330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Simile</a:t>
            </a:r>
            <a:endParaRPr lang="en-US" sz="5400" b="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
        <p:nvSpPr>
          <p:cNvPr id="10" name="Rectangle 9"/>
          <p:cNvSpPr/>
          <p:nvPr/>
        </p:nvSpPr>
        <p:spPr>
          <a:xfrm>
            <a:off x="2895600" y="233016"/>
            <a:ext cx="8839200" cy="11079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a:t>
            </a:r>
            <a:r>
              <a:rPr lang="en-US" sz="6600" b="1" dirty="0" smtClean="0">
                <a:ln w="11430"/>
                <a:solidFill>
                  <a:srgbClr val="0070C0"/>
                </a:solidFill>
                <a:effectLst>
                  <a:outerShdw blurRad="50800" dist="39000" dir="5460000" algn="tl">
                    <a:srgbClr val="000000">
                      <a:alpha val="38000"/>
                    </a:srgbClr>
                  </a:outerShdw>
                </a:effectLst>
              </a:rPr>
              <a:t>Look</a:t>
            </a:r>
            <a:endParaRPr lang="en-US" sz="6600" b="1"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24771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2">
                <a:lumMod val="75000"/>
                <a:alpha val="69000"/>
              </a:schemeClr>
            </a:gs>
            <a:gs pos="72000">
              <a:srgbClr val="FF9900">
                <a:alpha val="28000"/>
              </a:srgb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1171936" cy="990600"/>
          </a:xfrm>
        </p:spPr>
        <p:txBody>
          <a:bodyPr>
            <a:noAutofit/>
            <a:scene3d>
              <a:camera prst="orthographicFront"/>
              <a:lightRig rig="threePt" dir="t"/>
            </a:scene3d>
            <a:sp3d extrusionH="57150">
              <a:bevelT w="38100" h="38100"/>
            </a:sp3d>
          </a:bodyPr>
          <a:lstStyle/>
          <a:p>
            <a:pPr algn="ctr"/>
            <a:r>
              <a:rPr lang="en-US" sz="4800" b="1" i="1" dirty="0">
                <a:solidFill>
                  <a:schemeClr val="accent5"/>
                </a:solidFill>
                <a:latin typeface="Arial Rounded MT Bold" pitchFamily="34" charset="0"/>
              </a:rPr>
              <a:t>Englishman’s  </a:t>
            </a:r>
            <a:r>
              <a:rPr lang="en-US" sz="4800" b="1" dirty="0" smtClean="0">
                <a:solidFill>
                  <a:schemeClr val="accent2">
                    <a:lumMod val="75000"/>
                  </a:schemeClr>
                </a:solidFill>
                <a:latin typeface="Arial Rounded MT Bold" pitchFamily="34" charset="0"/>
              </a:rPr>
              <a:t>Concordance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4800" b="1" dirty="0" smtClean="0">
                <a:solidFill>
                  <a:schemeClr val="accent5"/>
                </a:solidFill>
                <a:effectLst>
                  <a:glow rad="228600">
                    <a:schemeClr val="accent4">
                      <a:satMod val="175000"/>
                      <a:alpha val="40000"/>
                    </a:schemeClr>
                  </a:glow>
                </a:effectLst>
                <a:latin typeface="Arial Rounded MT Bold" pitchFamily="34" charset="0"/>
              </a:rPr>
              <a:t>H7720</a:t>
            </a:r>
            <a:endParaRPr lang="en-US" sz="4800" dirty="0">
              <a:solidFill>
                <a:schemeClr val="accent5"/>
              </a:solidFill>
              <a:effectLst>
                <a:glow rad="228600">
                  <a:schemeClr val="accent4">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14</a:t>
            </a:fld>
            <a:endParaRPr lang="en-US"/>
          </a:p>
        </p:txBody>
      </p:sp>
      <p:graphicFrame>
        <p:nvGraphicFramePr>
          <p:cNvPr id="7" name="Content Placeholder 3"/>
          <p:cNvGraphicFramePr>
            <a:graphicFrameLocks noGrp="1"/>
          </p:cNvGraphicFramePr>
          <p:nvPr>
            <p:ph sz="quarter" idx="1"/>
            <p:extLst>
              <p:ext uri="{D42A27DB-BD31-4B8C-83A1-F6EECF244321}">
                <p14:modId xmlns:p14="http://schemas.microsoft.com/office/powerpoint/2010/main" val="3335369261"/>
              </p:ext>
            </p:extLst>
          </p:nvPr>
        </p:nvGraphicFramePr>
        <p:xfrm>
          <a:off x="817033" y="1828800"/>
          <a:ext cx="10871200" cy="2712720"/>
        </p:xfrm>
        <a:graphic>
          <a:graphicData uri="http://schemas.openxmlformats.org/drawingml/2006/table">
            <a:tbl>
              <a:tblPr firstRow="1" bandRow="1">
                <a:tableStyleId>{5C22544A-7EE6-4342-B048-85BDC9FD1C3A}</a:tableStyleId>
              </a:tblPr>
              <a:tblGrid>
                <a:gridCol w="5435600"/>
                <a:gridCol w="5435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1" i="1" kern="1200" dirty="0" smtClean="0">
                          <a:solidFill>
                            <a:schemeClr val="accent4"/>
                          </a:solidFill>
                          <a:effectLst/>
                          <a:latin typeface="+mn-lt"/>
                          <a:ea typeface="+mn-ea"/>
                          <a:cs typeface="+mn-cs"/>
                        </a:rPr>
                        <a:t>Strong’s:</a:t>
                      </a:r>
                      <a:r>
                        <a:rPr kumimoji="0" lang="en-US" sz="2800" b="1" kern="1200" baseline="0" dirty="0" smtClean="0">
                          <a:solidFill>
                            <a:schemeClr val="accent4"/>
                          </a:solidFill>
                          <a:effectLst/>
                          <a:latin typeface="+mn-lt"/>
                          <a:ea typeface="+mn-ea"/>
                          <a:cs typeface="+mn-cs"/>
                        </a:rPr>
                        <a:t>  </a:t>
                      </a:r>
                      <a:r>
                        <a:rPr kumimoji="0" lang="en-US" sz="2800" b="1" kern="1200" dirty="0" smtClean="0">
                          <a:solidFill>
                            <a:schemeClr val="accent4"/>
                          </a:solidFill>
                          <a:effectLst/>
                          <a:latin typeface="+mn-lt"/>
                          <a:ea typeface="+mn-ea"/>
                          <a:cs typeface="+mn-cs"/>
                        </a:rPr>
                        <a:t> “moon” or “moons”</a:t>
                      </a:r>
                      <a:endParaRPr kumimoji="0" lang="en-US" sz="2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kern="1200" dirty="0" smtClean="0">
                        <a:solidFill>
                          <a:schemeClr val="accent4"/>
                        </a:solidFill>
                        <a:effectLst/>
                        <a:latin typeface="+mn-lt"/>
                        <a:ea typeface="+mn-ea"/>
                        <a:cs typeface="+mn-cs"/>
                      </a:endParaRPr>
                    </a:p>
                  </a:txBody>
                  <a:tcPr marL="121920" marR="121920">
                    <a:cell3D prstMaterial="dkEdge">
                      <a:bevel/>
                      <a:lightRig rig="flood" dir="t"/>
                    </a:cell3D>
                    <a:solidFill>
                      <a:schemeClr val="accent2">
                        <a:lumMod val="50000"/>
                      </a:schemeClr>
                    </a:solidFill>
                  </a:tcPr>
                </a:tc>
                <a:tc>
                  <a:txBody>
                    <a:bodyPr/>
                    <a:lstStyle/>
                    <a:p>
                      <a:pPr algn="ctr"/>
                      <a:r>
                        <a:rPr lang="en-US" sz="2800" i="1" dirty="0" smtClean="0">
                          <a:solidFill>
                            <a:schemeClr val="accent4"/>
                          </a:solidFill>
                        </a:rPr>
                        <a:t>Englishman’s:</a:t>
                      </a:r>
                      <a:r>
                        <a:rPr lang="en-US" sz="2800" dirty="0" smtClean="0">
                          <a:solidFill>
                            <a:schemeClr val="accent4"/>
                          </a:solidFill>
                        </a:rPr>
                        <a:t>  by Hebrew Word #</a:t>
                      </a:r>
                      <a:endParaRPr lang="en-US" sz="2800" dirty="0">
                        <a:solidFill>
                          <a:schemeClr val="accent4"/>
                        </a:solidFill>
                      </a:endParaRPr>
                    </a:p>
                  </a:txBody>
                  <a:tcPr marL="121920" marR="121920">
                    <a:cell3D prstMaterial="dkEdge">
                      <a:bevel/>
                      <a:lightRig rig="flood" dir="t"/>
                    </a:cell3D>
                    <a:solidFill>
                      <a:schemeClr val="accent5"/>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kern="1200" dirty="0" smtClean="0">
                          <a:solidFill>
                            <a:schemeClr val="dk1"/>
                          </a:solidFill>
                          <a:effectLst/>
                          <a:latin typeface="+mn-lt"/>
                          <a:ea typeface="+mn-ea"/>
                          <a:cs typeface="+mn-cs"/>
                        </a:rPr>
                        <a:t>4.  </a:t>
                      </a:r>
                      <a:r>
                        <a:rPr kumimoji="0" lang="en-US" sz="2400" b="1" kern="1200" dirty="0" smtClean="0">
                          <a:solidFill>
                            <a:schemeClr val="dk1"/>
                          </a:solidFill>
                          <a:effectLst>
                            <a:glow rad="228600">
                              <a:schemeClr val="accent5">
                                <a:satMod val="175000"/>
                                <a:alpha val="40000"/>
                              </a:schemeClr>
                            </a:glow>
                          </a:effectLst>
                          <a:latin typeface="+mn-lt"/>
                          <a:ea typeface="+mn-ea"/>
                          <a:cs typeface="+mn-cs"/>
                        </a:rPr>
                        <a:t>H7720</a:t>
                      </a:r>
                      <a:r>
                        <a:rPr kumimoji="0" lang="en-US" sz="2400" b="1" kern="1200" dirty="0" smtClean="0">
                          <a:solidFill>
                            <a:schemeClr val="dk1"/>
                          </a:solidFill>
                          <a:effectLst/>
                          <a:latin typeface="+mn-lt"/>
                          <a:ea typeface="+mn-ea"/>
                          <a:cs typeface="+mn-cs"/>
                        </a:rPr>
                        <a:t> = </a:t>
                      </a:r>
                      <a:r>
                        <a:rPr kumimoji="0" lang="en-US" sz="2400" b="1" kern="1200" dirty="0" smtClean="0">
                          <a:solidFill>
                            <a:srgbClr val="FF0000"/>
                          </a:solidFill>
                          <a:effectLst/>
                          <a:latin typeface="+mn-lt"/>
                          <a:ea typeface="+mn-ea"/>
                          <a:cs typeface="+mn-cs"/>
                        </a:rPr>
                        <a:t>1</a:t>
                      </a:r>
                      <a:r>
                        <a:rPr kumimoji="0" lang="en-US" sz="2400" b="1" kern="1200" dirty="0" smtClean="0">
                          <a:solidFill>
                            <a:schemeClr val="dk1"/>
                          </a:solidFill>
                          <a:effectLst/>
                          <a:latin typeface="+mn-lt"/>
                          <a:ea typeface="+mn-ea"/>
                          <a:cs typeface="+mn-cs"/>
                        </a:rPr>
                        <a:t> listing          &lt;</a:t>
                      </a:r>
                      <a:r>
                        <a:rPr kumimoji="0" lang="en-US" sz="2400" b="1" kern="1200" dirty="0" err="1" smtClean="0">
                          <a:solidFill>
                            <a:schemeClr val="dk1"/>
                          </a:solidFill>
                          <a:effectLst>
                            <a:glow rad="228600">
                              <a:schemeClr val="accent5">
                                <a:satMod val="175000"/>
                                <a:alpha val="40000"/>
                              </a:schemeClr>
                            </a:glow>
                          </a:effectLst>
                          <a:latin typeface="+mn-lt"/>
                          <a:ea typeface="+mn-ea"/>
                          <a:cs typeface="+mn-cs"/>
                        </a:rPr>
                        <a:t>saharon</a:t>
                      </a:r>
                      <a:r>
                        <a:rPr kumimoji="0" lang="en-US" sz="2400" b="1" kern="1200" dirty="0" smtClean="0">
                          <a:solidFill>
                            <a:schemeClr val="dk1"/>
                          </a:solidFill>
                          <a:effectLst/>
                          <a:latin typeface="+mn-lt"/>
                          <a:ea typeface="+mn-ea"/>
                          <a:cs typeface="+mn-cs"/>
                        </a:rPr>
                        <a:t>&gt;</a:t>
                      </a:r>
                      <a:endParaRPr kumimoji="0" lang="en-US" sz="2400" kern="1200" dirty="0" smtClean="0">
                        <a:solidFill>
                          <a:schemeClr val="dk1"/>
                        </a:solidFill>
                        <a:effectLst/>
                        <a:latin typeface="+mn-lt"/>
                        <a:ea typeface="+mn-ea"/>
                        <a:cs typeface="+mn-cs"/>
                      </a:endParaRPr>
                    </a:p>
                    <a:p>
                      <a:endParaRPr lang="en-US" sz="2400" dirty="0"/>
                    </a:p>
                  </a:txBody>
                  <a:tcPr marL="121920" marR="121920">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4.  </a:t>
                      </a:r>
                      <a:r>
                        <a:rPr kumimoji="0" lang="en-US" sz="2400" b="1" kern="1200" dirty="0" smtClean="0">
                          <a:solidFill>
                            <a:schemeClr val="dk1"/>
                          </a:solidFill>
                          <a:effectLst>
                            <a:glow rad="228600">
                              <a:schemeClr val="accent5">
                                <a:satMod val="175000"/>
                                <a:alpha val="40000"/>
                              </a:schemeClr>
                            </a:glow>
                          </a:effectLst>
                          <a:latin typeface="+mn-lt"/>
                          <a:ea typeface="+mn-ea"/>
                          <a:cs typeface="+mn-cs"/>
                        </a:rPr>
                        <a:t>H7720</a:t>
                      </a:r>
                      <a:r>
                        <a:rPr kumimoji="0" lang="en-US" sz="2400" b="1" kern="1200" dirty="0" smtClean="0">
                          <a:solidFill>
                            <a:schemeClr val="dk1"/>
                          </a:solidFill>
                          <a:effectLst/>
                          <a:latin typeface="+mn-lt"/>
                          <a:ea typeface="+mn-ea"/>
                          <a:cs typeface="+mn-cs"/>
                        </a:rPr>
                        <a:t> = </a:t>
                      </a:r>
                      <a:r>
                        <a:rPr kumimoji="0" lang="en-US" sz="2400" b="1" kern="1200" dirty="0" smtClean="0">
                          <a:solidFill>
                            <a:srgbClr val="FF0000"/>
                          </a:solidFill>
                          <a:effectLst/>
                          <a:latin typeface="+mn-lt"/>
                          <a:ea typeface="+mn-ea"/>
                          <a:cs typeface="+mn-cs"/>
                        </a:rPr>
                        <a:t>3</a:t>
                      </a:r>
                      <a:r>
                        <a:rPr kumimoji="0" lang="en-US" sz="2400" b="1" kern="1200" dirty="0" smtClean="0">
                          <a:solidFill>
                            <a:schemeClr val="dk1"/>
                          </a:solidFill>
                          <a:effectLst/>
                          <a:latin typeface="+mn-lt"/>
                          <a:ea typeface="+mn-ea"/>
                          <a:cs typeface="+mn-cs"/>
                        </a:rPr>
                        <a:t> listings          &lt;</a:t>
                      </a:r>
                      <a:r>
                        <a:rPr kumimoji="0" lang="en-US" sz="2400" b="1" kern="1200" dirty="0" err="1" smtClean="0">
                          <a:solidFill>
                            <a:schemeClr val="dk1"/>
                          </a:solidFill>
                          <a:effectLst>
                            <a:glow rad="228600">
                              <a:schemeClr val="accent5">
                                <a:satMod val="175000"/>
                                <a:alpha val="40000"/>
                              </a:schemeClr>
                            </a:glow>
                          </a:effectLst>
                          <a:latin typeface="+mn-lt"/>
                          <a:ea typeface="+mn-ea"/>
                          <a:cs typeface="+mn-cs"/>
                        </a:rPr>
                        <a:t>saharon</a:t>
                      </a:r>
                      <a:r>
                        <a:rPr kumimoji="0" lang="en-US" sz="2400" b="1" kern="1200" dirty="0" smtClean="0">
                          <a:solidFill>
                            <a:schemeClr val="dk1"/>
                          </a:solidFill>
                          <a:effectLst/>
                          <a:latin typeface="+mn-lt"/>
                          <a:ea typeface="+mn-ea"/>
                          <a:cs typeface="+mn-cs"/>
                        </a:rPr>
                        <a:t>&gt;</a:t>
                      </a:r>
                      <a:endParaRPr kumimoji="0" lang="en-US" sz="2400" kern="1200" dirty="0" smtClean="0">
                        <a:solidFill>
                          <a:schemeClr val="dk1"/>
                        </a:solidFill>
                        <a:effectLst/>
                        <a:latin typeface="+mn-lt"/>
                        <a:ea typeface="+mn-ea"/>
                        <a:cs typeface="+mn-cs"/>
                      </a:endParaRPr>
                    </a:p>
                    <a:p>
                      <a:endParaRPr kumimoji="0" lang="en-US" sz="2400" b="1" kern="1200" dirty="0" smtClean="0">
                        <a:solidFill>
                          <a:schemeClr val="dk1"/>
                        </a:solidFill>
                        <a:effectLst/>
                        <a:latin typeface="+mn-lt"/>
                        <a:ea typeface="+mn-ea"/>
                        <a:cs typeface="+mn-cs"/>
                      </a:endParaRPr>
                    </a:p>
                    <a:p>
                      <a:pPr algn="ctr"/>
                      <a:r>
                        <a:rPr kumimoji="0" lang="en-US" sz="2400" b="1" kern="1200" dirty="0" smtClean="0">
                          <a:solidFill>
                            <a:schemeClr val="dk1"/>
                          </a:solidFill>
                          <a:effectLst/>
                          <a:latin typeface="+mn-lt"/>
                          <a:ea typeface="+mn-ea"/>
                          <a:cs typeface="+mn-cs"/>
                        </a:rPr>
                        <a:t>This set has 2 extra listings </a:t>
                      </a:r>
                      <a:br>
                        <a:rPr kumimoji="0" lang="en-US" sz="2400" b="1" kern="1200" dirty="0" smtClean="0">
                          <a:solidFill>
                            <a:schemeClr val="dk1"/>
                          </a:solidFill>
                          <a:effectLst/>
                          <a:latin typeface="+mn-lt"/>
                          <a:ea typeface="+mn-ea"/>
                          <a:cs typeface="+mn-cs"/>
                        </a:rPr>
                      </a:br>
                      <a:r>
                        <a:rPr kumimoji="0" lang="en-US" sz="2400" b="1" kern="1200" dirty="0" smtClean="0">
                          <a:solidFill>
                            <a:schemeClr val="dk1"/>
                          </a:solidFill>
                          <a:effectLst/>
                          <a:latin typeface="+mn-lt"/>
                          <a:ea typeface="+mn-ea"/>
                          <a:cs typeface="+mn-cs"/>
                        </a:rPr>
                        <a:t>for </a:t>
                      </a:r>
                      <a:r>
                        <a:rPr kumimoji="0" lang="en-US" sz="2400" b="1" u="sng" kern="1200" dirty="0" smtClean="0">
                          <a:solidFill>
                            <a:schemeClr val="dk1"/>
                          </a:solidFill>
                          <a:effectLst/>
                          <a:latin typeface="+mn-lt"/>
                          <a:ea typeface="+mn-ea"/>
                          <a:cs typeface="+mn-cs"/>
                        </a:rPr>
                        <a:t>comparisons</a:t>
                      </a:r>
                      <a:r>
                        <a:rPr kumimoji="0" lang="en-US" sz="2400" b="1" kern="1200" dirty="0" smtClean="0">
                          <a:solidFill>
                            <a:schemeClr val="dk1"/>
                          </a:solidFill>
                          <a:effectLst/>
                          <a:latin typeface="+mn-lt"/>
                          <a:ea typeface="+mn-ea"/>
                          <a:cs typeface="+mn-cs"/>
                        </a:rPr>
                        <a:t>.</a:t>
                      </a:r>
                      <a:endParaRPr kumimoji="0" lang="en-US" sz="2400" kern="1200" dirty="0" smtClean="0">
                        <a:solidFill>
                          <a:schemeClr val="dk1"/>
                        </a:solidFill>
                        <a:effectLst/>
                        <a:latin typeface="+mn-lt"/>
                        <a:ea typeface="+mn-ea"/>
                        <a:cs typeface="+mn-cs"/>
                      </a:endParaRPr>
                    </a:p>
                    <a:p>
                      <a:endParaRPr lang="en-US" sz="2400" b="1" dirty="0"/>
                    </a:p>
                  </a:txBody>
                  <a:tcPr marL="121920" marR="121920">
                    <a:cell3D prstMaterial="dkEdge">
                      <a:bevel/>
                      <a:lightRig rig="flood" dir="t"/>
                    </a:cell3D>
                  </a:tcPr>
                </a:tc>
              </a:tr>
            </a:tbl>
          </a:graphicData>
        </a:graphic>
      </p:graphicFrame>
      <p:pic>
        <p:nvPicPr>
          <p:cNvPr id="8" name="Picture 2" descr="C:\Users\Rae\Desktop\EC 7720 exhi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33" y="4876800"/>
            <a:ext cx="11557667" cy="16002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788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pPr/>
              <a:t>15</a:t>
            </a:fld>
            <a:endParaRPr lang="en-US"/>
          </a:p>
        </p:txBody>
      </p:sp>
      <p:sp>
        <p:nvSpPr>
          <p:cNvPr id="5" name="Title 1"/>
          <p:cNvSpPr>
            <a:spLocks noGrp="1"/>
          </p:cNvSpPr>
          <p:nvPr>
            <p:ph type="title"/>
          </p:nvPr>
        </p:nvSpPr>
        <p:spPr>
          <a:xfrm>
            <a:off x="228600" y="228600"/>
            <a:ext cx="11811000" cy="990600"/>
          </a:xfrm>
        </p:spPr>
        <p:txBody>
          <a:bodyPr>
            <a:noAutofit/>
            <a:scene3d>
              <a:camera prst="orthographicFront"/>
              <a:lightRig rig="threePt" dir="t"/>
            </a:scene3d>
            <a:sp3d extrusionH="57150">
              <a:bevelT w="38100" h="38100"/>
            </a:sp3d>
          </a:bodyPr>
          <a:lstStyle/>
          <a:p>
            <a:pPr algn="ctr"/>
            <a:r>
              <a:rPr lang="en-US" sz="5400" b="1" dirty="0">
                <a:solidFill>
                  <a:schemeClr val="accent5"/>
                </a:solidFill>
                <a:effectLst>
                  <a:glow rad="139700">
                    <a:schemeClr val="accent5">
                      <a:satMod val="175000"/>
                      <a:alpha val="40000"/>
                    </a:schemeClr>
                  </a:glow>
                </a:effectLst>
                <a:latin typeface="Arial Rounded MT Bold" pitchFamily="34" charset="0"/>
              </a:rPr>
              <a:t>H7720</a:t>
            </a:r>
            <a:r>
              <a:rPr lang="en-US" sz="5400" dirty="0" smtClean="0">
                <a:effectLst>
                  <a:glow rad="101600">
                    <a:schemeClr val="accent5">
                      <a:satMod val="175000"/>
                      <a:alpha val="40000"/>
                    </a:schemeClr>
                  </a:glow>
                </a:effectLst>
                <a:latin typeface="Arial Rounded MT Bold" pitchFamily="34" charset="0"/>
              </a:rPr>
              <a:t> </a:t>
            </a:r>
            <a:r>
              <a:rPr lang="en-US" sz="5400" dirty="0" smtClean="0">
                <a:latin typeface="Arial Rounded MT Bold" pitchFamily="34" charset="0"/>
              </a:rPr>
              <a:t>  </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sz="5400" dirty="0" smtClean="0">
                <a:latin typeface="Arial Rounded MT Bold" pitchFamily="34" charset="0"/>
              </a:rPr>
              <a:t>  &lt;</a:t>
            </a:r>
            <a:r>
              <a:rPr lang="en-US" sz="5400" dirty="0" err="1" smtClean="0">
                <a:effectLst>
                  <a:glow rad="228600">
                    <a:schemeClr val="accent5">
                      <a:satMod val="175000"/>
                      <a:alpha val="40000"/>
                    </a:schemeClr>
                  </a:glow>
                </a:effectLst>
                <a:latin typeface="Arial Rounded MT Bold" pitchFamily="34" charset="0"/>
              </a:rPr>
              <a:t>saharon</a:t>
            </a:r>
            <a:r>
              <a:rPr lang="en-US" sz="5400" dirty="0" smtClean="0">
                <a:latin typeface="Arial Rounded MT Bold" pitchFamily="34" charset="0"/>
              </a:rPr>
              <a:t>&gt;  </a:t>
            </a:r>
            <a:r>
              <a:rPr lang="en-US" sz="2800" dirty="0" smtClean="0">
                <a:latin typeface="Arial Rounded MT Bold" pitchFamily="34" charset="0"/>
              </a:rPr>
              <a:t>[as a Simile]</a:t>
            </a:r>
            <a:endParaRPr lang="en-US" sz="5400" dirty="0">
              <a:latin typeface="Arial Rounded MT Bold" pitchFamily="34" charset="0"/>
            </a:endParaRPr>
          </a:p>
        </p:txBody>
      </p:sp>
      <p:sp>
        <p:nvSpPr>
          <p:cNvPr id="6" name="Content Placeholder 2"/>
          <p:cNvSpPr>
            <a:spLocks noGrp="1"/>
          </p:cNvSpPr>
          <p:nvPr>
            <p:ph sz="quarter" idx="1"/>
          </p:nvPr>
        </p:nvSpPr>
        <p:spPr>
          <a:xfrm>
            <a:off x="762000" y="1589566"/>
            <a:ext cx="11277600" cy="5116033"/>
          </a:xfrm>
        </p:spPr>
        <p:txBody>
          <a:bodyPr>
            <a:normAutofit/>
            <a:scene3d>
              <a:camera prst="orthographicFront"/>
              <a:lightRig rig="threePt" dir="t"/>
            </a:scene3d>
            <a:sp3d extrusionH="57150">
              <a:bevelT w="38100" h="38100"/>
            </a:sp3d>
          </a:bodyPr>
          <a:lstStyle/>
          <a:p>
            <a:pPr marL="0" indent="0">
              <a:buNone/>
            </a:pPr>
            <a:r>
              <a:rPr lang="en-US" b="1" dirty="0">
                <a:effectLst>
                  <a:outerShdw blurRad="69850" dist="43180" dir="5400000" sx="0" sy="0">
                    <a:srgbClr val="000000">
                      <a:alpha val="65000"/>
                    </a:srgbClr>
                  </a:outerShdw>
                </a:effectLst>
              </a:rPr>
              <a:t>Definition:  </a:t>
            </a:r>
            <a:r>
              <a:rPr lang="en-US" b="1" dirty="0">
                <a:effectLst>
                  <a:glow rad="228600">
                    <a:schemeClr val="accent5">
                      <a:satMod val="175000"/>
                      <a:alpha val="40000"/>
                    </a:schemeClr>
                  </a:glow>
                  <a:outerShdw blurRad="69850" dist="43180" dir="5400000" sx="0" sy="0">
                    <a:srgbClr val="000000">
                      <a:alpha val="65000"/>
                    </a:srgbClr>
                  </a:outerShdw>
                </a:effectLst>
              </a:rPr>
              <a:t>H7720</a:t>
            </a:r>
            <a:r>
              <a:rPr lang="en-US" b="1" dirty="0">
                <a:effectLst>
                  <a:outerShdw blurRad="69850" dist="43180" dir="5400000" sx="0" sy="0">
                    <a:srgbClr val="000000">
                      <a:alpha val="65000"/>
                    </a:srgbClr>
                  </a:outerShdw>
                </a:effectLst>
              </a:rPr>
              <a:t> means the actual</a:t>
            </a:r>
            <a:r>
              <a:rPr lang="en-US" dirty="0"/>
              <a:t> </a:t>
            </a:r>
            <a:r>
              <a:rPr lang="en-US" b="1" dirty="0"/>
              <a:t>“simile comparison of another object</a:t>
            </a:r>
            <a:r>
              <a:rPr lang="en-US" b="1" dirty="0" smtClean="0"/>
              <a:t>” t</a:t>
            </a:r>
            <a:r>
              <a:rPr lang="en-US" b="1" dirty="0" smtClean="0">
                <a:effectLst>
                  <a:outerShdw blurRad="69850" dist="43180" dir="5400000" sx="0" sy="0">
                    <a:srgbClr val="000000">
                      <a:alpha val="65000"/>
                    </a:srgbClr>
                  </a:outerShdw>
                </a:effectLst>
              </a:rPr>
              <a:t>o </a:t>
            </a:r>
            <a:r>
              <a:rPr lang="en-US" b="1" dirty="0">
                <a:effectLst>
                  <a:outerShdw blurRad="69850" dist="43180" dir="5400000" sx="0" sy="0">
                    <a:srgbClr val="000000">
                      <a:alpha val="65000"/>
                    </a:srgbClr>
                  </a:outerShdw>
                </a:effectLst>
              </a:rPr>
              <a:t>the moon in the </a:t>
            </a:r>
            <a:r>
              <a:rPr lang="en-US" b="1" dirty="0" smtClean="0">
                <a:effectLst>
                  <a:outerShdw blurRad="69850" dist="43180" dir="5400000" sx="0" sy="0">
                    <a:srgbClr val="000000">
                      <a:alpha val="65000"/>
                    </a:srgbClr>
                  </a:outerShdw>
                </a:effectLst>
              </a:rPr>
              <a:t>sky.</a:t>
            </a:r>
          </a:p>
          <a:p>
            <a:pPr lvl="0">
              <a:lnSpc>
                <a:spcPct val="134000"/>
              </a:lnSpc>
            </a:pPr>
            <a:r>
              <a:rPr lang="en-US" sz="2500" i="1" dirty="0"/>
              <a:t>[</a:t>
            </a:r>
            <a:r>
              <a:rPr lang="en-US" sz="2500" i="1" dirty="0">
                <a:solidFill>
                  <a:srgbClr val="006600"/>
                </a:solidFill>
              </a:rPr>
              <a:t>Strong’s</a:t>
            </a:r>
            <a:r>
              <a:rPr lang="en-US" sz="2500" i="1" dirty="0" smtClean="0"/>
              <a:t>] </a:t>
            </a:r>
            <a:r>
              <a:rPr lang="en-US" sz="2500" b="1" dirty="0" smtClean="0"/>
              <a:t> </a:t>
            </a:r>
            <a:r>
              <a:rPr lang="en-US" sz="3200" b="1" u="sng" dirty="0">
                <a:solidFill>
                  <a:schemeClr val="accent1">
                    <a:lumMod val="75000"/>
                  </a:schemeClr>
                </a:solidFill>
              </a:rPr>
              <a:t>MOON</a:t>
            </a:r>
            <a:r>
              <a:rPr lang="en-US" sz="3200" b="1" dirty="0" smtClean="0">
                <a:effectLst>
                  <a:outerShdw blurRad="69850" dist="43180" dir="5400000" sx="0" sy="0">
                    <a:srgbClr val="000000">
                      <a:alpha val="65000"/>
                    </a:srgbClr>
                  </a:outerShdw>
                </a:effectLst>
              </a:rPr>
              <a:t> </a:t>
            </a:r>
            <a:r>
              <a:rPr lang="en-US" sz="3200" b="1" dirty="0">
                <a:effectLst>
                  <a:outerShdw blurRad="69850" dist="43180" dir="5400000" sx="0" sy="0">
                    <a:srgbClr val="000000">
                      <a:alpha val="65000"/>
                    </a:srgbClr>
                  </a:outerShdw>
                </a:effectLst>
              </a:rPr>
              <a:t>- </a:t>
            </a:r>
            <a:r>
              <a:rPr lang="en-US" b="1" dirty="0">
                <a:effectLst>
                  <a:glow rad="228600">
                    <a:schemeClr val="accent5">
                      <a:satMod val="175000"/>
                      <a:alpha val="40000"/>
                    </a:schemeClr>
                  </a:glow>
                  <a:outerShdw blurRad="69850" dist="43180" dir="5400000" sx="0" sy="0">
                    <a:srgbClr val="000000">
                      <a:alpha val="65000"/>
                    </a:srgbClr>
                  </a:outerShdw>
                </a:effectLst>
              </a:rPr>
              <a:t>H7720</a:t>
            </a:r>
            <a:r>
              <a:rPr lang="en-US" sz="3200" b="1" dirty="0" smtClean="0">
                <a:effectLst>
                  <a:outerShdw blurRad="69850" dist="43180" dir="5400000" sx="0" sy="0">
                    <a:srgbClr val="000000">
                      <a:alpha val="65000"/>
                    </a:srgbClr>
                  </a:outerShdw>
                </a:effectLst>
              </a:rPr>
              <a:t>  </a:t>
            </a:r>
            <a:r>
              <a:rPr lang="en-US" sz="3300" b="1" dirty="0" err="1" smtClean="0">
                <a:effectLst>
                  <a:outerShdw blurRad="69850" dist="43180" dir="5400000" sx="0" sy="0">
                    <a:srgbClr val="000000">
                      <a:alpha val="65000"/>
                    </a:srgbClr>
                  </a:outerShdw>
                </a:effectLst>
              </a:rPr>
              <a:t>saharon</a:t>
            </a:r>
            <a:r>
              <a:rPr lang="en-US" sz="2500" dirty="0" smtClean="0">
                <a:effectLst>
                  <a:outerShdw blurRad="69850" dist="43180" dir="5400000" sx="0" sy="0">
                    <a:srgbClr val="000000">
                      <a:alpha val="65000"/>
                    </a:srgbClr>
                  </a:outerShdw>
                </a:effectLst>
              </a:rPr>
              <a:t>; </a:t>
            </a:r>
            <a:r>
              <a:rPr lang="en-US" sz="2400" dirty="0" smtClean="0"/>
              <a:t>from </a:t>
            </a:r>
            <a:r>
              <a:rPr lang="en-US" sz="2400" dirty="0"/>
              <a:t>the same as </a:t>
            </a:r>
            <a:r>
              <a:rPr lang="en-US" sz="2400" dirty="0" smtClean="0"/>
              <a:t/>
            </a:r>
            <a:br>
              <a:rPr lang="en-US" sz="2400" dirty="0" smtClean="0"/>
            </a:br>
            <a:r>
              <a:rPr lang="en-US" sz="2400" b="1" dirty="0" smtClean="0">
                <a:solidFill>
                  <a:srgbClr val="00B050"/>
                </a:solidFill>
              </a:rPr>
              <a:t>H5469</a:t>
            </a:r>
            <a:r>
              <a:rPr lang="en-US" sz="2000" b="1" dirty="0" smtClean="0">
                <a:solidFill>
                  <a:srgbClr val="00B050"/>
                </a:solidFill>
              </a:rPr>
              <a:t> </a:t>
            </a:r>
            <a:r>
              <a:rPr lang="en-US" sz="2000" dirty="0" smtClean="0">
                <a:solidFill>
                  <a:srgbClr val="00B050"/>
                </a:solidFill>
              </a:rPr>
              <a:t>[roundness];</a:t>
            </a:r>
            <a:r>
              <a:rPr lang="en-US" sz="2800" b="1" dirty="0" smtClean="0"/>
              <a:t> </a:t>
            </a:r>
            <a:r>
              <a:rPr lang="en-US" sz="3200" b="1" dirty="0" smtClean="0">
                <a:effectLst>
                  <a:outerShdw blurRad="69850" dist="43180" dir="5400000" sx="0" sy="0">
                    <a:srgbClr val="000000">
                      <a:alpha val="65000"/>
                    </a:srgbClr>
                  </a:outerShdw>
                </a:effectLst>
              </a:rPr>
              <a:t>a </a:t>
            </a:r>
            <a:r>
              <a:rPr lang="en-US" sz="3200" b="1" dirty="0">
                <a:effectLst>
                  <a:outerShdw blurRad="69850" dist="43180" dir="5400000" sx="0" sy="0">
                    <a:srgbClr val="000000">
                      <a:alpha val="65000"/>
                    </a:srgbClr>
                  </a:outerShdw>
                </a:effectLst>
              </a:rPr>
              <a:t>round pendant for the neck: </a:t>
            </a:r>
            <a:r>
              <a:rPr lang="en-US" sz="3200" b="1" dirty="0" smtClean="0">
                <a:effectLst>
                  <a:outerShdw blurRad="69850" dist="43180" dir="5400000" sx="0" sy="0">
                    <a:srgbClr val="000000">
                      <a:alpha val="65000"/>
                    </a:srgbClr>
                  </a:outerShdw>
                </a:effectLst>
              </a:rPr>
              <a:t/>
            </a:r>
            <a:br>
              <a:rPr lang="en-US" sz="3200" b="1" dirty="0" smtClean="0">
                <a:effectLst>
                  <a:outerShdw blurRad="69850" dist="43180" dir="5400000" sx="0" sy="0">
                    <a:srgbClr val="000000">
                      <a:alpha val="65000"/>
                    </a:srgbClr>
                  </a:outerShdw>
                </a:effectLst>
              </a:rPr>
            </a:br>
            <a:r>
              <a:rPr lang="en-US" sz="2400" dirty="0" smtClean="0"/>
              <a:t>KJV </a:t>
            </a:r>
            <a:r>
              <a:rPr lang="en-US" sz="2400" dirty="0"/>
              <a:t>– ornament,</a:t>
            </a:r>
            <a:r>
              <a:rPr lang="en-US" sz="3200" b="1" dirty="0">
                <a:effectLst>
                  <a:outerShdw blurRad="69850" dist="43180" dir="5400000" sx="0" sy="0">
                    <a:srgbClr val="000000">
                      <a:alpha val="65000"/>
                    </a:srgbClr>
                  </a:outerShdw>
                </a:effectLst>
              </a:rPr>
              <a:t> round tire </a:t>
            </a:r>
            <a:r>
              <a:rPr lang="en-US" sz="3200" b="1" u="sng" dirty="0">
                <a:effectLst>
                  <a:outerShdw blurRad="69850" dist="43180" dir="5400000" sx="0" sy="0">
                    <a:srgbClr val="000000">
                      <a:alpha val="65000"/>
                    </a:srgbClr>
                  </a:outerShdw>
                </a:effectLst>
              </a:rPr>
              <a:t>like</a:t>
            </a:r>
            <a:r>
              <a:rPr lang="en-US" sz="3200" b="1" dirty="0">
                <a:effectLst>
                  <a:outerShdw blurRad="69850" dist="43180" dir="5400000" sx="0" sy="0">
                    <a:srgbClr val="000000">
                      <a:alpha val="65000"/>
                    </a:srgbClr>
                  </a:outerShdw>
                </a:effectLst>
              </a:rPr>
              <a:t> the MOON</a:t>
            </a:r>
            <a:r>
              <a:rPr lang="en-US" sz="2400" dirty="0"/>
              <a:t>.  </a:t>
            </a:r>
            <a:r>
              <a:rPr lang="en-US" sz="2400" dirty="0" smtClean="0"/>
              <a:t/>
            </a:r>
            <a:br>
              <a:rPr lang="en-US" sz="2400" dirty="0" smtClean="0"/>
            </a:br>
            <a:r>
              <a:rPr lang="en-US" sz="2400" dirty="0" smtClean="0"/>
              <a:t>                              </a:t>
            </a:r>
            <a:r>
              <a:rPr lang="en-US" sz="2400" dirty="0" err="1" smtClean="0"/>
              <a:t>shav</a:t>
            </a:r>
            <a:r>
              <a:rPr lang="en-US" sz="2400" dirty="0"/>
              <a:t>.  </a:t>
            </a:r>
            <a:r>
              <a:rPr lang="en-US" sz="2400" b="1" dirty="0">
                <a:solidFill>
                  <a:srgbClr val="FF0000"/>
                </a:solidFill>
              </a:rPr>
              <a:t>See </a:t>
            </a:r>
            <a:r>
              <a:rPr lang="en-US" sz="2400" b="1" dirty="0" smtClean="0">
                <a:solidFill>
                  <a:srgbClr val="FF0000"/>
                </a:solidFill>
              </a:rPr>
              <a:t>H7723 </a:t>
            </a:r>
            <a:r>
              <a:rPr lang="en-US" sz="2000" dirty="0" smtClean="0">
                <a:solidFill>
                  <a:srgbClr val="FF0000"/>
                </a:solidFill>
              </a:rPr>
              <a:t>[next slide].</a:t>
            </a:r>
            <a:endParaRPr lang="en-US" sz="2400" dirty="0">
              <a:solidFill>
                <a:srgbClr val="FF0000"/>
              </a:solidFill>
            </a:endParaRPr>
          </a:p>
          <a:p>
            <a:r>
              <a:rPr lang="en-US" sz="2500" i="1" dirty="0" smtClean="0"/>
              <a:t>[BDB]  </a:t>
            </a:r>
            <a:r>
              <a:rPr lang="en-US" sz="2500" b="1" dirty="0" smtClean="0"/>
              <a:t> </a:t>
            </a:r>
            <a:r>
              <a:rPr lang="en-US" sz="3300" b="1" dirty="0">
                <a:effectLst>
                  <a:glow rad="228600">
                    <a:schemeClr val="accent5">
                      <a:satMod val="175000"/>
                      <a:alpha val="40000"/>
                    </a:schemeClr>
                  </a:glow>
                  <a:outerShdw blurRad="69850" dist="43180" dir="5400000" sx="0" sy="0">
                    <a:srgbClr val="000000">
                      <a:alpha val="65000"/>
                    </a:srgbClr>
                  </a:outerShdw>
                </a:effectLst>
              </a:rPr>
              <a:t>H7720</a:t>
            </a:r>
            <a:r>
              <a:rPr lang="en-US" sz="3200" b="1" dirty="0" smtClean="0"/>
              <a:t>  </a:t>
            </a:r>
            <a:r>
              <a:rPr lang="en-US" sz="3200" b="1" dirty="0" err="1">
                <a:effectLst>
                  <a:outerShdw blurRad="69850" dist="43180" dir="5400000" sx="0" sy="0">
                    <a:srgbClr val="000000">
                      <a:alpha val="65000"/>
                    </a:srgbClr>
                  </a:outerShdw>
                </a:effectLst>
              </a:rPr>
              <a:t>saharon</a:t>
            </a:r>
            <a:r>
              <a:rPr lang="en-US" sz="3200" b="1" dirty="0"/>
              <a:t> – the moon, </a:t>
            </a:r>
            <a:r>
              <a:rPr lang="en-US" sz="3200" b="1" dirty="0">
                <a:effectLst>
                  <a:outerShdw blurRad="69850" dist="43180" dir="5400000" sx="0" sy="0">
                    <a:srgbClr val="000000">
                      <a:alpha val="65000"/>
                    </a:srgbClr>
                  </a:outerShdw>
                </a:effectLst>
              </a:rPr>
              <a:t>the crescent</a:t>
            </a:r>
            <a:r>
              <a:rPr lang="en-US" sz="3200" b="1" dirty="0"/>
              <a:t> </a:t>
            </a:r>
            <a:r>
              <a:rPr lang="en-US" sz="3200" b="1" dirty="0" smtClean="0"/>
              <a:t/>
            </a:r>
            <a:br>
              <a:rPr lang="en-US" sz="3200" b="1" dirty="0" smtClean="0"/>
            </a:br>
            <a:r>
              <a:rPr lang="en-US" sz="3200" dirty="0" smtClean="0"/>
              <a:t>(</a:t>
            </a:r>
            <a:r>
              <a:rPr lang="en-US" sz="3200" dirty="0">
                <a:effectLst>
                  <a:outerShdw blurRad="69850" dist="43180" dir="5400000" sx="0" sy="0">
                    <a:srgbClr val="000000">
                      <a:alpha val="65000"/>
                    </a:srgbClr>
                  </a:outerShdw>
                </a:effectLst>
              </a:rPr>
              <a:t>as </a:t>
            </a:r>
            <a:r>
              <a:rPr lang="en-US" sz="3200" dirty="0" smtClean="0">
                <a:effectLst>
                  <a:outerShdw blurRad="69850" dist="43180" dir="5400000" sx="0" sy="0">
                    <a:srgbClr val="000000">
                      <a:alpha val="65000"/>
                    </a:srgbClr>
                  </a:outerShdw>
                </a:effectLst>
              </a:rPr>
              <a:t>an ornament</a:t>
            </a:r>
            <a:r>
              <a:rPr lang="en-US" sz="3200" dirty="0"/>
              <a:t>).</a:t>
            </a:r>
            <a:endParaRPr lang="en-US" sz="2400" dirty="0"/>
          </a:p>
          <a:p>
            <a:pPr marL="0" indent="0">
              <a:buNone/>
            </a:pPr>
            <a:endParaRPr lang="en-US" dirty="0"/>
          </a:p>
        </p:txBody>
      </p:sp>
    </p:spTree>
    <p:extLst>
      <p:ext uri="{BB962C8B-B14F-4D97-AF65-F5344CB8AC3E}">
        <p14:creationId xmlns:p14="http://schemas.microsoft.com/office/powerpoint/2010/main" val="35582573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a:sp3d>
          </a:bodyPr>
          <a:lstStyle/>
          <a:p>
            <a:r>
              <a:rPr lang="en-US" sz="6000" b="1" dirty="0">
                <a:solidFill>
                  <a:schemeClr val="accent5"/>
                </a:solidFill>
                <a:effectLst>
                  <a:glow rad="139700">
                    <a:schemeClr val="accent5">
                      <a:satMod val="175000"/>
                      <a:alpha val="40000"/>
                    </a:schemeClr>
                  </a:glow>
                </a:effectLst>
                <a:latin typeface="Arial Rounded MT Bold" pitchFamily="34" charset="0"/>
              </a:rPr>
              <a:t>H7720</a:t>
            </a:r>
            <a:r>
              <a:rPr lang="en-US" sz="6000" dirty="0" smtClean="0"/>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t>
            </a:r>
            <a:r>
              <a:rPr lang="en-US" sz="4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shav</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See H7723]</a:t>
            </a:r>
            <a:r>
              <a:rPr lang="en-US" sz="4800" dirty="0" smtClean="0">
                <a:latin typeface="Arial Rounded MT Bold" pitchFamily="34" charset="0"/>
              </a:rPr>
              <a:t>  </a:t>
            </a:r>
            <a:endParaRPr lang="en-US" sz="6000" dirty="0">
              <a:latin typeface="Arial Rounded MT Bold" pitchFamily="34" charset="0"/>
            </a:endParaRPr>
          </a:p>
        </p:txBody>
      </p:sp>
      <p:sp>
        <p:nvSpPr>
          <p:cNvPr id="3" name="Content Placeholder 2"/>
          <p:cNvSpPr>
            <a:spLocks noGrp="1"/>
          </p:cNvSpPr>
          <p:nvPr>
            <p:ph sz="quarter" idx="1"/>
          </p:nvPr>
        </p:nvSpPr>
        <p:spPr>
          <a:xfrm>
            <a:off x="76200" y="1589567"/>
            <a:ext cx="11963400" cy="5420833"/>
          </a:xfrm>
        </p:spPr>
        <p:txBody>
          <a:bodyPr>
            <a:normAutofit fontScale="40000" lnSpcReduction="20000"/>
            <a:scene3d>
              <a:camera prst="orthographicFront"/>
              <a:lightRig rig="threePt" dir="t"/>
            </a:scene3d>
            <a:sp3d extrusionH="57150">
              <a:bevelT w="38100" h="38100"/>
            </a:sp3d>
          </a:bodyPr>
          <a:lstStyle/>
          <a:p>
            <a:pPr lvl="1">
              <a:lnSpc>
                <a:spcPct val="120000"/>
              </a:lnSpc>
            </a:pPr>
            <a:r>
              <a:rPr lang="en-US" sz="7000" b="1" u="sng" dirty="0" smtClean="0">
                <a:solidFill>
                  <a:srgbClr val="C00000"/>
                </a:solidFill>
                <a:effectLst/>
              </a:rPr>
              <a:t>Note</a:t>
            </a:r>
            <a:r>
              <a:rPr lang="en-US" sz="7000" dirty="0">
                <a:solidFill>
                  <a:srgbClr val="C00000"/>
                </a:solidFill>
                <a:effectLst/>
              </a:rPr>
              <a:t>:</a:t>
            </a:r>
            <a:r>
              <a:rPr lang="en-US" sz="7000" dirty="0">
                <a:effectLst/>
              </a:rPr>
              <a:t>  Pay attention to these next two </a:t>
            </a:r>
            <a:r>
              <a:rPr lang="en-US" sz="7000" i="1" dirty="0">
                <a:effectLst/>
              </a:rPr>
              <a:t>Strong’s</a:t>
            </a:r>
            <a:r>
              <a:rPr lang="en-US" sz="7000" dirty="0">
                <a:effectLst/>
              </a:rPr>
              <a:t> definitions regarding destruction and devastation.  </a:t>
            </a:r>
            <a:r>
              <a:rPr lang="en-US" sz="7000" dirty="0" smtClean="0">
                <a:effectLst/>
              </a:rPr>
              <a:t> How </a:t>
            </a:r>
            <a:r>
              <a:rPr lang="en-US" sz="7000" dirty="0">
                <a:effectLst/>
              </a:rPr>
              <a:t>are </a:t>
            </a:r>
            <a:r>
              <a:rPr lang="en-US" sz="7000" dirty="0" smtClean="0">
                <a:effectLst/>
              </a:rPr>
              <a:t>the following </a:t>
            </a:r>
            <a:r>
              <a:rPr lang="en-US" sz="7000" dirty="0">
                <a:effectLst/>
              </a:rPr>
              <a:t>definitions connected to </a:t>
            </a:r>
            <a:r>
              <a:rPr lang="en-US" sz="7000" b="1" dirty="0">
                <a:effectLst>
                  <a:glow rad="139700">
                    <a:schemeClr val="accent5">
                      <a:satMod val="175000"/>
                      <a:alpha val="40000"/>
                    </a:schemeClr>
                  </a:glow>
                </a:effectLst>
              </a:rPr>
              <a:t>H7720</a:t>
            </a:r>
            <a:r>
              <a:rPr lang="en-US" sz="7000" b="1" dirty="0">
                <a:effectLst/>
              </a:rPr>
              <a:t>?</a:t>
            </a:r>
            <a:r>
              <a:rPr lang="en-US" sz="7000" b="1" dirty="0">
                <a:solidFill>
                  <a:schemeClr val="bg2">
                    <a:lumMod val="50000"/>
                  </a:schemeClr>
                </a:solidFill>
                <a:effectLst/>
              </a:rPr>
              <a:t>  </a:t>
            </a:r>
            <a:endParaRPr lang="en-US" sz="7000" dirty="0" smtClean="0">
              <a:solidFill>
                <a:schemeClr val="bg2">
                  <a:lumMod val="50000"/>
                </a:schemeClr>
              </a:solidFill>
              <a:effectLst/>
            </a:endParaRPr>
          </a:p>
          <a:p>
            <a:pPr lvl="1">
              <a:lnSpc>
                <a:spcPct val="134000"/>
              </a:lnSpc>
              <a:buFont typeface="Wingdings" pitchFamily="2" charset="2"/>
              <a:buChar char="§"/>
            </a:pPr>
            <a:r>
              <a:rPr lang="en-US" sz="7000" b="1" dirty="0" smtClean="0">
                <a:solidFill>
                  <a:srgbClr val="FF0000"/>
                </a:solidFill>
                <a:effectLst/>
              </a:rPr>
              <a:t>H7723</a:t>
            </a:r>
            <a:r>
              <a:rPr lang="en-US" sz="7000" dirty="0" smtClean="0">
                <a:effectLst/>
              </a:rPr>
              <a:t>  </a:t>
            </a:r>
            <a:r>
              <a:rPr lang="en-US" sz="7000" dirty="0" err="1" smtClean="0">
                <a:effectLst/>
              </a:rPr>
              <a:t>shav</a:t>
            </a:r>
            <a:r>
              <a:rPr lang="en-US" sz="7000" dirty="0" smtClean="0">
                <a:effectLst/>
              </a:rPr>
              <a:t>'; from the same as </a:t>
            </a:r>
            <a:r>
              <a:rPr lang="en-US" sz="7000" b="1" dirty="0" smtClean="0">
                <a:solidFill>
                  <a:schemeClr val="bg2">
                    <a:lumMod val="50000"/>
                  </a:schemeClr>
                </a:solidFill>
                <a:effectLst/>
              </a:rPr>
              <a:t>H7722</a:t>
            </a:r>
            <a:r>
              <a:rPr lang="en-US" sz="7000" dirty="0" smtClean="0">
                <a:effectLst/>
              </a:rPr>
              <a:t> </a:t>
            </a:r>
            <a:r>
              <a:rPr lang="en-US" sz="7000" b="1" dirty="0" smtClean="0">
                <a:effectLst/>
              </a:rPr>
              <a:t>in the sense of </a:t>
            </a:r>
            <a:r>
              <a:rPr lang="en-US" sz="7000" b="1" dirty="0" smtClean="0">
                <a:solidFill>
                  <a:srgbClr val="FF0000"/>
                </a:solidFill>
                <a:effectLst/>
              </a:rPr>
              <a:t>desolating; </a:t>
            </a:r>
            <a:r>
              <a:rPr lang="en-US" sz="7000" b="1" u="sng" dirty="0" smtClean="0">
                <a:solidFill>
                  <a:srgbClr val="FF0000"/>
                </a:solidFill>
                <a:effectLst/>
              </a:rPr>
              <a:t>evil</a:t>
            </a:r>
            <a:r>
              <a:rPr lang="en-US" sz="7000" dirty="0" smtClean="0">
                <a:solidFill>
                  <a:srgbClr val="FF0000"/>
                </a:solidFill>
                <a:effectLst/>
              </a:rPr>
              <a:t> </a:t>
            </a:r>
            <a:br>
              <a:rPr lang="en-US" sz="7000" dirty="0" smtClean="0">
                <a:solidFill>
                  <a:srgbClr val="FF0000"/>
                </a:solidFill>
                <a:effectLst/>
              </a:rPr>
            </a:br>
            <a:r>
              <a:rPr lang="en-US" sz="7000" dirty="0" smtClean="0">
                <a:effectLst/>
              </a:rPr>
              <a:t>(as </a:t>
            </a:r>
            <a:r>
              <a:rPr lang="en-US" sz="7000" b="1" u="sng" dirty="0" smtClean="0">
                <a:solidFill>
                  <a:srgbClr val="FF0000"/>
                </a:solidFill>
                <a:effectLst/>
              </a:rPr>
              <a:t>destructive</a:t>
            </a:r>
            <a:r>
              <a:rPr lang="en-US" sz="7000" dirty="0" smtClean="0">
                <a:effectLst/>
              </a:rPr>
              <a:t>), </a:t>
            </a:r>
            <a:r>
              <a:rPr lang="en-US" sz="7000" b="1" u="sng" dirty="0" smtClean="0">
                <a:effectLst/>
              </a:rPr>
              <a:t>literally</a:t>
            </a:r>
            <a:r>
              <a:rPr lang="en-US" sz="7000" dirty="0" smtClean="0">
                <a:effectLst/>
              </a:rPr>
              <a:t> (</a:t>
            </a:r>
            <a:r>
              <a:rPr lang="en-US" sz="7000" b="1" u="sng" dirty="0" smtClean="0">
                <a:solidFill>
                  <a:srgbClr val="FF0000"/>
                </a:solidFill>
                <a:effectLst/>
              </a:rPr>
              <a:t>ruin</a:t>
            </a:r>
            <a:r>
              <a:rPr lang="en-US" sz="7000" dirty="0" smtClean="0">
                <a:effectLst/>
              </a:rPr>
              <a:t>) or </a:t>
            </a:r>
            <a:r>
              <a:rPr lang="en-US" sz="7000" b="1" u="sng" dirty="0" smtClean="0">
                <a:effectLst/>
              </a:rPr>
              <a:t>morally</a:t>
            </a:r>
            <a:r>
              <a:rPr lang="en-US" sz="7000" dirty="0" smtClean="0">
                <a:effectLst/>
              </a:rPr>
              <a:t> (especially </a:t>
            </a:r>
            <a:r>
              <a:rPr lang="en-US" sz="7000" b="1" u="sng" dirty="0" smtClean="0">
                <a:solidFill>
                  <a:srgbClr val="FF0000"/>
                </a:solidFill>
                <a:effectLst/>
              </a:rPr>
              <a:t>guile</a:t>
            </a:r>
            <a:r>
              <a:rPr lang="en-US" sz="7000" dirty="0" smtClean="0">
                <a:effectLst/>
              </a:rPr>
              <a:t>); figuratively </a:t>
            </a:r>
            <a:r>
              <a:rPr lang="en-US" sz="7000" b="1" u="sng" dirty="0" smtClean="0">
                <a:solidFill>
                  <a:srgbClr val="FF0000"/>
                </a:solidFill>
                <a:effectLst/>
              </a:rPr>
              <a:t>idolatry</a:t>
            </a:r>
            <a:r>
              <a:rPr lang="en-US" sz="7000" b="1" dirty="0" smtClean="0">
                <a:effectLst/>
              </a:rPr>
              <a:t> </a:t>
            </a:r>
            <a:r>
              <a:rPr lang="en-US" sz="7000" dirty="0" smtClean="0">
                <a:effectLst/>
              </a:rPr>
              <a:t>(as false, subjective), </a:t>
            </a:r>
            <a:r>
              <a:rPr lang="en-US" sz="7000" b="1" u="sng" dirty="0" smtClean="0">
                <a:solidFill>
                  <a:srgbClr val="FF0000"/>
                </a:solidFill>
                <a:effectLst/>
              </a:rPr>
              <a:t>uselessness</a:t>
            </a:r>
            <a:r>
              <a:rPr lang="en-US" sz="7000" dirty="0" smtClean="0">
                <a:effectLst/>
              </a:rPr>
              <a:t> (as deceptive, objective; also adverbially, in vain):  </a:t>
            </a:r>
            <a:r>
              <a:rPr lang="en-US" sz="7000" b="1" dirty="0" smtClean="0">
                <a:effectLst/>
              </a:rPr>
              <a:t>KJV</a:t>
            </a:r>
            <a:r>
              <a:rPr lang="en-US" sz="7000" dirty="0" smtClean="0">
                <a:effectLst/>
              </a:rPr>
              <a:t> - false (-</a:t>
            </a:r>
            <a:r>
              <a:rPr lang="en-US" sz="7000" dirty="0" err="1" smtClean="0">
                <a:effectLst/>
              </a:rPr>
              <a:t>ly</a:t>
            </a:r>
            <a:r>
              <a:rPr lang="en-US" sz="7000" dirty="0" smtClean="0">
                <a:effectLst/>
              </a:rPr>
              <a:t>), lie, lying, vain, vanity.</a:t>
            </a:r>
            <a:br>
              <a:rPr lang="en-US" sz="7000" dirty="0" smtClean="0">
                <a:effectLst/>
              </a:rPr>
            </a:br>
            <a:endParaRPr lang="en-US" sz="2300" dirty="0" smtClean="0">
              <a:effectLst/>
            </a:endParaRPr>
          </a:p>
          <a:p>
            <a:pPr lvl="2">
              <a:lnSpc>
                <a:spcPct val="134000"/>
              </a:lnSpc>
              <a:buFont typeface="Arial" pitchFamily="34" charset="0"/>
              <a:buChar char="•"/>
            </a:pPr>
            <a:r>
              <a:rPr lang="en-US" sz="7000" b="1" dirty="0" smtClean="0">
                <a:solidFill>
                  <a:schemeClr val="bg2">
                    <a:lumMod val="50000"/>
                  </a:schemeClr>
                </a:solidFill>
                <a:effectLst/>
              </a:rPr>
              <a:t>H7722</a:t>
            </a:r>
            <a:r>
              <a:rPr lang="en-US" sz="7000" dirty="0" smtClean="0">
                <a:effectLst/>
              </a:rPr>
              <a:t>  </a:t>
            </a:r>
            <a:r>
              <a:rPr lang="en-US" sz="7000" dirty="0">
                <a:effectLst/>
              </a:rPr>
              <a:t>show</a:t>
            </a:r>
            <a:r>
              <a:rPr lang="en-US" sz="7000" dirty="0" smtClean="0">
                <a:effectLst/>
              </a:rPr>
              <a:t>'; … from </a:t>
            </a:r>
            <a:r>
              <a:rPr lang="en-US" sz="7000" dirty="0">
                <a:effectLst/>
              </a:rPr>
              <a:t>an unused root meaning to rush over; a tempest; by implication, </a:t>
            </a:r>
            <a:r>
              <a:rPr lang="en-US" sz="7000" b="1" u="sng" dirty="0">
                <a:solidFill>
                  <a:srgbClr val="FF0000"/>
                </a:solidFill>
                <a:effectLst/>
              </a:rPr>
              <a:t>devastation</a:t>
            </a:r>
            <a:r>
              <a:rPr lang="en-US" sz="7000" dirty="0">
                <a:solidFill>
                  <a:srgbClr val="FF0000"/>
                </a:solidFill>
                <a:effectLst/>
              </a:rPr>
              <a:t>:  </a:t>
            </a:r>
            <a:r>
              <a:rPr lang="en-US" sz="7000" b="1" dirty="0" smtClean="0">
                <a:effectLst/>
              </a:rPr>
              <a:t>KJV</a:t>
            </a:r>
            <a:r>
              <a:rPr lang="en-US" sz="7000" dirty="0" smtClean="0">
                <a:effectLst/>
              </a:rPr>
              <a:t> </a:t>
            </a:r>
            <a:r>
              <a:rPr lang="en-US" sz="7000" dirty="0">
                <a:effectLst/>
              </a:rPr>
              <a:t>- </a:t>
            </a:r>
            <a:r>
              <a:rPr lang="en-US" sz="7000" b="1" u="sng" dirty="0">
                <a:solidFill>
                  <a:srgbClr val="FF0000"/>
                </a:solidFill>
                <a:effectLst/>
              </a:rPr>
              <a:t>desolate</a:t>
            </a:r>
            <a:r>
              <a:rPr lang="en-US" sz="7000" dirty="0">
                <a:effectLst/>
              </a:rPr>
              <a:t> (-</a:t>
            </a:r>
            <a:r>
              <a:rPr lang="en-US" sz="7000" b="1" u="sng" dirty="0">
                <a:solidFill>
                  <a:srgbClr val="FF0000"/>
                </a:solidFill>
                <a:effectLst/>
              </a:rPr>
              <a:t>ion</a:t>
            </a:r>
            <a:r>
              <a:rPr lang="en-US" sz="7000" dirty="0">
                <a:effectLst/>
              </a:rPr>
              <a:t>), destroy, </a:t>
            </a:r>
            <a:r>
              <a:rPr lang="en-US" sz="7000" b="1" u="sng" dirty="0">
                <a:solidFill>
                  <a:srgbClr val="FF0000"/>
                </a:solidFill>
                <a:effectLst/>
              </a:rPr>
              <a:t>destruction</a:t>
            </a:r>
            <a:r>
              <a:rPr lang="en-US" sz="7000" dirty="0">
                <a:solidFill>
                  <a:srgbClr val="FF0000"/>
                </a:solidFill>
                <a:effectLst/>
              </a:rPr>
              <a:t>,</a:t>
            </a:r>
            <a:r>
              <a:rPr lang="en-US" sz="7000" dirty="0">
                <a:effectLst/>
              </a:rPr>
              <a:t> storm, </a:t>
            </a:r>
            <a:r>
              <a:rPr lang="en-US" sz="7000" b="1" u="sng" dirty="0" err="1">
                <a:solidFill>
                  <a:srgbClr val="FF0000"/>
                </a:solidFill>
                <a:effectLst/>
              </a:rPr>
              <a:t>wasteness</a:t>
            </a:r>
            <a:r>
              <a:rPr lang="en-US" sz="7000" dirty="0" smtClean="0">
                <a:solidFill>
                  <a:srgbClr val="FF0000"/>
                </a:solidFill>
                <a:effectLst/>
              </a:rPr>
              <a:t>.</a:t>
            </a:r>
            <a:r>
              <a:rPr lang="en-US" sz="6000" dirty="0" smtClean="0">
                <a:effectLst/>
              </a:rPr>
              <a:t/>
            </a:r>
            <a:br>
              <a:rPr lang="en-US" sz="6000" dirty="0" smtClean="0">
                <a:effectLst/>
              </a:rPr>
            </a:br>
            <a:endParaRPr lang="en-US" sz="4000" dirty="0">
              <a:effectLst/>
            </a:endParaRPr>
          </a:p>
          <a:p>
            <a:endParaRPr lang="en-US" sz="2400" dirty="0"/>
          </a:p>
          <a:p>
            <a:pPr marL="0" indent="0">
              <a:buNone/>
            </a:pPr>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t>16</a:t>
            </a:fld>
            <a:endParaRPr lang="en-US"/>
          </a:p>
        </p:txBody>
      </p:sp>
    </p:spTree>
    <p:extLst>
      <p:ext uri="{BB962C8B-B14F-4D97-AF65-F5344CB8AC3E}">
        <p14:creationId xmlns:p14="http://schemas.microsoft.com/office/powerpoint/2010/main" val="1412727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66000">
              <a:schemeClr val="bg1"/>
            </a:gs>
            <a:gs pos="45000">
              <a:schemeClr val="bg1"/>
            </a:gs>
            <a:gs pos="86000">
              <a:srgbClr val="FEE7F2"/>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87400" y="1562100"/>
            <a:ext cx="10871200" cy="4953000"/>
          </a:xfrm>
          <a:scene3d>
            <a:camera prst="orthographicFront"/>
            <a:lightRig rig="threePt" dir="t"/>
          </a:scene3d>
          <a:sp3d>
            <a:bevelT prst="angle"/>
          </a:sp3d>
        </p:spPr>
        <p:txBody>
          <a:bodyPr>
            <a:normAutofit fontScale="92500"/>
          </a:bodyPr>
          <a:lstStyle/>
          <a:p>
            <a:pPr marL="560070" lvl="0" indent="-514350">
              <a:lnSpc>
                <a:spcPct val="150000"/>
              </a:lnSpc>
              <a:buFont typeface="+mj-lt"/>
              <a:buAutoNum type="arabicPeriod"/>
            </a:pPr>
            <a:r>
              <a:rPr lang="en-US" sz="2800" b="1" dirty="0">
                <a:solidFill>
                  <a:srgbClr val="0070C0"/>
                </a:solidFill>
              </a:rPr>
              <a:t>Judges </a:t>
            </a:r>
            <a:r>
              <a:rPr lang="en-US" sz="2800" b="1" dirty="0" smtClean="0">
                <a:solidFill>
                  <a:srgbClr val="0070C0"/>
                </a:solidFill>
              </a:rPr>
              <a:t>8:21</a:t>
            </a:r>
            <a:r>
              <a:rPr lang="en-US" sz="2800" dirty="0" smtClean="0">
                <a:solidFill>
                  <a:srgbClr val="0070C0"/>
                </a:solidFill>
              </a:rPr>
              <a:t> </a:t>
            </a:r>
            <a:r>
              <a:rPr lang="en-US" sz="2800" dirty="0" smtClean="0">
                <a:solidFill>
                  <a:schemeClr val="tx1"/>
                </a:solidFill>
              </a:rPr>
              <a:t>And </a:t>
            </a:r>
            <a:r>
              <a:rPr lang="en-US" sz="2800" dirty="0">
                <a:solidFill>
                  <a:schemeClr val="tx1"/>
                </a:solidFill>
              </a:rPr>
              <a:t>Gideon arose, and </a:t>
            </a:r>
            <a:r>
              <a:rPr lang="en-US" sz="2800" dirty="0" smtClean="0">
                <a:solidFill>
                  <a:schemeClr val="tx1"/>
                </a:solidFill>
              </a:rPr>
              <a:t>slew </a:t>
            </a:r>
            <a:r>
              <a:rPr lang="en-US" sz="2800" dirty="0" err="1">
                <a:solidFill>
                  <a:schemeClr val="tx1"/>
                </a:solidFill>
              </a:rPr>
              <a:t>Zebah</a:t>
            </a:r>
            <a:r>
              <a:rPr lang="en-US" sz="2800" dirty="0">
                <a:solidFill>
                  <a:schemeClr val="tx1"/>
                </a:solidFill>
              </a:rPr>
              <a:t> and </a:t>
            </a:r>
            <a:r>
              <a:rPr lang="en-US" sz="2800" dirty="0" err="1">
                <a:solidFill>
                  <a:schemeClr val="tx1"/>
                </a:solidFill>
              </a:rPr>
              <a:t>Zalmunna</a:t>
            </a:r>
            <a:r>
              <a:rPr lang="en-US" sz="2800" dirty="0">
                <a:solidFill>
                  <a:schemeClr val="tx1"/>
                </a:solidFill>
              </a:rPr>
              <a:t>, </a:t>
            </a:r>
            <a:r>
              <a:rPr lang="en-US" sz="2800" dirty="0" smtClean="0">
                <a:solidFill>
                  <a:schemeClr val="tx1"/>
                </a:solidFill>
              </a:rPr>
              <a:t>and </a:t>
            </a:r>
            <a:r>
              <a:rPr lang="en-US" sz="2800" dirty="0">
                <a:solidFill>
                  <a:schemeClr val="tx1"/>
                </a:solidFill>
              </a:rPr>
              <a:t>took away </a:t>
            </a:r>
            <a:r>
              <a:rPr lang="en-US" sz="2800" b="1" dirty="0" smtClean="0">
                <a:solidFill>
                  <a:schemeClr val="tx1"/>
                </a:solidFill>
                <a:effectLst>
                  <a:outerShdw blurRad="69850" dist="43180" dir="5400000" sx="0" sy="0">
                    <a:srgbClr val="000000">
                      <a:alpha val="65000"/>
                    </a:srgbClr>
                  </a:outerShdw>
                </a:effectLst>
              </a:rPr>
              <a:t>the ornaments </a:t>
            </a:r>
            <a:r>
              <a:rPr lang="en-US" sz="2800" dirty="0" smtClean="0">
                <a:solidFill>
                  <a:schemeClr val="tx1"/>
                </a:solidFill>
                <a:effectLst>
                  <a:outerShdw blurRad="69850" dist="43180" dir="5400000" sx="0" sy="0">
                    <a:srgbClr val="000000">
                      <a:alpha val="65000"/>
                    </a:srgbClr>
                  </a:outerShdw>
                </a:effectLst>
              </a:rPr>
              <a:t>[H7720]</a:t>
            </a:r>
            <a:r>
              <a:rPr lang="en-US" sz="2800" b="1" dirty="0" smtClean="0">
                <a:solidFill>
                  <a:schemeClr val="tx1"/>
                </a:solidFill>
                <a:effectLst>
                  <a:outerShdw blurRad="69850" dist="43180" dir="5400000" sx="0" sy="0">
                    <a:srgbClr val="000000">
                      <a:alpha val="65000"/>
                    </a:srgbClr>
                  </a:outerShdw>
                </a:effectLst>
              </a:rPr>
              <a:t> </a:t>
            </a:r>
            <a:r>
              <a:rPr lang="en-US" sz="2800" dirty="0" smtClean="0">
                <a:solidFill>
                  <a:schemeClr val="tx1"/>
                </a:solidFill>
              </a:rPr>
              <a:t>that </a:t>
            </a:r>
            <a:r>
              <a:rPr lang="en-US" sz="2800" dirty="0">
                <a:solidFill>
                  <a:schemeClr val="tx1"/>
                </a:solidFill>
              </a:rPr>
              <a:t>were on their </a:t>
            </a:r>
            <a:r>
              <a:rPr lang="en-US" sz="2800" dirty="0" smtClean="0">
                <a:solidFill>
                  <a:schemeClr val="tx1"/>
                </a:solidFill>
              </a:rPr>
              <a:t>camels</a:t>
            </a:r>
            <a:r>
              <a:rPr lang="en-US" sz="2800" dirty="0">
                <a:solidFill>
                  <a:schemeClr val="tx1"/>
                </a:solidFill>
              </a:rPr>
              <a:t>' </a:t>
            </a:r>
            <a:r>
              <a:rPr lang="en-US" sz="2800" dirty="0" smtClean="0">
                <a:solidFill>
                  <a:schemeClr val="tx1"/>
                </a:solidFill>
              </a:rPr>
              <a:t>necks.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smtClean="0">
              <a:solidFill>
                <a:schemeClr val="tx1"/>
              </a:solidFill>
            </a:endParaRPr>
          </a:p>
          <a:p>
            <a:pPr marL="560070" lvl="0" indent="-514350">
              <a:lnSpc>
                <a:spcPct val="150000"/>
              </a:lnSpc>
              <a:buFont typeface="+mj-lt"/>
              <a:buAutoNum type="arabicPeriod"/>
            </a:pPr>
            <a:r>
              <a:rPr lang="en-US" sz="2800" b="1" dirty="0">
                <a:solidFill>
                  <a:srgbClr val="0070C0"/>
                </a:solidFill>
              </a:rPr>
              <a:t>Judges 8:26</a:t>
            </a:r>
            <a:r>
              <a:rPr lang="en-US" sz="2800" dirty="0">
                <a:solidFill>
                  <a:srgbClr val="0070C0"/>
                </a:solidFill>
              </a:rPr>
              <a:t>  </a:t>
            </a:r>
            <a:r>
              <a:rPr lang="en-US" sz="2800" dirty="0">
                <a:solidFill>
                  <a:schemeClr val="tx1"/>
                </a:solidFill>
              </a:rPr>
              <a:t>And the weight of the golden </a:t>
            </a:r>
            <a:r>
              <a:rPr lang="en-US" sz="2800" dirty="0" smtClean="0">
                <a:solidFill>
                  <a:schemeClr val="tx1"/>
                </a:solidFill>
              </a:rPr>
              <a:t>earrings … beside </a:t>
            </a:r>
            <a:r>
              <a:rPr lang="en-US" sz="2800" b="1" dirty="0" smtClean="0">
                <a:solidFill>
                  <a:schemeClr val="tx1"/>
                </a:solidFill>
                <a:effectLst>
                  <a:outerShdw blurRad="69850" dist="43180" dir="5400000" sx="0" sy="0">
                    <a:srgbClr val="000000">
                      <a:alpha val="65000"/>
                    </a:srgbClr>
                  </a:outerShdw>
                </a:effectLst>
              </a:rPr>
              <a:t>ornaments </a:t>
            </a:r>
            <a:r>
              <a:rPr lang="en-US" sz="2800" dirty="0" smtClean="0">
                <a:solidFill>
                  <a:schemeClr val="tx1"/>
                </a:solidFill>
                <a:effectLst>
                  <a:outerShdw blurRad="69850" dist="43180" dir="5400000" sx="0" sy="0">
                    <a:srgbClr val="000000">
                      <a:alpha val="65000"/>
                    </a:srgbClr>
                  </a:outerShdw>
                </a:effectLst>
              </a:rPr>
              <a:t>[H7720]</a:t>
            </a:r>
            <a:r>
              <a:rPr lang="en-US" sz="2000" dirty="0" smtClean="0">
                <a:solidFill>
                  <a:schemeClr val="tx1"/>
                </a:solidFill>
                <a:effectLst>
                  <a:outerShdw blurRad="69850" dist="43180" dir="5400000" sx="0" sy="0">
                    <a:srgbClr val="000000">
                      <a:alpha val="65000"/>
                    </a:srgbClr>
                  </a:outerShdw>
                </a:effectLst>
              </a:rPr>
              <a:t>,</a:t>
            </a:r>
            <a:r>
              <a:rPr lang="en-US" sz="2800" dirty="0" smtClean="0">
                <a:solidFill>
                  <a:schemeClr val="tx1"/>
                </a:solidFill>
              </a:rPr>
              <a:t> </a:t>
            </a:r>
            <a:r>
              <a:rPr lang="en-US" sz="2800" dirty="0">
                <a:solidFill>
                  <a:schemeClr val="tx1"/>
                </a:solidFill>
              </a:rPr>
              <a:t>and collars, and purple </a:t>
            </a:r>
            <a:r>
              <a:rPr lang="en-US" sz="2800" dirty="0" smtClean="0">
                <a:solidFill>
                  <a:schemeClr val="tx1"/>
                </a:solidFill>
              </a:rPr>
              <a:t>raiment … and </a:t>
            </a:r>
            <a:r>
              <a:rPr lang="en-US" sz="2800" dirty="0">
                <a:solidFill>
                  <a:schemeClr val="tx1"/>
                </a:solidFill>
              </a:rPr>
              <a:t>beside the chains that were about their camels' necks</a:t>
            </a:r>
            <a:r>
              <a:rPr lang="en-US" sz="2800" dirty="0" smtClean="0">
                <a:solidFill>
                  <a:schemeClr val="tx1"/>
                </a:solidFill>
              </a:rPr>
              <a:t>.</a:t>
            </a:r>
            <a:endParaRPr lang="en-US" dirty="0">
              <a:solidFill>
                <a:schemeClr val="tx1"/>
              </a:solidFill>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162800" y="2814575"/>
            <a:ext cx="1905000"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2"/>
          </p:nvPr>
        </p:nvSpPr>
        <p:spPr/>
        <p:txBody>
          <a:bodyPr>
            <a:normAutofit fontScale="77500" lnSpcReduction="20000"/>
          </a:bodyPr>
          <a:lstStyle/>
          <a:p>
            <a:fld id="{AA4C6552-42F6-43F2-A3FB-E92E8C09004E}" type="slidenum">
              <a:rPr lang="en-US" sz="1600" b="1" smtClean="0">
                <a:solidFill>
                  <a:schemeClr val="tx1"/>
                </a:solidFill>
              </a:rPr>
              <a:pPr/>
              <a:t>17</a:t>
            </a:fld>
            <a:endParaRPr lang="en-US" b="1" dirty="0">
              <a:solidFill>
                <a:schemeClr val="tx1"/>
              </a:solidFill>
            </a:endParaRPr>
          </a:p>
        </p:txBody>
      </p:sp>
      <p:pic>
        <p:nvPicPr>
          <p:cNvPr id="5" name="Picture 4"/>
          <p:cNvPicPr>
            <a:picLocks noChangeAspect="1"/>
          </p:cNvPicPr>
          <p:nvPr/>
        </p:nvPicPr>
        <p:blipFill>
          <a:blip r:embed="rId5" cstate="print"/>
          <a:stretch>
            <a:fillRect/>
          </a:stretch>
        </p:blipFill>
        <p:spPr>
          <a:xfrm>
            <a:off x="1466609" y="3362870"/>
            <a:ext cx="1143000" cy="1295192"/>
          </a:xfrm>
          <a:prstGeom prst="rect">
            <a:avLst/>
          </a:prstGeom>
        </p:spPr>
      </p:pic>
      <p:pic>
        <p:nvPicPr>
          <p:cNvPr id="6" name="Picture 5"/>
          <p:cNvPicPr>
            <a:picLocks noChangeAspect="1"/>
          </p:cNvPicPr>
          <p:nvPr/>
        </p:nvPicPr>
        <p:blipFill>
          <a:blip r:embed="rId6" cstate="print"/>
          <a:stretch>
            <a:fillRect/>
          </a:stretch>
        </p:blipFill>
        <p:spPr>
          <a:xfrm>
            <a:off x="3447809" y="3314723"/>
            <a:ext cx="1505985" cy="1343339"/>
          </a:xfrm>
          <a:prstGeom prst="rect">
            <a:avLst/>
          </a:prstGeom>
        </p:spPr>
      </p:pic>
      <p:pic>
        <p:nvPicPr>
          <p:cNvPr id="7" name="Picture 6"/>
          <p:cNvPicPr>
            <a:picLocks noChangeAspect="1"/>
          </p:cNvPicPr>
          <p:nvPr/>
        </p:nvPicPr>
        <p:blipFill>
          <a:blip r:embed="rId7" cstate="print"/>
          <a:stretch>
            <a:fillRect/>
          </a:stretch>
        </p:blipFill>
        <p:spPr>
          <a:xfrm>
            <a:off x="5219700" y="3330186"/>
            <a:ext cx="1752600" cy="1312412"/>
          </a:xfrm>
          <a:prstGeom prst="rect">
            <a:avLst/>
          </a:prstGeom>
        </p:spPr>
      </p:pic>
      <p:pic>
        <p:nvPicPr>
          <p:cNvPr id="8" name="Picture 7"/>
          <p:cNvPicPr>
            <a:picLocks noChangeAspect="1"/>
          </p:cNvPicPr>
          <p:nvPr/>
        </p:nvPicPr>
        <p:blipFill>
          <a:blip r:embed="rId8" cstate="print"/>
          <a:stretch>
            <a:fillRect/>
          </a:stretch>
        </p:blipFill>
        <p:spPr>
          <a:xfrm>
            <a:off x="9525000" y="3200400"/>
            <a:ext cx="1447800" cy="1447800"/>
          </a:xfrm>
          <a:prstGeom prst="rect">
            <a:avLst/>
          </a:prstGeom>
        </p:spPr>
      </p:pic>
      <p:sp>
        <p:nvSpPr>
          <p:cNvPr id="10" name="Title 1"/>
          <p:cNvSpPr txBox="1">
            <a:spLocks/>
          </p:cNvSpPr>
          <p:nvPr/>
        </p:nvSpPr>
        <p:spPr>
          <a:xfrm>
            <a:off x="304800" y="228600"/>
            <a:ext cx="11658600" cy="990600"/>
          </a:xfrm>
          <a:prstGeom prst="rect">
            <a:avLst/>
          </a:prstGeom>
        </p:spPr>
        <p:txBody>
          <a:bodyPr vert="horz" anchor="ctr">
            <a:normAutofit fontScale="7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7300" b="1" dirty="0" smtClean="0">
                <a:ln w="11430"/>
                <a:solidFill>
                  <a:srgbClr val="0070C0"/>
                </a:solidFill>
                <a:effectLst>
                  <a:outerShdw blurRad="50800" dist="39000" dir="5460000" algn="tl">
                    <a:srgbClr val="000000">
                      <a:alpha val="38000"/>
                    </a:srgbClr>
                  </a:outerShdw>
                </a:effectLst>
                <a:latin typeface="Arial Rounded MT Bold" pitchFamily="34" charset="0"/>
              </a:rPr>
              <a:t>Scriptures for </a:t>
            </a:r>
            <a:r>
              <a:rPr lang="en-US" sz="7300" b="1" dirty="0" smtClean="0">
                <a:ln w="11430"/>
                <a:solidFill>
                  <a:srgbClr val="0070C0"/>
                </a:solidFill>
                <a:effectLst>
                  <a:glow rad="139700">
                    <a:schemeClr val="accent5">
                      <a:satMod val="175000"/>
                      <a:alpha val="40000"/>
                    </a:schemeClr>
                  </a:glow>
                  <a:outerShdw blurRad="50800" dist="39000" dir="5460000" algn="tl">
                    <a:srgbClr val="000000">
                      <a:alpha val="38000"/>
                    </a:srgbClr>
                  </a:outerShdw>
                </a:effectLst>
                <a:latin typeface="Arial Rounded MT Bold" pitchFamily="34" charset="0"/>
              </a:rPr>
              <a:t>H7720</a:t>
            </a:r>
            <a:r>
              <a:rPr lang="en-US" sz="7300" b="1" dirty="0" smtClean="0">
                <a:ln w="11430"/>
                <a:solidFill>
                  <a:srgbClr val="0070C0"/>
                </a:solidFill>
                <a:effectLst>
                  <a:outerShdw blurRad="50800" dist="39000" dir="5460000" algn="tl">
                    <a:srgbClr val="000000">
                      <a:alpha val="38000"/>
                    </a:srgbClr>
                  </a:outerShdw>
                </a:effectLst>
                <a:latin typeface="Arial Rounded MT Bold" pitchFamily="34" charset="0"/>
              </a:rPr>
              <a:t>  </a:t>
            </a:r>
            <a:r>
              <a:rPr lang="en-US" sz="6500" b="1" dirty="0" smtClean="0">
                <a:ln w="11430"/>
                <a:solidFill>
                  <a:srgbClr val="0070C0"/>
                </a:solidFill>
                <a:effectLst>
                  <a:outerShdw blurRad="50800" dist="39000" dir="5460000" algn="tl">
                    <a:srgbClr val="000000">
                      <a:alpha val="38000"/>
                    </a:srgbClr>
                  </a:outerShdw>
                </a:effectLst>
                <a:latin typeface="Arial Rounded MT Bold" pitchFamily="34" charset="0"/>
              </a:rPr>
              <a:t>&lt;</a:t>
            </a:r>
            <a:r>
              <a:rPr lang="en-US" sz="6500" b="1" dirty="0" err="1" smtClean="0">
                <a:ln w="11430"/>
                <a:solidFill>
                  <a:srgbClr val="0070C0"/>
                </a:solidFill>
                <a:effectLst>
                  <a:glow rad="101600">
                    <a:schemeClr val="accent5">
                      <a:satMod val="175000"/>
                      <a:alpha val="40000"/>
                    </a:schemeClr>
                  </a:glow>
                  <a:outerShdw blurRad="50800" dist="39000" dir="5460000" algn="tl">
                    <a:srgbClr val="000000">
                      <a:alpha val="38000"/>
                    </a:srgbClr>
                  </a:outerShdw>
                </a:effectLst>
                <a:latin typeface="Arial Rounded MT Bold" pitchFamily="34" charset="0"/>
              </a:rPr>
              <a:t>saharon</a:t>
            </a:r>
            <a:r>
              <a:rPr lang="en-US" sz="6500" b="1" dirty="0" smtClean="0">
                <a:ln w="11430"/>
                <a:solidFill>
                  <a:srgbClr val="0070C0"/>
                </a:solidFill>
                <a:effectLst>
                  <a:outerShdw blurRad="50800" dist="39000" dir="5460000" algn="tl">
                    <a:srgbClr val="000000">
                      <a:alpha val="38000"/>
                    </a:srgbClr>
                  </a:outerShdw>
                </a:effectLst>
                <a:latin typeface="Arial Rounded MT Bold" pitchFamily="34" charset="0"/>
              </a:rPr>
              <a:t>&gt; </a:t>
            </a:r>
            <a:endParaRPr lang="en-US" b="1" dirty="0">
              <a:ln w="11430"/>
              <a:solidFill>
                <a:srgbClr val="0070C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3718392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BEAC7"/>
            </a:gs>
            <a:gs pos="17999">
              <a:srgbClr val="FEE7F2"/>
            </a:gs>
            <a:gs pos="66000">
              <a:schemeClr val="bg1"/>
            </a:gs>
            <a:gs pos="45000">
              <a:schemeClr val="bg1"/>
            </a:gs>
            <a:gs pos="86000">
              <a:srgbClr val="FEE7F2"/>
            </a:gs>
          </a:gsLst>
          <a:lin ang="54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53800" y="6477000"/>
            <a:ext cx="805405" cy="381000"/>
          </a:xfrm>
        </p:spPr>
        <p:txBody>
          <a:bodyPr>
            <a:normAutofit/>
          </a:bodyPr>
          <a:lstStyle/>
          <a:p>
            <a:fld id="{AA4C6552-42F6-43F2-A3FB-E92E8C09004E}" type="slidenum">
              <a:rPr lang="en-US" sz="1600" b="0" smtClean="0">
                <a:solidFill>
                  <a:schemeClr val="tx1"/>
                </a:solidFill>
              </a:rPr>
              <a:pPr/>
              <a:t>18</a:t>
            </a:fld>
            <a:endParaRPr lang="en-US" sz="1600" b="0" dirty="0">
              <a:solidFill>
                <a:schemeClr val="tx1"/>
              </a:solidFill>
            </a:endParaRPr>
          </a:p>
        </p:txBody>
      </p:sp>
      <p:sp>
        <p:nvSpPr>
          <p:cNvPr id="11" name="Content Placeholder 2"/>
          <p:cNvSpPr txBox="1">
            <a:spLocks/>
          </p:cNvSpPr>
          <p:nvPr/>
        </p:nvSpPr>
        <p:spPr>
          <a:xfrm>
            <a:off x="457200" y="152400"/>
            <a:ext cx="11430000" cy="6468078"/>
          </a:xfrm>
          <a:prstGeom prst="rect">
            <a:avLst/>
          </a:prstGeom>
          <a:scene3d>
            <a:camera prst="orthographicFront"/>
            <a:lightRig rig="threePt" dir="t"/>
          </a:scene3d>
          <a:sp3d>
            <a:bevelT prst="angle"/>
          </a:sp3d>
        </p:spPr>
        <p:txBody>
          <a:bodyPr vert="horz">
            <a:normAutofit/>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34000"/>
              </a:lnSpc>
              <a:buFont typeface="+mj-lt"/>
              <a:buAutoNum type="arabicPeriod" startAt="3"/>
            </a:pPr>
            <a:r>
              <a:rPr lang="en-US" sz="2800" b="1" dirty="0">
                <a:solidFill>
                  <a:srgbClr val="0070C0"/>
                </a:solidFill>
              </a:rPr>
              <a:t> </a:t>
            </a:r>
            <a:r>
              <a:rPr lang="en-US" sz="2800" b="1" dirty="0" smtClean="0">
                <a:solidFill>
                  <a:srgbClr val="0070C0"/>
                </a:solidFill>
              </a:rPr>
              <a:t>Isa 3:18</a:t>
            </a:r>
            <a:r>
              <a:rPr lang="en-US" sz="2800" dirty="0" smtClean="0">
                <a:solidFill>
                  <a:srgbClr val="0070C0"/>
                </a:solidFill>
              </a:rPr>
              <a:t>  </a:t>
            </a:r>
            <a:r>
              <a:rPr lang="en-US" sz="2800" dirty="0" smtClean="0"/>
              <a:t>In that day Yahuah will take away the bravery of </a:t>
            </a:r>
            <a:br>
              <a:rPr lang="en-US" sz="2800" dirty="0" smtClean="0"/>
            </a:br>
            <a:r>
              <a:rPr lang="en-US" sz="2800" dirty="0" smtClean="0"/>
              <a:t> their </a:t>
            </a:r>
            <a:r>
              <a:rPr lang="en-US" sz="2800" b="1" u="sng" dirty="0" smtClean="0">
                <a:solidFill>
                  <a:srgbClr val="006600"/>
                </a:solidFill>
                <a:effectLst>
                  <a:outerShdw blurRad="69850" dist="43180" dir="5400000" sx="0" sy="0">
                    <a:srgbClr val="000000">
                      <a:alpha val="65000"/>
                    </a:srgbClr>
                  </a:outerShdw>
                </a:effectLst>
              </a:rPr>
              <a:t>tinkling ornaments</a:t>
            </a:r>
            <a:r>
              <a:rPr lang="en-US" sz="2800" b="1" dirty="0" smtClean="0">
                <a:solidFill>
                  <a:srgbClr val="006600"/>
                </a:solidFill>
                <a:effectLst>
                  <a:outerShdw blurRad="69850" dist="43180" dir="5400000" sx="0" sy="0">
                    <a:srgbClr val="000000">
                      <a:alpha val="65000"/>
                    </a:srgbClr>
                  </a:outerShdw>
                </a:effectLst>
              </a:rPr>
              <a:t> </a:t>
            </a:r>
            <a:r>
              <a:rPr lang="en-US" sz="2400" dirty="0" smtClean="0">
                <a:solidFill>
                  <a:srgbClr val="006600"/>
                </a:solidFill>
                <a:effectLst>
                  <a:outerShdw blurRad="69850" dist="43180" dir="5400000" sx="0" sy="0">
                    <a:srgbClr val="000000">
                      <a:alpha val="65000"/>
                    </a:srgbClr>
                  </a:outerShdw>
                </a:effectLst>
              </a:rPr>
              <a:t>[H5914] </a:t>
            </a:r>
            <a:r>
              <a:rPr lang="en-US" sz="2800" dirty="0" smtClean="0"/>
              <a:t>about their feet, and their </a:t>
            </a:r>
            <a:br>
              <a:rPr lang="en-US" sz="2800" dirty="0" smtClean="0"/>
            </a:br>
            <a:r>
              <a:rPr lang="en-US" sz="2800" dirty="0" smtClean="0"/>
              <a:t> </a:t>
            </a:r>
            <a:r>
              <a:rPr lang="en-US" sz="2800" u="sng" dirty="0" smtClean="0">
                <a:solidFill>
                  <a:srgbClr val="00B050"/>
                </a:solidFill>
              </a:rPr>
              <a:t>cauls</a:t>
            </a:r>
            <a:r>
              <a:rPr lang="en-US" sz="2800" dirty="0" smtClean="0">
                <a:solidFill>
                  <a:srgbClr val="00B050"/>
                </a:solidFill>
              </a:rPr>
              <a:t>,</a:t>
            </a:r>
            <a:r>
              <a:rPr lang="en-US" sz="2800" dirty="0" smtClean="0"/>
              <a:t> </a:t>
            </a:r>
            <a:r>
              <a:rPr lang="en-US" sz="2800" dirty="0" smtClean="0">
                <a:effectLst>
                  <a:outerShdw blurRad="69850" dist="43180" dir="5400000" sx="0" sy="0">
                    <a:srgbClr val="000000">
                      <a:alpha val="65000"/>
                    </a:srgbClr>
                  </a:outerShdw>
                </a:effectLst>
              </a:rPr>
              <a:t>and their</a:t>
            </a:r>
            <a:r>
              <a:rPr lang="en-US" sz="2800" b="1" dirty="0" smtClean="0">
                <a:solidFill>
                  <a:schemeClr val="accent5">
                    <a:lumMod val="75000"/>
                  </a:schemeClr>
                </a:solidFill>
                <a:effectLst>
                  <a:outerShdw blurRad="69850" dist="43180" dir="5400000" sx="0" sy="0">
                    <a:srgbClr val="000000">
                      <a:alpha val="65000"/>
                    </a:srgbClr>
                  </a:outerShdw>
                </a:effectLst>
              </a:rPr>
              <a:t> round tires </a:t>
            </a:r>
            <a:r>
              <a:rPr lang="en-US" sz="2000" dirty="0">
                <a:solidFill>
                  <a:schemeClr val="accent5">
                    <a:lumMod val="75000"/>
                  </a:schemeClr>
                </a:solidFill>
                <a:effectLst>
                  <a:outerShdw blurRad="69850" dist="43180" dir="5400000" sx="0" sy="0">
                    <a:srgbClr val="000000">
                      <a:alpha val="65000"/>
                    </a:srgbClr>
                  </a:outerShdw>
                </a:effectLst>
              </a:rPr>
              <a:t>[</a:t>
            </a:r>
            <a:r>
              <a:rPr lang="en-US" sz="2000" dirty="0" smtClean="0">
                <a:solidFill>
                  <a:schemeClr val="accent5">
                    <a:lumMod val="75000"/>
                  </a:schemeClr>
                </a:solidFill>
                <a:effectLst>
                  <a:outerShdw blurRad="69850" dist="43180" dir="5400000" sx="0" sy="0">
                    <a:srgbClr val="000000">
                      <a:alpha val="65000"/>
                    </a:srgbClr>
                  </a:outerShdw>
                </a:effectLst>
              </a:rPr>
              <a:t>H6287]</a:t>
            </a:r>
            <a:r>
              <a:rPr lang="en-US" sz="2000" b="1" dirty="0" smtClean="0">
                <a:solidFill>
                  <a:schemeClr val="accent5">
                    <a:lumMod val="75000"/>
                  </a:schemeClr>
                </a:solidFill>
                <a:effectLst>
                  <a:outerShdw blurRad="69850" dist="43180" dir="5400000" sx="0" sy="0">
                    <a:srgbClr val="000000">
                      <a:alpha val="65000"/>
                    </a:srgbClr>
                  </a:outerShdw>
                </a:effectLst>
              </a:rPr>
              <a:t> </a:t>
            </a:r>
            <a:r>
              <a:rPr lang="en-US" sz="2800" b="1" dirty="0" smtClean="0">
                <a:solidFill>
                  <a:schemeClr val="accent5">
                    <a:lumMod val="75000"/>
                  </a:schemeClr>
                </a:solidFill>
                <a:effectLst>
                  <a:outerShdw blurRad="69850" dist="43180" dir="5400000" sx="0" sy="0">
                    <a:srgbClr val="000000">
                      <a:alpha val="65000"/>
                    </a:srgbClr>
                  </a:outerShdw>
                </a:effectLst>
              </a:rPr>
              <a:t>like the MOON </a:t>
            </a:r>
            <a:r>
              <a:rPr lang="en-US" sz="2400" dirty="0" smtClean="0">
                <a:solidFill>
                  <a:schemeClr val="accent5">
                    <a:lumMod val="75000"/>
                  </a:schemeClr>
                </a:solidFill>
                <a:effectLst>
                  <a:outerShdw blurRad="69850" dist="43180" dir="5400000" sx="0" sy="0">
                    <a:srgbClr val="000000">
                      <a:alpha val="65000"/>
                    </a:srgbClr>
                  </a:outerShdw>
                </a:effectLst>
              </a:rPr>
              <a:t>[H7720].</a:t>
            </a:r>
            <a:endParaRPr lang="en-US" sz="2800" dirty="0" smtClean="0">
              <a:solidFill>
                <a:schemeClr val="accent5">
                  <a:lumMod val="75000"/>
                </a:schemeClr>
              </a:solidFill>
            </a:endParaRPr>
          </a:p>
          <a:p>
            <a:pPr marL="0" indent="0">
              <a:lnSpc>
                <a:spcPct val="124000"/>
              </a:lnSpc>
              <a:buFont typeface="Wingdings"/>
              <a:buNone/>
            </a:pPr>
            <a:r>
              <a:rPr lang="en-US" sz="2800" b="1" dirty="0" smtClean="0">
                <a:solidFill>
                  <a:srgbClr val="0070C0"/>
                </a:solidFill>
              </a:rPr>
              <a:t>Isa 3:18 </a:t>
            </a:r>
            <a:r>
              <a:rPr lang="en-US" sz="2800" dirty="0" smtClean="0">
                <a:solidFill>
                  <a:srgbClr val="0070C0"/>
                </a:solidFill>
              </a:rPr>
              <a:t> </a:t>
            </a:r>
            <a:r>
              <a:rPr lang="en-US" sz="2000" dirty="0" smtClean="0"/>
              <a:t>(Note the extra Hebrew definitions </a:t>
            </a:r>
            <a:br>
              <a:rPr lang="en-US" sz="2000" dirty="0" smtClean="0"/>
            </a:br>
            <a:r>
              <a:rPr lang="en-US" sz="2000" dirty="0" smtClean="0"/>
              <a:t>                        that are similar to “roundness.”) </a:t>
            </a:r>
            <a:br>
              <a:rPr lang="en-US" sz="2000" dirty="0" smtClean="0"/>
            </a:br>
            <a:endParaRPr lang="en-US" sz="800" dirty="0" smtClean="0"/>
          </a:p>
          <a:p>
            <a:pPr marL="457200" indent="-457200">
              <a:lnSpc>
                <a:spcPct val="124000"/>
              </a:lnSpc>
              <a:buFont typeface="Wingdings" pitchFamily="2" charset="2"/>
              <a:buChar char="§"/>
            </a:pPr>
            <a:r>
              <a:rPr lang="en-US" sz="2800" b="1" i="1" u="sng" dirty="0" smtClean="0">
                <a:solidFill>
                  <a:srgbClr val="006600"/>
                </a:solidFill>
              </a:rPr>
              <a:t>tinkling ornaments</a:t>
            </a:r>
            <a:r>
              <a:rPr lang="en-US" sz="2800" i="1" dirty="0" smtClean="0">
                <a:solidFill>
                  <a:srgbClr val="006600"/>
                </a:solidFill>
              </a:rPr>
              <a:t>;</a:t>
            </a:r>
            <a:r>
              <a:rPr lang="en-US" sz="2800" dirty="0" smtClean="0">
                <a:solidFill>
                  <a:srgbClr val="006600"/>
                </a:solidFill>
              </a:rPr>
              <a:t>  </a:t>
            </a:r>
            <a:r>
              <a:rPr lang="en-US" sz="2400" b="1" dirty="0" smtClean="0">
                <a:solidFill>
                  <a:srgbClr val="006600"/>
                </a:solidFill>
              </a:rPr>
              <a:t>H5914</a:t>
            </a:r>
            <a:r>
              <a:rPr lang="en-US" sz="2400" dirty="0" smtClean="0">
                <a:solidFill>
                  <a:srgbClr val="006600"/>
                </a:solidFill>
              </a:rPr>
              <a:t>; </a:t>
            </a:r>
            <a:r>
              <a:rPr lang="en-US" sz="2800" dirty="0" smtClean="0">
                <a:solidFill>
                  <a:srgbClr val="006600"/>
                </a:solidFill>
              </a:rPr>
              <a:t>an anklet [bracelet]</a:t>
            </a:r>
          </a:p>
          <a:p>
            <a:pPr marL="457200" indent="-457200" algn="ctr">
              <a:lnSpc>
                <a:spcPct val="124000"/>
              </a:lnSpc>
              <a:buFont typeface="Wingdings" pitchFamily="2" charset="2"/>
              <a:buChar char="§"/>
            </a:pPr>
            <a:r>
              <a:rPr lang="en-US" sz="2800" b="1" i="1" u="sng" dirty="0" smtClean="0">
                <a:solidFill>
                  <a:srgbClr val="00B050"/>
                </a:solidFill>
              </a:rPr>
              <a:t>cauls</a:t>
            </a:r>
            <a:r>
              <a:rPr lang="en-US" sz="2800" i="1" dirty="0" smtClean="0">
                <a:solidFill>
                  <a:srgbClr val="00B050"/>
                </a:solidFill>
              </a:rPr>
              <a:t>;</a:t>
            </a:r>
            <a:r>
              <a:rPr lang="en-US" sz="2800" dirty="0" smtClean="0">
                <a:solidFill>
                  <a:srgbClr val="00B050"/>
                </a:solidFill>
              </a:rPr>
              <a:t>  </a:t>
            </a:r>
            <a:r>
              <a:rPr lang="en-US" sz="2400" b="1" dirty="0" smtClean="0">
                <a:solidFill>
                  <a:srgbClr val="00B050"/>
                </a:solidFill>
              </a:rPr>
              <a:t>H7636</a:t>
            </a:r>
            <a:r>
              <a:rPr lang="en-US" sz="2400" dirty="0" smtClean="0">
                <a:solidFill>
                  <a:srgbClr val="00B050"/>
                </a:solidFill>
              </a:rPr>
              <a:t>;</a:t>
            </a:r>
            <a:r>
              <a:rPr lang="en-US" sz="2800" dirty="0" smtClean="0">
                <a:solidFill>
                  <a:srgbClr val="00B050"/>
                </a:solidFill>
              </a:rPr>
              <a:t> [round] netting for the hair    </a:t>
            </a:r>
            <a:r>
              <a:rPr lang="en-US" sz="2800" dirty="0">
                <a:solidFill>
                  <a:srgbClr val="00B050"/>
                </a:solidFill>
              </a:rPr>
              <a:t/>
            </a:r>
            <a:br>
              <a:rPr lang="en-US" sz="2800" dirty="0">
                <a:solidFill>
                  <a:srgbClr val="00B050"/>
                </a:solidFill>
              </a:rPr>
            </a:br>
            <a:r>
              <a:rPr lang="en-US" sz="2800" dirty="0" smtClean="0">
                <a:solidFill>
                  <a:srgbClr val="00B050"/>
                </a:solidFill>
              </a:rPr>
              <a:t> (Compare to </a:t>
            </a:r>
            <a:r>
              <a:rPr lang="en-US" sz="2800" dirty="0" err="1" smtClean="0">
                <a:solidFill>
                  <a:srgbClr val="00B050"/>
                </a:solidFill>
              </a:rPr>
              <a:t>Eze</a:t>
            </a:r>
            <a:r>
              <a:rPr lang="en-US" sz="2800" dirty="0" smtClean="0">
                <a:solidFill>
                  <a:srgbClr val="00B050"/>
                </a:solidFill>
              </a:rPr>
              <a:t> 24:17, 23 “bind the </a:t>
            </a:r>
            <a:r>
              <a:rPr lang="en-US" sz="2800" u="sng" dirty="0" smtClean="0">
                <a:solidFill>
                  <a:srgbClr val="008080"/>
                </a:solidFill>
              </a:rPr>
              <a:t>tire</a:t>
            </a:r>
            <a:r>
              <a:rPr lang="en-US" sz="2800" dirty="0" smtClean="0">
                <a:solidFill>
                  <a:srgbClr val="00B050"/>
                </a:solidFill>
              </a:rPr>
              <a:t> </a:t>
            </a:r>
            <a:r>
              <a:rPr lang="en-US" sz="2000" dirty="0" smtClean="0">
                <a:solidFill>
                  <a:srgbClr val="008080"/>
                </a:solidFill>
              </a:rPr>
              <a:t>[H6287]</a:t>
            </a:r>
            <a:br>
              <a:rPr lang="en-US" sz="2000" dirty="0" smtClean="0">
                <a:solidFill>
                  <a:srgbClr val="008080"/>
                </a:solidFill>
              </a:rPr>
            </a:br>
            <a:r>
              <a:rPr lang="en-US" sz="2800" dirty="0">
                <a:solidFill>
                  <a:srgbClr val="00B050"/>
                </a:solidFill>
              </a:rPr>
              <a:t>of thine </a:t>
            </a:r>
            <a:r>
              <a:rPr lang="en-US" sz="2800" dirty="0" smtClean="0">
                <a:solidFill>
                  <a:srgbClr val="00B050"/>
                </a:solidFill>
              </a:rPr>
              <a:t>head” </a:t>
            </a:r>
            <a:r>
              <a:rPr lang="en-US" sz="2200" dirty="0" smtClean="0">
                <a:solidFill>
                  <a:srgbClr val="00B050"/>
                </a:solidFill>
              </a:rPr>
              <a:t>[H6287 - a fancy head-dress].</a:t>
            </a:r>
            <a:r>
              <a:rPr lang="en-US" sz="2800" dirty="0" smtClean="0">
                <a:solidFill>
                  <a:srgbClr val="00B050"/>
                </a:solidFill>
              </a:rPr>
              <a:t>) </a:t>
            </a:r>
          </a:p>
          <a:p>
            <a:pPr>
              <a:lnSpc>
                <a:spcPct val="124000"/>
              </a:lnSpc>
              <a:buFont typeface="Wingdings" pitchFamily="2" charset="2"/>
              <a:buChar char="v"/>
            </a:pPr>
            <a:r>
              <a:rPr lang="en-US" sz="2800" b="1" i="1" u="sng" dirty="0" smtClean="0">
                <a:solidFill>
                  <a:schemeClr val="accent5">
                    <a:lumMod val="50000"/>
                  </a:schemeClr>
                </a:solidFill>
              </a:rPr>
              <a:t>round tires like the moon</a:t>
            </a:r>
            <a:r>
              <a:rPr lang="en-US" sz="2800" i="1" dirty="0" smtClean="0">
                <a:solidFill>
                  <a:schemeClr val="accent5">
                    <a:lumMod val="50000"/>
                  </a:schemeClr>
                </a:solidFill>
              </a:rPr>
              <a:t>;</a:t>
            </a:r>
            <a:r>
              <a:rPr lang="en-US" sz="2800" b="1" dirty="0" smtClean="0">
                <a:solidFill>
                  <a:schemeClr val="accent5">
                    <a:lumMod val="50000"/>
                  </a:schemeClr>
                </a:solidFill>
              </a:rPr>
              <a:t> </a:t>
            </a:r>
            <a:r>
              <a:rPr lang="en-US" sz="2400" dirty="0" smtClean="0">
                <a:solidFill>
                  <a:schemeClr val="accent5">
                    <a:lumMod val="50000"/>
                  </a:schemeClr>
                </a:solidFill>
              </a:rPr>
              <a:t> </a:t>
            </a:r>
            <a:r>
              <a:rPr lang="en-US" sz="2400" b="1" dirty="0" smtClean="0">
                <a:effectLst>
                  <a:glow rad="228600">
                    <a:schemeClr val="accent5">
                      <a:satMod val="175000"/>
                      <a:alpha val="40000"/>
                    </a:schemeClr>
                  </a:glow>
                </a:effectLst>
              </a:rPr>
              <a:t>H7720</a:t>
            </a:r>
            <a:r>
              <a:rPr lang="en-US" sz="2800" dirty="0" smtClean="0"/>
              <a:t>; </a:t>
            </a:r>
            <a:r>
              <a:rPr lang="en-US" sz="2800" b="1" dirty="0" smtClean="0">
                <a:solidFill>
                  <a:schemeClr val="accent5">
                    <a:lumMod val="50000"/>
                  </a:schemeClr>
                </a:solidFill>
              </a:rPr>
              <a:t>round neck pendant.</a:t>
            </a:r>
          </a:p>
          <a:p>
            <a:pPr marL="560070" indent="-514350">
              <a:lnSpc>
                <a:spcPct val="150000"/>
              </a:lnSpc>
              <a:buFont typeface="+mj-lt"/>
              <a:buAutoNum type="arabicPeriod"/>
            </a:pPr>
            <a:endParaRPr lang="en-US" sz="2800" dirty="0" smtClean="0"/>
          </a:p>
          <a:p>
            <a:pPr marL="560070" indent="-514350">
              <a:lnSpc>
                <a:spcPct val="150000"/>
              </a:lnSpc>
              <a:buFont typeface="+mj-lt"/>
              <a:buAutoNum type="arabicPeriod"/>
            </a:pPr>
            <a:endParaRPr lang="en-US" dirty="0"/>
          </a:p>
        </p:txBody>
      </p:sp>
      <p:pic>
        <p:nvPicPr>
          <p:cNvPr id="12" name="Picture 2" descr="C:\Users\Rae\Desktop\round net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89865"/>
            <a:ext cx="1520456" cy="1520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Rae\Desktop\round pend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9400" y="4800600"/>
            <a:ext cx="1524000"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5" descr="C:\Users\Rae\Desktop\anklet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68112" y="1905000"/>
            <a:ext cx="1523688" cy="1901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533400" y="6019800"/>
            <a:ext cx="9677400" cy="685800"/>
          </a:xfrm>
          <a:prstGeom prst="rect">
            <a:avLst/>
          </a:prstGeom>
          <a:solidFill>
            <a:srgbClr val="D8EEC0"/>
          </a:solidFill>
          <a:ln w="38100">
            <a:solidFill>
              <a:srgbClr val="00B050"/>
            </a:solidFill>
          </a:ln>
          <a:scene3d>
            <a:camera prst="orthographicFront"/>
            <a:lightRig rig="threePt" dir="t"/>
          </a:scene3d>
          <a:sp3d>
            <a:bevelT w="152400" h="50800" prst="softRound"/>
          </a:sp3d>
        </p:spPr>
        <p:txBody>
          <a:bodyPr vert="horz">
            <a:normAutofit lnSpcReduction="10000"/>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34000"/>
              </a:lnSpc>
              <a:buFont typeface="Wingdings"/>
              <a:buNone/>
            </a:pPr>
            <a:r>
              <a:rPr lang="en-US" dirty="0" smtClean="0"/>
              <a:t>How do these definitions link to </a:t>
            </a:r>
            <a:r>
              <a:rPr lang="en-US" b="1" dirty="0" smtClean="0">
                <a:solidFill>
                  <a:srgbClr val="FF0000"/>
                </a:solidFill>
              </a:rPr>
              <a:t>H7723</a:t>
            </a:r>
            <a:r>
              <a:rPr lang="en-US" dirty="0" smtClean="0"/>
              <a:t> and </a:t>
            </a:r>
            <a:r>
              <a:rPr lang="en-US" b="1" dirty="0" smtClean="0">
                <a:solidFill>
                  <a:schemeClr val="bg2">
                    <a:lumMod val="50000"/>
                  </a:schemeClr>
                </a:solidFill>
              </a:rPr>
              <a:t>H7722</a:t>
            </a:r>
            <a:r>
              <a:rPr lang="en-US" dirty="0" smtClean="0">
                <a:solidFill>
                  <a:schemeClr val="bg2">
                    <a:lumMod val="50000"/>
                  </a:schemeClr>
                </a:solidFill>
              </a:rPr>
              <a:t>? </a:t>
            </a:r>
            <a:r>
              <a:rPr lang="en-US" sz="3000" dirty="0" smtClean="0">
                <a:solidFill>
                  <a:schemeClr val="bg2">
                    <a:lumMod val="50000"/>
                  </a:schemeClr>
                </a:solidFill>
              </a:rPr>
              <a:t> </a:t>
            </a:r>
            <a:endParaRPr lang="en-US" sz="1700" dirty="0" smtClean="0">
              <a:solidFill>
                <a:schemeClr val="bg2">
                  <a:lumMod val="50000"/>
                </a:schemeClr>
              </a:solidFill>
            </a:endParaRPr>
          </a:p>
          <a:p>
            <a:pPr marL="0" indent="0">
              <a:buFont typeface="Wingdings"/>
              <a:buNone/>
            </a:pPr>
            <a:endParaRPr lang="en-US" dirty="0" smtClean="0"/>
          </a:p>
          <a:p>
            <a:pPr marL="0" indent="0">
              <a:buFont typeface="Wingdings"/>
              <a:buNone/>
            </a:pPr>
            <a:endParaRPr lang="en-US" dirty="0"/>
          </a:p>
        </p:txBody>
      </p:sp>
    </p:spTree>
    <p:extLst>
      <p:ext uri="{BB962C8B-B14F-4D97-AF65-F5344CB8AC3E}">
        <p14:creationId xmlns:p14="http://schemas.microsoft.com/office/powerpoint/2010/main" val="3141050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wipe(left)">
                                      <p:cBhvr>
                                        <p:cTn id="7" dur="1750"/>
                                        <p:tgtEl>
                                          <p:spTgt spid="11">
                                            <p:txEl>
                                              <p:pRg st="2" end="2"/>
                                            </p:txEl>
                                          </p:spTgt>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7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left)">
                                      <p:cBhvr>
                                        <p:cTn id="16" dur="1750"/>
                                        <p:tgtEl>
                                          <p:spTgt spid="11">
                                            <p:txEl>
                                              <p:pRg st="3" end="3"/>
                                            </p:txEl>
                                          </p:spTgt>
                                        </p:tgtEl>
                                      </p:cBhvr>
                                    </p:animEffect>
                                  </p:childTnLst>
                                </p:cTn>
                              </p:par>
                              <p:par>
                                <p:cTn id="17" presetID="21"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4)">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wipe(left)">
                                      <p:cBhvr>
                                        <p:cTn id="24" dur="2000"/>
                                        <p:tgtEl>
                                          <p:spTgt spid="11">
                                            <p:txEl>
                                              <p:pRg st="4" end="4"/>
                                            </p:txEl>
                                          </p:spTgt>
                                        </p:tgtEl>
                                      </p:cBhvr>
                                    </p:animEffect>
                                  </p:childTnLst>
                                </p:cTn>
                              </p:par>
                              <p:par>
                                <p:cTn id="25" presetID="6" presetClass="entr" presetSubtype="32"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circle(out)">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12090400" cy="869950"/>
          </a:xfrm>
        </p:spPr>
        <p:txBody>
          <a:bodyPr>
            <a:normAutofit fontScale="90000"/>
            <a:scene3d>
              <a:camera prst="orthographicFront"/>
              <a:lightRig rig="threePt" dir="t"/>
            </a:scene3d>
            <a:sp3d extrusionH="57150">
              <a:bevelT w="38100" h="38100" prst="angle"/>
            </a:sp3d>
          </a:bodyPr>
          <a:lstStyle/>
          <a:p>
            <a:pPr algn="ctr"/>
            <a:r>
              <a:rPr lang="en-US" sz="6000" b="1" dirty="0" smtClean="0">
                <a:ln w="11430"/>
                <a:solidFill>
                  <a:srgbClr val="0070C0"/>
                </a:solidFill>
                <a:effectLst>
                  <a:glow rad="139700">
                    <a:schemeClr val="accent5">
                      <a:satMod val="175000"/>
                      <a:alpha val="40000"/>
                    </a:schemeClr>
                  </a:glow>
                  <a:outerShdw blurRad="50800" dist="39000" dir="5460000" algn="tl">
                    <a:srgbClr val="000000">
                      <a:alpha val="38000"/>
                    </a:srgbClr>
                  </a:outerShdw>
                </a:effectLst>
                <a:latin typeface="Arial Rounded MT Bold" pitchFamily="34" charset="0"/>
              </a:rPr>
              <a:t>H7720</a:t>
            </a:r>
            <a:r>
              <a:rPr lang="en-US" sz="6000" b="1" dirty="0" smtClean="0">
                <a:ln w="11430"/>
                <a:solidFill>
                  <a:srgbClr val="0070C0"/>
                </a:solidFill>
                <a:effectLst>
                  <a:glow rad="139700">
                    <a:schemeClr val="accent5">
                      <a:satMod val="175000"/>
                      <a:alpha val="40000"/>
                    </a:schemeClr>
                  </a:glow>
                  <a:outerShdw blurRad="50800" dist="39000" dir="5460000" algn="tl">
                    <a:srgbClr val="000000">
                      <a:alpha val="38000"/>
                    </a:srgbClr>
                  </a:outerShdw>
                </a:effectLst>
              </a:rPr>
              <a:t> </a:t>
            </a:r>
            <a:r>
              <a:rPr lang="en-US" sz="4800" dirty="0" smtClean="0">
                <a:latin typeface="Arial Rounded MT Bold" pitchFamily="34" charset="0"/>
              </a:rPr>
              <a:t>   </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Conclusion  </a:t>
            </a:r>
            <a:r>
              <a:rPr lang="en-US" sz="6000" b="1" dirty="0">
                <a:ln w="11430"/>
                <a:solidFill>
                  <a:srgbClr val="0070C0"/>
                </a:solidFill>
                <a:effectLst>
                  <a:outerShdw blurRad="50800" dist="39000" dir="5460000" algn="tl">
                    <a:srgbClr val="000000">
                      <a:alpha val="38000"/>
                    </a:srgbClr>
                  </a:outerShdw>
                </a:effectLst>
              </a:rPr>
              <a:t>&lt;</a:t>
            </a:r>
            <a:r>
              <a:rPr lang="en-US" sz="6000" b="1" dirty="0" err="1">
                <a:ln w="11430"/>
                <a:solidFill>
                  <a:srgbClr val="0070C0"/>
                </a:solidFill>
                <a:effectLst>
                  <a:glow rad="101600">
                    <a:schemeClr val="accent5">
                      <a:satMod val="175000"/>
                      <a:alpha val="40000"/>
                    </a:schemeClr>
                  </a:glow>
                  <a:outerShdw blurRad="50800" dist="39000" dir="5460000" algn="tl">
                    <a:srgbClr val="000000">
                      <a:alpha val="38000"/>
                    </a:srgbClr>
                  </a:outerShdw>
                </a:effectLst>
              </a:rPr>
              <a:t>saharon</a:t>
            </a:r>
            <a:r>
              <a:rPr lang="en-US" sz="6000" b="1" dirty="0">
                <a:ln w="11430"/>
                <a:solidFill>
                  <a:srgbClr val="0070C0"/>
                </a:solidFill>
                <a:effectLst>
                  <a:outerShdw blurRad="50800" dist="39000" dir="5460000" algn="tl">
                    <a:srgbClr val="000000">
                      <a:alpha val="38000"/>
                    </a:srgbClr>
                  </a:outerShdw>
                </a:effectLst>
              </a:rPr>
              <a:t>&gt; </a:t>
            </a:r>
            <a:endParaRPr lang="en-US" sz="4000" dirty="0">
              <a:latin typeface="Arial Rounded MT Bold"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19</a:t>
            </a:fld>
            <a:endParaRPr lang="en-US"/>
          </a:p>
        </p:txBody>
      </p:sp>
      <p:pic>
        <p:nvPicPr>
          <p:cNvPr id="8"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2806" y="548640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4270" y="7346536"/>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7" name="Picture 2" descr="C:\Users\Rae\Desktop\moon at cre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898" y="1676400"/>
            <a:ext cx="2349724"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3" descr="C:\Users\Rae\Desktop\white man puzzle solved.jpg"/>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9657965" y="2633662"/>
            <a:ext cx="2381250" cy="2581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3124200" y="1524000"/>
            <a:ext cx="8534400" cy="4800600"/>
          </a:xfrm>
          <a:prstGeom prst="rect">
            <a:avLst/>
          </a:prstGeom>
        </p:spPr>
        <p:txBody>
          <a:bodyPr vert="horz">
            <a:normAutofit/>
            <a:scene3d>
              <a:camera prst="orthographicFront"/>
              <a:lightRig rig="threePt" dir="t"/>
            </a:scene3d>
            <a:sp3d extrusionH="57150">
              <a:bevelT w="38100" h="38100" prst="angle"/>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50000"/>
              </a:lnSpc>
              <a:buFont typeface="Wingdings" pitchFamily="2" charset="2"/>
              <a:buNone/>
            </a:pPr>
            <a:r>
              <a:rPr lang="en-US" sz="3200" dirty="0" smtClean="0">
                <a:solidFill>
                  <a:srgbClr val="002060"/>
                </a:solidFill>
              </a:rPr>
              <a:t>All definitions compare </a:t>
            </a:r>
            <a:r>
              <a:rPr lang="en-US" sz="3200" b="1" dirty="0" smtClean="0">
                <a:solidFill>
                  <a:srgbClr val="002060"/>
                </a:solidFill>
                <a:effectLst>
                  <a:outerShdw blurRad="69850" dist="43180" dir="5400000" sx="0" sy="0">
                    <a:srgbClr val="000000">
                      <a:alpha val="65000"/>
                    </a:srgbClr>
                  </a:outerShdw>
                </a:effectLst>
              </a:rPr>
              <a:t>the “roundness” </a:t>
            </a:r>
            <a:br>
              <a:rPr lang="en-US" sz="3200" b="1" dirty="0" smtClean="0">
                <a:solidFill>
                  <a:srgbClr val="002060"/>
                </a:solidFill>
                <a:effectLst>
                  <a:outerShdw blurRad="69850" dist="43180" dir="5400000" sx="0" sy="0">
                    <a:srgbClr val="000000">
                      <a:alpha val="65000"/>
                    </a:srgbClr>
                  </a:outerShdw>
                </a:effectLst>
              </a:rPr>
            </a:br>
            <a:r>
              <a:rPr lang="en-US" sz="3200" b="1" dirty="0" smtClean="0">
                <a:solidFill>
                  <a:srgbClr val="002060"/>
                </a:solidFill>
                <a:effectLst>
                  <a:outerShdw blurRad="69850" dist="43180" dir="5400000" sx="0" sy="0">
                    <a:srgbClr val="000000">
                      <a:alpha val="65000"/>
                    </a:srgbClr>
                  </a:outerShdw>
                </a:effectLst>
              </a:rPr>
              <a:t>of ornaments </a:t>
            </a:r>
            <a:r>
              <a:rPr lang="en-US" sz="3200" dirty="0" smtClean="0">
                <a:solidFill>
                  <a:srgbClr val="002060"/>
                </a:solidFill>
              </a:rPr>
              <a:t>to </a:t>
            </a:r>
            <a:r>
              <a:rPr lang="en-US" sz="3200" b="1" dirty="0" smtClean="0">
                <a:solidFill>
                  <a:srgbClr val="002060"/>
                </a:solidFill>
                <a:effectLst>
                  <a:outerShdw blurRad="69850" dist="43180" dir="5400000" sx="0" sy="0">
                    <a:srgbClr val="000000">
                      <a:alpha val="65000"/>
                    </a:srgbClr>
                  </a:outerShdw>
                </a:effectLst>
              </a:rPr>
              <a:t>the “roundness” </a:t>
            </a:r>
            <a:br>
              <a:rPr lang="en-US" sz="3200" b="1" dirty="0" smtClean="0">
                <a:solidFill>
                  <a:srgbClr val="002060"/>
                </a:solidFill>
                <a:effectLst>
                  <a:outerShdw blurRad="69850" dist="43180" dir="5400000" sx="0" sy="0">
                    <a:srgbClr val="000000">
                      <a:alpha val="65000"/>
                    </a:srgbClr>
                  </a:outerShdw>
                </a:effectLst>
              </a:rPr>
            </a:br>
            <a:r>
              <a:rPr lang="en-US" sz="3200" dirty="0" smtClean="0">
                <a:solidFill>
                  <a:srgbClr val="002060"/>
                </a:solidFill>
              </a:rPr>
              <a:t>of the </a:t>
            </a:r>
            <a:r>
              <a:rPr lang="en-US" sz="3200" b="1" dirty="0" smtClean="0">
                <a:solidFill>
                  <a:srgbClr val="002060"/>
                </a:solidFill>
                <a:effectLst>
                  <a:outerShdw blurRad="69850" dist="43180" dir="5400000" sx="0" sy="0">
                    <a:srgbClr val="000000">
                      <a:alpha val="65000"/>
                    </a:srgbClr>
                  </a:outerShdw>
                </a:effectLst>
              </a:rPr>
              <a:t>MOON</a:t>
            </a:r>
            <a:r>
              <a:rPr lang="en-US" sz="3200" dirty="0" smtClean="0">
                <a:solidFill>
                  <a:srgbClr val="002060"/>
                </a:solidFill>
                <a:effectLst>
                  <a:outerShdw blurRad="69850" dist="43180" dir="5400000" sx="0" sy="0">
                    <a:srgbClr val="000000">
                      <a:alpha val="65000"/>
                    </a:srgbClr>
                  </a:outerShdw>
                </a:effectLst>
              </a:rPr>
              <a:t>.</a:t>
            </a:r>
            <a:r>
              <a:rPr lang="en-US" sz="3200" dirty="0" smtClean="0">
                <a:solidFill>
                  <a:srgbClr val="002060"/>
                </a:solidFill>
              </a:rPr>
              <a:t>  </a:t>
            </a:r>
          </a:p>
          <a:p>
            <a:pPr marL="0" indent="0">
              <a:lnSpc>
                <a:spcPct val="150000"/>
              </a:lnSpc>
              <a:buFont typeface="Wingdings" pitchFamily="2" charset="2"/>
              <a:buNone/>
            </a:pPr>
            <a:r>
              <a:rPr lang="en-US" sz="3200" b="1" dirty="0" smtClean="0">
                <a:solidFill>
                  <a:srgbClr val="0070C0"/>
                </a:solidFill>
              </a:rPr>
              <a:t>These verses lend no support </a:t>
            </a:r>
            <a:br>
              <a:rPr lang="en-US" sz="3200" b="1" dirty="0" smtClean="0">
                <a:solidFill>
                  <a:srgbClr val="0070C0"/>
                </a:solidFill>
              </a:rPr>
            </a:br>
            <a:r>
              <a:rPr lang="en-US" sz="3200" b="1" dirty="0" smtClean="0">
                <a:solidFill>
                  <a:srgbClr val="0070C0"/>
                </a:solidFill>
              </a:rPr>
              <a:t>to commence the Biblical month </a:t>
            </a:r>
            <a:br>
              <a:rPr lang="en-US" sz="3200" b="1" dirty="0" smtClean="0">
                <a:solidFill>
                  <a:srgbClr val="0070C0"/>
                </a:solidFill>
              </a:rPr>
            </a:br>
            <a:r>
              <a:rPr lang="en-US" sz="3200" b="1" dirty="0" smtClean="0">
                <a:solidFill>
                  <a:srgbClr val="0070C0"/>
                </a:solidFill>
              </a:rPr>
              <a:t>with any phase of the MOON in the sky. </a:t>
            </a:r>
            <a:endParaRPr lang="en-US" sz="3200" dirty="0">
              <a:solidFill>
                <a:srgbClr val="0070C0"/>
              </a:solidFill>
            </a:endParaRPr>
          </a:p>
        </p:txBody>
      </p:sp>
      <p:sp>
        <p:nvSpPr>
          <p:cNvPr id="14" name="Text Placeholder 2"/>
          <p:cNvSpPr txBox="1">
            <a:spLocks/>
          </p:cNvSpPr>
          <p:nvPr/>
        </p:nvSpPr>
        <p:spPr>
          <a:xfrm>
            <a:off x="555378" y="3363663"/>
            <a:ext cx="2133600" cy="2819400"/>
          </a:xfrm>
          <a:prstGeom prst="rect">
            <a:avLst/>
          </a:prstGeom>
          <a:solidFill>
            <a:schemeClr val="accent1">
              <a:lumMod val="75000"/>
            </a:schemeClr>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Autofit/>
            <a:sp3d extrusionH="57150">
              <a:bevelT h="25400" prst="softRound"/>
            </a:sp3d>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r>
              <a:rPr lang="en-US" sz="2000" b="1" dirty="0" smtClean="0">
                <a:solidFill>
                  <a:schemeClr val="bg1"/>
                </a:solidFill>
              </a:rPr>
              <a:t>The </a:t>
            </a:r>
            <a:br>
              <a:rPr lang="en-US" sz="2000" b="1" dirty="0" smtClean="0">
                <a:solidFill>
                  <a:schemeClr val="bg1"/>
                </a:solidFill>
              </a:rPr>
            </a:br>
            <a:r>
              <a:rPr lang="en-US" sz="2000" b="1" dirty="0" smtClean="0">
                <a:solidFill>
                  <a:schemeClr val="bg1"/>
                </a:solidFill>
                <a:effectLst>
                  <a:glow rad="228600">
                    <a:schemeClr val="accent5">
                      <a:satMod val="175000"/>
                      <a:alpha val="40000"/>
                    </a:schemeClr>
                  </a:glow>
                </a:effectLst>
              </a:rPr>
              <a:t>H7720</a:t>
            </a:r>
            <a:r>
              <a:rPr lang="en-US" sz="2000" b="1" dirty="0" smtClean="0">
                <a:solidFill>
                  <a:schemeClr val="bg1"/>
                </a:solidFill>
              </a:rPr>
              <a:t> MOON</a:t>
            </a:r>
            <a:r>
              <a:rPr lang="en-US" sz="2000" dirty="0" smtClean="0">
                <a:solidFill>
                  <a:schemeClr val="bg1"/>
                </a:solidFill>
              </a:rPr>
              <a:t/>
            </a:r>
            <a:br>
              <a:rPr lang="en-US" sz="2000" dirty="0" smtClean="0">
                <a:solidFill>
                  <a:schemeClr val="bg1"/>
                </a:solidFill>
              </a:rPr>
            </a:br>
            <a:r>
              <a:rPr lang="en-US" sz="2800" dirty="0" smtClean="0">
                <a:solidFill>
                  <a:schemeClr val="bg1"/>
                </a:solidFill>
              </a:rPr>
              <a:t>simile</a:t>
            </a:r>
            <a:br>
              <a:rPr lang="en-US" sz="2800" dirty="0" smtClean="0">
                <a:solidFill>
                  <a:schemeClr val="bg1"/>
                </a:solidFill>
              </a:rPr>
            </a:br>
            <a:r>
              <a:rPr lang="en-US" sz="2800" dirty="0" smtClean="0">
                <a:solidFill>
                  <a:schemeClr val="bg1"/>
                </a:solidFill>
              </a:rPr>
              <a:t>comparison </a:t>
            </a:r>
            <a:r>
              <a:rPr lang="en-US" sz="2000" dirty="0" smtClean="0">
                <a:solidFill>
                  <a:schemeClr val="bg1"/>
                </a:solidFill>
              </a:rPr>
              <a:t/>
            </a:r>
            <a:br>
              <a:rPr lang="en-US" sz="2000" dirty="0" smtClean="0">
                <a:solidFill>
                  <a:schemeClr val="bg1"/>
                </a:solidFill>
              </a:rPr>
            </a:br>
            <a:r>
              <a:rPr lang="en-US" sz="2800" b="1" dirty="0" smtClean="0">
                <a:solidFill>
                  <a:srgbClr val="D8EEC0"/>
                </a:solidFill>
                <a:effectLst>
                  <a:outerShdw blurRad="38100" dist="38100" dir="2700000" algn="tl">
                    <a:srgbClr val="000000">
                      <a:alpha val="43137"/>
                    </a:srgbClr>
                  </a:outerShdw>
                </a:effectLst>
              </a:rPr>
              <a:t>cannot</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commence </a:t>
            </a:r>
            <a:r>
              <a:rPr lang="en-US" sz="2000" b="1" dirty="0" smtClean="0">
                <a:solidFill>
                  <a:schemeClr val="bg1"/>
                </a:solidFill>
              </a:rPr>
              <a:t>the </a:t>
            </a:r>
            <a:br>
              <a:rPr lang="en-US" sz="2000" b="1" dirty="0" smtClean="0">
                <a:solidFill>
                  <a:schemeClr val="bg1"/>
                </a:solidFill>
              </a:rPr>
            </a:br>
            <a:r>
              <a:rPr lang="en-US" sz="2000" b="1" dirty="0" smtClean="0">
                <a:solidFill>
                  <a:schemeClr val="bg1"/>
                </a:solidFill>
              </a:rPr>
              <a:t>Biblical month. </a:t>
            </a:r>
            <a:endParaRPr lang="en-US" sz="2000" b="1" dirty="0">
              <a:solidFill>
                <a:schemeClr val="bg1"/>
              </a:solidFill>
            </a:endParaRPr>
          </a:p>
        </p:txBody>
      </p:sp>
    </p:spTree>
    <p:extLst>
      <p:ext uri="{BB962C8B-B14F-4D97-AF65-F5344CB8AC3E}">
        <p14:creationId xmlns:p14="http://schemas.microsoft.com/office/powerpoint/2010/main" val="335454244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up)">
                                      <p:cBhvr>
                                        <p:cTn id="7" dur="125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8125"/>
            <a:ext cx="11590528"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chemeClr val="accent4"/>
                </a:solidFill>
                <a:effectLst>
                  <a:outerShdw blurRad="50800" dist="39000" dir="5460000" algn="tl">
                    <a:srgbClr val="000000">
                      <a:alpha val="38000"/>
                    </a:srgbClr>
                  </a:outerShdw>
                </a:effectLst>
                <a:latin typeface="Arial Rounded MT Bold" pitchFamily="34" charset="0"/>
              </a:rPr>
              <a:t>The Moon!  Oh, the Moon!</a:t>
            </a:r>
            <a:endParaRPr lang="en-US" sz="6000" b="1" dirty="0">
              <a:ln w="11430"/>
              <a:solidFill>
                <a:schemeClr val="accent4"/>
              </a:solidFill>
              <a:effectLst>
                <a:outerShdw blurRad="50800" dist="39000" dir="5460000" algn="tl">
                  <a:srgbClr val="000000">
                    <a:alpha val="38000"/>
                  </a:srgbClr>
                </a:outerShd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a:t>
            </a:fld>
            <a:endParaRPr lang="en-US"/>
          </a:p>
        </p:txBody>
      </p:sp>
      <p:sp>
        <p:nvSpPr>
          <p:cNvPr id="4" name="Content Placeholder 3"/>
          <p:cNvSpPr>
            <a:spLocks noGrp="1"/>
          </p:cNvSpPr>
          <p:nvPr>
            <p:ph sz="quarter" idx="1"/>
          </p:nvPr>
        </p:nvSpPr>
        <p:spPr>
          <a:xfrm>
            <a:off x="4191000" y="4038600"/>
            <a:ext cx="7878064" cy="2667000"/>
          </a:xfrm>
        </p:spPr>
        <p:txBody>
          <a:bodyPr>
            <a:normAutofit fontScale="92500"/>
            <a:scene3d>
              <a:camera prst="orthographicFront"/>
              <a:lightRig rig="balanced" dir="t">
                <a:rot lat="0" lon="0" rev="2100000"/>
              </a:lightRig>
            </a:scene3d>
            <a:sp3d extrusionH="57150" prstMaterial="metal">
              <a:bevelT w="38100" h="25400"/>
              <a:contourClr>
                <a:schemeClr val="bg2"/>
              </a:contourClr>
            </a:sp3d>
          </a:bodyPr>
          <a:lstStyle/>
          <a:p>
            <a:pPr marL="0" indent="0" algn="ctr">
              <a:buNone/>
            </a:pPr>
            <a:r>
              <a:rPr lang="en-US" sz="3600" b="1" dirty="0" smtClean="0">
                <a:ln w="50800"/>
                <a:solidFill>
                  <a:schemeClr val="bg1">
                    <a:shade val="50000"/>
                  </a:schemeClr>
                </a:solidFill>
              </a:rPr>
              <a:t>“The </a:t>
            </a:r>
            <a:r>
              <a:rPr lang="en-US" sz="3600" b="1" dirty="0" err="1" smtClean="0">
                <a:ln w="50800"/>
                <a:solidFill>
                  <a:schemeClr val="bg1">
                    <a:shade val="50000"/>
                  </a:schemeClr>
                </a:solidFill>
              </a:rPr>
              <a:t>Moonth</a:t>
            </a:r>
            <a:r>
              <a:rPr lang="en-US" sz="3600" b="1" dirty="0" smtClean="0">
                <a:ln w="50800"/>
                <a:solidFill>
                  <a:schemeClr val="bg1">
                    <a:shade val="50000"/>
                  </a:schemeClr>
                </a:solidFill>
              </a:rPr>
              <a:t>!  Oh, the </a:t>
            </a:r>
            <a:r>
              <a:rPr lang="en-US" sz="3600" b="1" dirty="0" err="1" smtClean="0">
                <a:ln w="50800"/>
                <a:solidFill>
                  <a:schemeClr val="bg1">
                    <a:shade val="50000"/>
                  </a:schemeClr>
                </a:solidFill>
              </a:rPr>
              <a:t>Moonth</a:t>
            </a:r>
            <a:r>
              <a:rPr lang="en-US" sz="3600" b="1" dirty="0" smtClean="0">
                <a:ln w="50800"/>
                <a:solidFill>
                  <a:schemeClr val="bg1">
                    <a:shade val="50000"/>
                  </a:schemeClr>
                </a:solidFill>
              </a:rPr>
              <a:t>?”</a:t>
            </a:r>
            <a:br>
              <a:rPr lang="en-US" sz="3600" b="1" dirty="0" smtClean="0">
                <a:ln w="50800"/>
                <a:solidFill>
                  <a:schemeClr val="bg1">
                    <a:shade val="50000"/>
                  </a:schemeClr>
                </a:solidFill>
              </a:rPr>
            </a:br>
            <a:endParaRPr lang="en-US" sz="2000" b="1" dirty="0" smtClean="0">
              <a:ln w="50800"/>
              <a:solidFill>
                <a:schemeClr val="bg1">
                  <a:shade val="50000"/>
                </a:schemeClr>
              </a:solidFill>
            </a:endParaRPr>
          </a:p>
          <a:p>
            <a:pPr marL="0" indent="0" algn="ctr">
              <a:buNone/>
            </a:pPr>
            <a:r>
              <a:rPr lang="en-US" sz="3600" b="1" dirty="0" smtClean="0">
                <a:ln w="50800"/>
                <a:solidFill>
                  <a:schemeClr val="accent4">
                    <a:lumMod val="75000"/>
                  </a:schemeClr>
                </a:solidFill>
                <a:latin typeface="Ravie" pitchFamily="82" charset="0"/>
              </a:rPr>
              <a:t>Our Question:  </a:t>
            </a:r>
            <a:r>
              <a:rPr lang="en-US" sz="3600" b="1" dirty="0" smtClean="0">
                <a:ln w="50800"/>
                <a:solidFill>
                  <a:schemeClr val="bg1">
                    <a:shade val="50000"/>
                  </a:schemeClr>
                </a:solidFill>
              </a:rPr>
              <a:t>Oh Moon!  </a:t>
            </a:r>
            <a:br>
              <a:rPr lang="en-US" sz="3600" b="1" dirty="0" smtClean="0">
                <a:ln w="50800"/>
                <a:solidFill>
                  <a:schemeClr val="bg1">
                    <a:shade val="50000"/>
                  </a:schemeClr>
                </a:solidFill>
              </a:rPr>
            </a:br>
            <a:r>
              <a:rPr lang="en-US" sz="3600" b="1" dirty="0" smtClean="0">
                <a:ln w="50800"/>
                <a:solidFill>
                  <a:schemeClr val="bg1">
                    <a:shade val="50000"/>
                  </a:schemeClr>
                </a:solidFill>
              </a:rPr>
              <a:t>Where have you been today?</a:t>
            </a:r>
          </a:p>
          <a:p>
            <a:pPr marL="0" indent="0" algn="ctr">
              <a:buNone/>
            </a:pPr>
            <a:r>
              <a:rPr lang="en-US" sz="3600" b="1" dirty="0" smtClean="0">
                <a:ln w="50800"/>
                <a:solidFill>
                  <a:schemeClr val="bg1">
                    <a:shade val="50000"/>
                  </a:schemeClr>
                </a:solidFill>
              </a:rPr>
              <a:t>In the Day sky, or the Night sky?</a:t>
            </a:r>
          </a:p>
          <a:p>
            <a:pPr marL="0" indent="0" algn="ctr">
              <a:buNone/>
            </a:pPr>
            <a:endParaRPr lang="en-US" sz="1400" b="1" dirty="0">
              <a:ln w="50800"/>
              <a:solidFill>
                <a:schemeClr val="bg1">
                  <a:shade val="50000"/>
                </a:schemeClr>
              </a:solidFill>
            </a:endParaRPr>
          </a:p>
          <a:p>
            <a:pPr marL="0" indent="0" algn="ctr">
              <a:buNone/>
            </a:pPr>
            <a:endParaRPr lang="en-US" b="1" dirty="0" smtClean="0">
              <a:ln w="50800"/>
              <a:solidFill>
                <a:schemeClr val="bg1">
                  <a:shade val="50000"/>
                </a:schemeClr>
              </a:solidFill>
            </a:endParaRPr>
          </a:p>
          <a:p>
            <a:pPr marL="0" indent="0">
              <a:buNone/>
            </a:pPr>
            <a:endParaRPr lang="en-US" b="1" dirty="0">
              <a:ln w="50800"/>
              <a:solidFill>
                <a:schemeClr val="bg1">
                  <a:shade val="50000"/>
                </a:schemeClr>
              </a:solidFill>
            </a:endParaRPr>
          </a:p>
        </p:txBody>
      </p:sp>
      <p:sp>
        <p:nvSpPr>
          <p:cNvPr id="6" name="Rectangle 5"/>
          <p:cNvSpPr/>
          <p:nvPr/>
        </p:nvSpPr>
        <p:spPr>
          <a:xfrm>
            <a:off x="6858000" y="3124200"/>
            <a:ext cx="25346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Part 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27861230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4000">
              <a:srgbClr val="00FFFF"/>
            </a:gs>
            <a:gs pos="60000">
              <a:srgbClr val="7030A0">
                <a:lumMod val="71000"/>
                <a:lumOff val="29000"/>
              </a:srgbClr>
            </a:gs>
            <a:gs pos="28000">
              <a:schemeClr val="tx1"/>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658600" y="6356350"/>
            <a:ext cx="381000" cy="365125"/>
          </a:xfrm>
        </p:spPr>
        <p:txBody>
          <a:bodyPr>
            <a:normAutofit fontScale="92500"/>
          </a:bodyPr>
          <a:lstStyle/>
          <a:p>
            <a:fld id="{AA4C6552-42F6-43F2-A3FB-E92E8C09004E}" type="slidenum">
              <a:rPr lang="en-US" sz="1600" smtClean="0">
                <a:solidFill>
                  <a:schemeClr val="bg1"/>
                </a:solidFill>
              </a:rPr>
              <a:pPr/>
              <a:t>20</a:t>
            </a:fld>
            <a:endParaRPr lang="en-US" sz="1600" dirty="0">
              <a:solidFill>
                <a:schemeClr val="bg1"/>
              </a:solidFill>
            </a:endParaRPr>
          </a:p>
        </p:txBody>
      </p:sp>
      <p:sp>
        <p:nvSpPr>
          <p:cNvPr id="3" name="Rectangle 2"/>
          <p:cNvSpPr/>
          <p:nvPr/>
        </p:nvSpPr>
        <p:spPr>
          <a:xfrm>
            <a:off x="838200" y="152400"/>
            <a:ext cx="10820400" cy="656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9600" b="1" dirty="0" err="1" smtClean="0">
                <a:ln w="38100">
                  <a:solidFill>
                    <a:srgbClr val="CC00CC"/>
                  </a:solidFill>
                </a:ln>
                <a:gradFill>
                  <a:gsLst>
                    <a:gs pos="51000">
                      <a:srgbClr val="00FFFF">
                        <a:lumMod val="86000"/>
                        <a:lumOff val="14000"/>
                      </a:srgbClr>
                    </a:gs>
                    <a:gs pos="76000">
                      <a:srgbClr val="7030A0">
                        <a:lumMod val="84000"/>
                      </a:srgbClr>
                    </a:gs>
                    <a:gs pos="39000">
                      <a:srgbClr val="FFFF00"/>
                    </a:gs>
                  </a:gsLst>
                  <a:lin ang="5400000" scaled="1"/>
                </a:gradFill>
                <a:effectLst>
                  <a:glow rad="393700">
                    <a:srgbClr val="FFC9DB"/>
                  </a:glow>
                </a:effectLst>
                <a:latin typeface="Rockwell Extra Bold" panose="02060903040505020403" pitchFamily="18" charset="0"/>
              </a:rPr>
              <a:t>Yahuah’s</a:t>
            </a:r>
            <a:r>
              <a:rPr lang="en-US" sz="9600" b="1" dirty="0" smtClean="0">
                <a:ln>
                  <a:solidFill>
                    <a:schemeClr val="tx1"/>
                  </a:solidFill>
                </a:ln>
                <a:gradFill>
                  <a:gsLst>
                    <a:gs pos="51000">
                      <a:srgbClr val="00FFFF">
                        <a:lumMod val="86000"/>
                        <a:lumOff val="14000"/>
                      </a:srgbClr>
                    </a:gs>
                    <a:gs pos="76000">
                      <a:srgbClr val="7030A0">
                        <a:lumMod val="84000"/>
                      </a:srgbClr>
                    </a:gs>
                    <a:gs pos="39000">
                      <a:srgbClr val="FFFF00"/>
                    </a:gs>
                  </a:gsLst>
                  <a:lin ang="5400000" scaled="1"/>
                </a:gradFill>
                <a:latin typeface="Rockwell Extra Bold" panose="02060903040505020403" pitchFamily="18" charset="0"/>
              </a:rPr>
              <a:t/>
            </a:r>
            <a:br>
              <a:rPr lang="en-US" sz="9600" b="1" dirty="0" smtClean="0">
                <a:ln>
                  <a:solidFill>
                    <a:schemeClr val="tx1"/>
                  </a:solidFill>
                </a:ln>
                <a:gradFill>
                  <a:gsLst>
                    <a:gs pos="51000">
                      <a:srgbClr val="00FFFF">
                        <a:lumMod val="86000"/>
                        <a:lumOff val="14000"/>
                      </a:srgbClr>
                    </a:gs>
                    <a:gs pos="76000">
                      <a:srgbClr val="7030A0">
                        <a:lumMod val="84000"/>
                      </a:srgbClr>
                    </a:gs>
                    <a:gs pos="39000">
                      <a:srgbClr val="FFFF00"/>
                    </a:gs>
                  </a:gsLst>
                  <a:lin ang="5400000" scaled="1"/>
                </a:gradFill>
                <a:latin typeface="Rockwell Extra Bold" panose="02060903040505020403" pitchFamily="18" charset="0"/>
              </a:rPr>
            </a:br>
            <a:r>
              <a:rPr lang="en-US" sz="9600" b="1" dirty="0" smtClean="0">
                <a:ln w="28575">
                  <a:solidFill>
                    <a:schemeClr val="tx1"/>
                  </a:solidFill>
                </a:ln>
                <a:gradFill>
                  <a:gsLst>
                    <a:gs pos="62000">
                      <a:srgbClr val="FF0000"/>
                    </a:gs>
                    <a:gs pos="75000">
                      <a:srgbClr val="00FF00"/>
                    </a:gs>
                    <a:gs pos="53000">
                      <a:srgbClr val="FFFF00">
                        <a:lumMod val="78000"/>
                      </a:srgbClr>
                    </a:gs>
                  </a:gsLst>
                  <a:lin ang="5400000" scaled="1"/>
                </a:gradFill>
                <a:latin typeface="Rockwell Extra Bold" panose="02060903040505020403" pitchFamily="18" charset="0"/>
              </a:rPr>
              <a:t>Covenant</a:t>
            </a:r>
            <a:r>
              <a:rPr lang="en-US" sz="9600" b="1" dirty="0" smtClean="0">
                <a:ln>
                  <a:solidFill>
                    <a:schemeClr val="tx1"/>
                  </a:solidFill>
                </a:ln>
                <a:gradFill>
                  <a:gsLst>
                    <a:gs pos="51000">
                      <a:srgbClr val="00FFFF">
                        <a:lumMod val="86000"/>
                        <a:lumOff val="14000"/>
                      </a:srgbClr>
                    </a:gs>
                    <a:gs pos="76000">
                      <a:srgbClr val="7030A0">
                        <a:lumMod val="84000"/>
                      </a:srgbClr>
                    </a:gs>
                    <a:gs pos="39000">
                      <a:srgbClr val="FFFF00"/>
                    </a:gs>
                  </a:gsLst>
                  <a:lin ang="5400000" scaled="1"/>
                </a:gradFill>
                <a:latin typeface="Rockwell Extra Bold" panose="02060903040505020403" pitchFamily="18" charset="0"/>
              </a:rPr>
              <a:t> </a:t>
            </a:r>
            <a:br>
              <a:rPr lang="en-US" sz="9600" b="1" dirty="0" smtClean="0">
                <a:ln>
                  <a:solidFill>
                    <a:schemeClr val="tx1"/>
                  </a:solidFill>
                </a:ln>
                <a:gradFill>
                  <a:gsLst>
                    <a:gs pos="51000">
                      <a:srgbClr val="00FFFF">
                        <a:lumMod val="86000"/>
                        <a:lumOff val="14000"/>
                      </a:srgbClr>
                    </a:gs>
                    <a:gs pos="76000">
                      <a:srgbClr val="7030A0">
                        <a:lumMod val="84000"/>
                      </a:srgbClr>
                    </a:gs>
                    <a:gs pos="39000">
                      <a:srgbClr val="FFFF00"/>
                    </a:gs>
                  </a:gsLst>
                  <a:lin ang="5400000" scaled="1"/>
                </a:gradFill>
                <a:latin typeface="Rockwell Extra Bold" panose="02060903040505020403" pitchFamily="18" charset="0"/>
              </a:rPr>
            </a:br>
            <a:r>
              <a:rPr lang="en-US" sz="7200" dirty="0" smtClean="0">
                <a:solidFill>
                  <a:schemeClr val="tx1">
                    <a:lumMod val="85000"/>
                    <a:lumOff val="15000"/>
                  </a:schemeClr>
                </a:solidFill>
                <a:latin typeface="Arial Rounded MT Bold" pitchFamily="34" charset="0"/>
              </a:rPr>
              <a:t>of</a:t>
            </a:r>
          </a:p>
          <a:p>
            <a:pPr algn="ctr"/>
            <a:r>
              <a:rPr lang="en-US" sz="13000" b="1" i="1" dirty="0" smtClean="0">
                <a:solidFill>
                  <a:srgbClr val="CC00CC"/>
                </a:solidFill>
                <a:effectLst>
                  <a:glow rad="88900">
                    <a:srgbClr val="FFFF00"/>
                  </a:glow>
                </a:effectLst>
                <a:latin typeface="High Tower Text" panose="02040502050506030303" pitchFamily="18" charset="0"/>
              </a:rPr>
              <a:t>Division</a:t>
            </a:r>
            <a:endParaRPr lang="en-CA" sz="9600" i="1" dirty="0">
              <a:latin typeface="High Tower Text" panose="02040502050506030303" pitchFamily="18" charset="0"/>
            </a:endParaRPr>
          </a:p>
        </p:txBody>
      </p:sp>
      <p:sp>
        <p:nvSpPr>
          <p:cNvPr id="4" name="Striped Right Arrow 3"/>
          <p:cNvSpPr/>
          <p:nvPr/>
        </p:nvSpPr>
        <p:spPr>
          <a:xfrm rot="1436371">
            <a:off x="234513" y="3681850"/>
            <a:ext cx="3364871" cy="1135384"/>
          </a:xfrm>
          <a:prstGeom prst="stripedRightArrow">
            <a:avLst>
              <a:gd name="adj1" fmla="val 50000"/>
              <a:gd name="adj2" fmla="val 100170"/>
            </a:avLst>
          </a:prstGeom>
          <a:gradFill flip="none" rotWithShape="1">
            <a:gsLst>
              <a:gs pos="87000">
                <a:srgbClr val="00FFFF"/>
              </a:gs>
              <a:gs pos="73000">
                <a:srgbClr val="7030A0"/>
              </a:gs>
              <a:gs pos="31000">
                <a:srgbClr val="FFFF00"/>
              </a:gs>
            </a:gsLst>
            <a:path path="shape">
              <a:fillToRect l="50000" t="50000" r="50000" b="50000"/>
            </a:path>
            <a:tileRect/>
          </a:gradFill>
          <a:ln w="38100">
            <a:solidFill>
              <a:srgbClr val="00206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83293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a:bodyPr>
          <a:lstStyle/>
          <a:p>
            <a:fld id="{AA4C6552-42F6-43F2-A3FB-E92E8C09004E}" type="slidenum">
              <a:rPr lang="en-US" smtClean="0"/>
              <a:pPr/>
              <a:t>21</a:t>
            </a:fld>
            <a:endParaRPr lang="en-US"/>
          </a:p>
        </p:txBody>
      </p:sp>
      <p:sp>
        <p:nvSpPr>
          <p:cNvPr id="3" name="Rounded Rectangle 2"/>
          <p:cNvSpPr/>
          <p:nvPr/>
        </p:nvSpPr>
        <p:spPr>
          <a:xfrm>
            <a:off x="5410200" y="152400"/>
            <a:ext cx="6934200" cy="6629400"/>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6000" dirty="0" smtClean="0">
                <a:solidFill>
                  <a:srgbClr val="00FFFF"/>
                </a:solidFill>
                <a:latin typeface="Aharoni" pitchFamily="2" charset="-79"/>
                <a:cs typeface="Aharoni" pitchFamily="2" charset="-79"/>
              </a:rPr>
              <a:t>Which </a:t>
            </a:r>
            <a:r>
              <a:rPr lang="en-US" sz="6000" u="sng" dirty="0" smtClean="0">
                <a:solidFill>
                  <a:srgbClr val="00FFFF"/>
                </a:solidFill>
                <a:latin typeface="Aharoni" pitchFamily="2" charset="-79"/>
                <a:cs typeface="Aharoni" pitchFamily="2" charset="-79"/>
              </a:rPr>
              <a:t>Two</a:t>
            </a:r>
            <a:r>
              <a:rPr lang="en-US" sz="6000" dirty="0" smtClean="0">
                <a:solidFill>
                  <a:srgbClr val="00FFFF"/>
                </a:solidFill>
                <a:latin typeface="Aharoni" pitchFamily="2" charset="-79"/>
                <a:cs typeface="Aharoni" pitchFamily="2" charset="-79"/>
              </a:rPr>
              <a:t> Celestial Entities Determine the </a:t>
            </a:r>
            <a:r>
              <a:rPr lang="en-US" sz="8800" b="1" i="1" dirty="0" smtClean="0">
                <a:solidFill>
                  <a:srgbClr val="CC00CC"/>
                </a:solidFill>
                <a:effectLst>
                  <a:glow rad="88900">
                    <a:srgbClr val="FFFF00"/>
                  </a:glow>
                </a:effectLst>
              </a:rPr>
              <a:t>Divisions</a:t>
            </a:r>
            <a:r>
              <a:rPr lang="en-US" sz="6600" dirty="0" smtClean="0">
                <a:solidFill>
                  <a:srgbClr val="00FFFF"/>
                </a:solidFill>
              </a:rPr>
              <a:t> </a:t>
            </a:r>
            <a:br>
              <a:rPr lang="en-US" sz="6600" dirty="0" smtClean="0">
                <a:solidFill>
                  <a:srgbClr val="00FFFF"/>
                </a:solidFill>
              </a:rPr>
            </a:br>
            <a:r>
              <a:rPr lang="en-US" sz="6000" b="1" dirty="0" smtClean="0">
                <a:ln w="28575">
                  <a:solidFill>
                    <a:sysClr val="windowText" lastClr="000000"/>
                  </a:solidFill>
                </a:ln>
                <a:solidFill>
                  <a:srgbClr val="00FFFF"/>
                </a:solidFill>
                <a:latin typeface="Aharoni" pitchFamily="2" charset="-79"/>
                <a:cs typeface="Aharoni" pitchFamily="2" charset="-79"/>
              </a:rPr>
              <a:t>as</a:t>
            </a:r>
            <a:r>
              <a:rPr lang="en-US" sz="6000" dirty="0" smtClean="0">
                <a:solidFill>
                  <a:srgbClr val="00FFFF"/>
                </a:solidFill>
                <a:latin typeface="Aharoni" pitchFamily="2" charset="-79"/>
                <a:cs typeface="Aharoni" pitchFamily="2" charset="-79"/>
              </a:rPr>
              <a:t> </a:t>
            </a:r>
            <a:r>
              <a:rPr lang="en-US" sz="6000" b="1" dirty="0" smtClean="0">
                <a:ln w="28575">
                  <a:solidFill>
                    <a:schemeClr val="tx1"/>
                  </a:solidFill>
                </a:ln>
                <a:solidFill>
                  <a:srgbClr val="00FFFF"/>
                </a:solidFill>
                <a:latin typeface="Aharoni" pitchFamily="2" charset="-79"/>
                <a:cs typeface="Aharoni" pitchFamily="2" charset="-79"/>
              </a:rPr>
              <a:t>commanded </a:t>
            </a:r>
            <a:br>
              <a:rPr lang="en-US" sz="6000" b="1" dirty="0" smtClean="0">
                <a:ln w="28575">
                  <a:solidFill>
                    <a:schemeClr val="tx1"/>
                  </a:solidFill>
                </a:ln>
                <a:solidFill>
                  <a:srgbClr val="00FFFF"/>
                </a:solidFill>
                <a:latin typeface="Aharoni" pitchFamily="2" charset="-79"/>
                <a:cs typeface="Aharoni" pitchFamily="2" charset="-79"/>
              </a:rPr>
            </a:br>
            <a:r>
              <a:rPr lang="en-US" sz="6000" b="1" dirty="0" smtClean="0">
                <a:ln w="28575">
                  <a:solidFill>
                    <a:schemeClr val="tx1"/>
                  </a:solidFill>
                </a:ln>
                <a:solidFill>
                  <a:srgbClr val="00FFFF"/>
                </a:solidFill>
                <a:latin typeface="Aharoni" pitchFamily="2" charset="-79"/>
                <a:cs typeface="Aharoni" pitchFamily="2" charset="-79"/>
              </a:rPr>
              <a:t>by Yahuah</a:t>
            </a:r>
            <a:r>
              <a:rPr lang="en-US" sz="8000" b="1" dirty="0" smtClean="0">
                <a:ln w="28575">
                  <a:solidFill>
                    <a:schemeClr val="tx1"/>
                  </a:solidFill>
                </a:ln>
                <a:solidFill>
                  <a:srgbClr val="00FFFF"/>
                </a:solidFill>
                <a:latin typeface="Aharoni" pitchFamily="2" charset="-79"/>
                <a:cs typeface="Aharoni" pitchFamily="2" charset="-79"/>
              </a:rPr>
              <a:t>?</a:t>
            </a:r>
            <a:endParaRPr lang="en-CA" sz="6000" b="1" dirty="0">
              <a:ln w="28575">
                <a:solidFill>
                  <a:schemeClr val="tx1"/>
                </a:solidFill>
              </a:ln>
              <a:solidFill>
                <a:srgbClr val="00FFFF"/>
              </a:solidFill>
              <a:latin typeface="Aharoni" pitchFamily="2" charset="-79"/>
              <a:cs typeface="Aharoni" pitchFamily="2" charset="-79"/>
            </a:endParaRPr>
          </a:p>
        </p:txBody>
      </p:sp>
      <p:sp>
        <p:nvSpPr>
          <p:cNvPr id="4" name="Slide Number Placeholder 4"/>
          <p:cNvSpPr txBox="1">
            <a:spLocks/>
          </p:cNvSpPr>
          <p:nvPr/>
        </p:nvSpPr>
        <p:spPr>
          <a:xfrm>
            <a:off x="11353800" y="6374757"/>
            <a:ext cx="7112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b="0" smtClean="0">
                <a:solidFill>
                  <a:schemeClr val="bg1"/>
                </a:solidFill>
              </a:rPr>
              <a:pPr algn="r"/>
              <a:t>21</a:t>
            </a:fld>
            <a:endParaRPr lang="en-US" b="0" dirty="0">
              <a:solidFill>
                <a:schemeClr val="bg1"/>
              </a:solidFill>
            </a:endParaRPr>
          </a:p>
        </p:txBody>
      </p:sp>
      <p:sp>
        <p:nvSpPr>
          <p:cNvPr id="6" name="Oval 5"/>
          <p:cNvSpPr/>
          <p:nvPr/>
        </p:nvSpPr>
        <p:spPr>
          <a:xfrm>
            <a:off x="2133600" y="990600"/>
            <a:ext cx="3200400" cy="3733800"/>
          </a:xfrm>
          <a:prstGeom prst="ellipse">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15000" dirty="0" smtClean="0">
                <a:solidFill>
                  <a:srgbClr val="00FF00"/>
                </a:solidFill>
                <a:effectLst>
                  <a:glow rad="127000">
                    <a:srgbClr val="008080"/>
                  </a:glow>
                </a:effectLst>
              </a:rPr>
              <a:t>???</a:t>
            </a:r>
            <a:endParaRPr lang="en-CA" sz="15000" dirty="0">
              <a:solidFill>
                <a:srgbClr val="00FF00"/>
              </a:solidFill>
              <a:effectLst>
                <a:glow rad="127000">
                  <a:srgbClr val="008080"/>
                </a:glow>
              </a:effectLst>
            </a:endParaRPr>
          </a:p>
        </p:txBody>
      </p:sp>
      <p:sp>
        <p:nvSpPr>
          <p:cNvPr id="7" name="Rounded Rectangular Callout 6"/>
          <p:cNvSpPr/>
          <p:nvPr/>
        </p:nvSpPr>
        <p:spPr>
          <a:xfrm>
            <a:off x="609600" y="5257800"/>
            <a:ext cx="4114800" cy="1447800"/>
          </a:xfrm>
          <a:prstGeom prst="wedgeRoundRectCallout">
            <a:avLst>
              <a:gd name="adj1" fmla="val 93891"/>
              <a:gd name="adj2" fmla="val -120269"/>
              <a:gd name="adj3" fmla="val 16667"/>
            </a:avLst>
          </a:prstGeom>
          <a:noFill/>
          <a:ln w="57150">
            <a:solidFill>
              <a:srgbClr val="00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8000" b="1" dirty="0" smtClean="0">
                <a:ln w="28575">
                  <a:solidFill>
                    <a:srgbClr val="CC00CC"/>
                  </a:solidFill>
                </a:ln>
                <a:solidFill>
                  <a:srgbClr val="00FF00"/>
                </a:solidFill>
              </a:rPr>
              <a:t>Gen 1:14</a:t>
            </a:r>
            <a:endParaRPr lang="en-CA" sz="8000" b="1" dirty="0">
              <a:ln w="28575">
                <a:solidFill>
                  <a:srgbClr val="CC00CC"/>
                </a:solidFill>
              </a:ln>
              <a:solidFill>
                <a:srgbClr val="00FF00"/>
              </a:solidFill>
            </a:endParaRPr>
          </a:p>
        </p:txBody>
      </p:sp>
    </p:spTree>
    <p:extLst>
      <p:ext uri="{BB962C8B-B14F-4D97-AF65-F5344CB8AC3E}">
        <p14:creationId xmlns:p14="http://schemas.microsoft.com/office/powerpoint/2010/main" val="32235239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42" presetClass="entr" presetSubtype="0"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49000">
              <a:srgbClr val="00FFFF"/>
            </a:gs>
            <a:gs pos="83000">
              <a:srgbClr val="7030A0"/>
            </a:gs>
            <a:gs pos="19000">
              <a:schemeClr val="tx1"/>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356350"/>
            <a:ext cx="2895600" cy="365125"/>
          </a:xfrm>
        </p:spPr>
        <p:txBody>
          <a:bodyPr/>
          <a:lstStyle/>
          <a:p>
            <a:pPr algn="r"/>
            <a:fld id="{AA4C6552-42F6-43F2-A3FB-E92E8C09004E}" type="slidenum">
              <a:rPr lang="en-US" b="1" smtClean="0">
                <a:solidFill>
                  <a:schemeClr val="bg1"/>
                </a:solidFill>
              </a:rPr>
              <a:pPr algn="r"/>
              <a:t>22</a:t>
            </a:fld>
            <a:endParaRPr lang="en-US" b="1" dirty="0">
              <a:solidFill>
                <a:schemeClr val="bg1"/>
              </a:solidFill>
            </a:endParaRPr>
          </a:p>
        </p:txBody>
      </p:sp>
      <p:sp>
        <p:nvSpPr>
          <p:cNvPr id="3" name="Rectangle 2"/>
          <p:cNvSpPr/>
          <p:nvPr/>
        </p:nvSpPr>
        <p:spPr>
          <a:xfrm>
            <a:off x="1447800" y="153366"/>
            <a:ext cx="10820400" cy="5486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4400" b="1" dirty="0" smtClean="0">
                <a:solidFill>
                  <a:srgbClr val="92D050"/>
                </a:solidFill>
              </a:rPr>
              <a:t>Jeremiah 33:20 -  </a:t>
            </a:r>
          </a:p>
          <a:p>
            <a:pPr algn="ctr"/>
            <a:r>
              <a:rPr lang="en-US" sz="9600" b="1" dirty="0" smtClean="0">
                <a:ln>
                  <a:solidFill>
                    <a:schemeClr val="tx1"/>
                  </a:solidFill>
                </a:ln>
                <a:gradFill>
                  <a:gsLst>
                    <a:gs pos="51000">
                      <a:srgbClr val="00FFFF">
                        <a:lumMod val="86000"/>
                        <a:lumOff val="14000"/>
                      </a:srgbClr>
                    </a:gs>
                    <a:gs pos="76000">
                      <a:srgbClr val="7030A0">
                        <a:lumMod val="84000"/>
                      </a:srgbClr>
                    </a:gs>
                    <a:gs pos="39000">
                      <a:srgbClr val="FFFF00"/>
                    </a:gs>
                  </a:gsLst>
                  <a:lin ang="5400000" scaled="1"/>
                </a:gradFill>
                <a:latin typeface="Rockwell Extra Bold" panose="02060903040505020403" pitchFamily="18" charset="0"/>
              </a:rPr>
              <a:t>Covenants</a:t>
            </a:r>
            <a:r>
              <a:rPr lang="en-US" sz="9600" dirty="0" smtClean="0">
                <a:solidFill>
                  <a:srgbClr val="92D050"/>
                </a:solidFill>
              </a:rPr>
              <a:t> </a:t>
            </a:r>
            <a:r>
              <a:rPr lang="en-US" sz="6600" b="1" dirty="0" smtClean="0">
                <a:solidFill>
                  <a:srgbClr val="92D050"/>
                </a:solidFill>
              </a:rPr>
              <a:t>of the </a:t>
            </a:r>
            <a:r>
              <a:rPr lang="en-US" sz="11500" b="1" dirty="0" smtClean="0">
                <a:solidFill>
                  <a:schemeClr val="tx1"/>
                </a:solidFill>
              </a:rPr>
              <a:t/>
            </a:r>
            <a:br>
              <a:rPr lang="en-US" sz="11500" b="1" dirty="0" smtClean="0">
                <a:solidFill>
                  <a:schemeClr val="tx1"/>
                </a:solidFill>
              </a:rPr>
            </a:br>
            <a:r>
              <a:rPr lang="en-US" sz="9600" b="1" dirty="0" smtClean="0">
                <a:ln w="38100">
                  <a:solidFill>
                    <a:schemeClr val="accent2"/>
                  </a:solidFill>
                  <a:prstDash val="solid"/>
                </a:ln>
                <a:solidFill>
                  <a:schemeClr val="accent4">
                    <a:lumMod val="20000"/>
                    <a:lumOff val="80000"/>
                  </a:schemeClr>
                </a:solidFill>
                <a:effectLst>
                  <a:outerShdw blurRad="38100" dist="22860" dir="5400000" algn="tl" rotWithShape="0">
                    <a:srgbClr val="000000">
                      <a:alpha val="30000"/>
                    </a:srgbClr>
                  </a:outerShdw>
                </a:effectLst>
              </a:rPr>
              <a:t>Light</a:t>
            </a:r>
            <a:r>
              <a:rPr lang="en-US" sz="9600" dirty="0" smtClean="0">
                <a:solidFill>
                  <a:schemeClr val="tx1"/>
                </a:solidFill>
              </a:rPr>
              <a:t> </a:t>
            </a:r>
            <a:r>
              <a:rPr lang="en-US" sz="9600" dirty="0" smtClean="0">
                <a:solidFill>
                  <a:srgbClr val="8D42C6"/>
                </a:solidFill>
              </a:rPr>
              <a:t>Season </a:t>
            </a:r>
            <a:r>
              <a:rPr lang="en-US" sz="9600" dirty="0" smtClean="0">
                <a:solidFill>
                  <a:schemeClr val="tx1">
                    <a:lumMod val="65000"/>
                    <a:lumOff val="35000"/>
                  </a:schemeClr>
                </a:solidFill>
              </a:rPr>
              <a:t>and of the </a:t>
            </a:r>
            <a:r>
              <a:rPr lang="en-US" sz="9600" b="1" dirty="0" smtClean="0">
                <a:ln>
                  <a:solidFill>
                    <a:schemeClr val="bg1">
                      <a:lumMod val="85000"/>
                    </a:schemeClr>
                  </a:solidFill>
                </a:ln>
                <a:solidFill>
                  <a:schemeClr val="tx1"/>
                </a:solidFill>
              </a:rPr>
              <a:t>Night</a:t>
            </a:r>
            <a:r>
              <a:rPr lang="en-US" sz="9600" dirty="0" smtClean="0">
                <a:solidFill>
                  <a:schemeClr val="tx1"/>
                </a:solidFill>
              </a:rPr>
              <a:t> </a:t>
            </a:r>
            <a:r>
              <a:rPr lang="en-US" sz="9600" dirty="0" smtClean="0">
                <a:solidFill>
                  <a:srgbClr val="00FFFF"/>
                </a:solidFill>
              </a:rPr>
              <a:t>Season.</a:t>
            </a:r>
            <a:endParaRPr lang="en-CA" sz="9600" dirty="0">
              <a:solidFill>
                <a:srgbClr val="00FFFF"/>
              </a:solidFill>
            </a:endParaRPr>
          </a:p>
        </p:txBody>
      </p:sp>
      <p:sp>
        <p:nvSpPr>
          <p:cNvPr id="4" name="Bent Arrow 3"/>
          <p:cNvSpPr/>
          <p:nvPr/>
        </p:nvSpPr>
        <p:spPr>
          <a:xfrm rot="17797805">
            <a:off x="-372606" y="3410104"/>
            <a:ext cx="3640812" cy="1116567"/>
          </a:xfrm>
          <a:prstGeom prst="bentArrow">
            <a:avLst/>
          </a:prstGeom>
          <a:gradFill flip="none" rotWithShape="1">
            <a:gsLst>
              <a:gs pos="90000">
                <a:srgbClr val="00FFFF"/>
              </a:gs>
              <a:gs pos="71000">
                <a:srgbClr val="7030A0"/>
              </a:gs>
              <a:gs pos="31000">
                <a:srgbClr val="FFFF00"/>
              </a:gs>
            </a:gsLst>
            <a:lin ang="189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065007" y="5275889"/>
            <a:ext cx="10822193" cy="160043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9900"/>
                </a:solidFill>
                <a:effectLst>
                  <a:outerShdw blurRad="50800" dist="39000" dir="5460000" algn="tl">
                    <a:srgbClr val="000000">
                      <a:alpha val="38000"/>
                    </a:srgbClr>
                  </a:outerShdw>
                </a:effectLst>
                <a:latin typeface="Ravie" pitchFamily="82" charset="0"/>
                <a:cs typeface="Raavi" pitchFamily="34" charset="0"/>
              </a:rPr>
              <a:t>Question:</a:t>
            </a:r>
            <a:r>
              <a:rPr lang="en-US" sz="4400" b="1" cap="none" spc="0" dirty="0" smtClean="0">
                <a:ln w="11430"/>
                <a:solidFill>
                  <a:srgbClr val="FF9900"/>
                </a:solidFill>
                <a:effectLst>
                  <a:outerShdw blurRad="50800" dist="39000" dir="5460000" algn="tl">
                    <a:srgbClr val="000000">
                      <a:alpha val="38000"/>
                    </a:srgbClr>
                  </a:outerShdw>
                </a:effectLst>
                <a:latin typeface="Ravie" pitchFamily="82" charset="0"/>
                <a:cs typeface="Raavi" pitchFamily="34" charset="0"/>
              </a:rPr>
              <a:t>  </a:t>
            </a:r>
            <a:r>
              <a:rPr lang="en-US" sz="4400" dirty="0" smtClean="0">
                <a:ln w="11430"/>
                <a:solidFill>
                  <a:srgbClr val="FF9900"/>
                </a:solidFill>
                <a:effectLst>
                  <a:outerShdw blurRad="50800" dist="39000" dir="5460000" algn="tl">
                    <a:srgbClr val="000000">
                      <a:alpha val="38000"/>
                    </a:srgbClr>
                  </a:outerShdw>
                </a:effectLst>
                <a:latin typeface="Comic Sans MS" pitchFamily="66" charset="0"/>
                <a:cs typeface="Raavi" pitchFamily="34" charset="0"/>
              </a:rPr>
              <a:t>Does</a:t>
            </a:r>
            <a:r>
              <a:rPr lang="en-US" sz="4400" cap="none" spc="0" dirty="0" smtClean="0">
                <a:ln w="11430"/>
                <a:solidFill>
                  <a:srgbClr val="FF9900"/>
                </a:solidFill>
                <a:effectLst>
                  <a:outerShdw blurRad="50800" dist="39000" dir="5460000" algn="tl">
                    <a:srgbClr val="000000">
                      <a:alpha val="38000"/>
                    </a:srgbClr>
                  </a:outerShdw>
                </a:effectLst>
                <a:latin typeface="Comic Sans MS" pitchFamily="66" charset="0"/>
                <a:cs typeface="Raavi" pitchFamily="34" charset="0"/>
              </a:rPr>
              <a:t> the moon have </a:t>
            </a:r>
            <a:br>
              <a:rPr lang="en-US" sz="4400" cap="none" spc="0" dirty="0" smtClean="0">
                <a:ln w="11430"/>
                <a:solidFill>
                  <a:srgbClr val="FF9900"/>
                </a:solidFill>
                <a:effectLst>
                  <a:outerShdw blurRad="50800" dist="39000" dir="5460000" algn="tl">
                    <a:srgbClr val="000000">
                      <a:alpha val="38000"/>
                    </a:srgbClr>
                  </a:outerShdw>
                </a:effectLst>
                <a:latin typeface="Comic Sans MS" pitchFamily="66" charset="0"/>
                <a:cs typeface="Raavi" pitchFamily="34" charset="0"/>
              </a:rPr>
            </a:br>
            <a:r>
              <a:rPr lang="en-US" sz="4400" cap="none" spc="0" dirty="0" smtClean="0">
                <a:ln w="11430"/>
                <a:solidFill>
                  <a:srgbClr val="FF9900"/>
                </a:solidFill>
                <a:effectLst>
                  <a:outerShdw blurRad="50800" dist="39000" dir="5460000" algn="tl">
                    <a:srgbClr val="000000">
                      <a:alpha val="38000"/>
                    </a:srgbClr>
                  </a:outerShdw>
                </a:effectLst>
                <a:latin typeface="Comic Sans MS" pitchFamily="66" charset="0"/>
                <a:cs typeface="Raavi" pitchFamily="34" charset="0"/>
              </a:rPr>
              <a:t>a part in either of these two Covenants?</a:t>
            </a:r>
            <a:endParaRPr lang="en-US" sz="5400" b="1" cap="none" spc="0" dirty="0">
              <a:ln w="11430"/>
              <a:solidFill>
                <a:srgbClr val="FF9900"/>
              </a:solidFill>
              <a:effectLst>
                <a:outerShdw blurRad="50800" dist="39000" dir="5460000" algn="tl">
                  <a:srgbClr val="000000">
                    <a:alpha val="38000"/>
                  </a:srgbClr>
                </a:outerShdw>
              </a:effectLst>
              <a:latin typeface="Ravie" pitchFamily="82" charset="0"/>
              <a:cs typeface="Raavi" pitchFamily="34" charset="0"/>
            </a:endParaRPr>
          </a:p>
        </p:txBody>
      </p:sp>
    </p:spTree>
    <p:extLst>
      <p:ext uri="{BB962C8B-B14F-4D97-AF65-F5344CB8AC3E}">
        <p14:creationId xmlns:p14="http://schemas.microsoft.com/office/powerpoint/2010/main" val="14311534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762000" y="4724400"/>
            <a:ext cx="10820400" cy="1877437"/>
          </a:xfrm>
          <a:prstGeom prst="rect">
            <a:avLst/>
          </a:prstGeom>
          <a:gradFill>
            <a:gsLst>
              <a:gs pos="8000">
                <a:srgbClr val="FC9FCB"/>
              </a:gs>
              <a:gs pos="18000">
                <a:srgbClr val="F8B049"/>
              </a:gs>
              <a:gs pos="50000">
                <a:srgbClr val="FEE7F2"/>
              </a:gs>
              <a:gs pos="60000">
                <a:srgbClr val="002060"/>
              </a:gs>
              <a:gs pos="69000">
                <a:srgbClr val="7030A0"/>
              </a:gs>
              <a:gs pos="77000">
                <a:srgbClr val="002060"/>
              </a:gs>
              <a:gs pos="87000">
                <a:schemeClr val="accent4">
                  <a:lumMod val="20000"/>
                  <a:lumOff val="80000"/>
                </a:schemeClr>
              </a:gs>
            </a:gsLst>
            <a:lin ang="5400000" scaled="0"/>
          </a:gradFill>
          <a:scene3d>
            <a:camera prst="orthographicFront"/>
            <a:lightRig rig="threePt" dir="t"/>
          </a:scene3d>
          <a:sp3d>
            <a:bevelT w="165100" prst="coolSlant"/>
          </a:sp3d>
        </p:spPr>
        <p:txBody>
          <a:bodyPr wrap="square">
            <a:spAutoFit/>
            <a:sp3d extrusionH="57150">
              <a:bevelT w="38100" h="38100"/>
            </a:sp3d>
          </a:bodyPr>
          <a:lstStyle/>
          <a:p>
            <a:pPr algn="ctr"/>
            <a:r>
              <a:rPr lang="en-US" sz="2800" b="1" dirty="0" smtClean="0">
                <a:solidFill>
                  <a:srgbClr val="008080"/>
                </a:solidFill>
              </a:rPr>
              <a:t>Gen</a:t>
            </a:r>
            <a:r>
              <a:rPr lang="en-US" sz="2800" dirty="0" smtClean="0">
                <a:solidFill>
                  <a:srgbClr val="008080"/>
                </a:solidFill>
              </a:rPr>
              <a:t> </a:t>
            </a:r>
            <a:r>
              <a:rPr lang="en-US" sz="2800" b="1" dirty="0">
                <a:solidFill>
                  <a:srgbClr val="008080"/>
                </a:solidFill>
              </a:rPr>
              <a:t>1:18</a:t>
            </a:r>
            <a:r>
              <a:rPr lang="en-US" sz="2800" dirty="0">
                <a:solidFill>
                  <a:prstClr val="black"/>
                </a:solidFill>
              </a:rPr>
              <a:t>  and to </a:t>
            </a:r>
            <a:r>
              <a:rPr lang="en-US" sz="2800" dirty="0" smtClean="0">
                <a:solidFill>
                  <a:prstClr val="black"/>
                </a:solidFill>
                <a:effectLst>
                  <a:glow rad="127000">
                    <a:srgbClr val="FFFF00"/>
                  </a:glow>
                </a:effectLst>
              </a:rPr>
              <a:t>RULE</a:t>
            </a:r>
            <a:r>
              <a:rPr lang="en-US" sz="2800" dirty="0" smtClean="0">
                <a:solidFill>
                  <a:prstClr val="black"/>
                </a:solidFill>
              </a:rPr>
              <a:t> </a:t>
            </a:r>
            <a:r>
              <a:rPr lang="en-US" sz="2800" dirty="0">
                <a:solidFill>
                  <a:prstClr val="black"/>
                </a:solidFill>
              </a:rPr>
              <a:t>over the day and over the night, and to </a:t>
            </a:r>
            <a:r>
              <a:rPr lang="en-US" sz="2800" dirty="0" smtClean="0">
                <a:solidFill>
                  <a:prstClr val="black"/>
                </a:solidFill>
              </a:rPr>
              <a:t>			</a:t>
            </a:r>
            <a:r>
              <a:rPr lang="en-US" sz="3600" b="1" dirty="0" smtClean="0">
                <a:ln>
                  <a:solidFill>
                    <a:schemeClr val="tx1"/>
                  </a:solidFill>
                </a:ln>
                <a:solidFill>
                  <a:srgbClr val="FF0000"/>
                </a:solidFill>
                <a:effectLst>
                  <a:glow rad="88900">
                    <a:srgbClr val="008080"/>
                  </a:glow>
                </a:effectLst>
              </a:rPr>
              <a:t>SEPARATE</a:t>
            </a:r>
            <a:r>
              <a:rPr lang="en-US" sz="2800" dirty="0" smtClean="0">
                <a:solidFill>
                  <a:prstClr val="black"/>
                </a:solidFill>
              </a:rPr>
              <a:t>  the </a:t>
            </a:r>
            <a:r>
              <a:rPr lang="en-US" sz="2800" dirty="0">
                <a:solidFill>
                  <a:prstClr val="black"/>
                </a:solidFill>
              </a:rPr>
              <a:t>light </a:t>
            </a:r>
            <a:r>
              <a:rPr lang="en-US" sz="2800" dirty="0" smtClean="0">
                <a:solidFill>
                  <a:prstClr val="black"/>
                </a:solidFill>
              </a:rPr>
              <a:t/>
            </a:r>
            <a:br>
              <a:rPr lang="en-US" sz="2800" dirty="0" smtClean="0">
                <a:solidFill>
                  <a:prstClr val="black"/>
                </a:solidFill>
              </a:rPr>
            </a:br>
            <a:r>
              <a:rPr lang="en-US" sz="2800" dirty="0" smtClean="0">
                <a:solidFill>
                  <a:prstClr val="black"/>
                </a:solidFill>
              </a:rPr>
              <a:t>                   </a:t>
            </a:r>
            <a:r>
              <a:rPr lang="en-US" sz="2800" b="1" dirty="0" smtClean="0">
                <a:solidFill>
                  <a:schemeClr val="bg1"/>
                </a:solidFill>
              </a:rPr>
              <a:t>from </a:t>
            </a:r>
            <a:r>
              <a:rPr lang="en-US" sz="2800" b="1" dirty="0">
                <a:solidFill>
                  <a:schemeClr val="bg1"/>
                </a:solidFill>
              </a:rPr>
              <a:t>the darkness. </a:t>
            </a:r>
            <a:r>
              <a:rPr lang="en-US" sz="2800" b="1" dirty="0" smtClean="0">
                <a:solidFill>
                  <a:schemeClr val="bg1"/>
                </a:solidFill>
              </a:rPr>
              <a:t> And </a:t>
            </a:r>
            <a:r>
              <a:rPr lang="en-US" sz="2800" b="1" dirty="0">
                <a:solidFill>
                  <a:schemeClr val="bg1"/>
                </a:solidFill>
              </a:rPr>
              <a:t>Elohim saw that it was good. </a:t>
            </a:r>
          </a:p>
          <a:p>
            <a:pPr algn="ctr"/>
            <a:r>
              <a:rPr lang="en-US" sz="2000" b="1" dirty="0">
                <a:solidFill>
                  <a:srgbClr val="008080"/>
                </a:solidFill>
              </a:rPr>
              <a:t>Gen 1:19  </a:t>
            </a:r>
            <a:r>
              <a:rPr lang="en-US" sz="2000" dirty="0">
                <a:solidFill>
                  <a:prstClr val="black"/>
                </a:solidFill>
              </a:rPr>
              <a:t>And there came to be evening and there came to be morning, </a:t>
            </a:r>
            <a:r>
              <a:rPr lang="en-US" sz="2000" dirty="0" smtClean="0">
                <a:solidFill>
                  <a:prstClr val="black"/>
                </a:solidFill>
              </a:rPr>
              <a:t>the fourth </a:t>
            </a:r>
            <a:r>
              <a:rPr lang="en-US" sz="2000" dirty="0">
                <a:solidFill>
                  <a:prstClr val="black"/>
                </a:solidFill>
              </a:rPr>
              <a:t>day. </a:t>
            </a:r>
          </a:p>
        </p:txBody>
      </p:sp>
      <p:sp>
        <p:nvSpPr>
          <p:cNvPr id="5" name="Title 4"/>
          <p:cNvSpPr>
            <a:spLocks noGrp="1"/>
          </p:cNvSpPr>
          <p:nvPr>
            <p:ph type="title"/>
          </p:nvPr>
        </p:nvSpPr>
        <p:spPr>
          <a:xfrm>
            <a:off x="-76200" y="-11576"/>
            <a:ext cx="12268200" cy="1154576"/>
          </a:xfrm>
          <a:gradFill>
            <a:gsLst>
              <a:gs pos="0">
                <a:srgbClr val="000000"/>
              </a:gs>
              <a:gs pos="39999">
                <a:srgbClr val="0A128C"/>
              </a:gs>
              <a:gs pos="70000">
                <a:srgbClr val="181CC7"/>
              </a:gs>
              <a:gs pos="88000">
                <a:srgbClr val="7005D4"/>
              </a:gs>
              <a:gs pos="100000">
                <a:srgbClr val="8C3D91"/>
              </a:gs>
            </a:gsLst>
            <a:lin ang="5400000" scaled="0"/>
          </a:gradFill>
          <a:scene3d>
            <a:camera prst="orthographicFront">
              <a:rot lat="0" lon="0" rev="0"/>
            </a:camera>
            <a:lightRig rig="glow" dir="t">
              <a:rot lat="0" lon="0" rev="3600000"/>
            </a:lightRig>
          </a:scene3d>
          <a:sp3d>
            <a:bevelT/>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The </a:t>
            </a:r>
            <a:r>
              <a:rPr lang="en-US" sz="6600" b="1" dirty="0" smtClean="0">
                <a:ln w="11430"/>
                <a:solidFill>
                  <a:schemeClr val="accent4">
                    <a:lumMod val="75000"/>
                  </a:schemeClr>
                </a:solidFill>
                <a:effectLst>
                  <a:outerShdw blurRad="50800" dist="39000" dir="5460000" algn="tl">
                    <a:srgbClr val="000000">
                      <a:alpha val="38000"/>
                    </a:srgbClr>
                  </a:outerShdw>
                </a:effectLst>
                <a:latin typeface="Comic Sans MS" pitchFamily="66" charset="0"/>
              </a:rPr>
              <a:t>4</a:t>
            </a:r>
            <a:r>
              <a:rPr lang="en-US" sz="6600" b="1" baseline="30000" dirty="0" smtClean="0">
                <a:ln w="11430"/>
                <a:solidFill>
                  <a:schemeClr val="accent4">
                    <a:lumMod val="75000"/>
                  </a:schemeClr>
                </a:solidFill>
                <a:effectLst>
                  <a:outerShdw blurRad="50800" dist="39000" dir="5460000" algn="tl">
                    <a:srgbClr val="000000">
                      <a:alpha val="38000"/>
                    </a:srgbClr>
                  </a:outerShdw>
                </a:effectLst>
                <a:latin typeface="Comic Sans MS" pitchFamily="66" charset="0"/>
              </a:rPr>
              <a:t>th</a:t>
            </a:r>
            <a:r>
              <a:rPr lang="en-US" sz="6600" b="1" dirty="0" smtClean="0">
                <a:ln w="11430"/>
                <a:solidFill>
                  <a:schemeClr val="accent4">
                    <a:lumMod val="75000"/>
                  </a:schemeClr>
                </a:solidFill>
                <a:effectLst>
                  <a:outerShdw blurRad="50800" dist="39000" dir="5460000" algn="tl">
                    <a:srgbClr val="000000">
                      <a:alpha val="38000"/>
                    </a:srgbClr>
                  </a:outerShdw>
                </a:effectLst>
                <a:latin typeface="Comic Sans MS" pitchFamily="66" charset="0"/>
              </a:rPr>
              <a:t> Day </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of Creation</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6" name="Content Placeholder 5"/>
          <p:cNvSpPr>
            <a:spLocks noGrp="1"/>
          </p:cNvSpPr>
          <p:nvPr>
            <p:ph sz="half" idx="1"/>
          </p:nvPr>
        </p:nvSpPr>
        <p:spPr>
          <a:xfrm>
            <a:off x="609600" y="1278318"/>
            <a:ext cx="6248400" cy="3513138"/>
          </a:xfrm>
        </p:spPr>
        <p:txBody>
          <a:bodyPr>
            <a:normAutofit fontScale="77500" lnSpcReduction="20000"/>
            <a:scene3d>
              <a:camera prst="orthographicFront"/>
              <a:lightRig rig="threePt" dir="t"/>
            </a:scene3d>
            <a:sp3d extrusionH="57150">
              <a:bevelT w="38100" h="38100"/>
            </a:sp3d>
          </a:bodyPr>
          <a:lstStyle/>
          <a:p>
            <a:pPr>
              <a:lnSpc>
                <a:spcPct val="120000"/>
              </a:lnSpc>
            </a:pPr>
            <a:r>
              <a:rPr lang="en-US" b="1" dirty="0">
                <a:solidFill>
                  <a:srgbClr val="008080"/>
                </a:solidFill>
              </a:rPr>
              <a:t>Gen 1:14</a:t>
            </a:r>
            <a:r>
              <a:rPr lang="en-US" b="1" dirty="0">
                <a:solidFill>
                  <a:prstClr val="black"/>
                </a:solidFill>
              </a:rPr>
              <a:t>  </a:t>
            </a:r>
            <a:r>
              <a:rPr lang="en-US" dirty="0">
                <a:solidFill>
                  <a:prstClr val="black"/>
                </a:solidFill>
              </a:rPr>
              <a:t>And Elohim said, “Let lights come to be in the expanse of </a:t>
            </a:r>
            <a:r>
              <a:rPr lang="en-US" dirty="0" smtClean="0">
                <a:solidFill>
                  <a:prstClr val="black"/>
                </a:solidFill>
              </a:rPr>
              <a:t>the heavens </a:t>
            </a:r>
            <a:r>
              <a:rPr lang="en-US" dirty="0">
                <a:solidFill>
                  <a:prstClr val="black"/>
                </a:solidFill>
              </a:rPr>
              <a:t>to </a:t>
            </a:r>
            <a:r>
              <a:rPr lang="en-US" sz="4000" b="1" dirty="0">
                <a:ln>
                  <a:solidFill>
                    <a:schemeClr val="tx1"/>
                  </a:solidFill>
                </a:ln>
                <a:solidFill>
                  <a:srgbClr val="FF0000"/>
                </a:solidFill>
                <a:effectLst>
                  <a:glow rad="88900">
                    <a:srgbClr val="008080"/>
                  </a:glow>
                </a:effectLst>
              </a:rPr>
              <a:t>SEPARATE</a:t>
            </a:r>
            <a:r>
              <a:rPr lang="en-US" dirty="0">
                <a:solidFill>
                  <a:prstClr val="black"/>
                </a:solidFill>
              </a:rPr>
              <a:t> </a:t>
            </a:r>
            <a:r>
              <a:rPr lang="en-US" b="1" dirty="0">
                <a:solidFill>
                  <a:srgbClr val="CC00CC"/>
                </a:solidFill>
              </a:rPr>
              <a:t>the day from the night, </a:t>
            </a:r>
            <a:r>
              <a:rPr lang="en-US" dirty="0">
                <a:solidFill>
                  <a:prstClr val="black"/>
                </a:solidFill>
              </a:rPr>
              <a:t>and let them </a:t>
            </a:r>
            <a:r>
              <a:rPr lang="en-US" dirty="0" smtClean="0">
                <a:solidFill>
                  <a:prstClr val="black"/>
                </a:solidFill>
              </a:rPr>
              <a:t>be </a:t>
            </a:r>
            <a:r>
              <a:rPr lang="en-US" dirty="0">
                <a:solidFill>
                  <a:prstClr val="black"/>
                </a:solidFill>
              </a:rPr>
              <a:t>for signs and appointed times, and for </a:t>
            </a:r>
            <a:r>
              <a:rPr lang="en-US" b="1" dirty="0">
                <a:solidFill>
                  <a:srgbClr val="FF0000"/>
                </a:solidFill>
              </a:rPr>
              <a:t>DAYS</a:t>
            </a:r>
            <a:r>
              <a:rPr lang="en-US" dirty="0">
                <a:solidFill>
                  <a:prstClr val="black"/>
                </a:solidFill>
              </a:rPr>
              <a:t> and </a:t>
            </a:r>
            <a:r>
              <a:rPr lang="en-US" b="1" dirty="0">
                <a:solidFill>
                  <a:srgbClr val="CC00CC"/>
                </a:solidFill>
              </a:rPr>
              <a:t>YEARS, </a:t>
            </a:r>
          </a:p>
          <a:p>
            <a:pPr>
              <a:lnSpc>
                <a:spcPct val="120000"/>
              </a:lnSpc>
            </a:pPr>
            <a:r>
              <a:rPr lang="en-US" b="1" dirty="0">
                <a:solidFill>
                  <a:srgbClr val="008080"/>
                </a:solidFill>
              </a:rPr>
              <a:t>Gen 1:15</a:t>
            </a:r>
            <a:r>
              <a:rPr lang="en-US" b="1" dirty="0">
                <a:solidFill>
                  <a:prstClr val="black"/>
                </a:solidFill>
              </a:rPr>
              <a:t>  </a:t>
            </a:r>
            <a:r>
              <a:rPr lang="en-US" dirty="0">
                <a:solidFill>
                  <a:prstClr val="black"/>
                </a:solidFill>
              </a:rPr>
              <a:t>and let them be for lights in the expanse of the heavens to </a:t>
            </a:r>
            <a:r>
              <a:rPr lang="en-US" dirty="0" smtClean="0">
                <a:solidFill>
                  <a:prstClr val="black"/>
                </a:solidFill>
              </a:rPr>
              <a:t>give light </a:t>
            </a:r>
            <a:r>
              <a:rPr lang="en-US" dirty="0">
                <a:solidFill>
                  <a:prstClr val="black"/>
                </a:solidFill>
              </a:rPr>
              <a:t>on the earth.” And it came to be so. </a:t>
            </a:r>
            <a:endParaRPr lang="en-US" dirty="0"/>
          </a:p>
        </p:txBody>
      </p:sp>
      <p:sp>
        <p:nvSpPr>
          <p:cNvPr id="7" name="Content Placeholder 6"/>
          <p:cNvSpPr>
            <a:spLocks noGrp="1"/>
          </p:cNvSpPr>
          <p:nvPr>
            <p:ph sz="half" idx="2"/>
          </p:nvPr>
        </p:nvSpPr>
        <p:spPr>
          <a:xfrm>
            <a:off x="7162800" y="1278318"/>
            <a:ext cx="4495800" cy="3436938"/>
          </a:xfrm>
        </p:spPr>
        <p:txBody>
          <a:bodyPr>
            <a:normAutofit fontScale="77500" lnSpcReduction="20000"/>
            <a:scene3d>
              <a:camera prst="orthographicFront"/>
              <a:lightRig rig="threePt" dir="t"/>
            </a:scene3d>
            <a:sp3d extrusionH="57150">
              <a:bevelT w="38100" h="38100"/>
            </a:sp3d>
          </a:bodyPr>
          <a:lstStyle/>
          <a:p>
            <a:pPr marL="514350" indent="-514350">
              <a:lnSpc>
                <a:spcPct val="120000"/>
              </a:lnSpc>
              <a:buClr>
                <a:schemeClr val="accent1">
                  <a:lumMod val="75000"/>
                </a:schemeClr>
              </a:buClr>
              <a:buFont typeface="+mj-lt"/>
              <a:buAutoNum type="arabicPeriod" startAt="3"/>
            </a:pPr>
            <a:r>
              <a:rPr lang="en-US" b="1" dirty="0">
                <a:solidFill>
                  <a:srgbClr val="008080"/>
                </a:solidFill>
              </a:rPr>
              <a:t>Gen 1:16</a:t>
            </a:r>
            <a:r>
              <a:rPr lang="en-US" b="1" dirty="0">
                <a:solidFill>
                  <a:prstClr val="black"/>
                </a:solidFill>
              </a:rPr>
              <a:t>  </a:t>
            </a:r>
            <a:r>
              <a:rPr lang="en-US" dirty="0">
                <a:solidFill>
                  <a:prstClr val="black"/>
                </a:solidFill>
              </a:rPr>
              <a:t>And Elohim made </a:t>
            </a:r>
            <a:r>
              <a:rPr lang="en-US" b="1" dirty="0">
                <a:solidFill>
                  <a:srgbClr val="7030A0"/>
                </a:solidFill>
              </a:rPr>
              <a:t>TWO GREAT LIGHTS: </a:t>
            </a:r>
            <a:r>
              <a:rPr lang="en-US" b="1" dirty="0" smtClean="0">
                <a:solidFill>
                  <a:srgbClr val="7030A0"/>
                </a:solidFill>
              </a:rPr>
              <a:t> </a:t>
            </a:r>
            <a:r>
              <a:rPr lang="en-US" dirty="0" smtClean="0">
                <a:solidFill>
                  <a:prstClr val="black"/>
                </a:solidFill>
              </a:rPr>
              <a:t>the </a:t>
            </a:r>
            <a:r>
              <a:rPr lang="en-US" dirty="0">
                <a:solidFill>
                  <a:prstClr val="black"/>
                </a:solidFill>
              </a:rPr>
              <a:t>greater light </a:t>
            </a:r>
            <a:r>
              <a:rPr lang="en-US" dirty="0" smtClean="0">
                <a:solidFill>
                  <a:prstClr val="black"/>
                </a:solidFill>
              </a:rPr>
              <a:t>to rule </a:t>
            </a:r>
            <a:r>
              <a:rPr lang="en-US" dirty="0">
                <a:solidFill>
                  <a:prstClr val="black"/>
                </a:solidFill>
              </a:rPr>
              <a:t>the day, and the lesser light to rule the night, and the stars. </a:t>
            </a:r>
          </a:p>
          <a:p>
            <a:pPr marL="514350" indent="-514350">
              <a:lnSpc>
                <a:spcPct val="120000"/>
              </a:lnSpc>
              <a:buClr>
                <a:schemeClr val="accent1">
                  <a:lumMod val="75000"/>
                </a:schemeClr>
              </a:buClr>
              <a:buFont typeface="+mj-lt"/>
              <a:buAutoNum type="arabicPeriod" startAt="3"/>
            </a:pPr>
            <a:r>
              <a:rPr lang="en-US" b="1" dirty="0">
                <a:solidFill>
                  <a:srgbClr val="008080"/>
                </a:solidFill>
              </a:rPr>
              <a:t>Gen 1:17</a:t>
            </a:r>
            <a:r>
              <a:rPr lang="en-US" b="1" dirty="0">
                <a:solidFill>
                  <a:prstClr val="black"/>
                </a:solidFill>
              </a:rPr>
              <a:t>  </a:t>
            </a:r>
            <a:r>
              <a:rPr lang="en-US" dirty="0">
                <a:solidFill>
                  <a:prstClr val="black"/>
                </a:solidFill>
              </a:rPr>
              <a:t>And Elohim set them in the expanse of the heavens </a:t>
            </a:r>
            <a:r>
              <a:rPr lang="en-US" b="1" dirty="0">
                <a:solidFill>
                  <a:srgbClr val="7030A0"/>
                </a:solidFill>
              </a:rPr>
              <a:t>TO </a:t>
            </a:r>
            <a:r>
              <a:rPr lang="en-US" b="1" dirty="0" smtClean="0">
                <a:solidFill>
                  <a:srgbClr val="7030A0"/>
                </a:solidFill>
              </a:rPr>
              <a:t>GIVE LIGHT </a:t>
            </a:r>
            <a:r>
              <a:rPr lang="en-US" b="1" dirty="0">
                <a:solidFill>
                  <a:srgbClr val="7030A0"/>
                </a:solidFill>
              </a:rPr>
              <a:t>ON THE EARTH,</a:t>
            </a:r>
            <a:r>
              <a:rPr lang="en-US" dirty="0">
                <a:solidFill>
                  <a:prstClr val="black"/>
                </a:solidFill>
              </a:rPr>
              <a:t> </a:t>
            </a:r>
            <a:endParaRPr lang="en-US" dirty="0"/>
          </a:p>
        </p:txBody>
      </p:sp>
      <p:sp>
        <p:nvSpPr>
          <p:cNvPr id="2" name="Slide Number Placeholder 1"/>
          <p:cNvSpPr>
            <a:spLocks noGrp="1"/>
          </p:cNvSpPr>
          <p:nvPr>
            <p:ph type="sldNum" sz="quarter" idx="4294967295"/>
          </p:nvPr>
        </p:nvSpPr>
        <p:spPr>
          <a:xfrm>
            <a:off x="9448800" y="6449091"/>
            <a:ext cx="2667000" cy="365125"/>
          </a:xfrm>
          <a:prstGeom prst="rect">
            <a:avLst/>
          </a:prstGeom>
          <a:scene3d>
            <a:camera prst="orthographicFront"/>
            <a:lightRig rig="threePt" dir="t"/>
          </a:scene3d>
          <a:sp3d>
            <a:bevelT w="152400" h="50800" prst="softRound"/>
          </a:sp3d>
        </p:spPr>
        <p:txBody>
          <a:bodyPr/>
          <a:lstStyle/>
          <a:p>
            <a:pPr algn="r"/>
            <a:fld id="{AA4C6552-42F6-43F2-A3FB-E92E8C09004E}" type="slidenum">
              <a:rPr lang="en-US" b="1" smtClean="0">
                <a:solidFill>
                  <a:schemeClr val="tx1"/>
                </a:solidFill>
              </a:rPr>
              <a:pPr algn="r"/>
              <a:t>23</a:t>
            </a:fld>
            <a:endParaRPr lang="en-US" b="1" dirty="0">
              <a:solidFill>
                <a:schemeClr val="tx1"/>
              </a:solidFill>
            </a:endParaRPr>
          </a:p>
        </p:txBody>
      </p:sp>
      <p:sp>
        <p:nvSpPr>
          <p:cNvPr id="4" name="Rectangle 3"/>
          <p:cNvSpPr/>
          <p:nvPr/>
        </p:nvSpPr>
        <p:spPr>
          <a:xfrm>
            <a:off x="13106400" y="-1676400"/>
            <a:ext cx="12192000" cy="4093428"/>
          </a:xfrm>
          <a:prstGeom prst="rect">
            <a:avLst/>
          </a:prstGeom>
          <a:solidFill>
            <a:schemeClr val="bg1"/>
          </a:solidFill>
        </p:spPr>
        <p:txBody>
          <a:bodyPr wrap="square">
            <a:spAutoFit/>
          </a:bodyPr>
          <a:lstStyle/>
          <a:p>
            <a:r>
              <a:rPr lang="en-US" sz="2800" dirty="0" smtClean="0">
                <a:solidFill>
                  <a:srgbClr val="008080"/>
                </a:solidFill>
              </a:rPr>
              <a:t>Gen </a:t>
            </a:r>
            <a:r>
              <a:rPr lang="en-US" sz="2800" dirty="0">
                <a:solidFill>
                  <a:srgbClr val="008080"/>
                </a:solidFill>
              </a:rPr>
              <a:t>1:16</a:t>
            </a:r>
            <a:r>
              <a:rPr lang="en-US" sz="2800" dirty="0">
                <a:solidFill>
                  <a:prstClr val="black"/>
                </a:solidFill>
              </a:rPr>
              <a:t>  And Elohim made </a:t>
            </a:r>
            <a:r>
              <a:rPr lang="en-US" sz="2800" b="1" dirty="0" smtClean="0">
                <a:solidFill>
                  <a:srgbClr val="7030A0"/>
                </a:solidFill>
              </a:rPr>
              <a:t>TWO GREAT LIGHTS: </a:t>
            </a:r>
            <a:r>
              <a:rPr lang="en-US" sz="2800" dirty="0" smtClean="0">
                <a:solidFill>
                  <a:prstClr val="black"/>
                </a:solidFill>
              </a:rPr>
              <a:t>the </a:t>
            </a:r>
            <a:r>
              <a:rPr lang="en-US" sz="2800" dirty="0">
                <a:solidFill>
                  <a:prstClr val="black"/>
                </a:solidFill>
              </a:rPr>
              <a:t>greater light </a:t>
            </a:r>
            <a:r>
              <a:rPr lang="en-US" sz="2800" dirty="0" smtClean="0">
                <a:solidFill>
                  <a:prstClr val="black"/>
                </a:solidFill>
              </a:rPr>
              <a:t>to</a:t>
            </a:r>
            <a:br>
              <a:rPr lang="en-US" sz="2800" dirty="0" smtClean="0">
                <a:solidFill>
                  <a:prstClr val="black"/>
                </a:solidFill>
              </a:rPr>
            </a:br>
            <a:r>
              <a:rPr lang="en-US" sz="2800" dirty="0" smtClean="0">
                <a:solidFill>
                  <a:prstClr val="black"/>
                </a:solidFill>
              </a:rPr>
              <a:t>        </a:t>
            </a:r>
            <a:r>
              <a:rPr lang="en-US" sz="2800" dirty="0">
                <a:solidFill>
                  <a:prstClr val="black"/>
                </a:solidFill>
              </a:rPr>
              <a:t>rule the day, and the lesser light to rule the night, and the stars. </a:t>
            </a:r>
          </a:p>
          <a:p>
            <a:r>
              <a:rPr lang="en-US" sz="2800" dirty="0">
                <a:solidFill>
                  <a:srgbClr val="008080"/>
                </a:solidFill>
              </a:rPr>
              <a:t>Gen 1:17</a:t>
            </a:r>
            <a:r>
              <a:rPr lang="en-US" sz="2800" dirty="0">
                <a:solidFill>
                  <a:prstClr val="black"/>
                </a:solidFill>
              </a:rPr>
              <a:t>  And Elohim set them in the expanse of the heavens </a:t>
            </a:r>
            <a:r>
              <a:rPr lang="en-US" sz="2800" b="1" dirty="0" smtClean="0">
                <a:solidFill>
                  <a:srgbClr val="7030A0"/>
                </a:solidFill>
              </a:rPr>
              <a:t>TO GIVE</a:t>
            </a:r>
            <a:br>
              <a:rPr lang="en-US" sz="2800" b="1" dirty="0" smtClean="0">
                <a:solidFill>
                  <a:srgbClr val="7030A0"/>
                </a:solidFill>
              </a:rPr>
            </a:br>
            <a:r>
              <a:rPr lang="en-US" sz="2800" b="1" dirty="0" smtClean="0">
                <a:solidFill>
                  <a:srgbClr val="7030A0"/>
                </a:solidFill>
              </a:rPr>
              <a:t>        LIGHT ON THE EARTH,</a:t>
            </a:r>
            <a:r>
              <a:rPr lang="en-US" sz="2800" dirty="0" smtClean="0">
                <a:solidFill>
                  <a:prstClr val="black"/>
                </a:solidFill>
              </a:rPr>
              <a:t> </a:t>
            </a:r>
            <a:endParaRPr lang="en-US" sz="2800" dirty="0">
              <a:solidFill>
                <a:prstClr val="black"/>
              </a:solidFill>
            </a:endParaRPr>
          </a:p>
          <a:p>
            <a:r>
              <a:rPr lang="en-US" sz="2800" dirty="0">
                <a:solidFill>
                  <a:srgbClr val="008080"/>
                </a:solidFill>
              </a:rPr>
              <a:t>Gen 1:18</a:t>
            </a:r>
            <a:r>
              <a:rPr lang="en-US" sz="2800" dirty="0">
                <a:solidFill>
                  <a:prstClr val="black"/>
                </a:solidFill>
              </a:rPr>
              <a:t>  and to </a:t>
            </a:r>
            <a:r>
              <a:rPr lang="en-US" sz="2800" dirty="0" smtClean="0">
                <a:solidFill>
                  <a:prstClr val="black"/>
                </a:solidFill>
                <a:effectLst>
                  <a:glow rad="127000">
                    <a:srgbClr val="FFFF00"/>
                  </a:glow>
                </a:effectLst>
              </a:rPr>
              <a:t>RULE</a:t>
            </a:r>
            <a:r>
              <a:rPr lang="en-US" sz="2800" dirty="0" smtClean="0">
                <a:solidFill>
                  <a:prstClr val="black"/>
                </a:solidFill>
              </a:rPr>
              <a:t> </a:t>
            </a:r>
            <a:r>
              <a:rPr lang="en-US" sz="2800" dirty="0">
                <a:solidFill>
                  <a:prstClr val="black"/>
                </a:solidFill>
              </a:rPr>
              <a:t>over the day and over the night, and to </a:t>
            </a:r>
            <a:r>
              <a:rPr lang="en-US" sz="2800" dirty="0" smtClean="0">
                <a:solidFill>
                  <a:prstClr val="black"/>
                </a:solidFill>
              </a:rPr>
              <a:t>								</a:t>
            </a:r>
            <a:r>
              <a:rPr lang="en-US" sz="3600" b="1" dirty="0" smtClean="0">
                <a:ln>
                  <a:solidFill>
                    <a:schemeClr val="tx1"/>
                  </a:solidFill>
                </a:ln>
                <a:solidFill>
                  <a:srgbClr val="FF0000"/>
                </a:solidFill>
                <a:effectLst>
                  <a:glow rad="88900">
                    <a:srgbClr val="008080"/>
                  </a:glow>
                </a:effectLst>
              </a:rPr>
              <a:t>SEPARATE</a:t>
            </a:r>
            <a:r>
              <a:rPr lang="en-US" sz="2800" dirty="0" smtClean="0">
                <a:solidFill>
                  <a:prstClr val="black"/>
                </a:solidFill>
              </a:rPr>
              <a:t>  </a:t>
            </a:r>
          </a:p>
          <a:p>
            <a:r>
              <a:rPr lang="en-US" sz="2800" dirty="0" smtClean="0">
                <a:solidFill>
                  <a:prstClr val="black"/>
                </a:solidFill>
              </a:rPr>
              <a:t>	       the </a:t>
            </a:r>
            <a:r>
              <a:rPr lang="en-US" sz="2800" dirty="0">
                <a:solidFill>
                  <a:prstClr val="black"/>
                </a:solidFill>
              </a:rPr>
              <a:t>light from the darkness. And Elohim saw that it was good. </a:t>
            </a:r>
          </a:p>
          <a:p>
            <a:r>
              <a:rPr lang="en-US" sz="2800" dirty="0">
                <a:solidFill>
                  <a:srgbClr val="008080"/>
                </a:solidFill>
              </a:rPr>
              <a:t>Gen 1:19  </a:t>
            </a:r>
            <a:r>
              <a:rPr lang="en-US" sz="2800" dirty="0">
                <a:solidFill>
                  <a:prstClr val="black"/>
                </a:solidFill>
              </a:rPr>
              <a:t>And there came to be evening and there came to be morning, </a:t>
            </a:r>
            <a:r>
              <a:rPr lang="en-US" sz="2800" dirty="0" smtClean="0">
                <a:solidFill>
                  <a:prstClr val="black"/>
                </a:solidFill>
              </a:rPr>
              <a:t>the</a:t>
            </a:r>
            <a:br>
              <a:rPr lang="en-US" sz="2800" dirty="0" smtClean="0">
                <a:solidFill>
                  <a:prstClr val="black"/>
                </a:solidFill>
              </a:rPr>
            </a:br>
            <a:r>
              <a:rPr lang="en-US" sz="2800" dirty="0" smtClean="0">
                <a:solidFill>
                  <a:prstClr val="black"/>
                </a:solidFill>
              </a:rPr>
              <a:t>         </a:t>
            </a:r>
            <a:r>
              <a:rPr lang="en-US" sz="2800" dirty="0">
                <a:solidFill>
                  <a:prstClr val="black"/>
                </a:solidFill>
              </a:rPr>
              <a:t>fourth day. </a:t>
            </a:r>
          </a:p>
        </p:txBody>
      </p:sp>
    </p:spTree>
    <p:extLst>
      <p:ext uri="{BB962C8B-B14F-4D97-AF65-F5344CB8AC3E}">
        <p14:creationId xmlns:p14="http://schemas.microsoft.com/office/powerpoint/2010/main" val="5922033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nodeType="afterEffect">
                                  <p:stCondLst>
                                    <p:cond delay="150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B83D68"/>
            </a:gs>
            <a:gs pos="83000">
              <a:srgbClr val="7030A0"/>
            </a:gs>
            <a:gs pos="100000">
              <a:schemeClr val="tx1"/>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450365"/>
            <a:ext cx="811696" cy="365125"/>
          </a:xfrm>
        </p:spPr>
        <p:txBody>
          <a:bodyPr>
            <a:normAutofit/>
          </a:bodyPr>
          <a:lstStyle/>
          <a:p>
            <a:pPr algn="r"/>
            <a:fld id="{AA4C6552-42F6-43F2-A3FB-E92E8C09004E}" type="slidenum">
              <a:rPr lang="en-US" sz="1600" b="0" smtClean="0">
                <a:solidFill>
                  <a:prstClr val="black">
                    <a:tint val="75000"/>
                  </a:prstClr>
                </a:solidFill>
              </a:rPr>
              <a:pPr algn="r"/>
              <a:t>24</a:t>
            </a:fld>
            <a:endParaRPr lang="en-US" b="0"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9677400" cy="6265942"/>
          </a:xfrm>
          <a:prstGeom prst="roundRect">
            <a:avLst>
              <a:gd name="adj" fmla="val 1211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143000" y="457200"/>
            <a:ext cx="99060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4000" b="1" dirty="0" smtClean="0">
                <a:solidFill>
                  <a:srgbClr val="D8EEC0"/>
                </a:solidFill>
              </a:rPr>
              <a:t>When the sun rises, </a:t>
            </a:r>
            <a:br>
              <a:rPr lang="en-US" sz="4000" b="1" dirty="0" smtClean="0">
                <a:solidFill>
                  <a:srgbClr val="D8EEC0"/>
                </a:solidFill>
              </a:rPr>
            </a:br>
            <a:r>
              <a:rPr lang="en-US" sz="4000" b="1" dirty="0" smtClean="0">
                <a:solidFill>
                  <a:srgbClr val="D8EEC0"/>
                </a:solidFill>
              </a:rPr>
              <a:t>how much </a:t>
            </a:r>
            <a:r>
              <a:rPr lang="en-US" sz="4000" b="1" u="sng" dirty="0" smtClean="0">
                <a:solidFill>
                  <a:schemeClr val="tx1"/>
                </a:solidFill>
              </a:rPr>
              <a:t>darkness</a:t>
            </a:r>
            <a:r>
              <a:rPr lang="en-US" sz="4000" b="1" dirty="0" smtClean="0">
                <a:solidFill>
                  <a:srgbClr val="D8EEC0"/>
                </a:solidFill>
              </a:rPr>
              <a:t> </a:t>
            </a:r>
            <a:br>
              <a:rPr lang="en-US" sz="4000" b="1" dirty="0" smtClean="0">
                <a:solidFill>
                  <a:srgbClr val="D8EEC0"/>
                </a:solidFill>
              </a:rPr>
            </a:br>
            <a:r>
              <a:rPr lang="en-US" sz="4000" b="1" dirty="0" smtClean="0">
                <a:solidFill>
                  <a:srgbClr val="D8EEC0"/>
                </a:solidFill>
              </a:rPr>
              <a:t>is seen afterwards?</a:t>
            </a:r>
          </a:p>
          <a:p>
            <a:pPr algn="ctr"/>
            <a:r>
              <a:rPr lang="en-US" sz="900" dirty="0" smtClean="0">
                <a:solidFill>
                  <a:srgbClr val="D8EEC0"/>
                </a:solidFill>
              </a:rPr>
              <a:t> </a:t>
            </a:r>
            <a:r>
              <a:rPr lang="en-US" sz="4000" dirty="0" smtClean="0">
                <a:solidFill>
                  <a:schemeClr val="tx1"/>
                </a:solidFill>
              </a:rPr>
              <a:t/>
            </a:r>
            <a:br>
              <a:rPr lang="en-US" sz="4000" dirty="0" smtClean="0">
                <a:solidFill>
                  <a:schemeClr val="tx1"/>
                </a:solidFill>
              </a:rPr>
            </a:br>
            <a:r>
              <a:rPr lang="en-US" sz="4000" b="1" dirty="0" smtClean="0">
                <a:solidFill>
                  <a:srgbClr val="57342B"/>
                </a:solidFill>
              </a:rPr>
              <a:t>Is it possible the sun can</a:t>
            </a:r>
          </a:p>
          <a:p>
            <a:pPr algn="ctr"/>
            <a:r>
              <a:rPr lang="en-US" sz="4000" dirty="0" smtClean="0">
                <a:solidFill>
                  <a:schemeClr val="tx1"/>
                </a:solidFill>
              </a:rPr>
              <a:t> </a:t>
            </a:r>
            <a:r>
              <a:rPr lang="en-US" sz="8000" b="1" dirty="0" smtClean="0">
                <a:ln w="1905">
                  <a:solidFill>
                    <a:schemeClr val="accent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rPr>
              <a:t>DIVIDE</a:t>
            </a:r>
            <a:r>
              <a:rPr lang="en-US" sz="4000" b="1" dirty="0" smtClean="0">
                <a:ln w="1905">
                  <a:solidFill>
                    <a:schemeClr val="accent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rPr>
              <a:t> </a:t>
            </a:r>
          </a:p>
          <a:p>
            <a:pPr algn="ctr"/>
            <a:r>
              <a:rPr lang="en-US" sz="4000" b="1" dirty="0" smtClean="0">
                <a:ln w="28575">
                  <a:solidFill>
                    <a:sysClr val="windowText" lastClr="000000"/>
                  </a:solidFill>
                </a:ln>
                <a:solidFill>
                  <a:srgbClr val="00FF00"/>
                </a:solidFill>
                <a:latin typeface="Arial Black" panose="020B0A04020102020204" pitchFamily="34" charset="0"/>
              </a:rPr>
              <a:t>the Light from the Night?</a:t>
            </a:r>
            <a:endParaRPr lang="en-CA" sz="4000" b="1" dirty="0">
              <a:ln w="28575">
                <a:solidFill>
                  <a:sysClr val="windowText" lastClr="000000"/>
                </a:solidFill>
              </a:ln>
              <a:solidFill>
                <a:srgbClr val="00FF00"/>
              </a:solidFill>
              <a:latin typeface="Arial Black" panose="020B0A04020102020204" pitchFamily="34" charset="0"/>
            </a:endParaRPr>
          </a:p>
        </p:txBody>
      </p:sp>
    </p:spTree>
    <p:extLst>
      <p:ext uri="{BB962C8B-B14F-4D97-AF65-F5344CB8AC3E}">
        <p14:creationId xmlns:p14="http://schemas.microsoft.com/office/powerpoint/2010/main" val="220732010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10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10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66000">
              <a:srgbClr val="B83D68"/>
            </a:gs>
            <a:gs pos="83000">
              <a:srgbClr val="7030A0"/>
            </a:gs>
            <a:gs pos="19000">
              <a:schemeClr val="tx1"/>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11658600" cy="6858000"/>
          </a:xfrm>
          <a:prstGeom prst="rect">
            <a:avLst/>
          </a:prstGeom>
          <a:scene3d>
            <a:camera prst="orthographicFront"/>
            <a:lightRig rig="threePt" dir="t"/>
          </a:scene3d>
          <a:sp3d>
            <a:bevelT/>
          </a:sp3d>
        </p:spPr>
      </p:pic>
      <p:sp>
        <p:nvSpPr>
          <p:cNvPr id="4" name="Rectangle 3"/>
          <p:cNvSpPr/>
          <p:nvPr/>
        </p:nvSpPr>
        <p:spPr>
          <a:xfrm>
            <a:off x="952500" y="228600"/>
            <a:ext cx="10287000" cy="320040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000" b="1" dirty="0" smtClean="0">
                <a:solidFill>
                  <a:srgbClr val="ACDED8"/>
                </a:solidFill>
              </a:rPr>
              <a:t>In the absence of clouds, what </a:t>
            </a:r>
            <a:r>
              <a:rPr lang="en-US" sz="4000" spc="300" dirty="0" smtClean="0">
                <a:ln>
                  <a:solidFill>
                    <a:sysClr val="windowText" lastClr="000000"/>
                  </a:solidFill>
                </a:ln>
                <a:gradFill>
                  <a:gsLst>
                    <a:gs pos="46000">
                      <a:srgbClr val="B83D68"/>
                    </a:gs>
                    <a:gs pos="59000">
                      <a:srgbClr val="00FFFF"/>
                    </a:gs>
                    <a:gs pos="31000">
                      <a:srgbClr val="FFFF00"/>
                    </a:gs>
                  </a:gsLst>
                  <a:lin ang="5400000" scaled="1"/>
                </a:gradFill>
                <a:effectLst>
                  <a:glow rad="127000">
                    <a:srgbClr val="00FF00"/>
                  </a:glow>
                </a:effectLst>
                <a:latin typeface="Arial Black" panose="020B0A04020102020204" pitchFamily="34" charset="0"/>
              </a:rPr>
              <a:t>LIGHT</a:t>
            </a:r>
            <a:r>
              <a:rPr lang="en-US" sz="4000" dirty="0" smtClean="0">
                <a:solidFill>
                  <a:srgbClr val="ACDED8"/>
                </a:solidFill>
              </a:rPr>
              <a:t> </a:t>
            </a:r>
            <a:r>
              <a:rPr lang="en-US" sz="4000" b="1" dirty="0" smtClean="0">
                <a:solidFill>
                  <a:srgbClr val="ACDED8"/>
                </a:solidFill>
              </a:rPr>
              <a:t>is seen </a:t>
            </a:r>
            <a:r>
              <a:rPr lang="en-US" sz="4000" b="1" i="1" u="sng" dirty="0" smtClean="0">
                <a:solidFill>
                  <a:srgbClr val="FFC9DB"/>
                </a:solidFill>
                <a:latin typeface="Comic Sans MS" panose="030F0702030302020204" pitchFamily="66" charset="0"/>
              </a:rPr>
              <a:t>CONSISTENTLY</a:t>
            </a:r>
            <a:r>
              <a:rPr lang="en-US" sz="4000" dirty="0" smtClean="0">
                <a:solidFill>
                  <a:srgbClr val="ACDED8"/>
                </a:solidFill>
              </a:rPr>
              <a:t> - </a:t>
            </a:r>
            <a:r>
              <a:rPr lang="en-US" sz="4000" b="1" u="sng" dirty="0" smtClean="0">
                <a:solidFill>
                  <a:srgbClr val="FB8FEC"/>
                </a:solidFill>
              </a:rPr>
              <a:t>ALL</a:t>
            </a:r>
            <a:r>
              <a:rPr lang="en-US" sz="4000" b="1" dirty="0" smtClean="0">
                <a:solidFill>
                  <a:srgbClr val="FB8FEC"/>
                </a:solidFill>
              </a:rPr>
              <a:t> night, </a:t>
            </a:r>
            <a:r>
              <a:rPr lang="en-US" sz="4000" b="1" u="sng" dirty="0" smtClean="0">
                <a:solidFill>
                  <a:srgbClr val="FFFF00"/>
                </a:solidFill>
              </a:rPr>
              <a:t>EVERY</a:t>
            </a:r>
            <a:r>
              <a:rPr lang="en-US" sz="4000" b="1" dirty="0" smtClean="0">
                <a:solidFill>
                  <a:srgbClr val="FFFF00"/>
                </a:solidFill>
              </a:rPr>
              <a:t> night,  </a:t>
            </a:r>
            <a:r>
              <a:rPr lang="en-US" sz="4000" b="1" dirty="0" smtClean="0">
                <a:solidFill>
                  <a:srgbClr val="FF9900"/>
                </a:solidFill>
              </a:rPr>
              <a:t>365 nights of the year?</a:t>
            </a:r>
            <a:endParaRPr lang="en-CA" sz="4000" b="1" dirty="0">
              <a:solidFill>
                <a:srgbClr val="FF9900"/>
              </a:solidFill>
            </a:endParaRPr>
          </a:p>
        </p:txBody>
      </p:sp>
      <p:sp>
        <p:nvSpPr>
          <p:cNvPr id="5" name="Rectangle 4"/>
          <p:cNvSpPr/>
          <p:nvPr/>
        </p:nvSpPr>
        <p:spPr>
          <a:xfrm>
            <a:off x="152400" y="3657600"/>
            <a:ext cx="11734800" cy="297180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4000" b="1" dirty="0" smtClean="0"/>
              <a:t>Have you </a:t>
            </a:r>
            <a:r>
              <a:rPr lang="en-US" sz="4000" u="sng" dirty="0" smtClean="0">
                <a:solidFill>
                  <a:srgbClr val="00FF00"/>
                </a:solidFill>
                <a:latin typeface="Arial Black" panose="020B0A04020102020204" pitchFamily="34" charset="0"/>
              </a:rPr>
              <a:t>EVER</a:t>
            </a:r>
            <a:r>
              <a:rPr lang="en-US" sz="4000" dirty="0" smtClean="0"/>
              <a:t> </a:t>
            </a:r>
            <a:r>
              <a:rPr lang="en-US" sz="4000" b="1" dirty="0" smtClean="0"/>
              <a:t>seen a full array of stars </a:t>
            </a:r>
            <a:br>
              <a:rPr lang="en-US" sz="4000" b="1" dirty="0" smtClean="0"/>
            </a:br>
            <a:r>
              <a:rPr lang="en-US" sz="4000" b="1" dirty="0" smtClean="0"/>
              <a:t>in the </a:t>
            </a:r>
            <a:r>
              <a:rPr lang="en-US" sz="4000" b="1" dirty="0" smtClean="0">
                <a:solidFill>
                  <a:srgbClr val="00FFFF"/>
                </a:solidFill>
              </a:rPr>
              <a:t>daylight?  </a:t>
            </a:r>
          </a:p>
          <a:p>
            <a:pPr algn="ctr"/>
            <a:r>
              <a:rPr lang="en-US" sz="4000" b="1" dirty="0" smtClean="0"/>
              <a:t>Can the</a:t>
            </a:r>
            <a:r>
              <a:rPr lang="en-US" sz="4000" dirty="0" smtClean="0"/>
              <a:t> </a:t>
            </a:r>
            <a:r>
              <a:rPr lang="en-US" sz="4000" b="1" dirty="0" smtClean="0">
                <a:ln w="19050">
                  <a:solidFill>
                    <a:srgbClr val="FB8FEC"/>
                  </a:solidFill>
                </a:ln>
                <a:solidFill>
                  <a:srgbClr val="FFFF00"/>
                </a:solidFill>
                <a:latin typeface="Arial Black" panose="020B0A04020102020204" pitchFamily="34" charset="0"/>
              </a:rPr>
              <a:t>MAZZAROTH</a:t>
            </a:r>
            <a:r>
              <a:rPr lang="en-US" sz="4000" dirty="0" smtClean="0"/>
              <a:t> </a:t>
            </a:r>
            <a:r>
              <a:rPr lang="en-US" sz="4000" b="1" dirty="0" smtClean="0"/>
              <a:t>and other stars </a:t>
            </a:r>
            <a:r>
              <a:rPr lang="en-US" sz="4000" b="1" u="sng" dirty="0" smtClean="0">
                <a:solidFill>
                  <a:srgbClr val="00FFFF"/>
                </a:solidFill>
              </a:rPr>
              <a:t>differentiate</a:t>
            </a:r>
            <a:r>
              <a:rPr lang="en-US" sz="4000" b="1" dirty="0" smtClean="0"/>
              <a:t> a </a:t>
            </a:r>
            <a:r>
              <a:rPr lang="en-US" sz="4000" b="1" dirty="0" smtClean="0">
                <a:gradFill>
                  <a:gsLst>
                    <a:gs pos="53000">
                      <a:srgbClr val="B83D68"/>
                    </a:gs>
                    <a:gs pos="76000">
                      <a:srgbClr val="00FFFF"/>
                    </a:gs>
                    <a:gs pos="31000">
                      <a:srgbClr val="FFFF00"/>
                    </a:gs>
                  </a:gsLst>
                  <a:lin ang="5400000" scaled="1"/>
                </a:gradFill>
                <a:latin typeface="Arial Black" panose="020B0A04020102020204" pitchFamily="34" charset="0"/>
              </a:rPr>
              <a:t>NIGHT</a:t>
            </a:r>
            <a:r>
              <a:rPr lang="en-US" sz="4000" dirty="0" smtClean="0"/>
              <a:t> </a:t>
            </a:r>
            <a:r>
              <a:rPr lang="en-US" sz="4000" b="1" dirty="0" smtClean="0"/>
              <a:t>season from a </a:t>
            </a:r>
            <a:r>
              <a:rPr lang="en-US" sz="4000" b="1" dirty="0" smtClean="0">
                <a:ln>
                  <a:solidFill>
                    <a:srgbClr val="FF0000"/>
                  </a:solidFill>
                </a:ln>
                <a:gradFill>
                  <a:gsLst>
                    <a:gs pos="46000">
                      <a:srgbClr val="CC00CC">
                        <a:lumMod val="87000"/>
                        <a:lumOff val="13000"/>
                      </a:srgbClr>
                    </a:gs>
                    <a:gs pos="60000">
                      <a:srgbClr val="00FFFF"/>
                    </a:gs>
                    <a:gs pos="31000">
                      <a:srgbClr val="FFFF00"/>
                    </a:gs>
                  </a:gsLst>
                  <a:lin ang="16200000" scaled="0"/>
                </a:gradFill>
                <a:latin typeface="Arial Black" panose="020B0A04020102020204" pitchFamily="34" charset="0"/>
              </a:rPr>
              <a:t>Light</a:t>
            </a:r>
            <a:r>
              <a:rPr lang="en-US" sz="4000" dirty="0" smtClean="0"/>
              <a:t> </a:t>
            </a:r>
            <a:r>
              <a:rPr lang="en-US" sz="4000" b="1" dirty="0" smtClean="0"/>
              <a:t>season?</a:t>
            </a:r>
            <a:endParaRPr lang="en-CA" sz="4000" b="1" dirty="0"/>
          </a:p>
        </p:txBody>
      </p:sp>
      <p:sp>
        <p:nvSpPr>
          <p:cNvPr id="6" name="Rounded Rectangle 5"/>
          <p:cNvSpPr/>
          <p:nvPr/>
        </p:nvSpPr>
        <p:spPr>
          <a:xfrm rot="20336518">
            <a:off x="8032288" y="2361396"/>
            <a:ext cx="3982755" cy="914400"/>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8800" b="1" dirty="0" smtClean="0">
                <a:ln>
                  <a:solidFill>
                    <a:sysClr val="windowText" lastClr="000000"/>
                  </a:solidFill>
                </a:ln>
                <a:gradFill>
                  <a:gsLst>
                    <a:gs pos="50000">
                      <a:srgbClr val="FF0000"/>
                    </a:gs>
                    <a:gs pos="65000">
                      <a:srgbClr val="7030A0">
                        <a:lumMod val="53000"/>
                        <a:lumOff val="47000"/>
                      </a:srgbClr>
                    </a:gs>
                    <a:gs pos="36000">
                      <a:srgbClr val="00FF00"/>
                    </a:gs>
                  </a:gsLst>
                  <a:lin ang="5400000" scaled="1"/>
                </a:gradFill>
                <a:effectLst>
                  <a:glow rad="127000">
                    <a:srgbClr val="FFFF00"/>
                  </a:glow>
                </a:effectLst>
              </a:rPr>
              <a:t>DIVIDE</a:t>
            </a:r>
            <a:endParaRPr lang="en-CA" sz="8800" b="1" dirty="0">
              <a:ln>
                <a:solidFill>
                  <a:sysClr val="windowText" lastClr="000000"/>
                </a:solidFill>
              </a:ln>
              <a:gradFill>
                <a:gsLst>
                  <a:gs pos="50000">
                    <a:srgbClr val="FF0000"/>
                  </a:gs>
                  <a:gs pos="65000">
                    <a:srgbClr val="7030A0">
                      <a:lumMod val="53000"/>
                      <a:lumOff val="47000"/>
                    </a:srgbClr>
                  </a:gs>
                  <a:gs pos="36000">
                    <a:srgbClr val="00FF00"/>
                  </a:gs>
                </a:gsLst>
                <a:lin ang="5400000" scaled="1"/>
              </a:gradFill>
              <a:effectLst>
                <a:glow rad="127000">
                  <a:srgbClr val="FFFF00"/>
                </a:glow>
              </a:effectLst>
            </a:endParaRPr>
          </a:p>
        </p:txBody>
      </p:sp>
      <p:sp>
        <p:nvSpPr>
          <p:cNvPr id="7" name="Curved Left Arrow 6"/>
          <p:cNvSpPr/>
          <p:nvPr/>
        </p:nvSpPr>
        <p:spPr>
          <a:xfrm rot="20263983">
            <a:off x="10763887" y="3069659"/>
            <a:ext cx="1242684" cy="2265782"/>
          </a:xfrm>
          <a:prstGeom prst="curvedLeftArrow">
            <a:avLst>
              <a:gd name="adj1" fmla="val 25000"/>
              <a:gd name="adj2" fmla="val 50000"/>
              <a:gd name="adj3" fmla="val 39516"/>
            </a:avLst>
          </a:prstGeom>
          <a:gradFill>
            <a:gsLst>
              <a:gs pos="50000">
                <a:srgbClr val="00FFFF"/>
              </a:gs>
              <a:gs pos="8000">
                <a:srgbClr val="7030A0">
                  <a:lumMod val="53000"/>
                  <a:lumOff val="47000"/>
                </a:srgbClr>
              </a:gs>
              <a:gs pos="82000">
                <a:srgbClr val="00FF00"/>
              </a:gs>
            </a:gsLst>
            <a:lin ang="5400000" scaled="1"/>
          </a:gradFill>
          <a:ln w="28575">
            <a:solidFill>
              <a:srgbClr val="ACDED8"/>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solidFill>
                <a:schemeClr val="tx1"/>
              </a:solidFill>
            </a:endParaRPr>
          </a:p>
        </p:txBody>
      </p:sp>
      <p:pic>
        <p:nvPicPr>
          <p:cNvPr id="10" name="Picture 9"/>
          <p:cNvPicPr>
            <a:picLocks noChangeAspect="1"/>
          </p:cNvPicPr>
          <p:nvPr/>
        </p:nvPicPr>
        <p:blipFill>
          <a:blip r:embed="rId4"/>
          <a:stretch>
            <a:fillRect/>
          </a:stretch>
        </p:blipFill>
        <p:spPr>
          <a:xfrm flipH="1">
            <a:off x="239466" y="2221999"/>
            <a:ext cx="1426068" cy="1740401"/>
          </a:xfrm>
          <a:prstGeom prst="rect">
            <a:avLst/>
          </a:prstGeom>
          <a:solidFill>
            <a:srgbClr val="FFFFFF">
              <a:shade val="85000"/>
            </a:srgbClr>
          </a:solidFill>
          <a:ln w="38100" cap="sq">
            <a:solidFill>
              <a:srgbClr val="00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952500" y="95387"/>
            <a:ext cx="10287000" cy="819013"/>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6000" b="1" dirty="0" smtClean="0">
                <a:ln w="19050">
                  <a:solidFill>
                    <a:srgbClr val="FB8FEC"/>
                  </a:solidFill>
                </a:ln>
                <a:solidFill>
                  <a:schemeClr val="tx1"/>
                </a:solidFill>
                <a:effectLst>
                  <a:glow rad="127000">
                    <a:srgbClr val="FFFF00"/>
                  </a:glow>
                </a:effectLst>
              </a:rPr>
              <a:t>The</a:t>
            </a:r>
            <a:r>
              <a:rPr lang="en-US" sz="6000" b="1" dirty="0" smtClean="0">
                <a:ln w="19050">
                  <a:solidFill>
                    <a:srgbClr val="FB8FEC"/>
                  </a:solidFill>
                </a:ln>
                <a:gradFill>
                  <a:gsLst>
                    <a:gs pos="56000">
                      <a:srgbClr val="B83D68"/>
                    </a:gs>
                    <a:gs pos="83000">
                      <a:srgbClr val="7030A0"/>
                    </a:gs>
                    <a:gs pos="19000">
                      <a:schemeClr val="tx1"/>
                    </a:gs>
                  </a:gsLst>
                  <a:lin ang="5400000" scaled="1"/>
                </a:gradFill>
                <a:effectLst>
                  <a:glow rad="127000">
                    <a:srgbClr val="FFFF00"/>
                  </a:glow>
                </a:effectLst>
                <a:latin typeface="Arial Black" panose="020B0A04020102020204" pitchFamily="34" charset="0"/>
              </a:rPr>
              <a:t> </a:t>
            </a:r>
            <a:r>
              <a:rPr lang="en-US" sz="6000" b="1" spc="300" dirty="0" smtClean="0">
                <a:ln w="19050">
                  <a:solidFill>
                    <a:srgbClr val="FB8FEC"/>
                  </a:solidFill>
                </a:ln>
                <a:gradFill>
                  <a:gsLst>
                    <a:gs pos="56000">
                      <a:srgbClr val="B83D68"/>
                    </a:gs>
                    <a:gs pos="83000">
                      <a:srgbClr val="7030A0"/>
                    </a:gs>
                    <a:gs pos="19000">
                      <a:schemeClr val="tx1"/>
                    </a:gs>
                  </a:gsLst>
                  <a:lin ang="5400000" scaled="1"/>
                </a:gradFill>
                <a:effectLst>
                  <a:glow rad="127000">
                    <a:srgbClr val="FFFF00"/>
                  </a:glow>
                </a:effectLst>
                <a:latin typeface="Arial Black" panose="020B0A04020102020204" pitchFamily="34" charset="0"/>
              </a:rPr>
              <a:t>MAZZAROTH</a:t>
            </a:r>
            <a:r>
              <a:rPr lang="en-US" sz="6000" b="1" dirty="0" smtClean="0">
                <a:ln w="19050">
                  <a:solidFill>
                    <a:srgbClr val="FB8FEC"/>
                  </a:solidFill>
                </a:ln>
                <a:solidFill>
                  <a:srgbClr val="00FFFF"/>
                </a:solidFill>
                <a:effectLst>
                  <a:glow rad="127000">
                    <a:srgbClr val="FFFF00"/>
                  </a:glow>
                </a:effectLst>
                <a:latin typeface="Arial Black" panose="020B0A04020102020204" pitchFamily="34" charset="0"/>
              </a:rPr>
              <a:t>!</a:t>
            </a:r>
            <a:endParaRPr lang="en-CA" sz="6000" dirty="0">
              <a:solidFill>
                <a:srgbClr val="00FFFF"/>
              </a:solidFill>
              <a:effectLst>
                <a:glow rad="127000">
                  <a:srgbClr val="FFFF00"/>
                </a:glow>
              </a:effectLst>
            </a:endParaRPr>
          </a:p>
        </p:txBody>
      </p:sp>
      <p:sp>
        <p:nvSpPr>
          <p:cNvPr id="12" name="Rectangle 11"/>
          <p:cNvSpPr/>
          <p:nvPr/>
        </p:nvSpPr>
        <p:spPr>
          <a:xfrm>
            <a:off x="3733800" y="2895600"/>
            <a:ext cx="3886200" cy="91440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5400" b="1" dirty="0" smtClean="0">
                <a:ln w="19050">
                  <a:solidFill>
                    <a:srgbClr val="FF0000"/>
                  </a:solidFill>
                </a:ln>
                <a:solidFill>
                  <a:srgbClr val="FFFF00"/>
                </a:solidFill>
                <a:latin typeface="Cooper Black" pitchFamily="18" charset="0"/>
              </a:rPr>
              <a:t>Gen 1:14!</a:t>
            </a:r>
            <a:endParaRPr lang="en-CA" sz="5400" b="1" dirty="0">
              <a:ln w="19050">
                <a:solidFill>
                  <a:srgbClr val="FF0000"/>
                </a:solidFill>
              </a:ln>
              <a:solidFill>
                <a:srgbClr val="FFFF00"/>
              </a:solidFill>
              <a:latin typeface="Cooper Black" pitchFamily="18" charset="0"/>
            </a:endParaRPr>
          </a:p>
        </p:txBody>
      </p:sp>
      <p:sp>
        <p:nvSpPr>
          <p:cNvPr id="15" name="Notched Right Arrow 14"/>
          <p:cNvSpPr/>
          <p:nvPr/>
        </p:nvSpPr>
        <p:spPr>
          <a:xfrm>
            <a:off x="7467600" y="3200400"/>
            <a:ext cx="984504" cy="381000"/>
          </a:xfrm>
          <a:prstGeom prst="notchedRightArrow">
            <a:avLst>
              <a:gd name="adj1" fmla="val 50000"/>
              <a:gd name="adj2" fmla="val 87362"/>
            </a:avLst>
          </a:prstGeom>
          <a:solidFill>
            <a:srgbClr val="FF9900"/>
          </a:solidFill>
          <a:ln w="38100">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2" name="Slide Number Placeholder 1"/>
          <p:cNvSpPr>
            <a:spLocks noGrp="1"/>
          </p:cNvSpPr>
          <p:nvPr>
            <p:ph type="sldNum" sz="quarter" idx="12"/>
          </p:nvPr>
        </p:nvSpPr>
        <p:spPr>
          <a:xfrm>
            <a:off x="9144000" y="6432108"/>
            <a:ext cx="2743200" cy="365125"/>
          </a:xfrm>
          <a:scene3d>
            <a:camera prst="orthographicFront"/>
            <a:lightRig rig="threePt" dir="t"/>
          </a:scene3d>
          <a:sp3d>
            <a:bevelT/>
          </a:sp3d>
        </p:spPr>
        <p:txBody>
          <a:bodyPr>
            <a:normAutofit/>
            <a:sp3d extrusionH="57150">
              <a:bevelT w="38100" h="38100"/>
            </a:sp3d>
          </a:bodyPr>
          <a:lstStyle/>
          <a:p>
            <a:pPr algn="r"/>
            <a:fld id="{AA4C6552-42F6-43F2-A3FB-E92E8C09004E}" type="slidenum">
              <a:rPr lang="en-US" sz="1600" smtClean="0">
                <a:solidFill>
                  <a:schemeClr val="bg1"/>
                </a:solidFill>
              </a:rPr>
              <a:pPr algn="r"/>
              <a:t>25</a:t>
            </a:fld>
            <a:endParaRPr lang="en-US" sz="1600" dirty="0">
              <a:solidFill>
                <a:schemeClr val="bg1"/>
              </a:solidFill>
            </a:endParaRPr>
          </a:p>
        </p:txBody>
      </p:sp>
    </p:spTree>
    <p:extLst>
      <p:ext uri="{BB962C8B-B14F-4D97-AF65-F5344CB8AC3E}">
        <p14:creationId xmlns:p14="http://schemas.microsoft.com/office/powerpoint/2010/main" val="13098819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up)">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000"/>
                                        <p:tgtEl>
                                          <p:spTgt spid="15"/>
                                        </p:tgtEl>
                                      </p:cBhvr>
                                    </p:animEffect>
                                  </p:childTnLst>
                                </p:cTn>
                              </p:par>
                              <p:par>
                                <p:cTn id="35" presetID="50" presetClass="entr" presetSubtype="0" decel="100000" fill="hold" grpId="0" nodeType="withEffect">
                                  <p:stCondLst>
                                    <p:cond delay="225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3"/>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par>
                                <p:cTn id="40" presetID="31" presetClass="entr" presetSubtype="0" fill="hold" grpId="0" nodeType="withEffect">
                                  <p:stCondLst>
                                    <p:cond delay="300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6000">
              <a:srgbClr val="B83D68"/>
            </a:gs>
            <a:gs pos="83000">
              <a:srgbClr val="7030A0"/>
            </a:gs>
            <a:gs pos="19000">
              <a:schemeClr val="tx1"/>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normAutofit/>
          </a:bodyPr>
          <a:lstStyle/>
          <a:p>
            <a:pPr algn="r"/>
            <a:fld id="{AA4C6552-42F6-43F2-A3FB-E92E8C09004E}" type="slidenum">
              <a:rPr lang="en-US" sz="1600" b="1" smtClean="0">
                <a:solidFill>
                  <a:schemeClr val="bg1"/>
                </a:solidFill>
              </a:rPr>
              <a:pPr algn="r"/>
              <a:t>26</a:t>
            </a:fld>
            <a:endParaRPr lang="en-US" sz="1600" b="1" dirty="0">
              <a:solidFill>
                <a:schemeClr val="bg1"/>
              </a:solidFill>
            </a:endParaRPr>
          </a:p>
        </p:txBody>
      </p:sp>
      <p:pic>
        <p:nvPicPr>
          <p:cNvPr id="3" name="Picture 2"/>
          <p:cNvPicPr>
            <a:picLocks noChangeAspect="1"/>
          </p:cNvPicPr>
          <p:nvPr/>
        </p:nvPicPr>
        <p:blipFill>
          <a:blip r:embed="rId3"/>
          <a:stretch>
            <a:fillRect/>
          </a:stretch>
        </p:blipFill>
        <p:spPr>
          <a:xfrm>
            <a:off x="1143000" y="0"/>
            <a:ext cx="9829799" cy="6858000"/>
          </a:xfrm>
          <a:prstGeom prst="rect">
            <a:avLst/>
          </a:prstGeom>
          <a:scene3d>
            <a:camera prst="orthographicFront"/>
            <a:lightRig rig="threePt" dir="t"/>
          </a:scene3d>
          <a:sp3d>
            <a:bevelT/>
          </a:sp3d>
        </p:spPr>
      </p:pic>
      <p:sp>
        <p:nvSpPr>
          <p:cNvPr id="6" name="Rectangle 5"/>
          <p:cNvSpPr/>
          <p:nvPr/>
        </p:nvSpPr>
        <p:spPr>
          <a:xfrm>
            <a:off x="1371600" y="811807"/>
            <a:ext cx="7086600" cy="1333501"/>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r>
              <a:rPr lang="en-US" sz="4000" dirty="0" smtClean="0">
                <a:solidFill>
                  <a:schemeClr val="tx1">
                    <a:lumMod val="50000"/>
                    <a:lumOff val="50000"/>
                  </a:schemeClr>
                </a:solidFill>
                <a:latin typeface="Cooper Black" pitchFamily="18" charset="0"/>
              </a:rPr>
              <a:t>Context of  </a:t>
            </a:r>
            <a:r>
              <a:rPr lang="en-US" sz="5400" dirty="0" smtClean="0">
                <a:solidFill>
                  <a:srgbClr val="00B050"/>
                </a:solidFill>
                <a:latin typeface="Cooper Black" pitchFamily="18" charset="0"/>
              </a:rPr>
              <a:t>Gen 1:14 -</a:t>
            </a:r>
            <a:r>
              <a:rPr lang="en-US" sz="5400" dirty="0" smtClean="0">
                <a:latin typeface="Cooper Black" pitchFamily="18" charset="0"/>
              </a:rPr>
              <a:t>  </a:t>
            </a:r>
            <a:endParaRPr lang="en-CA" sz="5400" dirty="0">
              <a:solidFill>
                <a:srgbClr val="FB8FEC"/>
              </a:solidFill>
              <a:effectLst>
                <a:glow rad="127000">
                  <a:schemeClr val="tx1"/>
                </a:glow>
              </a:effectLst>
              <a:latin typeface="Cooper Black" pitchFamily="18" charset="0"/>
            </a:endParaRPr>
          </a:p>
        </p:txBody>
      </p:sp>
      <p:sp>
        <p:nvSpPr>
          <p:cNvPr id="8" name="Rectangle 7"/>
          <p:cNvSpPr/>
          <p:nvPr/>
        </p:nvSpPr>
        <p:spPr>
          <a:xfrm>
            <a:off x="1650839" y="2819400"/>
            <a:ext cx="8915400" cy="371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US" sz="5400" dirty="0" smtClean="0">
                <a:solidFill>
                  <a:schemeClr val="tx1">
                    <a:lumMod val="50000"/>
                    <a:lumOff val="50000"/>
                  </a:schemeClr>
                </a:solidFill>
                <a:latin typeface="Comic Sans MS" pitchFamily="66" charset="0"/>
              </a:rPr>
              <a:t>Is the Moon capable of  </a:t>
            </a:r>
            <a:r>
              <a:rPr lang="en-US" sz="7200" dirty="0" smtClean="0">
                <a:solidFill>
                  <a:schemeClr val="tx1">
                    <a:lumMod val="75000"/>
                    <a:lumOff val="25000"/>
                  </a:schemeClr>
                </a:solidFill>
                <a:effectLst>
                  <a:glow rad="38100">
                    <a:srgbClr val="FFFF00"/>
                  </a:glow>
                </a:effectLst>
                <a:latin typeface="Ravie" pitchFamily="82" charset="0"/>
              </a:rPr>
              <a:t>SEPARATING</a:t>
            </a:r>
            <a:r>
              <a:rPr lang="en-US" sz="9600" dirty="0" smtClean="0">
                <a:solidFill>
                  <a:schemeClr val="tx1"/>
                </a:solidFill>
              </a:rPr>
              <a:t> </a:t>
            </a:r>
            <a:r>
              <a:rPr lang="en-US" sz="5400" dirty="0" smtClean="0">
                <a:solidFill>
                  <a:schemeClr val="tx1"/>
                </a:solidFill>
              </a:rPr>
              <a:t/>
            </a:r>
            <a:br>
              <a:rPr lang="en-US" sz="5400" dirty="0" smtClean="0">
                <a:solidFill>
                  <a:schemeClr val="tx1"/>
                </a:solidFill>
              </a:rPr>
            </a:br>
            <a:r>
              <a:rPr lang="en-US" sz="5400" dirty="0" smtClean="0">
                <a:solidFill>
                  <a:srgbClr val="FFFF00"/>
                </a:solidFill>
              </a:rPr>
              <a:t>the </a:t>
            </a:r>
            <a:r>
              <a:rPr lang="en-US" sz="5400" b="1" dirty="0" smtClean="0">
                <a:ln>
                  <a:solidFill>
                    <a:schemeClr val="tx1"/>
                  </a:solidFill>
                </a:ln>
                <a:solidFill>
                  <a:srgbClr val="FFFF00"/>
                </a:solidFill>
              </a:rPr>
              <a:t>Light</a:t>
            </a:r>
            <a:r>
              <a:rPr lang="en-US" sz="5400" dirty="0" smtClean="0">
                <a:solidFill>
                  <a:srgbClr val="FFFF00"/>
                </a:solidFill>
              </a:rPr>
              <a:t> and </a:t>
            </a:r>
            <a:br>
              <a:rPr lang="en-US" sz="5400" dirty="0" smtClean="0">
                <a:solidFill>
                  <a:srgbClr val="FFFF00"/>
                </a:solidFill>
              </a:rPr>
            </a:br>
            <a:r>
              <a:rPr lang="en-US" sz="5400" b="1" dirty="0" smtClean="0">
                <a:ln w="19050">
                  <a:solidFill>
                    <a:schemeClr val="tx1"/>
                  </a:solidFill>
                </a:ln>
                <a:solidFill>
                  <a:srgbClr val="FFFF00"/>
                </a:solidFill>
              </a:rPr>
              <a:t>Night</a:t>
            </a:r>
            <a:r>
              <a:rPr lang="en-US" sz="5400" dirty="0" smtClean="0">
                <a:solidFill>
                  <a:srgbClr val="FFFF00"/>
                </a:solidFill>
              </a:rPr>
              <a:t> seasons?</a:t>
            </a:r>
            <a:endParaRPr lang="en-CA" sz="5400" dirty="0">
              <a:solidFill>
                <a:srgbClr val="FFFF00"/>
              </a:solidFill>
            </a:endParaRPr>
          </a:p>
        </p:txBody>
      </p:sp>
      <p:sp>
        <p:nvSpPr>
          <p:cNvPr id="9" name="Oval 8"/>
          <p:cNvSpPr/>
          <p:nvPr/>
        </p:nvSpPr>
        <p:spPr>
          <a:xfrm>
            <a:off x="8839200" y="228600"/>
            <a:ext cx="1981200" cy="1109504"/>
          </a:xfrm>
          <a:prstGeom prst="ellipse">
            <a:avLst/>
          </a:prstGeom>
          <a:noFill/>
          <a:ln w="76200">
            <a:solidFill>
              <a:srgbClr val="B83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1231774" y="142437"/>
            <a:ext cx="7478073" cy="707886"/>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Sky Event captured:  Sept 10, 2009</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TextBox 4"/>
          <p:cNvSpPr txBox="1"/>
          <p:nvPr/>
        </p:nvSpPr>
        <p:spPr>
          <a:xfrm>
            <a:off x="12115800" y="1767840"/>
            <a:ext cx="5867400" cy="2585323"/>
          </a:xfrm>
          <a:prstGeom prst="rect">
            <a:avLst/>
          </a:prstGeom>
          <a:noFill/>
        </p:spPr>
        <p:txBody>
          <a:bodyPr wrap="square" rtlCol="0">
            <a:spAutoFit/>
          </a:bodyPr>
          <a:lstStyle/>
          <a:p>
            <a:r>
              <a:rPr lang="en-US" dirty="0"/>
              <a:t>The moon is visible in daylight nearly every day, the exceptions being close to new moon, when the moon is too close to the sun to be visible, and close to full moon when it is only visible at night. The best times in the month to see the moon in daylight are close to first and last quarter, when the moon is 90 degrees away from the sun in the sky</a:t>
            </a:r>
            <a:r>
              <a:rPr lang="en-US" dirty="0" smtClean="0"/>
              <a:t>.</a:t>
            </a:r>
          </a:p>
          <a:p>
            <a:endParaRPr lang="en-US" dirty="0" smtClean="0"/>
          </a:p>
          <a:p>
            <a:r>
              <a:rPr lang="en-US" dirty="0" smtClean="0"/>
              <a:t>See notes below in chat area. </a:t>
            </a:r>
            <a:endParaRPr lang="en-US" dirty="0"/>
          </a:p>
          <a:p>
            <a:endParaRPr lang="en-US" dirty="0"/>
          </a:p>
        </p:txBody>
      </p:sp>
    </p:spTree>
    <p:extLst>
      <p:ext uri="{BB962C8B-B14F-4D97-AF65-F5344CB8AC3E}">
        <p14:creationId xmlns:p14="http://schemas.microsoft.com/office/powerpoint/2010/main" val="233783080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300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83395" y="6400800"/>
            <a:ext cx="2743200" cy="365125"/>
          </a:xfrm>
        </p:spPr>
        <p:txBody>
          <a:bodyPr/>
          <a:lstStyle/>
          <a:p>
            <a:pPr algn="r"/>
            <a:fld id="{AA4C6552-42F6-43F2-A3FB-E92E8C09004E}" type="slidenum">
              <a:rPr lang="en-US" sz="1600" smtClean="0">
                <a:solidFill>
                  <a:schemeClr val="bg1"/>
                </a:solidFill>
              </a:rPr>
              <a:pPr algn="r"/>
              <a:t>27</a:t>
            </a:fld>
            <a:endParaRPr lang="en-US" dirty="0">
              <a:solidFill>
                <a:schemeClr val="bg1"/>
              </a:solidFill>
            </a:endParaRPr>
          </a:p>
        </p:txBody>
      </p:sp>
      <p:sp>
        <p:nvSpPr>
          <p:cNvPr id="3" name="Double Wave 2"/>
          <p:cNvSpPr/>
          <p:nvPr/>
        </p:nvSpPr>
        <p:spPr>
          <a:xfrm rot="5400000">
            <a:off x="2301240" y="3032760"/>
            <a:ext cx="7620000" cy="944880"/>
          </a:xfrm>
          <a:prstGeom prst="doubleWave">
            <a:avLst>
              <a:gd name="adj1" fmla="val 6250"/>
              <a:gd name="adj2" fmla="val 328"/>
            </a:avLst>
          </a:prstGeom>
          <a:gradFill flip="none" rotWithShape="1">
            <a:gsLst>
              <a:gs pos="66000">
                <a:srgbClr val="0070C0"/>
              </a:gs>
              <a:gs pos="99000">
                <a:srgbClr val="FF9900"/>
              </a:gs>
            </a:gsLst>
            <a:path path="rect">
              <a:fillToRect l="100000" t="100000"/>
            </a:path>
            <a:tileRect r="-100000" b="-100000"/>
          </a:gra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60870" y="4953000"/>
            <a:ext cx="4895850" cy="1323439"/>
          </a:xfrm>
          <a:prstGeom prst="rect">
            <a:avLst/>
          </a:prstGeom>
          <a:solidFill>
            <a:schemeClr val="accent2">
              <a:lumMod val="20000"/>
              <a:lumOff val="80000"/>
            </a:schemeClr>
          </a:solidFill>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65760" lvl="1" indent="0">
              <a:buNone/>
            </a:pPr>
            <a:r>
              <a:rPr lang="en-US" sz="4000" b="1" dirty="0" smtClean="0">
                <a:ln>
                  <a:solidFill>
                    <a:srgbClr val="00B0F0"/>
                  </a:solidFill>
                </a:ln>
                <a:solidFill>
                  <a:srgbClr val="FFFF00"/>
                </a:solidFill>
              </a:rPr>
              <a:t>… </a:t>
            </a:r>
            <a:r>
              <a:rPr lang="en-US" sz="2800" dirty="0" smtClean="0">
                <a:ln>
                  <a:solidFill>
                    <a:srgbClr val="00B0F0"/>
                  </a:solidFill>
                </a:ln>
                <a:solidFill>
                  <a:srgbClr val="00B0F0"/>
                </a:solidFill>
              </a:rPr>
              <a:t>and of  </a:t>
            </a:r>
            <a:r>
              <a:rPr lang="en-US" sz="4000" b="1" dirty="0">
                <a:ln>
                  <a:solidFill>
                    <a:srgbClr val="00B0F0"/>
                  </a:solidFill>
                </a:ln>
                <a:solidFill>
                  <a:srgbClr val="FFFF00"/>
                </a:solidFill>
              </a:rPr>
              <a:t>the stars for a light by </a:t>
            </a:r>
            <a:r>
              <a:rPr lang="en-US" sz="4000" b="1" dirty="0" smtClean="0">
                <a:ln>
                  <a:solidFill>
                    <a:srgbClr val="00B0F0"/>
                  </a:solidFill>
                </a:ln>
                <a:solidFill>
                  <a:srgbClr val="FFFF00"/>
                </a:solidFill>
              </a:rPr>
              <a:t>night …</a:t>
            </a:r>
            <a:endParaRPr lang="en-US" sz="2800" dirty="0">
              <a:ln>
                <a:solidFill>
                  <a:srgbClr val="00B0F0"/>
                </a:solidFill>
              </a:ln>
              <a:solidFill>
                <a:srgbClr val="00B0F0"/>
              </a:solidFill>
            </a:endParaRPr>
          </a:p>
        </p:txBody>
      </p:sp>
      <p:sp>
        <p:nvSpPr>
          <p:cNvPr id="5" name="Title 1"/>
          <p:cNvSpPr txBox="1">
            <a:spLocks/>
          </p:cNvSpPr>
          <p:nvPr/>
        </p:nvSpPr>
        <p:spPr>
          <a:xfrm>
            <a:off x="-381000" y="418237"/>
            <a:ext cx="6400800" cy="2705963"/>
          </a:xfrm>
          <a:prstGeom prst="rect">
            <a:avLst/>
          </a:prstGeom>
        </p:spPr>
        <p:txBody>
          <a:bodyPr>
            <a:normAutofit fontScale="62500" lnSpcReduction="20000"/>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150" dirty="0" smtClean="0">
                <a:ln w="11430"/>
                <a:solidFill>
                  <a:srgbClr val="FFC1C1"/>
                </a:solidFill>
                <a:effectLst>
                  <a:outerShdw blurRad="25400" algn="tl" rotWithShape="0">
                    <a:srgbClr val="000000">
                      <a:alpha val="43000"/>
                    </a:srgbClr>
                  </a:outerShdw>
                </a:effectLst>
              </a:rPr>
              <a:t/>
            </a:r>
            <a:br>
              <a:rPr lang="en-US" sz="36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00B0F0"/>
                </a:solidFill>
                <a:effectLst>
                  <a:outerShdw blurRad="25400" algn="tl" rotWithShape="0">
                    <a:srgbClr val="000000">
                      <a:alpha val="43000"/>
                    </a:srgbClr>
                  </a:outerShdw>
                </a:effectLst>
              </a:rPr>
              <a:t>Jer 31:35 </a:t>
            </a:r>
            <a:r>
              <a:rPr lang="en-US" sz="5800" b="1" spc="150" dirty="0" smtClean="0">
                <a:ln w="11430"/>
                <a:solidFill>
                  <a:srgbClr val="FFC1C1"/>
                </a:solidFill>
                <a:effectLst>
                  <a:outerShdw blurRad="25400" algn="tl" rotWithShape="0">
                    <a:srgbClr val="000000">
                      <a:alpha val="43000"/>
                    </a:srgbClr>
                  </a:outerShdw>
                </a:effectLst>
              </a:rPr>
              <a:t>gives</a:t>
            </a:r>
          </a:p>
          <a:p>
            <a:pPr algn="ctr"/>
            <a:endParaRPr lang="en-US" sz="3200" b="1" spc="150" dirty="0">
              <a:ln w="11430"/>
              <a:solidFill>
                <a:srgbClr val="FFC1C1"/>
              </a:solidFill>
              <a:effectLst>
                <a:outerShdw blurRad="25400" algn="tl" rotWithShape="0">
                  <a:srgbClr val="000000">
                    <a:alpha val="43000"/>
                  </a:srgbClr>
                </a:outerShdw>
              </a:effectLst>
            </a:endParaRPr>
          </a:p>
          <a:p>
            <a:pPr algn="ctr">
              <a:lnSpc>
                <a:spcPct val="120000"/>
              </a:lnSpc>
            </a:pPr>
            <a:r>
              <a:rPr lang="en-US" sz="5800" b="1" spc="150" dirty="0" smtClean="0">
                <a:ln w="11430"/>
                <a:solidFill>
                  <a:srgbClr val="FFC1C1"/>
                </a:solidFill>
                <a:effectLst>
                  <a:outerShdw blurRad="25400" algn="tl" rotWithShape="0">
                    <a:srgbClr val="000000">
                      <a:alpha val="43000"/>
                    </a:srgbClr>
                  </a:outerShdw>
                </a:effectLst>
              </a:rPr>
              <a:t> declaration for </a:t>
            </a:r>
            <a:br>
              <a:rPr lang="en-US" sz="58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FFC1C1"/>
                </a:solidFill>
                <a:effectLst>
                  <a:outerShdw blurRad="25400" algn="tl" rotWithShape="0">
                    <a:srgbClr val="000000">
                      <a:alpha val="43000"/>
                    </a:srgbClr>
                  </a:outerShdw>
                </a:effectLst>
              </a:rPr>
              <a:t>the </a:t>
            </a:r>
            <a:r>
              <a:rPr lang="en-US" sz="5800" b="1" u="sng" spc="150" dirty="0" smtClean="0">
                <a:ln w="11430"/>
                <a:solidFill>
                  <a:srgbClr val="FFC1C1"/>
                </a:solidFill>
                <a:effectLst>
                  <a:outerShdw blurRad="25400" algn="tl" rotWithShape="0">
                    <a:srgbClr val="000000">
                      <a:alpha val="43000"/>
                    </a:srgbClr>
                  </a:outerShdw>
                </a:effectLst>
              </a:rPr>
              <a:t>two</a:t>
            </a:r>
            <a:r>
              <a:rPr lang="en-US" sz="5800" b="1" spc="150" dirty="0" smtClean="0">
                <a:ln w="11430"/>
                <a:solidFill>
                  <a:srgbClr val="FFC1C1"/>
                </a:solidFill>
                <a:effectLst>
                  <a:outerShdw blurRad="25400" algn="tl" rotWithShape="0">
                    <a:srgbClr val="000000">
                      <a:alpha val="43000"/>
                    </a:srgbClr>
                  </a:outerShdw>
                </a:effectLst>
              </a:rPr>
              <a:t> great </a:t>
            </a:r>
            <a:br>
              <a:rPr lang="en-US" sz="58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FFC1C1"/>
                </a:solidFill>
                <a:effectLst>
                  <a:outerShdw blurRad="25400" algn="tl" rotWithShape="0">
                    <a:srgbClr val="000000">
                      <a:alpha val="43000"/>
                    </a:srgbClr>
                  </a:outerShdw>
                </a:effectLst>
              </a:rPr>
              <a:t>LIGHT-givers</a:t>
            </a:r>
            <a:r>
              <a:rPr lang="en-US" sz="7000" b="1" spc="150" dirty="0" smtClean="0">
                <a:ln w="11430"/>
                <a:solidFill>
                  <a:srgbClr val="FFC1C1"/>
                </a:solidFill>
                <a:effectLst>
                  <a:outerShdw blurRad="25400" algn="tl" rotWithShape="0">
                    <a:srgbClr val="000000">
                      <a:alpha val="43000"/>
                    </a:srgbClr>
                  </a:outerShdw>
                </a:effectLst>
              </a:rPr>
              <a:t>.</a:t>
            </a:r>
            <a:endParaRPr lang="en-US" sz="7000" b="1" spc="150" dirty="0">
              <a:ln w="11430"/>
              <a:solidFill>
                <a:srgbClr val="00B0F0"/>
              </a:solidFill>
              <a:effectLst>
                <a:outerShdw blurRad="25400" algn="tl" rotWithShape="0">
                  <a:srgbClr val="000000">
                    <a:alpha val="43000"/>
                  </a:srgbClr>
                </a:outerShdw>
              </a:effectLst>
            </a:endParaRPr>
          </a:p>
        </p:txBody>
      </p:sp>
      <p:sp>
        <p:nvSpPr>
          <p:cNvPr id="6" name="TextBox 5"/>
          <p:cNvSpPr txBox="1"/>
          <p:nvPr/>
        </p:nvSpPr>
        <p:spPr>
          <a:xfrm>
            <a:off x="567690" y="3198674"/>
            <a:ext cx="4533900" cy="1754326"/>
          </a:xfrm>
          <a:prstGeom prst="rect">
            <a:avLst/>
          </a:prstGeom>
          <a:solidFill>
            <a:schemeClr val="accent2">
              <a:lumMod val="20000"/>
              <a:lumOff val="80000"/>
            </a:schemeClr>
          </a:solidFill>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65760" lvl="1" indent="0">
              <a:buNone/>
            </a:pPr>
            <a:r>
              <a:rPr lang="en-US" sz="2800" dirty="0" smtClean="0">
                <a:ln>
                  <a:solidFill>
                    <a:srgbClr val="00B0F0"/>
                  </a:solidFill>
                </a:ln>
                <a:solidFill>
                  <a:srgbClr val="00B0F0"/>
                </a:solidFill>
              </a:rPr>
              <a:t>Thus </a:t>
            </a:r>
            <a:r>
              <a:rPr lang="en-US" sz="2800" dirty="0">
                <a:ln>
                  <a:solidFill>
                    <a:srgbClr val="00B0F0"/>
                  </a:solidFill>
                </a:ln>
                <a:solidFill>
                  <a:srgbClr val="00B0F0"/>
                </a:solidFill>
              </a:rPr>
              <a:t>saith </a:t>
            </a:r>
            <a:r>
              <a:rPr lang="en-US" sz="2800" dirty="0" smtClean="0">
                <a:ln>
                  <a:solidFill>
                    <a:srgbClr val="00B0F0"/>
                  </a:solidFill>
                </a:ln>
                <a:solidFill>
                  <a:srgbClr val="00B0F0"/>
                </a:solidFill>
              </a:rPr>
              <a:t>Yahuah, which </a:t>
            </a:r>
            <a:r>
              <a:rPr lang="en-US" sz="2800" dirty="0" err="1">
                <a:ln>
                  <a:solidFill>
                    <a:srgbClr val="00B0F0"/>
                  </a:solidFill>
                </a:ln>
                <a:solidFill>
                  <a:srgbClr val="00B0F0"/>
                </a:solidFill>
              </a:rPr>
              <a:t>giveth</a:t>
            </a:r>
            <a:r>
              <a:rPr lang="en-US" sz="2800" dirty="0">
                <a:ln>
                  <a:solidFill>
                    <a:srgbClr val="00B0F0"/>
                  </a:solidFill>
                </a:ln>
                <a:solidFill>
                  <a:srgbClr val="00B0F0"/>
                </a:solidFill>
              </a:rPr>
              <a:t> the </a:t>
            </a:r>
            <a:r>
              <a:rPr lang="en-US" sz="4000" b="1" dirty="0" smtClean="0">
                <a:ln>
                  <a:solidFill>
                    <a:srgbClr val="00B0F0"/>
                  </a:solidFill>
                </a:ln>
                <a:solidFill>
                  <a:srgbClr val="FFFF00"/>
                </a:solidFill>
              </a:rPr>
              <a:t>sun for a light by day …</a:t>
            </a:r>
            <a:endParaRPr lang="en-US" sz="2800" dirty="0">
              <a:ln>
                <a:solidFill>
                  <a:srgbClr val="00B0F0"/>
                </a:solidFill>
              </a:ln>
              <a:solidFill>
                <a:srgbClr val="00B0F0"/>
              </a:solidFill>
            </a:endParaRPr>
          </a:p>
        </p:txBody>
      </p:sp>
      <p:sp>
        <p:nvSpPr>
          <p:cNvPr id="7" name="Rectangle 6"/>
          <p:cNvSpPr/>
          <p:nvPr/>
        </p:nvSpPr>
        <p:spPr>
          <a:xfrm>
            <a:off x="7214800" y="549414"/>
            <a:ext cx="4173707" cy="707886"/>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B0F0"/>
                </a:solidFill>
                <a:effectLst>
                  <a:outerShdw blurRad="50800" dist="39000" dir="5460000" algn="tl">
                    <a:srgbClr val="000000">
                      <a:alpha val="38000"/>
                    </a:srgbClr>
                  </a:outerShdw>
                </a:effectLst>
                <a:latin typeface="Cooper Black" pitchFamily="18" charset="0"/>
              </a:rPr>
              <a:t>The Mazzaroth!</a:t>
            </a:r>
            <a:endParaRPr lang="en-US" sz="4000" b="1" cap="none" spc="0" dirty="0">
              <a:ln w="11430"/>
              <a:solidFill>
                <a:srgbClr val="00B0F0"/>
              </a:solidFill>
              <a:effectLst>
                <a:outerShdw blurRad="50800" dist="39000" dir="5460000" algn="tl">
                  <a:srgbClr val="000000">
                    <a:alpha val="38000"/>
                  </a:srgbClr>
                </a:outerShdw>
              </a:effectLst>
              <a:latin typeface="Cooper Black" pitchFamily="18" charset="0"/>
            </a:endParaRPr>
          </a:p>
        </p:txBody>
      </p:sp>
    </p:spTree>
    <p:extLst>
      <p:ext uri="{BB962C8B-B14F-4D97-AF65-F5344CB8AC3E}">
        <p14:creationId xmlns:p14="http://schemas.microsoft.com/office/powerpoint/2010/main" val="63261258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500"/>
                                        <p:tgtEl>
                                          <p:spTgt spid="7"/>
                                        </p:tgtEl>
                                      </p:cBhvr>
                                    </p:animEffect>
                                    <p:anim calcmode="lin" valueType="num">
                                      <p:cBhvr>
                                        <p:cTn id="17" dur="1500" fill="hold"/>
                                        <p:tgtEl>
                                          <p:spTgt spid="7"/>
                                        </p:tgtEl>
                                        <p:attrNameLst>
                                          <p:attrName>ppt_x</p:attrName>
                                        </p:attrNameLst>
                                      </p:cBhvr>
                                      <p:tavLst>
                                        <p:tav tm="0">
                                          <p:val>
                                            <p:strVal val="#ppt_x"/>
                                          </p:val>
                                        </p:tav>
                                        <p:tav tm="100000">
                                          <p:val>
                                            <p:strVal val="#ppt_x"/>
                                          </p:val>
                                        </p:tav>
                                      </p:tavLst>
                                    </p:anim>
                                    <p:anim calcmode="lin" valueType="num">
                                      <p:cBhvr>
                                        <p:cTn id="18"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B83D68">
                <a:alpha val="17000"/>
              </a:srgbClr>
            </a:gs>
            <a:gs pos="46000">
              <a:srgbClr val="8D42C6">
                <a:alpha val="17000"/>
              </a:srgbClr>
            </a:gs>
            <a:gs pos="92000">
              <a:schemeClr val="tx1">
                <a:alpha val="71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92875"/>
            <a:ext cx="2743200" cy="365125"/>
          </a:xfrm>
        </p:spPr>
        <p:txBody>
          <a:bodyPr/>
          <a:lstStyle/>
          <a:p>
            <a:pPr algn="r"/>
            <a:fld id="{AA4C6552-42F6-43F2-A3FB-E92E8C09004E}" type="slidenum">
              <a:rPr lang="en-US" sz="1600" b="1" smtClean="0">
                <a:solidFill>
                  <a:schemeClr val="bg1"/>
                </a:solidFill>
              </a:rPr>
              <a:pPr algn="r"/>
              <a:t>28</a:t>
            </a:fld>
            <a:endParaRPr lang="en-US" b="1" dirty="0">
              <a:solidFill>
                <a:schemeClr val="bg1"/>
              </a:solidFill>
            </a:endParaRPr>
          </a:p>
        </p:txBody>
      </p:sp>
      <p:sp>
        <p:nvSpPr>
          <p:cNvPr id="6" name="Rectangle 5"/>
          <p:cNvSpPr/>
          <p:nvPr/>
        </p:nvSpPr>
        <p:spPr>
          <a:xfrm>
            <a:off x="838200" y="-228600"/>
            <a:ext cx="10287000" cy="2667000"/>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r>
              <a:rPr lang="en-US" sz="7200" b="1" dirty="0" smtClean="0">
                <a:solidFill>
                  <a:srgbClr val="CC00CC"/>
                </a:solidFill>
                <a:latin typeface="Arial Rounded MT Bold" pitchFamily="34" charset="0"/>
              </a:rPr>
              <a:t>Does the </a:t>
            </a:r>
            <a:r>
              <a:rPr lang="en-US" sz="7200" b="1" dirty="0" smtClean="0">
                <a:solidFill>
                  <a:srgbClr val="008080"/>
                </a:solidFill>
                <a:latin typeface="Arial Rounded MT Bold" pitchFamily="34" charset="0"/>
              </a:rPr>
              <a:t>Moon</a:t>
            </a:r>
            <a:r>
              <a:rPr lang="en-US" sz="7200" b="1" dirty="0" smtClean="0">
                <a:solidFill>
                  <a:srgbClr val="CC00CC"/>
                </a:solidFill>
                <a:latin typeface="Arial Rounded MT Bold" pitchFamily="34" charset="0"/>
              </a:rPr>
              <a:t> produce </a:t>
            </a:r>
            <a:r>
              <a:rPr lang="en-US" sz="7200" b="1" u="sng" dirty="0" smtClean="0">
                <a:ln>
                  <a:solidFill>
                    <a:sysClr val="windowText" lastClr="000000"/>
                  </a:solidFill>
                </a:ln>
                <a:solidFill>
                  <a:srgbClr val="CC00CC"/>
                </a:solidFill>
                <a:effectLst>
                  <a:glow rad="127000">
                    <a:srgbClr val="FFFF00"/>
                  </a:glow>
                </a:effectLst>
                <a:latin typeface="Arial Rounded MT Bold" pitchFamily="34" charset="0"/>
              </a:rPr>
              <a:t>its own</a:t>
            </a:r>
            <a:r>
              <a:rPr lang="en-US" sz="7200" b="1" dirty="0" smtClean="0">
                <a:ln>
                  <a:solidFill>
                    <a:sysClr val="windowText" lastClr="000000"/>
                  </a:solidFill>
                </a:ln>
                <a:solidFill>
                  <a:srgbClr val="CC00CC"/>
                </a:solidFill>
                <a:effectLst>
                  <a:glow rad="127000">
                    <a:srgbClr val="FFFF00"/>
                  </a:glow>
                </a:effectLst>
                <a:latin typeface="Arial Rounded MT Bold" pitchFamily="34" charset="0"/>
              </a:rPr>
              <a:t> </a:t>
            </a:r>
            <a:r>
              <a:rPr lang="en-US" sz="7200" b="1" dirty="0" smtClean="0">
                <a:solidFill>
                  <a:srgbClr val="CC00CC"/>
                </a:solidFill>
                <a:effectLst>
                  <a:glow rad="127000">
                    <a:srgbClr val="00FFFF"/>
                  </a:glow>
                </a:effectLst>
                <a:latin typeface="Arial Rounded MT Bold" pitchFamily="34" charset="0"/>
              </a:rPr>
              <a:t>light?</a:t>
            </a:r>
            <a:endParaRPr lang="en-US" sz="7200" dirty="0">
              <a:solidFill>
                <a:srgbClr val="CC00CC"/>
              </a:solidFill>
              <a:effectLst>
                <a:glow rad="127000">
                  <a:srgbClr val="00FFFF"/>
                </a:glow>
              </a:effectLst>
              <a:latin typeface="Arial Rounded MT Bold" pitchFamily="34" charset="0"/>
            </a:endParaRPr>
          </a:p>
        </p:txBody>
      </p:sp>
      <p:sp>
        <p:nvSpPr>
          <p:cNvPr id="7" name="Rectangle 6"/>
          <p:cNvSpPr/>
          <p:nvPr/>
        </p:nvSpPr>
        <p:spPr>
          <a:xfrm>
            <a:off x="2438400" y="2368950"/>
            <a:ext cx="6096000" cy="4191000"/>
          </a:xfrm>
          <a:prstGeom prst="rect">
            <a:avLst/>
          </a:prstGeom>
          <a:solidFill>
            <a:srgbClr val="FFC9DB"/>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400" i="1" dirty="0" smtClean="0">
                <a:solidFill>
                  <a:schemeClr val="tx1"/>
                </a:solidFill>
              </a:rPr>
              <a:t>Strong's</a:t>
            </a:r>
            <a:r>
              <a:rPr lang="en-US" sz="2400" dirty="0" smtClean="0">
                <a:solidFill>
                  <a:schemeClr val="tx1"/>
                </a:solidFill>
              </a:rPr>
              <a:t> </a:t>
            </a:r>
            <a:r>
              <a:rPr lang="en-US" sz="2400" dirty="0">
                <a:solidFill>
                  <a:schemeClr val="tx1"/>
                </a:solidFill>
              </a:rPr>
              <a:t>H216 - </a:t>
            </a:r>
            <a:r>
              <a:rPr lang="en-US" sz="3200" b="1" dirty="0">
                <a:solidFill>
                  <a:schemeClr val="tx1"/>
                </a:solidFill>
              </a:rPr>
              <a:t>'</a:t>
            </a:r>
            <a:r>
              <a:rPr lang="en-US" sz="3200" b="1" u="sng" dirty="0" err="1">
                <a:solidFill>
                  <a:schemeClr val="tx1"/>
                </a:solidFill>
              </a:rPr>
              <a:t>owr</a:t>
            </a:r>
            <a:endParaRPr lang="en-US" sz="2400" b="1" u="sng" dirty="0">
              <a:solidFill>
                <a:schemeClr val="tx1"/>
              </a:solidFill>
            </a:endParaRPr>
          </a:p>
          <a:p>
            <a:pPr algn="ctr"/>
            <a:r>
              <a:rPr lang="en-US" dirty="0">
                <a:solidFill>
                  <a:schemeClr val="tx1"/>
                </a:solidFill>
              </a:rPr>
              <a:t> </a:t>
            </a:r>
          </a:p>
          <a:p>
            <a:pPr algn="ctr"/>
            <a:r>
              <a:rPr lang="he-IL" dirty="0">
                <a:solidFill>
                  <a:schemeClr val="tx1"/>
                </a:solidFill>
              </a:rPr>
              <a:t>אוֹר</a:t>
            </a:r>
          </a:p>
          <a:p>
            <a:pPr algn="ctr"/>
            <a:r>
              <a:rPr lang="en-US" dirty="0">
                <a:solidFill>
                  <a:schemeClr val="tx1"/>
                </a:solidFill>
              </a:rPr>
              <a:t>Transliteration</a:t>
            </a:r>
          </a:p>
          <a:p>
            <a:pPr algn="ctr"/>
            <a:r>
              <a:rPr lang="en-US" dirty="0">
                <a:solidFill>
                  <a:schemeClr val="tx1"/>
                </a:solidFill>
              </a:rPr>
              <a:t>'</a:t>
            </a:r>
            <a:r>
              <a:rPr lang="en-US" dirty="0" err="1">
                <a:solidFill>
                  <a:schemeClr val="tx1"/>
                </a:solidFill>
              </a:rPr>
              <a:t>owr</a:t>
            </a:r>
            <a:endParaRPr lang="en-US" dirty="0">
              <a:solidFill>
                <a:schemeClr val="tx1"/>
              </a:solidFill>
            </a:endParaRPr>
          </a:p>
          <a:p>
            <a:pPr algn="ctr"/>
            <a:r>
              <a:rPr lang="en-US" dirty="0">
                <a:solidFill>
                  <a:schemeClr val="tx1"/>
                </a:solidFill>
              </a:rPr>
              <a:t>Pronunciation</a:t>
            </a:r>
          </a:p>
          <a:p>
            <a:pPr algn="ctr"/>
            <a:r>
              <a:rPr lang="en-US" dirty="0" err="1">
                <a:solidFill>
                  <a:schemeClr val="tx1"/>
                </a:solidFill>
              </a:rPr>
              <a:t>ōre</a:t>
            </a:r>
            <a:r>
              <a:rPr lang="en-US" dirty="0">
                <a:solidFill>
                  <a:schemeClr val="tx1"/>
                </a:solidFill>
              </a:rPr>
              <a:t> (Key) </a:t>
            </a:r>
          </a:p>
          <a:p>
            <a:pPr algn="ctr"/>
            <a:endParaRPr lang="en-US" dirty="0">
              <a:solidFill>
                <a:schemeClr val="tx1"/>
              </a:solidFill>
            </a:endParaRPr>
          </a:p>
          <a:p>
            <a:pPr algn="ctr"/>
            <a:r>
              <a:rPr lang="en-US" sz="2400" b="1" dirty="0">
                <a:solidFill>
                  <a:schemeClr val="tx1"/>
                </a:solidFill>
              </a:rPr>
              <a:t>Part of Speech</a:t>
            </a:r>
          </a:p>
          <a:p>
            <a:pPr algn="ctr"/>
            <a:r>
              <a:rPr lang="en-US" sz="6600" dirty="0">
                <a:solidFill>
                  <a:srgbClr val="B83D68"/>
                </a:solidFill>
                <a:effectLst>
                  <a:glow rad="127000">
                    <a:schemeClr val="accent6">
                      <a:lumMod val="60000"/>
                      <a:lumOff val="40000"/>
                    </a:schemeClr>
                  </a:glow>
                </a:effectLst>
                <a:latin typeface="Arial Rounded MT Bold" pitchFamily="34" charset="0"/>
              </a:rPr>
              <a:t>feminine noun</a:t>
            </a:r>
          </a:p>
          <a:p>
            <a:pPr algn="ctr"/>
            <a:r>
              <a:rPr lang="en-US" dirty="0">
                <a:solidFill>
                  <a:schemeClr val="tx1"/>
                </a:solidFill>
              </a:rPr>
              <a:t>Root Word (Etymology</a:t>
            </a:r>
            <a:r>
              <a:rPr lang="en-US" dirty="0" smtClean="0">
                <a:solidFill>
                  <a:schemeClr val="tx1"/>
                </a:solidFill>
              </a:rPr>
              <a:t>)    From  </a:t>
            </a:r>
            <a:r>
              <a:rPr lang="he-IL" dirty="0" smtClean="0">
                <a:solidFill>
                  <a:schemeClr val="tx1"/>
                </a:solidFill>
              </a:rPr>
              <a:t>אוֹר(</a:t>
            </a:r>
            <a:r>
              <a:rPr lang="en-US" dirty="0">
                <a:solidFill>
                  <a:schemeClr val="tx1"/>
                </a:solidFill>
              </a:rPr>
              <a:t>H215) </a:t>
            </a:r>
            <a:endParaRPr lang="en-CA" dirty="0">
              <a:solidFill>
                <a:schemeClr val="tx1"/>
              </a:solidFill>
            </a:endParaRPr>
          </a:p>
        </p:txBody>
      </p:sp>
      <p:sp>
        <p:nvSpPr>
          <p:cNvPr id="4" name="Bent Arrow 3"/>
          <p:cNvSpPr/>
          <p:nvPr/>
        </p:nvSpPr>
        <p:spPr>
          <a:xfrm rot="10800000">
            <a:off x="7010400" y="2286000"/>
            <a:ext cx="2362200" cy="685800"/>
          </a:xfrm>
          <a:prstGeom prst="bentArrow">
            <a:avLst>
              <a:gd name="adj1" fmla="val 25000"/>
              <a:gd name="adj2" fmla="val 44519"/>
              <a:gd name="adj3" fmla="val 50000"/>
              <a:gd name="adj4" fmla="val 43750"/>
            </a:avLst>
          </a:prstGeom>
          <a:gradFill>
            <a:gsLst>
              <a:gs pos="54000">
                <a:srgbClr val="008080"/>
              </a:gs>
              <a:gs pos="37000">
                <a:srgbClr val="00FFFF"/>
              </a:gs>
              <a:gs pos="76000">
                <a:srgbClr val="8D42C6"/>
              </a:gs>
            </a:gsLst>
            <a:lin ang="5400000" scaled="1"/>
          </a:gradFill>
          <a:effectLst>
            <a:glow rad="50800">
              <a:srgbClr val="FFFF00">
                <a:alpha val="99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Bent Arrow 7"/>
          <p:cNvSpPr/>
          <p:nvPr/>
        </p:nvSpPr>
        <p:spPr>
          <a:xfrm rot="10800000">
            <a:off x="8382000" y="2209800"/>
            <a:ext cx="1981200" cy="4267200"/>
          </a:xfrm>
          <a:prstGeom prst="bentArrow">
            <a:avLst>
              <a:gd name="adj1" fmla="val 25000"/>
              <a:gd name="adj2" fmla="val 44519"/>
              <a:gd name="adj3" fmla="val 50000"/>
              <a:gd name="adj4" fmla="val 43750"/>
            </a:avLst>
          </a:prstGeom>
          <a:gradFill>
            <a:gsLst>
              <a:gs pos="54000">
                <a:srgbClr val="008080"/>
              </a:gs>
              <a:gs pos="37000">
                <a:srgbClr val="00FFFF"/>
              </a:gs>
              <a:gs pos="76000">
                <a:srgbClr val="8D42C6"/>
              </a:gs>
            </a:gsLst>
            <a:lin ang="5400000" scaled="1"/>
          </a:gradFill>
          <a:effectLst>
            <a:glow rad="50800">
              <a:srgbClr val="FFFF00">
                <a:alpha val="99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3720118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B83D68">
                <a:alpha val="16000"/>
              </a:srgbClr>
            </a:gs>
            <a:gs pos="46000">
              <a:srgbClr val="8D42C6">
                <a:alpha val="13000"/>
              </a:srgbClr>
            </a:gs>
            <a:gs pos="92000">
              <a:schemeClr val="tx1">
                <a:alpha val="71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srgbClr val="464653"/>
                </a:solidFill>
              </a:rPr>
              <a:pPr/>
              <a:t>29</a:t>
            </a:fld>
            <a:endParaRPr lang="en-US">
              <a:solidFill>
                <a:srgbClr val="464653"/>
              </a:solidFill>
            </a:endParaRPr>
          </a:p>
        </p:txBody>
      </p:sp>
      <p:sp>
        <p:nvSpPr>
          <p:cNvPr id="3" name="Slide Number Placeholder 1"/>
          <p:cNvSpPr txBox="1">
            <a:spLocks/>
          </p:cNvSpPr>
          <p:nvPr/>
        </p:nvSpPr>
        <p:spPr>
          <a:xfrm>
            <a:off x="9372600" y="6400800"/>
            <a:ext cx="2743200" cy="365125"/>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smtClean="0">
                <a:solidFill>
                  <a:schemeClr val="bg1"/>
                </a:solidFill>
              </a:rPr>
              <a:pPr algn="r"/>
              <a:t>29</a:t>
            </a:fld>
            <a:endParaRPr lang="en-US" dirty="0">
              <a:solidFill>
                <a:schemeClr val="bg1"/>
              </a:solidFill>
            </a:endParaRPr>
          </a:p>
        </p:txBody>
      </p:sp>
      <p:sp>
        <p:nvSpPr>
          <p:cNvPr id="4" name="Rectangle 3"/>
          <p:cNvSpPr/>
          <p:nvPr/>
        </p:nvSpPr>
        <p:spPr>
          <a:xfrm>
            <a:off x="990600" y="228600"/>
            <a:ext cx="10287000" cy="4648200"/>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r>
              <a:rPr lang="en-US" sz="3200" b="1" dirty="0" smtClean="0">
                <a:solidFill>
                  <a:srgbClr val="00FF00"/>
                </a:solidFill>
                <a:latin typeface="arial" panose="020B0604020202020204" pitchFamily="34" charset="0"/>
                <a:hlinkClick r:id="rId2"/>
              </a:rPr>
              <a:t>Isa 13:10</a:t>
            </a:r>
            <a:r>
              <a:rPr lang="en-US" sz="3200" b="1" dirty="0" smtClean="0">
                <a:solidFill>
                  <a:srgbClr val="00FF00"/>
                </a:solidFill>
                <a:latin typeface="arial" panose="020B0604020202020204" pitchFamily="34" charset="0"/>
              </a:rPr>
              <a:t/>
            </a:r>
            <a:br>
              <a:rPr lang="en-US" sz="3200" b="1" dirty="0" smtClean="0">
                <a:solidFill>
                  <a:srgbClr val="00FF00"/>
                </a:solidFill>
                <a:latin typeface="arial" panose="020B0604020202020204" pitchFamily="34" charset="0"/>
              </a:rPr>
            </a:br>
            <a:endParaRPr lang="en-US" sz="3200" b="1" dirty="0">
              <a:solidFill>
                <a:srgbClr val="00FF00"/>
              </a:solidFill>
              <a:latin typeface="arial" panose="020B0604020202020204" pitchFamily="34" charset="0"/>
            </a:endParaRPr>
          </a:p>
          <a:p>
            <a:pPr lvl="0">
              <a:lnSpc>
                <a:spcPct val="150000"/>
              </a:lnSpc>
            </a:pPr>
            <a:r>
              <a:rPr lang="en-US" sz="3200" dirty="0">
                <a:solidFill>
                  <a:srgbClr val="0A0A0A"/>
                </a:solidFill>
                <a:latin typeface="arial" panose="020B0604020202020204" pitchFamily="34" charset="0"/>
              </a:rPr>
              <a:t>For the stars </a:t>
            </a:r>
            <a:r>
              <a:rPr lang="en-US" sz="3200" baseline="30000" dirty="0">
                <a:ln>
                  <a:solidFill>
                    <a:schemeClr val="tx1"/>
                  </a:solidFill>
                </a:ln>
                <a:solidFill>
                  <a:srgbClr val="39547F"/>
                </a:solidFill>
                <a:latin typeface="arial" panose="020B0604020202020204" pitchFamily="34" charset="0"/>
                <a:hlinkClick r:id="rId3"/>
              </a:rPr>
              <a:t>H3556</a:t>
            </a:r>
            <a:r>
              <a:rPr lang="en-US" sz="3200" dirty="0">
                <a:solidFill>
                  <a:srgbClr val="0A0A0A"/>
                </a:solidFill>
                <a:latin typeface="arial" panose="020B0604020202020204" pitchFamily="34" charset="0"/>
              </a:rPr>
              <a:t> of heaven </a:t>
            </a:r>
            <a:r>
              <a:rPr lang="en-US" sz="3200" baseline="30000" dirty="0">
                <a:solidFill>
                  <a:srgbClr val="39547F"/>
                </a:solidFill>
                <a:latin typeface="arial" panose="020B0604020202020204" pitchFamily="34" charset="0"/>
                <a:hlinkClick r:id="rId4"/>
              </a:rPr>
              <a:t>H8064</a:t>
            </a:r>
            <a:r>
              <a:rPr lang="en-US" sz="3200" dirty="0">
                <a:solidFill>
                  <a:srgbClr val="0A0A0A"/>
                </a:solidFill>
                <a:latin typeface="arial" panose="020B0604020202020204" pitchFamily="34" charset="0"/>
              </a:rPr>
              <a:t> and the </a:t>
            </a:r>
            <a:r>
              <a:rPr lang="en-US" sz="3200" dirty="0">
                <a:solidFill>
                  <a:schemeClr val="tx1"/>
                </a:solidFill>
                <a:latin typeface="arial" panose="020B0604020202020204" pitchFamily="34" charset="0"/>
              </a:rPr>
              <a:t>constellations</a:t>
            </a:r>
            <a:r>
              <a:rPr lang="en-US" sz="3200" dirty="0">
                <a:solidFill>
                  <a:srgbClr val="0A0A0A"/>
                </a:solidFill>
                <a:latin typeface="arial" panose="020B0604020202020204" pitchFamily="34" charset="0"/>
              </a:rPr>
              <a:t> </a:t>
            </a:r>
            <a:r>
              <a:rPr lang="en-US" sz="3200" b="1" baseline="30000" dirty="0">
                <a:ln>
                  <a:solidFill>
                    <a:schemeClr val="tx1"/>
                  </a:solidFill>
                </a:ln>
                <a:solidFill>
                  <a:srgbClr val="39547F"/>
                </a:solidFill>
                <a:latin typeface="arial" panose="020B0604020202020204" pitchFamily="34" charset="0"/>
                <a:hlinkClick r:id="rId5"/>
              </a:rPr>
              <a:t>H3685</a:t>
            </a:r>
            <a:r>
              <a:rPr lang="en-US" sz="3200" dirty="0">
                <a:solidFill>
                  <a:srgbClr val="0A0A0A"/>
                </a:solidFill>
                <a:latin typeface="arial" panose="020B0604020202020204" pitchFamily="34" charset="0"/>
              </a:rPr>
              <a:t> thereof shall not give </a:t>
            </a:r>
            <a:r>
              <a:rPr lang="en-US" sz="3200" baseline="30000" dirty="0">
                <a:solidFill>
                  <a:srgbClr val="39547F"/>
                </a:solidFill>
                <a:latin typeface="arial" panose="020B0604020202020204" pitchFamily="34" charset="0"/>
                <a:hlinkClick r:id="rId6"/>
              </a:rPr>
              <a:t>H1984</a:t>
            </a:r>
            <a:r>
              <a:rPr lang="en-US" sz="3200" dirty="0">
                <a:solidFill>
                  <a:srgbClr val="0A0A0A"/>
                </a:solidFill>
                <a:latin typeface="arial" panose="020B0604020202020204" pitchFamily="34" charset="0"/>
              </a:rPr>
              <a:t> their light: </a:t>
            </a:r>
            <a:r>
              <a:rPr lang="en-US" sz="3200" b="1" baseline="30000" dirty="0">
                <a:ln>
                  <a:solidFill>
                    <a:schemeClr val="tx1"/>
                  </a:solidFill>
                </a:ln>
                <a:solidFill>
                  <a:srgbClr val="39547F"/>
                </a:solidFill>
                <a:latin typeface="arial" panose="020B0604020202020204" pitchFamily="34" charset="0"/>
                <a:hlinkClick r:id="rId7"/>
              </a:rPr>
              <a:t>H216</a:t>
            </a:r>
            <a:r>
              <a:rPr lang="en-US" sz="3200" dirty="0">
                <a:solidFill>
                  <a:srgbClr val="0A0A0A"/>
                </a:solidFill>
                <a:latin typeface="arial" panose="020B0604020202020204" pitchFamily="34" charset="0"/>
              </a:rPr>
              <a:t> the </a:t>
            </a:r>
            <a:r>
              <a:rPr lang="en-US" sz="3200" dirty="0">
                <a:solidFill>
                  <a:schemeClr val="accent4">
                    <a:lumMod val="75000"/>
                  </a:schemeClr>
                </a:solidFill>
                <a:latin typeface="arial" panose="020B0604020202020204" pitchFamily="34" charset="0"/>
              </a:rPr>
              <a:t>sun</a:t>
            </a:r>
            <a:r>
              <a:rPr lang="en-US" sz="3200" dirty="0">
                <a:solidFill>
                  <a:srgbClr val="0A0A0A"/>
                </a:solidFill>
                <a:latin typeface="arial" panose="020B0604020202020204" pitchFamily="34" charset="0"/>
              </a:rPr>
              <a:t> </a:t>
            </a:r>
            <a:r>
              <a:rPr lang="en-US" sz="3200" b="1" baseline="30000" dirty="0">
                <a:ln>
                  <a:solidFill>
                    <a:schemeClr val="tx1"/>
                  </a:solidFill>
                </a:ln>
                <a:solidFill>
                  <a:srgbClr val="39547F"/>
                </a:solidFill>
                <a:latin typeface="arial" panose="020B0604020202020204" pitchFamily="34" charset="0"/>
                <a:hlinkClick r:id="rId8"/>
              </a:rPr>
              <a:t>H8121</a:t>
            </a:r>
            <a:r>
              <a:rPr lang="en-US" sz="3200" dirty="0">
                <a:solidFill>
                  <a:srgbClr val="0A0A0A"/>
                </a:solidFill>
                <a:latin typeface="arial" panose="020B0604020202020204" pitchFamily="34" charset="0"/>
              </a:rPr>
              <a:t> shall be darkened </a:t>
            </a:r>
            <a:r>
              <a:rPr lang="en-US" sz="3200" baseline="30000" dirty="0">
                <a:solidFill>
                  <a:srgbClr val="39547F"/>
                </a:solidFill>
                <a:latin typeface="arial" panose="020B0604020202020204" pitchFamily="34" charset="0"/>
                <a:hlinkClick r:id="rId9"/>
              </a:rPr>
              <a:t>H2821</a:t>
            </a:r>
            <a:r>
              <a:rPr lang="en-US" sz="3200" dirty="0">
                <a:solidFill>
                  <a:srgbClr val="0A0A0A"/>
                </a:solidFill>
                <a:latin typeface="arial" panose="020B0604020202020204" pitchFamily="34" charset="0"/>
              </a:rPr>
              <a:t> in </a:t>
            </a:r>
            <a:r>
              <a:rPr lang="en-US" sz="3200" dirty="0">
                <a:solidFill>
                  <a:schemeClr val="accent4">
                    <a:lumMod val="75000"/>
                  </a:schemeClr>
                </a:solidFill>
                <a:latin typeface="arial" panose="020B0604020202020204" pitchFamily="34" charset="0"/>
              </a:rPr>
              <a:t>his</a:t>
            </a:r>
            <a:r>
              <a:rPr lang="en-US" sz="3200" dirty="0">
                <a:solidFill>
                  <a:srgbClr val="0A0A0A"/>
                </a:solidFill>
                <a:latin typeface="arial" panose="020B0604020202020204" pitchFamily="34" charset="0"/>
              </a:rPr>
              <a:t> going forth, </a:t>
            </a:r>
            <a:r>
              <a:rPr lang="en-US" sz="3200" baseline="30000" dirty="0">
                <a:solidFill>
                  <a:srgbClr val="39547F"/>
                </a:solidFill>
                <a:latin typeface="arial" panose="020B0604020202020204" pitchFamily="34" charset="0"/>
                <a:hlinkClick r:id="rId10"/>
              </a:rPr>
              <a:t>H3318</a:t>
            </a:r>
            <a:r>
              <a:rPr lang="en-US" sz="3200" dirty="0">
                <a:solidFill>
                  <a:srgbClr val="0A0A0A"/>
                </a:solidFill>
                <a:latin typeface="arial" panose="020B0604020202020204" pitchFamily="34" charset="0"/>
              </a:rPr>
              <a:t> and the moon </a:t>
            </a:r>
            <a:r>
              <a:rPr lang="en-US" sz="3200" b="1" baseline="30000" dirty="0">
                <a:ln>
                  <a:solidFill>
                    <a:schemeClr val="tx1"/>
                  </a:solidFill>
                </a:ln>
                <a:solidFill>
                  <a:srgbClr val="39547F"/>
                </a:solidFill>
                <a:latin typeface="arial" panose="020B0604020202020204" pitchFamily="34" charset="0"/>
                <a:hlinkClick r:id="rId11"/>
              </a:rPr>
              <a:t>H3394</a:t>
            </a:r>
            <a:r>
              <a:rPr lang="en-US" sz="3200" dirty="0">
                <a:solidFill>
                  <a:srgbClr val="0A0A0A"/>
                </a:solidFill>
                <a:latin typeface="arial" panose="020B0604020202020204" pitchFamily="34" charset="0"/>
              </a:rPr>
              <a:t> shall not cause </a:t>
            </a:r>
            <a:r>
              <a:rPr lang="en-US" sz="4000" b="1" u="sng" dirty="0">
                <a:solidFill>
                  <a:srgbClr val="CC00CC"/>
                </a:solidFill>
                <a:latin typeface="arial" panose="020B0604020202020204" pitchFamily="34" charset="0"/>
              </a:rPr>
              <a:t>her light</a:t>
            </a:r>
            <a:r>
              <a:rPr lang="en-US" sz="3200" dirty="0">
                <a:solidFill>
                  <a:srgbClr val="0A0A0A"/>
                </a:solidFill>
                <a:latin typeface="arial" panose="020B0604020202020204" pitchFamily="34" charset="0"/>
              </a:rPr>
              <a:t> </a:t>
            </a:r>
            <a:r>
              <a:rPr lang="en-US" sz="3200" baseline="30000" dirty="0">
                <a:ln>
                  <a:solidFill>
                    <a:schemeClr val="tx1"/>
                  </a:solidFill>
                </a:ln>
                <a:solidFill>
                  <a:srgbClr val="39547F"/>
                </a:solidFill>
                <a:latin typeface="arial" panose="020B0604020202020204" pitchFamily="34" charset="0"/>
                <a:hlinkClick r:id="rId7"/>
              </a:rPr>
              <a:t>H216</a:t>
            </a:r>
            <a:r>
              <a:rPr lang="en-US" sz="3200" dirty="0">
                <a:solidFill>
                  <a:srgbClr val="0A0A0A"/>
                </a:solidFill>
                <a:latin typeface="arial" panose="020B0604020202020204" pitchFamily="34" charset="0"/>
              </a:rPr>
              <a:t> to shine. </a:t>
            </a:r>
            <a:r>
              <a:rPr lang="en-US" sz="3200" baseline="30000" dirty="0" smtClean="0">
                <a:solidFill>
                  <a:srgbClr val="39547F"/>
                </a:solidFill>
                <a:latin typeface="arial" panose="020B0604020202020204" pitchFamily="34" charset="0"/>
                <a:hlinkClick r:id="rId12"/>
              </a:rPr>
              <a:t>H5050</a:t>
            </a:r>
            <a:endParaRPr lang="en-US" sz="3200" dirty="0">
              <a:solidFill>
                <a:srgbClr val="0A0A0A"/>
              </a:solidFill>
              <a:latin typeface="arial" panose="020B0604020202020204" pitchFamily="34" charset="0"/>
            </a:endParaRPr>
          </a:p>
        </p:txBody>
      </p:sp>
      <p:sp>
        <p:nvSpPr>
          <p:cNvPr id="5" name="Rectangle 4"/>
          <p:cNvSpPr/>
          <p:nvPr/>
        </p:nvSpPr>
        <p:spPr>
          <a:xfrm>
            <a:off x="533400" y="5257800"/>
            <a:ext cx="11201400" cy="914400"/>
          </a:xfrm>
          <a:prstGeom prst="rect">
            <a:avLst/>
          </a:prstGeom>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5400" dirty="0" smtClean="0"/>
              <a:t>Let’s look at some </a:t>
            </a:r>
            <a:r>
              <a:rPr lang="en-US" sz="5400" b="1" i="1" dirty="0" smtClean="0">
                <a:solidFill>
                  <a:srgbClr val="CC00CC"/>
                </a:solidFill>
              </a:rPr>
              <a:t>gender</a:t>
            </a:r>
            <a:r>
              <a:rPr lang="en-US" sz="5400" dirty="0" smtClean="0"/>
              <a:t> concerns!</a:t>
            </a:r>
            <a:endParaRPr lang="en-CA" sz="5400" dirty="0"/>
          </a:p>
        </p:txBody>
      </p:sp>
    </p:spTree>
    <p:extLst>
      <p:ext uri="{BB962C8B-B14F-4D97-AF65-F5344CB8AC3E}">
        <p14:creationId xmlns:p14="http://schemas.microsoft.com/office/powerpoint/2010/main" val="1977948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4">
                <a:lumMod val="60000"/>
                <a:lumOff val="40000"/>
              </a:schemeClr>
            </a:gs>
            <a:gs pos="64000">
              <a:srgbClr val="ECDFF5"/>
            </a:gs>
            <a:gs pos="42000">
              <a:schemeClr val="bg1"/>
            </a:gs>
          </a:gsLst>
          <a:lin ang="27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3</a:t>
            </a:fld>
            <a:endParaRPr lang="en-US" dirty="0"/>
          </a:p>
        </p:txBody>
      </p:sp>
      <p:sp>
        <p:nvSpPr>
          <p:cNvPr id="5" name="Title 1"/>
          <p:cNvSpPr txBox="1">
            <a:spLocks/>
          </p:cNvSpPr>
          <p:nvPr/>
        </p:nvSpPr>
        <p:spPr>
          <a:xfrm>
            <a:off x="76200" y="262759"/>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Moon Hebrew Word #s &amp; Grammar</a:t>
            </a:r>
            <a:endParaRPr lang="en-US" sz="5400" b="1"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28324610"/>
              </p:ext>
            </p:extLst>
          </p:nvPr>
        </p:nvGraphicFramePr>
        <p:xfrm>
          <a:off x="742448" y="1828800"/>
          <a:ext cx="11201400" cy="4732224"/>
        </p:xfrm>
        <a:graphic>
          <a:graphicData uri="http://schemas.openxmlformats.org/drawingml/2006/table">
            <a:tbl>
              <a:tblPr firstRow="1" bandRow="1">
                <a:tableStyleId>{5C22544A-7EE6-4342-B048-85BDC9FD1C3A}</a:tableStyleId>
              </a:tblPr>
              <a:tblGrid>
                <a:gridCol w="5600700"/>
                <a:gridCol w="5600700"/>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effectLst>
                            <a:outerShdw blurRad="69850" dist="43180" dir="5400000" sx="0" sy="0">
                              <a:srgbClr val="000000">
                                <a:alpha val="65000"/>
                              </a:srgbClr>
                            </a:outerShdw>
                          </a:effectLst>
                        </a:rPr>
                        <a:t>1</a:t>
                      </a:r>
                      <a:r>
                        <a:rPr kumimoji="0" lang="en-US" sz="2800" b="0" kern="1200" dirty="0" smtClean="0">
                          <a:effectLst>
                            <a:outerShdw blurRad="69850" dist="43180" dir="5400000" sx="0" sy="0">
                              <a:srgbClr val="000000">
                                <a:alpha val="65000"/>
                              </a:srgbClr>
                            </a:outerShdw>
                          </a:effectLst>
                        </a:rPr>
                        <a:t>. </a:t>
                      </a:r>
                      <a:r>
                        <a:rPr kumimoji="0" lang="en-US" sz="2800" kern="1200" dirty="0" smtClean="0">
                          <a:effectLst>
                            <a:glow rad="101600">
                              <a:srgbClr val="FFC000">
                                <a:alpha val="60000"/>
                              </a:srgbClr>
                            </a:glow>
                            <a:outerShdw blurRad="69850" dist="43180" dir="5400000" sx="0" sy="0">
                              <a:srgbClr val="000000">
                                <a:alpha val="65000"/>
                              </a:srgbClr>
                            </a:outerShdw>
                          </a:effectLst>
                        </a:rPr>
                        <a:t>H3394</a:t>
                      </a:r>
                      <a:r>
                        <a:rPr kumimoji="0" lang="en-US" sz="2800" kern="1200" dirty="0" smtClean="0">
                          <a:effectLst/>
                        </a:rPr>
                        <a:t> </a:t>
                      </a:r>
                      <a:r>
                        <a:rPr kumimoji="0" lang="en-US" sz="2800" b="0" kern="1200" dirty="0" smtClean="0">
                          <a:effectLst/>
                        </a:rPr>
                        <a:t>= 26 listings      &lt;</a:t>
                      </a:r>
                      <a:r>
                        <a:rPr kumimoji="0" lang="en-US" sz="2800" b="0" kern="1200" dirty="0" err="1" smtClean="0">
                          <a:effectLst>
                            <a:glow rad="101600">
                              <a:srgbClr val="FFC000">
                                <a:alpha val="60000"/>
                              </a:srgbClr>
                            </a:glow>
                            <a:outerShdw blurRad="69850" dist="43180" dir="5400000" sx="0" sy="0">
                              <a:srgbClr val="000000">
                                <a:alpha val="65000"/>
                              </a:srgbClr>
                            </a:outerShdw>
                          </a:effectLst>
                        </a:rPr>
                        <a:t>yareach</a:t>
                      </a:r>
                      <a:r>
                        <a:rPr kumimoji="0" lang="en-US" sz="2800" b="0" kern="1200" dirty="0" smtClean="0">
                          <a:effectLst/>
                        </a:rPr>
                        <a:t>&gt;</a:t>
                      </a:r>
                      <a:endParaRPr kumimoji="0" lang="en-US" sz="2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2</a:t>
                      </a:r>
                      <a:r>
                        <a:rPr kumimoji="0" lang="en-US" sz="2800" kern="1200" dirty="0" smtClean="0">
                          <a:effectLst/>
                        </a:rPr>
                        <a:t>. </a:t>
                      </a:r>
                      <a:r>
                        <a:rPr kumimoji="0" lang="en-US" sz="2800" b="1" kern="1200" dirty="0" smtClean="0">
                          <a:effectLst>
                            <a:glow rad="101600">
                              <a:srgbClr val="00B050">
                                <a:alpha val="60000"/>
                              </a:srgbClr>
                            </a:glow>
                          </a:effectLst>
                        </a:rPr>
                        <a:t>H3391</a:t>
                      </a:r>
                      <a:r>
                        <a:rPr kumimoji="0" lang="en-US" sz="2800" kern="1200" dirty="0" smtClean="0">
                          <a:effectLst/>
                        </a:rPr>
                        <a:t>  = 2 listings        &lt;</a:t>
                      </a:r>
                      <a:r>
                        <a:rPr kumimoji="0" lang="en-US" sz="2800" kern="1200" dirty="0" err="1" smtClean="0">
                          <a:effectLst>
                            <a:glow rad="101600">
                              <a:srgbClr val="00B050">
                                <a:alpha val="60000"/>
                              </a:srgbClr>
                            </a:glow>
                          </a:effectLst>
                        </a:rPr>
                        <a:t>yerach</a:t>
                      </a:r>
                      <a:r>
                        <a:rPr kumimoji="0" lang="en-US" sz="2800" kern="1200" dirty="0" smtClean="0">
                          <a:effectLst/>
                        </a:rPr>
                        <a:t>&gt;</a:t>
                      </a:r>
                      <a:endParaRPr lang="en-US" sz="2800" b="1" u="sng"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r>
                        <a:rPr kumimoji="0" lang="en-US" sz="1800" kern="1200" dirty="0" smtClean="0">
                          <a:effectLst/>
                        </a:rPr>
                        <a:t>3</a:t>
                      </a:r>
                      <a:r>
                        <a:rPr kumimoji="0" lang="en-US" sz="2800" kern="1200" dirty="0" smtClean="0">
                          <a:effectLst/>
                        </a:rPr>
                        <a:t>. </a:t>
                      </a:r>
                      <a:r>
                        <a:rPr kumimoji="0" lang="en-US" sz="2800" b="1" kern="1200" dirty="0" smtClean="0">
                          <a:effectLst>
                            <a:glow rad="228600">
                              <a:schemeClr val="accent4">
                                <a:satMod val="175000"/>
                                <a:alpha val="40000"/>
                              </a:schemeClr>
                            </a:glow>
                          </a:effectLst>
                        </a:rPr>
                        <a:t>H3842</a:t>
                      </a:r>
                      <a:r>
                        <a:rPr kumimoji="0" lang="en-US" sz="2800" kern="1200" dirty="0" smtClean="0">
                          <a:effectLst/>
                        </a:rPr>
                        <a:t> = 3 listings        &lt;</a:t>
                      </a:r>
                      <a:r>
                        <a:rPr kumimoji="0" lang="en-US" sz="2800" kern="1200" dirty="0" err="1" smtClean="0">
                          <a:effectLst>
                            <a:glow rad="228600">
                              <a:schemeClr val="accent4">
                                <a:satMod val="175000"/>
                                <a:alpha val="40000"/>
                              </a:schemeClr>
                            </a:glow>
                          </a:effectLst>
                        </a:rPr>
                        <a:t>lebanah</a:t>
                      </a:r>
                      <a:r>
                        <a:rPr kumimoji="0" lang="en-US" sz="2800" kern="1200" dirty="0" smtClean="0">
                          <a:effectLst/>
                        </a:rPr>
                        <a:t>&gt;</a:t>
                      </a: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sng" kern="1200" dirty="0" smtClean="0">
                        <a:solidFill>
                          <a:schemeClr val="dk1"/>
                        </a:solidFill>
                        <a:effectLst/>
                        <a:latin typeface="+mn-lt"/>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4.  </a:t>
                      </a:r>
                      <a:r>
                        <a:rPr kumimoji="0" lang="en-US" sz="2800" b="1" kern="1200" dirty="0" smtClean="0">
                          <a:effectLst>
                            <a:glow rad="228600">
                              <a:schemeClr val="accent5">
                                <a:satMod val="175000"/>
                                <a:alpha val="40000"/>
                              </a:schemeClr>
                            </a:glow>
                          </a:effectLst>
                        </a:rPr>
                        <a:t>H7720</a:t>
                      </a:r>
                      <a:r>
                        <a:rPr kumimoji="0" lang="en-US" sz="2800" kern="1200" dirty="0" smtClean="0">
                          <a:effectLst/>
                        </a:rPr>
                        <a:t>  = 1 listing          &lt;</a:t>
                      </a:r>
                      <a:r>
                        <a:rPr kumimoji="0" lang="en-US" sz="2800" kern="1200" dirty="0" err="1" smtClean="0">
                          <a:effectLst>
                            <a:glow rad="228600">
                              <a:schemeClr val="accent5">
                                <a:satMod val="175000"/>
                                <a:alpha val="40000"/>
                              </a:schemeClr>
                            </a:glow>
                          </a:effectLst>
                        </a:rPr>
                        <a:t>saharon</a:t>
                      </a:r>
                      <a:r>
                        <a:rPr kumimoji="0" lang="en-US" sz="2800" kern="1200" dirty="0" smtClean="0">
                          <a:effectLst/>
                        </a:rPr>
                        <a:t>&gt;</a:t>
                      </a: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5</a:t>
                      </a:r>
                      <a:r>
                        <a:rPr kumimoji="0" lang="en-US" sz="2800" kern="1200" dirty="0" smtClean="0">
                          <a:effectLst/>
                        </a:rPr>
                        <a:t>. </a:t>
                      </a:r>
                      <a:r>
                        <a:rPr kumimoji="0" lang="en-US" sz="2800" b="1" kern="1200" dirty="0" smtClean="0">
                          <a:effectLst>
                            <a:glow rad="228600">
                              <a:srgbClr val="00B0F0">
                                <a:alpha val="40000"/>
                              </a:srgbClr>
                            </a:glow>
                          </a:effectLst>
                        </a:rPr>
                        <a:t>H2320</a:t>
                      </a:r>
                      <a:r>
                        <a:rPr kumimoji="0" lang="en-US" sz="2800" kern="1200" dirty="0" smtClean="0">
                          <a:effectLst/>
                        </a:rPr>
                        <a:t>  = 20 listings     &lt;</a:t>
                      </a:r>
                      <a:r>
                        <a:rPr kumimoji="0" lang="en-US" sz="2800" kern="1200" dirty="0" err="1" smtClean="0">
                          <a:effectLst>
                            <a:glow rad="228600">
                              <a:srgbClr val="00B0F0">
                                <a:alpha val="40000"/>
                              </a:srgbClr>
                            </a:glow>
                          </a:effectLst>
                        </a:rPr>
                        <a:t>chodesh</a:t>
                      </a:r>
                      <a:r>
                        <a:rPr kumimoji="0" lang="en-US" sz="2800" kern="1200" dirty="0" smtClean="0">
                          <a:effectLst/>
                        </a:rPr>
                        <a:t>&gt;</a:t>
                      </a:r>
                      <a:endParaRPr lang="en-US" sz="2800"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kumimoji="0" lang="en-US" sz="4000" b="1" kern="1200" dirty="0" smtClean="0">
                          <a:solidFill>
                            <a:srgbClr val="0070C0"/>
                          </a:solidFill>
                          <a:effectLst/>
                        </a:rPr>
                        <a:t>Total of </a:t>
                      </a:r>
                      <a:r>
                        <a:rPr kumimoji="0" lang="en-US" sz="4000" b="1" u="sng" kern="1200" dirty="0" smtClean="0">
                          <a:solidFill>
                            <a:srgbClr val="C00000"/>
                          </a:solidFill>
                          <a:effectLst/>
                        </a:rPr>
                        <a:t>52</a:t>
                      </a:r>
                      <a:r>
                        <a:rPr kumimoji="0" lang="en-US" sz="4000" b="1" kern="1200" dirty="0" smtClean="0">
                          <a:effectLst/>
                        </a:rPr>
                        <a:t> </a:t>
                      </a:r>
                      <a:r>
                        <a:rPr kumimoji="0" lang="en-US" sz="4000" b="1" kern="1200" dirty="0" smtClean="0">
                          <a:solidFill>
                            <a:srgbClr val="0070C0"/>
                          </a:solidFill>
                          <a:effectLst/>
                        </a:rPr>
                        <a:t>references.</a:t>
                      </a:r>
                      <a:endParaRPr kumimoji="0" lang="en-US" sz="2400" b="1" kern="1200" dirty="0" smtClean="0">
                        <a:solidFill>
                          <a:srgbClr val="0070C0"/>
                        </a:solidFill>
                        <a:effectLst/>
                        <a:latin typeface="+mn-lt"/>
                        <a:ea typeface="+mn-ea"/>
                        <a:cs typeface="+mn-cs"/>
                      </a:endParaRPr>
                    </a:p>
                  </a:txBody>
                  <a:tcPr anchor="ctr">
                    <a:cell3D prstMaterial="dkEdge">
                      <a:bevel w="77470" h="12700" prst="softRound"/>
                      <a:lightRig rig="flood" dir="t"/>
                    </a:cell3D>
                  </a:tcPr>
                </a:tc>
                <a:tc>
                  <a:txBody>
                    <a:bodyPr/>
                    <a:lstStyle/>
                    <a:p>
                      <a:pPr algn="ctr"/>
                      <a:endParaRPr kumimoji="0" lang="en-US" sz="1800" kern="1200" dirty="0" smtClean="0">
                        <a:solidFill>
                          <a:schemeClr val="dk1"/>
                        </a:solidFill>
                        <a:effectLst/>
                        <a:latin typeface="+mn-lt"/>
                        <a:ea typeface="+mn-ea"/>
                        <a:cs typeface="+mn-cs"/>
                      </a:endParaRPr>
                    </a:p>
                  </a:txBody>
                  <a:tcPr>
                    <a:cell3D prstMaterial="dkEdge">
                      <a:bevel w="77470" h="12700" prst="softRound"/>
                      <a:lightRig rig="flood" dir="t"/>
                    </a:cell3D>
                  </a:tcPr>
                </a:tc>
              </a:tr>
            </a:tbl>
          </a:graphicData>
        </a:graphic>
      </p:graphicFrame>
      <p:sp>
        <p:nvSpPr>
          <p:cNvPr id="7" name="Rectangle 6"/>
          <p:cNvSpPr/>
          <p:nvPr/>
        </p:nvSpPr>
        <p:spPr>
          <a:xfrm>
            <a:off x="1678061" y="1787325"/>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8" name="Rectangle 7"/>
          <p:cNvSpPr/>
          <p:nvPr/>
        </p:nvSpPr>
        <p:spPr>
          <a:xfrm>
            <a:off x="6337582" y="1788072"/>
            <a:ext cx="5473417"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9" name="Rectangle 8"/>
          <p:cNvSpPr/>
          <p:nvPr/>
        </p:nvSpPr>
        <p:spPr>
          <a:xfrm>
            <a:off x="6386385" y="2686389"/>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9900"/>
                </a:solidFill>
                <a:effectLst/>
              </a:rPr>
              <a:t>Noun – literal moon</a:t>
            </a:r>
            <a:endParaRPr lang="en-US" sz="4000" b="1" cap="all" spc="0" dirty="0">
              <a:ln w="9000" cmpd="sng">
                <a:solidFill>
                  <a:schemeClr val="accent4">
                    <a:shade val="50000"/>
                    <a:satMod val="120000"/>
                  </a:schemeClr>
                </a:solidFill>
                <a:prstDash val="solid"/>
              </a:ln>
              <a:solidFill>
                <a:srgbClr val="FF9900"/>
              </a:solidFill>
              <a:effectLst/>
            </a:endParaRPr>
          </a:p>
        </p:txBody>
      </p:sp>
      <p:sp>
        <p:nvSpPr>
          <p:cNvPr id="10" name="Rectangle 9"/>
          <p:cNvSpPr/>
          <p:nvPr/>
        </p:nvSpPr>
        <p:spPr>
          <a:xfrm>
            <a:off x="6368405" y="3389442"/>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50"/>
                </a:solidFill>
                <a:effectLst/>
              </a:rPr>
              <a:t>verb – lunation cycle</a:t>
            </a:r>
            <a:endParaRPr lang="en-US" sz="4000" b="1" cap="all" spc="0" dirty="0">
              <a:ln w="9000" cmpd="sng">
                <a:solidFill>
                  <a:schemeClr val="accent4">
                    <a:shade val="50000"/>
                    <a:satMod val="120000"/>
                  </a:schemeClr>
                </a:solidFill>
                <a:prstDash val="solid"/>
              </a:ln>
              <a:solidFill>
                <a:srgbClr val="00B050"/>
              </a:solidFill>
              <a:effectLst/>
            </a:endParaRPr>
          </a:p>
        </p:txBody>
      </p:sp>
      <p:sp>
        <p:nvSpPr>
          <p:cNvPr id="11" name="Rectangle 10"/>
          <p:cNvSpPr/>
          <p:nvPr/>
        </p:nvSpPr>
        <p:spPr>
          <a:xfrm>
            <a:off x="6386385" y="4038600"/>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FF00"/>
                </a:solidFill>
                <a:effectLst/>
              </a:rPr>
              <a:t>Adjective – color</a:t>
            </a:r>
            <a:endParaRPr lang="en-US" sz="4000" b="1" cap="all" spc="0" dirty="0">
              <a:ln w="9000" cmpd="sng">
                <a:solidFill>
                  <a:schemeClr val="accent4">
                    <a:shade val="50000"/>
                    <a:satMod val="120000"/>
                  </a:schemeClr>
                </a:solidFill>
                <a:prstDash val="solid"/>
              </a:ln>
              <a:solidFill>
                <a:srgbClr val="FFFF00"/>
              </a:solidFill>
              <a:effectLst/>
            </a:endParaRPr>
          </a:p>
        </p:txBody>
      </p:sp>
      <p:sp>
        <p:nvSpPr>
          <p:cNvPr id="12" name="Rectangle 11"/>
          <p:cNvSpPr/>
          <p:nvPr/>
        </p:nvSpPr>
        <p:spPr>
          <a:xfrm>
            <a:off x="6337583" y="4613475"/>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chemeClr val="accent5">
                    <a:lumMod val="75000"/>
                  </a:schemeClr>
                </a:solidFill>
                <a:effectLst/>
              </a:rPr>
              <a:t>Simile – comparison</a:t>
            </a:r>
            <a:endParaRPr lang="en-US" sz="4000" b="1" cap="all" spc="0" dirty="0">
              <a:ln w="9000" cmpd="sng">
                <a:solidFill>
                  <a:schemeClr val="accent4">
                    <a:shade val="50000"/>
                    <a:satMod val="120000"/>
                  </a:schemeClr>
                </a:solidFill>
                <a:prstDash val="solid"/>
              </a:ln>
              <a:solidFill>
                <a:schemeClr val="accent5">
                  <a:lumMod val="75000"/>
                </a:schemeClr>
              </a:solidFill>
              <a:effectLst/>
            </a:endParaRPr>
          </a:p>
        </p:txBody>
      </p:sp>
      <p:sp>
        <p:nvSpPr>
          <p:cNvPr id="13" name="Rectangle 12"/>
          <p:cNvSpPr/>
          <p:nvPr/>
        </p:nvSpPr>
        <p:spPr>
          <a:xfrm>
            <a:off x="6381248" y="5235714"/>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F0"/>
                </a:solidFill>
                <a:effectLst/>
              </a:rPr>
              <a:t>Verb – repetition</a:t>
            </a:r>
            <a:endParaRPr lang="en-US" sz="4000" b="1" cap="all" spc="0" dirty="0">
              <a:ln w="9000" cmpd="sng">
                <a:solidFill>
                  <a:schemeClr val="accent4">
                    <a:shade val="50000"/>
                    <a:satMod val="120000"/>
                  </a:schemeClr>
                </a:solidFill>
                <a:prstDash val="solid"/>
              </a:ln>
              <a:solidFill>
                <a:srgbClr val="00B0F0"/>
              </a:solidFill>
              <a:effectLst/>
            </a:endParaRPr>
          </a:p>
        </p:txBody>
      </p:sp>
      <p:sp>
        <p:nvSpPr>
          <p:cNvPr id="14" name="Rectangle 13"/>
          <p:cNvSpPr/>
          <p:nvPr/>
        </p:nvSpPr>
        <p:spPr>
          <a:xfrm>
            <a:off x="6386385" y="5821100"/>
            <a:ext cx="563880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all" spc="0" dirty="0" smtClean="0">
                <a:ln w="9000" cmpd="sng">
                  <a:solidFill>
                    <a:schemeClr val="accent4">
                      <a:shade val="50000"/>
                      <a:satMod val="120000"/>
                    </a:schemeClr>
                  </a:solidFill>
                  <a:prstDash val="solid"/>
                </a:ln>
                <a:solidFill>
                  <a:srgbClr val="FF0000"/>
                </a:solidFill>
                <a:effectLst/>
              </a:rPr>
              <a:t>Question:  are there really</a:t>
            </a:r>
            <a:br>
              <a:rPr lang="en-US" sz="2400" b="1" cap="all" spc="0" dirty="0" smtClean="0">
                <a:ln w="9000" cmpd="sng">
                  <a:solidFill>
                    <a:schemeClr val="accent4">
                      <a:shade val="50000"/>
                      <a:satMod val="120000"/>
                    </a:schemeClr>
                  </a:solidFill>
                  <a:prstDash val="solid"/>
                </a:ln>
                <a:solidFill>
                  <a:srgbClr val="FF0000"/>
                </a:solidFill>
                <a:effectLst/>
              </a:rPr>
            </a:br>
            <a:r>
              <a:rPr lang="en-US" sz="2400" b="1" cap="all" spc="0" dirty="0" smtClean="0">
                <a:ln w="9000" cmpd="sng">
                  <a:solidFill>
                    <a:schemeClr val="accent4">
                      <a:shade val="50000"/>
                      <a:satMod val="120000"/>
                    </a:schemeClr>
                  </a:solidFill>
                  <a:prstDash val="solid"/>
                </a:ln>
                <a:solidFill>
                  <a:srgbClr val="FF0000"/>
                </a:solidFill>
                <a:effectLst/>
              </a:rPr>
              <a:t>2 verb forms for </a:t>
            </a:r>
            <a:r>
              <a:rPr lang="en-US" sz="2400" b="1" u="sng" cap="all" spc="0" dirty="0" smtClean="0">
                <a:ln w="9000" cmpd="sng">
                  <a:solidFill>
                    <a:schemeClr val="accent4">
                      <a:shade val="50000"/>
                      <a:satMod val="120000"/>
                    </a:schemeClr>
                  </a:solidFill>
                  <a:prstDash val="solid"/>
                </a:ln>
                <a:solidFill>
                  <a:srgbClr val="FF0000"/>
                </a:solidFill>
                <a:effectLst/>
              </a:rPr>
              <a:t>ONE</a:t>
            </a:r>
            <a:r>
              <a:rPr lang="en-US" sz="2400" b="1" cap="all" spc="0" dirty="0" smtClean="0">
                <a:ln w="9000" cmpd="sng">
                  <a:solidFill>
                    <a:schemeClr val="accent4">
                      <a:shade val="50000"/>
                      <a:satMod val="120000"/>
                    </a:schemeClr>
                  </a:solidFill>
                  <a:prstDash val="solid"/>
                </a:ln>
                <a:solidFill>
                  <a:srgbClr val="FF0000"/>
                </a:solidFill>
                <a:effectLst/>
              </a:rPr>
              <a:t> “moon”?</a:t>
            </a:r>
            <a:endParaRPr lang="en-US" sz="2400" b="1" cap="all" spc="0" dirty="0">
              <a:ln w="9000" cmpd="sng">
                <a:solidFill>
                  <a:schemeClr val="accent4">
                    <a:shade val="50000"/>
                    <a:satMod val="120000"/>
                  </a:schemeClr>
                </a:solidFill>
                <a:prstDash val="solid"/>
              </a:ln>
              <a:solidFill>
                <a:srgbClr val="FF0000"/>
              </a:solidFill>
              <a:effectLst/>
            </a:endParaRPr>
          </a:p>
        </p:txBody>
      </p:sp>
      <p:sp>
        <p:nvSpPr>
          <p:cNvPr id="15" name="TextBox 14"/>
          <p:cNvSpPr txBox="1"/>
          <p:nvPr/>
        </p:nvSpPr>
        <p:spPr>
          <a:xfrm>
            <a:off x="18119"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50517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1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1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1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up)">
                                      <p:cBhvr>
                                        <p:cTn id="42"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B83D68">
                <a:alpha val="17000"/>
              </a:srgbClr>
            </a:gs>
            <a:gs pos="46000">
              <a:srgbClr val="8D42C6">
                <a:alpha val="17000"/>
              </a:srgbClr>
            </a:gs>
            <a:gs pos="92000">
              <a:schemeClr val="tx1">
                <a:alpha val="71000"/>
              </a:schemeClr>
            </a:gs>
          </a:gsLst>
          <a:lin ang="5400000" scaled="1"/>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9372600" y="6400800"/>
            <a:ext cx="2743200" cy="365125"/>
          </a:xfrm>
        </p:spPr>
        <p:txBody>
          <a:bodyPr/>
          <a:lstStyle/>
          <a:p>
            <a:pPr algn="r"/>
            <a:fld id="{AA4C6552-42F6-43F2-A3FB-E92E8C09004E}" type="slidenum">
              <a:rPr lang="en-US" sz="1600" smtClean="0">
                <a:solidFill>
                  <a:schemeClr val="bg1"/>
                </a:solidFill>
              </a:rPr>
              <a:pPr algn="r"/>
              <a:t>30</a:t>
            </a:fld>
            <a:endParaRPr lang="en-US" dirty="0">
              <a:solidFill>
                <a:schemeClr val="bg1"/>
              </a:solidFill>
            </a:endParaRPr>
          </a:p>
        </p:txBody>
      </p:sp>
      <p:sp>
        <p:nvSpPr>
          <p:cNvPr id="7" name="Rectangle 6"/>
          <p:cNvSpPr/>
          <p:nvPr/>
        </p:nvSpPr>
        <p:spPr>
          <a:xfrm>
            <a:off x="584200" y="1185250"/>
            <a:ext cx="4292600" cy="2548550"/>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r>
              <a:rPr lang="en-US" sz="4800" b="1" dirty="0" smtClean="0">
                <a:solidFill>
                  <a:srgbClr val="FF9900"/>
                </a:solidFill>
                <a:latin typeface="arial" panose="020B0604020202020204" pitchFamily="34" charset="0"/>
              </a:rPr>
              <a:t>What </a:t>
            </a:r>
            <a:r>
              <a:rPr lang="en-US" sz="4800" b="1" dirty="0" smtClean="0">
                <a:ln>
                  <a:solidFill>
                    <a:sysClr val="windowText" lastClr="000000"/>
                  </a:solidFill>
                </a:ln>
                <a:solidFill>
                  <a:srgbClr val="FF9900"/>
                </a:solidFill>
                <a:effectLst>
                  <a:glow rad="228600">
                    <a:schemeClr val="accent6">
                      <a:satMod val="175000"/>
                      <a:alpha val="40000"/>
                    </a:schemeClr>
                  </a:glow>
                </a:effectLst>
                <a:latin typeface="arial" panose="020B0604020202020204" pitchFamily="34" charset="0"/>
              </a:rPr>
              <a:t>gender</a:t>
            </a:r>
            <a:r>
              <a:rPr lang="en-US" sz="4800" b="1" dirty="0" smtClean="0">
                <a:solidFill>
                  <a:srgbClr val="FF9900"/>
                </a:solidFill>
                <a:latin typeface="arial" panose="020B0604020202020204" pitchFamily="34" charset="0"/>
              </a:rPr>
              <a:t> is the </a:t>
            </a:r>
            <a:br>
              <a:rPr lang="en-US" sz="4800" b="1" dirty="0" smtClean="0">
                <a:solidFill>
                  <a:srgbClr val="FF9900"/>
                </a:solidFill>
                <a:latin typeface="arial" panose="020B0604020202020204" pitchFamily="34" charset="0"/>
              </a:rPr>
            </a:br>
            <a:r>
              <a:rPr lang="en-US" sz="4000" b="1" dirty="0" smtClean="0">
                <a:solidFill>
                  <a:srgbClr val="FF9900"/>
                </a:solidFill>
                <a:latin typeface="arial" panose="020B0604020202020204" pitchFamily="34" charset="0"/>
              </a:rPr>
              <a:t>H3394</a:t>
            </a:r>
            <a:r>
              <a:rPr lang="en-US" sz="4800" b="1" dirty="0" smtClean="0">
                <a:solidFill>
                  <a:srgbClr val="FF9900"/>
                </a:solidFill>
                <a:latin typeface="arial" panose="020B0604020202020204" pitchFamily="34" charset="0"/>
              </a:rPr>
              <a:t> moon?</a:t>
            </a:r>
            <a:endParaRPr lang="en-US" sz="4800" dirty="0">
              <a:solidFill>
                <a:srgbClr val="FF9900"/>
              </a:solidFill>
              <a:latin typeface="arial" panose="020B0604020202020204" pitchFamily="34" charset="0"/>
            </a:endParaRPr>
          </a:p>
        </p:txBody>
      </p:sp>
      <p:sp>
        <p:nvSpPr>
          <p:cNvPr id="8" name="Rectangle 7"/>
          <p:cNvSpPr/>
          <p:nvPr/>
        </p:nvSpPr>
        <p:spPr>
          <a:xfrm>
            <a:off x="584200" y="4919050"/>
            <a:ext cx="6553200" cy="1481750"/>
          </a:xfrm>
          <a:prstGeom prst="rect">
            <a:avLst/>
          </a:prstGeom>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800" dirty="0" err="1" smtClean="0"/>
              <a:t>Yareach</a:t>
            </a:r>
            <a:r>
              <a:rPr lang="en-US" sz="4800" dirty="0" smtClean="0"/>
              <a:t> (moon) has a </a:t>
            </a:r>
            <a:br>
              <a:rPr lang="en-US" sz="4800" dirty="0" smtClean="0"/>
            </a:br>
            <a:r>
              <a:rPr lang="en-US" sz="4800" b="1" dirty="0" smtClean="0">
                <a:solidFill>
                  <a:srgbClr val="008080"/>
                </a:solidFill>
              </a:rPr>
              <a:t>MASCULINE</a:t>
            </a:r>
            <a:r>
              <a:rPr lang="en-US" sz="4800" dirty="0" smtClean="0"/>
              <a:t> gender.</a:t>
            </a:r>
            <a:endParaRPr lang="en-CA" sz="4800" dirty="0"/>
          </a:p>
        </p:txBody>
      </p:sp>
      <p:sp>
        <p:nvSpPr>
          <p:cNvPr id="9" name="Rectangle 8"/>
          <p:cNvSpPr/>
          <p:nvPr/>
        </p:nvSpPr>
        <p:spPr>
          <a:xfrm>
            <a:off x="7467600" y="347050"/>
            <a:ext cx="3810000" cy="5181600"/>
          </a:xfrm>
          <a:prstGeom prst="rect">
            <a:avLst/>
          </a:prstGeom>
          <a:solidFill>
            <a:srgbClr val="FFC9DB"/>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sz="2000" dirty="0" smtClean="0">
              <a:solidFill>
                <a:schemeClr val="tx1"/>
              </a:solidFill>
            </a:endParaRPr>
          </a:p>
          <a:p>
            <a:pPr algn="ctr"/>
            <a:r>
              <a:rPr lang="en-US" sz="2000" i="1" dirty="0" smtClean="0">
                <a:solidFill>
                  <a:schemeClr val="tx1"/>
                </a:solidFill>
              </a:rPr>
              <a:t>Strong's</a:t>
            </a:r>
            <a:r>
              <a:rPr lang="en-US" sz="2000" dirty="0" smtClean="0">
                <a:solidFill>
                  <a:schemeClr val="tx1"/>
                </a:solidFill>
              </a:rPr>
              <a:t> </a:t>
            </a:r>
            <a:r>
              <a:rPr lang="en-US" sz="2400" b="1" u="sng" dirty="0">
                <a:solidFill>
                  <a:schemeClr val="tx1"/>
                </a:solidFill>
              </a:rPr>
              <a:t>H3394</a:t>
            </a:r>
            <a:r>
              <a:rPr lang="en-US" sz="2000" dirty="0">
                <a:solidFill>
                  <a:schemeClr val="tx1"/>
                </a:solidFill>
              </a:rPr>
              <a:t> - </a:t>
            </a:r>
            <a:r>
              <a:rPr lang="en-US" sz="2000" dirty="0" err="1">
                <a:solidFill>
                  <a:schemeClr val="tx1"/>
                </a:solidFill>
              </a:rPr>
              <a:t>yareach</a:t>
            </a:r>
            <a:endParaRPr lang="en-US" sz="2000" dirty="0">
              <a:solidFill>
                <a:schemeClr val="tx1"/>
              </a:solidFill>
            </a:endParaRPr>
          </a:p>
          <a:p>
            <a:pPr algn="ctr"/>
            <a:endParaRPr lang="en-US" sz="2400" dirty="0">
              <a:solidFill>
                <a:schemeClr val="tx1"/>
              </a:solidFill>
            </a:endParaRPr>
          </a:p>
          <a:p>
            <a:pPr algn="ctr"/>
            <a:r>
              <a:rPr lang="he-IL" sz="2000" dirty="0">
                <a:solidFill>
                  <a:schemeClr val="tx1"/>
                </a:solidFill>
              </a:rPr>
              <a:t>יָרֵחַ</a:t>
            </a:r>
          </a:p>
          <a:p>
            <a:pPr algn="ctr"/>
            <a:r>
              <a:rPr lang="en-US" sz="2000" dirty="0">
                <a:solidFill>
                  <a:schemeClr val="tx1"/>
                </a:solidFill>
              </a:rPr>
              <a:t>Transliteration</a:t>
            </a:r>
          </a:p>
          <a:p>
            <a:pPr algn="ctr"/>
            <a:r>
              <a:rPr lang="en-US" sz="2000" dirty="0" err="1">
                <a:solidFill>
                  <a:schemeClr val="tx1"/>
                </a:solidFill>
              </a:rPr>
              <a:t>yareach</a:t>
            </a:r>
            <a:endParaRPr lang="en-US" sz="2000" dirty="0">
              <a:solidFill>
                <a:schemeClr val="tx1"/>
              </a:solidFill>
            </a:endParaRPr>
          </a:p>
          <a:p>
            <a:pPr algn="ctr"/>
            <a:r>
              <a:rPr lang="en-US" sz="2000" dirty="0">
                <a:solidFill>
                  <a:schemeClr val="tx1"/>
                </a:solidFill>
              </a:rPr>
              <a:t>Pronunciation</a:t>
            </a:r>
          </a:p>
          <a:p>
            <a:pPr algn="ctr"/>
            <a:r>
              <a:rPr lang="en-US" sz="2000" dirty="0" err="1">
                <a:solidFill>
                  <a:schemeClr val="tx1"/>
                </a:solidFill>
              </a:rPr>
              <a:t>yä·rā</a:t>
            </a:r>
            <a:r>
              <a:rPr lang="en-US" sz="2000" dirty="0">
                <a:solidFill>
                  <a:schemeClr val="tx1"/>
                </a:solidFill>
              </a:rPr>
              <a:t>'·</a:t>
            </a:r>
            <a:r>
              <a:rPr lang="en-US" sz="2000" dirty="0" err="1">
                <a:solidFill>
                  <a:schemeClr val="tx1"/>
                </a:solidFill>
              </a:rPr>
              <a:t>akh</a:t>
            </a:r>
            <a:r>
              <a:rPr lang="en-US" sz="2000" dirty="0">
                <a:solidFill>
                  <a:schemeClr val="tx1"/>
                </a:solidFill>
              </a:rPr>
              <a:t> (Key) </a:t>
            </a:r>
          </a:p>
          <a:p>
            <a:pPr algn="ctr"/>
            <a:endParaRPr lang="en-US" sz="2000" dirty="0">
              <a:solidFill>
                <a:schemeClr val="tx1"/>
              </a:solidFill>
            </a:endParaRPr>
          </a:p>
          <a:p>
            <a:pPr algn="ctr"/>
            <a:r>
              <a:rPr lang="en-US" sz="2400" b="1" dirty="0">
                <a:solidFill>
                  <a:schemeClr val="tx1"/>
                </a:solidFill>
              </a:rPr>
              <a:t>Part of Speech</a:t>
            </a:r>
          </a:p>
          <a:p>
            <a:pPr algn="ctr"/>
            <a:r>
              <a:rPr lang="en-US" sz="4400" u="sng" dirty="0">
                <a:solidFill>
                  <a:srgbClr val="0070C0"/>
                </a:solidFill>
              </a:rPr>
              <a:t>masculine</a:t>
            </a:r>
            <a:r>
              <a:rPr lang="en-US" sz="4400" dirty="0">
                <a:solidFill>
                  <a:srgbClr val="0070C0"/>
                </a:solidFill>
              </a:rPr>
              <a:t> </a:t>
            </a:r>
            <a:r>
              <a:rPr lang="en-US" sz="4400" u="sng" dirty="0">
                <a:solidFill>
                  <a:srgbClr val="CC00CC"/>
                </a:solidFill>
              </a:rPr>
              <a:t>noun</a:t>
            </a:r>
          </a:p>
          <a:p>
            <a:pPr algn="ctr"/>
            <a:r>
              <a:rPr lang="en-US" b="1" dirty="0">
                <a:solidFill>
                  <a:schemeClr val="tx1"/>
                </a:solidFill>
              </a:rPr>
              <a:t>Root Word </a:t>
            </a:r>
            <a:r>
              <a:rPr lang="en-US" dirty="0">
                <a:solidFill>
                  <a:schemeClr val="tx1"/>
                </a:solidFill>
              </a:rPr>
              <a:t>(Etymology)</a:t>
            </a:r>
          </a:p>
          <a:p>
            <a:pPr algn="ctr"/>
            <a:r>
              <a:rPr lang="en-US" dirty="0">
                <a:solidFill>
                  <a:schemeClr val="tx1"/>
                </a:solidFill>
              </a:rPr>
              <a:t>From the same as </a:t>
            </a:r>
            <a:r>
              <a:rPr lang="he-IL" dirty="0">
                <a:solidFill>
                  <a:schemeClr val="tx1"/>
                </a:solidFill>
              </a:rPr>
              <a:t>יֶרַח (</a:t>
            </a:r>
            <a:r>
              <a:rPr lang="en-US" b="1" u="sng" dirty="0">
                <a:solidFill>
                  <a:srgbClr val="FF0000"/>
                </a:solidFill>
              </a:rPr>
              <a:t>H3391</a:t>
            </a:r>
            <a:r>
              <a:rPr lang="en-US" dirty="0" smtClean="0">
                <a:solidFill>
                  <a:schemeClr val="tx1"/>
                </a:solidFill>
              </a:rPr>
              <a:t>)</a:t>
            </a:r>
          </a:p>
          <a:p>
            <a:pPr algn="ctr"/>
            <a:r>
              <a:rPr lang="en-US" dirty="0" smtClean="0">
                <a:solidFill>
                  <a:schemeClr val="tx1"/>
                </a:solidFill>
              </a:rPr>
              <a:t> </a:t>
            </a:r>
            <a:endParaRPr lang="en-CA" dirty="0">
              <a:solidFill>
                <a:schemeClr val="tx1"/>
              </a:solidFill>
            </a:endParaRPr>
          </a:p>
        </p:txBody>
      </p:sp>
      <p:cxnSp>
        <p:nvCxnSpPr>
          <p:cNvPr id="10" name="Straight Arrow Connector 9"/>
          <p:cNvCxnSpPr/>
          <p:nvPr/>
        </p:nvCxnSpPr>
        <p:spPr>
          <a:xfrm>
            <a:off x="4724400" y="1947250"/>
            <a:ext cx="3352800" cy="1905000"/>
          </a:xfrm>
          <a:prstGeom prst="straightConnector1">
            <a:avLst/>
          </a:prstGeom>
          <a:ln w="76200">
            <a:solidFill>
              <a:schemeClr val="accent6">
                <a:lumMod val="75000"/>
              </a:schemeClr>
            </a:solidFill>
            <a:headEnd type="none" w="med" len="med"/>
            <a:tailEnd type="arrow" w="med" len="med"/>
          </a:ln>
          <a:effectLst>
            <a:glow rad="1016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84479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xEl>
                                              <p:pRg st="10" end="10"/>
                                            </p:txEl>
                                          </p:spTgt>
                                        </p:tgtEl>
                                        <p:attrNameLst>
                                          <p:attrName>style.visibility</p:attrName>
                                        </p:attrNameLst>
                                      </p:cBhvr>
                                      <p:to>
                                        <p:strVal val="visible"/>
                                      </p:to>
                                    </p:set>
                                    <p:animEffect transition="in" filter="wipe(up)">
                                      <p:cBhvr>
                                        <p:cTn id="11" dur="1750"/>
                                        <p:tgtEl>
                                          <p:spTgt spid="9">
                                            <p:txEl>
                                              <p:pRg st="10" end="1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arn(inVertical)">
                                      <p:cBhvr>
                                        <p:cTn id="16"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B83D68">
                <a:alpha val="17000"/>
              </a:srgbClr>
            </a:gs>
            <a:gs pos="46000">
              <a:srgbClr val="8D42C6">
                <a:alpha val="17000"/>
              </a:srgbClr>
            </a:gs>
            <a:gs pos="92000">
              <a:schemeClr val="tx1">
                <a:alpha val="71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a:scene3d>
            <a:camera prst="orthographicFront"/>
            <a:lightRig rig="threePt" dir="t"/>
          </a:scene3d>
          <a:sp3d>
            <a:bevelT/>
          </a:sp3d>
        </p:spPr>
        <p:txBody>
          <a:bodyPr>
            <a:sp3d extrusionH="57150">
              <a:bevelT w="38100" h="38100"/>
            </a:sp3d>
          </a:bodyPr>
          <a:lstStyle/>
          <a:p>
            <a:pPr algn="r"/>
            <a:fld id="{AA4C6552-42F6-43F2-A3FB-E92E8C09004E}" type="slidenum">
              <a:rPr lang="en-US" b="1" smtClean="0">
                <a:solidFill>
                  <a:schemeClr val="bg1"/>
                </a:solidFill>
              </a:rPr>
              <a:pPr algn="r"/>
              <a:t>31</a:t>
            </a:fld>
            <a:endParaRPr lang="en-US" b="1" dirty="0">
              <a:solidFill>
                <a:schemeClr val="bg1"/>
              </a:solidFill>
            </a:endParaRPr>
          </a:p>
        </p:txBody>
      </p:sp>
      <p:sp>
        <p:nvSpPr>
          <p:cNvPr id="3" name="Rectangle 2"/>
          <p:cNvSpPr/>
          <p:nvPr/>
        </p:nvSpPr>
        <p:spPr>
          <a:xfrm>
            <a:off x="457200" y="1714496"/>
            <a:ext cx="3962400" cy="2400304"/>
          </a:xfrm>
          <a:prstGeom prst="rect">
            <a:avLst/>
          </a:prstGeom>
          <a:noFill/>
          <a:ln>
            <a:no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lvl="0" algn="ctr"/>
            <a:r>
              <a:rPr lang="en-US" sz="4800" b="1" dirty="0" smtClean="0">
                <a:solidFill>
                  <a:srgbClr val="FF9900"/>
                </a:solidFill>
                <a:latin typeface="arial" panose="020B0604020202020204" pitchFamily="34" charset="0"/>
              </a:rPr>
              <a:t>What </a:t>
            </a:r>
            <a:r>
              <a:rPr lang="en-US" sz="4800" b="1" dirty="0" smtClean="0">
                <a:ln>
                  <a:solidFill>
                    <a:sysClr val="windowText" lastClr="000000"/>
                  </a:solidFill>
                </a:ln>
                <a:solidFill>
                  <a:srgbClr val="FF9900"/>
                </a:solidFill>
                <a:effectLst>
                  <a:glow rad="228600">
                    <a:schemeClr val="accent6">
                      <a:satMod val="175000"/>
                      <a:alpha val="40000"/>
                    </a:schemeClr>
                  </a:glow>
                </a:effectLst>
                <a:latin typeface="arial" panose="020B0604020202020204" pitchFamily="34" charset="0"/>
              </a:rPr>
              <a:t>gender</a:t>
            </a:r>
            <a:r>
              <a:rPr lang="en-US" sz="4800" b="1" dirty="0" smtClean="0">
                <a:solidFill>
                  <a:srgbClr val="FF9900"/>
                </a:solidFill>
                <a:latin typeface="arial" panose="020B0604020202020204" pitchFamily="34" charset="0"/>
              </a:rPr>
              <a:t> is the</a:t>
            </a:r>
            <a:r>
              <a:rPr lang="en-US" sz="4000" b="1" dirty="0" smtClean="0">
                <a:solidFill>
                  <a:srgbClr val="FF9900"/>
                </a:solidFill>
                <a:latin typeface="arial" panose="020B0604020202020204" pitchFamily="34" charset="0"/>
              </a:rPr>
              <a:t> </a:t>
            </a:r>
            <a:br>
              <a:rPr lang="en-US" sz="4000" b="1" dirty="0" smtClean="0">
                <a:solidFill>
                  <a:srgbClr val="FF9900"/>
                </a:solidFill>
                <a:latin typeface="arial" panose="020B0604020202020204" pitchFamily="34" charset="0"/>
              </a:rPr>
            </a:br>
            <a:r>
              <a:rPr lang="en-US" sz="4000" b="1" dirty="0" smtClean="0">
                <a:solidFill>
                  <a:srgbClr val="FF9900"/>
                </a:solidFill>
                <a:latin typeface="arial" panose="020B0604020202020204" pitchFamily="34" charset="0"/>
              </a:rPr>
              <a:t>H8121</a:t>
            </a:r>
            <a:r>
              <a:rPr lang="en-US" sz="4800" b="1" dirty="0" smtClean="0">
                <a:solidFill>
                  <a:srgbClr val="FF9900"/>
                </a:solidFill>
                <a:latin typeface="arial" panose="020B0604020202020204" pitchFamily="34" charset="0"/>
              </a:rPr>
              <a:t> </a:t>
            </a:r>
            <a:r>
              <a:rPr lang="en-US" sz="4800" b="1" dirty="0" smtClean="0">
                <a:ln>
                  <a:solidFill>
                    <a:sysClr val="windowText" lastClr="000000"/>
                  </a:solidFill>
                </a:ln>
                <a:solidFill>
                  <a:srgbClr val="FFFF00"/>
                </a:solidFill>
                <a:latin typeface="arial" panose="020B0604020202020204" pitchFamily="34" charset="0"/>
              </a:rPr>
              <a:t>sun?</a:t>
            </a:r>
            <a:endParaRPr lang="en-US" sz="4800" dirty="0">
              <a:ln>
                <a:solidFill>
                  <a:sysClr val="windowText" lastClr="000000"/>
                </a:solidFill>
              </a:ln>
              <a:solidFill>
                <a:srgbClr val="FFFF00"/>
              </a:solidFill>
              <a:latin typeface="arial" panose="020B0604020202020204" pitchFamily="34" charset="0"/>
            </a:endParaRPr>
          </a:p>
        </p:txBody>
      </p:sp>
      <p:sp>
        <p:nvSpPr>
          <p:cNvPr id="4" name="Rectangle 3"/>
          <p:cNvSpPr/>
          <p:nvPr/>
        </p:nvSpPr>
        <p:spPr>
          <a:xfrm>
            <a:off x="457200" y="4648200"/>
            <a:ext cx="11277600" cy="1981200"/>
          </a:xfrm>
          <a:prstGeom prst="rect">
            <a:avLst/>
          </a:prstGeom>
          <a:solidFill>
            <a:srgbClr val="008080"/>
          </a:solidFill>
          <a:ln w="57150">
            <a:solidFill>
              <a:srgbClr val="B83D6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200" dirty="0" smtClean="0">
                <a:solidFill>
                  <a:schemeClr val="tx1"/>
                </a:solidFill>
              </a:rPr>
              <a:t>For Isa 13:10 … </a:t>
            </a:r>
            <a:r>
              <a:rPr lang="en-US" sz="3200" b="1" dirty="0" smtClean="0"/>
              <a:t>while it may appear on the surface that the </a:t>
            </a:r>
            <a:br>
              <a:rPr lang="en-US" sz="3200" b="1" dirty="0" smtClean="0"/>
            </a:br>
            <a:r>
              <a:rPr lang="en-US" sz="3200" b="1" u="sng" dirty="0" smtClean="0">
                <a:solidFill>
                  <a:srgbClr val="002060"/>
                </a:solidFill>
              </a:rPr>
              <a:t>masculine moon</a:t>
            </a:r>
            <a:r>
              <a:rPr lang="en-US" sz="3200" b="1" dirty="0" smtClean="0">
                <a:solidFill>
                  <a:srgbClr val="002060"/>
                </a:solidFill>
              </a:rPr>
              <a:t> </a:t>
            </a:r>
            <a:r>
              <a:rPr lang="en-US" sz="3200" b="1" dirty="0" smtClean="0"/>
              <a:t>produces its own light, how can it be said </a:t>
            </a:r>
            <a:br>
              <a:rPr lang="en-US" sz="3200" b="1" dirty="0" smtClean="0"/>
            </a:br>
            <a:r>
              <a:rPr lang="en-US" sz="3200" b="1" dirty="0" smtClean="0"/>
              <a:t>that the </a:t>
            </a:r>
            <a:r>
              <a:rPr lang="en-US" sz="3200" b="1" u="sng" dirty="0">
                <a:solidFill>
                  <a:srgbClr val="002060"/>
                </a:solidFill>
              </a:rPr>
              <a:t>masculine moon</a:t>
            </a:r>
            <a:r>
              <a:rPr lang="en-US" sz="3200" b="1" dirty="0">
                <a:solidFill>
                  <a:srgbClr val="002060"/>
                </a:solidFill>
              </a:rPr>
              <a:t> </a:t>
            </a:r>
            <a:r>
              <a:rPr lang="en-US" sz="3200" b="1" dirty="0" smtClean="0"/>
              <a:t>is producing </a:t>
            </a:r>
            <a:r>
              <a:rPr lang="en-US" sz="3200" b="1" u="sng" dirty="0" smtClean="0">
                <a:solidFill>
                  <a:schemeClr val="tx1"/>
                </a:solidFill>
              </a:rPr>
              <a:t>ITS OWN</a:t>
            </a:r>
            <a:r>
              <a:rPr lang="en-US" sz="3200" b="1" dirty="0" smtClean="0">
                <a:solidFill>
                  <a:schemeClr val="tx1"/>
                </a:solidFill>
              </a:rPr>
              <a:t> </a:t>
            </a:r>
            <a:r>
              <a:rPr lang="en-US" sz="3200" b="1" dirty="0" smtClean="0"/>
              <a:t>light when </a:t>
            </a:r>
            <a:br>
              <a:rPr lang="en-US" sz="3200" b="1" dirty="0" smtClean="0"/>
            </a:br>
            <a:r>
              <a:rPr lang="en-US" sz="3200" b="1" dirty="0" smtClean="0"/>
              <a:t>Isaiah’s reference to “her light” is </a:t>
            </a:r>
            <a:r>
              <a:rPr lang="en-US" sz="3200" b="1" dirty="0" smtClean="0">
                <a:solidFill>
                  <a:srgbClr val="CC00CC"/>
                </a:solidFill>
              </a:rPr>
              <a:t>FEMININE</a:t>
            </a:r>
            <a:r>
              <a:rPr lang="en-US" sz="3200" b="1" dirty="0" smtClean="0">
                <a:solidFill>
                  <a:srgbClr val="008080"/>
                </a:solidFill>
              </a:rPr>
              <a:t> </a:t>
            </a:r>
            <a:r>
              <a:rPr lang="en-US" sz="3200" b="1" dirty="0" smtClean="0">
                <a:solidFill>
                  <a:schemeClr val="accent4">
                    <a:lumMod val="75000"/>
                  </a:schemeClr>
                </a:solidFill>
              </a:rPr>
              <a:t>(like the sun)? </a:t>
            </a:r>
            <a:endParaRPr lang="en-CA" sz="3200" b="1" dirty="0">
              <a:solidFill>
                <a:schemeClr val="accent4">
                  <a:lumMod val="75000"/>
                </a:schemeClr>
              </a:solidFill>
            </a:endParaRPr>
          </a:p>
        </p:txBody>
      </p:sp>
      <p:sp>
        <p:nvSpPr>
          <p:cNvPr id="5" name="Rectangle 4"/>
          <p:cNvSpPr/>
          <p:nvPr/>
        </p:nvSpPr>
        <p:spPr>
          <a:xfrm>
            <a:off x="6934200" y="152400"/>
            <a:ext cx="4572000" cy="4343400"/>
          </a:xfrm>
          <a:prstGeom prst="rect">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i="1" dirty="0">
                <a:solidFill>
                  <a:schemeClr val="tx1"/>
                </a:solidFill>
              </a:rPr>
              <a:t>Strong's</a:t>
            </a:r>
            <a:r>
              <a:rPr lang="en-CA" dirty="0">
                <a:solidFill>
                  <a:schemeClr val="tx1"/>
                </a:solidFill>
              </a:rPr>
              <a:t> </a:t>
            </a:r>
            <a:r>
              <a:rPr lang="en-CA" b="1" u="sng" dirty="0">
                <a:solidFill>
                  <a:schemeClr val="tx1"/>
                </a:solidFill>
              </a:rPr>
              <a:t>H8121</a:t>
            </a:r>
            <a:r>
              <a:rPr lang="en-CA" dirty="0">
                <a:solidFill>
                  <a:schemeClr val="tx1"/>
                </a:solidFill>
              </a:rPr>
              <a:t> - </a:t>
            </a:r>
            <a:r>
              <a:rPr lang="en-CA" dirty="0" err="1">
                <a:solidFill>
                  <a:schemeClr val="tx1"/>
                </a:solidFill>
              </a:rPr>
              <a:t>shemesh</a:t>
            </a:r>
            <a:endParaRPr lang="en-CA" dirty="0">
              <a:solidFill>
                <a:schemeClr val="tx1"/>
              </a:solidFill>
            </a:endParaRPr>
          </a:p>
          <a:p>
            <a:pPr algn="ctr"/>
            <a:r>
              <a:rPr lang="en-CA" dirty="0">
                <a:solidFill>
                  <a:schemeClr val="tx1"/>
                </a:solidFill>
              </a:rPr>
              <a:t> </a:t>
            </a:r>
          </a:p>
          <a:p>
            <a:pPr algn="ctr"/>
            <a:r>
              <a:rPr lang="he-IL" dirty="0">
                <a:solidFill>
                  <a:schemeClr val="tx1"/>
                </a:solidFill>
              </a:rPr>
              <a:t>שֶׁמֶשׁ</a:t>
            </a:r>
          </a:p>
          <a:p>
            <a:pPr algn="ctr"/>
            <a:r>
              <a:rPr lang="en-CA" dirty="0">
                <a:solidFill>
                  <a:schemeClr val="tx1"/>
                </a:solidFill>
              </a:rPr>
              <a:t>Transliteration</a:t>
            </a:r>
          </a:p>
          <a:p>
            <a:pPr algn="ctr"/>
            <a:r>
              <a:rPr lang="en-CA" dirty="0" err="1">
                <a:solidFill>
                  <a:schemeClr val="tx1"/>
                </a:solidFill>
              </a:rPr>
              <a:t>shemesh</a:t>
            </a:r>
            <a:endParaRPr lang="en-CA" dirty="0">
              <a:solidFill>
                <a:schemeClr val="tx1"/>
              </a:solidFill>
            </a:endParaRPr>
          </a:p>
          <a:p>
            <a:pPr algn="ctr"/>
            <a:r>
              <a:rPr lang="en-CA" dirty="0">
                <a:solidFill>
                  <a:schemeClr val="tx1"/>
                </a:solidFill>
              </a:rPr>
              <a:t>Pronunciation</a:t>
            </a:r>
          </a:p>
          <a:p>
            <a:pPr algn="ctr"/>
            <a:r>
              <a:rPr lang="en-CA" dirty="0" err="1">
                <a:solidFill>
                  <a:schemeClr val="tx1"/>
                </a:solidFill>
              </a:rPr>
              <a:t>sheh</a:t>
            </a:r>
            <a:r>
              <a:rPr lang="en-CA" dirty="0">
                <a:solidFill>
                  <a:schemeClr val="tx1"/>
                </a:solidFill>
              </a:rPr>
              <a:t>'·mesh (Key) </a:t>
            </a:r>
          </a:p>
          <a:p>
            <a:pPr algn="ctr"/>
            <a:endParaRPr lang="en-CA" dirty="0">
              <a:solidFill>
                <a:schemeClr val="tx1"/>
              </a:solidFill>
            </a:endParaRPr>
          </a:p>
          <a:p>
            <a:pPr algn="ctr"/>
            <a:r>
              <a:rPr lang="en-CA" sz="2400" b="1" dirty="0">
                <a:solidFill>
                  <a:schemeClr val="tx1"/>
                </a:solidFill>
              </a:rPr>
              <a:t>Part of Speech</a:t>
            </a:r>
          </a:p>
          <a:p>
            <a:pPr algn="ctr"/>
            <a:r>
              <a:rPr lang="en-CA" sz="3600" dirty="0">
                <a:solidFill>
                  <a:srgbClr val="CC00CC"/>
                </a:solidFill>
              </a:rPr>
              <a:t>masculine/</a:t>
            </a:r>
            <a:r>
              <a:rPr lang="en-CA" sz="3600" u="sng" dirty="0">
                <a:solidFill>
                  <a:srgbClr val="CC00CC"/>
                </a:solidFill>
              </a:rPr>
              <a:t>feminine</a:t>
            </a:r>
            <a:r>
              <a:rPr lang="en-CA" sz="3600" dirty="0">
                <a:solidFill>
                  <a:schemeClr val="tx1"/>
                </a:solidFill>
              </a:rPr>
              <a:t> noun</a:t>
            </a:r>
          </a:p>
          <a:p>
            <a:pPr algn="ctr"/>
            <a:r>
              <a:rPr lang="en-CA" dirty="0">
                <a:solidFill>
                  <a:schemeClr val="tx1"/>
                </a:solidFill>
              </a:rPr>
              <a:t>Root Word (Etymology)</a:t>
            </a:r>
          </a:p>
          <a:p>
            <a:pPr algn="ctr"/>
            <a:r>
              <a:rPr lang="en-CA" dirty="0">
                <a:solidFill>
                  <a:schemeClr val="tx1"/>
                </a:solidFill>
              </a:rPr>
              <a:t>From an unused root meaning to be </a:t>
            </a:r>
            <a:r>
              <a:rPr lang="en-CA" dirty="0" smtClean="0">
                <a:solidFill>
                  <a:schemeClr val="tx1"/>
                </a:solidFill>
              </a:rPr>
              <a:t>brilliant. </a:t>
            </a:r>
            <a:endParaRPr lang="en-CA" dirty="0">
              <a:solidFill>
                <a:schemeClr val="tx1"/>
              </a:solidFill>
            </a:endParaRPr>
          </a:p>
        </p:txBody>
      </p:sp>
      <p:sp>
        <p:nvSpPr>
          <p:cNvPr id="6" name="Bent Arrow 5"/>
          <p:cNvSpPr/>
          <p:nvPr/>
        </p:nvSpPr>
        <p:spPr>
          <a:xfrm rot="5400000">
            <a:off x="7353299" y="-571499"/>
            <a:ext cx="609603" cy="6172202"/>
          </a:xfrm>
          <a:prstGeom prst="bentArrow">
            <a:avLst>
              <a:gd name="adj1" fmla="val 25000"/>
              <a:gd name="adj2" fmla="val 50000"/>
              <a:gd name="adj3" fmla="val 25000"/>
              <a:gd name="adj4" fmla="val 43750"/>
            </a:avLst>
          </a:prstGeom>
          <a:solidFill>
            <a:srgbClr val="00FF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solidFill>
                <a:schemeClr val="tx1"/>
              </a:solidFill>
            </a:endParaRPr>
          </a:p>
        </p:txBody>
      </p:sp>
      <p:sp>
        <p:nvSpPr>
          <p:cNvPr id="7" name="Rectangle 6"/>
          <p:cNvSpPr/>
          <p:nvPr/>
        </p:nvSpPr>
        <p:spPr>
          <a:xfrm>
            <a:off x="228600" y="154329"/>
            <a:ext cx="6477000" cy="1676400"/>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r>
              <a:rPr lang="en-US" sz="2000" b="1" dirty="0" smtClean="0">
                <a:solidFill>
                  <a:srgbClr val="00FF00"/>
                </a:solidFill>
                <a:latin typeface="arial" panose="020B0604020202020204" pitchFamily="34" charset="0"/>
                <a:hlinkClick r:id="rId2"/>
              </a:rPr>
              <a:t>Isa 13:10</a:t>
            </a:r>
            <a:r>
              <a:rPr lang="en-US" sz="2000" b="1" dirty="0" smtClean="0">
                <a:solidFill>
                  <a:srgbClr val="00FF00"/>
                </a:solidFill>
                <a:latin typeface="arial" panose="020B0604020202020204" pitchFamily="34" charset="0"/>
              </a:rPr>
              <a:t>  </a:t>
            </a:r>
            <a:r>
              <a:rPr lang="en-US" sz="2000" dirty="0" smtClean="0">
                <a:solidFill>
                  <a:srgbClr val="0A0A0A"/>
                </a:solidFill>
                <a:latin typeface="arial" panose="020B0604020202020204" pitchFamily="34" charset="0"/>
              </a:rPr>
              <a:t>For </a:t>
            </a:r>
            <a:r>
              <a:rPr lang="en-US" sz="2000" dirty="0">
                <a:solidFill>
                  <a:srgbClr val="0A0A0A"/>
                </a:solidFill>
                <a:latin typeface="arial" panose="020B0604020202020204" pitchFamily="34" charset="0"/>
              </a:rPr>
              <a:t>the stars </a:t>
            </a:r>
            <a:r>
              <a:rPr lang="en-US" sz="2000" baseline="30000" dirty="0">
                <a:solidFill>
                  <a:srgbClr val="39547F"/>
                </a:solidFill>
                <a:latin typeface="arial" panose="020B0604020202020204" pitchFamily="34" charset="0"/>
                <a:hlinkClick r:id="rId3"/>
              </a:rPr>
              <a:t>H3556</a:t>
            </a:r>
            <a:r>
              <a:rPr lang="en-US" sz="2000" dirty="0">
                <a:solidFill>
                  <a:srgbClr val="0A0A0A"/>
                </a:solidFill>
                <a:latin typeface="arial" panose="020B0604020202020204" pitchFamily="34" charset="0"/>
              </a:rPr>
              <a:t> of heaven </a:t>
            </a:r>
            <a:r>
              <a:rPr lang="en-US" sz="2000" dirty="0" smtClean="0">
                <a:solidFill>
                  <a:srgbClr val="0A0A0A"/>
                </a:solidFill>
                <a:latin typeface="arial" panose="020B0604020202020204" pitchFamily="34" charset="0"/>
              </a:rPr>
              <a:t>and </a:t>
            </a:r>
            <a:r>
              <a:rPr lang="en-US" sz="2000" dirty="0">
                <a:solidFill>
                  <a:srgbClr val="0A0A0A"/>
                </a:solidFill>
                <a:latin typeface="arial" panose="020B0604020202020204" pitchFamily="34" charset="0"/>
              </a:rPr>
              <a:t>the </a:t>
            </a:r>
            <a:r>
              <a:rPr lang="en-US" sz="2000" dirty="0">
                <a:solidFill>
                  <a:schemeClr val="tx1"/>
                </a:solidFill>
                <a:latin typeface="arial" panose="020B0604020202020204" pitchFamily="34" charset="0"/>
              </a:rPr>
              <a:t>constellations</a:t>
            </a:r>
            <a:r>
              <a:rPr lang="en-US" sz="2000" dirty="0">
                <a:solidFill>
                  <a:srgbClr val="0A0A0A"/>
                </a:solidFill>
                <a:latin typeface="arial" panose="020B0604020202020204" pitchFamily="34" charset="0"/>
              </a:rPr>
              <a:t> </a:t>
            </a:r>
            <a:r>
              <a:rPr lang="en-US" sz="2000" baseline="30000" dirty="0">
                <a:solidFill>
                  <a:srgbClr val="39547F"/>
                </a:solidFill>
                <a:latin typeface="arial" panose="020B0604020202020204" pitchFamily="34" charset="0"/>
                <a:hlinkClick r:id="rId4"/>
              </a:rPr>
              <a:t>H3685</a:t>
            </a:r>
            <a:r>
              <a:rPr lang="en-US" sz="2000" dirty="0">
                <a:solidFill>
                  <a:srgbClr val="0A0A0A"/>
                </a:solidFill>
                <a:latin typeface="arial" panose="020B0604020202020204" pitchFamily="34" charset="0"/>
              </a:rPr>
              <a:t> thereof shall not give </a:t>
            </a:r>
            <a:r>
              <a:rPr lang="en-US" sz="2000" dirty="0" smtClean="0">
                <a:solidFill>
                  <a:srgbClr val="0A0A0A"/>
                </a:solidFill>
                <a:latin typeface="arial" panose="020B0604020202020204" pitchFamily="34" charset="0"/>
              </a:rPr>
              <a:t>their </a:t>
            </a:r>
            <a:r>
              <a:rPr lang="en-US" sz="2000" dirty="0">
                <a:solidFill>
                  <a:srgbClr val="0A0A0A"/>
                </a:solidFill>
                <a:latin typeface="arial" panose="020B0604020202020204" pitchFamily="34" charset="0"/>
              </a:rPr>
              <a:t>light: </a:t>
            </a:r>
            <a:r>
              <a:rPr lang="en-US" sz="2000" baseline="30000" dirty="0">
                <a:ln>
                  <a:solidFill>
                    <a:schemeClr val="tx1"/>
                  </a:solidFill>
                </a:ln>
                <a:solidFill>
                  <a:srgbClr val="39547F"/>
                </a:solidFill>
                <a:latin typeface="arial" panose="020B0604020202020204" pitchFamily="34" charset="0"/>
                <a:hlinkClick r:id="rId5"/>
              </a:rPr>
              <a:t>H216</a:t>
            </a:r>
            <a:r>
              <a:rPr lang="en-US" sz="2000" dirty="0">
                <a:solidFill>
                  <a:srgbClr val="0A0A0A"/>
                </a:solidFill>
                <a:latin typeface="arial" panose="020B0604020202020204" pitchFamily="34" charset="0"/>
              </a:rPr>
              <a:t> the </a:t>
            </a:r>
            <a:r>
              <a:rPr lang="en-US" sz="2000" dirty="0">
                <a:solidFill>
                  <a:schemeClr val="accent4">
                    <a:lumMod val="75000"/>
                  </a:schemeClr>
                </a:solidFill>
                <a:latin typeface="arial" panose="020B0604020202020204" pitchFamily="34" charset="0"/>
              </a:rPr>
              <a:t>sun</a:t>
            </a:r>
            <a:r>
              <a:rPr lang="en-US" sz="2000" dirty="0">
                <a:solidFill>
                  <a:srgbClr val="0A0A0A"/>
                </a:solidFill>
                <a:latin typeface="arial" panose="020B0604020202020204" pitchFamily="34" charset="0"/>
              </a:rPr>
              <a:t> </a:t>
            </a:r>
            <a:r>
              <a:rPr lang="en-US" sz="2000" baseline="30000" dirty="0">
                <a:ln>
                  <a:solidFill>
                    <a:schemeClr val="tx1"/>
                  </a:solidFill>
                </a:ln>
                <a:solidFill>
                  <a:srgbClr val="39547F"/>
                </a:solidFill>
                <a:latin typeface="arial" panose="020B0604020202020204" pitchFamily="34" charset="0"/>
                <a:hlinkClick r:id="rId6"/>
              </a:rPr>
              <a:t>H8121</a:t>
            </a:r>
            <a:r>
              <a:rPr lang="en-US" sz="2000" dirty="0">
                <a:solidFill>
                  <a:srgbClr val="0A0A0A"/>
                </a:solidFill>
                <a:latin typeface="arial" panose="020B0604020202020204" pitchFamily="34" charset="0"/>
              </a:rPr>
              <a:t> shall be darkened </a:t>
            </a:r>
            <a:r>
              <a:rPr lang="en-US" sz="2000" dirty="0" smtClean="0">
                <a:solidFill>
                  <a:srgbClr val="0A0A0A"/>
                </a:solidFill>
                <a:latin typeface="arial" panose="020B0604020202020204" pitchFamily="34" charset="0"/>
              </a:rPr>
              <a:t>in </a:t>
            </a:r>
            <a:r>
              <a:rPr lang="en-US" sz="2000" dirty="0">
                <a:solidFill>
                  <a:schemeClr val="accent4">
                    <a:lumMod val="75000"/>
                  </a:schemeClr>
                </a:solidFill>
                <a:latin typeface="arial" panose="020B0604020202020204" pitchFamily="34" charset="0"/>
              </a:rPr>
              <a:t>his</a:t>
            </a:r>
            <a:r>
              <a:rPr lang="en-US" sz="2000" dirty="0">
                <a:solidFill>
                  <a:srgbClr val="0A0A0A"/>
                </a:solidFill>
                <a:latin typeface="arial" panose="020B0604020202020204" pitchFamily="34" charset="0"/>
              </a:rPr>
              <a:t> going forth, </a:t>
            </a:r>
            <a:r>
              <a:rPr lang="en-US" sz="2000" dirty="0" smtClean="0">
                <a:solidFill>
                  <a:srgbClr val="0A0A0A"/>
                </a:solidFill>
                <a:latin typeface="arial" panose="020B0604020202020204" pitchFamily="34" charset="0"/>
              </a:rPr>
              <a:t>and </a:t>
            </a:r>
            <a:r>
              <a:rPr lang="en-US" sz="2000" dirty="0">
                <a:solidFill>
                  <a:srgbClr val="0A0A0A"/>
                </a:solidFill>
                <a:latin typeface="arial" panose="020B0604020202020204" pitchFamily="34" charset="0"/>
              </a:rPr>
              <a:t>the moon </a:t>
            </a:r>
            <a:r>
              <a:rPr lang="en-US" sz="2000" baseline="30000" dirty="0">
                <a:ln>
                  <a:solidFill>
                    <a:schemeClr val="tx1"/>
                  </a:solidFill>
                </a:ln>
                <a:solidFill>
                  <a:srgbClr val="39547F"/>
                </a:solidFill>
                <a:latin typeface="arial" panose="020B0604020202020204" pitchFamily="34" charset="0"/>
                <a:hlinkClick r:id="rId7"/>
              </a:rPr>
              <a:t>H3394</a:t>
            </a:r>
            <a:r>
              <a:rPr lang="en-US" sz="2000" dirty="0">
                <a:solidFill>
                  <a:srgbClr val="0A0A0A"/>
                </a:solidFill>
                <a:latin typeface="arial" panose="020B0604020202020204" pitchFamily="34" charset="0"/>
              </a:rPr>
              <a:t> shall not cause </a:t>
            </a:r>
            <a:r>
              <a:rPr lang="en-US" sz="2800" b="1" u="sng" dirty="0" smtClean="0">
                <a:solidFill>
                  <a:srgbClr val="CC00CC"/>
                </a:solidFill>
                <a:latin typeface="arial" panose="020B0604020202020204" pitchFamily="34" charset="0"/>
              </a:rPr>
              <a:t>her</a:t>
            </a:r>
            <a:r>
              <a:rPr lang="en-US" sz="2800" b="1" dirty="0" smtClean="0">
                <a:solidFill>
                  <a:srgbClr val="CC00CC"/>
                </a:solidFill>
                <a:latin typeface="arial" panose="020B0604020202020204" pitchFamily="34" charset="0"/>
              </a:rPr>
              <a:t> [??] </a:t>
            </a:r>
            <a:r>
              <a:rPr lang="en-US" sz="2800" b="1" u="sng" dirty="0" smtClean="0">
                <a:solidFill>
                  <a:srgbClr val="CC00CC"/>
                </a:solidFill>
                <a:latin typeface="arial" panose="020B0604020202020204" pitchFamily="34" charset="0"/>
              </a:rPr>
              <a:t>light</a:t>
            </a:r>
            <a:r>
              <a:rPr lang="en-US" sz="2000" dirty="0">
                <a:solidFill>
                  <a:srgbClr val="0A0A0A"/>
                </a:solidFill>
                <a:latin typeface="arial" panose="020B0604020202020204" pitchFamily="34" charset="0"/>
              </a:rPr>
              <a:t> </a:t>
            </a:r>
            <a:r>
              <a:rPr lang="en-US" sz="2000" baseline="30000" dirty="0">
                <a:ln>
                  <a:solidFill>
                    <a:schemeClr val="tx1"/>
                  </a:solidFill>
                </a:ln>
                <a:solidFill>
                  <a:srgbClr val="39547F"/>
                </a:solidFill>
                <a:latin typeface="arial" panose="020B0604020202020204" pitchFamily="34" charset="0"/>
                <a:hlinkClick r:id="rId5"/>
              </a:rPr>
              <a:t>H216</a:t>
            </a:r>
            <a:r>
              <a:rPr lang="en-US" sz="2000" dirty="0">
                <a:solidFill>
                  <a:srgbClr val="0A0A0A"/>
                </a:solidFill>
                <a:latin typeface="arial" panose="020B0604020202020204" pitchFamily="34" charset="0"/>
              </a:rPr>
              <a:t> </a:t>
            </a:r>
            <a:r>
              <a:rPr lang="en-US" sz="2000" dirty="0" smtClean="0">
                <a:solidFill>
                  <a:srgbClr val="0A0A0A"/>
                </a:solidFill>
                <a:latin typeface="arial" panose="020B0604020202020204" pitchFamily="34" charset="0"/>
              </a:rPr>
              <a:t/>
            </a:r>
            <a:br>
              <a:rPr lang="en-US" sz="2000" dirty="0" smtClean="0">
                <a:solidFill>
                  <a:srgbClr val="0A0A0A"/>
                </a:solidFill>
                <a:latin typeface="arial" panose="020B0604020202020204" pitchFamily="34" charset="0"/>
              </a:rPr>
            </a:br>
            <a:r>
              <a:rPr lang="en-US" sz="2000" dirty="0" smtClean="0">
                <a:solidFill>
                  <a:srgbClr val="0A0A0A"/>
                </a:solidFill>
                <a:latin typeface="arial" panose="020B0604020202020204" pitchFamily="34" charset="0"/>
              </a:rPr>
              <a:t>to </a:t>
            </a:r>
            <a:r>
              <a:rPr lang="en-US" sz="2000" dirty="0">
                <a:solidFill>
                  <a:srgbClr val="0A0A0A"/>
                </a:solidFill>
                <a:latin typeface="arial" panose="020B0604020202020204" pitchFamily="34" charset="0"/>
              </a:rPr>
              <a:t>shine. </a:t>
            </a:r>
          </a:p>
        </p:txBody>
      </p:sp>
    </p:spTree>
    <p:extLst>
      <p:ext uri="{BB962C8B-B14F-4D97-AF65-F5344CB8AC3E}">
        <p14:creationId xmlns:p14="http://schemas.microsoft.com/office/powerpoint/2010/main" val="217854926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animEffect transition="in" filter="wipe(left)">
                                      <p:cBhvr>
                                        <p:cTn id="11"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B83D68">
                <a:alpha val="17000"/>
              </a:srgbClr>
            </a:gs>
            <a:gs pos="46000">
              <a:srgbClr val="8D42C6">
                <a:alpha val="17000"/>
              </a:srgbClr>
            </a:gs>
            <a:gs pos="92000">
              <a:schemeClr val="tx1">
                <a:alpha val="71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scene3d>
              <a:camera prst="orthographicFront"/>
              <a:lightRig rig="threePt" dir="t"/>
            </a:scene3d>
            <a:sp3d extrusionH="57150">
              <a:bevelT w="38100" h="38100"/>
            </a:sp3d>
          </a:bodyPr>
          <a:lstStyle/>
          <a:p>
            <a:pPr algn="r"/>
            <a:fld id="{AA4C6552-42F6-43F2-A3FB-E92E8C09004E}" type="slidenum">
              <a:rPr lang="en-US" sz="1600" smtClean="0">
                <a:solidFill>
                  <a:schemeClr val="bg1"/>
                </a:solidFill>
              </a:rPr>
              <a:pPr algn="r"/>
              <a:t>32</a:t>
            </a:fld>
            <a:endParaRPr lang="en-US" dirty="0">
              <a:solidFill>
                <a:schemeClr val="bg1"/>
              </a:solidFill>
            </a:endParaRPr>
          </a:p>
        </p:txBody>
      </p:sp>
      <p:sp>
        <p:nvSpPr>
          <p:cNvPr id="3" name="Rectangle 2"/>
          <p:cNvSpPr/>
          <p:nvPr/>
        </p:nvSpPr>
        <p:spPr>
          <a:xfrm>
            <a:off x="609600" y="914400"/>
            <a:ext cx="10972800" cy="2548550"/>
          </a:xfrm>
          <a:prstGeom prst="rect">
            <a:avLst/>
          </a:prstGeom>
          <a:noFill/>
          <a:ln>
            <a:no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endParaRPr lang="en-US" sz="4800" dirty="0">
              <a:ln>
                <a:solidFill>
                  <a:sysClr val="windowText" lastClr="000000"/>
                </a:solidFill>
              </a:ln>
              <a:solidFill>
                <a:srgbClr val="FFFF00"/>
              </a:solidFill>
              <a:latin typeface="arial" panose="020B0604020202020204" pitchFamily="34" charset="0"/>
            </a:endParaRPr>
          </a:p>
        </p:txBody>
      </p:sp>
      <p:sp>
        <p:nvSpPr>
          <p:cNvPr id="4" name="Rectangle 3"/>
          <p:cNvSpPr/>
          <p:nvPr/>
        </p:nvSpPr>
        <p:spPr>
          <a:xfrm>
            <a:off x="5181600" y="4953000"/>
            <a:ext cx="5334000" cy="1371600"/>
          </a:xfrm>
          <a:prstGeom prst="rect">
            <a:avLst/>
          </a:prstGeom>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sz="3200" b="1" dirty="0">
              <a:solidFill>
                <a:srgbClr val="008080"/>
              </a:solidFill>
            </a:endParaRPr>
          </a:p>
        </p:txBody>
      </p:sp>
      <p:sp>
        <p:nvSpPr>
          <p:cNvPr id="5" name="Rectangle 4"/>
          <p:cNvSpPr/>
          <p:nvPr/>
        </p:nvSpPr>
        <p:spPr>
          <a:xfrm>
            <a:off x="914400" y="457200"/>
            <a:ext cx="10439400" cy="5755422"/>
          </a:xfrm>
          <a:prstGeom prst="rect">
            <a:avLst/>
          </a:prstGeom>
        </p:spPr>
        <p:txBody>
          <a:bodyPr wrap="square">
            <a:spAutoFit/>
            <a:scene3d>
              <a:camera prst="orthographicFront"/>
              <a:lightRig rig="threePt" dir="t"/>
            </a:scene3d>
            <a:sp3d extrusionH="57150">
              <a:bevelT w="38100" h="38100"/>
            </a:sp3d>
          </a:bodyPr>
          <a:lstStyle/>
          <a:p>
            <a:pPr lvl="0"/>
            <a:r>
              <a:rPr lang="en-US" sz="3200" b="1" u="sng" dirty="0" err="1" smtClean="0">
                <a:solidFill>
                  <a:srgbClr val="9E0B0F"/>
                </a:solidFill>
                <a:latin typeface="arial" panose="020B0604020202020204" pitchFamily="34" charset="0"/>
                <a:hlinkClick r:id="rId2"/>
              </a:rPr>
              <a:t>Eze</a:t>
            </a:r>
            <a:r>
              <a:rPr lang="en-US" sz="3200" b="1" u="sng" dirty="0" smtClean="0">
                <a:solidFill>
                  <a:srgbClr val="9E0B0F"/>
                </a:solidFill>
                <a:latin typeface="arial" panose="020B0604020202020204" pitchFamily="34" charset="0"/>
                <a:hlinkClick r:id="rId2"/>
              </a:rPr>
              <a:t> </a:t>
            </a:r>
            <a:r>
              <a:rPr lang="en-US" sz="3200" b="1" u="sng" dirty="0">
                <a:solidFill>
                  <a:srgbClr val="9E0B0F"/>
                </a:solidFill>
                <a:latin typeface="arial" panose="020B0604020202020204" pitchFamily="34" charset="0"/>
                <a:hlinkClick r:id="rId2"/>
              </a:rPr>
              <a:t>32:7</a:t>
            </a:r>
            <a:endParaRPr lang="en-US" sz="3200" b="1" dirty="0">
              <a:solidFill>
                <a:srgbClr val="0A0A0A"/>
              </a:solidFill>
              <a:latin typeface="arial" panose="020B0604020202020204" pitchFamily="34" charset="0"/>
            </a:endParaRPr>
          </a:p>
          <a:p>
            <a:pPr lvl="0"/>
            <a:r>
              <a:rPr lang="en-US" sz="3200" dirty="0">
                <a:solidFill>
                  <a:srgbClr val="0A0A0A"/>
                </a:solidFill>
                <a:latin typeface="arial" panose="020B0604020202020204" pitchFamily="34" charset="0"/>
              </a:rPr>
              <a:t>And when I shall put thee out, </a:t>
            </a:r>
            <a:r>
              <a:rPr lang="en-US" sz="3200" baseline="30000" dirty="0">
                <a:solidFill>
                  <a:srgbClr val="39547F"/>
                </a:solidFill>
                <a:latin typeface="arial" panose="020B0604020202020204" pitchFamily="34" charset="0"/>
                <a:hlinkClick r:id="rId3"/>
              </a:rPr>
              <a:t>H3518</a:t>
            </a:r>
            <a:r>
              <a:rPr lang="en-US" sz="3200" dirty="0">
                <a:solidFill>
                  <a:srgbClr val="0A0A0A"/>
                </a:solidFill>
                <a:latin typeface="arial" panose="020B0604020202020204" pitchFamily="34" charset="0"/>
              </a:rPr>
              <a:t> I will </a:t>
            </a:r>
            <a:r>
              <a:rPr lang="en-US" sz="3200" dirty="0">
                <a:latin typeface="arial" panose="020B0604020202020204" pitchFamily="34" charset="0"/>
              </a:rPr>
              <a:t>cover</a:t>
            </a:r>
            <a:r>
              <a:rPr lang="en-US" sz="3200" dirty="0">
                <a:solidFill>
                  <a:srgbClr val="0A0A0A"/>
                </a:solidFill>
                <a:latin typeface="arial" panose="020B0604020202020204" pitchFamily="34" charset="0"/>
              </a:rPr>
              <a:t> </a:t>
            </a:r>
            <a:r>
              <a:rPr lang="en-US" sz="3200" baseline="30000" dirty="0">
                <a:solidFill>
                  <a:srgbClr val="39547F"/>
                </a:solidFill>
                <a:latin typeface="arial" panose="020B0604020202020204" pitchFamily="34" charset="0"/>
                <a:hlinkClick r:id="rId4"/>
              </a:rPr>
              <a:t>H3680</a:t>
            </a:r>
            <a:r>
              <a:rPr lang="en-US" sz="3200" dirty="0">
                <a:solidFill>
                  <a:srgbClr val="0A0A0A"/>
                </a:solidFill>
                <a:latin typeface="arial" panose="020B0604020202020204" pitchFamily="34" charset="0"/>
              </a:rPr>
              <a:t> </a:t>
            </a:r>
            <a:r>
              <a:rPr lang="en-US" sz="3200" dirty="0">
                <a:latin typeface="arial" panose="020B0604020202020204" pitchFamily="34" charset="0"/>
              </a:rPr>
              <a:t>the heaven</a:t>
            </a:r>
            <a:r>
              <a:rPr lang="en-US" sz="3200" dirty="0">
                <a:solidFill>
                  <a:srgbClr val="0A0A0A"/>
                </a:solidFill>
                <a:latin typeface="arial" panose="020B0604020202020204" pitchFamily="34" charset="0"/>
              </a:rPr>
              <a:t>, </a:t>
            </a:r>
            <a:r>
              <a:rPr lang="en-US" sz="3200" baseline="30000" dirty="0">
                <a:solidFill>
                  <a:srgbClr val="39547F"/>
                </a:solidFill>
                <a:latin typeface="arial" panose="020B0604020202020204" pitchFamily="34" charset="0"/>
                <a:hlinkClick r:id="rId5"/>
              </a:rPr>
              <a:t>H8064</a:t>
            </a:r>
            <a:r>
              <a:rPr lang="en-US" sz="3200" dirty="0">
                <a:solidFill>
                  <a:srgbClr val="0A0A0A"/>
                </a:solidFill>
                <a:latin typeface="arial" panose="020B0604020202020204" pitchFamily="34" charset="0"/>
              </a:rPr>
              <a:t> and make </a:t>
            </a:r>
            <a:r>
              <a:rPr lang="en-US" sz="3200" baseline="30000" dirty="0">
                <a:solidFill>
                  <a:srgbClr val="39547F"/>
                </a:solidFill>
                <a:latin typeface="arial" panose="020B0604020202020204" pitchFamily="34" charset="0"/>
                <a:hlinkClick r:id="rId6"/>
              </a:rPr>
              <a:t>H6937</a:t>
            </a:r>
            <a:r>
              <a:rPr lang="en-US" sz="3200" baseline="30000" dirty="0">
                <a:solidFill>
                  <a:srgbClr val="0A0A0A"/>
                </a:solidFill>
                <a:latin typeface="arial" panose="020B0604020202020204" pitchFamily="34" charset="0"/>
              </a:rPr>
              <a:t> </a:t>
            </a:r>
            <a:r>
              <a:rPr lang="en-US" sz="3200" baseline="30000" dirty="0">
                <a:solidFill>
                  <a:srgbClr val="39547F"/>
                </a:solidFill>
                <a:latin typeface="arial" panose="020B0604020202020204" pitchFamily="34" charset="0"/>
              </a:rPr>
              <a:t>➔</a:t>
            </a:r>
            <a:r>
              <a:rPr lang="en-US" sz="3200" dirty="0">
                <a:solidFill>
                  <a:srgbClr val="0A0A0A"/>
                </a:solidFill>
                <a:latin typeface="arial" panose="020B0604020202020204" pitchFamily="34" charset="0"/>
              </a:rPr>
              <a:t> </a:t>
            </a:r>
            <a:r>
              <a:rPr lang="en-US" sz="3200" dirty="0">
                <a:latin typeface="arial" panose="020B0604020202020204" pitchFamily="34" charset="0"/>
              </a:rPr>
              <a:t>the</a:t>
            </a:r>
            <a:r>
              <a:rPr lang="en-US" sz="3200" dirty="0">
                <a:solidFill>
                  <a:srgbClr val="0A0A0A"/>
                </a:solidFill>
                <a:latin typeface="arial" panose="020B0604020202020204" pitchFamily="34" charset="0"/>
              </a:rPr>
              <a:t> stars </a:t>
            </a:r>
            <a:r>
              <a:rPr lang="en-US" sz="3200" baseline="30000" dirty="0">
                <a:solidFill>
                  <a:srgbClr val="39547F"/>
                </a:solidFill>
                <a:latin typeface="arial" panose="020B0604020202020204" pitchFamily="34" charset="0"/>
                <a:hlinkClick r:id="rId7"/>
              </a:rPr>
              <a:t>H3556</a:t>
            </a:r>
            <a:r>
              <a:rPr lang="en-US" sz="3200" dirty="0">
                <a:solidFill>
                  <a:srgbClr val="0A0A0A"/>
                </a:solidFill>
                <a:latin typeface="arial" panose="020B0604020202020204" pitchFamily="34" charset="0"/>
              </a:rPr>
              <a:t> thereof dark; </a:t>
            </a:r>
            <a:r>
              <a:rPr lang="en-US" sz="3200" baseline="30000" dirty="0">
                <a:solidFill>
                  <a:srgbClr val="39547F"/>
                </a:solidFill>
                <a:latin typeface="arial" panose="020B0604020202020204" pitchFamily="34" charset="0"/>
                <a:hlinkClick r:id="rId6"/>
              </a:rPr>
              <a:t>H6937</a:t>
            </a:r>
            <a:r>
              <a:rPr lang="en-US" sz="3200" dirty="0">
                <a:solidFill>
                  <a:srgbClr val="0A0A0A"/>
                </a:solidFill>
                <a:latin typeface="arial" panose="020B0604020202020204" pitchFamily="34" charset="0"/>
              </a:rPr>
              <a:t> I will </a:t>
            </a:r>
            <a:r>
              <a:rPr lang="en-US" sz="3200" dirty="0">
                <a:latin typeface="arial" panose="020B0604020202020204" pitchFamily="34" charset="0"/>
              </a:rPr>
              <a:t>cover</a:t>
            </a:r>
            <a:r>
              <a:rPr lang="en-US" sz="3200" dirty="0">
                <a:solidFill>
                  <a:srgbClr val="0A0A0A"/>
                </a:solidFill>
                <a:latin typeface="arial" panose="020B0604020202020204" pitchFamily="34" charset="0"/>
              </a:rPr>
              <a:t> </a:t>
            </a:r>
            <a:r>
              <a:rPr lang="en-US" sz="3200" baseline="30000" dirty="0">
                <a:solidFill>
                  <a:srgbClr val="39547F"/>
                </a:solidFill>
                <a:latin typeface="arial" panose="020B0604020202020204" pitchFamily="34" charset="0"/>
                <a:hlinkClick r:id="rId4"/>
              </a:rPr>
              <a:t>H3680</a:t>
            </a:r>
            <a:r>
              <a:rPr lang="en-US" sz="3200" b="1" dirty="0">
                <a:latin typeface="arial" panose="020B0604020202020204" pitchFamily="34" charset="0"/>
              </a:rPr>
              <a:t> </a:t>
            </a:r>
            <a:r>
              <a:rPr lang="en-US" sz="3200" dirty="0">
                <a:latin typeface="arial" panose="020B0604020202020204" pitchFamily="34" charset="0"/>
              </a:rPr>
              <a:t>the</a:t>
            </a:r>
            <a:r>
              <a:rPr lang="en-US" sz="3200" b="1" dirty="0">
                <a:latin typeface="arial" panose="020B0604020202020204" pitchFamily="34" charset="0"/>
              </a:rPr>
              <a:t> </a:t>
            </a:r>
            <a:r>
              <a:rPr lang="en-US" sz="3200" b="1" dirty="0" smtClean="0">
                <a:solidFill>
                  <a:srgbClr val="0A0A0A"/>
                </a:solidFill>
                <a:effectLst>
                  <a:glow rad="127000">
                    <a:srgbClr val="FFFF00"/>
                  </a:glow>
                </a:effectLst>
                <a:latin typeface="arial" panose="020B0604020202020204" pitchFamily="34" charset="0"/>
              </a:rPr>
              <a:t>SUN</a:t>
            </a:r>
            <a:r>
              <a:rPr lang="en-US" sz="3200" dirty="0">
                <a:solidFill>
                  <a:srgbClr val="0A0A0A"/>
                </a:solidFill>
                <a:latin typeface="arial" panose="020B0604020202020204" pitchFamily="34" charset="0"/>
              </a:rPr>
              <a:t> </a:t>
            </a:r>
            <a:r>
              <a:rPr lang="en-US" sz="3200" baseline="30000" dirty="0">
                <a:ln>
                  <a:solidFill>
                    <a:schemeClr val="tx1"/>
                  </a:solidFill>
                </a:ln>
                <a:solidFill>
                  <a:srgbClr val="39547F"/>
                </a:solidFill>
                <a:latin typeface="arial" panose="020B0604020202020204" pitchFamily="34" charset="0"/>
                <a:hlinkClick r:id="rId8"/>
              </a:rPr>
              <a:t>H8121</a:t>
            </a:r>
            <a:r>
              <a:rPr lang="en-US" sz="3200" dirty="0">
                <a:solidFill>
                  <a:srgbClr val="0A0A0A"/>
                </a:solidFill>
                <a:latin typeface="arial" panose="020B0604020202020204" pitchFamily="34" charset="0"/>
              </a:rPr>
              <a:t> with </a:t>
            </a:r>
            <a:r>
              <a:rPr lang="en-US" sz="3200" dirty="0" smtClean="0">
                <a:solidFill>
                  <a:srgbClr val="0A0A0A"/>
                </a:solidFill>
                <a:latin typeface="arial" panose="020B0604020202020204" pitchFamily="34" charset="0"/>
              </a:rPr>
              <a:t>a</a:t>
            </a:r>
          </a:p>
          <a:p>
            <a:pPr lvl="0"/>
            <a:endParaRPr lang="en-US" sz="3200" dirty="0" smtClean="0">
              <a:solidFill>
                <a:srgbClr val="0A0A0A"/>
              </a:solidFill>
              <a:latin typeface="arial" panose="020B0604020202020204" pitchFamily="34" charset="0"/>
            </a:endParaRPr>
          </a:p>
          <a:p>
            <a:pPr lvl="0"/>
            <a:endParaRPr lang="en-US" sz="3200" dirty="0">
              <a:solidFill>
                <a:srgbClr val="0A0A0A"/>
              </a:solidFill>
              <a:latin typeface="arial" panose="020B0604020202020204" pitchFamily="34" charset="0"/>
            </a:endParaRPr>
          </a:p>
          <a:p>
            <a:pPr lvl="0"/>
            <a:endParaRPr lang="en-US" sz="3200" dirty="0" smtClean="0">
              <a:solidFill>
                <a:srgbClr val="0A0A0A"/>
              </a:solidFill>
              <a:latin typeface="arial" panose="020B0604020202020204" pitchFamily="34" charset="0"/>
            </a:endParaRPr>
          </a:p>
          <a:p>
            <a:pPr lvl="0"/>
            <a:endParaRPr lang="en-US" sz="3200" dirty="0">
              <a:solidFill>
                <a:srgbClr val="0A0A0A"/>
              </a:solidFill>
              <a:latin typeface="arial" panose="020B0604020202020204" pitchFamily="34" charset="0"/>
            </a:endParaRPr>
          </a:p>
          <a:p>
            <a:pPr lvl="0"/>
            <a:r>
              <a:rPr lang="en-US" sz="3200" dirty="0" smtClean="0">
                <a:solidFill>
                  <a:srgbClr val="0A0A0A"/>
                </a:solidFill>
                <a:latin typeface="arial" panose="020B0604020202020204" pitchFamily="34" charset="0"/>
              </a:rPr>
              <a:t> </a:t>
            </a:r>
            <a:r>
              <a:rPr lang="en-US" sz="3200" dirty="0">
                <a:solidFill>
                  <a:srgbClr val="0A0A0A"/>
                </a:solidFill>
                <a:latin typeface="arial" panose="020B0604020202020204" pitchFamily="34" charset="0"/>
              </a:rPr>
              <a:t>cloud, </a:t>
            </a:r>
            <a:r>
              <a:rPr lang="en-US" sz="3200" baseline="30000" dirty="0">
                <a:solidFill>
                  <a:srgbClr val="39547F"/>
                </a:solidFill>
                <a:latin typeface="arial" panose="020B0604020202020204" pitchFamily="34" charset="0"/>
                <a:hlinkClick r:id="rId9"/>
              </a:rPr>
              <a:t>H6051</a:t>
            </a:r>
            <a:r>
              <a:rPr lang="en-US" sz="3200" dirty="0">
                <a:solidFill>
                  <a:srgbClr val="0A0A0A"/>
                </a:solidFill>
                <a:latin typeface="arial" panose="020B0604020202020204" pitchFamily="34" charset="0"/>
              </a:rPr>
              <a:t> and </a:t>
            </a:r>
            <a:r>
              <a:rPr lang="en-US" sz="3200" dirty="0">
                <a:latin typeface="arial" panose="020B0604020202020204" pitchFamily="34" charset="0"/>
              </a:rPr>
              <a:t>the</a:t>
            </a:r>
            <a:r>
              <a:rPr lang="en-US" sz="3200" dirty="0">
                <a:solidFill>
                  <a:srgbClr val="0A0A0A"/>
                </a:solidFill>
                <a:latin typeface="arial" panose="020B0604020202020204" pitchFamily="34" charset="0"/>
              </a:rPr>
              <a:t> moon </a:t>
            </a:r>
            <a:r>
              <a:rPr lang="en-US" sz="3200" baseline="30000" dirty="0">
                <a:ln>
                  <a:solidFill>
                    <a:schemeClr val="tx1"/>
                  </a:solidFill>
                </a:ln>
                <a:solidFill>
                  <a:srgbClr val="39547F"/>
                </a:solidFill>
                <a:latin typeface="arial" panose="020B0604020202020204" pitchFamily="34" charset="0"/>
                <a:hlinkClick r:id="rId10"/>
              </a:rPr>
              <a:t>H3394</a:t>
            </a:r>
            <a:r>
              <a:rPr lang="en-US" sz="3200" dirty="0">
                <a:solidFill>
                  <a:srgbClr val="0A0A0A"/>
                </a:solidFill>
                <a:latin typeface="arial" panose="020B0604020202020204" pitchFamily="34" charset="0"/>
              </a:rPr>
              <a:t> </a:t>
            </a:r>
            <a:r>
              <a:rPr lang="en-US" sz="3200" dirty="0" smtClean="0">
                <a:solidFill>
                  <a:srgbClr val="0A0A0A"/>
                </a:solidFill>
                <a:latin typeface="arial" panose="020B0604020202020204" pitchFamily="34" charset="0"/>
              </a:rPr>
              <a:t>	shall not give</a:t>
            </a:r>
            <a:r>
              <a:rPr lang="en-US" sz="3200" dirty="0">
                <a:solidFill>
                  <a:srgbClr val="0A0A0A"/>
                </a:solidFill>
                <a:latin typeface="arial" panose="020B0604020202020204" pitchFamily="34" charset="0"/>
              </a:rPr>
              <a:t> </a:t>
            </a:r>
            <a:r>
              <a:rPr lang="en-US" sz="3200" baseline="30000" dirty="0">
                <a:ln>
                  <a:solidFill>
                    <a:schemeClr val="tx1"/>
                  </a:solidFill>
                </a:ln>
                <a:solidFill>
                  <a:srgbClr val="39547F"/>
                </a:solidFill>
                <a:latin typeface="arial" panose="020B0604020202020204" pitchFamily="34" charset="0"/>
                <a:hlinkClick r:id="rId11"/>
              </a:rPr>
              <a:t>H215</a:t>
            </a:r>
            <a:r>
              <a:rPr lang="en-US" sz="3200" dirty="0">
                <a:solidFill>
                  <a:srgbClr val="0A0A0A"/>
                </a:solidFill>
                <a:latin typeface="arial" panose="020B0604020202020204" pitchFamily="34" charset="0"/>
              </a:rPr>
              <a:t> </a:t>
            </a:r>
            <a:endParaRPr lang="en-US" sz="3200" dirty="0" smtClean="0">
              <a:solidFill>
                <a:srgbClr val="0A0A0A"/>
              </a:solidFill>
              <a:latin typeface="arial" panose="020B0604020202020204" pitchFamily="34" charset="0"/>
            </a:endParaRPr>
          </a:p>
          <a:p>
            <a:pPr lvl="0"/>
            <a:r>
              <a:rPr lang="en-US" sz="3200" dirty="0">
                <a:solidFill>
                  <a:srgbClr val="0A0A0A"/>
                </a:solidFill>
                <a:latin typeface="arial" panose="020B0604020202020204" pitchFamily="34" charset="0"/>
              </a:rPr>
              <a:t>	</a:t>
            </a:r>
            <a:r>
              <a:rPr lang="en-US" sz="3200" dirty="0" smtClean="0">
                <a:solidFill>
                  <a:srgbClr val="0A0A0A"/>
                </a:solidFill>
                <a:latin typeface="arial" panose="020B0604020202020204" pitchFamily="34" charset="0"/>
              </a:rPr>
              <a:t>				</a:t>
            </a:r>
            <a:r>
              <a:rPr lang="en-US" sz="8000" dirty="0" smtClean="0">
                <a:solidFill>
                  <a:srgbClr val="0A0A0A"/>
                </a:solidFill>
                <a:effectLst>
                  <a:glow rad="127000">
                    <a:srgbClr val="FFFF00"/>
                  </a:glow>
                </a:effectLst>
                <a:latin typeface="arial" panose="020B0604020202020204" pitchFamily="34" charset="0"/>
              </a:rPr>
              <a:t>her </a:t>
            </a:r>
            <a:r>
              <a:rPr lang="en-US" sz="8000" dirty="0">
                <a:solidFill>
                  <a:srgbClr val="0A0A0A"/>
                </a:solidFill>
                <a:effectLst>
                  <a:glow rad="127000">
                    <a:srgbClr val="FFFF00"/>
                  </a:glow>
                </a:effectLst>
                <a:latin typeface="arial" panose="020B0604020202020204" pitchFamily="34" charset="0"/>
              </a:rPr>
              <a:t>light.</a:t>
            </a:r>
            <a:r>
              <a:rPr lang="en-US" sz="3200" dirty="0">
                <a:solidFill>
                  <a:srgbClr val="0A0A0A"/>
                </a:solidFill>
                <a:latin typeface="arial" panose="020B0604020202020204" pitchFamily="34" charset="0"/>
              </a:rPr>
              <a:t> </a:t>
            </a:r>
            <a:r>
              <a:rPr lang="en-US" sz="3200" baseline="30000" dirty="0">
                <a:ln>
                  <a:solidFill>
                    <a:schemeClr val="tx1"/>
                  </a:solidFill>
                </a:ln>
                <a:solidFill>
                  <a:schemeClr val="bg1"/>
                </a:solidFill>
                <a:latin typeface="arial" panose="020B0604020202020204" pitchFamily="34" charset="0"/>
                <a:hlinkClick r:id="rId12"/>
              </a:rPr>
              <a:t>H216</a:t>
            </a:r>
            <a:endParaRPr lang="en-US" sz="3200" dirty="0">
              <a:ln>
                <a:solidFill>
                  <a:schemeClr val="tx1"/>
                </a:solidFill>
              </a:ln>
              <a:solidFill>
                <a:schemeClr val="bg1"/>
              </a:solidFill>
              <a:latin typeface="arial" panose="020B0604020202020204" pitchFamily="34" charset="0"/>
            </a:endParaRPr>
          </a:p>
        </p:txBody>
      </p:sp>
      <p:sp>
        <p:nvSpPr>
          <p:cNvPr id="6" name="Rounded Rectangular Callout 5"/>
          <p:cNvSpPr/>
          <p:nvPr/>
        </p:nvSpPr>
        <p:spPr>
          <a:xfrm>
            <a:off x="1241901" y="2743200"/>
            <a:ext cx="2971800" cy="887296"/>
          </a:xfrm>
          <a:prstGeom prst="wedgeRoundRectCallout">
            <a:avLst>
              <a:gd name="adj1" fmla="val 76045"/>
              <a:gd name="adj2" fmla="val 150378"/>
              <a:gd name="adj3" fmla="val 16667"/>
            </a:avLst>
          </a:prstGeom>
          <a:gradFill>
            <a:gsLst>
              <a:gs pos="13000">
                <a:srgbClr val="FFFF00"/>
              </a:gs>
              <a:gs pos="45000">
                <a:srgbClr val="008080"/>
              </a:gs>
              <a:gs pos="71000">
                <a:srgbClr val="FF0000"/>
              </a:gs>
            </a:gsLst>
            <a:lin ang="5400000" scaled="0"/>
          </a:gra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800" b="1" dirty="0" smtClean="0">
                <a:solidFill>
                  <a:srgbClr val="0070C0"/>
                </a:solidFill>
              </a:rPr>
              <a:t>Masculine</a:t>
            </a:r>
            <a:endParaRPr lang="en-CA" sz="4800" b="1" dirty="0">
              <a:solidFill>
                <a:srgbClr val="0070C0"/>
              </a:solidFill>
            </a:endParaRPr>
          </a:p>
        </p:txBody>
      </p:sp>
      <p:sp>
        <p:nvSpPr>
          <p:cNvPr id="7" name="Rounded Rectangular Callout 6"/>
          <p:cNvSpPr/>
          <p:nvPr/>
        </p:nvSpPr>
        <p:spPr>
          <a:xfrm>
            <a:off x="7543800" y="3320679"/>
            <a:ext cx="2971800" cy="887296"/>
          </a:xfrm>
          <a:prstGeom prst="wedgeRoundRectCallout">
            <a:avLst>
              <a:gd name="adj1" fmla="val -56173"/>
              <a:gd name="adj2" fmla="val -147562"/>
              <a:gd name="adj3" fmla="val 16667"/>
            </a:avLst>
          </a:prstGeom>
          <a:gradFill>
            <a:gsLst>
              <a:gs pos="31000">
                <a:srgbClr val="FFC000"/>
              </a:gs>
              <a:gs pos="54000">
                <a:srgbClr val="008080"/>
              </a:gs>
              <a:gs pos="95000">
                <a:srgbClr val="FFFF00"/>
              </a:gs>
            </a:gsLst>
            <a:lin ang="5400000" scaled="0"/>
          </a:gradFill>
          <a:effectLst>
            <a:glow rad="127000">
              <a:srgbClr val="B83D68">
                <a:alpha val="33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800" b="1" dirty="0" smtClean="0">
                <a:ln>
                  <a:solidFill>
                    <a:srgbClr val="00FFFF"/>
                  </a:solidFill>
                </a:ln>
                <a:solidFill>
                  <a:srgbClr val="FB8FEC"/>
                </a:solidFill>
                <a:latin typeface="Comic Sans MS" panose="030F0702030302020204" pitchFamily="66" charset="0"/>
              </a:rPr>
              <a:t>Feminine</a:t>
            </a:r>
            <a:endParaRPr lang="en-CA" sz="4800" b="1" dirty="0">
              <a:ln>
                <a:solidFill>
                  <a:srgbClr val="00FFFF"/>
                </a:solidFill>
              </a:ln>
              <a:solidFill>
                <a:srgbClr val="FB8FEC"/>
              </a:solidFill>
              <a:latin typeface="Comic Sans MS" panose="030F0702030302020204" pitchFamily="66" charset="0"/>
            </a:endParaRPr>
          </a:p>
        </p:txBody>
      </p:sp>
      <p:sp>
        <p:nvSpPr>
          <p:cNvPr id="8" name="Notched Right Arrow 7"/>
          <p:cNvSpPr/>
          <p:nvPr/>
        </p:nvSpPr>
        <p:spPr>
          <a:xfrm rot="15990447">
            <a:off x="5699893" y="3260061"/>
            <a:ext cx="2469058" cy="917647"/>
          </a:xfrm>
          <a:prstGeom prst="notchedRightArrow">
            <a:avLst>
              <a:gd name="adj1" fmla="val 50000"/>
              <a:gd name="adj2" fmla="val 84854"/>
            </a:avLst>
          </a:prstGeom>
          <a:gradFill>
            <a:gsLst>
              <a:gs pos="37000">
                <a:srgbClr val="FFFF00"/>
              </a:gs>
              <a:gs pos="54000">
                <a:srgbClr val="008080"/>
              </a:gs>
              <a:gs pos="71000">
                <a:srgbClr val="FFFF00"/>
              </a:gs>
            </a:gsLst>
            <a:lin ang="5400000" scaled="0"/>
          </a:gradFill>
          <a:effectLst>
            <a:glow rad="127000">
              <a:srgbClr val="00FFFF"/>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gradFill>
                <a:gsLst>
                  <a:gs pos="0">
                    <a:srgbClr val="B83D68">
                      <a:alpha val="17000"/>
                    </a:srgbClr>
                  </a:gs>
                  <a:gs pos="58000">
                    <a:srgbClr val="8D42C6">
                      <a:alpha val="17000"/>
                    </a:srgbClr>
                  </a:gs>
                  <a:gs pos="100000">
                    <a:schemeClr val="tx1">
                      <a:alpha val="71000"/>
                    </a:schemeClr>
                  </a:gs>
                </a:gsLst>
                <a:lin ang="5400000" scaled="1"/>
              </a:gradFill>
            </a:endParaRPr>
          </a:p>
        </p:txBody>
      </p:sp>
      <p:sp>
        <p:nvSpPr>
          <p:cNvPr id="9" name="Curved Left Arrow 8"/>
          <p:cNvSpPr/>
          <p:nvPr/>
        </p:nvSpPr>
        <p:spPr>
          <a:xfrm>
            <a:off x="10363200" y="3733800"/>
            <a:ext cx="1752600" cy="2362200"/>
          </a:xfrm>
          <a:prstGeom prst="curvedLeftArrow">
            <a:avLst>
              <a:gd name="adj1" fmla="val 20449"/>
              <a:gd name="adj2" fmla="val 50000"/>
              <a:gd name="adj3" fmla="val 43902"/>
            </a:avLst>
          </a:prstGeom>
          <a:gradFill>
            <a:gsLst>
              <a:gs pos="0">
                <a:srgbClr val="00FFFF"/>
              </a:gs>
              <a:gs pos="46000">
                <a:srgbClr val="FFFF00"/>
              </a:gs>
              <a:gs pos="84000">
                <a:srgbClr val="FB8FEC"/>
              </a:gs>
            </a:gsLst>
            <a:lin ang="5400000" scaled="1"/>
          </a:gradFill>
          <a:ln w="28575">
            <a:solidFill>
              <a:srgbClr val="CC00CC"/>
            </a:solidFill>
          </a:ln>
          <a:effectLst>
            <a:glow rad="889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CA">
              <a:solidFill>
                <a:schemeClr val="tx1"/>
              </a:solidFill>
            </a:endParaRPr>
          </a:p>
        </p:txBody>
      </p:sp>
      <p:sp>
        <p:nvSpPr>
          <p:cNvPr id="10" name="Bent Arrow 9"/>
          <p:cNvSpPr/>
          <p:nvPr/>
        </p:nvSpPr>
        <p:spPr>
          <a:xfrm flipV="1">
            <a:off x="4872959" y="4868372"/>
            <a:ext cx="613441" cy="999028"/>
          </a:xfrm>
          <a:prstGeom prst="bentArrow">
            <a:avLst>
              <a:gd name="adj1" fmla="val 25000"/>
              <a:gd name="adj2" fmla="val 50000"/>
              <a:gd name="adj3" fmla="val 36807"/>
              <a:gd name="adj4" fmla="val 43750"/>
            </a:avLst>
          </a:prstGeom>
          <a:solidFill>
            <a:srgbClr val="FF0000"/>
          </a:solidFill>
          <a:ln w="28575">
            <a:solidFill>
              <a:srgbClr val="57342B"/>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solidFill>
                <a:schemeClr val="tx1"/>
              </a:solidFill>
            </a:endParaRPr>
          </a:p>
        </p:txBody>
      </p:sp>
      <p:sp>
        <p:nvSpPr>
          <p:cNvPr id="11" name="Oval 10"/>
          <p:cNvSpPr/>
          <p:nvPr/>
        </p:nvSpPr>
        <p:spPr>
          <a:xfrm>
            <a:off x="10948177" y="76200"/>
            <a:ext cx="1146841" cy="1371600"/>
          </a:xfrm>
          <a:prstGeom prst="ellipse">
            <a:avLst/>
          </a:prstGeom>
          <a:solidFill>
            <a:srgbClr val="FF0000"/>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9600" dirty="0" smtClean="0">
                <a:solidFill>
                  <a:schemeClr val="tx1"/>
                </a:solidFill>
                <a:latin typeface="Arial Black" panose="020B0A04020102020204" pitchFamily="34" charset="0"/>
              </a:rPr>
              <a:t>x</a:t>
            </a:r>
            <a:endParaRPr lang="en-CA" sz="9600" dirty="0">
              <a:solidFill>
                <a:schemeClr val="tx1"/>
              </a:solidFill>
              <a:latin typeface="Arial Black" panose="020B0A04020102020204" pitchFamily="34" charset="0"/>
            </a:endParaRPr>
          </a:p>
        </p:txBody>
      </p:sp>
      <p:sp>
        <p:nvSpPr>
          <p:cNvPr id="12" name="Rounded Rectangular Callout 11"/>
          <p:cNvSpPr/>
          <p:nvPr/>
        </p:nvSpPr>
        <p:spPr>
          <a:xfrm>
            <a:off x="9296400" y="2514600"/>
            <a:ext cx="2209800" cy="612648"/>
          </a:xfrm>
          <a:prstGeom prst="wedgeRoundRectCallout">
            <a:avLst>
              <a:gd name="adj1" fmla="val -135207"/>
              <a:gd name="adj2" fmla="val -67543"/>
              <a:gd name="adj3" fmla="val 16667"/>
            </a:avLst>
          </a:prstGeom>
          <a:gradFill>
            <a:gsLst>
              <a:gs pos="0">
                <a:srgbClr val="00FF00"/>
              </a:gs>
              <a:gs pos="46000">
                <a:srgbClr val="8D42C6">
                  <a:alpha val="17000"/>
                </a:srgbClr>
              </a:gs>
              <a:gs pos="100000">
                <a:schemeClr val="tx1">
                  <a:alpha val="71000"/>
                </a:schemeClr>
              </a:gs>
            </a:gsLst>
            <a:lin ang="5400000" scaled="1"/>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b="1" dirty="0" smtClean="0">
                <a:solidFill>
                  <a:srgbClr val="002060"/>
                </a:solidFill>
              </a:rPr>
              <a:t>Masculine &amp;</a:t>
            </a:r>
            <a:endParaRPr lang="en-CA" sz="2800" b="1" dirty="0">
              <a:solidFill>
                <a:srgbClr val="002060"/>
              </a:solidFill>
            </a:endParaRPr>
          </a:p>
        </p:txBody>
      </p:sp>
    </p:spTree>
    <p:extLst>
      <p:ext uri="{BB962C8B-B14F-4D97-AF65-F5344CB8AC3E}">
        <p14:creationId xmlns:p14="http://schemas.microsoft.com/office/powerpoint/2010/main" val="26374156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1" presetClass="entr" presetSubtype="8"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heel(8)">
                                      <p:cBhvr>
                                        <p:cTn id="13" dur="2000"/>
                                        <p:tgtEl>
                                          <p:spTgt spid="6"/>
                                        </p:tgtEl>
                                      </p:cBhvr>
                                    </p:animEffect>
                                  </p:childTnLst>
                                </p:cTn>
                              </p:par>
                              <p:par>
                                <p:cTn id="14" presetID="14" presetClass="entr" presetSubtype="1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par>
                                <p:cTn id="22" presetID="42" presetClass="entr" presetSubtype="0" fill="hold" nodeType="withEffect">
                                  <p:stCondLst>
                                    <p:cond delay="75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1000"/>
                                        <p:tgtEl>
                                          <p:spTgt spid="5">
                                            <p:txEl>
                                              <p:pRg st="7" end="7"/>
                                            </p:txEl>
                                          </p:spTgt>
                                        </p:tgtEl>
                                      </p:cBhvr>
                                    </p:animEffect>
                                    <p:anim calcmode="lin" valueType="num">
                                      <p:cBhvr>
                                        <p:cTn id="2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125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1000"/>
                                        <p:tgtEl>
                                          <p:spTgt spid="8"/>
                                        </p:tgtEl>
                                      </p:cBhvr>
                                    </p:animEffect>
                                  </p:childTnLst>
                                </p:cTn>
                              </p:par>
                              <p:par>
                                <p:cTn id="30" presetID="22" presetClass="entr" presetSubtype="1" fill="hold" grpId="0" nodeType="withEffect">
                                  <p:stCondLst>
                                    <p:cond delay="225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12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1"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8)">
                                      <p:cBhvr>
                                        <p:cTn id="43" dur="2000"/>
                                        <p:tgtEl>
                                          <p:spTgt spid="11"/>
                                        </p:tgtEl>
                                      </p:cBhvr>
                                    </p:animEffect>
                                  </p:childTnLst>
                                </p:cTn>
                              </p:par>
                            </p:childTnLst>
                          </p:cTn>
                        </p:par>
                        <p:par>
                          <p:cTn id="44" fill="hold">
                            <p:stCondLst>
                              <p:cond delay="3000"/>
                            </p:stCondLst>
                            <p:childTnLst>
                              <p:par>
                                <p:cTn id="45" presetID="41" presetClass="path" presetSubtype="0" accel="50000" decel="50000" fill="hold" grpId="1" nodeType="afterEffect">
                                  <p:stCondLst>
                                    <p:cond delay="0"/>
                                  </p:stCondLst>
                                  <p:childTnLst>
                                    <p:animMotion origin="layout" path="M -2.91667E-6 -4.44444E-6 C -0.01015 -0.02407 -0.04492 -0.04699 -0.05768 -0.04699 C -0.13502 -0.04699 -0.2151 0.32269 -0.2151 0.69237 C -0.2151 0.50579 -0.25508 0.32269 -0.29244 0.32269 C -0.33242 0.32269 -0.36992 0.50857 -0.36992 0.69237 C -0.36992 0.60024 -0.38971 0.50579 -0.40989 0.50579 C -0.42968 0.50579 -0.44987 0.59746 -0.44987 0.69237 C -0.44987 0.64468 -0.45989 0.60024 -0.46966 0.60024 C -0.47981 0.60024 -0.48958 0.64746 -0.48958 0.69237 C -0.48958 0.66806 -0.4944 0.64468 -0.49961 0.64468 C -0.50221 0.64468 -0.50976 0.66852 -0.50976 0.69237 C -0.50976 0.68033 -0.51237 0.66806 -0.51458 0.66806 C -0.51458 0.66528 -0.51953 0.67963 -0.51953 0.69237 C -0.51953 0.68565 -0.51953 0.68033 -0.52213 0.68033 C -0.52213 0.68311 -0.52474 0.68635 -0.52474 0.69237 C -0.52474 0.68889 -0.52474 0.68565 -0.52474 0.68311 C -0.52734 0.68311 -0.52734 0.68565 -0.52734 0.68889 C -0.52994 0.68889 -0.52994 0.68635 -0.52994 0.68311 C -0.53242 0.68311 -0.53242 0.68565 -0.53242 0.68889 " pathEditMode="relative" rAng="0" ptsTypes="AAAAAAAAAAAAAAAAAAA">
                                      <p:cBhvr>
                                        <p:cTn id="46" dur="2000" fill="hold"/>
                                        <p:tgtEl>
                                          <p:spTgt spid="11"/>
                                        </p:tgtEl>
                                        <p:attrNameLst>
                                          <p:attrName>ppt_x</p:attrName>
                                          <p:attrName>ppt_y</p:attrName>
                                        </p:attrNameLst>
                                      </p:cBhvr>
                                      <p:rCtr x="-26628" y="3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1" grpId="1"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0" y="1272222"/>
            <a:ext cx="685800" cy="251778"/>
          </a:xfrm>
        </p:spPr>
        <p:txBody>
          <a:bodyPr>
            <a:normAutofit fontScale="85000" lnSpcReduction="20000"/>
          </a:bodyPr>
          <a:lstStyle/>
          <a:p>
            <a:fld id="{AA4C6552-42F6-43F2-A3FB-E92E8C09004E}" type="slidenum">
              <a:rPr lang="en-US" smtClean="0"/>
              <a:pPr/>
              <a:t>33</a:t>
            </a:fld>
            <a:endParaRPr lang="en-US"/>
          </a:p>
        </p:txBody>
      </p:sp>
      <p:pic>
        <p:nvPicPr>
          <p:cNvPr id="6" name="Picture 2" descr="C:\Users\Rae\Desktop\in other words  png.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9800" y="228600"/>
            <a:ext cx="8245474"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914400" y="1600200"/>
            <a:ext cx="10439400" cy="5029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20000"/>
              </a:lnSpc>
              <a:buFont typeface="Wingdings"/>
              <a:buNone/>
            </a:pPr>
            <a:endParaRPr lang="en-US" sz="2600" dirty="0" smtClean="0">
              <a:solidFill>
                <a:srgbClr val="8A0045"/>
              </a:solidFill>
            </a:endParaRPr>
          </a:p>
        </p:txBody>
      </p:sp>
      <p:sp>
        <p:nvSpPr>
          <p:cNvPr id="9" name="Rectangle 8"/>
          <p:cNvSpPr/>
          <p:nvPr/>
        </p:nvSpPr>
        <p:spPr>
          <a:xfrm>
            <a:off x="1050926" y="1642408"/>
            <a:ext cx="9921874"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latin typeface="Rockwell" pitchFamily="18" charset="0"/>
              </a:rPr>
              <a:t>In that day, the covered sun cannot give the moon its </a:t>
            </a:r>
            <a:r>
              <a:rPr lang="en-US" sz="4000" b="1" dirty="0" smtClean="0">
                <a:ln w="11430"/>
                <a:solidFill>
                  <a:srgbClr val="8E002F"/>
                </a:solidFill>
                <a:effectLst>
                  <a:outerShdw blurRad="50800" dist="39000" dir="5460000" algn="tl">
                    <a:srgbClr val="000000">
                      <a:alpha val="38000"/>
                    </a:srgbClr>
                  </a:outerShdw>
                </a:effectLst>
                <a:latin typeface="Rockwell" pitchFamily="18" charset="0"/>
              </a:rPr>
              <a:t>light.  Therefore </a:t>
            </a:r>
            <a:r>
              <a:rPr lang="en-US" sz="4000" b="1" dirty="0">
                <a:ln w="11430"/>
                <a:solidFill>
                  <a:srgbClr val="8E002F"/>
                </a:solidFill>
                <a:effectLst>
                  <a:outerShdw blurRad="50800" dist="39000" dir="5460000" algn="tl">
                    <a:srgbClr val="000000">
                      <a:alpha val="38000"/>
                    </a:srgbClr>
                  </a:outerShdw>
                </a:effectLst>
                <a:latin typeface="Rockwell" pitchFamily="18" charset="0"/>
              </a:rPr>
              <a:t>the moon cannot in turn reflect any light!</a:t>
            </a:r>
          </a:p>
        </p:txBody>
      </p:sp>
      <p:sp>
        <p:nvSpPr>
          <p:cNvPr id="10" name="Rounded Rectangle 9"/>
          <p:cNvSpPr/>
          <p:nvPr/>
        </p:nvSpPr>
        <p:spPr>
          <a:xfrm>
            <a:off x="1447800" y="3733800"/>
            <a:ext cx="9220200" cy="2209799"/>
          </a:xfrm>
          <a:prstGeom prst="roundRect">
            <a:avLst>
              <a:gd name="adj" fmla="val 12326"/>
            </a:avLst>
          </a:prstGeom>
          <a:blipFill>
            <a:blip r:embed="rId4"/>
            <a:tile tx="0" ty="0" sx="100000" sy="100000" flip="none" algn="tl"/>
          </a:blip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endParaRPr lang="en-US" sz="3600" dirty="0" smtClean="0">
              <a:solidFill>
                <a:schemeClr val="accent6">
                  <a:lumMod val="50000"/>
                </a:schemeClr>
              </a:solidFill>
              <a:latin typeface="Comic Sans MS" pitchFamily="66" charset="0"/>
            </a:endParaRPr>
          </a:p>
          <a:p>
            <a:pPr algn="ctr"/>
            <a:endParaRPr lang="en-US" sz="400" dirty="0">
              <a:solidFill>
                <a:schemeClr val="accent6">
                  <a:lumMod val="50000"/>
                </a:schemeClr>
              </a:solidFill>
              <a:latin typeface="Comic Sans MS" pitchFamily="66" charset="0"/>
            </a:endParaRPr>
          </a:p>
          <a:p>
            <a:pPr algn="ctr"/>
            <a:r>
              <a:rPr lang="en-US" sz="3600" dirty="0" smtClean="0">
                <a:solidFill>
                  <a:srgbClr val="002060"/>
                </a:solidFill>
                <a:latin typeface="Comic Sans MS" pitchFamily="66" charset="0"/>
              </a:rPr>
              <a:t>Yes, we notice that modern translations insert </a:t>
            </a:r>
            <a:r>
              <a:rPr lang="en-US" sz="3600" dirty="0" smtClean="0">
                <a:solidFill>
                  <a:schemeClr val="accent6">
                    <a:lumMod val="50000"/>
                  </a:schemeClr>
                </a:solidFill>
                <a:latin typeface="Comic Sans MS" pitchFamily="66" charset="0"/>
              </a:rPr>
              <a:t>“</a:t>
            </a:r>
            <a:r>
              <a:rPr lang="en-US" sz="3600" b="1" dirty="0" smtClean="0">
                <a:ln>
                  <a:solidFill>
                    <a:sysClr val="windowText" lastClr="000000"/>
                  </a:solidFill>
                </a:ln>
                <a:solidFill>
                  <a:srgbClr val="FF9900"/>
                </a:solidFill>
                <a:latin typeface="Comic Sans MS" pitchFamily="66" charset="0"/>
              </a:rPr>
              <a:t>its</a:t>
            </a:r>
            <a:r>
              <a:rPr lang="en-US" sz="3600" dirty="0" smtClean="0">
                <a:ln>
                  <a:solidFill>
                    <a:sysClr val="windowText" lastClr="000000"/>
                  </a:solidFill>
                </a:ln>
                <a:solidFill>
                  <a:srgbClr val="FF9900"/>
                </a:solidFill>
                <a:latin typeface="Comic Sans MS" pitchFamily="66" charset="0"/>
              </a:rPr>
              <a:t>,</a:t>
            </a:r>
            <a:r>
              <a:rPr lang="en-US" sz="3600" dirty="0" smtClean="0">
                <a:solidFill>
                  <a:schemeClr val="accent6">
                    <a:lumMod val="50000"/>
                  </a:schemeClr>
                </a:solidFill>
                <a:latin typeface="Comic Sans MS" pitchFamily="66" charset="0"/>
              </a:rPr>
              <a:t>”</a:t>
            </a:r>
            <a:r>
              <a:rPr lang="en-US" sz="3600" dirty="0" smtClean="0">
                <a:latin typeface="Comic Sans MS" pitchFamily="66" charset="0"/>
              </a:rPr>
              <a:t> </a:t>
            </a:r>
            <a:r>
              <a:rPr lang="en-US" sz="3600" u="sng" dirty="0" smtClean="0">
                <a:ln>
                  <a:solidFill>
                    <a:sysClr val="windowText" lastClr="000000"/>
                  </a:solidFill>
                </a:ln>
                <a:solidFill>
                  <a:srgbClr val="FF0000"/>
                </a:solidFill>
                <a:latin typeface="Comic Sans MS" pitchFamily="66" charset="0"/>
              </a:rPr>
              <a:t>replacing</a:t>
            </a:r>
            <a:r>
              <a:rPr lang="en-US" sz="3600" dirty="0" smtClean="0">
                <a:latin typeface="Comic Sans MS" pitchFamily="66" charset="0"/>
              </a:rPr>
              <a:t> </a:t>
            </a:r>
            <a:r>
              <a:rPr lang="en-US" sz="3600" dirty="0" smtClean="0">
                <a:solidFill>
                  <a:srgbClr val="002060"/>
                </a:solidFill>
                <a:latin typeface="Comic Sans MS" pitchFamily="66" charset="0"/>
              </a:rPr>
              <a:t>the feminine “</a:t>
            </a:r>
            <a:r>
              <a:rPr lang="en-US" sz="3600" b="1" dirty="0" smtClean="0">
                <a:ln>
                  <a:solidFill>
                    <a:sysClr val="windowText" lastClr="000000"/>
                  </a:solidFill>
                </a:ln>
                <a:solidFill>
                  <a:srgbClr val="00B0F0"/>
                </a:solidFill>
                <a:latin typeface="Comic Sans MS" pitchFamily="66" charset="0"/>
              </a:rPr>
              <a:t>her</a:t>
            </a:r>
            <a:r>
              <a:rPr lang="en-US" sz="3600" dirty="0" smtClean="0">
                <a:ln>
                  <a:solidFill>
                    <a:sysClr val="windowText" lastClr="000000"/>
                  </a:solidFill>
                </a:ln>
                <a:solidFill>
                  <a:srgbClr val="00B0F0"/>
                </a:solidFill>
                <a:latin typeface="Comic Sans MS" pitchFamily="66" charset="0"/>
              </a:rPr>
              <a:t>.</a:t>
            </a:r>
            <a:r>
              <a:rPr lang="en-US" sz="3600" dirty="0" smtClean="0">
                <a:solidFill>
                  <a:srgbClr val="002060"/>
                </a:solidFill>
                <a:latin typeface="Comic Sans MS" pitchFamily="66" charset="0"/>
              </a:rPr>
              <a:t>”</a:t>
            </a:r>
            <a:r>
              <a:rPr lang="en-US" sz="3600" dirty="0" smtClean="0">
                <a:latin typeface="Comic Sans MS" pitchFamily="66" charset="0"/>
              </a:rPr>
              <a:t>  </a:t>
            </a:r>
            <a:br>
              <a:rPr lang="en-US" sz="3600" dirty="0" smtClean="0">
                <a:latin typeface="Comic Sans MS" pitchFamily="66" charset="0"/>
              </a:rPr>
            </a:br>
            <a:r>
              <a:rPr lang="en-US" sz="3600" dirty="0" smtClean="0">
                <a:solidFill>
                  <a:srgbClr val="002060"/>
                </a:solidFill>
                <a:latin typeface="Comic Sans MS" pitchFamily="66" charset="0"/>
              </a:rPr>
              <a:t>Yet the word  </a:t>
            </a:r>
            <a:r>
              <a:rPr lang="en-US" sz="3600" b="1" dirty="0" smtClean="0">
                <a:ln>
                  <a:solidFill>
                    <a:sysClr val="windowText" lastClr="000000"/>
                  </a:solidFill>
                </a:ln>
                <a:solidFill>
                  <a:srgbClr val="00B0F0"/>
                </a:solidFill>
                <a:effectLst>
                  <a:glow rad="127000">
                    <a:srgbClr val="FFFF00"/>
                  </a:glow>
                </a:effectLst>
                <a:latin typeface="Comic Sans MS" pitchFamily="66" charset="0"/>
              </a:rPr>
              <a:t>`</a:t>
            </a:r>
            <a:r>
              <a:rPr lang="en-US" sz="3600" b="1" dirty="0" err="1" smtClean="0">
                <a:ln>
                  <a:solidFill>
                    <a:sysClr val="windowText" lastClr="000000"/>
                  </a:solidFill>
                </a:ln>
                <a:solidFill>
                  <a:srgbClr val="00B0F0"/>
                </a:solidFill>
                <a:effectLst>
                  <a:glow rad="127000">
                    <a:srgbClr val="FFFF00"/>
                  </a:glow>
                </a:effectLst>
                <a:latin typeface="Comic Sans MS" pitchFamily="66" charset="0"/>
              </a:rPr>
              <a:t>owr</a:t>
            </a:r>
            <a:r>
              <a:rPr lang="en-US" sz="3600" dirty="0" smtClean="0">
                <a:latin typeface="Comic Sans MS" pitchFamily="66" charset="0"/>
              </a:rPr>
              <a:t>  </a:t>
            </a:r>
            <a:r>
              <a:rPr lang="en-US" sz="3600" b="1" dirty="0" smtClean="0">
                <a:ln>
                  <a:solidFill>
                    <a:sysClr val="windowText" lastClr="000000"/>
                  </a:solidFill>
                </a:ln>
                <a:solidFill>
                  <a:srgbClr val="FFFF00"/>
                </a:solidFill>
                <a:latin typeface="Comic Sans MS" pitchFamily="66" charset="0"/>
              </a:rPr>
              <a:t>(light) </a:t>
            </a:r>
            <a:br>
              <a:rPr lang="en-US" sz="3600" b="1" dirty="0" smtClean="0">
                <a:ln>
                  <a:solidFill>
                    <a:sysClr val="windowText" lastClr="000000"/>
                  </a:solidFill>
                </a:ln>
                <a:solidFill>
                  <a:srgbClr val="FFFF00"/>
                </a:solidFill>
                <a:latin typeface="Comic Sans MS" pitchFamily="66" charset="0"/>
              </a:rPr>
            </a:br>
            <a:r>
              <a:rPr lang="en-US" sz="3600" dirty="0" smtClean="0">
                <a:solidFill>
                  <a:srgbClr val="002060"/>
                </a:solidFill>
                <a:latin typeface="Comic Sans MS" pitchFamily="66" charset="0"/>
              </a:rPr>
              <a:t>remains</a:t>
            </a:r>
            <a:r>
              <a:rPr lang="en-US" sz="3600" dirty="0" smtClean="0">
                <a:latin typeface="Comic Sans MS" pitchFamily="66" charset="0"/>
              </a:rPr>
              <a:t> </a:t>
            </a:r>
            <a:r>
              <a:rPr lang="en-US" sz="3600" b="1" dirty="0" smtClean="0">
                <a:ln>
                  <a:solidFill>
                    <a:srgbClr val="CC00CC"/>
                  </a:solidFill>
                </a:ln>
                <a:solidFill>
                  <a:srgbClr val="FB8FEC"/>
                </a:solidFill>
                <a:latin typeface="Comic Sans MS" pitchFamily="66" charset="0"/>
              </a:rPr>
              <a:t>feminine</a:t>
            </a:r>
            <a:r>
              <a:rPr lang="en-US" sz="3600" dirty="0" smtClean="0">
                <a:ln>
                  <a:solidFill>
                    <a:srgbClr val="CC00CC"/>
                  </a:solidFill>
                </a:ln>
                <a:solidFill>
                  <a:srgbClr val="FB8FEC"/>
                </a:solidFill>
                <a:latin typeface="Comic Sans MS" pitchFamily="66" charset="0"/>
              </a:rPr>
              <a:t>!</a:t>
            </a:r>
            <a:r>
              <a:rPr lang="en-US" sz="3600" dirty="0" smtClean="0">
                <a:solidFill>
                  <a:srgbClr val="FB8FEC"/>
                </a:solidFill>
                <a:latin typeface="Comic Sans MS" pitchFamily="66" charset="0"/>
              </a:rPr>
              <a:t> </a:t>
            </a:r>
          </a:p>
          <a:p>
            <a:pPr algn="ctr"/>
            <a:endParaRPr lang="en-CA" sz="3600" dirty="0">
              <a:solidFill>
                <a:srgbClr val="FB8FEC"/>
              </a:solidFill>
              <a:latin typeface="Comic Sans MS" pitchFamily="66" charset="0"/>
            </a:endParaRPr>
          </a:p>
        </p:txBody>
      </p:sp>
    </p:spTree>
    <p:extLst>
      <p:ext uri="{BB962C8B-B14F-4D97-AF65-F5344CB8AC3E}">
        <p14:creationId xmlns:p14="http://schemas.microsoft.com/office/powerpoint/2010/main" val="256457530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0" y="0"/>
            <a:ext cx="6553200" cy="3445623"/>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spc="300" dirty="0" smtClean="0">
                <a:ln w="50800"/>
                <a:solidFill>
                  <a:schemeClr val="bg1">
                    <a:shade val="50000"/>
                  </a:schemeClr>
                </a:solidFill>
                <a:latin typeface="Cooper Black" pitchFamily="18" charset="0"/>
              </a:rPr>
              <a:t>Everyone has seen a moon in the night sky. </a:t>
            </a:r>
            <a:endParaRPr lang="en-US" sz="6000" b="1" spc="300" dirty="0">
              <a:ln w="50800"/>
              <a:solidFill>
                <a:schemeClr val="bg1">
                  <a:shade val="50000"/>
                </a:schemeClr>
              </a:solidFill>
              <a:latin typeface="Cooper Black" pitchFamily="18" charset="0"/>
            </a:endParaRPr>
          </a:p>
        </p:txBody>
      </p:sp>
      <p:pic>
        <p:nvPicPr>
          <p:cNvPr id="2050" name="Picture 2" descr="C:\Users\Rae\Desktop\Full moon night sky that's eas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381000"/>
            <a:ext cx="9339805" cy="612924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 y="5105400"/>
            <a:ext cx="12268200" cy="2514600"/>
          </a:xfrm>
          <a:prstGeom prst="rect">
            <a:avLst/>
          </a:prstGeom>
        </p:spPr>
        <p:txBody>
          <a:bodyPr vert="horz" lIns="91440" tIns="45720" rIns="91440" bIns="45720" rtlCol="0" anchor="ctr">
            <a:noAutofit/>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n w="50800"/>
                <a:solidFill>
                  <a:schemeClr val="bg1">
                    <a:shade val="50000"/>
                  </a:schemeClr>
                </a:solidFill>
                <a:latin typeface="Comic Sans MS" pitchFamily="66" charset="0"/>
              </a:rPr>
              <a:t>Does that mean the moon “rules the night”?</a:t>
            </a:r>
            <a:endParaRPr lang="en-US" sz="4000" b="1" dirty="0">
              <a:ln w="50800"/>
              <a:solidFill>
                <a:schemeClr val="bg1">
                  <a:shade val="50000"/>
                </a:schemeClr>
              </a:solidFill>
              <a:latin typeface="Comic Sans MS" pitchFamily="66" charset="0"/>
            </a:endParaRPr>
          </a:p>
        </p:txBody>
      </p:sp>
      <p:sp>
        <p:nvSpPr>
          <p:cNvPr id="6" name="Slide Number Placeholder 1"/>
          <p:cNvSpPr txBox="1">
            <a:spLocks/>
          </p:cNvSpPr>
          <p:nvPr/>
        </p:nvSpPr>
        <p:spPr>
          <a:xfrm>
            <a:off x="9372600" y="6400800"/>
            <a:ext cx="2743200" cy="365125"/>
          </a:xfrm>
          <a:prstGeom prst="rect">
            <a:avLst/>
          </a:prstGeom>
        </p:spPr>
        <p:txBody>
          <a:bodyPr vert="horz" anchor="ctr" anchorCtr="0">
            <a:normAutofit/>
            <a:scene3d>
              <a:camera prst="orthographicFront"/>
              <a:lightRig rig="threePt" dir="t"/>
            </a:scene3d>
            <a:sp3d extrusionH="57150">
              <a:bevelT w="38100" h="38100"/>
            </a:sp3d>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smtClean="0">
                <a:solidFill>
                  <a:schemeClr val="bg1"/>
                </a:solidFill>
              </a:rPr>
              <a:pPr algn="r"/>
              <a:t>34</a:t>
            </a:fld>
            <a:endParaRPr lang="en-US" dirty="0">
              <a:solidFill>
                <a:schemeClr val="bg1"/>
              </a:solidFill>
            </a:endParaRPr>
          </a:p>
        </p:txBody>
      </p:sp>
    </p:spTree>
    <p:extLst>
      <p:ext uri="{BB962C8B-B14F-4D97-AF65-F5344CB8AC3E}">
        <p14:creationId xmlns:p14="http://schemas.microsoft.com/office/powerpoint/2010/main" val="23790384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400"/>
            <a:ext cx="9144000" cy="7162800"/>
          </a:xfrm>
          <a:prstGeom prst="rect">
            <a:avLst/>
          </a:prstGeom>
        </p:spPr>
      </p:pic>
      <p:sp>
        <p:nvSpPr>
          <p:cNvPr id="3" name="Rectangle 2"/>
          <p:cNvSpPr/>
          <p:nvPr/>
        </p:nvSpPr>
        <p:spPr>
          <a:xfrm>
            <a:off x="8804475" y="26406"/>
            <a:ext cx="3352800" cy="6831594"/>
          </a:xfrm>
          <a:prstGeom prst="rect">
            <a:avLst/>
          </a:prstGeom>
          <a:solidFill>
            <a:schemeClr val="accent1">
              <a:lumMod val="60000"/>
              <a:lumOff val="40000"/>
            </a:schemeClr>
          </a:solid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u="sng" dirty="0" smtClean="0">
                <a:solidFill>
                  <a:srgbClr val="B83D68"/>
                </a:solidFill>
              </a:rPr>
              <a:t>Before</a:t>
            </a:r>
            <a:r>
              <a:rPr lang="en-US" sz="3600" b="1" dirty="0" smtClean="0">
                <a:solidFill>
                  <a:srgbClr val="B83D68"/>
                </a:solidFill>
              </a:rPr>
              <a:t> the next Scriptures </a:t>
            </a:r>
            <a:r>
              <a:rPr lang="en-US" sz="3600" b="1" dirty="0" smtClean="0">
                <a:solidFill>
                  <a:srgbClr val="0070C0"/>
                </a:solidFill>
              </a:rPr>
              <a:t>look at the blue sky.  Observe the moon in the daylight sky for nearly half of each month and ask yourself if you understand this next verse correctly!?</a:t>
            </a:r>
            <a:endParaRPr lang="en-CA" sz="3600" b="1" dirty="0">
              <a:solidFill>
                <a:srgbClr val="0070C0"/>
              </a:solidFill>
            </a:endParaRPr>
          </a:p>
        </p:txBody>
      </p:sp>
      <p:sp>
        <p:nvSpPr>
          <p:cNvPr id="2" name="Slide Number Placeholder 1"/>
          <p:cNvSpPr>
            <a:spLocks noGrp="1"/>
          </p:cNvSpPr>
          <p:nvPr>
            <p:ph type="sldNum" sz="quarter" idx="12"/>
          </p:nvPr>
        </p:nvSpPr>
        <p:spPr>
          <a:xfrm>
            <a:off x="11582400" y="6492875"/>
            <a:ext cx="533400" cy="365125"/>
          </a:xfrm>
        </p:spPr>
        <p:txBody>
          <a:bodyPr/>
          <a:lstStyle/>
          <a:p>
            <a:fld id="{AA4C6552-42F6-43F2-A3FB-E92E8C09004E}" type="slidenum">
              <a:rPr lang="en-US" b="1" smtClean="0">
                <a:solidFill>
                  <a:schemeClr val="tx1"/>
                </a:solidFill>
              </a:rPr>
              <a:pPr/>
              <a:t>35</a:t>
            </a:fld>
            <a:endParaRPr lang="en-US" b="1" dirty="0">
              <a:solidFill>
                <a:schemeClr val="tx1"/>
              </a:solidFill>
            </a:endParaRPr>
          </a:p>
        </p:txBody>
      </p:sp>
    </p:spTree>
    <p:extLst>
      <p:ext uri="{BB962C8B-B14F-4D97-AF65-F5344CB8AC3E}">
        <p14:creationId xmlns:p14="http://schemas.microsoft.com/office/powerpoint/2010/main" val="15447690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257800" y="26406"/>
            <a:ext cx="6934200" cy="6831594"/>
          </a:xfrm>
          <a:prstGeom prst="rect">
            <a:avLst/>
          </a:prstGeom>
          <a:solidFill>
            <a:schemeClr val="accent1">
              <a:lumMod val="40000"/>
              <a:lumOff val="60000"/>
            </a:schemeClr>
          </a:solidFill>
          <a:ln w="57150">
            <a:solidFill>
              <a:srgbClr val="C00000"/>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US" sz="3200" b="1" dirty="0">
                <a:solidFill>
                  <a:srgbClr val="800000"/>
                </a:solidFill>
              </a:rPr>
              <a:t>Gen 1:16</a:t>
            </a:r>
            <a:r>
              <a:rPr lang="en-US" sz="3200" dirty="0">
                <a:solidFill>
                  <a:prstClr val="black"/>
                </a:solidFill>
              </a:rPr>
              <a:t>  And </a:t>
            </a:r>
            <a:r>
              <a:rPr lang="en-US" sz="3200" dirty="0" smtClean="0">
                <a:solidFill>
                  <a:srgbClr val="0000FF"/>
                </a:solidFill>
              </a:rPr>
              <a:t>[</a:t>
            </a:r>
            <a:r>
              <a:rPr lang="en-US" sz="3200" dirty="0" err="1" smtClean="0">
                <a:solidFill>
                  <a:srgbClr val="0000FF"/>
                </a:solidFill>
              </a:rPr>
              <a:t>Yahuah</a:t>
            </a:r>
            <a:r>
              <a:rPr lang="en-US" sz="3200" dirty="0" smtClean="0">
                <a:solidFill>
                  <a:srgbClr val="0000FF"/>
                </a:solidFill>
              </a:rPr>
              <a:t>] </a:t>
            </a:r>
            <a:r>
              <a:rPr lang="en-US" sz="3200" dirty="0" err="1">
                <a:solidFill>
                  <a:prstClr val="black"/>
                </a:solidFill>
              </a:rPr>
              <a:t>maketh</a:t>
            </a:r>
            <a:r>
              <a:rPr lang="en-US" sz="3200" dirty="0">
                <a:solidFill>
                  <a:prstClr val="black"/>
                </a:solidFill>
              </a:rPr>
              <a:t> the </a:t>
            </a:r>
            <a:r>
              <a:rPr lang="en-US" sz="3200" b="1" u="sng" dirty="0" smtClean="0">
                <a:solidFill>
                  <a:prstClr val="black"/>
                </a:solidFill>
                <a:effectLst>
                  <a:glow rad="127000">
                    <a:srgbClr val="00FFFF"/>
                  </a:glow>
                </a:effectLst>
              </a:rPr>
              <a:t>TWO</a:t>
            </a:r>
            <a:r>
              <a:rPr lang="en-US" sz="3200" dirty="0" smtClean="0">
                <a:solidFill>
                  <a:prstClr val="black"/>
                </a:solidFill>
              </a:rPr>
              <a:t> </a:t>
            </a:r>
            <a:r>
              <a:rPr lang="en-US" sz="3200" dirty="0">
                <a:solidFill>
                  <a:prstClr val="black"/>
                </a:solidFill>
              </a:rPr>
              <a:t>great luminaries, the </a:t>
            </a:r>
            <a:r>
              <a:rPr lang="en-US" sz="4000" u="sng" dirty="0">
                <a:solidFill>
                  <a:srgbClr val="FFC000"/>
                </a:solidFill>
              </a:rPr>
              <a:t>great</a:t>
            </a:r>
            <a:r>
              <a:rPr lang="en-US" sz="3200" dirty="0">
                <a:solidFill>
                  <a:prstClr val="black"/>
                </a:solidFill>
              </a:rPr>
              <a:t> luminary for the rule of the day, and the </a:t>
            </a:r>
            <a:r>
              <a:rPr lang="en-US" sz="2400" u="sng" dirty="0">
                <a:solidFill>
                  <a:srgbClr val="00B0F0"/>
                </a:solidFill>
              </a:rPr>
              <a:t>small</a:t>
            </a:r>
            <a:r>
              <a:rPr lang="en-US" sz="3200" dirty="0">
                <a:solidFill>
                  <a:prstClr val="black"/>
                </a:solidFill>
              </a:rPr>
              <a:t> luminary--and the stars--for the rule of the night</a:t>
            </a:r>
            <a:r>
              <a:rPr lang="en-US" sz="3200" dirty="0" smtClean="0">
                <a:solidFill>
                  <a:prstClr val="black"/>
                </a:solidFill>
              </a:rPr>
              <a:t>;         </a:t>
            </a:r>
            <a:r>
              <a:rPr lang="en-US" sz="2800" dirty="0" smtClean="0">
                <a:solidFill>
                  <a:srgbClr val="CC00CC"/>
                </a:solidFill>
              </a:rPr>
              <a:t>YLT</a:t>
            </a:r>
            <a:endParaRPr lang="en-US" sz="2000" dirty="0" smtClean="0">
              <a:solidFill>
                <a:srgbClr val="CC00CC"/>
              </a:solidFill>
            </a:endParaRPr>
          </a:p>
          <a:p>
            <a:endParaRPr lang="en-US" sz="2000" dirty="0" smtClean="0">
              <a:solidFill>
                <a:srgbClr val="CC00CC"/>
              </a:solidFill>
            </a:endParaRPr>
          </a:p>
          <a:p>
            <a:endParaRPr lang="en-US" sz="2000" dirty="0" smtClean="0">
              <a:solidFill>
                <a:srgbClr val="CC00CC"/>
              </a:solidFill>
            </a:endParaRPr>
          </a:p>
          <a:p>
            <a:r>
              <a:rPr lang="en-US" sz="3200" b="1" dirty="0" err="1" smtClean="0">
                <a:solidFill>
                  <a:srgbClr val="008080"/>
                </a:solidFill>
              </a:rPr>
              <a:t>Psa</a:t>
            </a:r>
            <a:r>
              <a:rPr lang="en-US" sz="3200" b="1" dirty="0" smtClean="0">
                <a:solidFill>
                  <a:srgbClr val="008080"/>
                </a:solidFill>
              </a:rPr>
              <a:t> </a:t>
            </a:r>
            <a:r>
              <a:rPr lang="en-US" sz="3200" b="1" dirty="0">
                <a:solidFill>
                  <a:srgbClr val="008080"/>
                </a:solidFill>
              </a:rPr>
              <a:t>136:8</a:t>
            </a:r>
            <a:r>
              <a:rPr lang="en-US" sz="3200" b="1" dirty="0">
                <a:solidFill>
                  <a:prstClr val="black"/>
                </a:solidFill>
              </a:rPr>
              <a:t>  </a:t>
            </a:r>
            <a:r>
              <a:rPr lang="en-US" sz="3200" dirty="0" smtClean="0">
                <a:solidFill>
                  <a:prstClr val="black"/>
                </a:solidFill>
              </a:rPr>
              <a:t>The </a:t>
            </a:r>
            <a:r>
              <a:rPr lang="en-US" sz="2800" dirty="0" smtClean="0">
                <a:solidFill>
                  <a:prstClr val="black"/>
                </a:solidFill>
              </a:rPr>
              <a:t>[</a:t>
            </a:r>
            <a:r>
              <a:rPr lang="en-US" sz="2800" dirty="0" smtClean="0">
                <a:solidFill>
                  <a:srgbClr val="FFC000"/>
                </a:solidFill>
              </a:rPr>
              <a:t>great</a:t>
            </a:r>
            <a:r>
              <a:rPr lang="en-US" sz="2800" dirty="0" smtClean="0">
                <a:solidFill>
                  <a:prstClr val="black"/>
                </a:solidFill>
              </a:rPr>
              <a:t>]  </a:t>
            </a:r>
            <a:r>
              <a:rPr lang="en-US" sz="3200" b="1" dirty="0">
                <a:ln>
                  <a:solidFill>
                    <a:schemeClr val="accent2"/>
                  </a:solidFill>
                </a:ln>
                <a:solidFill>
                  <a:schemeClr val="accent4"/>
                </a:solidFill>
                <a:effectLst>
                  <a:glow rad="127000">
                    <a:srgbClr val="00FFFF"/>
                  </a:glow>
                </a:effectLst>
              </a:rPr>
              <a:t>sun</a:t>
            </a:r>
            <a:r>
              <a:rPr lang="en-US" sz="3200" dirty="0">
                <a:solidFill>
                  <a:prstClr val="black"/>
                </a:solidFill>
              </a:rPr>
              <a:t> </a:t>
            </a:r>
            <a:r>
              <a:rPr lang="en-US" sz="3200" b="1" u="sng" dirty="0">
                <a:solidFill>
                  <a:prstClr val="black"/>
                </a:solidFill>
              </a:rPr>
              <a:t>to rule by day</a:t>
            </a:r>
            <a:r>
              <a:rPr lang="en-US" sz="3200" dirty="0" smtClean="0">
                <a:solidFill>
                  <a:prstClr val="black"/>
                </a:solidFill>
              </a:rPr>
              <a:t>; </a:t>
            </a:r>
            <a:r>
              <a:rPr lang="en-US" sz="2400" dirty="0" smtClean="0">
                <a:solidFill>
                  <a:prstClr val="black"/>
                </a:solidFill>
              </a:rPr>
              <a:t>for </a:t>
            </a:r>
            <a:r>
              <a:rPr lang="en-US" sz="2400" dirty="0">
                <a:solidFill>
                  <a:prstClr val="black"/>
                </a:solidFill>
              </a:rPr>
              <a:t>his mercy </a:t>
            </a:r>
            <a:r>
              <a:rPr lang="en-US" sz="2400" i="1" dirty="0">
                <a:solidFill>
                  <a:prstClr val="black"/>
                </a:solidFill>
              </a:rPr>
              <a:t>endures</a:t>
            </a:r>
            <a:r>
              <a:rPr lang="en-US" sz="2400" dirty="0">
                <a:solidFill>
                  <a:prstClr val="black"/>
                </a:solidFill>
              </a:rPr>
              <a:t> for ever. </a:t>
            </a:r>
            <a:endParaRPr lang="en-US" sz="3200" dirty="0">
              <a:solidFill>
                <a:prstClr val="black"/>
              </a:solidFill>
            </a:endParaRPr>
          </a:p>
          <a:p>
            <a:r>
              <a:rPr lang="en-US" sz="3200" b="1" dirty="0" err="1">
                <a:solidFill>
                  <a:srgbClr val="008080"/>
                </a:solidFill>
              </a:rPr>
              <a:t>Psa</a:t>
            </a:r>
            <a:r>
              <a:rPr lang="en-US" sz="3200" b="1" dirty="0">
                <a:solidFill>
                  <a:srgbClr val="008080"/>
                </a:solidFill>
              </a:rPr>
              <a:t> 136:9</a:t>
            </a:r>
            <a:r>
              <a:rPr lang="en-US" sz="3200" b="1" dirty="0">
                <a:solidFill>
                  <a:prstClr val="black"/>
                </a:solidFill>
              </a:rPr>
              <a:t>  </a:t>
            </a:r>
            <a:r>
              <a:rPr lang="en-US" sz="3200" b="1" dirty="0" smtClean="0">
                <a:solidFill>
                  <a:prstClr val="black"/>
                </a:solidFill>
              </a:rPr>
              <a:t> </a:t>
            </a:r>
            <a:r>
              <a:rPr lang="en-US" sz="3200" dirty="0">
                <a:solidFill>
                  <a:prstClr val="black"/>
                </a:solidFill>
              </a:rPr>
              <a:t>The moon and the </a:t>
            </a:r>
            <a:r>
              <a:rPr lang="en-US" sz="2400" dirty="0" smtClean="0">
                <a:solidFill>
                  <a:prstClr val="black"/>
                </a:solidFill>
              </a:rPr>
              <a:t>[</a:t>
            </a:r>
            <a:r>
              <a:rPr lang="en-US" sz="2400" dirty="0" smtClean="0">
                <a:solidFill>
                  <a:srgbClr val="00B0F0"/>
                </a:solidFill>
              </a:rPr>
              <a:t>small</a:t>
            </a:r>
            <a:r>
              <a:rPr lang="en-US" sz="2400" dirty="0" smtClean="0">
                <a:solidFill>
                  <a:prstClr val="black"/>
                </a:solidFill>
              </a:rPr>
              <a:t>]</a:t>
            </a:r>
            <a:r>
              <a:rPr lang="en-US" sz="2800" dirty="0" smtClean="0">
                <a:solidFill>
                  <a:prstClr val="black"/>
                </a:solidFill>
              </a:rPr>
              <a:t/>
            </a:r>
            <a:br>
              <a:rPr lang="en-US" sz="2800" dirty="0" smtClean="0">
                <a:solidFill>
                  <a:prstClr val="black"/>
                </a:solidFill>
              </a:rPr>
            </a:br>
            <a:r>
              <a:rPr lang="en-US" sz="3200" b="1" dirty="0" smtClean="0">
                <a:solidFill>
                  <a:prstClr val="black"/>
                </a:solidFill>
                <a:effectLst>
                  <a:glow rad="127000">
                    <a:srgbClr val="00FFFF"/>
                  </a:glow>
                </a:effectLst>
              </a:rPr>
              <a:t>stars</a:t>
            </a:r>
            <a:r>
              <a:rPr lang="en-US" sz="3200" dirty="0" smtClean="0">
                <a:solidFill>
                  <a:prstClr val="black"/>
                </a:solidFill>
              </a:rPr>
              <a:t> </a:t>
            </a:r>
            <a:r>
              <a:rPr lang="en-US" sz="3200" dirty="0">
                <a:solidFill>
                  <a:prstClr val="black"/>
                </a:solidFill>
              </a:rPr>
              <a:t>to rule the night; </a:t>
            </a:r>
            <a:r>
              <a:rPr lang="en-US" sz="3200" dirty="0" smtClean="0">
                <a:solidFill>
                  <a:prstClr val="black"/>
                </a:solidFill>
              </a:rPr>
              <a:t/>
            </a:r>
            <a:br>
              <a:rPr lang="en-US" sz="3200" dirty="0" smtClean="0">
                <a:solidFill>
                  <a:prstClr val="black"/>
                </a:solidFill>
              </a:rPr>
            </a:br>
            <a:r>
              <a:rPr lang="en-US" sz="2400" dirty="0" smtClean="0">
                <a:solidFill>
                  <a:prstClr val="black"/>
                </a:solidFill>
              </a:rPr>
              <a:t>for </a:t>
            </a:r>
            <a:r>
              <a:rPr lang="en-US" sz="2400" dirty="0">
                <a:solidFill>
                  <a:prstClr val="black"/>
                </a:solidFill>
              </a:rPr>
              <a:t>his mercy </a:t>
            </a:r>
            <a:r>
              <a:rPr lang="en-US" sz="2400" i="1" dirty="0">
                <a:solidFill>
                  <a:prstClr val="black"/>
                </a:solidFill>
              </a:rPr>
              <a:t>endures</a:t>
            </a:r>
            <a:r>
              <a:rPr lang="en-US" sz="2400" dirty="0">
                <a:solidFill>
                  <a:prstClr val="black"/>
                </a:solidFill>
              </a:rPr>
              <a:t> for ever</a:t>
            </a:r>
            <a:r>
              <a:rPr lang="en-US" sz="2400" dirty="0" smtClean="0">
                <a:solidFill>
                  <a:prstClr val="black"/>
                </a:solidFill>
              </a:rPr>
              <a:t>.</a:t>
            </a:r>
          </a:p>
          <a:p>
            <a:r>
              <a:rPr lang="en-US" sz="3200" b="1" dirty="0" smtClean="0">
                <a:solidFill>
                  <a:srgbClr val="008080"/>
                </a:solidFill>
              </a:rPr>
              <a:t>Question:  </a:t>
            </a:r>
            <a:r>
              <a:rPr lang="en-US" sz="2800" b="1" dirty="0" smtClean="0">
                <a:solidFill>
                  <a:srgbClr val="C00000"/>
                </a:solidFill>
              </a:rPr>
              <a:t>Why is the moon in this verse </a:t>
            </a:r>
            <a:r>
              <a:rPr lang="en-US" sz="3600" b="1" u="sng" dirty="0" smtClean="0">
                <a:solidFill>
                  <a:srgbClr val="C00000"/>
                </a:solidFill>
              </a:rPr>
              <a:t>appearing</a:t>
            </a:r>
            <a:r>
              <a:rPr lang="en-US" sz="2800" b="1" dirty="0" smtClean="0">
                <a:solidFill>
                  <a:srgbClr val="C00000"/>
                </a:solidFill>
              </a:rPr>
              <a:t> as one of the sky rulers?</a:t>
            </a:r>
            <a:endParaRPr lang="en-US" sz="2800" b="1" dirty="0">
              <a:solidFill>
                <a:srgbClr val="C00000"/>
              </a:solidFill>
            </a:endParaRPr>
          </a:p>
        </p:txBody>
      </p:sp>
      <p:sp>
        <p:nvSpPr>
          <p:cNvPr id="2" name="Slide Number Placeholder 1"/>
          <p:cNvSpPr>
            <a:spLocks noGrp="1"/>
          </p:cNvSpPr>
          <p:nvPr>
            <p:ph type="sldNum" sz="quarter" idx="12"/>
          </p:nvPr>
        </p:nvSpPr>
        <p:spPr>
          <a:xfrm>
            <a:off x="11582400" y="6400800"/>
            <a:ext cx="533400" cy="365125"/>
          </a:xfrm>
        </p:spPr>
        <p:txBody>
          <a:bodyPr/>
          <a:lstStyle/>
          <a:p>
            <a:fld id="{AA4C6552-42F6-43F2-A3FB-E92E8C09004E}" type="slidenum">
              <a:rPr lang="en-US" sz="1600" smtClean="0">
                <a:solidFill>
                  <a:schemeClr val="tx1"/>
                </a:solidFill>
              </a:rPr>
              <a:pPr/>
              <a:t>36</a:t>
            </a:fld>
            <a:endParaRPr lang="en-US" dirty="0">
              <a:solidFill>
                <a:schemeClr val="tx1"/>
              </a:solidFill>
            </a:endParaRPr>
          </a:p>
        </p:txBody>
      </p:sp>
      <p:sp>
        <p:nvSpPr>
          <p:cNvPr id="5" name="Bent Arrow 4"/>
          <p:cNvSpPr/>
          <p:nvPr/>
        </p:nvSpPr>
        <p:spPr>
          <a:xfrm rot="16200000" flipH="1" flipV="1">
            <a:off x="7525963" y="286962"/>
            <a:ext cx="685800" cy="5598275"/>
          </a:xfrm>
          <a:prstGeom prst="bentArrow">
            <a:avLst>
              <a:gd name="adj1" fmla="val 25000"/>
              <a:gd name="adj2" fmla="val 50000"/>
              <a:gd name="adj3" fmla="val 42509"/>
              <a:gd name="adj4" fmla="val 43750"/>
            </a:avLst>
          </a:prstGeom>
          <a:gradFill flip="none" rotWithShape="1">
            <a:gsLst>
              <a:gs pos="25000">
                <a:srgbClr val="B83D68">
                  <a:alpha val="17000"/>
                </a:srgbClr>
              </a:gs>
              <a:gs pos="46000">
                <a:srgbClr val="FFFF00"/>
              </a:gs>
              <a:gs pos="92000">
                <a:schemeClr val="tx1">
                  <a:alpha val="71000"/>
                </a:schemeClr>
              </a:gs>
            </a:gsLst>
            <a:path path="shape">
              <a:fillToRect l="50000" t="50000" r="50000" b="50000"/>
            </a:path>
            <a:tileRect/>
          </a:gradFill>
          <a:ln w="28575">
            <a:solidFill>
              <a:srgbClr val="8D42C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Curved Right Arrow 5"/>
          <p:cNvSpPr/>
          <p:nvPr/>
        </p:nvSpPr>
        <p:spPr>
          <a:xfrm>
            <a:off x="304800" y="914400"/>
            <a:ext cx="4953000" cy="5410200"/>
          </a:xfrm>
          <a:prstGeom prst="curvedRightArrow">
            <a:avLst>
              <a:gd name="adj1" fmla="val 11104"/>
              <a:gd name="adj2" fmla="val 41321"/>
              <a:gd name="adj3" fmla="val 25000"/>
            </a:avLst>
          </a:prstGeom>
          <a:gradFill>
            <a:gsLst>
              <a:gs pos="77000">
                <a:srgbClr val="B83D68">
                  <a:alpha val="17000"/>
                </a:srgbClr>
              </a:gs>
              <a:gs pos="46000">
                <a:srgbClr val="FFFF00"/>
              </a:gs>
              <a:gs pos="92000">
                <a:schemeClr val="tx1">
                  <a:alpha val="71000"/>
                </a:schemeClr>
              </a:gs>
            </a:gsLst>
            <a:path path="shape">
              <a:fillToRect l="50000" t="50000" r="50000" b="50000"/>
            </a:path>
          </a:gradFill>
          <a:ln w="38100">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Bent Arrow 6"/>
          <p:cNvSpPr/>
          <p:nvPr/>
        </p:nvSpPr>
        <p:spPr>
          <a:xfrm rot="1816701" flipV="1">
            <a:off x="4583605" y="1090542"/>
            <a:ext cx="972240" cy="2128244"/>
          </a:xfrm>
          <a:prstGeom prst="bentArrow">
            <a:avLst>
              <a:gd name="adj1" fmla="val 21922"/>
              <a:gd name="adj2" fmla="val 50000"/>
              <a:gd name="adj3" fmla="val 42509"/>
              <a:gd name="adj4" fmla="val 43750"/>
            </a:avLst>
          </a:prstGeom>
          <a:gradFill flip="none" rotWithShape="1">
            <a:gsLst>
              <a:gs pos="25000">
                <a:srgbClr val="B83D68">
                  <a:alpha val="17000"/>
                </a:srgbClr>
              </a:gs>
              <a:gs pos="46000">
                <a:srgbClr val="FFFF00"/>
              </a:gs>
              <a:gs pos="92000">
                <a:schemeClr val="tx1">
                  <a:alpha val="71000"/>
                </a:schemeClr>
              </a:gs>
            </a:gsLst>
            <a:path path="shape">
              <a:fillToRect l="50000" t="50000" r="50000" b="50000"/>
            </a:path>
            <a:tileRect/>
          </a:gradFill>
          <a:ln w="28575">
            <a:solidFill>
              <a:srgbClr val="8D42C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2201219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1750"/>
                                        <p:tgtEl>
                                          <p:spTgt spid="3">
                                            <p:txEl>
                                              <p:pRg st="3" end="3"/>
                                            </p:txEl>
                                          </p:spTgt>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left)">
                                      <p:cBhvr>
                                        <p:cTn id="20" dur="1500"/>
                                        <p:tgtEl>
                                          <p:spTgt spid="3">
                                            <p:txEl>
                                              <p:pRg st="4" end="4"/>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7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0"/>
            <a:ext cx="9144000" cy="6858000"/>
          </a:xfrm>
          <a:prstGeom prst="rect">
            <a:avLst/>
          </a:prstGeom>
        </p:spPr>
      </p:pic>
      <p:sp>
        <p:nvSpPr>
          <p:cNvPr id="3" name="Rectangle 2"/>
          <p:cNvSpPr/>
          <p:nvPr/>
        </p:nvSpPr>
        <p:spPr>
          <a:xfrm>
            <a:off x="4572000" y="26406"/>
            <a:ext cx="7467600" cy="6831594"/>
          </a:xfrm>
          <a:prstGeom prst="rect">
            <a:avLst/>
          </a:prstGeom>
          <a:solidFill>
            <a:schemeClr val="accent1">
              <a:lumMod val="40000"/>
              <a:lumOff val="60000"/>
            </a:schemeClr>
          </a:solidFill>
          <a:ln w="57150">
            <a:solidFill>
              <a:srgbClr val="B83D68"/>
            </a:solidFill>
          </a:ln>
          <a:effectLst>
            <a:glow rad="127000">
              <a:srgbClr val="00FF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200" b="1" dirty="0" smtClean="0">
                <a:solidFill>
                  <a:srgbClr val="008080"/>
                </a:solidFill>
                <a:latin typeface="Comic Sans MS" pitchFamily="66" charset="0"/>
              </a:rPr>
              <a:t>Read Psalms 136 again:</a:t>
            </a:r>
          </a:p>
          <a:p>
            <a:endParaRPr lang="en-US" sz="1200" b="1" dirty="0" smtClean="0">
              <a:solidFill>
                <a:srgbClr val="008080"/>
              </a:solidFill>
              <a:latin typeface="Comic Sans MS" pitchFamily="66" charset="0"/>
            </a:endParaRPr>
          </a:p>
          <a:p>
            <a:r>
              <a:rPr lang="en-US" sz="2400" b="1" dirty="0" smtClean="0">
                <a:solidFill>
                  <a:srgbClr val="008080"/>
                </a:solidFill>
                <a:latin typeface="Comic Sans MS" pitchFamily="66" charset="0"/>
              </a:rPr>
              <a:t>7</a:t>
            </a:r>
            <a:r>
              <a:rPr lang="en-US" sz="2400" dirty="0" smtClean="0">
                <a:solidFill>
                  <a:prstClr val="black"/>
                </a:solidFill>
                <a:latin typeface="Comic Sans MS" pitchFamily="66" charset="0"/>
              </a:rPr>
              <a:t>   To </a:t>
            </a:r>
            <a:r>
              <a:rPr lang="en-US" sz="2400" dirty="0">
                <a:solidFill>
                  <a:prstClr val="black"/>
                </a:solidFill>
                <a:latin typeface="Comic Sans MS" pitchFamily="66" charset="0"/>
              </a:rPr>
              <a:t>him who alone made great </a:t>
            </a:r>
            <a:r>
              <a:rPr lang="en-US" sz="2400" b="1" dirty="0">
                <a:solidFill>
                  <a:prstClr val="black"/>
                </a:solidFill>
                <a:effectLst>
                  <a:glow rad="127000">
                    <a:srgbClr val="00FFFF"/>
                  </a:glow>
                </a:effectLst>
                <a:latin typeface="Comic Sans MS" pitchFamily="66" charset="0"/>
              </a:rPr>
              <a:t>lights</a:t>
            </a:r>
            <a:r>
              <a:rPr lang="en-US" sz="2400" dirty="0">
                <a:solidFill>
                  <a:prstClr val="black"/>
                </a:solidFill>
                <a:latin typeface="Comic Sans MS" pitchFamily="66" charset="0"/>
              </a:rPr>
              <a:t>; </a:t>
            </a:r>
            <a:r>
              <a:rPr lang="en-US" sz="2400" dirty="0" smtClean="0">
                <a:solidFill>
                  <a:prstClr val="black"/>
                </a:solidFill>
                <a:latin typeface="Comic Sans MS" pitchFamily="66" charset="0"/>
              </a:rPr>
              <a:t/>
            </a:r>
            <a:br>
              <a:rPr lang="en-US" sz="2400" dirty="0" smtClean="0">
                <a:solidFill>
                  <a:prstClr val="black"/>
                </a:solidFill>
                <a:latin typeface="Comic Sans MS" pitchFamily="66" charset="0"/>
              </a:rPr>
            </a:br>
            <a:r>
              <a:rPr lang="en-US" sz="2400" dirty="0" smtClean="0">
                <a:solidFill>
                  <a:prstClr val="black"/>
                </a:solidFill>
                <a:latin typeface="Comic Sans MS" pitchFamily="66" charset="0"/>
              </a:rPr>
              <a:t>     </a:t>
            </a:r>
            <a:r>
              <a:rPr lang="en-US" dirty="0" smtClean="0">
                <a:solidFill>
                  <a:prstClr val="black"/>
                </a:solidFill>
                <a:latin typeface="Comic Sans MS" pitchFamily="66" charset="0"/>
              </a:rPr>
              <a:t>for </a:t>
            </a:r>
            <a:r>
              <a:rPr lang="en-US" dirty="0">
                <a:solidFill>
                  <a:prstClr val="black"/>
                </a:solidFill>
                <a:latin typeface="Comic Sans MS" pitchFamily="66" charset="0"/>
              </a:rPr>
              <a:t>his mercy </a:t>
            </a:r>
            <a:r>
              <a:rPr lang="en-US" i="1" dirty="0">
                <a:solidFill>
                  <a:prstClr val="black"/>
                </a:solidFill>
                <a:latin typeface="Comic Sans MS" pitchFamily="66" charset="0"/>
              </a:rPr>
              <a:t>endures</a:t>
            </a:r>
            <a:r>
              <a:rPr lang="en-US" dirty="0">
                <a:solidFill>
                  <a:prstClr val="black"/>
                </a:solidFill>
                <a:latin typeface="Comic Sans MS" pitchFamily="66" charset="0"/>
              </a:rPr>
              <a:t> for ever. </a:t>
            </a:r>
          </a:p>
          <a:p>
            <a:r>
              <a:rPr lang="en-US" sz="2400" b="1" dirty="0" smtClean="0">
                <a:solidFill>
                  <a:srgbClr val="008080"/>
                </a:solidFill>
                <a:latin typeface="Comic Sans MS" pitchFamily="66" charset="0"/>
              </a:rPr>
              <a:t>8</a:t>
            </a:r>
            <a:r>
              <a:rPr lang="en-US" sz="2400" dirty="0" smtClean="0">
                <a:solidFill>
                  <a:prstClr val="black"/>
                </a:solidFill>
                <a:latin typeface="Comic Sans MS" pitchFamily="66" charset="0"/>
              </a:rPr>
              <a:t>  </a:t>
            </a:r>
            <a:r>
              <a:rPr lang="en-US" sz="2400" dirty="0">
                <a:solidFill>
                  <a:prstClr val="black"/>
                </a:solidFill>
                <a:latin typeface="Comic Sans MS" pitchFamily="66" charset="0"/>
              </a:rPr>
              <a:t>The </a:t>
            </a:r>
            <a:r>
              <a:rPr lang="en-US" sz="2400" b="1" u="sng" dirty="0">
                <a:solidFill>
                  <a:prstClr val="black"/>
                </a:solidFill>
                <a:effectLst>
                  <a:glow rad="127000">
                    <a:srgbClr val="00FFFF"/>
                  </a:glow>
                </a:effectLst>
                <a:latin typeface="Comic Sans MS" pitchFamily="66" charset="0"/>
              </a:rPr>
              <a:t>sun</a:t>
            </a:r>
            <a:r>
              <a:rPr lang="en-US" sz="2400" u="sng" dirty="0">
                <a:solidFill>
                  <a:prstClr val="black"/>
                </a:solidFill>
                <a:latin typeface="Comic Sans MS" pitchFamily="66" charset="0"/>
              </a:rPr>
              <a:t> to rule by </a:t>
            </a:r>
            <a:r>
              <a:rPr lang="en-US" sz="2400" u="sng" dirty="0" smtClean="0">
                <a:solidFill>
                  <a:prstClr val="black"/>
                </a:solidFill>
                <a:latin typeface="Comic Sans MS" pitchFamily="66" charset="0"/>
              </a:rPr>
              <a:t>day</a:t>
            </a:r>
            <a:r>
              <a:rPr lang="en-US" sz="2400" dirty="0" smtClean="0">
                <a:solidFill>
                  <a:prstClr val="black"/>
                </a:solidFill>
                <a:latin typeface="Comic Sans MS" pitchFamily="66" charset="0"/>
              </a:rPr>
              <a:t> … </a:t>
            </a:r>
            <a:endParaRPr lang="en-US" sz="2400" dirty="0">
              <a:solidFill>
                <a:prstClr val="black"/>
              </a:solidFill>
              <a:latin typeface="Comic Sans MS" pitchFamily="66" charset="0"/>
            </a:endParaRPr>
          </a:p>
          <a:p>
            <a:r>
              <a:rPr lang="en-US" sz="2400" b="1" dirty="0" smtClean="0">
                <a:solidFill>
                  <a:srgbClr val="008080"/>
                </a:solidFill>
                <a:latin typeface="Comic Sans MS" pitchFamily="66" charset="0"/>
              </a:rPr>
              <a:t>9</a:t>
            </a:r>
            <a:r>
              <a:rPr lang="en-US" sz="2400" dirty="0" smtClean="0">
                <a:solidFill>
                  <a:prstClr val="black"/>
                </a:solidFill>
                <a:latin typeface="Comic Sans MS" pitchFamily="66" charset="0"/>
              </a:rPr>
              <a:t>  </a:t>
            </a:r>
            <a:r>
              <a:rPr lang="en-US" sz="2400" dirty="0">
                <a:solidFill>
                  <a:prstClr val="black"/>
                </a:solidFill>
                <a:latin typeface="Comic Sans MS" pitchFamily="66" charset="0"/>
              </a:rPr>
              <a:t>The moon and </a:t>
            </a:r>
            <a:r>
              <a:rPr lang="en-US" sz="2400" u="sng" dirty="0">
                <a:solidFill>
                  <a:prstClr val="black"/>
                </a:solidFill>
                <a:latin typeface="Comic Sans MS" pitchFamily="66" charset="0"/>
              </a:rPr>
              <a:t>the </a:t>
            </a:r>
            <a:r>
              <a:rPr lang="en-US" sz="2400" b="1" u="sng" dirty="0">
                <a:solidFill>
                  <a:prstClr val="black"/>
                </a:solidFill>
                <a:effectLst>
                  <a:glow rad="127000">
                    <a:srgbClr val="00FFFF"/>
                  </a:glow>
                </a:effectLst>
                <a:latin typeface="Comic Sans MS" pitchFamily="66" charset="0"/>
              </a:rPr>
              <a:t>stars</a:t>
            </a:r>
            <a:r>
              <a:rPr lang="en-US" sz="2400" u="sng" dirty="0">
                <a:solidFill>
                  <a:prstClr val="black"/>
                </a:solidFill>
                <a:latin typeface="Comic Sans MS" pitchFamily="66" charset="0"/>
              </a:rPr>
              <a:t> to rule the </a:t>
            </a:r>
            <a:r>
              <a:rPr lang="en-US" sz="2400" u="sng" dirty="0" smtClean="0">
                <a:solidFill>
                  <a:prstClr val="black"/>
                </a:solidFill>
                <a:latin typeface="Comic Sans MS" pitchFamily="66" charset="0"/>
              </a:rPr>
              <a:t>night</a:t>
            </a:r>
            <a:r>
              <a:rPr lang="en-US" sz="2400" dirty="0" smtClean="0">
                <a:solidFill>
                  <a:prstClr val="black"/>
                </a:solidFill>
                <a:latin typeface="Comic Sans MS" pitchFamily="66" charset="0"/>
              </a:rPr>
              <a:t> …      </a:t>
            </a:r>
            <a:br>
              <a:rPr lang="en-US" sz="2400" dirty="0" smtClean="0">
                <a:solidFill>
                  <a:prstClr val="black"/>
                </a:solidFill>
                <a:latin typeface="Comic Sans MS" pitchFamily="66" charset="0"/>
              </a:rPr>
            </a:br>
            <a:r>
              <a:rPr lang="en-US" sz="2400" dirty="0" smtClean="0">
                <a:solidFill>
                  <a:prstClr val="black"/>
                </a:solidFill>
                <a:latin typeface="Comic Sans MS" pitchFamily="66" charset="0"/>
              </a:rPr>
              <a:t>                                     </a:t>
            </a:r>
            <a:r>
              <a:rPr lang="en-US" dirty="0" err="1" smtClean="0">
                <a:solidFill>
                  <a:prstClr val="black"/>
                </a:solidFill>
                <a:latin typeface="Comic Sans MS" pitchFamily="66" charset="0"/>
              </a:rPr>
              <a:t>Brenton’s</a:t>
            </a:r>
            <a:r>
              <a:rPr lang="en-US" dirty="0" smtClean="0">
                <a:solidFill>
                  <a:prstClr val="black"/>
                </a:solidFill>
                <a:latin typeface="Comic Sans MS" pitchFamily="66" charset="0"/>
              </a:rPr>
              <a:t> Septuagint  1851</a:t>
            </a:r>
            <a:r>
              <a:rPr lang="en-US" sz="3200" dirty="0" smtClean="0">
                <a:solidFill>
                  <a:prstClr val="black"/>
                </a:solidFill>
                <a:latin typeface="Comic Sans MS" pitchFamily="66" charset="0"/>
              </a:rPr>
              <a:t> </a:t>
            </a:r>
          </a:p>
          <a:p>
            <a:endParaRPr lang="en-US" sz="1400" dirty="0">
              <a:solidFill>
                <a:prstClr val="black"/>
              </a:solidFill>
              <a:latin typeface="Comic Sans MS" pitchFamily="66" charset="0"/>
            </a:endParaRPr>
          </a:p>
          <a:p>
            <a:pPr marL="457200" indent="-457200">
              <a:buFont typeface="Arial" pitchFamily="34" charset="0"/>
              <a:buChar char="•"/>
            </a:pPr>
            <a:r>
              <a:rPr lang="en-US" sz="3200" b="1" i="1" dirty="0" smtClean="0">
                <a:solidFill>
                  <a:srgbClr val="CC00CC"/>
                </a:solidFill>
                <a:latin typeface="Comic Sans MS" pitchFamily="66" charset="0"/>
              </a:rPr>
              <a:t>The chapter Context </a:t>
            </a:r>
            <a:r>
              <a:rPr lang="en-US" sz="3200" dirty="0" smtClean="0">
                <a:solidFill>
                  <a:srgbClr val="0070C0"/>
                </a:solidFill>
                <a:latin typeface="Comic Sans MS" pitchFamily="66" charset="0"/>
              </a:rPr>
              <a:t>is about </a:t>
            </a:r>
            <a:br>
              <a:rPr lang="en-US" sz="3200" dirty="0" smtClean="0">
                <a:solidFill>
                  <a:srgbClr val="0070C0"/>
                </a:solidFill>
                <a:latin typeface="Comic Sans MS" pitchFamily="66" charset="0"/>
              </a:rPr>
            </a:br>
            <a:r>
              <a:rPr lang="en-US" sz="3200" dirty="0" smtClean="0">
                <a:solidFill>
                  <a:srgbClr val="0070C0"/>
                </a:solidFill>
                <a:latin typeface="Comic Sans MS" pitchFamily="66" charset="0"/>
              </a:rPr>
              <a:t>the Creator establishing heavenly bodies in the heavens.  </a:t>
            </a:r>
            <a:br>
              <a:rPr lang="en-US" sz="3200" dirty="0" smtClean="0">
                <a:solidFill>
                  <a:srgbClr val="0070C0"/>
                </a:solidFill>
                <a:latin typeface="Comic Sans MS" pitchFamily="66" charset="0"/>
              </a:rPr>
            </a:br>
            <a:r>
              <a:rPr lang="en-US" sz="3200" dirty="0" smtClean="0">
                <a:solidFill>
                  <a:srgbClr val="0070C0"/>
                </a:solidFill>
                <a:latin typeface="Comic Sans MS" pitchFamily="66" charset="0"/>
              </a:rPr>
              <a:t>Not all of them are “light-givers.”</a:t>
            </a:r>
          </a:p>
          <a:p>
            <a:pPr marL="457200" indent="-457200">
              <a:buFont typeface="Arial" pitchFamily="34" charset="0"/>
              <a:buChar char="•"/>
            </a:pPr>
            <a:r>
              <a:rPr lang="en-US" sz="3200" b="1" i="1" dirty="0" smtClean="0">
                <a:solidFill>
                  <a:srgbClr val="CC00CC"/>
                </a:solidFill>
                <a:latin typeface="Comic Sans MS" pitchFamily="66" charset="0"/>
              </a:rPr>
              <a:t>Question:  </a:t>
            </a:r>
            <a:r>
              <a:rPr lang="en-US" sz="3200" dirty="0" smtClean="0">
                <a:solidFill>
                  <a:srgbClr val="0070C0"/>
                </a:solidFill>
                <a:latin typeface="Comic Sans MS" pitchFamily="66" charset="0"/>
              </a:rPr>
              <a:t>But what type of ruler rules in absence, without an authoritative representation present? </a:t>
            </a:r>
            <a:endParaRPr lang="en-US" sz="3200" dirty="0">
              <a:solidFill>
                <a:srgbClr val="0070C0"/>
              </a:solidFill>
              <a:latin typeface="Comic Sans MS" pitchFamily="66" charset="0"/>
            </a:endParaRPr>
          </a:p>
        </p:txBody>
      </p:sp>
      <p:sp>
        <p:nvSpPr>
          <p:cNvPr id="2" name="Slide Number Placeholder 1"/>
          <p:cNvSpPr>
            <a:spLocks noGrp="1"/>
          </p:cNvSpPr>
          <p:nvPr>
            <p:ph type="sldNum" sz="quarter" idx="12"/>
          </p:nvPr>
        </p:nvSpPr>
        <p:spPr>
          <a:xfrm>
            <a:off x="11430000" y="6416675"/>
            <a:ext cx="533400" cy="365125"/>
          </a:xfrm>
        </p:spPr>
        <p:txBody>
          <a:bodyPr/>
          <a:lstStyle/>
          <a:p>
            <a:fld id="{AA4C6552-42F6-43F2-A3FB-E92E8C09004E}" type="slidenum">
              <a:rPr lang="en-US" sz="1600" smtClean="0">
                <a:solidFill>
                  <a:schemeClr val="tx1"/>
                </a:solidFill>
              </a:rPr>
              <a:pPr/>
              <a:t>37</a:t>
            </a:fld>
            <a:endParaRPr lang="en-US" dirty="0">
              <a:solidFill>
                <a:schemeClr val="tx1"/>
              </a:solidFill>
            </a:endParaRPr>
          </a:p>
        </p:txBody>
      </p:sp>
    </p:spTree>
    <p:extLst>
      <p:ext uri="{BB962C8B-B14F-4D97-AF65-F5344CB8AC3E}">
        <p14:creationId xmlns:p14="http://schemas.microsoft.com/office/powerpoint/2010/main" val="422924043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175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left)">
                                      <p:cBhvr>
                                        <p:cTn id="12" dur="17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43000">
              <a:srgbClr val="A43F93"/>
            </a:gs>
            <a:gs pos="6000">
              <a:srgbClr val="B83D68">
                <a:alpha val="17000"/>
              </a:srgbClr>
            </a:gs>
            <a:gs pos="90000">
              <a:srgbClr val="8D42C6">
                <a:alpha val="17000"/>
              </a:srgbClr>
            </a:gs>
          </a:gsLst>
          <a:lin ang="13500000" scaled="1"/>
        </a:gradFill>
        <a:effectLst/>
      </p:bgPr>
    </p:bg>
    <p:spTree>
      <p:nvGrpSpPr>
        <p:cNvPr id="1" name=""/>
        <p:cNvGrpSpPr/>
        <p:nvPr/>
      </p:nvGrpSpPr>
      <p:grpSpPr>
        <a:xfrm>
          <a:off x="0" y="0"/>
          <a:ext cx="0" cy="0"/>
          <a:chOff x="0" y="0"/>
          <a:chExt cx="0" cy="0"/>
        </a:xfrm>
      </p:grpSpPr>
      <p:sp>
        <p:nvSpPr>
          <p:cNvPr id="3" name="Rectangle 2"/>
          <p:cNvSpPr/>
          <p:nvPr/>
        </p:nvSpPr>
        <p:spPr>
          <a:xfrm>
            <a:off x="9512643" y="491512"/>
            <a:ext cx="2506362" cy="5911347"/>
          </a:xfrm>
          <a:prstGeom prst="rect">
            <a:avLst/>
          </a:prstGeom>
          <a:solidFill>
            <a:schemeClr val="accent1">
              <a:lumMod val="40000"/>
              <a:lumOff val="60000"/>
            </a:schemeClr>
          </a:solidFill>
          <a:ln w="57150">
            <a:solidFill>
              <a:srgbClr val="B83D68"/>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smtClean="0">
                <a:solidFill>
                  <a:schemeClr val="tx1"/>
                </a:solidFill>
              </a:rPr>
              <a:t>In any type of </a:t>
            </a:r>
            <a:r>
              <a:rPr lang="en-CA" sz="3200" b="1" dirty="0" smtClean="0">
                <a:solidFill>
                  <a:srgbClr val="002060"/>
                </a:solidFill>
                <a:effectLst>
                  <a:glow rad="127000">
                    <a:srgbClr val="FB8FEC"/>
                  </a:glow>
                </a:effectLst>
              </a:rPr>
              <a:t>eclipse, </a:t>
            </a:r>
            <a:r>
              <a:rPr lang="en-CA" sz="3200" dirty="0" smtClean="0">
                <a:solidFill>
                  <a:schemeClr val="tx1"/>
                </a:solidFill>
                <a:effectLst/>
              </a:rPr>
              <a:t>(</a:t>
            </a:r>
            <a:r>
              <a:rPr lang="en-CA" sz="3200" dirty="0" smtClean="0">
                <a:solidFill>
                  <a:schemeClr val="tx1"/>
                </a:solidFill>
              </a:rPr>
              <a:t>when the </a:t>
            </a:r>
            <a:r>
              <a:rPr lang="en-CA" sz="3200" u="sng" dirty="0" smtClean="0">
                <a:ln>
                  <a:solidFill>
                    <a:schemeClr val="accent2"/>
                  </a:solidFill>
                </a:ln>
                <a:solidFill>
                  <a:schemeClr val="accent4"/>
                </a:solidFill>
                <a:effectLst>
                  <a:glow rad="101600">
                    <a:schemeClr val="accent1">
                      <a:satMod val="175000"/>
                      <a:alpha val="40000"/>
                    </a:schemeClr>
                  </a:glow>
                </a:effectLst>
              </a:rPr>
              <a:t>sunlight is removed </a:t>
            </a:r>
            <a:r>
              <a:rPr lang="en-CA" sz="3200" dirty="0" smtClean="0">
                <a:solidFill>
                  <a:schemeClr val="tx1"/>
                </a:solidFill>
              </a:rPr>
              <a:t>from our viewpoint by the moon), HOW MUCH </a:t>
            </a:r>
            <a:r>
              <a:rPr lang="en-CA" sz="3200" b="1" dirty="0" smtClean="0">
                <a:ln w="19050">
                  <a:solidFill>
                    <a:srgbClr val="FB8FEC"/>
                  </a:solidFill>
                </a:ln>
                <a:solidFill>
                  <a:srgbClr val="0000FF"/>
                </a:solidFill>
                <a:effectLst>
                  <a:glow rad="444500">
                    <a:srgbClr val="00FFFF"/>
                  </a:glow>
                </a:effectLst>
                <a:latin typeface="Arial Black" panose="020B0A04020102020204" pitchFamily="34" charset="0"/>
              </a:rPr>
              <a:t>LIGHT</a:t>
            </a:r>
            <a:r>
              <a:rPr lang="en-CA" sz="3200" dirty="0" smtClean="0">
                <a:solidFill>
                  <a:schemeClr val="tx1"/>
                </a:solidFill>
              </a:rPr>
              <a:t> DOES THE MOON EMIT?</a:t>
            </a:r>
          </a:p>
        </p:txBody>
      </p:sp>
      <p:sp>
        <p:nvSpPr>
          <p:cNvPr id="2" name="Slide Number Placeholder 1"/>
          <p:cNvSpPr>
            <a:spLocks noGrp="1"/>
          </p:cNvSpPr>
          <p:nvPr>
            <p:ph type="sldNum" sz="quarter" idx="12"/>
          </p:nvPr>
        </p:nvSpPr>
        <p:spPr>
          <a:xfrm>
            <a:off x="11582400" y="6492875"/>
            <a:ext cx="533400" cy="365125"/>
          </a:xfrm>
        </p:spPr>
        <p:txBody>
          <a:bodyPr/>
          <a:lstStyle/>
          <a:p>
            <a:fld id="{AA4C6552-42F6-43F2-A3FB-E92E8C09004E}" type="slidenum">
              <a:rPr lang="en-US" sz="1600" b="1" smtClean="0">
                <a:solidFill>
                  <a:schemeClr val="tx1"/>
                </a:solidFill>
              </a:rPr>
              <a:pPr/>
              <a:t>38</a:t>
            </a:fld>
            <a:endParaRPr lang="en-US" b="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00" y="393089"/>
            <a:ext cx="9144000" cy="6108192"/>
          </a:xfrm>
          <a:prstGeom prst="roundRect">
            <a:avLst>
              <a:gd name="adj" fmla="val 11111"/>
            </a:avLst>
          </a:prstGeom>
          <a:ln w="190500" cap="rnd">
            <a:solidFill>
              <a:schemeClr val="tx1">
                <a:lumMod val="50000"/>
                <a:lumOff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a:extrusionClr>
              <a:srgbClr val="FFFFFF"/>
            </a:extrusionClr>
          </a:sp3d>
        </p:spPr>
      </p:pic>
      <p:sp>
        <p:nvSpPr>
          <p:cNvPr id="6" name="Oval 5"/>
          <p:cNvSpPr/>
          <p:nvPr/>
        </p:nvSpPr>
        <p:spPr>
          <a:xfrm>
            <a:off x="3077900" y="1600200"/>
            <a:ext cx="3429000" cy="3352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3600" b="1" dirty="0" smtClean="0"/>
              <a:t>How much of this darkness </a:t>
            </a:r>
            <a:r>
              <a:rPr lang="en-CA" sz="3600" b="1" dirty="0" smtClean="0">
                <a:solidFill>
                  <a:srgbClr val="FF0000"/>
                </a:solidFill>
              </a:rPr>
              <a:t>radiates</a:t>
            </a:r>
            <a:r>
              <a:rPr lang="en-CA" sz="3600" b="1" dirty="0" smtClean="0"/>
              <a:t> </a:t>
            </a:r>
            <a:r>
              <a:rPr lang="en-CA" sz="4400" b="1" spc="300" dirty="0" smtClean="0">
                <a:ln>
                  <a:solidFill>
                    <a:srgbClr val="FF9900"/>
                  </a:solidFill>
                </a:ln>
                <a:solidFill>
                  <a:srgbClr val="00FFFF"/>
                </a:solidFill>
                <a:effectLst>
                  <a:glow rad="127000">
                    <a:srgbClr val="FFFF00"/>
                  </a:glow>
                </a:effectLst>
              </a:rPr>
              <a:t>LIGHT?</a:t>
            </a:r>
            <a:endParaRPr lang="en-CA" sz="3600" b="1" spc="300" dirty="0">
              <a:ln>
                <a:solidFill>
                  <a:srgbClr val="FF9900"/>
                </a:solidFill>
              </a:ln>
              <a:solidFill>
                <a:srgbClr val="00FFFF"/>
              </a:solidFill>
              <a:effectLst>
                <a:glow rad="127000">
                  <a:srgbClr val="FFFF00"/>
                </a:glow>
              </a:effectLst>
            </a:endParaRPr>
          </a:p>
        </p:txBody>
      </p:sp>
      <p:cxnSp>
        <p:nvCxnSpPr>
          <p:cNvPr id="8" name="Straight Arrow Connector 7"/>
          <p:cNvCxnSpPr/>
          <p:nvPr/>
        </p:nvCxnSpPr>
        <p:spPr>
          <a:xfrm flipH="1">
            <a:off x="7543800" y="1371600"/>
            <a:ext cx="1981200" cy="838200"/>
          </a:xfrm>
          <a:prstGeom prst="straightConnector1">
            <a:avLst/>
          </a:prstGeom>
          <a:ln w="76200">
            <a:solidFill>
              <a:srgbClr val="008080"/>
            </a:solidFill>
            <a:headEnd type="none" w="med" len="med"/>
            <a:tailEnd type="arrow" w="med" len="med"/>
          </a:ln>
          <a:effectLst>
            <a:glow rad="127000">
              <a:srgbClr val="FB8FEC"/>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145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43000">
              <a:srgbClr val="A43F93"/>
            </a:gs>
            <a:gs pos="6000">
              <a:srgbClr val="B83D68">
                <a:alpha val="17000"/>
              </a:srgbClr>
            </a:gs>
            <a:gs pos="90000">
              <a:srgbClr val="8D42C6">
                <a:alpha val="17000"/>
              </a:srgbClr>
            </a:gs>
          </a:gsLst>
          <a:lin ang="13500000" scaled="1"/>
        </a:gradFill>
        <a:effectLst/>
      </p:bgPr>
    </p:bg>
    <p:spTree>
      <p:nvGrpSpPr>
        <p:cNvPr id="1" name=""/>
        <p:cNvGrpSpPr/>
        <p:nvPr/>
      </p:nvGrpSpPr>
      <p:grpSpPr>
        <a:xfrm>
          <a:off x="0" y="0"/>
          <a:ext cx="0" cy="0"/>
          <a:chOff x="0" y="0"/>
          <a:chExt cx="0" cy="0"/>
        </a:xfrm>
      </p:grpSpPr>
      <p:sp>
        <p:nvSpPr>
          <p:cNvPr id="3" name="Rectangle 2"/>
          <p:cNvSpPr/>
          <p:nvPr/>
        </p:nvSpPr>
        <p:spPr>
          <a:xfrm>
            <a:off x="533401" y="228600"/>
            <a:ext cx="11125200" cy="838200"/>
          </a:xfrm>
          <a:prstGeom prst="rect">
            <a:avLst/>
          </a:prstGeom>
          <a:solidFill>
            <a:schemeClr val="accent1">
              <a:lumMod val="40000"/>
              <a:lumOff val="60000"/>
            </a:schemeClr>
          </a:solidFill>
          <a:ln w="57150">
            <a:solidFill>
              <a:srgbClr val="B83D68"/>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000" dirty="0" smtClean="0">
                <a:solidFill>
                  <a:schemeClr val="tx1"/>
                </a:solidFill>
              </a:rPr>
              <a:t>No  </a:t>
            </a:r>
            <a:r>
              <a:rPr lang="en-CA" sz="4000" b="1" dirty="0" smtClean="0">
                <a:ln w="19050">
                  <a:solidFill>
                    <a:srgbClr val="FB8FEC"/>
                  </a:solidFill>
                </a:ln>
                <a:solidFill>
                  <a:srgbClr val="0000FF"/>
                </a:solidFill>
                <a:effectLst>
                  <a:glow rad="444500">
                    <a:srgbClr val="00FFFF"/>
                  </a:glow>
                </a:effectLst>
                <a:latin typeface="Arial Black" panose="020B0A04020102020204" pitchFamily="34" charset="0"/>
              </a:rPr>
              <a:t>LIGHT</a:t>
            </a:r>
            <a:r>
              <a:rPr lang="en-CA" sz="4000" dirty="0" smtClean="0">
                <a:solidFill>
                  <a:schemeClr val="tx1"/>
                </a:solidFill>
              </a:rPr>
              <a:t>  from the moon in </a:t>
            </a:r>
            <a:r>
              <a:rPr lang="en-CA" sz="4000" dirty="0">
                <a:solidFill>
                  <a:schemeClr val="tx1"/>
                </a:solidFill>
              </a:rPr>
              <a:t>either </a:t>
            </a:r>
            <a:r>
              <a:rPr lang="en-CA" sz="4000" b="1" dirty="0" smtClean="0">
                <a:solidFill>
                  <a:srgbClr val="002060"/>
                </a:solidFill>
                <a:effectLst>
                  <a:glow rad="127000">
                    <a:srgbClr val="FB8FEC"/>
                  </a:glow>
                </a:effectLst>
              </a:rPr>
              <a:t>eclipse!</a:t>
            </a:r>
            <a:endParaRPr lang="en-CA" sz="4000" dirty="0" smtClean="0">
              <a:solidFill>
                <a:schemeClr val="tx1"/>
              </a:solidFill>
            </a:endParaRPr>
          </a:p>
        </p:txBody>
      </p:sp>
      <p:sp>
        <p:nvSpPr>
          <p:cNvPr id="2" name="Slide Number Placeholder 1"/>
          <p:cNvSpPr>
            <a:spLocks noGrp="1"/>
          </p:cNvSpPr>
          <p:nvPr>
            <p:ph type="sldNum" sz="quarter" idx="12"/>
          </p:nvPr>
        </p:nvSpPr>
        <p:spPr>
          <a:xfrm>
            <a:off x="11582400" y="6492875"/>
            <a:ext cx="533400" cy="365125"/>
          </a:xfrm>
        </p:spPr>
        <p:txBody>
          <a:bodyPr/>
          <a:lstStyle/>
          <a:p>
            <a:fld id="{AA4C6552-42F6-43F2-A3FB-E92E8C09004E}" type="slidenum">
              <a:rPr lang="en-US" sz="1600" b="1" smtClean="0">
                <a:solidFill>
                  <a:schemeClr val="tx1"/>
                </a:solidFill>
              </a:rPr>
              <a:pPr/>
              <a:t>39</a:t>
            </a:fld>
            <a:endParaRPr lang="en-US" b="1" dirty="0">
              <a:solidFill>
                <a:schemeClr val="tx1"/>
              </a:solidFill>
            </a:endParaRPr>
          </a:p>
        </p:txBody>
      </p:sp>
      <p:pic>
        <p:nvPicPr>
          <p:cNvPr id="1026" name="Picture 2" descr="C:\Users\Rae\Desktop\solar-eclipse-vs-lunar-eclipse-990x4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10668000" cy="5334000"/>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6752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2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51863" y="6553200"/>
            <a:ext cx="711200" cy="244476"/>
          </a:xfrm>
        </p:spPr>
        <p:txBody>
          <a:bodyPr>
            <a:normAutofit fontScale="85000" lnSpcReduction="20000"/>
          </a:bodyPr>
          <a:lstStyle/>
          <a:p>
            <a:fld id="{AA4C6552-42F6-43F2-A3FB-E92E8C09004E}" type="slidenum">
              <a:rPr lang="en-US" smtClean="0"/>
              <a:pPr/>
              <a:t>4</a:t>
            </a:fld>
            <a:endParaRPr lang="en-US"/>
          </a:p>
        </p:txBody>
      </p:sp>
      <p:sp>
        <p:nvSpPr>
          <p:cNvPr id="8" name="Title 1"/>
          <p:cNvSpPr>
            <a:spLocks noGrp="1"/>
          </p:cNvSpPr>
          <p:nvPr>
            <p:ph type="title"/>
          </p:nvPr>
        </p:nvSpPr>
        <p:spPr>
          <a:xfrm>
            <a:off x="0" y="187960"/>
            <a:ext cx="12192000" cy="3545840"/>
          </a:xfrm>
        </p:spPr>
        <p:txBody>
          <a:bodyPr>
            <a:normAutofit fontScale="90000"/>
            <a:scene3d>
              <a:camera prst="orthographicFront"/>
              <a:lightRig rig="threePt" dir="t"/>
            </a:scene3d>
            <a:sp3d extrusionH="57150">
              <a:bevelT w="38100" h="38100" prst="angle"/>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Part 3 will be studied in this order:</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66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66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solidFill>
                  <a:schemeClr val="accent4">
                    <a:lumMod val="75000"/>
                  </a:schemeClr>
                </a:solidFill>
                <a:latin typeface="Arial Rounded MT Bold" pitchFamily="34" charset="0"/>
              </a:rPr>
              <a:t>H3842– H7720 – H3391</a:t>
            </a:r>
            <a:endParaRPr lang="en-US" sz="2800" dirty="0">
              <a:solidFill>
                <a:schemeClr val="accent4">
                  <a:lumMod val="75000"/>
                </a:schemeClr>
              </a:solidFill>
              <a:latin typeface="Arial Rounded MT Bold" pitchFamily="34" charset="0"/>
            </a:endParaRPr>
          </a:p>
        </p:txBody>
      </p:sp>
      <p:sp>
        <p:nvSpPr>
          <p:cNvPr id="7" name="Rectangle 6"/>
          <p:cNvSpPr/>
          <p:nvPr/>
        </p:nvSpPr>
        <p:spPr>
          <a:xfrm>
            <a:off x="213360" y="4142363"/>
            <a:ext cx="11750040" cy="187743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4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1</a:t>
            </a:r>
            <a:r>
              <a:rPr lang="en-US" sz="4400" b="1" baseline="30000"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st</a:t>
            </a:r>
            <a:r>
              <a:rPr lang="en-US" sz="44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   H3842 </a:t>
            </a:r>
            <a:r>
              <a:rPr lang="en-US" sz="4400" b="1" cap="none" spc="50" dirty="0" smtClean="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innerShdw blurRad="50900" dist="38500" dir="13500000">
                    <a:srgbClr val="000000">
                      <a:alpha val="60000"/>
                    </a:srgbClr>
                  </a:innerShdw>
                </a:effectLst>
              </a:rPr>
              <a:t> </a:t>
            </a:r>
            <a:r>
              <a:rPr lang="en-US" sz="44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will be examined as the adjective.</a:t>
            </a:r>
            <a:br>
              <a:rPr lang="en-US" sz="44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 </a:t>
            </a:r>
          </a:p>
          <a:p>
            <a:pPr algn="ctr"/>
            <a:r>
              <a:rPr lang="en-US" sz="44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2</a:t>
            </a:r>
            <a:r>
              <a:rPr lang="en-US" sz="4400" b="1" baseline="30000"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nd</a:t>
            </a:r>
            <a:r>
              <a:rPr lang="en-US" sz="44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   </a:t>
            </a:r>
            <a:r>
              <a:rPr lang="en-US" sz="44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H7720  </a:t>
            </a:r>
            <a:r>
              <a:rPr lang="en-US" sz="44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will </a:t>
            </a:r>
            <a:r>
              <a:rPr lang="en-US" sz="4400" b="1" spc="50" dirty="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be </a:t>
            </a:r>
            <a:r>
              <a:rPr lang="en-US" sz="44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examined as the simile</a:t>
            </a:r>
            <a:r>
              <a:rPr lang="en-US" sz="40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 </a:t>
            </a:r>
            <a:endParaRPr lang="en-US" sz="4000" b="1" cap="none"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endParaRPr>
          </a:p>
        </p:txBody>
      </p:sp>
      <p:sp>
        <p:nvSpPr>
          <p:cNvPr id="4" name="TextBox 3"/>
          <p:cNvSpPr txBox="1"/>
          <p:nvPr/>
        </p:nvSpPr>
        <p:spPr>
          <a:xfrm>
            <a:off x="-3200400" y="4724400"/>
            <a:ext cx="2667000" cy="1200329"/>
          </a:xfrm>
          <a:prstGeom prst="rect">
            <a:avLst/>
          </a:prstGeom>
          <a:noFill/>
        </p:spPr>
        <p:txBody>
          <a:bodyPr wrap="square" rtlCol="0">
            <a:spAutoFit/>
          </a:bodyPr>
          <a:lstStyle/>
          <a:p>
            <a:r>
              <a:rPr lang="en-US" dirty="0" smtClean="0"/>
              <a:t>Slide 4</a:t>
            </a:r>
          </a:p>
          <a:p>
            <a:r>
              <a:rPr lang="en-US" dirty="0" smtClean="0"/>
              <a:t>#2 was H3842 – had to be changed to H7720</a:t>
            </a:r>
          </a:p>
          <a:p>
            <a:r>
              <a:rPr lang="en-US" dirty="0" smtClean="0"/>
              <a:t>Nov 10/20</a:t>
            </a:r>
            <a:endParaRPr lang="en-US" dirty="0"/>
          </a:p>
        </p:txBody>
      </p:sp>
      <p:pic>
        <p:nvPicPr>
          <p:cNvPr id="1027" name="Picture 3" descr="C:\Users\Rae\Desktop\pract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4400" y="38100"/>
            <a:ext cx="6051176"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548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70C0"/>
            </a:gs>
            <a:gs pos="50000">
              <a:schemeClr val="accent1">
                <a:tint val="44500"/>
                <a:satMod val="160000"/>
              </a:schemeClr>
            </a:gs>
            <a:gs pos="100000">
              <a:schemeClr val="accent2">
                <a:lumMod val="75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275" y="228600"/>
            <a:ext cx="11582400" cy="93027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rgbClr val="002060"/>
                </a:solidFill>
                <a:effectLst>
                  <a:outerShdw blurRad="50800" dist="39000" dir="5460000" algn="tl">
                    <a:srgbClr val="000000">
                      <a:alpha val="38000"/>
                    </a:srgbClr>
                  </a:outerShdw>
                </a:effectLst>
              </a:rPr>
              <a:t>Moon Questions</a:t>
            </a:r>
            <a:endParaRPr lang="en-US" sz="6000" b="1" dirty="0">
              <a:ln w="11430"/>
              <a:solidFill>
                <a:srgbClr val="002060"/>
              </a:soli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12"/>
          </p:nvPr>
        </p:nvSpPr>
        <p:spPr>
          <a:xfrm>
            <a:off x="8610600" y="6356351"/>
            <a:ext cx="3429000" cy="349250"/>
          </a:xfrm>
        </p:spPr>
        <p:txBody>
          <a:bodyPr/>
          <a:lstStyle/>
          <a:p>
            <a:pPr algn="r"/>
            <a:fld id="{AA4C6552-42F6-43F2-A3FB-E92E8C09004E}" type="slidenum">
              <a:rPr lang="en-US" b="1" smtClean="0">
                <a:solidFill>
                  <a:schemeClr val="tx1"/>
                </a:solidFill>
              </a:rPr>
              <a:pPr algn="r"/>
              <a:t>40</a:t>
            </a:fld>
            <a:endParaRPr lang="en-US" b="1" dirty="0">
              <a:solidFill>
                <a:schemeClr val="tx1"/>
              </a:solidFill>
            </a:endParaRPr>
          </a:p>
        </p:txBody>
      </p:sp>
      <p:pic>
        <p:nvPicPr>
          <p:cNvPr id="1026" name="Picture 2" descr="C:\Users\Rae\Desktop\moon phases -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19032"/>
            <a:ext cx="10953751"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914400" y="4572000"/>
            <a:ext cx="10801350" cy="17526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sz="4000" b="1" dirty="0" smtClean="0">
                <a:solidFill>
                  <a:srgbClr val="002060"/>
                </a:solidFill>
              </a:rPr>
              <a:t> Is this sky picture a night sky, or day sky? </a:t>
            </a:r>
          </a:p>
          <a:p>
            <a:pPr marL="514350" indent="-514350">
              <a:buFont typeface="Arial" panose="020B0604020202020204" pitchFamily="34" charset="0"/>
              <a:buAutoNum type="arabicPeriod"/>
            </a:pPr>
            <a:r>
              <a:rPr lang="en-US" sz="4000" b="1" dirty="0" smtClean="0">
                <a:solidFill>
                  <a:srgbClr val="002060"/>
                </a:solidFill>
              </a:rPr>
              <a:t> Will you ever see a full moon in the day sky?</a:t>
            </a:r>
            <a:endParaRPr lang="en-US" sz="4000" b="1" dirty="0">
              <a:solidFill>
                <a:srgbClr val="002060"/>
              </a:solidFill>
            </a:endParaRPr>
          </a:p>
        </p:txBody>
      </p:sp>
    </p:spTree>
    <p:extLst>
      <p:ext uri="{BB962C8B-B14F-4D97-AF65-F5344CB8AC3E}">
        <p14:creationId xmlns:p14="http://schemas.microsoft.com/office/powerpoint/2010/main" val="4549114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4800" y="365125"/>
            <a:ext cx="11582400" cy="77787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B83D68"/>
                </a:solidFill>
                <a:effectLst>
                  <a:outerShdw blurRad="50800" dist="39000" dir="5460000" algn="tl">
                    <a:srgbClr val="000000">
                      <a:alpha val="38000"/>
                    </a:srgbClr>
                  </a:outerShdw>
                </a:effectLst>
              </a:rPr>
              <a:t>What about this moon in the day sky?</a:t>
            </a:r>
            <a:endParaRPr lang="en-US" sz="5400" b="1" dirty="0">
              <a:ln w="11430"/>
              <a:solidFill>
                <a:srgbClr val="B83D68"/>
              </a:solidFill>
              <a:effectLst>
                <a:outerShdw blurRad="50800" dist="39000" dir="5460000" algn="tl">
                  <a:srgbClr val="000000">
                    <a:alpha val="38000"/>
                  </a:srgbClr>
                </a:outerShdw>
              </a:effectLst>
            </a:endParaRPr>
          </a:p>
        </p:txBody>
      </p:sp>
      <p:sp>
        <p:nvSpPr>
          <p:cNvPr id="2" name="Slide Number Placeholder 1"/>
          <p:cNvSpPr>
            <a:spLocks noGrp="1"/>
          </p:cNvSpPr>
          <p:nvPr>
            <p:ph type="sldNum" sz="quarter" idx="12"/>
          </p:nvPr>
        </p:nvSpPr>
        <p:spPr>
          <a:xfrm>
            <a:off x="8610600" y="6356350"/>
            <a:ext cx="3429000" cy="365125"/>
          </a:xfrm>
        </p:spPr>
        <p:txBody>
          <a:bodyPr/>
          <a:lstStyle/>
          <a:p>
            <a:pPr algn="r"/>
            <a:fld id="{AA4C6552-42F6-43F2-A3FB-E92E8C09004E}" type="slidenum">
              <a:rPr lang="en-US" b="1" smtClean="0">
                <a:solidFill>
                  <a:schemeClr val="bg1"/>
                </a:solidFill>
              </a:rPr>
              <a:pPr algn="r"/>
              <a:t>41</a:t>
            </a:fld>
            <a:endParaRPr lang="en-US" b="1" dirty="0">
              <a:solidFill>
                <a:schemeClr val="bg1"/>
              </a:solidFill>
            </a:endParaRPr>
          </a:p>
        </p:txBody>
      </p:sp>
      <p:sp>
        <p:nvSpPr>
          <p:cNvPr id="3" name="TextBox 2"/>
          <p:cNvSpPr txBox="1"/>
          <p:nvPr/>
        </p:nvSpPr>
        <p:spPr>
          <a:xfrm>
            <a:off x="228600" y="3429000"/>
            <a:ext cx="8915400" cy="3508653"/>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Here’s a </a:t>
            </a:r>
            <a:r>
              <a:rPr lang="en-US" sz="2800" b="1" spc="150" dirty="0">
                <a:ln w="11430"/>
                <a:solidFill>
                  <a:srgbClr val="F8F8F8"/>
                </a:solidFill>
                <a:effectLst>
                  <a:outerShdw blurRad="25400" algn="tl" rotWithShape="0">
                    <a:srgbClr val="000000">
                      <a:alpha val="43000"/>
                    </a:srgbClr>
                  </a:outerShdw>
                </a:effectLst>
              </a:rPr>
              <a:t>daytime moon on January 28, 2013 as seen </a:t>
            </a:r>
            <a:r>
              <a:rPr lang="en-US" sz="2800" b="1" spc="150" dirty="0" smtClean="0">
                <a:ln w="11430"/>
                <a:solidFill>
                  <a:srgbClr val="F8F8F8"/>
                </a:solidFill>
                <a:effectLst>
                  <a:outerShdw blurRad="25400" algn="tl" rotWithShape="0">
                    <a:srgbClr val="000000">
                      <a:alpha val="43000"/>
                    </a:srgbClr>
                  </a:outerShdw>
                </a:effectLst>
              </a:rPr>
              <a:t>by an </a:t>
            </a:r>
            <a:r>
              <a:rPr lang="en-US" sz="2800" b="1" spc="150" dirty="0" err="1" smtClean="0">
                <a:ln w="11430"/>
                <a:solidFill>
                  <a:srgbClr val="F8F8F8"/>
                </a:solidFill>
                <a:effectLst>
                  <a:outerShdw blurRad="25400" algn="tl" rotWithShape="0">
                    <a:srgbClr val="000000">
                      <a:alpha val="43000"/>
                    </a:srgbClr>
                  </a:outerShdw>
                </a:effectLst>
              </a:rPr>
              <a:t>EarthSky</a:t>
            </a:r>
            <a:r>
              <a:rPr lang="en-US" sz="2800" b="1" spc="150" dirty="0" smtClean="0">
                <a:ln w="11430"/>
                <a:solidFill>
                  <a:srgbClr val="F8F8F8"/>
                </a:solidFill>
                <a:effectLst>
                  <a:outerShdw blurRad="25400" algn="tl" rotWithShape="0">
                    <a:srgbClr val="000000">
                      <a:alpha val="43000"/>
                    </a:srgbClr>
                  </a:outerShdw>
                </a:effectLst>
              </a:rPr>
              <a:t> Facebook observer from Ridgecrest</a:t>
            </a:r>
            <a:r>
              <a:rPr lang="en-US" sz="2800" b="1" spc="150" dirty="0">
                <a:ln w="11430"/>
                <a:solidFill>
                  <a:srgbClr val="F8F8F8"/>
                </a:solidFill>
                <a:effectLst>
                  <a:outerShdw blurRad="25400" algn="tl" rotWithShape="0">
                    <a:srgbClr val="000000">
                      <a:alpha val="43000"/>
                    </a:srgbClr>
                  </a:outerShdw>
                </a:effectLst>
              </a:rPr>
              <a:t>, California, in the Mojave Desert. </a:t>
            </a:r>
            <a:r>
              <a:rPr lang="en-US" sz="2800" b="1" spc="150" dirty="0" smtClean="0">
                <a:ln w="11430"/>
                <a:solidFill>
                  <a:srgbClr val="F8F8F8"/>
                </a:solidFill>
                <a:effectLst>
                  <a:outerShdw blurRad="25400" algn="tl" rotWithShape="0">
                    <a:srgbClr val="000000">
                      <a:alpha val="43000"/>
                    </a:srgbClr>
                  </a:outerShdw>
                </a:effectLst>
              </a:rPr>
              <a:t> Notice the moon </a:t>
            </a:r>
            <a:r>
              <a:rPr lang="en-US" sz="2800" b="1" spc="150" dirty="0">
                <a:ln w="11430"/>
                <a:solidFill>
                  <a:srgbClr val="F8F8F8"/>
                </a:solidFill>
                <a:effectLst>
                  <a:outerShdw blurRad="25400" algn="tl" rotWithShape="0">
                    <a:srgbClr val="000000">
                      <a:alpha val="43000"/>
                    </a:srgbClr>
                  </a:outerShdw>
                </a:effectLst>
              </a:rPr>
              <a:t>in this photo is closer to the (western) </a:t>
            </a:r>
            <a:r>
              <a:rPr lang="en-US" sz="2800" b="1" spc="150" dirty="0" smtClean="0">
                <a:ln w="11430"/>
                <a:solidFill>
                  <a:srgbClr val="F8F8F8"/>
                </a:solidFill>
                <a:effectLst>
                  <a:outerShdw blurRad="25400" algn="tl" rotWithShape="0">
                    <a:srgbClr val="000000">
                      <a:alpha val="43000"/>
                    </a:srgbClr>
                  </a:outerShdw>
                </a:effectLst>
              </a:rPr>
              <a:t>horizon </a:t>
            </a:r>
            <a:r>
              <a:rPr lang="en-US" sz="2800" b="1" spc="150" dirty="0">
                <a:ln w="11430"/>
                <a:solidFill>
                  <a:srgbClr val="F8F8F8"/>
                </a:solidFill>
                <a:effectLst>
                  <a:outerShdw blurRad="25400" algn="tl" rotWithShape="0">
                    <a:srgbClr val="000000">
                      <a:alpha val="43000"/>
                    </a:srgbClr>
                  </a:outerShdw>
                </a:effectLst>
              </a:rPr>
              <a:t>at sunrise than the moon one day later (photo </a:t>
            </a:r>
            <a:r>
              <a:rPr lang="en-US" sz="2800" b="1" spc="150" dirty="0" smtClean="0">
                <a:ln w="11430"/>
                <a:solidFill>
                  <a:srgbClr val="F8F8F8"/>
                </a:solidFill>
                <a:effectLst>
                  <a:outerShdw blurRad="25400" algn="tl" rotWithShape="0">
                    <a:srgbClr val="000000">
                      <a:alpha val="43000"/>
                    </a:srgbClr>
                  </a:outerShdw>
                </a:effectLst>
              </a:rPr>
              <a:t>with blue sky and trees).</a:t>
            </a:r>
          </a:p>
          <a:p>
            <a:endParaRPr lang="en-US" b="1" spc="150" dirty="0">
              <a:ln w="11430"/>
              <a:solidFill>
                <a:srgbClr val="F8F8F8"/>
              </a:solidFill>
              <a:effectLst>
                <a:outerShdw blurRad="25400" algn="tl" rotWithShape="0">
                  <a:srgbClr val="000000">
                    <a:alpha val="43000"/>
                  </a:srgbClr>
                </a:outerShdw>
              </a:effectLst>
            </a:endParaRPr>
          </a:p>
          <a:p>
            <a:r>
              <a:rPr lang="en-US" b="1" spc="150" dirty="0" smtClean="0">
                <a:ln w="11430"/>
                <a:solidFill>
                  <a:srgbClr val="F8F8F8"/>
                </a:solidFill>
                <a:effectLst>
                  <a:outerShdw blurRad="25400" algn="tl" rotWithShape="0">
                    <a:srgbClr val="000000">
                      <a:alpha val="43000"/>
                    </a:srgbClr>
                  </a:outerShdw>
                </a:effectLst>
              </a:rPr>
              <a:t>Website:  </a:t>
            </a:r>
            <a:r>
              <a:rPr lang="en-US" b="1" spc="150" dirty="0">
                <a:ln w="11430"/>
                <a:solidFill>
                  <a:srgbClr val="F8F8F8"/>
                </a:solidFill>
                <a:effectLst>
                  <a:outerShdw blurRad="25400" algn="tl" rotWithShape="0">
                    <a:srgbClr val="000000">
                      <a:alpha val="43000"/>
                    </a:srgbClr>
                  </a:outerShdw>
                </a:effectLst>
              </a:rPr>
              <a:t>http://earthsky.org/space/when-can-you-see-a-daytime-moon</a:t>
            </a:r>
          </a:p>
          <a:p>
            <a:endParaRPr lang="en-US" b="1" spc="150" dirty="0">
              <a:ln w="11430"/>
              <a:solidFill>
                <a:srgbClr val="F8F8F8"/>
              </a:solidFill>
              <a:effectLst>
                <a:outerShdw blurRad="25400" algn="tl" rotWithShape="0">
                  <a:srgbClr val="000000">
                    <a:alpha val="43000"/>
                  </a:srgb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3048000"/>
            <a:ext cx="3263900" cy="3263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767454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8"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6172200"/>
            <a:ext cx="10515600" cy="609600"/>
          </a:xfrm>
        </p:spPr>
        <p:txBody>
          <a:bodyPr>
            <a:normAutofit/>
            <a:scene3d>
              <a:camera prst="orthographicFront"/>
              <a:lightRig rig="threePt" dir="t"/>
            </a:scene3d>
            <a:sp3d extrusionH="57150">
              <a:bevelT w="38100" h="38100"/>
            </a:sp3d>
          </a:bodyPr>
          <a:lstStyle/>
          <a:p>
            <a:pPr algn="ctr"/>
            <a:r>
              <a:rPr lang="en-US" sz="2800" dirty="0">
                <a:solidFill>
                  <a:schemeClr val="accent4">
                    <a:lumMod val="60000"/>
                    <a:lumOff val="40000"/>
                  </a:schemeClr>
                </a:solidFill>
              </a:rPr>
              <a:t>http://earthsky.org/space/when-can-you-see-a-daytime-moon</a:t>
            </a:r>
          </a:p>
        </p:txBody>
      </p:sp>
      <p:sp>
        <p:nvSpPr>
          <p:cNvPr id="3" name="Content Placeholder 2"/>
          <p:cNvSpPr>
            <a:spLocks noGrp="1"/>
          </p:cNvSpPr>
          <p:nvPr>
            <p:ph idx="1"/>
          </p:nvPr>
        </p:nvSpPr>
        <p:spPr>
          <a:xfrm>
            <a:off x="381000" y="1371600"/>
            <a:ext cx="7315200" cy="4572000"/>
          </a:xfrm>
          <a:solidFill>
            <a:schemeClr val="accent1">
              <a:lumMod val="75000"/>
              <a:alpha val="55000"/>
            </a:schemeClr>
          </a:solidFill>
          <a:scene3d>
            <a:camera prst="orthographicFront"/>
            <a:lightRig rig="threePt" dir="t"/>
          </a:scene3d>
          <a:sp3d>
            <a:bevelT w="152400" h="50800" prst="softRound"/>
          </a:sp3d>
        </p:spPr>
        <p:txBody>
          <a:bodyPr>
            <a:normAutofit fontScale="77500" lnSpcReduction="20000"/>
            <a:sp3d extrusionH="57150">
              <a:bevelT w="38100" h="38100" prst="angle"/>
            </a:sp3d>
          </a:bodyPr>
          <a:lstStyle/>
          <a:p>
            <a:pPr marL="0" indent="0">
              <a:buNone/>
            </a:pPr>
            <a:endParaRPr lang="en-US" sz="1100" dirty="0" smtClean="0">
              <a:solidFill>
                <a:schemeClr val="bg1"/>
              </a:solidFill>
              <a:latin typeface="Aharoni" pitchFamily="2" charset="-79"/>
              <a:cs typeface="Aharoni" pitchFamily="2" charset="-79"/>
            </a:endParaRPr>
          </a:p>
          <a:p>
            <a:pPr>
              <a:buFont typeface="Wingdings" pitchFamily="2" charset="2"/>
              <a:buChar char="v"/>
            </a:pPr>
            <a:r>
              <a:rPr lang="en-US" spc="300" dirty="0" smtClean="0">
                <a:solidFill>
                  <a:schemeClr val="bg1"/>
                </a:solidFill>
                <a:latin typeface="Arial Rounded MT Bold" pitchFamily="34" charset="0"/>
                <a:cs typeface="Aharoni" pitchFamily="2" charset="-79"/>
              </a:rPr>
              <a:t>You </a:t>
            </a:r>
            <a:r>
              <a:rPr lang="en-US" spc="300" dirty="0">
                <a:solidFill>
                  <a:schemeClr val="bg1"/>
                </a:solidFill>
                <a:latin typeface="Arial Rounded MT Bold" pitchFamily="34" charset="0"/>
                <a:cs typeface="Aharoni" pitchFamily="2" charset="-79"/>
              </a:rPr>
              <a:t>can see the moon during the day whenever it’s fairly large in phase and fairly far from the sun on the sky’s dome</a:t>
            </a:r>
            <a:r>
              <a:rPr lang="en-US" spc="300" dirty="0" smtClean="0">
                <a:solidFill>
                  <a:schemeClr val="bg1"/>
                </a:solidFill>
                <a:latin typeface="Arial Rounded MT Bold" pitchFamily="34" charset="0"/>
                <a:cs typeface="Aharoni" pitchFamily="2" charset="-79"/>
              </a:rPr>
              <a:t>. </a:t>
            </a:r>
            <a:br>
              <a:rPr lang="en-US" spc="300" dirty="0" smtClean="0">
                <a:solidFill>
                  <a:schemeClr val="bg1"/>
                </a:solidFill>
                <a:latin typeface="Arial Rounded MT Bold" pitchFamily="34" charset="0"/>
                <a:cs typeface="Aharoni" pitchFamily="2" charset="-79"/>
              </a:rPr>
            </a:br>
            <a:r>
              <a:rPr lang="en-US" spc="300" dirty="0" smtClean="0">
                <a:solidFill>
                  <a:schemeClr val="bg1"/>
                </a:solidFill>
                <a:latin typeface="Arial Rounded MT Bold" pitchFamily="34" charset="0"/>
                <a:cs typeface="Aharoni" pitchFamily="2" charset="-79"/>
              </a:rPr>
              <a:t> </a:t>
            </a:r>
          </a:p>
          <a:p>
            <a:pPr>
              <a:buFont typeface="Wingdings" pitchFamily="2" charset="2"/>
              <a:buChar char="v"/>
            </a:pPr>
            <a:r>
              <a:rPr lang="en-US" spc="300" dirty="0" smtClean="0">
                <a:solidFill>
                  <a:srgbClr val="FFFF00"/>
                </a:solidFill>
                <a:latin typeface="Arial Rounded MT Bold" pitchFamily="34" charset="0"/>
                <a:cs typeface="Aharoni" pitchFamily="2" charset="-79"/>
              </a:rPr>
              <a:t>So </a:t>
            </a:r>
            <a:r>
              <a:rPr lang="en-US" spc="300" dirty="0">
                <a:solidFill>
                  <a:srgbClr val="FFFF00"/>
                </a:solidFill>
                <a:latin typeface="Arial Rounded MT Bold" pitchFamily="34" charset="0"/>
                <a:cs typeface="Aharoni" pitchFamily="2" charset="-79"/>
              </a:rPr>
              <a:t>you need to know the date of full moon to know when to see a daytime moon. Learn the date of the next (or last) full moon, then start to look for the daytime moon about a week </a:t>
            </a:r>
            <a:r>
              <a:rPr lang="en-US" i="1" spc="300" dirty="0">
                <a:solidFill>
                  <a:srgbClr val="FFFF00"/>
                </a:solidFill>
                <a:latin typeface="Arial Rounded MT Bold" pitchFamily="34" charset="0"/>
                <a:cs typeface="Aharoni" pitchFamily="2" charset="-79"/>
              </a:rPr>
              <a:t>before</a:t>
            </a:r>
            <a:r>
              <a:rPr lang="en-US" spc="300" dirty="0">
                <a:solidFill>
                  <a:srgbClr val="FFFF00"/>
                </a:solidFill>
                <a:latin typeface="Arial Rounded MT Bold" pitchFamily="34" charset="0"/>
                <a:cs typeface="Aharoni" pitchFamily="2" charset="-79"/>
              </a:rPr>
              <a:t> full moon, in the afternoon sky. </a:t>
            </a:r>
            <a:r>
              <a:rPr lang="en-US" spc="300" dirty="0" smtClean="0">
                <a:solidFill>
                  <a:srgbClr val="FFFF00"/>
                </a:solidFill>
                <a:latin typeface="Arial Rounded MT Bold" pitchFamily="34" charset="0"/>
                <a:cs typeface="Aharoni" pitchFamily="2" charset="-79"/>
              </a:rPr>
              <a:t/>
            </a:r>
            <a:br>
              <a:rPr lang="en-US" spc="300" dirty="0" smtClean="0">
                <a:solidFill>
                  <a:srgbClr val="FFFF00"/>
                </a:solidFill>
                <a:latin typeface="Arial Rounded MT Bold" pitchFamily="34" charset="0"/>
                <a:cs typeface="Aharoni" pitchFamily="2" charset="-79"/>
              </a:rPr>
            </a:br>
            <a:endParaRPr lang="en-US" spc="300" dirty="0" smtClean="0">
              <a:solidFill>
                <a:srgbClr val="FFFF00"/>
              </a:solidFill>
              <a:latin typeface="Arial Rounded MT Bold" pitchFamily="34" charset="0"/>
              <a:cs typeface="Aharoni" pitchFamily="2" charset="-79"/>
            </a:endParaRPr>
          </a:p>
          <a:p>
            <a:pPr>
              <a:buFont typeface="Wingdings" pitchFamily="2" charset="2"/>
              <a:buChar char="v"/>
            </a:pPr>
            <a:r>
              <a:rPr lang="en-US" spc="300" dirty="0" smtClean="0">
                <a:solidFill>
                  <a:srgbClr val="FFC9DB"/>
                </a:solidFill>
                <a:latin typeface="Arial Rounded MT Bold" pitchFamily="34" charset="0"/>
                <a:cs typeface="Aharoni" pitchFamily="2" charset="-79"/>
              </a:rPr>
              <a:t>After the </a:t>
            </a:r>
            <a:r>
              <a:rPr lang="en-US" spc="300" dirty="0">
                <a:solidFill>
                  <a:srgbClr val="FFC9DB"/>
                </a:solidFill>
                <a:latin typeface="Arial Rounded MT Bold" pitchFamily="34" charset="0"/>
                <a:cs typeface="Aharoni" pitchFamily="2" charset="-79"/>
              </a:rPr>
              <a:t>full moon, look again </a:t>
            </a:r>
            <a:r>
              <a:rPr lang="en-US" spc="300" dirty="0" smtClean="0">
                <a:solidFill>
                  <a:srgbClr val="FFC9DB"/>
                </a:solidFill>
                <a:latin typeface="Arial Rounded MT Bold" pitchFamily="34" charset="0"/>
                <a:cs typeface="Aharoni" pitchFamily="2" charset="-79"/>
              </a:rPr>
              <a:t/>
            </a:r>
            <a:br>
              <a:rPr lang="en-US" spc="300" dirty="0" smtClean="0">
                <a:solidFill>
                  <a:srgbClr val="FFC9DB"/>
                </a:solidFill>
                <a:latin typeface="Arial Rounded MT Bold" pitchFamily="34" charset="0"/>
                <a:cs typeface="Aharoni" pitchFamily="2" charset="-79"/>
              </a:rPr>
            </a:br>
            <a:r>
              <a:rPr lang="en-US" spc="300" dirty="0" smtClean="0">
                <a:solidFill>
                  <a:srgbClr val="FFC9DB"/>
                </a:solidFill>
                <a:latin typeface="Arial Rounded MT Bold" pitchFamily="34" charset="0"/>
                <a:cs typeface="Aharoni" pitchFamily="2" charset="-79"/>
              </a:rPr>
              <a:t>for </a:t>
            </a:r>
            <a:r>
              <a:rPr lang="en-US" spc="300" dirty="0">
                <a:solidFill>
                  <a:srgbClr val="FFC9DB"/>
                </a:solidFill>
                <a:latin typeface="Arial Rounded MT Bold" pitchFamily="34" charset="0"/>
                <a:cs typeface="Aharoni" pitchFamily="2" charset="-79"/>
              </a:rPr>
              <a:t>a week or so, this time in the </a:t>
            </a:r>
            <a:r>
              <a:rPr lang="en-US" i="1" spc="300" dirty="0">
                <a:solidFill>
                  <a:srgbClr val="FFC9DB"/>
                </a:solidFill>
                <a:latin typeface="Arial Rounded MT Bold" pitchFamily="34" charset="0"/>
                <a:cs typeface="Aharoni" pitchFamily="2" charset="-79"/>
              </a:rPr>
              <a:t>morning</a:t>
            </a:r>
            <a:r>
              <a:rPr lang="en-US" spc="300" dirty="0">
                <a:solidFill>
                  <a:srgbClr val="FFC9DB"/>
                </a:solidFill>
                <a:latin typeface="Arial Rounded MT Bold" pitchFamily="34" charset="0"/>
                <a:cs typeface="Aharoni" pitchFamily="2" charset="-79"/>
              </a:rPr>
              <a:t> sky</a:t>
            </a:r>
            <a:r>
              <a:rPr lang="en-US" spc="300" dirty="0" smtClean="0">
                <a:solidFill>
                  <a:srgbClr val="FFC9DB"/>
                </a:solidFill>
                <a:latin typeface="Arial Rounded MT Bold" pitchFamily="34" charset="0"/>
                <a:cs typeface="Aharoni" pitchFamily="2" charset="-79"/>
              </a:rPr>
              <a:t>.</a:t>
            </a:r>
          </a:p>
        </p:txBody>
      </p:sp>
      <p:sp>
        <p:nvSpPr>
          <p:cNvPr id="4" name="Slide Number Placeholder 3"/>
          <p:cNvSpPr>
            <a:spLocks noGrp="1"/>
          </p:cNvSpPr>
          <p:nvPr>
            <p:ph type="sldNum" sz="quarter" idx="12"/>
          </p:nvPr>
        </p:nvSpPr>
        <p:spPr>
          <a:xfrm>
            <a:off x="8610600" y="6356350"/>
            <a:ext cx="3505200" cy="365125"/>
          </a:xfrm>
        </p:spPr>
        <p:txBody>
          <a:bodyPr/>
          <a:lstStyle/>
          <a:p>
            <a:pPr algn="r"/>
            <a:fld id="{AA4C6552-42F6-43F2-A3FB-E92E8C09004E}" type="slidenum">
              <a:rPr lang="en-US" sz="1600" b="1" smtClean="0">
                <a:solidFill>
                  <a:schemeClr val="bg1"/>
                </a:solidFill>
              </a:rPr>
              <a:pPr algn="r"/>
              <a:t>42</a:t>
            </a:fld>
            <a:endParaRPr lang="en-US" b="1" dirty="0">
              <a:solidFill>
                <a:schemeClr val="bg1"/>
              </a:solidFill>
            </a:endParaRPr>
          </a:p>
        </p:txBody>
      </p:sp>
      <p:sp>
        <p:nvSpPr>
          <p:cNvPr id="5" name="Content Placeholder 2"/>
          <p:cNvSpPr txBox="1">
            <a:spLocks/>
          </p:cNvSpPr>
          <p:nvPr/>
        </p:nvSpPr>
        <p:spPr>
          <a:xfrm>
            <a:off x="457200" y="304800"/>
            <a:ext cx="11353800" cy="685800"/>
          </a:xfrm>
          <a:prstGeom prst="rect">
            <a:avLst/>
          </a:prstGeom>
          <a:solidFill>
            <a:schemeClr val="accent1">
              <a:lumMod val="75000"/>
              <a:alpha val="55000"/>
            </a:schemeClr>
          </a:solidFill>
          <a:scene3d>
            <a:camera prst="orthographicFront"/>
            <a:lightRig rig="threePt" dir="t"/>
          </a:scene3d>
          <a:sp3d>
            <a:bevelT w="152400" h="50800" prst="softRound"/>
          </a:sp3d>
        </p:spPr>
        <p:txBody>
          <a:bodyPr vert="horz" lIns="91440" tIns="45720" rIns="91440" bIns="45720" rtlCol="0">
            <a:normAutofit fontScale="85000" lnSpcReduction="20000"/>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00" dirty="0" smtClean="0">
              <a:solidFill>
                <a:schemeClr val="bg1"/>
              </a:solidFill>
            </a:endParaRPr>
          </a:p>
          <a:p>
            <a:pPr marL="0" indent="0" algn="ctr">
              <a:buFont typeface="Arial" panose="020B0604020202020204" pitchFamily="34" charset="0"/>
              <a:buNone/>
            </a:pPr>
            <a:r>
              <a:rPr lang="en-US" sz="3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Daytime moon – May 27, 2012 </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 Darren </a:t>
            </a:r>
            <a:r>
              <a:rPr lang="en-US"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Danks</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 in </a:t>
            </a:r>
            <a:r>
              <a:rPr lang="en-US"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Netherton</a:t>
            </a: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oper Black" pitchFamily="18" charset="0"/>
              </a:rPr>
              <a:t> UK. </a:t>
            </a:r>
          </a:p>
        </p:txBody>
      </p:sp>
      <p:sp>
        <p:nvSpPr>
          <p:cNvPr id="6" name="TextBox 5"/>
          <p:cNvSpPr txBox="1"/>
          <p:nvPr/>
        </p:nvSpPr>
        <p:spPr>
          <a:xfrm>
            <a:off x="8077200" y="2743200"/>
            <a:ext cx="3657600" cy="317009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rPr>
              <a:t>Most important criterion: </a:t>
            </a:r>
            <a:r>
              <a:rPr lang="en-US" sz="3200" b="1" dirty="0" smtClean="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rPr>
              <a:t/>
            </a:r>
            <a:br>
              <a:rPr lang="en-US" sz="3200" b="1" dirty="0" smtClean="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rPr>
            </a:br>
            <a:r>
              <a:rPr lang="en-US" sz="4000" b="1"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Comic Sans MS" pitchFamily="66" charset="0"/>
              </a:rPr>
              <a:t>look </a:t>
            </a:r>
            <a:r>
              <a:rPr lang="en-US" sz="40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Comic Sans MS" pitchFamily="66" charset="0"/>
              </a:rPr>
              <a:t>up! </a:t>
            </a:r>
            <a:endParaRPr lang="en-US" sz="32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Comic Sans MS" pitchFamily="66" charset="0"/>
            </a:endParaRPr>
          </a:p>
          <a:p>
            <a:pPr algn="ctr"/>
            <a:r>
              <a:rPr lang="en-US" sz="3200" b="1" dirty="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rPr>
              <a:t>If you do, you’ll often see the moon in the day</a:t>
            </a:r>
            <a:r>
              <a:rPr lang="en-US" sz="2800" b="1" dirty="0" smtClean="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rPr>
              <a:t>.</a:t>
            </a:r>
            <a:endParaRPr lang="en-US" sz="2800" b="1" dirty="0">
              <a:ln w="900" cmpd="sng">
                <a:solidFill>
                  <a:schemeClr val="accent1">
                    <a:satMod val="190000"/>
                    <a:alpha val="55000"/>
                  </a:schemeClr>
                </a:solidFill>
                <a:prstDash val="solid"/>
              </a:ln>
              <a:solidFill>
                <a:srgbClr val="FFC9DB"/>
              </a:solidFill>
              <a:effectLst>
                <a:innerShdw blurRad="101600" dist="76200" dir="5400000">
                  <a:schemeClr val="accent1">
                    <a:satMod val="190000"/>
                    <a:tint val="100000"/>
                    <a:alpha val="74000"/>
                  </a:schemeClr>
                </a:innerShdw>
              </a:effectLst>
              <a:latin typeface="Comic Sans MS" pitchFamily="66" charset="0"/>
            </a:endParaRPr>
          </a:p>
        </p:txBody>
      </p:sp>
    </p:spTree>
    <p:extLst>
      <p:ext uri="{BB962C8B-B14F-4D97-AF65-F5344CB8AC3E}">
        <p14:creationId xmlns:p14="http://schemas.microsoft.com/office/powerpoint/2010/main" val="15051714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70C0"/>
            </a:gs>
            <a:gs pos="50000">
              <a:schemeClr val="accent1">
                <a:tint val="44500"/>
                <a:satMod val="160000"/>
              </a:schemeClr>
            </a:gs>
            <a:gs pos="100000">
              <a:schemeClr val="accent2">
                <a:lumMod val="75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95275" y="228600"/>
            <a:ext cx="11582400" cy="93027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rgbClr val="002060"/>
                </a:solidFill>
                <a:effectLst>
                  <a:outerShdw blurRad="50800" dist="39000" dir="5460000" algn="tl">
                    <a:srgbClr val="000000">
                      <a:alpha val="38000"/>
                    </a:srgbClr>
                  </a:outerShdw>
                </a:effectLst>
              </a:rPr>
              <a:t>Observation of the Day Moon</a:t>
            </a:r>
            <a:endParaRPr lang="en-US" sz="6000" b="1" dirty="0">
              <a:ln w="11430"/>
              <a:solidFill>
                <a:srgbClr val="002060"/>
              </a:solidFill>
              <a:effectLst>
                <a:outerShdw blurRad="50800" dist="39000" dir="5460000" algn="tl">
                  <a:srgbClr val="000000">
                    <a:alpha val="38000"/>
                  </a:srgbClr>
                </a:outerShdw>
              </a:effectLst>
            </a:endParaRPr>
          </a:p>
        </p:txBody>
      </p:sp>
      <p:sp>
        <p:nvSpPr>
          <p:cNvPr id="8" name="Content Placeholder 2"/>
          <p:cNvSpPr>
            <a:spLocks noGrp="1"/>
          </p:cNvSpPr>
          <p:nvPr>
            <p:ph idx="1"/>
          </p:nvPr>
        </p:nvSpPr>
        <p:spPr>
          <a:xfrm>
            <a:off x="914400" y="4191000"/>
            <a:ext cx="10801351" cy="2667000"/>
          </a:xfrm>
        </p:spPr>
        <p:txBody>
          <a:bodyPr>
            <a:normAutofit fontScale="85000" lnSpcReduction="10000"/>
            <a:scene3d>
              <a:camera prst="orthographicFront"/>
              <a:lightRig rig="threePt" dir="t"/>
            </a:scene3d>
            <a:sp3d extrusionH="57150">
              <a:bevelT w="38100" h="38100"/>
            </a:sp3d>
          </a:bodyPr>
          <a:lstStyle/>
          <a:p>
            <a:pPr marL="0" indent="0">
              <a:buNone/>
            </a:pPr>
            <a:r>
              <a:rPr lang="en-US" b="1" dirty="0" smtClean="0">
                <a:solidFill>
                  <a:srgbClr val="002060"/>
                </a:solidFill>
                <a:latin typeface="Comic Sans MS" pitchFamily="66" charset="0"/>
              </a:rPr>
              <a:t>Basically</a:t>
            </a:r>
            <a:r>
              <a:rPr lang="en-US" b="1" dirty="0">
                <a:solidFill>
                  <a:srgbClr val="002060"/>
                </a:solidFill>
                <a:latin typeface="Comic Sans MS" pitchFamily="66" charset="0"/>
              </a:rPr>
              <a:t>, you need three things to see the daytime moon:</a:t>
            </a:r>
          </a:p>
          <a:p>
            <a:pPr marL="514350" indent="-514350">
              <a:buClr>
                <a:srgbClr val="002060"/>
              </a:buClr>
              <a:buFont typeface="+mj-lt"/>
              <a:buAutoNum type="arabicPeriod"/>
            </a:pPr>
            <a:r>
              <a:rPr lang="en-US" b="1" dirty="0">
                <a:solidFill>
                  <a:srgbClr val="002060"/>
                </a:solidFill>
                <a:latin typeface="Comic Sans MS" pitchFamily="66" charset="0"/>
              </a:rPr>
              <a:t>Look within a week or so of the date of full moon.</a:t>
            </a:r>
          </a:p>
          <a:p>
            <a:pPr marL="514350" indent="-514350">
              <a:buClr>
                <a:srgbClr val="002060"/>
              </a:buClr>
              <a:buFont typeface="+mj-lt"/>
              <a:buAutoNum type="arabicPeriod"/>
            </a:pPr>
            <a:r>
              <a:rPr lang="en-US" b="1" u="sng" dirty="0">
                <a:solidFill>
                  <a:schemeClr val="accent2">
                    <a:lumMod val="75000"/>
                  </a:schemeClr>
                </a:solidFill>
                <a:latin typeface="Comic Sans MS" pitchFamily="66" charset="0"/>
              </a:rPr>
              <a:t>Before</a:t>
            </a:r>
            <a:r>
              <a:rPr lang="en-US" b="1" dirty="0">
                <a:solidFill>
                  <a:schemeClr val="accent2">
                    <a:lumMod val="75000"/>
                  </a:schemeClr>
                </a:solidFill>
                <a:latin typeface="Comic Sans MS" pitchFamily="66" charset="0"/>
              </a:rPr>
              <a:t> full moon, look for the daytime moon in the </a:t>
            </a:r>
            <a:r>
              <a:rPr lang="en-US" b="1" i="1" u="sng" dirty="0">
                <a:solidFill>
                  <a:schemeClr val="accent2">
                    <a:lumMod val="75000"/>
                  </a:schemeClr>
                </a:solidFill>
                <a:latin typeface="Comic Sans MS" pitchFamily="66" charset="0"/>
              </a:rPr>
              <a:t>afternoon</a:t>
            </a:r>
            <a:r>
              <a:rPr lang="en-US" b="1" dirty="0">
                <a:solidFill>
                  <a:schemeClr val="accent2">
                    <a:lumMod val="75000"/>
                  </a:schemeClr>
                </a:solidFill>
                <a:latin typeface="Comic Sans MS" pitchFamily="66" charset="0"/>
              </a:rPr>
              <a:t>.</a:t>
            </a:r>
          </a:p>
          <a:p>
            <a:pPr marL="514350" indent="-514350">
              <a:buClr>
                <a:srgbClr val="002060"/>
              </a:buClr>
              <a:buFont typeface="+mj-lt"/>
              <a:buAutoNum type="arabicPeriod"/>
            </a:pPr>
            <a:r>
              <a:rPr lang="en-US" b="1" u="sng" dirty="0">
                <a:solidFill>
                  <a:srgbClr val="B83D68"/>
                </a:solidFill>
                <a:latin typeface="Comic Sans MS" pitchFamily="66" charset="0"/>
              </a:rPr>
              <a:t>After</a:t>
            </a:r>
            <a:r>
              <a:rPr lang="en-US" b="1" dirty="0">
                <a:solidFill>
                  <a:srgbClr val="B83D68"/>
                </a:solidFill>
                <a:latin typeface="Comic Sans MS" pitchFamily="66" charset="0"/>
              </a:rPr>
              <a:t> full moon, look for the daytime moon in the </a:t>
            </a:r>
            <a:r>
              <a:rPr lang="en-US" b="1" i="1" u="sng" dirty="0">
                <a:solidFill>
                  <a:srgbClr val="B83D68"/>
                </a:solidFill>
                <a:latin typeface="Comic Sans MS" pitchFamily="66" charset="0"/>
              </a:rPr>
              <a:t>morning</a:t>
            </a:r>
            <a:r>
              <a:rPr lang="en-US" b="1" dirty="0">
                <a:solidFill>
                  <a:srgbClr val="B83D68"/>
                </a:solidFill>
                <a:latin typeface="Comic Sans MS" pitchFamily="66" charset="0"/>
              </a:rPr>
              <a:t>.</a:t>
            </a:r>
          </a:p>
          <a:p>
            <a:pPr marL="514350" indent="-514350">
              <a:buClr>
                <a:srgbClr val="002060"/>
              </a:buClr>
              <a:buFont typeface="+mj-lt"/>
              <a:buAutoNum type="arabicPeriod"/>
            </a:pPr>
            <a:r>
              <a:rPr lang="en-US" b="1" dirty="0">
                <a:solidFill>
                  <a:srgbClr val="002060"/>
                </a:solidFill>
                <a:latin typeface="Comic Sans MS" pitchFamily="66" charset="0"/>
              </a:rPr>
              <a:t>Look up</a:t>
            </a:r>
            <a:r>
              <a:rPr lang="en-US" b="1" dirty="0" smtClean="0">
                <a:solidFill>
                  <a:srgbClr val="002060"/>
                </a:solidFill>
                <a:latin typeface="Comic Sans MS" pitchFamily="66" charset="0"/>
              </a:rPr>
              <a:t>!  </a:t>
            </a:r>
            <a:r>
              <a:rPr lang="en-US" b="1" dirty="0">
                <a:solidFill>
                  <a:srgbClr val="002060"/>
                </a:solidFill>
                <a:latin typeface="Comic Sans MS" pitchFamily="66" charset="0"/>
              </a:rPr>
              <a:t>The daytime moon is often up there, </a:t>
            </a:r>
            <a:r>
              <a:rPr lang="en-US" b="1" dirty="0" smtClean="0">
                <a:solidFill>
                  <a:srgbClr val="002060"/>
                </a:solidFill>
                <a:latin typeface="Comic Sans MS" pitchFamily="66" charset="0"/>
              </a:rPr>
              <a:t>even though it may be pale </a:t>
            </a:r>
            <a:r>
              <a:rPr lang="en-US" b="1" dirty="0">
                <a:solidFill>
                  <a:srgbClr val="002060"/>
                </a:solidFill>
                <a:latin typeface="Comic Sans MS" pitchFamily="66" charset="0"/>
              </a:rPr>
              <a:t>against the blue sky.</a:t>
            </a:r>
          </a:p>
          <a:p>
            <a:pPr marL="0" indent="0">
              <a:buNone/>
            </a:pPr>
            <a:endParaRPr lang="en-US" dirty="0">
              <a:solidFill>
                <a:srgbClr val="002060"/>
              </a:solidFill>
              <a:latin typeface="Comic Sans MS" pitchFamily="66" charset="0"/>
            </a:endParaRPr>
          </a:p>
        </p:txBody>
      </p:sp>
      <p:sp>
        <p:nvSpPr>
          <p:cNvPr id="9" name="Slide Number Placeholder 3"/>
          <p:cNvSpPr>
            <a:spLocks noGrp="1"/>
          </p:cNvSpPr>
          <p:nvPr>
            <p:ph type="sldNum" sz="quarter" idx="12"/>
          </p:nvPr>
        </p:nvSpPr>
        <p:spPr>
          <a:xfrm>
            <a:off x="8610600" y="6356351"/>
            <a:ext cx="3429000" cy="349250"/>
          </a:xfrm>
        </p:spPr>
        <p:txBody>
          <a:bodyPr/>
          <a:lstStyle/>
          <a:p>
            <a:pPr algn="r"/>
            <a:fld id="{AA4C6552-42F6-43F2-A3FB-E92E8C09004E}" type="slidenum">
              <a:rPr lang="en-US" sz="1600" b="1" smtClean="0">
                <a:solidFill>
                  <a:schemeClr val="tx1"/>
                </a:solidFill>
              </a:rPr>
              <a:pPr algn="r"/>
              <a:t>43</a:t>
            </a:fld>
            <a:endParaRPr lang="en-US" b="1" dirty="0">
              <a:solidFill>
                <a:schemeClr val="tx1"/>
              </a:solidFill>
            </a:endParaRPr>
          </a:p>
        </p:txBody>
      </p:sp>
      <p:pic>
        <p:nvPicPr>
          <p:cNvPr id="10" name="Picture 2" descr="C:\Users\Rae\Desktop\moon phases -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143000"/>
            <a:ext cx="10953751"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2438400" y="2743200"/>
            <a:ext cx="7410451" cy="11430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smtClean="0">
                <a:solidFill>
                  <a:schemeClr val="bg1"/>
                </a:solidFill>
              </a:rPr>
              <a:t>So, when can you see the moon in the daytime?</a:t>
            </a:r>
            <a:endParaRPr lang="en-US" sz="4400" b="1" dirty="0">
              <a:solidFill>
                <a:schemeClr val="bg1"/>
              </a:solidFill>
            </a:endParaRPr>
          </a:p>
        </p:txBody>
      </p:sp>
    </p:spTree>
    <p:extLst>
      <p:ext uri="{BB962C8B-B14F-4D97-AF65-F5344CB8AC3E}">
        <p14:creationId xmlns:p14="http://schemas.microsoft.com/office/powerpoint/2010/main" val="41848728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1750"/>
                                        <p:tgtEl>
                                          <p:spTgt spid="8">
                                            <p:txEl>
                                              <p:pRg st="0" end="0"/>
                                            </p:txEl>
                                          </p:spTgt>
                                        </p:tgtEl>
                                      </p:cBhvr>
                                    </p:animEffect>
                                  </p:childTnLst>
                                </p:cTn>
                              </p:par>
                            </p:childTnLst>
                          </p:cTn>
                        </p:par>
                        <p:par>
                          <p:cTn id="15" fill="hold">
                            <p:stCondLst>
                              <p:cond delay="1750"/>
                            </p:stCondLst>
                            <p:childTnLst>
                              <p:par>
                                <p:cTn id="16" presetID="22" presetClass="entr" presetSubtype="8" fill="hold" nodeType="after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175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left)">
                                      <p:cBhvr>
                                        <p:cTn id="23" dur="175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wipe(left)">
                                      <p:cBhvr>
                                        <p:cTn id="28" dur="175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wipe(left)">
                                      <p:cBhvr>
                                        <p:cTn id="33" dur="17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14400" y="3146425"/>
            <a:ext cx="10363200" cy="3559176"/>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smtClean="0">
                <a:ln w="11430"/>
                <a:solidFill>
                  <a:srgbClr val="ACDED8"/>
                </a:solidFill>
                <a:effectLst>
                  <a:outerShdw blurRad="50800" dist="39000" dir="5460000" algn="tl">
                    <a:srgbClr val="000000">
                      <a:alpha val="38000"/>
                    </a:srgbClr>
                  </a:outerShdw>
                </a:effectLst>
                <a:latin typeface="Arial Rounded MT Bold" pitchFamily="34" charset="0"/>
              </a:rPr>
              <a:t>Just because the moon  </a:t>
            </a:r>
            <a: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t>has nothing to do with the separation of the day and night seasons, </a:t>
            </a:r>
            <a:r>
              <a:rPr lang="en-US" b="1" dirty="0" smtClean="0">
                <a:ln w="11430"/>
                <a:solidFill>
                  <a:srgbClr val="92D050"/>
                </a:solidFill>
                <a:effectLst>
                  <a:outerShdw blurRad="50800" dist="39000" dir="5460000" algn="tl">
                    <a:srgbClr val="000000">
                      <a:alpha val="38000"/>
                    </a:srgbClr>
                  </a:outerShdw>
                </a:effectLst>
                <a:latin typeface="Arial Rounded MT Bold" pitchFamily="34" charset="0"/>
              </a:rPr>
              <a:t>what has that got to do with the moon determining the commencement of any months?</a:t>
            </a:r>
            <a:br>
              <a:rPr lang="en-US" b="1" dirty="0" smtClean="0">
                <a:ln w="11430"/>
                <a:solidFill>
                  <a:srgbClr val="92D050"/>
                </a:solidFill>
                <a:effectLst>
                  <a:outerShdw blurRad="50800" dist="39000" dir="5460000" algn="tl">
                    <a:srgbClr val="000000">
                      <a:alpha val="38000"/>
                    </a:srgbClr>
                  </a:outerShdw>
                </a:effectLst>
                <a:latin typeface="Arial Rounded MT Bold" pitchFamily="34" charset="0"/>
              </a:rPr>
            </a:br>
            <a:endParaRPr lang="en-US" b="1" dirty="0">
              <a:ln w="11430"/>
              <a:solidFill>
                <a:srgbClr val="92D050"/>
              </a:solidFill>
              <a:effectLst>
                <a:outerShdw blurRad="50800" dist="39000" dir="5460000" algn="tl">
                  <a:srgbClr val="000000">
                    <a:alpha val="38000"/>
                  </a:srgbClr>
                </a:outerShdw>
              </a:effectLst>
              <a:latin typeface="Arial Rounded MT Bold" pitchFamily="34" charset="0"/>
            </a:endParaRPr>
          </a:p>
        </p:txBody>
      </p:sp>
      <p:sp>
        <p:nvSpPr>
          <p:cNvPr id="4" name="Slide Number Placeholder 3"/>
          <p:cNvSpPr txBox="1">
            <a:spLocks/>
          </p:cNvSpPr>
          <p:nvPr/>
        </p:nvSpPr>
        <p:spPr>
          <a:xfrm>
            <a:off x="8610600" y="6356351"/>
            <a:ext cx="3429000" cy="34925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mtClean="0">
                <a:solidFill>
                  <a:schemeClr val="bg1"/>
                </a:solidFill>
              </a:rPr>
              <a:pPr algn="r"/>
              <a:t>44</a:t>
            </a:fld>
            <a:endParaRPr lang="en-US" dirty="0">
              <a:solidFill>
                <a:schemeClr val="bg1"/>
              </a:solidFill>
            </a:endParaRPr>
          </a:p>
        </p:txBody>
      </p:sp>
      <p:sp>
        <p:nvSpPr>
          <p:cNvPr id="5" name="Rectangle 4"/>
          <p:cNvSpPr/>
          <p:nvPr/>
        </p:nvSpPr>
        <p:spPr>
          <a:xfrm>
            <a:off x="514482" y="171033"/>
            <a:ext cx="6191118" cy="2800767"/>
          </a:xfrm>
          <a:prstGeom prst="rect">
            <a:avLst/>
          </a:prstGeom>
          <a:noFill/>
        </p:spPr>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Only the full moon</a:t>
            </a:r>
            <a:b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reigns in the sky all</a:t>
            </a:r>
            <a:b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night long </a:t>
            </a:r>
            <a:r>
              <a:rPr lang="en-US" sz="4400" b="1" dirty="0" smtClean="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rPr>
              <a:t>one night </a:t>
            </a: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
            </a:r>
            <a:b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each </a:t>
            </a:r>
            <a:r>
              <a:rPr lang="en-US" sz="4400" b="1" dirty="0" smtClean="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rPr>
              <a:t>lunar month.</a:t>
            </a:r>
            <a:endParaRPr lang="en-US" sz="4400" b="1" dirty="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endParaRPr>
          </a:p>
        </p:txBody>
      </p:sp>
    </p:spTree>
    <p:extLst>
      <p:ext uri="{BB962C8B-B14F-4D97-AF65-F5344CB8AC3E}">
        <p14:creationId xmlns:p14="http://schemas.microsoft.com/office/powerpoint/2010/main" val="22909062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anim calcmode="lin" valueType="num">
                                      <p:cBhvr>
                                        <p:cTn id="13" dur="1750" fill="hold"/>
                                        <p:tgtEl>
                                          <p:spTgt spid="3"/>
                                        </p:tgtEl>
                                        <p:attrNameLst>
                                          <p:attrName>ppt_x</p:attrName>
                                        </p:attrNameLst>
                                      </p:cBhvr>
                                      <p:tavLst>
                                        <p:tav tm="0">
                                          <p:val>
                                            <p:strVal val="#ppt_x"/>
                                          </p:val>
                                        </p:tav>
                                        <p:tav tm="100000">
                                          <p:val>
                                            <p:strVal val="#ppt_x"/>
                                          </p:val>
                                        </p:tav>
                                      </p:tavLst>
                                    </p:anim>
                                    <p:anim calcmode="lin" valueType="num">
                                      <p:cBhvr>
                                        <p:cTn id="14" dur="1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958330" y="59048"/>
            <a:ext cx="9249103" cy="6858000"/>
          </a:xfrm>
          <a:prstGeom prst="rect">
            <a:avLst/>
          </a:prstGeom>
        </p:spPr>
      </p:pic>
      <p:sp>
        <p:nvSpPr>
          <p:cNvPr id="3" name="TextBox 2"/>
          <p:cNvSpPr txBox="1"/>
          <p:nvPr/>
        </p:nvSpPr>
        <p:spPr>
          <a:xfrm>
            <a:off x="474960" y="481548"/>
            <a:ext cx="2573040" cy="3785652"/>
          </a:xfrm>
          <a:prstGeom prst="rect">
            <a:avLst/>
          </a:prstGeom>
          <a:solidFill>
            <a:schemeClr val="accent5">
              <a:lumMod val="75000"/>
            </a:schemeClr>
          </a:solid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accent4">
                    <a:lumMod val="20000"/>
                    <a:lumOff val="80000"/>
                  </a:schemeClr>
                </a:solidFill>
              </a:rPr>
              <a:t>Can the phases of the moon separate or rule the months?</a:t>
            </a:r>
            <a:endParaRPr lang="en-US" sz="4000" b="1" dirty="0">
              <a:solidFill>
                <a:schemeClr val="accent4">
                  <a:lumMod val="20000"/>
                  <a:lumOff val="80000"/>
                </a:schemeClr>
              </a:solidFill>
            </a:endParaRPr>
          </a:p>
        </p:txBody>
      </p:sp>
      <p:sp>
        <p:nvSpPr>
          <p:cNvPr id="4" name="TextBox 3"/>
          <p:cNvSpPr txBox="1"/>
          <p:nvPr/>
        </p:nvSpPr>
        <p:spPr>
          <a:xfrm rot="21095411">
            <a:off x="3973391" y="3010099"/>
            <a:ext cx="6668471" cy="707886"/>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It depends on who you ask!</a:t>
            </a:r>
            <a:endParaRPr lang="en-US" sz="4000" b="1" dirty="0">
              <a:solidFill>
                <a:schemeClr val="bg1"/>
              </a:solidFill>
            </a:endParaRPr>
          </a:p>
        </p:txBody>
      </p:sp>
      <p:sp>
        <p:nvSpPr>
          <p:cNvPr id="5" name="Slide Number Placeholder 1"/>
          <p:cNvSpPr>
            <a:spLocks noGrp="1"/>
          </p:cNvSpPr>
          <p:nvPr>
            <p:ph type="sldNum" sz="quarter" idx="12"/>
          </p:nvPr>
        </p:nvSpPr>
        <p:spPr>
          <a:xfrm>
            <a:off x="11272777" y="6457294"/>
            <a:ext cx="914400" cy="373698"/>
          </a:xfrm>
        </p:spPr>
        <p:txBody>
          <a:bodyPr>
            <a:normAutofit/>
          </a:bodyPr>
          <a:lstStyle/>
          <a:p>
            <a:fld id="{AA4C6552-42F6-43F2-A3FB-E92E8C09004E}" type="slidenum">
              <a:rPr lang="en-US" sz="1600" b="1" smtClean="0">
                <a:solidFill>
                  <a:schemeClr val="bg1"/>
                </a:solidFill>
              </a:rPr>
              <a:pPr/>
              <a:t>45</a:t>
            </a:fld>
            <a:endParaRPr lang="en-US" b="1" dirty="0">
              <a:solidFill>
                <a:schemeClr val="bg1"/>
              </a:solidFill>
            </a:endParaRPr>
          </a:p>
        </p:txBody>
      </p:sp>
      <p:sp>
        <p:nvSpPr>
          <p:cNvPr id="8" name="TextBox 7"/>
          <p:cNvSpPr txBox="1"/>
          <p:nvPr/>
        </p:nvSpPr>
        <p:spPr>
          <a:xfrm rot="21095411">
            <a:off x="3970400" y="4413428"/>
            <a:ext cx="7224960" cy="707886"/>
          </a:xfrm>
          <a:prstGeom prst="rect">
            <a:avLst/>
          </a:prstGeom>
          <a:solidFill>
            <a:srgbClr val="0080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It depends on “which” month!</a:t>
            </a:r>
            <a:endParaRPr lang="en-US" sz="4000" b="1" dirty="0">
              <a:solidFill>
                <a:schemeClr val="bg1"/>
              </a:solidFill>
            </a:endParaRPr>
          </a:p>
        </p:txBody>
      </p:sp>
      <p:sp>
        <p:nvSpPr>
          <p:cNvPr id="9" name="Title 1"/>
          <p:cNvSpPr txBox="1">
            <a:spLocks/>
          </p:cNvSpPr>
          <p:nvPr/>
        </p:nvSpPr>
        <p:spPr>
          <a:xfrm>
            <a:off x="474960" y="4648200"/>
            <a:ext cx="2573040" cy="1995287"/>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smtClean="0">
                <a:ln w="11430"/>
                <a:solidFill>
                  <a:srgbClr val="ACDED8"/>
                </a:solidFill>
                <a:effectLst>
                  <a:outerShdw blurRad="50800" dist="39000" dir="5460000" algn="tl">
                    <a:srgbClr val="000000">
                      <a:alpha val="38000"/>
                    </a:srgbClr>
                  </a:outerShdw>
                </a:effectLst>
                <a:latin typeface="Arial Rounded MT Bold" pitchFamily="34" charset="0"/>
              </a:rPr>
              <a:t>Will </a:t>
            </a:r>
            <a:r>
              <a:rPr lang="en-US" sz="3600" b="1" dirty="0" smtClean="0">
                <a:ln w="11430"/>
                <a:solidFill>
                  <a:schemeClr val="accent4">
                    <a:lumMod val="75000"/>
                  </a:schemeClr>
                </a:solidFill>
                <a:effectLst>
                  <a:outerShdw blurRad="50800" dist="39000" dir="5460000" algn="tl">
                    <a:srgbClr val="000000">
                      <a:alpha val="38000"/>
                    </a:srgbClr>
                  </a:outerShdw>
                </a:effectLst>
                <a:latin typeface="Arial Rounded MT Bold" pitchFamily="34" charset="0"/>
              </a:rPr>
              <a:t>H3391</a:t>
            </a:r>
            <a:r>
              <a:rPr lang="en-US" sz="3600" b="1" dirty="0" smtClean="0">
                <a:ln w="11430"/>
                <a:solidFill>
                  <a:srgbClr val="ACDED8"/>
                </a:solidFill>
                <a:effectLst>
                  <a:outerShdw blurRad="50800" dist="39000" dir="5460000" algn="tl">
                    <a:srgbClr val="000000">
                      <a:alpha val="38000"/>
                    </a:srgbClr>
                  </a:outerShdw>
                </a:effectLst>
                <a:latin typeface="Arial Rounded MT Bold" pitchFamily="34" charset="0"/>
              </a:rPr>
              <a:t> provide answers?</a:t>
            </a:r>
            <a:endParaRPr lang="en-US" sz="3600" b="1" dirty="0">
              <a:ln w="11430"/>
              <a:solidFill>
                <a:srgbClr val="ACDED8"/>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40507415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strVal val="#ppt_w+.3"/>
                                          </p:val>
                                        </p:tav>
                                        <p:tav tm="100000">
                                          <p:val>
                                            <p:strVal val="#ppt_w"/>
                                          </p:val>
                                        </p:tav>
                                      </p:tavLst>
                                    </p:anim>
                                    <p:anim calcmode="lin" valueType="num">
                                      <p:cBhvr>
                                        <p:cTn id="8" dur="1500" fill="hold"/>
                                        <p:tgtEl>
                                          <p:spTgt spid="4"/>
                                        </p:tgtEl>
                                        <p:attrNameLst>
                                          <p:attrName>ppt_h</p:attrName>
                                        </p:attrNameLst>
                                      </p:cBhvr>
                                      <p:tavLst>
                                        <p:tav tm="0">
                                          <p:val>
                                            <p:strVal val="#ppt_h"/>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0" presetClass="entr" presetSubtype="0" decel="10000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750" fill="hold"/>
                                        <p:tgtEl>
                                          <p:spTgt spid="8"/>
                                        </p:tgtEl>
                                        <p:attrNameLst>
                                          <p:attrName>ppt_w</p:attrName>
                                        </p:attrNameLst>
                                      </p:cBhvr>
                                      <p:tavLst>
                                        <p:tav tm="0">
                                          <p:val>
                                            <p:strVal val="#ppt_w+.3"/>
                                          </p:val>
                                        </p:tav>
                                        <p:tav tm="100000">
                                          <p:val>
                                            <p:strVal val="#ppt_w"/>
                                          </p:val>
                                        </p:tav>
                                      </p:tavLst>
                                    </p:anim>
                                    <p:anim calcmode="lin" valueType="num">
                                      <p:cBhvr>
                                        <p:cTn id="14" dur="1750" fill="hold"/>
                                        <p:tgtEl>
                                          <p:spTgt spid="8"/>
                                        </p:tgtEl>
                                        <p:attrNameLst>
                                          <p:attrName>ppt_h</p:attrName>
                                        </p:attrNameLst>
                                      </p:cBhvr>
                                      <p:tavLst>
                                        <p:tav tm="0">
                                          <p:val>
                                            <p:strVal val="#ppt_h"/>
                                          </p:val>
                                        </p:tav>
                                        <p:tav tm="100000">
                                          <p:val>
                                            <p:strVal val="#ppt_h"/>
                                          </p:val>
                                        </p:tav>
                                      </p:tavLst>
                                    </p:anim>
                                    <p:animEffect transition="in" filter="fade">
                                      <p:cBhvr>
                                        <p:cTn id="15" dur="17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750"/>
                                        <p:tgtEl>
                                          <p:spTgt spid="9"/>
                                        </p:tgtEl>
                                      </p:cBhvr>
                                    </p:animEffect>
                                    <p:anim calcmode="lin" valueType="num">
                                      <p:cBhvr>
                                        <p:cTn id="21" dur="1750" fill="hold"/>
                                        <p:tgtEl>
                                          <p:spTgt spid="9"/>
                                        </p:tgtEl>
                                        <p:attrNameLst>
                                          <p:attrName>ppt_x</p:attrName>
                                        </p:attrNameLst>
                                      </p:cBhvr>
                                      <p:tavLst>
                                        <p:tav tm="0">
                                          <p:val>
                                            <p:strVal val="#ppt_x"/>
                                          </p:val>
                                        </p:tav>
                                        <p:tav tm="100000">
                                          <p:val>
                                            <p:strVal val="#ppt_x"/>
                                          </p:val>
                                        </p:tav>
                                      </p:tavLst>
                                    </p:anim>
                                    <p:anim calcmode="lin" valueType="num">
                                      <p:cBhvr>
                                        <p:cTn id="22" dur="1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scene3d>
              <a:camera prst="orthographicFront"/>
              <a:lightRig rig="threePt" dir="t"/>
            </a:scene3d>
            <a:sp3d extrusionH="57150">
              <a:bevelT w="38100" h="38100"/>
            </a:sp3d>
          </a:bodyPr>
          <a:lstStyle/>
          <a:p>
            <a:pPr algn="ct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2</a:t>
            </a:r>
            <a:r>
              <a:rPr lang="en-US" dirty="0" smtClean="0">
                <a:latin typeface="Arial Rounded MT Bold" pitchFamily="34" charset="0"/>
              </a:rPr>
              <a:t>]   </a:t>
            </a:r>
            <a:r>
              <a:rPr lang="en-US" dirty="0" smtClean="0">
                <a:effectLst>
                  <a:glow rad="228600">
                    <a:srgbClr val="00B050">
                      <a:alpha val="40000"/>
                    </a:srgbClr>
                  </a:glow>
                </a:effectLst>
                <a:latin typeface="Arial Rounded MT Bold" pitchFamily="34" charset="0"/>
              </a:rPr>
              <a:t>H3391</a:t>
            </a:r>
            <a:r>
              <a:rPr lang="en-US" dirty="0" smtClean="0">
                <a:latin typeface="Arial Rounded MT Bold" pitchFamily="34" charset="0"/>
              </a:rPr>
              <a:t>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a:t>
            </a:r>
            <a:r>
              <a:rPr lang="en-US" dirty="0" smtClean="0">
                <a:latin typeface="Arial Rounded MT Bold" pitchFamily="34" charset="0"/>
              </a:rPr>
              <a:t>  &lt;</a:t>
            </a:r>
            <a:r>
              <a:rPr lang="en-US" dirty="0" err="1" smtClean="0">
                <a:effectLst>
                  <a:glow rad="228600">
                    <a:srgbClr val="00B050">
                      <a:alpha val="40000"/>
                    </a:srgbClr>
                  </a:glow>
                </a:effectLst>
                <a:latin typeface="Arial Rounded MT Bold" pitchFamily="34" charset="0"/>
              </a:rPr>
              <a:t>yerach</a:t>
            </a:r>
            <a:r>
              <a:rPr lang="en-US" dirty="0">
                <a:latin typeface="Arial Rounded MT Bold" pitchFamily="34" charset="0"/>
              </a:rPr>
              <a:t>&gt;</a:t>
            </a:r>
          </a:p>
        </p:txBody>
      </p:sp>
      <p:pic>
        <p:nvPicPr>
          <p:cNvPr id="10242" name="Picture 2" descr="C:\Users\Rae\Desktop\moonphas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746" y="2810470"/>
            <a:ext cx="4973254" cy="32783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ph type="body" idx="1"/>
          </p:nvPr>
        </p:nvSpPr>
        <p:spPr>
          <a:xfrm>
            <a:off x="533400" y="3039070"/>
            <a:ext cx="4800600" cy="3514130"/>
          </a:xfrm>
        </p:spPr>
        <p:txBody>
          <a:bodyPr>
            <a:normAutofit lnSpcReduction="10000"/>
            <a:scene3d>
              <a:camera prst="orthographicFront"/>
              <a:lightRig rig="threePt" dir="t"/>
            </a:scene3d>
            <a:sp3d extrusionH="57150">
              <a:bevelT h="25400" prst="softRound"/>
            </a:sp3d>
          </a:bodyPr>
          <a:lstStyle/>
          <a:p>
            <a:pPr algn="ctr"/>
            <a:r>
              <a:rPr lang="en-US" sz="3500" b="1" u="sng" dirty="0" smtClean="0">
                <a:solidFill>
                  <a:srgbClr val="002060"/>
                </a:solidFill>
              </a:rPr>
              <a:t>This means</a:t>
            </a:r>
            <a:r>
              <a:rPr lang="en-US" sz="3500" b="1" dirty="0" smtClean="0">
                <a:solidFill>
                  <a:srgbClr val="002060"/>
                </a:solidFill>
              </a:rPr>
              <a:t>:  the cycle or lunation of the moon – labeled as a month.</a:t>
            </a:r>
            <a:br>
              <a:rPr lang="en-US" sz="3500" b="1" dirty="0" smtClean="0">
                <a:solidFill>
                  <a:srgbClr val="002060"/>
                </a:solidFill>
              </a:rPr>
            </a:br>
            <a:r>
              <a:rPr lang="en-US" sz="2600" b="1" dirty="0"/>
              <a:t>References Found:</a:t>
            </a:r>
          </a:p>
          <a:p>
            <a:pPr algn="ctr"/>
            <a:r>
              <a:rPr lang="en-US" sz="3600" b="1" i="1" dirty="0" smtClean="0">
                <a:solidFill>
                  <a:srgbClr val="006600"/>
                </a:solidFill>
              </a:rPr>
              <a:t>Strong’s:</a:t>
            </a:r>
            <a:r>
              <a:rPr lang="en-US" sz="3600" b="1" dirty="0" smtClean="0">
                <a:solidFill>
                  <a:srgbClr val="006600"/>
                </a:solidFill>
              </a:rPr>
              <a:t>  </a:t>
            </a:r>
            <a:r>
              <a:rPr lang="en-US" sz="4000" b="1" dirty="0" smtClean="0"/>
              <a:t>2</a:t>
            </a:r>
            <a:r>
              <a:rPr lang="en-US" sz="3600" dirty="0" smtClean="0"/>
              <a:t> </a:t>
            </a:r>
          </a:p>
          <a:p>
            <a:pPr algn="ctr"/>
            <a:r>
              <a:rPr lang="en-US" sz="3600" b="1" i="1" dirty="0" smtClean="0">
                <a:solidFill>
                  <a:schemeClr val="accent5">
                    <a:lumMod val="75000"/>
                  </a:schemeClr>
                </a:solidFill>
              </a:rPr>
              <a:t>Englishman’s</a:t>
            </a:r>
            <a:r>
              <a:rPr lang="en-US" sz="3600" b="1" dirty="0" smtClean="0">
                <a:solidFill>
                  <a:schemeClr val="accent5">
                    <a:lumMod val="75000"/>
                  </a:schemeClr>
                </a:solidFill>
              </a:rPr>
              <a:t>:</a:t>
            </a:r>
            <a:r>
              <a:rPr lang="en-US" sz="3600" dirty="0" smtClean="0">
                <a:solidFill>
                  <a:schemeClr val="accent5">
                    <a:lumMod val="75000"/>
                  </a:schemeClr>
                </a:solidFill>
              </a:rPr>
              <a:t>  </a:t>
            </a:r>
            <a:r>
              <a:rPr lang="en-US" sz="4400" b="1" dirty="0" smtClean="0"/>
              <a:t>13!</a:t>
            </a:r>
            <a:r>
              <a:rPr lang="en-US" sz="3600" dirty="0" smtClean="0"/>
              <a:t> </a:t>
            </a:r>
            <a:endParaRPr lang="en-US" sz="3600" dirty="0"/>
          </a:p>
        </p:txBody>
      </p:sp>
      <p:pic>
        <p:nvPicPr>
          <p:cNvPr id="6"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590801" y="304800"/>
            <a:ext cx="9206826"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Look </a:t>
            </a:r>
          </a:p>
        </p:txBody>
      </p:sp>
      <p:sp>
        <p:nvSpPr>
          <p:cNvPr id="2" name="Slide Number Placeholder 1"/>
          <p:cNvSpPr>
            <a:spLocks noGrp="1"/>
          </p:cNvSpPr>
          <p:nvPr>
            <p:ph type="sldNum" sz="quarter" idx="11"/>
          </p:nvPr>
        </p:nvSpPr>
        <p:spPr/>
        <p:txBody>
          <a:bodyPr/>
          <a:lstStyle/>
          <a:p>
            <a:fld id="{AA4C6552-42F6-43F2-A3FB-E92E8C09004E}" type="slidenum">
              <a:rPr lang="en-US" smtClean="0"/>
              <a:pPr/>
              <a:t>46</a:t>
            </a:fld>
            <a:endParaRPr lang="en-US"/>
          </a:p>
        </p:txBody>
      </p:sp>
      <p:sp>
        <p:nvSpPr>
          <p:cNvPr id="8" name="Rectangle 7"/>
          <p:cNvSpPr/>
          <p:nvPr/>
        </p:nvSpPr>
        <p:spPr>
          <a:xfrm>
            <a:off x="7696200" y="5957213"/>
            <a:ext cx="177401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Verb</a:t>
            </a:r>
            <a:endParaRPr lang="en-US" sz="5400" b="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724373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t>47</a:t>
            </a:fld>
            <a:endParaRPr lang="en-US"/>
          </a:p>
        </p:txBody>
      </p:sp>
      <p:sp>
        <p:nvSpPr>
          <p:cNvPr id="4" name="Content Placeholder 3"/>
          <p:cNvSpPr>
            <a:spLocks noGrp="1"/>
          </p:cNvSpPr>
          <p:nvPr>
            <p:ph sz="quarter" idx="1"/>
          </p:nvPr>
        </p:nvSpPr>
        <p:spPr>
          <a:xfrm>
            <a:off x="304799" y="1752600"/>
            <a:ext cx="8077201" cy="5029200"/>
          </a:xfrm>
        </p:spPr>
        <p:txBody>
          <a:bodyPr>
            <a:normAutofit/>
            <a:scene3d>
              <a:camera prst="orthographicFront"/>
              <a:lightRig rig="threePt" dir="t"/>
            </a:scene3d>
            <a:sp3d extrusionH="57150">
              <a:bevelT h="25400" prst="softRound"/>
            </a:sp3d>
          </a:bodyPr>
          <a:lstStyle/>
          <a:p>
            <a:pPr marL="0" indent="0" algn="ctr">
              <a:buNone/>
            </a:pPr>
            <a:r>
              <a:rPr lang="en-US" dirty="0" smtClean="0">
                <a:solidFill>
                  <a:srgbClr val="0000FF"/>
                </a:solidFill>
              </a:rPr>
              <a:t>Yahuah</a:t>
            </a:r>
            <a:r>
              <a:rPr lang="en-US" dirty="0" smtClean="0">
                <a:solidFill>
                  <a:srgbClr val="8E002F"/>
                </a:solidFill>
              </a:rPr>
              <a:t> knows the end from the beginning. </a:t>
            </a:r>
            <a:br>
              <a:rPr lang="en-US" dirty="0" smtClean="0">
                <a:solidFill>
                  <a:srgbClr val="8E002F"/>
                </a:solidFill>
              </a:rPr>
            </a:br>
            <a:r>
              <a:rPr lang="en-US" dirty="0" smtClean="0">
                <a:solidFill>
                  <a:srgbClr val="8E002F"/>
                </a:solidFill>
              </a:rPr>
              <a:t>     </a:t>
            </a:r>
            <a:r>
              <a:rPr lang="en-US" sz="2200" dirty="0" smtClean="0"/>
              <a:t>(Isa 46:9-10).</a:t>
            </a:r>
            <a:br>
              <a:rPr lang="en-US" sz="2200" dirty="0" smtClean="0"/>
            </a:br>
            <a:r>
              <a:rPr lang="en-US" dirty="0" smtClean="0">
                <a:solidFill>
                  <a:srgbClr val="0000FF"/>
                </a:solidFill>
              </a:rPr>
              <a:t>Yahuah</a:t>
            </a:r>
            <a:r>
              <a:rPr lang="en-US" dirty="0" smtClean="0">
                <a:solidFill>
                  <a:srgbClr val="8E002F"/>
                </a:solidFill>
              </a:rPr>
              <a:t> also knew: </a:t>
            </a:r>
          </a:p>
          <a:p>
            <a:pPr marL="514350" indent="-514350">
              <a:buClr>
                <a:srgbClr val="8E002F"/>
              </a:buClr>
              <a:buSzPct val="90000"/>
              <a:buFont typeface="+mj-lt"/>
              <a:buAutoNum type="arabicPeriod"/>
            </a:pPr>
            <a:r>
              <a:rPr lang="en-US" dirty="0" smtClean="0"/>
              <a:t>Lucifer would rebel</a:t>
            </a:r>
          </a:p>
          <a:p>
            <a:pPr marL="514350" indent="-514350">
              <a:buClr>
                <a:srgbClr val="8E002F"/>
              </a:buClr>
              <a:buSzPct val="90000"/>
              <a:buFont typeface="+mj-lt"/>
              <a:buAutoNum type="arabicPeriod"/>
            </a:pPr>
            <a:r>
              <a:rPr lang="en-US" dirty="0" smtClean="0"/>
              <a:t>Lucifer would be cast out of heaven</a:t>
            </a:r>
          </a:p>
          <a:p>
            <a:pPr marL="514350" indent="-514350">
              <a:buClr>
                <a:srgbClr val="8E002F"/>
              </a:buClr>
              <a:buSzPct val="90000"/>
              <a:buFont typeface="+mj-lt"/>
              <a:buAutoNum type="arabicPeriod"/>
            </a:pPr>
            <a:r>
              <a:rPr lang="en-US" dirty="0" smtClean="0"/>
              <a:t>Creation week would hold the pattern </a:t>
            </a:r>
            <a:br>
              <a:rPr lang="en-US" dirty="0" smtClean="0"/>
            </a:br>
            <a:r>
              <a:rPr lang="en-US" dirty="0" smtClean="0"/>
              <a:t>for worship statutes</a:t>
            </a:r>
          </a:p>
          <a:p>
            <a:pPr marL="514350" indent="-514350">
              <a:buClr>
                <a:srgbClr val="8E002F"/>
              </a:buClr>
              <a:buSzPct val="90000"/>
              <a:buFont typeface="+mj-lt"/>
              <a:buAutoNum type="arabicPeriod"/>
            </a:pPr>
            <a:r>
              <a:rPr lang="en-US" dirty="0" smtClean="0"/>
              <a:t>Satan would try to usurp worship </a:t>
            </a:r>
            <a:br>
              <a:rPr lang="en-US" dirty="0" smtClean="0"/>
            </a:br>
            <a:r>
              <a:rPr lang="en-US" dirty="0" smtClean="0"/>
              <a:t>from </a:t>
            </a:r>
            <a:r>
              <a:rPr lang="en-US" dirty="0" smtClean="0">
                <a:solidFill>
                  <a:srgbClr val="0000FF"/>
                </a:solidFill>
              </a:rPr>
              <a:t>Yahuah’s</a:t>
            </a:r>
            <a:r>
              <a:rPr lang="en-US" dirty="0" smtClean="0"/>
              <a:t> children on earth as </a:t>
            </a:r>
            <a:br>
              <a:rPr lang="en-US" dirty="0" smtClean="0"/>
            </a:br>
            <a:r>
              <a:rPr lang="en-US" dirty="0" smtClean="0"/>
              <a:t>he did in heaven.</a:t>
            </a:r>
            <a:endParaRPr lang="en-US" dirty="0"/>
          </a:p>
        </p:txBody>
      </p:sp>
      <p:sp>
        <p:nvSpPr>
          <p:cNvPr id="6" name="Rectangle 5"/>
          <p:cNvSpPr/>
          <p:nvPr/>
        </p:nvSpPr>
        <p:spPr>
          <a:xfrm>
            <a:off x="381000" y="172837"/>
            <a:ext cx="114046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ACDED8"/>
                </a:solidFill>
                <a:effectLst>
                  <a:outerShdw blurRad="50800" dist="39000" dir="5460000" algn="tl">
                    <a:srgbClr val="000000">
                      <a:alpha val="38000"/>
                    </a:srgbClr>
                  </a:outerShdw>
                </a:effectLst>
                <a:latin typeface="Arial Rounded MT Bold" pitchFamily="34" charset="0"/>
              </a:rPr>
              <a:t>For this study, please remember:</a:t>
            </a:r>
            <a:endParaRPr lang="en-US" sz="5400" b="1" cap="none" spc="0" dirty="0">
              <a:ln w="11430"/>
              <a:solidFill>
                <a:srgbClr val="ACDED8"/>
              </a:solidFill>
              <a:effectLst>
                <a:outerShdw blurRad="50800" dist="39000" dir="5460000" algn="tl">
                  <a:srgbClr val="000000">
                    <a:alpha val="38000"/>
                  </a:srgbClr>
                </a:outerShdw>
              </a:effectLst>
              <a:latin typeface="Arial Rounded MT Bold" pitchFamily="34" charset="0"/>
            </a:endParaRPr>
          </a:p>
        </p:txBody>
      </p:sp>
      <p:pic>
        <p:nvPicPr>
          <p:cNvPr id="1026" name="Picture 2" descr="C:\Users\Rae\Desktop\Lucifer's f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931" y="1905000"/>
            <a:ext cx="4006669" cy="45347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0801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1250"/>
                                        <p:tgtEl>
                                          <p:spTgt spid="4">
                                            <p:txEl>
                                              <p:pRg st="1" end="1"/>
                                            </p:txEl>
                                          </p:spTgt>
                                        </p:tgtEl>
                                      </p:cBhvr>
                                    </p:animEffect>
                                  </p:childTnLst>
                                </p:cTn>
                              </p:par>
                            </p:childTnLst>
                          </p:cTn>
                        </p:par>
                        <p:par>
                          <p:cTn id="8" fill="hold">
                            <p:stCondLst>
                              <p:cond delay="2250"/>
                            </p:stCondLst>
                            <p:childTnLst>
                              <p:par>
                                <p:cTn id="9" presetID="22" presetClass="entr" presetSubtype="1" fill="hold" nodeType="afterEffect">
                                  <p:stCondLst>
                                    <p:cond delay="10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1250"/>
                                        <p:tgtEl>
                                          <p:spTgt spid="4">
                                            <p:txEl>
                                              <p:pRg st="2" end="2"/>
                                            </p:txEl>
                                          </p:spTgt>
                                        </p:tgtEl>
                                      </p:cBhvr>
                                    </p:animEffect>
                                  </p:childTnLst>
                                </p:cTn>
                              </p:par>
                            </p:childTnLst>
                          </p:cTn>
                        </p:par>
                        <p:par>
                          <p:cTn id="12" fill="hold">
                            <p:stCondLst>
                              <p:cond delay="4500"/>
                            </p:stCondLst>
                            <p:childTnLst>
                              <p:par>
                                <p:cTn id="13" presetID="22" presetClass="entr" presetSubtype="1" fill="hold" nodeType="afterEffect">
                                  <p:stCondLst>
                                    <p:cond delay="100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1250"/>
                                        <p:tgtEl>
                                          <p:spTgt spid="4">
                                            <p:txEl>
                                              <p:pRg st="3" end="3"/>
                                            </p:txEl>
                                          </p:spTgt>
                                        </p:tgtEl>
                                      </p:cBhvr>
                                    </p:animEffect>
                                  </p:childTnLst>
                                </p:cTn>
                              </p:par>
                            </p:childTnLst>
                          </p:cTn>
                        </p:par>
                        <p:par>
                          <p:cTn id="16" fill="hold">
                            <p:stCondLst>
                              <p:cond delay="6750"/>
                            </p:stCondLst>
                            <p:childTnLst>
                              <p:par>
                                <p:cTn id="17" presetID="22" presetClass="entr" presetSubtype="1" fill="hold" nodeType="afterEffect">
                                  <p:stCondLst>
                                    <p:cond delay="10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up)">
                                      <p:cBhvr>
                                        <p:cTn id="19" dur="1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8872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Part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1: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H3391</a:t>
            </a:r>
            <a:endParaRPr lang="en-US" sz="4800" b="1" dirty="0">
              <a:ln w="11430"/>
              <a:solidFill>
                <a:srgbClr val="8E002F"/>
              </a:solidFill>
              <a:effectLst>
                <a:outerShdw blurRad="50800" dist="39000" dir="5460000" algn="tl">
                  <a:srgbClr val="000000">
                    <a:alpha val="38000"/>
                  </a:srgbClr>
                </a:outerShdw>
              </a:effectLst>
              <a:latin typeface="Arial Rounded MT Bold" pitchFamily="34" charset="0"/>
            </a:endParaRPr>
          </a:p>
        </p:txBody>
      </p:sp>
      <p:sp>
        <p:nvSpPr>
          <p:cNvPr id="3" name="Content Placeholder 2"/>
          <p:cNvSpPr>
            <a:spLocks noGrp="1"/>
          </p:cNvSpPr>
          <p:nvPr>
            <p:ph sz="quarter" idx="2"/>
          </p:nvPr>
        </p:nvSpPr>
        <p:spPr>
          <a:xfrm>
            <a:off x="863600" y="1646705"/>
            <a:ext cx="4592320" cy="822960"/>
          </a:xfrm>
        </p:spPr>
        <p:txBody>
          <a:bodyPr>
            <a:normAutofit/>
          </a:bodyPr>
          <a:lstStyle/>
          <a:p>
            <a:pPr marL="0" indent="0" algn="ctr">
              <a:buNone/>
            </a:pPr>
            <a:r>
              <a:rPr lang="en-US" sz="2400" dirty="0" smtClean="0"/>
              <a:t>Perfection, Devastation, Restoration</a:t>
            </a:r>
            <a:endParaRPr lang="en-US" sz="2400" dirty="0"/>
          </a:p>
        </p:txBody>
      </p:sp>
      <p:sp>
        <p:nvSpPr>
          <p:cNvPr id="5" name="Slide Number Placeholder 4"/>
          <p:cNvSpPr>
            <a:spLocks noGrp="1"/>
          </p:cNvSpPr>
          <p:nvPr>
            <p:ph type="sldNum" sz="quarter" idx="16"/>
          </p:nvPr>
        </p:nvSpPr>
        <p:spPr>
          <a:xfrm>
            <a:off x="11389360" y="6447304"/>
            <a:ext cx="838200" cy="373698"/>
          </a:xfrm>
        </p:spPr>
        <p:txBody>
          <a:bodyPr>
            <a:normAutofit/>
          </a:bodyPr>
          <a:lstStyle/>
          <a:p>
            <a:fld id="{AA4C6552-42F6-43F2-A3FB-E92E8C09004E}" type="slidenum">
              <a:rPr lang="en-US" smtClean="0">
                <a:solidFill>
                  <a:schemeClr val="tx1">
                    <a:lumMod val="75000"/>
                    <a:lumOff val="25000"/>
                  </a:schemeClr>
                </a:solidFill>
              </a:rPr>
              <a:pPr/>
              <a:t>48</a:t>
            </a:fld>
            <a:endParaRPr lang="en-US" dirty="0">
              <a:solidFill>
                <a:schemeClr val="tx1">
                  <a:lumMod val="75000"/>
                  <a:lumOff val="25000"/>
                </a:schemeClr>
              </a:solidFill>
            </a:endParaRPr>
          </a:p>
        </p:txBody>
      </p:sp>
      <p:sp>
        <p:nvSpPr>
          <p:cNvPr id="8" name="TextBox 7"/>
          <p:cNvSpPr txBox="1"/>
          <p:nvPr/>
        </p:nvSpPr>
        <p:spPr>
          <a:xfrm>
            <a:off x="838200" y="10371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Creation Patterns</a:t>
            </a:r>
            <a:endParaRPr lang="en-US" sz="3600" dirty="0"/>
          </a:p>
        </p:txBody>
      </p:sp>
      <p:sp>
        <p:nvSpPr>
          <p:cNvPr id="9" name="TextBox 8"/>
          <p:cNvSpPr txBox="1"/>
          <p:nvPr/>
        </p:nvSpPr>
        <p:spPr>
          <a:xfrm>
            <a:off x="838200" y="244426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Creation Months</a:t>
            </a:r>
            <a:endParaRPr lang="en-US" sz="3600" dirty="0"/>
          </a:p>
        </p:txBody>
      </p:sp>
      <p:sp>
        <p:nvSpPr>
          <p:cNvPr id="10" name="TextBox 9"/>
          <p:cNvSpPr txBox="1"/>
          <p:nvPr/>
        </p:nvSpPr>
        <p:spPr>
          <a:xfrm>
            <a:off x="850900" y="40089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Lunar Months</a:t>
            </a:r>
            <a:endParaRPr lang="en-US" sz="3600" dirty="0"/>
          </a:p>
        </p:txBody>
      </p:sp>
      <p:sp>
        <p:nvSpPr>
          <p:cNvPr id="11" name="TextBox 10"/>
          <p:cNvSpPr txBox="1"/>
          <p:nvPr/>
        </p:nvSpPr>
        <p:spPr>
          <a:xfrm>
            <a:off x="6736080" y="102694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dirty="0"/>
          </a:p>
        </p:txBody>
      </p:sp>
      <p:sp>
        <p:nvSpPr>
          <p:cNvPr id="12" name="TextBox 11"/>
          <p:cNvSpPr txBox="1"/>
          <p:nvPr/>
        </p:nvSpPr>
        <p:spPr>
          <a:xfrm>
            <a:off x="848360" y="5588000"/>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a:t>
            </a:r>
            <a:endParaRPr lang="en-US" sz="3600" dirty="0"/>
          </a:p>
        </p:txBody>
      </p:sp>
      <p:sp>
        <p:nvSpPr>
          <p:cNvPr id="13" name="TextBox 12"/>
          <p:cNvSpPr txBox="1"/>
          <p:nvPr/>
        </p:nvSpPr>
        <p:spPr>
          <a:xfrm>
            <a:off x="6753352" y="31707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a:t>
            </a:r>
            <a:endParaRPr lang="en-US" sz="3600" dirty="0"/>
          </a:p>
        </p:txBody>
      </p:sp>
      <p:sp>
        <p:nvSpPr>
          <p:cNvPr id="14" name="Content Placeholder 2"/>
          <p:cNvSpPr txBox="1">
            <a:spLocks/>
          </p:cNvSpPr>
          <p:nvPr/>
        </p:nvSpPr>
        <p:spPr>
          <a:xfrm>
            <a:off x="850900" y="3094504"/>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1</a:t>
            </a:r>
            <a:r>
              <a:rPr lang="en-US" sz="2400" baseline="30000" dirty="0" smtClean="0"/>
              <a:t>st</a:t>
            </a:r>
            <a:r>
              <a:rPr lang="en-US" sz="2400" dirty="0" smtClean="0"/>
              <a:t> Day – 30 day month</a:t>
            </a:r>
          </a:p>
          <a:p>
            <a:pPr marL="0" indent="0" algn="ctr">
              <a:buFont typeface="Wingdings"/>
              <a:buNone/>
            </a:pPr>
            <a:r>
              <a:rPr lang="en-US" sz="2400" dirty="0" smtClean="0"/>
              <a:t>4</a:t>
            </a:r>
            <a:r>
              <a:rPr lang="en-US" sz="2400" baseline="30000" dirty="0" smtClean="0"/>
              <a:t>th</a:t>
            </a:r>
            <a:r>
              <a:rPr lang="en-US" sz="2400" dirty="0" smtClean="0"/>
              <a:t> Day – 30 day month</a:t>
            </a:r>
            <a:endParaRPr lang="en-US" sz="2400" dirty="0"/>
          </a:p>
        </p:txBody>
      </p:sp>
      <p:sp>
        <p:nvSpPr>
          <p:cNvPr id="15" name="Content Placeholder 2"/>
          <p:cNvSpPr txBox="1">
            <a:spLocks/>
          </p:cNvSpPr>
          <p:nvPr/>
        </p:nvSpPr>
        <p:spPr>
          <a:xfrm>
            <a:off x="863600" y="4673600"/>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Sidereal – 27.3 day month</a:t>
            </a:r>
          </a:p>
          <a:p>
            <a:pPr marL="0" indent="0" algn="ctr">
              <a:buFont typeface="Wingdings"/>
              <a:buNone/>
            </a:pPr>
            <a:r>
              <a:rPr lang="en-US" sz="2400" dirty="0" smtClean="0"/>
              <a:t>Synodic – 29.5 day month</a:t>
            </a:r>
            <a:endParaRPr lang="en-US" sz="2400" dirty="0"/>
          </a:p>
        </p:txBody>
      </p:sp>
      <p:sp>
        <p:nvSpPr>
          <p:cNvPr id="19" name="TextBox 18"/>
          <p:cNvSpPr txBox="1"/>
          <p:nvPr/>
        </p:nvSpPr>
        <p:spPr>
          <a:xfrm>
            <a:off x="6745224" y="443620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dirty="0"/>
          </a:p>
        </p:txBody>
      </p:sp>
      <p:sp>
        <p:nvSpPr>
          <p:cNvPr id="21" name="TextBox 20"/>
          <p:cNvSpPr txBox="1"/>
          <p:nvPr/>
        </p:nvSpPr>
        <p:spPr>
          <a:xfrm>
            <a:off x="6750812" y="221058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a:t>
            </a:r>
            <a:endParaRPr lang="en-US" sz="3600" dirty="0"/>
          </a:p>
        </p:txBody>
      </p:sp>
      <p:sp>
        <p:nvSpPr>
          <p:cNvPr id="22" name="TextBox 21"/>
          <p:cNvSpPr txBox="1"/>
          <p:nvPr/>
        </p:nvSpPr>
        <p:spPr>
          <a:xfrm>
            <a:off x="6751320" y="56091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dirty="0"/>
          </a:p>
        </p:txBody>
      </p:sp>
    </p:spTree>
    <p:extLst>
      <p:ext uri="{BB962C8B-B14F-4D97-AF65-F5344CB8AC3E}">
        <p14:creationId xmlns:p14="http://schemas.microsoft.com/office/powerpoint/2010/main" val="28192943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750"/>
                                        <p:tgtEl>
                                          <p:spTgt spid="9">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1750"/>
                                        <p:tgtEl>
                                          <p:spTgt spid="14">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wipe(left)">
                                      <p:cBhvr>
                                        <p:cTn id="14" dur="1750"/>
                                        <p:tgtEl>
                                          <p:spTgt spid="1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1750"/>
                                        <p:tgtEl>
                                          <p:spTgt spid="10">
                                            <p:txEl>
                                              <p:pRg st="0" end="0"/>
                                            </p:txEl>
                                          </p:spTgt>
                                        </p:tgtEl>
                                      </p:cBhvr>
                                    </p:animEffect>
                                  </p:childTnLst>
                                </p:cTn>
                              </p:par>
                            </p:childTnLst>
                          </p:cTn>
                        </p:par>
                        <p:par>
                          <p:cTn id="20" fill="hold">
                            <p:stCondLst>
                              <p:cond delay="1750"/>
                            </p:stCondLst>
                            <p:childTnLst>
                              <p:par>
                                <p:cTn id="21" presetID="22" presetClass="entr" presetSubtype="8" fill="hold"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1750"/>
                                        <p:tgtEl>
                                          <p:spTgt spid="15">
                                            <p:txEl>
                                              <p:pRg st="0" end="0"/>
                                            </p:txEl>
                                          </p:spTgt>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wipe(left)">
                                      <p:cBhvr>
                                        <p:cTn id="27" dur="175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25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750"/>
                                        <p:tgtEl>
                                          <p:spTgt spid="12">
                                            <p:txEl>
                                              <p:pRg st="0" end="0"/>
                                            </p:txEl>
                                          </p:spTgt>
                                        </p:tgtEl>
                                      </p:cBhvr>
                                    </p:animEffect>
                                    <p:anim calcmode="lin" valueType="num">
                                      <p:cBhvr>
                                        <p:cTn id="33"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4"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nodeType="afterEffect">
                                  <p:stCondLst>
                                    <p:cond delay="25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750"/>
                                        <p:tgtEl>
                                          <p:spTgt spid="11">
                                            <p:txEl>
                                              <p:pRg st="0" end="0"/>
                                            </p:txEl>
                                          </p:spTgt>
                                        </p:tgtEl>
                                      </p:cBhvr>
                                    </p:animEffect>
                                    <p:anim calcmode="lin" valueType="num">
                                      <p:cBhvr>
                                        <p:cTn id="39"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nodeType="afterEffect">
                                  <p:stCondLst>
                                    <p:cond delay="25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750"/>
                                        <p:tgtEl>
                                          <p:spTgt spid="21">
                                            <p:txEl>
                                              <p:pRg st="0" end="0"/>
                                            </p:txEl>
                                          </p:spTgt>
                                        </p:tgtEl>
                                      </p:cBhvr>
                                    </p:animEffect>
                                    <p:anim calcmode="lin" valueType="num">
                                      <p:cBhvr>
                                        <p:cTn id="45"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6"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25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fade">
                                      <p:cBhvr>
                                        <p:cTn id="50" dur="750"/>
                                        <p:tgtEl>
                                          <p:spTgt spid="13">
                                            <p:txEl>
                                              <p:pRg st="0" end="0"/>
                                            </p:txEl>
                                          </p:spTgt>
                                        </p:tgtEl>
                                      </p:cBhvr>
                                    </p:animEffect>
                                    <p:anim calcmode="lin" valueType="num">
                                      <p:cBhvr>
                                        <p:cTn id="51"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2" dur="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7" presetClass="entr" presetSubtype="0" fill="hold"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fade">
                                      <p:cBhvr>
                                        <p:cTn id="56" dur="750"/>
                                        <p:tgtEl>
                                          <p:spTgt spid="19">
                                            <p:txEl>
                                              <p:pRg st="0" end="0"/>
                                            </p:txEl>
                                          </p:spTgt>
                                        </p:tgtEl>
                                      </p:cBhvr>
                                    </p:animEffect>
                                    <p:anim calcmode="lin" valueType="num">
                                      <p:cBhvr>
                                        <p:cTn id="57"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8" dur="75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7" presetClass="entr" presetSubtype="0" fill="hold" nodeType="afterEffect">
                                  <p:stCondLst>
                                    <p:cond delay="25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750"/>
                                        <p:tgtEl>
                                          <p:spTgt spid="22">
                                            <p:txEl>
                                              <p:pRg st="0" end="0"/>
                                            </p:txEl>
                                          </p:spTgt>
                                        </p:tgtEl>
                                      </p:cBhvr>
                                    </p:animEffect>
                                    <p:anim calcmode="lin" valueType="num">
                                      <p:cBhvr>
                                        <p:cTn id="63" dur="75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4" dur="75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FF9900">
                <a:alpha val="23000"/>
              </a:srgbClr>
            </a:gs>
            <a:gs pos="34000">
              <a:schemeClr val="accent2">
                <a:lumMod val="75000"/>
                <a:alpha val="44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12115800" cy="990600"/>
          </a:xfrm>
        </p:spPr>
        <p:txBody>
          <a:bodyPr>
            <a:noAutofit/>
            <a:scene3d>
              <a:camera prst="orthographicFront"/>
              <a:lightRig rig="threePt" dir="t"/>
            </a:scene3d>
            <a:sp3d extrusionH="57150">
              <a:bevelT w="38100" h="38100"/>
            </a:sp3d>
          </a:bodyPr>
          <a:lstStyle/>
          <a:p>
            <a:r>
              <a:rPr lang="en-US" sz="5400" b="1" i="1" dirty="0">
                <a:solidFill>
                  <a:schemeClr val="accent5"/>
                </a:solidFill>
                <a:latin typeface="Arial Rounded MT Bold" pitchFamily="34" charset="0"/>
              </a:rPr>
              <a:t>Englishman’s  </a:t>
            </a:r>
            <a:r>
              <a:rPr lang="en-US" sz="5400" b="1" dirty="0">
                <a:solidFill>
                  <a:schemeClr val="accent2">
                    <a:lumMod val="75000"/>
                  </a:schemeClr>
                </a:solidFill>
                <a:latin typeface="Arial Rounded MT Bold" pitchFamily="34" charset="0"/>
              </a:rPr>
              <a:t>Concordance</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5400" b="1" dirty="0" smtClean="0">
                <a:solidFill>
                  <a:schemeClr val="accent5"/>
                </a:solidFill>
                <a:effectLst>
                  <a:glow rad="101600">
                    <a:srgbClr val="00B050">
                      <a:alpha val="60000"/>
                    </a:srgbClr>
                  </a:glow>
                </a:effectLst>
                <a:latin typeface="Arial Rounded MT Bold" pitchFamily="34" charset="0"/>
              </a:rPr>
              <a:t>H3391</a:t>
            </a:r>
            <a:endParaRPr lang="en-US" sz="5400" dirty="0">
              <a:solidFill>
                <a:schemeClr val="accent5"/>
              </a:solidFill>
              <a:effectLst>
                <a:glow rad="101600">
                  <a:srgbClr val="00B050">
                    <a:alpha val="60000"/>
                  </a:srgbClr>
                </a:glow>
              </a:effectLst>
              <a:latin typeface="Arial Rounded MT Bold"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116577289"/>
              </p:ext>
            </p:extLst>
          </p:nvPr>
        </p:nvGraphicFramePr>
        <p:xfrm>
          <a:off x="817033" y="1600200"/>
          <a:ext cx="10871200" cy="2712720"/>
        </p:xfrm>
        <a:graphic>
          <a:graphicData uri="http://schemas.openxmlformats.org/drawingml/2006/table">
            <a:tbl>
              <a:tblPr firstRow="1" bandRow="1">
                <a:tableStyleId>{5C22544A-7EE6-4342-B048-85BDC9FD1C3A}</a:tableStyleId>
              </a:tblPr>
              <a:tblGrid>
                <a:gridCol w="5435600"/>
                <a:gridCol w="5435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1" i="1" kern="1200" dirty="0" smtClean="0">
                          <a:solidFill>
                            <a:schemeClr val="accent4"/>
                          </a:solidFill>
                          <a:effectLst/>
                          <a:latin typeface="+mn-lt"/>
                          <a:ea typeface="+mn-ea"/>
                          <a:cs typeface="+mn-cs"/>
                        </a:rPr>
                        <a:t>Strong’s:</a:t>
                      </a:r>
                      <a:r>
                        <a:rPr kumimoji="0" lang="en-US" sz="2800" b="1" kern="1200" baseline="0" dirty="0" smtClean="0">
                          <a:solidFill>
                            <a:schemeClr val="accent4"/>
                          </a:solidFill>
                          <a:effectLst/>
                          <a:latin typeface="+mn-lt"/>
                          <a:ea typeface="+mn-ea"/>
                          <a:cs typeface="+mn-cs"/>
                        </a:rPr>
                        <a:t>  </a:t>
                      </a:r>
                      <a:r>
                        <a:rPr kumimoji="0" lang="en-US" sz="2800" b="1" kern="1200" dirty="0" smtClean="0">
                          <a:solidFill>
                            <a:schemeClr val="accent4"/>
                          </a:solidFill>
                          <a:effectLst/>
                          <a:latin typeface="+mn-lt"/>
                          <a:ea typeface="+mn-ea"/>
                          <a:cs typeface="+mn-cs"/>
                        </a:rPr>
                        <a:t> “moon” or “moons”</a:t>
                      </a:r>
                      <a:endParaRPr kumimoji="0" lang="en-US" sz="2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kern="1200" dirty="0" smtClean="0">
                        <a:solidFill>
                          <a:schemeClr val="accent4"/>
                        </a:solidFill>
                        <a:effectLst/>
                        <a:latin typeface="+mn-lt"/>
                        <a:ea typeface="+mn-ea"/>
                        <a:cs typeface="+mn-cs"/>
                      </a:endParaRPr>
                    </a:p>
                  </a:txBody>
                  <a:tcPr marL="121920" marR="121920">
                    <a:cell3D prstMaterial="dkEdge">
                      <a:bevel w="77470" h="12700" prst="softRound"/>
                      <a:lightRig rig="flood" dir="t"/>
                    </a:cell3D>
                    <a:solidFill>
                      <a:schemeClr val="accent2">
                        <a:lumMod val="50000"/>
                      </a:schemeClr>
                    </a:solidFill>
                  </a:tcPr>
                </a:tc>
                <a:tc>
                  <a:txBody>
                    <a:bodyPr/>
                    <a:lstStyle/>
                    <a:p>
                      <a:pPr algn="ctr"/>
                      <a:r>
                        <a:rPr lang="en-US" sz="2800" i="1" dirty="0" smtClean="0">
                          <a:solidFill>
                            <a:schemeClr val="accent4"/>
                          </a:solidFill>
                        </a:rPr>
                        <a:t>Englishman’s:</a:t>
                      </a:r>
                      <a:r>
                        <a:rPr lang="en-US" sz="2800" dirty="0" smtClean="0">
                          <a:solidFill>
                            <a:schemeClr val="accent4"/>
                          </a:solidFill>
                        </a:rPr>
                        <a:t>  by Hebrew Word #</a:t>
                      </a:r>
                      <a:endParaRPr lang="en-US" sz="2800" dirty="0">
                        <a:solidFill>
                          <a:schemeClr val="accent4"/>
                        </a:solidFill>
                      </a:endParaRPr>
                    </a:p>
                  </a:txBody>
                  <a:tcPr marL="121920" marR="121920">
                    <a:cell3D prstMaterial="dkEdge">
                      <a:bevel w="77470" h="12700" prst="softRound"/>
                      <a:lightRig rig="flood" dir="t"/>
                    </a:cell3D>
                    <a:solidFill>
                      <a:schemeClr val="accent5"/>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chemeClr val="dk1"/>
                          </a:solidFill>
                          <a:effectLst/>
                          <a:latin typeface="+mn-lt"/>
                          <a:ea typeface="+mn-ea"/>
                          <a:cs typeface="+mn-cs"/>
                        </a:rPr>
                        <a:t>2.  </a:t>
                      </a:r>
                      <a:r>
                        <a:rPr kumimoji="0" lang="en-US" sz="1800" b="1" kern="1200" dirty="0" smtClean="0">
                          <a:solidFill>
                            <a:schemeClr val="dk1"/>
                          </a:solidFill>
                          <a:effectLst>
                            <a:glow rad="101600">
                              <a:srgbClr val="00B050">
                                <a:alpha val="60000"/>
                              </a:srgbClr>
                            </a:glow>
                          </a:effectLst>
                          <a:latin typeface="+mn-lt"/>
                          <a:ea typeface="+mn-ea"/>
                          <a:cs typeface="+mn-cs"/>
                        </a:rPr>
                        <a:t>H3391</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2</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101600">
                              <a:srgbClr val="00B050">
                                <a:alpha val="60000"/>
                              </a:srgbClr>
                            </a:glow>
                          </a:effectLst>
                          <a:latin typeface="+mn-lt"/>
                          <a:ea typeface="+mn-ea"/>
                          <a:cs typeface="+mn-cs"/>
                        </a:rPr>
                        <a:t>yerach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endParaRPr lang="en-US" dirty="0"/>
                    </a:p>
                  </a:txBody>
                  <a:tcPr marL="121920" marR="121920">
                    <a:cell3D prstMaterial="dkEdge">
                      <a:bevel w="77470" h="12700" prst="softRound"/>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  </a:t>
                      </a:r>
                      <a:r>
                        <a:rPr kumimoji="0" lang="en-US" sz="1800" b="1" kern="1200" dirty="0" smtClean="0">
                          <a:solidFill>
                            <a:schemeClr val="dk1"/>
                          </a:solidFill>
                          <a:effectLst>
                            <a:glow rad="101600">
                              <a:srgbClr val="00B050">
                                <a:alpha val="60000"/>
                              </a:srgbClr>
                            </a:glow>
                          </a:effectLst>
                          <a:latin typeface="+mn-lt"/>
                          <a:ea typeface="+mn-ea"/>
                          <a:cs typeface="+mn-cs"/>
                        </a:rPr>
                        <a:t>H3391</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13</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101600">
                              <a:srgbClr val="00B050">
                                <a:alpha val="60000"/>
                              </a:srgbClr>
                            </a:glow>
                          </a:effectLst>
                          <a:latin typeface="+mn-lt"/>
                          <a:ea typeface="+mn-ea"/>
                          <a:cs typeface="+mn-cs"/>
                        </a:rPr>
                        <a:t>yerach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pPr lvl="0"/>
                      <a:r>
                        <a:rPr kumimoji="0" lang="en-US" sz="1800" b="1" kern="1200" dirty="0" smtClean="0">
                          <a:solidFill>
                            <a:schemeClr val="dk1"/>
                          </a:solidFill>
                          <a:effectLst/>
                          <a:latin typeface="+mn-lt"/>
                          <a:ea typeface="+mn-ea"/>
                          <a:cs typeface="+mn-cs"/>
                        </a:rPr>
                        <a:t>                 (11 extra listings) </a:t>
                      </a:r>
                      <a:br>
                        <a:rPr kumimoji="0" lang="en-US" sz="1800" b="1" kern="1200" dirty="0" smtClean="0">
                          <a:solidFill>
                            <a:schemeClr val="dk1"/>
                          </a:solidFill>
                          <a:effectLst/>
                          <a:latin typeface="+mn-lt"/>
                          <a:ea typeface="+mn-ea"/>
                          <a:cs typeface="+mn-cs"/>
                        </a:rPr>
                      </a:br>
                      <a:endParaRPr kumimoji="0" lang="en-US" sz="1800" kern="1200" dirty="0" smtClean="0">
                        <a:solidFill>
                          <a:schemeClr val="dk1"/>
                        </a:solidFill>
                        <a:effectLst/>
                        <a:latin typeface="+mn-lt"/>
                        <a:ea typeface="+mn-ea"/>
                        <a:cs typeface="+mn-cs"/>
                      </a:endParaRPr>
                    </a:p>
                    <a:p>
                      <a:r>
                        <a:rPr kumimoji="0" lang="en-US" sz="1800" b="1" kern="1200" dirty="0" smtClean="0">
                          <a:solidFill>
                            <a:schemeClr val="dk1"/>
                          </a:solidFill>
                          <a:effectLst/>
                          <a:latin typeface="+mn-lt"/>
                          <a:ea typeface="+mn-ea"/>
                          <a:cs typeface="+mn-cs"/>
                        </a:rPr>
                        <a:t>    </a:t>
                      </a:r>
                      <a:r>
                        <a:rPr kumimoji="0" lang="en-US" sz="2400" b="1" kern="1200" dirty="0" smtClean="0">
                          <a:solidFill>
                            <a:schemeClr val="dk1"/>
                          </a:solidFill>
                          <a:effectLst/>
                          <a:latin typeface="+mn-lt"/>
                          <a:ea typeface="+mn-ea"/>
                          <a:cs typeface="+mn-cs"/>
                        </a:rPr>
                        <a:t>2 listings are translated as moon </a:t>
                      </a:r>
                      <a:br>
                        <a:rPr kumimoji="0" lang="en-US" sz="2400" b="1" kern="1200" dirty="0" smtClean="0">
                          <a:solidFill>
                            <a:schemeClr val="dk1"/>
                          </a:solidFill>
                          <a:effectLst/>
                          <a:latin typeface="+mn-lt"/>
                          <a:ea typeface="+mn-ea"/>
                          <a:cs typeface="+mn-cs"/>
                        </a:rPr>
                      </a:br>
                      <a:r>
                        <a:rPr kumimoji="0" lang="en-US" sz="2400" b="1" kern="1200" dirty="0" smtClean="0">
                          <a:solidFill>
                            <a:schemeClr val="dk1"/>
                          </a:solidFill>
                          <a:effectLst/>
                          <a:latin typeface="+mn-lt"/>
                          <a:ea typeface="+mn-ea"/>
                          <a:cs typeface="+mn-cs"/>
                        </a:rPr>
                        <a:t>  11 listings are translated as month</a:t>
                      </a:r>
                    </a:p>
                    <a:p>
                      <a:endParaRPr lang="en-US" b="1" dirty="0"/>
                    </a:p>
                  </a:txBody>
                  <a:tcPr marL="121920" marR="121920">
                    <a:cell3D prstMaterial="dkEdge">
                      <a:bevel w="77470" h="12700" prst="softRound"/>
                      <a:lightRig rig="flood" dir="t"/>
                    </a:cell3D>
                  </a:tcPr>
                </a:tc>
              </a:tr>
            </a:tbl>
          </a:graphicData>
        </a:graphic>
      </p:graphicFrame>
      <p:pic>
        <p:nvPicPr>
          <p:cNvPr id="4098" name="Picture 2" descr="C:\Users\Rae\Desktop\EC 3391 exhi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572000"/>
            <a:ext cx="11505533" cy="20574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49</a:t>
            </a:fld>
            <a:endParaRPr lang="en-US"/>
          </a:p>
        </p:txBody>
      </p:sp>
    </p:spTree>
    <p:extLst>
      <p:ext uri="{BB962C8B-B14F-4D97-AF65-F5344CB8AC3E}">
        <p14:creationId xmlns:p14="http://schemas.microsoft.com/office/powerpoint/2010/main" val="32865916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51863" y="6553200"/>
            <a:ext cx="711200" cy="244476"/>
          </a:xfrm>
        </p:spPr>
        <p:txBody>
          <a:bodyPr>
            <a:normAutofit fontScale="85000" lnSpcReduction="20000"/>
          </a:bodyPr>
          <a:lstStyle/>
          <a:p>
            <a:fld id="{AA4C6552-42F6-43F2-A3FB-E92E8C09004E}" type="slidenum">
              <a:rPr lang="en-US" smtClean="0"/>
              <a:pPr/>
              <a:t>5</a:t>
            </a:fld>
            <a:endParaRPr lang="en-US"/>
          </a:p>
        </p:txBody>
      </p:sp>
      <p:sp>
        <p:nvSpPr>
          <p:cNvPr id="6" name="Rectangle 5"/>
          <p:cNvSpPr/>
          <p:nvPr/>
        </p:nvSpPr>
        <p:spPr>
          <a:xfrm>
            <a:off x="381000" y="3505200"/>
            <a:ext cx="11658600" cy="286232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6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3</a:t>
            </a:r>
            <a:r>
              <a:rPr lang="en-US" sz="3600" b="1" baseline="30000"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rd</a:t>
            </a:r>
            <a:r>
              <a:rPr lang="en-US" sz="36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   H3391</a:t>
            </a:r>
            <a:r>
              <a:rPr lang="en-US" sz="3600" b="1" cap="none" spc="50" dirty="0" smtClean="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innerShdw blurRad="50900" dist="38500" dir="13500000">
                    <a:srgbClr val="000000">
                      <a:alpha val="60000"/>
                    </a:srgbClr>
                  </a:innerShdw>
                </a:effectLst>
              </a:rPr>
              <a:t> </a:t>
            </a:r>
            <a:r>
              <a:rPr lang="en-US" sz="36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will be examined as the verb component of the moon.  It is also the primitive root of H3394. </a:t>
            </a: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Consideration will begin with the lunation cycle  length. </a:t>
            </a:r>
            <a:r>
              <a:rPr lang="en-US" sz="3600" b="1" dirty="0" smtClean="0">
                <a:ln>
                  <a:solidFill>
                    <a:schemeClr val="bg1"/>
                  </a:solidFill>
                </a:ln>
                <a:solidFill>
                  <a:srgbClr val="FF5050"/>
                </a:solidFill>
                <a:effectLst>
                  <a:glow rad="101600">
                    <a:schemeClr val="accent1">
                      <a:satMod val="175000"/>
                      <a:alpha val="40000"/>
                    </a:schemeClr>
                  </a:glow>
                </a:effectLst>
                <a:latin typeface="Ravie" pitchFamily="82" charset="0"/>
                <a:cs typeface="Raavi" pitchFamily="34" charset="0"/>
              </a:rPr>
              <a:t>Question:</a:t>
            </a:r>
            <a:r>
              <a:rPr lang="en-US" sz="3600" b="1" spc="50" dirty="0" smtClean="0">
                <a:ln w="13500">
                  <a:solidFill>
                    <a:schemeClr val="accent1">
                      <a:shade val="2500"/>
                      <a:alpha val="6500"/>
                    </a:schemeClr>
                  </a:solidFill>
                  <a:prstDash val="solid"/>
                </a:ln>
                <a:solidFill>
                  <a:srgbClr val="FF5050"/>
                </a:solidFill>
                <a:effectLst>
                  <a:glow rad="101600">
                    <a:schemeClr val="accent1">
                      <a:satMod val="175000"/>
                      <a:alpha val="40000"/>
                    </a:schemeClr>
                  </a:glow>
                  <a:innerShdw blurRad="50900" dist="38500" dir="13500000">
                    <a:srgbClr val="000000">
                      <a:alpha val="60000"/>
                    </a:srgbClr>
                  </a:innerShdw>
                </a:effectLst>
                <a:latin typeface="Ravie" pitchFamily="82" charset="0"/>
                <a:cs typeface="Raavi" pitchFamily="34" charset="0"/>
              </a:rPr>
              <a:t>  </a:t>
            </a: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Will H3391 qualify for </a:t>
            </a:r>
            <a:r>
              <a:rPr lang="en-US" sz="3600" b="1"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Yahuah’s set-apart </a:t>
            </a: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month including His special numbering system? </a:t>
            </a:r>
            <a:endParaRPr lang="en-US" sz="3600" b="1" cap="none"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endParaRPr>
          </a:p>
        </p:txBody>
      </p:sp>
      <p:sp>
        <p:nvSpPr>
          <p:cNvPr id="8" name="Title 1"/>
          <p:cNvSpPr>
            <a:spLocks noGrp="1"/>
          </p:cNvSpPr>
          <p:nvPr>
            <p:ph type="title"/>
          </p:nvPr>
        </p:nvSpPr>
        <p:spPr>
          <a:xfrm>
            <a:off x="0" y="-40640"/>
            <a:ext cx="12192000" cy="3241040"/>
          </a:xfrm>
        </p:spPr>
        <p:txBody>
          <a:bodyPr>
            <a:normAutofit/>
            <a:scene3d>
              <a:camera prst="orthographicFront"/>
              <a:lightRig rig="threePt" dir="t"/>
            </a:scene3d>
            <a:sp3d extrusionH="57150">
              <a:bevelT w="38100" h="38100" prst="angle"/>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Only the first part of </a:t>
            </a:r>
            <a:r>
              <a:rPr lang="en-US" sz="4800" b="1" dirty="0" smtClean="0">
                <a:solidFill>
                  <a:schemeClr val="accent4">
                    <a:lumMod val="75000"/>
                  </a:schemeClr>
                </a:solidFill>
                <a:latin typeface="Arial Rounded MT Bold" pitchFamily="34" charset="0"/>
              </a:rPr>
              <a:t>H3391</a:t>
            </a: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will be studied in this lesson.</a:t>
            </a:r>
            <a:endParaRPr lang="en-US" sz="2800" dirty="0">
              <a:solidFill>
                <a:schemeClr val="accent4">
                  <a:lumMod val="75000"/>
                </a:schemeClr>
              </a:solidFill>
              <a:latin typeface="Arial Rounded MT Bold" pitchFamily="34" charset="0"/>
            </a:endParaRPr>
          </a:p>
        </p:txBody>
      </p:sp>
    </p:spTree>
    <p:extLst>
      <p:ext uri="{BB962C8B-B14F-4D97-AF65-F5344CB8AC3E}">
        <p14:creationId xmlns:p14="http://schemas.microsoft.com/office/powerpoint/2010/main" val="291206870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a:sp3d>
          </a:bodyPr>
          <a:lstStyle/>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 Note for </a:t>
            </a:r>
            <a:r>
              <a:rPr lang="en-US" dirty="0" smtClean="0">
                <a:latin typeface="Arial Rounded MT Bold" pitchFamily="34" charset="0"/>
              </a:rPr>
              <a:t> </a:t>
            </a:r>
            <a:r>
              <a:rPr lang="en-US" dirty="0" smtClean="0">
                <a:effectLst>
                  <a:glow rad="228600">
                    <a:srgbClr val="00B050">
                      <a:alpha val="40000"/>
                    </a:srgbClr>
                  </a:glow>
                </a:effectLst>
                <a:latin typeface="Arial Rounded MT Bold" pitchFamily="34" charset="0"/>
              </a:rPr>
              <a:t>H3391</a:t>
            </a:r>
            <a:r>
              <a:rPr lang="en-US" dirty="0" smtClean="0">
                <a:latin typeface="Arial Rounded MT Bold" pitchFamily="34" charset="0"/>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dirty="0" smtClean="0">
                <a:latin typeface="Arial Rounded MT Bold" pitchFamily="34" charset="0"/>
              </a:rPr>
              <a:t>  </a:t>
            </a:r>
            <a:r>
              <a:rPr lang="en-US" dirty="0">
                <a:latin typeface="Arial Rounded MT Bold" pitchFamily="34" charset="0"/>
              </a:rPr>
              <a:t>&lt;</a:t>
            </a:r>
            <a:r>
              <a:rPr lang="en-US" dirty="0" err="1" smtClean="0">
                <a:effectLst>
                  <a:glow rad="228600">
                    <a:srgbClr val="00B050">
                      <a:alpha val="40000"/>
                    </a:srgbClr>
                  </a:glow>
                </a:effectLst>
                <a:latin typeface="Arial Rounded MT Bold" pitchFamily="34" charset="0"/>
              </a:rPr>
              <a:t>yerach</a:t>
            </a:r>
            <a:r>
              <a:rPr lang="en-US" dirty="0" smtClean="0">
                <a:latin typeface="Arial Rounded MT Bold" pitchFamily="34" charset="0"/>
              </a:rPr>
              <a:t>&gt;</a:t>
            </a:r>
            <a:endParaRPr lang="en-US" dirty="0">
              <a:latin typeface="Arial Rounded MT Bold" pitchFamily="34" charset="0"/>
            </a:endParaRPr>
          </a:p>
        </p:txBody>
      </p:sp>
      <p:sp>
        <p:nvSpPr>
          <p:cNvPr id="3" name="Content Placeholder 2"/>
          <p:cNvSpPr>
            <a:spLocks noGrp="1"/>
          </p:cNvSpPr>
          <p:nvPr>
            <p:ph sz="quarter" idx="1"/>
          </p:nvPr>
        </p:nvSpPr>
        <p:spPr>
          <a:xfrm>
            <a:off x="685800" y="1676400"/>
            <a:ext cx="11125200" cy="4953000"/>
          </a:xfrm>
        </p:spPr>
        <p:txBody>
          <a:bodyPr>
            <a:normAutofit/>
            <a:scene3d>
              <a:camera prst="orthographicFront"/>
              <a:lightRig rig="threePt" dir="t"/>
            </a:scene3d>
            <a:sp3d extrusionH="57150">
              <a:bevelT w="38100" h="38100" prst="angle"/>
            </a:sp3d>
          </a:bodyPr>
          <a:lstStyle/>
          <a:p>
            <a:pPr marL="457200" indent="-457200">
              <a:buFont typeface="Wingdings" pitchFamily="2" charset="2"/>
              <a:buChar char="§"/>
            </a:pPr>
            <a:r>
              <a:rPr lang="en-US" b="1" u="sng" dirty="0"/>
              <a:t>ONLY</a:t>
            </a:r>
            <a:r>
              <a:rPr lang="en-US" dirty="0"/>
              <a:t> 2 of the 13 references actually use the word </a:t>
            </a:r>
            <a:r>
              <a:rPr lang="en-US" b="1" dirty="0">
                <a:solidFill>
                  <a:srgbClr val="FF0000"/>
                </a:solidFill>
                <a:effectLst>
                  <a:outerShdw blurRad="69850" dist="43180" dir="5400000" sx="0" sy="0">
                    <a:srgbClr val="000000">
                      <a:alpha val="65000"/>
                    </a:srgbClr>
                  </a:outerShdw>
                </a:effectLst>
              </a:rPr>
              <a:t>MOON</a:t>
            </a:r>
            <a:r>
              <a:rPr lang="en-US" b="1" dirty="0" smtClean="0">
                <a:solidFill>
                  <a:srgbClr val="FF0000"/>
                </a:solidFill>
                <a:effectLst>
                  <a:outerShdw blurRad="69850" dist="43180" dir="5400000" sx="0" sy="0">
                    <a:srgbClr val="000000">
                      <a:alpha val="65000"/>
                    </a:srgbClr>
                  </a:outerShdw>
                </a:effectLst>
              </a:rPr>
              <a:t>.</a:t>
            </a:r>
            <a:br>
              <a:rPr lang="en-US" b="1" dirty="0" smtClean="0">
                <a:solidFill>
                  <a:srgbClr val="FF0000"/>
                </a:solidFill>
                <a:effectLst>
                  <a:outerShdw blurRad="69850" dist="43180" dir="5400000" sx="0" sy="0">
                    <a:srgbClr val="000000">
                      <a:alpha val="65000"/>
                    </a:srgbClr>
                  </a:outerShdw>
                </a:effectLst>
              </a:rPr>
            </a:br>
            <a:r>
              <a:rPr lang="en-US" dirty="0" smtClean="0">
                <a:solidFill>
                  <a:srgbClr val="FF0000"/>
                </a:solidFill>
                <a:effectLst>
                  <a:outerShdw blurRad="69850" dist="43180" dir="5400000" sx="0" sy="0">
                    <a:srgbClr val="000000">
                      <a:alpha val="65000"/>
                    </a:srgbClr>
                  </a:outerShdw>
                </a:effectLst>
              </a:rPr>
              <a:t>  </a:t>
            </a:r>
          </a:p>
          <a:p>
            <a:pPr marL="457200" indent="-457200">
              <a:buFont typeface="Wingdings" pitchFamily="2" charset="2"/>
              <a:buChar char="§"/>
            </a:pPr>
            <a:r>
              <a:rPr lang="en-US" b="1" i="1" dirty="0" smtClean="0">
                <a:solidFill>
                  <a:srgbClr val="006600"/>
                </a:solidFill>
                <a:effectLst>
                  <a:outerShdw blurRad="69850" dist="43180" dir="5400000" sx="0" sy="0">
                    <a:srgbClr val="000000">
                      <a:alpha val="65000"/>
                    </a:srgbClr>
                  </a:outerShdw>
                </a:effectLst>
              </a:rPr>
              <a:t>Strong’s</a:t>
            </a:r>
            <a:r>
              <a:rPr lang="en-US" i="1" dirty="0" smtClean="0">
                <a:effectLst>
                  <a:outerShdw blurRad="69850" dist="43180" dir="5400000" sx="0" sy="0">
                    <a:srgbClr val="000000">
                      <a:alpha val="65000"/>
                    </a:srgbClr>
                  </a:outerShdw>
                </a:effectLst>
              </a:rPr>
              <a:t> </a:t>
            </a:r>
            <a:r>
              <a:rPr lang="en-US" dirty="0" smtClean="0">
                <a:effectLst>
                  <a:outerShdw blurRad="69850" dist="43180" dir="5400000" sx="0" sy="0">
                    <a:srgbClr val="000000">
                      <a:alpha val="65000"/>
                    </a:srgbClr>
                  </a:outerShdw>
                </a:effectLst>
              </a:rPr>
              <a:t>will list this “unused root</a:t>
            </a:r>
            <a:r>
              <a:rPr lang="en-US" dirty="0">
                <a:effectLst>
                  <a:outerShdw blurRad="69850" dist="43180" dir="5400000" sx="0" sy="0">
                    <a:srgbClr val="000000">
                      <a:alpha val="65000"/>
                    </a:srgbClr>
                  </a:outerShdw>
                </a:effectLst>
              </a:rPr>
              <a:t>” </a:t>
            </a:r>
            <a:r>
              <a:rPr lang="en-US" dirty="0" smtClean="0">
                <a:effectLst>
                  <a:outerShdw blurRad="69850" dist="43180" dir="5400000" sx="0" sy="0">
                    <a:srgbClr val="000000">
                      <a:alpha val="65000"/>
                    </a:srgbClr>
                  </a:outerShdw>
                </a:effectLst>
              </a:rPr>
              <a:t>as </a:t>
            </a:r>
            <a:r>
              <a:rPr lang="en-US" b="1" u="sng" dirty="0">
                <a:solidFill>
                  <a:srgbClr val="FF0000"/>
                </a:solidFill>
              </a:rPr>
              <a:t>uncertain</a:t>
            </a:r>
            <a:r>
              <a:rPr lang="en-US" b="1" dirty="0" smtClean="0">
                <a:solidFill>
                  <a:srgbClr val="FF0000"/>
                </a:solidFill>
              </a:rPr>
              <a:t>!!!</a:t>
            </a:r>
            <a:r>
              <a:rPr lang="en-US" dirty="0" smtClean="0">
                <a:solidFill>
                  <a:srgbClr val="FF0000"/>
                </a:solidFill>
                <a:effectLst>
                  <a:outerShdw blurRad="69850" dist="43180" dir="5400000" sx="0" sy="0">
                    <a:srgbClr val="000000">
                      <a:alpha val="65000"/>
                    </a:srgbClr>
                  </a:outerShdw>
                </a:effectLst>
              </a:rPr>
              <a:t>  </a:t>
            </a:r>
            <a:br>
              <a:rPr lang="en-US" dirty="0" smtClean="0">
                <a:solidFill>
                  <a:srgbClr val="FF0000"/>
                </a:solidFill>
                <a:effectLst>
                  <a:outerShdw blurRad="69850" dist="43180" dir="5400000" sx="0" sy="0">
                    <a:srgbClr val="000000">
                      <a:alpha val="65000"/>
                    </a:srgbClr>
                  </a:outerShdw>
                </a:effectLst>
              </a:rPr>
            </a:br>
            <a:endParaRPr lang="en-US" dirty="0" smtClean="0">
              <a:solidFill>
                <a:srgbClr val="FF0000"/>
              </a:solidFill>
              <a:effectLst>
                <a:outerShdw blurRad="69850" dist="43180" dir="5400000" sx="0" sy="0">
                  <a:srgbClr val="000000">
                    <a:alpha val="65000"/>
                  </a:srgbClr>
                </a:outerShdw>
              </a:effectLst>
            </a:endParaRPr>
          </a:p>
          <a:p>
            <a:pPr marL="457200" indent="-457200">
              <a:buFont typeface="Wingdings" pitchFamily="2" charset="2"/>
              <a:buChar char="§"/>
            </a:pPr>
            <a:r>
              <a:rPr lang="en-US" b="1" i="1" dirty="0" smtClean="0">
                <a:solidFill>
                  <a:srgbClr val="006600"/>
                </a:solidFill>
                <a:effectLst>
                  <a:outerShdw blurRad="69850" dist="43180" dir="5400000" sx="0" sy="0">
                    <a:srgbClr val="000000">
                      <a:alpha val="65000"/>
                    </a:srgbClr>
                  </a:outerShdw>
                </a:effectLst>
              </a:rPr>
              <a:t>Strong’s</a:t>
            </a:r>
            <a:r>
              <a:rPr lang="en-US" i="1" dirty="0" smtClean="0">
                <a:effectLst>
                  <a:outerShdw blurRad="69850" dist="43180" dir="5400000" sx="0" sy="0">
                    <a:srgbClr val="000000">
                      <a:alpha val="65000"/>
                    </a:srgbClr>
                  </a:outerShdw>
                </a:effectLst>
              </a:rPr>
              <a:t> </a:t>
            </a:r>
            <a:r>
              <a:rPr lang="en-US" dirty="0" smtClean="0">
                <a:effectLst>
                  <a:outerShdw blurRad="69850" dist="43180" dir="5400000" sx="0" sy="0">
                    <a:srgbClr val="000000">
                      <a:alpha val="65000"/>
                    </a:srgbClr>
                  </a:outerShdw>
                </a:effectLst>
              </a:rPr>
              <a:t>will list the </a:t>
            </a:r>
            <a:r>
              <a:rPr lang="en-US" dirty="0">
                <a:effectLst>
                  <a:outerShdw blurRad="69850" dist="43180" dir="5400000" sx="0" sy="0">
                    <a:srgbClr val="000000">
                      <a:alpha val="65000"/>
                    </a:srgbClr>
                  </a:outerShdw>
                </a:effectLst>
              </a:rPr>
              <a:t>definition of </a:t>
            </a:r>
            <a:r>
              <a:rPr lang="en-US" b="1" dirty="0">
                <a:effectLst>
                  <a:outerShdw blurRad="69850" dist="43180" dir="5400000" sx="0" sy="0">
                    <a:srgbClr val="000000">
                      <a:alpha val="65000"/>
                    </a:srgbClr>
                  </a:outerShdw>
                </a:effectLst>
              </a:rPr>
              <a:t>“</a:t>
            </a:r>
            <a:r>
              <a:rPr lang="en-US" b="1" u="sng" dirty="0">
                <a:effectLst>
                  <a:outerShdw blurRad="69850" dist="43180" dir="5400000" sx="0" sy="0">
                    <a:srgbClr val="000000">
                      <a:alpha val="65000"/>
                    </a:srgbClr>
                  </a:outerShdw>
                </a:effectLst>
              </a:rPr>
              <a:t>lunation</a:t>
            </a:r>
            <a:r>
              <a:rPr lang="en-US" b="1" dirty="0">
                <a:effectLst>
                  <a:outerShdw blurRad="69850" dist="43180" dir="5400000" sx="0" sy="0">
                    <a:srgbClr val="000000">
                      <a:alpha val="65000"/>
                    </a:srgbClr>
                  </a:outerShdw>
                </a:effectLst>
              </a:rPr>
              <a:t>”</a:t>
            </a:r>
            <a:r>
              <a:rPr lang="en-US" dirty="0">
                <a:effectLst>
                  <a:outerShdw blurRad="69850" dist="43180" dir="5400000" sx="0" sy="0">
                    <a:srgbClr val="000000">
                      <a:alpha val="65000"/>
                    </a:srgbClr>
                  </a:outerShdw>
                </a:effectLst>
              </a:rPr>
              <a:t> </a:t>
            </a:r>
            <a:r>
              <a:rPr lang="en-US" u="sng" dirty="0">
                <a:effectLst>
                  <a:outerShdw blurRad="69850" dist="43180" dir="5400000" sx="0" sy="0">
                    <a:srgbClr val="000000">
                      <a:alpha val="65000"/>
                    </a:srgbClr>
                  </a:outerShdw>
                </a:effectLst>
              </a:rPr>
              <a:t>before</a:t>
            </a:r>
            <a:r>
              <a:rPr lang="en-US" dirty="0">
                <a:effectLst>
                  <a:outerShdw blurRad="69850" dist="43180" dir="5400000" sx="0" sy="0">
                    <a:srgbClr val="000000">
                      <a:alpha val="65000"/>
                    </a:srgbClr>
                  </a:outerShdw>
                </a:effectLst>
              </a:rPr>
              <a:t> the definition of </a:t>
            </a:r>
            <a:r>
              <a:rPr lang="en-US" b="1" dirty="0">
                <a:solidFill>
                  <a:srgbClr val="0070C0"/>
                </a:solidFill>
                <a:effectLst>
                  <a:outerShdw blurRad="69850" dist="43180" dir="5400000" sx="0" sy="0">
                    <a:srgbClr val="000000">
                      <a:alpha val="65000"/>
                    </a:srgbClr>
                  </a:outerShdw>
                </a:effectLst>
              </a:rPr>
              <a:t>“</a:t>
            </a:r>
            <a:r>
              <a:rPr lang="en-US" b="1" u="sng" dirty="0">
                <a:solidFill>
                  <a:srgbClr val="0070C0"/>
                </a:solidFill>
                <a:effectLst>
                  <a:outerShdw blurRad="69850" dist="43180" dir="5400000" sx="0" sy="0">
                    <a:srgbClr val="000000">
                      <a:alpha val="65000"/>
                    </a:srgbClr>
                  </a:outerShdw>
                </a:effectLst>
              </a:rPr>
              <a:t>month</a:t>
            </a:r>
            <a:r>
              <a:rPr lang="en-US" b="1" dirty="0">
                <a:solidFill>
                  <a:srgbClr val="0070C0"/>
                </a:solidFill>
                <a:effectLst>
                  <a:outerShdw blurRad="69850" dist="43180" dir="5400000" sx="0" sy="0">
                    <a:srgbClr val="000000">
                      <a:alpha val="65000"/>
                    </a:srgbClr>
                  </a:outerShdw>
                </a:effectLst>
              </a:rPr>
              <a:t>”</a:t>
            </a:r>
            <a:r>
              <a:rPr lang="en-US" dirty="0">
                <a:solidFill>
                  <a:srgbClr val="0070C0"/>
                </a:solidFill>
                <a:effectLst>
                  <a:outerShdw blurRad="69850" dist="43180" dir="5400000" sx="0" sy="0">
                    <a:srgbClr val="000000">
                      <a:alpha val="65000"/>
                    </a:srgbClr>
                  </a:outerShdw>
                </a:effectLst>
              </a:rPr>
              <a:t> </a:t>
            </a:r>
            <a:r>
              <a:rPr lang="en-US" dirty="0">
                <a:solidFill>
                  <a:srgbClr val="FF0000"/>
                </a:solidFill>
                <a:effectLst>
                  <a:outerShdw blurRad="69850" dist="43180" dir="5400000" sx="0" sy="0">
                    <a:srgbClr val="000000">
                      <a:alpha val="65000"/>
                    </a:srgbClr>
                  </a:outerShdw>
                </a:effectLst>
              </a:rPr>
              <a:t>– which </a:t>
            </a:r>
            <a:r>
              <a:rPr lang="en-US" dirty="0" smtClean="0">
                <a:solidFill>
                  <a:srgbClr val="FF0000"/>
                </a:solidFill>
                <a:effectLst>
                  <a:outerShdw blurRad="69850" dist="43180" dir="5400000" sx="0" sy="0">
                    <a:srgbClr val="000000">
                      <a:alpha val="65000"/>
                    </a:srgbClr>
                  </a:outerShdw>
                </a:effectLst>
              </a:rPr>
              <a:t>will be closely examined.  </a:t>
            </a:r>
            <a:r>
              <a:rPr lang="en-US" dirty="0">
                <a:effectLst>
                  <a:outerShdw blurRad="69850" dist="43180" dir="5400000" sx="0" sy="0">
                    <a:srgbClr val="000000">
                      <a:alpha val="65000"/>
                    </a:srgbClr>
                  </a:outerShdw>
                </a:effectLst>
              </a:rPr>
              <a:t/>
            </a:r>
            <a:br>
              <a:rPr lang="en-US" dirty="0">
                <a:effectLst>
                  <a:outerShdw blurRad="69850" dist="43180" dir="5400000" sx="0" sy="0">
                    <a:srgbClr val="000000">
                      <a:alpha val="65000"/>
                    </a:srgbClr>
                  </a:outerShdw>
                </a:effectLst>
              </a:rPr>
            </a:br>
            <a:endParaRPr lang="en-US" sz="1400" dirty="0" smtClean="0">
              <a:effectLst>
                <a:outerShdw blurRad="69850" dist="43180" dir="5400000" sx="0" sy="0">
                  <a:srgbClr val="000000">
                    <a:alpha val="65000"/>
                  </a:srgbClr>
                </a:outerShdw>
              </a:effectLst>
            </a:endParaRPr>
          </a:p>
          <a:p>
            <a:pPr marL="457200" indent="-457200">
              <a:buFont typeface="Wingdings" pitchFamily="2" charset="2"/>
              <a:buChar char="§"/>
            </a:pPr>
            <a:r>
              <a:rPr lang="en-US" i="1" dirty="0" smtClean="0">
                <a:effectLst>
                  <a:outerShdw blurRad="69850" dist="43180" dir="5400000" sx="0" sy="0">
                    <a:srgbClr val="000000">
                      <a:alpha val="65000"/>
                    </a:srgbClr>
                  </a:outerShdw>
                </a:effectLst>
              </a:rPr>
              <a:t>Brown </a:t>
            </a:r>
            <a:r>
              <a:rPr lang="en-US" i="1" dirty="0">
                <a:effectLst>
                  <a:outerShdw blurRad="69850" dist="43180" dir="5400000" sx="0" sy="0">
                    <a:srgbClr val="000000">
                      <a:alpha val="65000"/>
                    </a:srgbClr>
                  </a:outerShdw>
                </a:effectLst>
              </a:rPr>
              <a:t>Driver &amp; Brigg’s</a:t>
            </a:r>
            <a:r>
              <a:rPr lang="en-US" dirty="0">
                <a:effectLst>
                  <a:outerShdw blurRad="69850" dist="43180" dir="5400000" sx="0" sy="0">
                    <a:srgbClr val="000000">
                      <a:alpha val="65000"/>
                    </a:srgbClr>
                  </a:outerShdw>
                </a:effectLst>
              </a:rPr>
              <a:t> is </a:t>
            </a:r>
            <a:r>
              <a:rPr lang="en-US" u="sng" dirty="0">
                <a:effectLst>
                  <a:outerShdw blurRad="69850" dist="43180" dir="5400000" sx="0" sy="0">
                    <a:srgbClr val="000000">
                      <a:alpha val="65000"/>
                    </a:srgbClr>
                  </a:outerShdw>
                </a:effectLst>
              </a:rPr>
              <a:t>opposite</a:t>
            </a:r>
            <a:r>
              <a:rPr lang="en-US" dirty="0">
                <a:effectLst>
                  <a:outerShdw blurRad="69850" dist="43180" dir="5400000" sx="0" sy="0">
                    <a:srgbClr val="000000">
                      <a:alpha val="65000"/>
                    </a:srgbClr>
                  </a:outerShdw>
                </a:effectLst>
              </a:rPr>
              <a:t>, listing the first definition as </a:t>
            </a:r>
            <a:r>
              <a:rPr lang="en-US" b="1" dirty="0">
                <a:solidFill>
                  <a:srgbClr val="0070C0"/>
                </a:solidFill>
                <a:effectLst>
                  <a:outerShdw blurRad="69850" dist="43180" dir="5400000" sx="0" sy="0">
                    <a:srgbClr val="000000">
                      <a:alpha val="65000"/>
                    </a:srgbClr>
                  </a:outerShdw>
                </a:effectLst>
              </a:rPr>
              <a:t>“</a:t>
            </a:r>
            <a:r>
              <a:rPr lang="en-US" b="1" u="sng" dirty="0">
                <a:solidFill>
                  <a:srgbClr val="0070C0"/>
                </a:solidFill>
                <a:effectLst>
                  <a:outerShdw blurRad="69850" dist="43180" dir="5400000" sx="0" sy="0">
                    <a:srgbClr val="000000">
                      <a:alpha val="65000"/>
                    </a:srgbClr>
                  </a:outerShdw>
                </a:effectLst>
              </a:rPr>
              <a:t>month</a:t>
            </a:r>
            <a:r>
              <a:rPr lang="en-US" b="1" dirty="0">
                <a:solidFill>
                  <a:srgbClr val="0070C0"/>
                </a:solidFill>
                <a:effectLst>
                  <a:outerShdw blurRad="69850" dist="43180" dir="5400000" sx="0" sy="0">
                    <a:srgbClr val="000000">
                      <a:alpha val="65000"/>
                    </a:srgbClr>
                  </a:outerShdw>
                </a:effectLst>
              </a:rPr>
              <a:t>.”</a:t>
            </a:r>
            <a:r>
              <a:rPr lang="en-US" dirty="0">
                <a:solidFill>
                  <a:srgbClr val="0070C0"/>
                </a:solidFill>
                <a:effectLst>
                  <a:outerShdw blurRad="69850" dist="43180" dir="5400000" sx="0" sy="0">
                    <a:srgbClr val="000000">
                      <a:alpha val="65000"/>
                    </a:srgbClr>
                  </a:outerShdw>
                </a:effectLst>
              </a:rPr>
              <a:t> </a:t>
            </a:r>
            <a:endParaRPr lang="en-US" dirty="0">
              <a:solidFill>
                <a:srgbClr val="0070C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t>50</a:t>
            </a:fld>
            <a:endParaRPr lang="en-US"/>
          </a:p>
        </p:txBody>
      </p:sp>
    </p:spTree>
    <p:extLst>
      <p:ext uri="{BB962C8B-B14F-4D97-AF65-F5344CB8AC3E}">
        <p14:creationId xmlns:p14="http://schemas.microsoft.com/office/powerpoint/2010/main" val="14965387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FF9900">
                <a:alpha val="23000"/>
              </a:srgbClr>
            </a:gs>
            <a:gs pos="34000">
              <a:schemeClr val="accent2">
                <a:lumMod val="75000"/>
                <a:alpha val="44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51</a:t>
            </a:fld>
            <a:endParaRPr lang="en-US"/>
          </a:p>
        </p:txBody>
      </p:sp>
      <p:sp>
        <p:nvSpPr>
          <p:cNvPr id="7" name="Content Placeholder 2"/>
          <p:cNvSpPr>
            <a:spLocks noGrp="1"/>
          </p:cNvSpPr>
          <p:nvPr>
            <p:ph sz="quarter" idx="1"/>
          </p:nvPr>
        </p:nvSpPr>
        <p:spPr>
          <a:xfrm>
            <a:off x="762000" y="1589567"/>
            <a:ext cx="10668000" cy="4572000"/>
          </a:xfrm>
        </p:spPr>
        <p:txBody>
          <a:bodyPr>
            <a:normAutofit/>
            <a:scene3d>
              <a:camera prst="orthographicFront"/>
              <a:lightRig rig="threePt" dir="t"/>
            </a:scene3d>
            <a:sp3d extrusionH="57150">
              <a:bevelT w="38100" h="38100"/>
            </a:sp3d>
          </a:bodyPr>
          <a:lstStyle/>
          <a:p>
            <a:pPr lvl="0">
              <a:lnSpc>
                <a:spcPct val="124000"/>
              </a:lnSpc>
            </a:pPr>
            <a:r>
              <a:rPr lang="en-US" sz="2400" i="1" dirty="0"/>
              <a:t>[</a:t>
            </a:r>
            <a:r>
              <a:rPr lang="en-US" sz="2400" i="1" dirty="0">
                <a:solidFill>
                  <a:srgbClr val="006600"/>
                </a:solidFill>
              </a:rPr>
              <a:t>Strong’s]</a:t>
            </a:r>
            <a:r>
              <a:rPr lang="en-US" sz="2400" b="1" dirty="0"/>
              <a:t>  </a:t>
            </a:r>
            <a:r>
              <a:rPr lang="en-US" b="1" u="sng" dirty="0">
                <a:effectLst>
                  <a:outerShdw blurRad="69850" dist="43180" dir="5400000" sx="0" sy="0">
                    <a:srgbClr val="000000">
                      <a:alpha val="65000"/>
                    </a:srgbClr>
                  </a:outerShdw>
                </a:effectLst>
              </a:rPr>
              <a:t>MOON</a:t>
            </a:r>
            <a:r>
              <a:rPr lang="en-US" b="1" dirty="0">
                <a:effectLst>
                  <a:outerShdw blurRad="69850" dist="43180" dir="5400000" sx="0" sy="0">
                    <a:srgbClr val="000000">
                      <a:alpha val="65000"/>
                    </a:srgbClr>
                  </a:outerShdw>
                </a:effectLst>
              </a:rPr>
              <a:t> -</a:t>
            </a:r>
            <a:r>
              <a:rPr lang="en-US" b="1" dirty="0">
                <a:effectLst>
                  <a:outerShdw blurRad="41275" dist="20320" dir="1800000" algn="tl">
                    <a:srgbClr val="000000">
                      <a:alpha val="40000"/>
                    </a:srgbClr>
                  </a:outerShdw>
                </a:effectLst>
              </a:rPr>
              <a:t> </a:t>
            </a:r>
            <a:r>
              <a:rPr lang="en-US" b="1" dirty="0">
                <a:effectLst>
                  <a:glow rad="139700">
                    <a:srgbClr val="00B050">
                      <a:alpha val="40000"/>
                    </a:srgbClr>
                  </a:glow>
                  <a:outerShdw blurRad="69850" dist="43180" dir="5400000" sx="0" sy="0">
                    <a:srgbClr val="000000">
                      <a:alpha val="65000"/>
                    </a:srgbClr>
                  </a:outerShdw>
                </a:effectLst>
              </a:rPr>
              <a:t>H3391</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yerach</a:t>
            </a:r>
            <a:r>
              <a:rPr lang="en-US" b="1" dirty="0">
                <a:effectLst>
                  <a:outerShdw blurRad="69850" dist="43180" dir="5400000" sx="0" sy="0">
                    <a:srgbClr val="000000">
                      <a:alpha val="65000"/>
                    </a:srgbClr>
                  </a:outerShdw>
                </a:effectLst>
              </a:rPr>
              <a:t>  </a:t>
            </a:r>
            <a:r>
              <a:rPr lang="en-US" sz="2400" dirty="0"/>
              <a:t>(</a:t>
            </a:r>
            <a:r>
              <a:rPr lang="en-US" sz="2400" dirty="0" err="1"/>
              <a:t>yeh</a:t>
            </a:r>
            <a:r>
              <a:rPr lang="en-US" sz="2400" dirty="0"/>
              <a:t>'-</a:t>
            </a:r>
            <a:r>
              <a:rPr lang="en-US" sz="2400" dirty="0" err="1"/>
              <a:t>rakh</a:t>
            </a:r>
            <a:r>
              <a:rPr lang="en-US" sz="2400" dirty="0"/>
              <a:t>); </a:t>
            </a:r>
            <a:r>
              <a:rPr lang="en-US" b="1" dirty="0"/>
              <a:t>from </a:t>
            </a:r>
            <a:r>
              <a:rPr lang="en-US" b="1" dirty="0" smtClean="0"/>
              <a:t>an </a:t>
            </a:r>
            <a:r>
              <a:rPr lang="en-US" b="1" u="sng" dirty="0"/>
              <a:t>unused root</a:t>
            </a:r>
            <a:r>
              <a:rPr lang="en-US" b="1" dirty="0"/>
              <a:t> of </a:t>
            </a:r>
            <a:r>
              <a:rPr lang="en-US" b="1" u="sng" dirty="0">
                <a:solidFill>
                  <a:srgbClr val="C00000"/>
                </a:solidFill>
              </a:rPr>
              <a:t>uncertain</a:t>
            </a:r>
            <a:r>
              <a:rPr lang="en-US" b="1" dirty="0">
                <a:solidFill>
                  <a:srgbClr val="C00000"/>
                </a:solidFill>
              </a:rPr>
              <a:t> </a:t>
            </a:r>
            <a:r>
              <a:rPr lang="en-US" b="1" u="sng" dirty="0">
                <a:solidFill>
                  <a:srgbClr val="C00000"/>
                </a:solidFill>
              </a:rPr>
              <a:t>signification</a:t>
            </a:r>
            <a:r>
              <a:rPr lang="en-US" b="1" dirty="0">
                <a:solidFill>
                  <a:srgbClr val="C00000"/>
                </a:solidFill>
              </a:rPr>
              <a:t>;</a:t>
            </a:r>
            <a:r>
              <a:rPr lang="en-US" dirty="0">
                <a:solidFill>
                  <a:srgbClr val="C00000"/>
                </a:solidFill>
              </a:rPr>
              <a:t> </a:t>
            </a:r>
            <a:r>
              <a:rPr lang="en-US" b="1" u="sng" dirty="0" smtClean="0">
                <a:effectLst>
                  <a:glow rad="139700">
                    <a:srgbClr val="00B050">
                      <a:alpha val="40000"/>
                    </a:srgbClr>
                  </a:glow>
                  <a:outerShdw blurRad="69850" dist="43180" dir="5400000" sx="0" sy="0">
                    <a:srgbClr val="000000">
                      <a:alpha val="65000"/>
                    </a:srgbClr>
                  </a:outerShdw>
                </a:effectLst>
              </a:rPr>
              <a:t>a lunation</a:t>
            </a:r>
            <a:r>
              <a:rPr lang="en-US" b="1" dirty="0" smtClean="0">
                <a:effectLst>
                  <a:outerShdw blurRad="69850" dist="43180" dir="5400000" sx="0" sy="0">
                    <a:srgbClr val="000000">
                      <a:alpha val="65000"/>
                    </a:srgbClr>
                  </a:outerShdw>
                </a:effectLst>
              </a:rPr>
              <a:t>, </a:t>
            </a:r>
            <a:br>
              <a:rPr lang="en-US" b="1" dirty="0" smtClean="0">
                <a:effectLst>
                  <a:outerShdw blurRad="69850" dist="43180" dir="5400000" sx="0" sy="0">
                    <a:srgbClr val="000000">
                      <a:alpha val="65000"/>
                    </a:srgbClr>
                  </a:outerShdw>
                </a:effectLst>
              </a:rPr>
            </a:br>
            <a:r>
              <a:rPr lang="en-US" dirty="0" smtClean="0"/>
              <a:t>i.e</a:t>
            </a:r>
            <a:r>
              <a:rPr lang="en-US" dirty="0"/>
              <a:t>. </a:t>
            </a:r>
            <a:r>
              <a:rPr lang="en-US" b="1" dirty="0">
                <a:effectLst>
                  <a:outerShdw blurRad="69850" dist="43180" dir="5400000" sx="0" sy="0">
                    <a:srgbClr val="000000">
                      <a:alpha val="65000"/>
                    </a:srgbClr>
                  </a:outerShdw>
                </a:effectLst>
              </a:rPr>
              <a:t>month:</a:t>
            </a:r>
            <a:r>
              <a:rPr lang="en-US" dirty="0"/>
              <a:t>  KJV – </a:t>
            </a:r>
            <a:r>
              <a:rPr lang="en-US" b="1" dirty="0">
                <a:effectLst>
                  <a:outerShdw blurRad="69850" dist="43180" dir="5400000" sx="0" sy="0">
                    <a:srgbClr val="000000">
                      <a:alpha val="65000"/>
                    </a:srgbClr>
                  </a:outerShdw>
                </a:effectLst>
              </a:rPr>
              <a:t>month </a:t>
            </a:r>
            <a:r>
              <a:rPr lang="en-US" sz="1900" dirty="0">
                <a:solidFill>
                  <a:srgbClr val="FF0000"/>
                </a:solidFill>
                <a:effectLst>
                  <a:outerShdw blurRad="69850" dist="43180" dir="5400000" sx="0" sy="0">
                    <a:srgbClr val="000000">
                      <a:alpha val="65000"/>
                    </a:srgbClr>
                  </a:outerShdw>
                </a:effectLst>
              </a:rPr>
              <a:t>[11 times],</a:t>
            </a:r>
            <a:r>
              <a:rPr lang="en-US" sz="1900" b="1" dirty="0">
                <a:solidFill>
                  <a:srgbClr val="FF0000"/>
                </a:solidFill>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moon </a:t>
            </a:r>
            <a:r>
              <a:rPr lang="en-US" sz="1900" dirty="0">
                <a:solidFill>
                  <a:srgbClr val="FF0000"/>
                </a:solidFill>
                <a:effectLst>
                  <a:outerShdw blurRad="69850" dist="43180" dir="5400000" sx="0" sy="0">
                    <a:srgbClr val="000000">
                      <a:alpha val="65000"/>
                    </a:srgbClr>
                  </a:outerShdw>
                </a:effectLst>
              </a:rPr>
              <a:t>[2 times</a:t>
            </a:r>
            <a:r>
              <a:rPr lang="en-US" sz="1900" dirty="0" smtClean="0">
                <a:solidFill>
                  <a:srgbClr val="FF0000"/>
                </a:solidFill>
                <a:effectLst>
                  <a:outerShdw blurRad="69850" dist="43180" dir="5400000" sx="0" sy="0">
                    <a:srgbClr val="000000">
                      <a:alpha val="65000"/>
                    </a:srgbClr>
                  </a:outerShdw>
                </a:effectLst>
              </a:rPr>
              <a:t>].</a:t>
            </a:r>
            <a:endParaRPr lang="en-US" sz="2600" dirty="0">
              <a:solidFill>
                <a:srgbClr val="FF0000"/>
              </a:solidFill>
            </a:endParaRPr>
          </a:p>
          <a:p>
            <a:pPr lvl="0">
              <a:lnSpc>
                <a:spcPct val="124000"/>
              </a:lnSpc>
            </a:pPr>
            <a:r>
              <a:rPr lang="en-US" sz="2400" i="1" dirty="0"/>
              <a:t>[BDB]   </a:t>
            </a:r>
            <a:r>
              <a:rPr lang="en-US" sz="2400" b="1" dirty="0">
                <a:effectLst>
                  <a:glow rad="139700">
                    <a:srgbClr val="00B050">
                      <a:alpha val="40000"/>
                    </a:srgbClr>
                  </a:glow>
                  <a:outerShdw blurRad="69850" dist="43180" dir="5400000" sx="0" sy="0">
                    <a:srgbClr val="000000">
                      <a:alpha val="65000"/>
                    </a:srgbClr>
                  </a:outerShdw>
                </a:effectLst>
              </a:rPr>
              <a:t>H3391</a:t>
            </a:r>
            <a:r>
              <a:rPr lang="en-US" dirty="0" smtClean="0"/>
              <a:t>  </a:t>
            </a:r>
            <a:r>
              <a:rPr lang="en-US" b="1" dirty="0" err="1">
                <a:effectLst>
                  <a:outerShdw blurRad="69850" dist="43180" dir="5400000" sx="0" sy="0">
                    <a:srgbClr val="000000">
                      <a:alpha val="65000"/>
                    </a:srgbClr>
                  </a:outerShdw>
                </a:effectLst>
              </a:rPr>
              <a:t>yerach</a:t>
            </a:r>
            <a:r>
              <a:rPr lang="en-US" dirty="0"/>
              <a:t> – </a:t>
            </a:r>
            <a:r>
              <a:rPr lang="en-US" b="1" dirty="0">
                <a:effectLst>
                  <a:outerShdw blurRad="69850" dist="43180" dir="5400000" sx="0" sy="0">
                    <a:srgbClr val="000000">
                      <a:alpha val="65000"/>
                    </a:srgbClr>
                  </a:outerShdw>
                </a:effectLst>
              </a:rPr>
              <a:t>a month </a:t>
            </a:r>
            <a:r>
              <a:rPr lang="en-US" dirty="0"/>
              <a:t>(lunar cycle), </a:t>
            </a:r>
            <a:r>
              <a:rPr lang="en-US" dirty="0" smtClean="0"/>
              <a:t/>
            </a:r>
            <a:br>
              <a:rPr lang="en-US" dirty="0" smtClean="0"/>
            </a:br>
            <a:r>
              <a:rPr lang="en-US" dirty="0" smtClean="0"/>
              <a:t>the </a:t>
            </a:r>
            <a:r>
              <a:rPr lang="en-US" b="1" dirty="0">
                <a:effectLst>
                  <a:outerShdw blurRad="69850" dist="43180" dir="5400000" sx="0" sy="0">
                    <a:srgbClr val="000000">
                      <a:alpha val="65000"/>
                    </a:srgbClr>
                  </a:outerShdw>
                </a:effectLst>
              </a:rPr>
              <a:t>moon </a:t>
            </a:r>
            <a:r>
              <a:rPr lang="en-US" sz="1900" dirty="0">
                <a:solidFill>
                  <a:srgbClr val="FF0000"/>
                </a:solidFill>
                <a:effectLst>
                  <a:outerShdw blurRad="69850" dist="43180" dir="5400000" sx="0" sy="0">
                    <a:srgbClr val="000000">
                      <a:alpha val="65000"/>
                    </a:srgbClr>
                  </a:outerShdw>
                </a:effectLst>
              </a:rPr>
              <a:t>[2 times].</a:t>
            </a:r>
            <a:r>
              <a:rPr lang="en-US" sz="1900" dirty="0">
                <a:solidFill>
                  <a:srgbClr val="FF0000"/>
                </a:solidFill>
              </a:rPr>
              <a:t> </a:t>
            </a:r>
            <a:endParaRPr lang="en-US" sz="2100" dirty="0">
              <a:solidFill>
                <a:srgbClr val="FF0000"/>
              </a:solidFill>
            </a:endParaRPr>
          </a:p>
          <a:p>
            <a:pPr marL="0" indent="0">
              <a:lnSpc>
                <a:spcPct val="124000"/>
              </a:lnSpc>
              <a:buNone/>
            </a:pPr>
            <a:r>
              <a:rPr lang="en-US" dirty="0"/>
              <a:t>          a)    </a:t>
            </a:r>
            <a:r>
              <a:rPr lang="en-US" b="1" dirty="0">
                <a:effectLst>
                  <a:outerShdw blurRad="69850" dist="43180" dir="5400000" sx="0" sy="0">
                    <a:srgbClr val="000000">
                      <a:alpha val="65000"/>
                    </a:srgbClr>
                  </a:outerShdw>
                </a:effectLst>
              </a:rPr>
              <a:t>a month</a:t>
            </a:r>
            <a:r>
              <a:rPr lang="en-US" dirty="0"/>
              <a:t> </a:t>
            </a:r>
          </a:p>
          <a:p>
            <a:pPr marL="0" indent="0">
              <a:lnSpc>
                <a:spcPct val="124000"/>
              </a:lnSpc>
              <a:buNone/>
            </a:pPr>
            <a:r>
              <a:rPr lang="en-US" dirty="0"/>
              <a:t>          b)    </a:t>
            </a:r>
            <a:r>
              <a:rPr lang="en-US" b="1" dirty="0">
                <a:effectLst>
                  <a:outerShdw blurRad="69850" dist="43180" dir="5400000" sx="0" sy="0">
                    <a:srgbClr val="000000">
                      <a:alpha val="65000"/>
                    </a:srgbClr>
                  </a:outerShdw>
                </a:effectLst>
              </a:rPr>
              <a:t>a calendar month </a:t>
            </a:r>
            <a:r>
              <a:rPr lang="en-US" sz="1900" dirty="0">
                <a:solidFill>
                  <a:srgbClr val="FF0000"/>
                </a:solidFill>
                <a:effectLst>
                  <a:outerShdw blurRad="69850" dist="43180" dir="5400000" sx="0" sy="0">
                    <a:srgbClr val="000000">
                      <a:alpha val="65000"/>
                    </a:srgbClr>
                  </a:outerShdw>
                </a:effectLst>
              </a:rPr>
              <a:t>[11 times].</a:t>
            </a:r>
            <a:endParaRPr lang="en-US" sz="1900" dirty="0">
              <a:solidFill>
                <a:srgbClr val="FF0000"/>
              </a:solidFill>
            </a:endParaRPr>
          </a:p>
        </p:txBody>
      </p:sp>
      <p:sp>
        <p:nvSpPr>
          <p:cNvPr id="8" name="Title 1"/>
          <p:cNvSpPr txBox="1">
            <a:spLocks/>
          </p:cNvSpPr>
          <p:nvPr/>
        </p:nvSpPr>
        <p:spPr>
          <a:xfrm>
            <a:off x="990600" y="228600"/>
            <a:ext cx="10693400" cy="990600"/>
          </a:xfrm>
          <a:prstGeom prst="rect">
            <a:avLst/>
          </a:prstGeom>
        </p:spPr>
        <p:txBody>
          <a:bodyPr vert="horz" anchor="ct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effectLst>
                  <a:glow rad="139700">
                    <a:srgbClr val="00B050">
                      <a:alpha val="40000"/>
                    </a:srgbClr>
                  </a:glow>
                </a:effectLst>
                <a:latin typeface="Arial Rounded MT Bold" pitchFamily="34" charset="0"/>
              </a:rPr>
              <a:t>H3391</a:t>
            </a:r>
            <a:r>
              <a:rPr lang="en-US" dirty="0" smtClean="0">
                <a:latin typeface="Arial Rounded MT Bold" pitchFamily="34" charset="0"/>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dirty="0" smtClean="0">
                <a:latin typeface="Arial Rounded MT Bold" pitchFamily="34" charset="0"/>
              </a:rPr>
              <a:t>  &lt;</a:t>
            </a:r>
            <a:r>
              <a:rPr lang="en-US" dirty="0" err="1" smtClean="0">
                <a:effectLst>
                  <a:glow rad="139700">
                    <a:srgbClr val="00B050">
                      <a:alpha val="40000"/>
                    </a:srgbClr>
                  </a:glow>
                </a:effectLst>
                <a:latin typeface="Arial Rounded MT Bold" pitchFamily="34" charset="0"/>
              </a:rPr>
              <a:t>yerach</a:t>
            </a:r>
            <a:r>
              <a:rPr lang="en-US" dirty="0" smtClean="0">
                <a:latin typeface="Arial Rounded MT Bold" pitchFamily="34" charset="0"/>
              </a:rPr>
              <a:t>&gt;  </a:t>
            </a:r>
            <a:r>
              <a:rPr lang="en-US" sz="3600" dirty="0" smtClean="0">
                <a:latin typeface="Arial Rounded MT Bold" pitchFamily="34" charset="0"/>
              </a:rPr>
              <a:t>[as a Verb]</a:t>
            </a:r>
            <a:r>
              <a:rPr lang="en-US" dirty="0" smtClean="0">
                <a:latin typeface="Arial Rounded MT Bold" pitchFamily="34" charset="0"/>
              </a:rPr>
              <a:t> </a:t>
            </a:r>
            <a:endParaRPr lang="en-US" dirty="0">
              <a:latin typeface="Arial Rounded MT Bold" pitchFamily="34" charset="0"/>
            </a:endParaRPr>
          </a:p>
        </p:txBody>
      </p:sp>
      <p:sp>
        <p:nvSpPr>
          <p:cNvPr id="2" name="Rectangle 1"/>
          <p:cNvSpPr/>
          <p:nvPr/>
        </p:nvSpPr>
        <p:spPr>
          <a:xfrm>
            <a:off x="12649200" y="4648200"/>
            <a:ext cx="3897670" cy="2123658"/>
          </a:xfrm>
          <a:prstGeom prst="rect">
            <a:avLst/>
          </a:prstGeom>
          <a:solidFill>
            <a:srgbClr val="72D0A1"/>
          </a:solidFill>
          <a:scene3d>
            <a:camera prst="orthographicFront"/>
            <a:lightRig rig="threePt" dir="t"/>
          </a:scene3d>
          <a:sp3d>
            <a:bevelT w="152400" h="50800" prst="softRound"/>
          </a:sp3d>
        </p:spPr>
        <p:txBody>
          <a:bodyPr wrap="none" lIns="91440" tIns="45720" rIns="91440" bIns="45720">
            <a:spAutoFit/>
            <a:sp3d extrusionH="57150">
              <a:bevelT w="38100" h="38100" prst="angle"/>
            </a:sp3d>
          </a:bodyPr>
          <a:lstStyle/>
          <a:p>
            <a:pPr algn="ct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“Lunation”</a:t>
            </a:r>
            <a:b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b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will be</a:t>
            </a:r>
            <a:b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b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defined soon.</a:t>
            </a:r>
            <a:endParaRPr lang="en-US" sz="4400" b="1" cap="none" spc="0" dirty="0">
              <a:ln w="1905"/>
              <a:solidFill>
                <a:srgbClr val="008080"/>
              </a:solidFill>
              <a:effectLst>
                <a:innerShdw blurRad="69850" dist="43180" dir="5400000">
                  <a:srgbClr val="000000">
                    <a:alpha val="65000"/>
                  </a:srgbClr>
                </a:innerShdw>
              </a:effectLst>
              <a:latin typeface="Arial Rounded MT Bold" pitchFamily="34" charset="0"/>
            </a:endParaRPr>
          </a:p>
        </p:txBody>
      </p:sp>
      <p:pic>
        <p:nvPicPr>
          <p:cNvPr id="6" name="Picture 4" descr="C:\Users\Rae\Desktop\flowers snow mt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81429"/>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882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33600" y="2895600"/>
            <a:ext cx="8040983" cy="1828800"/>
          </a:xfrm>
        </p:spPr>
        <p:txBody>
          <a:bodyPr>
            <a:normAutofit fontScale="90000"/>
            <a:scene3d>
              <a:camera prst="orthographicFront"/>
              <a:lightRig rig="threePt" dir="t"/>
            </a:scene3d>
            <a:sp3d extrusionH="57150">
              <a:bevelT w="38100" h="38100" prst="angle"/>
            </a:sp3d>
          </a:bodyPr>
          <a:lstStyle/>
          <a:p>
            <a:pPr algn="ctr"/>
            <a:r>
              <a:rPr lang="en-US" b="1" dirty="0" smtClean="0">
                <a:solidFill>
                  <a:schemeClr val="accent1"/>
                </a:solidFill>
              </a:rPr>
              <a:t>Perfection</a:t>
            </a:r>
            <a:br>
              <a:rPr lang="en-US" b="1" dirty="0" smtClean="0">
                <a:solidFill>
                  <a:schemeClr val="accent1"/>
                </a:solidFill>
              </a:rPr>
            </a:br>
            <a:r>
              <a:rPr lang="en-US" b="1" dirty="0" smtClean="0">
                <a:solidFill>
                  <a:schemeClr val="accent1"/>
                </a:solidFill>
              </a:rPr>
              <a:t>devastation </a:t>
            </a:r>
            <a:br>
              <a:rPr lang="en-US" b="1" dirty="0" smtClean="0">
                <a:solidFill>
                  <a:schemeClr val="accent1"/>
                </a:solidFill>
              </a:rPr>
            </a:br>
            <a:r>
              <a:rPr lang="en-US" b="1" dirty="0" smtClean="0">
                <a:solidFill>
                  <a:schemeClr val="accent1"/>
                </a:solidFill>
              </a:rPr>
              <a:t>restoration</a:t>
            </a:r>
            <a:endParaRPr lang="en-US" b="1" dirty="0">
              <a:solidFill>
                <a:schemeClr val="accent1"/>
              </a:solidFill>
            </a:endParaRPr>
          </a:p>
        </p:txBody>
      </p:sp>
      <p:sp>
        <p:nvSpPr>
          <p:cNvPr id="6" name="Subtitle 5"/>
          <p:cNvSpPr>
            <a:spLocks noGrp="1"/>
          </p:cNvSpPr>
          <p:nvPr>
            <p:ph type="subTitle" idx="1"/>
          </p:nvPr>
        </p:nvSpPr>
        <p:spPr/>
        <p:txBody>
          <a:bodyPr>
            <a:noAutofit/>
          </a:bodyPr>
          <a:lstStyle/>
          <a:p>
            <a:pPr algn="ctr"/>
            <a:r>
              <a:rPr lang="en-US" sz="4400" b="1" dirty="0" smtClean="0"/>
              <a:t>2 SLIDES</a:t>
            </a:r>
            <a:endParaRPr lang="en-US" sz="4400" dirty="0"/>
          </a:p>
        </p:txBody>
      </p:sp>
      <p:sp>
        <p:nvSpPr>
          <p:cNvPr id="4" name="Slide Number Placeholder 3"/>
          <p:cNvSpPr>
            <a:spLocks noGrp="1"/>
          </p:cNvSpPr>
          <p:nvPr>
            <p:ph type="sldNum" sz="quarter" idx="12"/>
          </p:nvPr>
        </p:nvSpPr>
        <p:spPr>
          <a:xfrm>
            <a:off x="0" y="6019800"/>
            <a:ext cx="2971800" cy="762000"/>
          </a:xfrm>
        </p:spPr>
        <p:txBody>
          <a:bodyPr/>
          <a:lstStyle/>
          <a:p>
            <a:fld id="{AA4C6552-42F6-43F2-A3FB-E92E8C09004E}" type="slidenum">
              <a:rPr lang="en-US" sz="3200" smtClean="0"/>
              <a:pPr/>
              <a:t>52</a:t>
            </a:fld>
            <a:endParaRPr lang="en-US" dirty="0"/>
          </a:p>
        </p:txBody>
      </p:sp>
      <p:sp>
        <p:nvSpPr>
          <p:cNvPr id="7" name="Rectangle 6"/>
          <p:cNvSpPr/>
          <p:nvPr/>
        </p:nvSpPr>
        <p:spPr>
          <a:xfrm>
            <a:off x="2133600" y="1524000"/>
            <a:ext cx="804098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#1  Creation Patterns</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7093206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11430000" y="6299128"/>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b="1" smtClean="0">
                <a:solidFill>
                  <a:schemeClr val="bg1"/>
                </a:solidFill>
              </a:rPr>
              <a:pPr/>
              <a:t>53</a:t>
            </a:fld>
            <a:endParaRPr lang="en-US" b="1" dirty="0">
              <a:solidFill>
                <a:schemeClr val="bg1"/>
              </a:solidFill>
            </a:endParaRPr>
          </a:p>
        </p:txBody>
      </p:sp>
      <p:sp>
        <p:nvSpPr>
          <p:cNvPr id="9" name="Title 1"/>
          <p:cNvSpPr txBox="1">
            <a:spLocks/>
          </p:cNvSpPr>
          <p:nvPr/>
        </p:nvSpPr>
        <p:spPr>
          <a:xfrm>
            <a:off x="0" y="228600"/>
            <a:ext cx="12115800" cy="990600"/>
          </a:xfrm>
          <a:prstGeom prst="rect">
            <a:avLst/>
          </a:prstGeom>
        </p:spPr>
        <p:txBody>
          <a:bodyPr>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smtClean="0">
                <a:solidFill>
                  <a:schemeClr val="accent4">
                    <a:lumMod val="20000"/>
                    <a:lumOff val="80000"/>
                  </a:schemeClr>
                </a:solidFill>
                <a:effectLst>
                  <a:glow rad="228600">
                    <a:schemeClr val="accent6">
                      <a:satMod val="175000"/>
                      <a:alpha val="40000"/>
                    </a:schemeClr>
                  </a:glow>
                </a:effectLst>
                <a:latin typeface="Arial Rounded MT Bold" pitchFamily="34" charset="0"/>
              </a:rPr>
              <a:t>Creation</a:t>
            </a:r>
            <a:r>
              <a:rPr lang="en-US" b="1" dirty="0" smtClean="0">
                <a:solidFill>
                  <a:schemeClr val="accent4">
                    <a:lumMod val="20000"/>
                    <a:lumOff val="80000"/>
                  </a:schemeClr>
                </a:solidFill>
                <a:effectLst>
                  <a:glow rad="228600">
                    <a:schemeClr val="accent6">
                      <a:satMod val="175000"/>
                      <a:alpha val="40000"/>
                    </a:schemeClr>
                  </a:glow>
                </a:effectLst>
                <a:latin typeface="Arial Rounded MT Bold" pitchFamily="34" charset="0"/>
              </a:rPr>
              <a:t> </a:t>
            </a:r>
            <a:r>
              <a:rPr lang="en-US" sz="4900" b="1" dirty="0" smtClean="0">
                <a:solidFill>
                  <a:schemeClr val="accent4">
                    <a:lumMod val="20000"/>
                    <a:lumOff val="80000"/>
                  </a:schemeClr>
                </a:solidFill>
                <a:effectLst>
                  <a:glow rad="228600">
                    <a:schemeClr val="accent6">
                      <a:satMod val="175000"/>
                      <a:alpha val="40000"/>
                    </a:schemeClr>
                  </a:glow>
                </a:effectLst>
                <a:latin typeface="Arial Rounded MT Bold" pitchFamily="34" charset="0"/>
              </a:rPr>
              <a:t>Week Has 2 Types of Months </a:t>
            </a:r>
            <a:endParaRPr lang="en-US" sz="4900" b="1" dirty="0">
              <a:solidFill>
                <a:schemeClr val="accent4">
                  <a:lumMod val="20000"/>
                  <a:lumOff val="80000"/>
                </a:schemeClr>
              </a:solidFill>
              <a:effectLst>
                <a:glow rad="228600">
                  <a:schemeClr val="accent6">
                    <a:satMod val="175000"/>
                    <a:alpha val="40000"/>
                  </a:schemeClr>
                </a:glow>
              </a:effectLst>
              <a:latin typeface="Arial Rounded MT Bold" pitchFamily="34" charset="0"/>
            </a:endParaRPr>
          </a:p>
        </p:txBody>
      </p:sp>
      <p:sp>
        <p:nvSpPr>
          <p:cNvPr id="10" name="Content Placeholder 3"/>
          <p:cNvSpPr txBox="1">
            <a:spLocks/>
          </p:cNvSpPr>
          <p:nvPr/>
        </p:nvSpPr>
        <p:spPr>
          <a:xfrm>
            <a:off x="321197" y="1143000"/>
            <a:ext cx="11658600" cy="5135562"/>
          </a:xfrm>
          <a:prstGeom prst="rect">
            <a:avLst/>
          </a:prstGeom>
          <a:solidFill>
            <a:schemeClr val="accent6">
              <a:lumMod val="20000"/>
              <a:lumOff val="80000"/>
              <a:alpha val="59000"/>
            </a:schemeClr>
          </a:solidFill>
          <a:scene3d>
            <a:camera prst="orthographicFront"/>
            <a:lightRig rig="threePt" dir="t"/>
          </a:scene3d>
          <a:sp3d>
            <a:bevelT w="152400" h="50800" prst="softRound"/>
          </a:sp3d>
        </p:spPr>
        <p:txBody>
          <a:bodyPr>
            <a:normAutofit fontScale="92500"/>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44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  </a:t>
            </a: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Remember:  Yahuah is smarter than we are! </a:t>
            </a:r>
          </a:p>
          <a:p>
            <a:pPr>
              <a:buFont typeface="Wingdings" pitchFamily="2" charset="2"/>
              <a:buChar char="§"/>
            </a:pP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  He knows what He is doing!</a:t>
            </a:r>
          </a:p>
          <a:p>
            <a:pPr>
              <a:buFont typeface="Wingdings" pitchFamily="2" charset="2"/>
              <a:buChar char="§"/>
            </a:pPr>
            <a:r>
              <a:rPr lang="en-US" sz="3600" b="1" i="1" dirty="0" smtClean="0">
                <a:ln w="3175">
                  <a:noFill/>
                </a:ln>
                <a:solidFill>
                  <a:srgbClr val="006600"/>
                </a:solidFill>
                <a:effectLst>
                  <a:glow rad="101600">
                    <a:schemeClr val="accent6">
                      <a:satMod val="175000"/>
                      <a:alpha val="40000"/>
                    </a:schemeClr>
                  </a:glow>
                </a:effectLst>
                <a:latin typeface="Comic Sans MS" pitchFamily="66" charset="0"/>
              </a:rPr>
              <a:t>That’s why He gave mankind and the earth two types of months at creation.</a:t>
            </a:r>
          </a:p>
          <a:p>
            <a:pPr marL="880110" lvl="1" indent="-514350">
              <a:buClr>
                <a:schemeClr val="accent4">
                  <a:lumMod val="20000"/>
                  <a:lumOff val="80000"/>
                </a:schemeClr>
              </a:buClr>
              <a:buFont typeface="+mj-lt"/>
              <a:buAutoNum type="arabicPeriod"/>
            </a:pPr>
            <a:r>
              <a:rPr lang="en-US" sz="3200" b="1" i="1" dirty="0" smtClean="0">
                <a:ln w="3175">
                  <a:noFill/>
                </a:ln>
                <a:solidFill>
                  <a:srgbClr val="002060"/>
                </a:solidFill>
                <a:effectLst>
                  <a:glow rad="101600">
                    <a:schemeClr val="accent6">
                      <a:satMod val="175000"/>
                      <a:alpha val="40000"/>
                    </a:schemeClr>
                  </a:glow>
                </a:effectLst>
                <a:latin typeface="Comic Sans MS" pitchFamily="66" charset="0"/>
              </a:rPr>
              <a:t>The 30 day creation month for the commencement of His monthly and yearly worship statutes;</a:t>
            </a:r>
          </a:p>
          <a:p>
            <a:pPr marL="880110" lvl="1" indent="-514350">
              <a:buClr>
                <a:schemeClr val="accent4">
                  <a:lumMod val="20000"/>
                  <a:lumOff val="80000"/>
                </a:schemeClr>
              </a:buClr>
              <a:buFont typeface="+mj-lt"/>
              <a:buAutoNum type="arabicPeriod"/>
            </a:pPr>
            <a:r>
              <a:rPr lang="en-US" sz="3200" b="1" i="1" dirty="0" smtClean="0">
                <a:ln w="3175">
                  <a:noFill/>
                </a:ln>
                <a:solidFill>
                  <a:srgbClr val="006600"/>
                </a:solidFill>
                <a:effectLst>
                  <a:glow rad="101600">
                    <a:schemeClr val="accent4">
                      <a:satMod val="175000"/>
                      <a:alpha val="40000"/>
                    </a:schemeClr>
                  </a:glow>
                </a:effectLst>
                <a:latin typeface="Comic Sans MS" pitchFamily="66" charset="0"/>
              </a:rPr>
              <a:t>The 30 day lunar month for the agricultural ordinances </a:t>
            </a:r>
            <a:br>
              <a:rPr lang="en-US" sz="3200" b="1" i="1" dirty="0" smtClean="0">
                <a:ln w="3175">
                  <a:noFill/>
                </a:ln>
                <a:solidFill>
                  <a:srgbClr val="006600"/>
                </a:solidFill>
                <a:effectLst>
                  <a:glow rad="101600">
                    <a:schemeClr val="accent4">
                      <a:satMod val="175000"/>
                      <a:alpha val="40000"/>
                    </a:schemeClr>
                  </a:glow>
                </a:effectLst>
                <a:latin typeface="Comic Sans MS" pitchFamily="66" charset="0"/>
              </a:rPr>
            </a:br>
            <a:r>
              <a:rPr lang="en-US" sz="3200" b="1" i="1" dirty="0" smtClean="0">
                <a:ln w="3175">
                  <a:noFill/>
                </a:ln>
                <a:solidFill>
                  <a:srgbClr val="006600"/>
                </a:solidFill>
                <a:effectLst>
                  <a:glow rad="101600">
                    <a:schemeClr val="accent4">
                      <a:satMod val="175000"/>
                      <a:alpha val="40000"/>
                    </a:schemeClr>
                  </a:glow>
                </a:effectLst>
                <a:latin typeface="Comic Sans MS" pitchFamily="66" charset="0"/>
              </a:rPr>
              <a:t>to bless the earth and mankind with food &amp; water; seasons for planting &amp; harvesting of the land; </a:t>
            </a:r>
            <a:br>
              <a:rPr lang="en-US" sz="3200" b="1" i="1" dirty="0" smtClean="0">
                <a:ln w="3175">
                  <a:noFill/>
                </a:ln>
                <a:solidFill>
                  <a:srgbClr val="006600"/>
                </a:solidFill>
                <a:effectLst>
                  <a:glow rad="101600">
                    <a:schemeClr val="accent4">
                      <a:satMod val="175000"/>
                      <a:alpha val="40000"/>
                    </a:schemeClr>
                  </a:glow>
                </a:effectLst>
                <a:latin typeface="Comic Sans MS" pitchFamily="66" charset="0"/>
              </a:rPr>
            </a:br>
            <a:r>
              <a:rPr lang="en-US" sz="3200" b="1" i="1" dirty="0" smtClean="0">
                <a:ln w="3175">
                  <a:noFill/>
                </a:ln>
                <a:solidFill>
                  <a:srgbClr val="006600"/>
                </a:solidFill>
                <a:effectLst>
                  <a:glow rad="101600">
                    <a:schemeClr val="accent4">
                      <a:satMod val="175000"/>
                      <a:alpha val="40000"/>
                    </a:schemeClr>
                  </a:glow>
                </a:effectLst>
                <a:latin typeface="Comic Sans MS" pitchFamily="66" charset="0"/>
              </a:rPr>
              <a:t>tides to bless the seas.  </a:t>
            </a:r>
            <a:r>
              <a:rPr lang="en-US" sz="3200" b="1" i="1" dirty="0" smtClean="0">
                <a:ln w="3175">
                  <a:noFill/>
                </a:ln>
                <a:solidFill>
                  <a:srgbClr val="006600"/>
                </a:solidFill>
                <a:effectLst>
                  <a:glow rad="101600">
                    <a:schemeClr val="accent6">
                      <a:satMod val="175000"/>
                      <a:alpha val="40000"/>
                    </a:schemeClr>
                  </a:glow>
                </a:effectLst>
                <a:latin typeface="Comic Sans MS" pitchFamily="66" charset="0"/>
              </a:rPr>
              <a:t>(Deut 33:14 – H3391)</a:t>
            </a:r>
          </a:p>
          <a:p>
            <a:pPr>
              <a:buFont typeface="Wingdings" pitchFamily="2" charset="2"/>
              <a:buChar char="§"/>
            </a:pPr>
            <a:endParaRPr lang="en-US" dirty="0">
              <a:solidFill>
                <a:schemeClr val="bg1"/>
              </a:solidFill>
              <a:effectLst>
                <a:outerShdw blurRad="38100" dist="38100" dir="2700000" algn="tl">
                  <a:srgbClr val="000000">
                    <a:alpha val="43137"/>
                  </a:srgbClr>
                </a:outerShdw>
              </a:effectLst>
              <a:latin typeface="Forte" pitchFamily="66" charset="0"/>
            </a:endParaRPr>
          </a:p>
        </p:txBody>
      </p:sp>
    </p:spTree>
    <p:extLst>
      <p:ext uri="{BB962C8B-B14F-4D97-AF65-F5344CB8AC3E}">
        <p14:creationId xmlns:p14="http://schemas.microsoft.com/office/powerpoint/2010/main" val="32933915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out)">
                                      <p:cBhvr>
                                        <p:cTn id="7" dur="2000"/>
                                        <p:tgtEl>
                                          <p:spTgt spid="1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1250"/>
                                        <p:tgtEl>
                                          <p:spTgt spid="10">
                                            <p:txEl>
                                              <p:pRg st="0" end="0"/>
                                            </p:txEl>
                                          </p:spTgt>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left)">
                                      <p:cBhvr>
                                        <p:cTn id="15" dur="125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125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left)">
                                      <p:cBhvr>
                                        <p:cTn id="25" dur="125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left)">
                                      <p:cBhvr>
                                        <p:cTn id="30" dur="125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11582400" y="646972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b="1" smtClean="0">
                <a:solidFill>
                  <a:schemeClr val="bg1"/>
                </a:solidFill>
              </a:rPr>
              <a:pPr/>
              <a:t>54</a:t>
            </a:fld>
            <a:endParaRPr lang="en-US" b="1" dirty="0">
              <a:solidFill>
                <a:schemeClr val="bg1"/>
              </a:solidFill>
            </a:endParaRPr>
          </a:p>
        </p:txBody>
      </p:sp>
      <p:sp>
        <p:nvSpPr>
          <p:cNvPr id="9" name="Title 1"/>
          <p:cNvSpPr txBox="1">
            <a:spLocks/>
          </p:cNvSpPr>
          <p:nvPr/>
        </p:nvSpPr>
        <p:spPr>
          <a:xfrm>
            <a:off x="0" y="228600"/>
            <a:ext cx="12115800" cy="990600"/>
          </a:xfrm>
          <a:prstGeom prst="rect">
            <a:avLst/>
          </a:prstGeom>
        </p:spPr>
        <p:txBody>
          <a:bodyPr>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smtClean="0">
                <a:solidFill>
                  <a:schemeClr val="accent4">
                    <a:lumMod val="20000"/>
                    <a:lumOff val="80000"/>
                  </a:schemeClr>
                </a:solidFill>
                <a:effectLst/>
                <a:latin typeface="Arial Rounded MT Bold" pitchFamily="34" charset="0"/>
              </a:rPr>
              <a:t>A Scriptural Pattern &amp; the Moon</a:t>
            </a:r>
            <a:endParaRPr lang="en-US" sz="4900" b="1" dirty="0">
              <a:solidFill>
                <a:schemeClr val="accent4">
                  <a:lumMod val="20000"/>
                  <a:lumOff val="80000"/>
                </a:schemeClr>
              </a:solidFill>
              <a:effectLst/>
              <a:latin typeface="Arial Rounded MT Bold" pitchFamily="34" charset="0"/>
            </a:endParaRPr>
          </a:p>
        </p:txBody>
      </p:sp>
      <p:sp>
        <p:nvSpPr>
          <p:cNvPr id="10" name="Content Placeholder 3"/>
          <p:cNvSpPr txBox="1">
            <a:spLocks/>
          </p:cNvSpPr>
          <p:nvPr/>
        </p:nvSpPr>
        <p:spPr>
          <a:xfrm>
            <a:off x="625997" y="1295400"/>
            <a:ext cx="10956403" cy="4953000"/>
          </a:xfrm>
          <a:prstGeom prst="rect">
            <a:avLst/>
          </a:prstGeom>
          <a:solidFill>
            <a:schemeClr val="accent2">
              <a:lumMod val="40000"/>
              <a:lumOff val="60000"/>
              <a:alpha val="59000"/>
            </a:schemeClr>
          </a:solidFill>
          <a:scene3d>
            <a:camera prst="orthographicFront"/>
            <a:lightRig rig="threePt" dir="t"/>
          </a:scene3d>
          <a:sp3d>
            <a:bevelT w="152400" h="50800" prst="softRound"/>
          </a:sp3d>
        </p:spPr>
        <p:txBody>
          <a:bodyPr>
            <a:normAutofit lnSpcReduction="10000"/>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This Pattern has many repetitions:  </a:t>
            </a:r>
          </a:p>
          <a:p>
            <a:r>
              <a:rPr lang="en-US" sz="4800" dirty="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 </a:t>
            </a: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Perfection ~ Devastation ~ Restoration  </a:t>
            </a:r>
          </a:p>
          <a:p>
            <a:pPr marL="0" indent="0">
              <a:buNone/>
            </a:pPr>
            <a:r>
              <a:rPr lang="en-US" sz="4000" b="1" i="1" dirty="0" smtClean="0">
                <a:ln w="3175">
                  <a:noFill/>
                </a:ln>
                <a:solidFill>
                  <a:srgbClr val="006600"/>
                </a:solidFill>
                <a:effectLst>
                  <a:glow rad="101600">
                    <a:schemeClr val="accent6">
                      <a:satMod val="175000"/>
                      <a:alpha val="40000"/>
                    </a:schemeClr>
                  </a:glow>
                </a:effectLst>
                <a:latin typeface="Comic Sans MS" pitchFamily="66" charset="0"/>
              </a:rPr>
              <a:t>Examples for this pattern:</a:t>
            </a:r>
          </a:p>
          <a:p>
            <a:pPr marL="880110" lvl="1" indent="-514350">
              <a:buClr>
                <a:schemeClr val="accent4">
                  <a:lumMod val="20000"/>
                  <a:lumOff val="80000"/>
                </a:schemeClr>
              </a:buClr>
              <a:buFont typeface="+mj-lt"/>
              <a:buAutoNum type="arabicPeriod"/>
            </a:pPr>
            <a:r>
              <a:rPr lang="en-US" sz="3600" b="1" i="1" dirty="0" smtClean="0">
                <a:ln w="3175">
                  <a:noFill/>
                </a:ln>
                <a:solidFill>
                  <a:srgbClr val="002060"/>
                </a:solidFill>
                <a:effectLst>
                  <a:glow rad="101600">
                    <a:schemeClr val="accent6">
                      <a:satMod val="175000"/>
                      <a:alpha val="40000"/>
                    </a:schemeClr>
                  </a:glow>
                </a:effectLst>
                <a:latin typeface="Comic Sans MS" pitchFamily="66" charset="0"/>
              </a:rPr>
              <a:t>First day of Creation</a:t>
            </a:r>
          </a:p>
          <a:p>
            <a:pPr marL="880110" lvl="1" indent="-514350">
              <a:buClr>
                <a:schemeClr val="accent4">
                  <a:lumMod val="20000"/>
                  <a:lumOff val="80000"/>
                </a:schemeClr>
              </a:buClr>
              <a:buFont typeface="+mj-lt"/>
              <a:buAutoNum type="arabicPeriod"/>
            </a:pPr>
            <a:r>
              <a:rPr lang="en-US" sz="3600" b="1" i="1" dirty="0" smtClean="0">
                <a:ln w="3175">
                  <a:noFill/>
                </a:ln>
                <a:solidFill>
                  <a:srgbClr val="7030A0"/>
                </a:solidFill>
                <a:effectLst>
                  <a:glow rad="101600">
                    <a:schemeClr val="accent6">
                      <a:satMod val="175000"/>
                      <a:alpha val="40000"/>
                    </a:schemeClr>
                  </a:glow>
                </a:effectLst>
                <a:latin typeface="Comic Sans MS" pitchFamily="66" charset="0"/>
              </a:rPr>
              <a:t>Adam &amp; Eve</a:t>
            </a:r>
          </a:p>
          <a:p>
            <a:pPr marL="880110" lvl="1" indent="-514350">
              <a:buClr>
                <a:schemeClr val="accent4">
                  <a:lumMod val="20000"/>
                  <a:lumOff val="80000"/>
                </a:schemeClr>
              </a:buClr>
              <a:buFont typeface="+mj-lt"/>
              <a:buAutoNum type="arabicPeriod"/>
            </a:pPr>
            <a:r>
              <a:rPr lang="en-US" sz="3600" b="1" i="1" dirty="0" smtClean="0">
                <a:ln w="3175">
                  <a:noFill/>
                </a:ln>
                <a:solidFill>
                  <a:srgbClr val="006600"/>
                </a:solidFill>
                <a:effectLst>
                  <a:glow rad="101600">
                    <a:schemeClr val="accent4">
                      <a:satMod val="175000"/>
                      <a:alpha val="40000"/>
                    </a:schemeClr>
                  </a:glow>
                </a:effectLst>
                <a:latin typeface="Comic Sans MS" pitchFamily="66" charset="0"/>
              </a:rPr>
              <a:t>Yahuah’s people &amp; their disobedience </a:t>
            </a:r>
          </a:p>
          <a:p>
            <a:pPr marL="880110" lvl="1" indent="-514350">
              <a:buClr>
                <a:schemeClr val="accent4">
                  <a:lumMod val="20000"/>
                  <a:lumOff val="80000"/>
                </a:schemeClr>
              </a:buClr>
              <a:buFont typeface="+mj-lt"/>
              <a:buAutoNum type="arabicPeriod"/>
            </a:pPr>
            <a:r>
              <a:rPr lang="en-US" sz="3600" b="1" i="1" dirty="0" smtClean="0">
                <a:ln w="3175">
                  <a:noFill/>
                </a:ln>
                <a:solidFill>
                  <a:srgbClr val="57342B"/>
                </a:solidFill>
                <a:effectLst>
                  <a:glow rad="101600">
                    <a:schemeClr val="accent4">
                      <a:satMod val="175000"/>
                      <a:alpha val="40000"/>
                    </a:schemeClr>
                  </a:glow>
                </a:effectLst>
                <a:latin typeface="Comic Sans MS" pitchFamily="66" charset="0"/>
              </a:rPr>
              <a:t>Creation Moon; Hezekiah’s miracle altered the moon cycle 3300 years after creation; moon will be restored in the new Earth.</a:t>
            </a:r>
            <a:endParaRPr lang="en-US" sz="2800" dirty="0">
              <a:solidFill>
                <a:srgbClr val="57342B"/>
              </a:solidFill>
              <a:effectLst>
                <a:outerShdw blurRad="38100" dist="38100" dir="2700000" algn="tl">
                  <a:srgbClr val="000000">
                    <a:alpha val="43137"/>
                  </a:srgbClr>
                </a:outerShdw>
              </a:effectLst>
              <a:latin typeface="Forte" pitchFamily="66" charset="0"/>
            </a:endParaRPr>
          </a:p>
        </p:txBody>
      </p:sp>
      <p:sp>
        <p:nvSpPr>
          <p:cNvPr id="2" name="TextBox 1"/>
          <p:cNvSpPr txBox="1"/>
          <p:nvPr/>
        </p:nvSpPr>
        <p:spPr>
          <a:xfrm>
            <a:off x="609600" y="8195489"/>
            <a:ext cx="11506200" cy="1200329"/>
          </a:xfrm>
          <a:prstGeom prst="rect">
            <a:avLst/>
          </a:prstGeom>
          <a:noFill/>
        </p:spPr>
        <p:txBody>
          <a:bodyPr wrap="square" rtlCol="0">
            <a:spAutoFit/>
          </a:bodyPr>
          <a:lstStyle/>
          <a:p>
            <a:r>
              <a:rPr lang="en-US" dirty="0"/>
              <a:t>Gen 1 Pattern:  </a:t>
            </a:r>
            <a:r>
              <a:rPr lang="en-US" sz="1400" dirty="0" err="1"/>
              <a:t>vs</a:t>
            </a:r>
            <a:r>
              <a:rPr lang="en-US" sz="1400" dirty="0"/>
              <a:t> 1:</a:t>
            </a:r>
            <a:r>
              <a:rPr lang="en-US" dirty="0"/>
              <a:t> Perfection; </a:t>
            </a:r>
            <a:r>
              <a:rPr lang="en-US" sz="1400" dirty="0" err="1"/>
              <a:t>vs</a:t>
            </a:r>
            <a:r>
              <a:rPr lang="en-US" sz="1400" dirty="0"/>
              <a:t> 2:</a:t>
            </a:r>
            <a:r>
              <a:rPr lang="en-US" dirty="0"/>
              <a:t> Devastation; </a:t>
            </a:r>
            <a:r>
              <a:rPr lang="en-US" sz="1400" dirty="0" err="1"/>
              <a:t>vs</a:t>
            </a:r>
            <a:r>
              <a:rPr lang="en-US" sz="1400" dirty="0"/>
              <a:t> 3:</a:t>
            </a:r>
            <a:r>
              <a:rPr lang="en-US" dirty="0"/>
              <a:t> Restoration</a:t>
            </a:r>
            <a:r>
              <a:rPr lang="en-US" dirty="0" smtClean="0"/>
              <a:t>.</a:t>
            </a:r>
          </a:p>
          <a:p>
            <a:endParaRPr lang="en-US" dirty="0"/>
          </a:p>
          <a:p>
            <a:r>
              <a:rPr lang="en-US" dirty="0" smtClean="0"/>
              <a:t>Includes:  creation week; </a:t>
            </a:r>
            <a:r>
              <a:rPr lang="en-US" dirty="0" err="1" smtClean="0"/>
              <a:t>adam</a:t>
            </a:r>
            <a:r>
              <a:rPr lang="en-US" dirty="0" smtClean="0"/>
              <a:t> and eve; </a:t>
            </a:r>
            <a:r>
              <a:rPr lang="en-US" dirty="0" err="1" smtClean="0"/>
              <a:t>yah’s</a:t>
            </a:r>
            <a:r>
              <a:rPr lang="en-US" dirty="0" smtClean="0"/>
              <a:t> people &amp; idol worship; creation lunar cycle/sundial/new earth restoration.</a:t>
            </a:r>
            <a:endParaRPr lang="en-US" dirty="0"/>
          </a:p>
          <a:p>
            <a:endParaRPr lang="en-US" dirty="0"/>
          </a:p>
        </p:txBody>
      </p:sp>
      <p:pic>
        <p:nvPicPr>
          <p:cNvPr id="7"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7" y="5581174"/>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7"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248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out)">
                                      <p:cBhvr>
                                        <p:cTn id="7" dur="2000"/>
                                        <p:tgtEl>
                                          <p:spTgt spid="1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1250"/>
                                        <p:tgtEl>
                                          <p:spTgt spid="10">
                                            <p:txEl>
                                              <p:pRg st="0" end="0"/>
                                            </p:txEl>
                                          </p:spTgt>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left)">
                                      <p:cBhvr>
                                        <p:cTn id="15" dur="125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1250"/>
                                        <p:tgtEl>
                                          <p:spTgt spid="10">
                                            <p:txEl>
                                              <p:pRg st="2" end="2"/>
                                            </p:txEl>
                                          </p:spTgt>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wipe(left)">
                                      <p:cBhvr>
                                        <p:cTn id="24" dur="1250"/>
                                        <p:tgtEl>
                                          <p:spTgt spid="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wipe(left)">
                                      <p:cBhvr>
                                        <p:cTn id="29" dur="125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wipe(left)">
                                      <p:cBhvr>
                                        <p:cTn id="34" dur="1250"/>
                                        <p:tgtEl>
                                          <p:spTgt spid="1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left)">
                                      <p:cBhvr>
                                        <p:cTn id="39" dur="125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600200" y="2590800"/>
            <a:ext cx="9042400" cy="1600200"/>
          </a:xfrm>
        </p:spPr>
        <p:txBody>
          <a:bodyPr>
            <a:normAutofit/>
            <a:scene3d>
              <a:camera prst="orthographicFront"/>
              <a:lightRig rig="threePt" dir="t"/>
            </a:scene3d>
            <a:sp3d extrusionH="57150">
              <a:bevelT w="38100" h="38100" prst="angle"/>
            </a:sp3d>
          </a:bodyPr>
          <a:lstStyle/>
          <a:p>
            <a:pPr algn="ctr"/>
            <a:r>
              <a:rPr lang="en-US" b="1" dirty="0" smtClean="0">
                <a:solidFill>
                  <a:schemeClr val="accent1"/>
                </a:solidFill>
              </a:rPr>
              <a:t>1</a:t>
            </a:r>
            <a:r>
              <a:rPr lang="en-US" b="1" baseline="30000" dirty="0" smtClean="0">
                <a:solidFill>
                  <a:schemeClr val="accent1"/>
                </a:solidFill>
              </a:rPr>
              <a:t>st</a:t>
            </a:r>
            <a:r>
              <a:rPr lang="en-US" b="1" dirty="0" smtClean="0">
                <a:solidFill>
                  <a:schemeClr val="accent1"/>
                </a:solidFill>
              </a:rPr>
              <a:t> Day begins scriptural month</a:t>
            </a:r>
            <a:br>
              <a:rPr lang="en-US" b="1" dirty="0" smtClean="0">
                <a:solidFill>
                  <a:schemeClr val="accent1"/>
                </a:solidFill>
              </a:rPr>
            </a:br>
            <a:r>
              <a:rPr lang="en-US" b="1" dirty="0" smtClean="0">
                <a:solidFill>
                  <a:schemeClr val="accent1"/>
                </a:solidFill>
              </a:rPr>
              <a:t>4</a:t>
            </a:r>
            <a:r>
              <a:rPr lang="en-US" b="1" baseline="30000" dirty="0" smtClean="0">
                <a:solidFill>
                  <a:schemeClr val="accent1"/>
                </a:solidFill>
              </a:rPr>
              <a:t>th</a:t>
            </a:r>
            <a:r>
              <a:rPr lang="en-US" b="1" dirty="0" smtClean="0">
                <a:solidFill>
                  <a:schemeClr val="accent1"/>
                </a:solidFill>
              </a:rPr>
              <a:t> day begins lunar month</a:t>
            </a:r>
            <a:endParaRPr lang="en-US" b="1" dirty="0">
              <a:solidFill>
                <a:schemeClr val="accent1"/>
              </a:solidFill>
            </a:endParaRPr>
          </a:p>
        </p:txBody>
      </p:sp>
      <p:sp>
        <p:nvSpPr>
          <p:cNvPr id="6" name="Subtitle 5"/>
          <p:cNvSpPr>
            <a:spLocks noGrp="1"/>
          </p:cNvSpPr>
          <p:nvPr>
            <p:ph type="subTitle" idx="1"/>
          </p:nvPr>
        </p:nvSpPr>
        <p:spPr>
          <a:xfrm>
            <a:off x="3124200" y="6057900"/>
            <a:ext cx="8940800" cy="685800"/>
          </a:xfrm>
        </p:spPr>
        <p:txBody>
          <a:bodyPr>
            <a:noAutofit/>
          </a:bodyPr>
          <a:lstStyle/>
          <a:p>
            <a:pPr algn="ctr"/>
            <a:r>
              <a:rPr lang="en-US" sz="4400" b="1" dirty="0" smtClean="0"/>
              <a:t>5 SLIDES</a:t>
            </a:r>
            <a:endParaRPr lang="en-US" sz="4400" dirty="0"/>
          </a:p>
        </p:txBody>
      </p:sp>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55</a:t>
            </a:fld>
            <a:endParaRPr lang="en-US" dirty="0"/>
          </a:p>
        </p:txBody>
      </p:sp>
      <p:sp>
        <p:nvSpPr>
          <p:cNvPr id="10" name="Rectangle 9"/>
          <p:cNvSpPr/>
          <p:nvPr/>
        </p:nvSpPr>
        <p:spPr>
          <a:xfrm>
            <a:off x="2220162" y="1524000"/>
            <a:ext cx="786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#2  Creation Months </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87618270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00C0D"/>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505200" cy="365125"/>
          </a:xfrm>
        </p:spPr>
        <p:txBody>
          <a:bodyPr/>
          <a:lstStyle/>
          <a:p>
            <a:fld id="{AA4C6552-42F6-43F2-A3FB-E92E8C09004E}" type="slidenum">
              <a:rPr lang="en-US" smtClean="0">
                <a:solidFill>
                  <a:schemeClr val="bg1"/>
                </a:solidFill>
              </a:rPr>
              <a:pPr/>
              <a:t>56</a:t>
            </a:fld>
            <a:endParaRPr lang="en-US" dirty="0">
              <a:solidFill>
                <a:schemeClr val="bg1"/>
              </a:solidFill>
            </a:endParaRPr>
          </a:p>
        </p:txBody>
      </p:sp>
      <p:pic>
        <p:nvPicPr>
          <p:cNvPr id="3" name="Picture 2"/>
          <p:cNvPicPr>
            <a:picLocks noChangeAspect="1"/>
          </p:cNvPicPr>
          <p:nvPr/>
        </p:nvPicPr>
        <p:blipFill>
          <a:blip r:embed="rId3" cstate="print"/>
          <a:stretch>
            <a:fillRect/>
          </a:stretch>
        </p:blipFill>
        <p:spPr>
          <a:xfrm>
            <a:off x="0" y="2850388"/>
            <a:ext cx="7010400" cy="4007612"/>
          </a:xfrm>
          <a:prstGeom prst="rect">
            <a:avLst/>
          </a:prstGeom>
        </p:spPr>
      </p:pic>
      <p:sp>
        <p:nvSpPr>
          <p:cNvPr id="6" name="Rectangle 5"/>
          <p:cNvSpPr/>
          <p:nvPr/>
        </p:nvSpPr>
        <p:spPr>
          <a:xfrm>
            <a:off x="304800" y="228600"/>
            <a:ext cx="11658600" cy="298543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B0F0"/>
                </a:solidFill>
                <a:effectLst>
                  <a:outerShdw blurRad="50800" dist="39000" dir="5460000" algn="tl">
                    <a:srgbClr val="000000">
                      <a:alpha val="38000"/>
                    </a:srgbClr>
                  </a:outerShdw>
                </a:effectLst>
                <a:latin typeface="Comic Sans MS" pitchFamily="66" charset="0"/>
              </a:rPr>
              <a:t>Earlier we mentioned Yahuah has 2 different kinds of creation months.</a:t>
            </a:r>
          </a:p>
          <a:p>
            <a:pPr marL="742950" indent="-742950" algn="ctr">
              <a:buAutoNum type="arabicParenR"/>
            </a:pP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Festal Month  </a:t>
            </a:r>
            <a:r>
              <a:rPr lang="en-US" sz="4400" b="1" dirty="0" smtClean="0">
                <a:ln w="11430"/>
                <a:solidFill>
                  <a:schemeClr val="accent4">
                    <a:lumMod val="75000"/>
                  </a:schemeClr>
                </a:solidFill>
                <a:effectLst>
                  <a:outerShdw blurRad="50800" dist="39000" dir="5460000" algn="tl">
                    <a:srgbClr val="000000">
                      <a:alpha val="38000"/>
                    </a:srgbClr>
                  </a:outerShdw>
                </a:effectLst>
                <a:latin typeface="Comic Sans MS" pitchFamily="66" charset="0"/>
              </a:rPr>
              <a:t>2)  Moon Month</a:t>
            </a:r>
          </a:p>
          <a:p>
            <a:pPr algn="ctr"/>
            <a:r>
              <a:rPr lang="en-US" sz="4400" b="1" dirty="0" smtClean="0">
                <a:ln w="11430"/>
                <a:solidFill>
                  <a:srgbClr val="00B0F0"/>
                </a:solidFill>
                <a:effectLst>
                  <a:outerShdw blurRad="50800" dist="39000" dir="5460000" algn="tl">
                    <a:srgbClr val="000000">
                      <a:alpha val="38000"/>
                    </a:srgbClr>
                  </a:outerShdw>
                </a:effectLst>
                <a:latin typeface="Comic Sans MS" pitchFamily="66" charset="0"/>
              </a:rPr>
              <a:t>Both types of months had 30 days each.</a:t>
            </a:r>
            <a:endParaRPr lang="en-US" sz="4400" b="1" dirty="0">
              <a:ln w="11430"/>
              <a:solidFill>
                <a:schemeClr val="accent4">
                  <a:lumMod val="75000"/>
                </a:schemeClr>
              </a:solidFill>
              <a:effectLst>
                <a:outerShdw blurRad="50800" dist="39000" dir="5460000" algn="tl">
                  <a:srgbClr val="000000">
                    <a:alpha val="38000"/>
                  </a:srgbClr>
                </a:outerShdw>
              </a:effectLst>
              <a:latin typeface="Comic Sans MS" pitchFamily="66" charset="0"/>
            </a:endParaRPr>
          </a:p>
        </p:txBody>
      </p:sp>
      <p:sp>
        <p:nvSpPr>
          <p:cNvPr id="5" name="Rectangle 4"/>
          <p:cNvSpPr/>
          <p:nvPr/>
        </p:nvSpPr>
        <p:spPr>
          <a:xfrm>
            <a:off x="7208520" y="3227725"/>
            <a:ext cx="4572000" cy="34778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Next:  </a:t>
            </a:r>
            <a:b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b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A simple examination of</a:t>
            </a:r>
          </a:p>
          <a:p>
            <a:pPr algn="ct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the 1</a:t>
            </a:r>
            <a:r>
              <a:rPr lang="en-US" sz="4400" b="1" baseline="30000" dirty="0" smtClean="0">
                <a:ln w="11430"/>
                <a:solidFill>
                  <a:srgbClr val="92D050"/>
                </a:solidFill>
                <a:effectLst>
                  <a:outerShdw blurRad="50800" dist="39000" dir="5460000" algn="tl">
                    <a:srgbClr val="000000">
                      <a:alpha val="38000"/>
                    </a:srgbClr>
                  </a:outerShdw>
                </a:effectLst>
                <a:latin typeface="Comic Sans MS" pitchFamily="66" charset="0"/>
              </a:rPr>
              <a:t>st</a:t>
            </a: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 week </a:t>
            </a:r>
            <a:b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br>
            <a:r>
              <a:rPr lang="en-US" sz="4400" b="1" dirty="0" smtClean="0">
                <a:ln w="11430"/>
                <a:solidFill>
                  <a:srgbClr val="92D050"/>
                </a:solidFill>
                <a:effectLst>
                  <a:outerShdw blurRad="50800" dist="39000" dir="5460000" algn="tl">
                    <a:srgbClr val="000000">
                      <a:alpha val="38000"/>
                    </a:srgbClr>
                  </a:outerShdw>
                </a:effectLst>
                <a:latin typeface="Comic Sans MS" pitchFamily="66" charset="0"/>
              </a:rPr>
              <a:t>of creation.</a:t>
            </a:r>
            <a:endParaRPr lang="en-US" sz="4400" b="1" dirty="0">
              <a:ln w="11430"/>
              <a:solidFill>
                <a:srgbClr val="92D050"/>
              </a:soli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31530826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16000" r="-16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228600"/>
            <a:ext cx="12192000" cy="990600"/>
          </a:xfrm>
          <a:prstGeom prst="rect">
            <a:avLst/>
          </a:prstGeom>
        </p:spPr>
        <p:txBody>
          <a:bodyPr>
            <a:normAutofit fontScale="900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solidFill>
                  <a:srgbClr val="0070C0"/>
                </a:solidFill>
                <a:latin typeface="Arial Rounded MT Bold" pitchFamily="34" charset="0"/>
              </a:rPr>
              <a:t>1</a:t>
            </a:r>
            <a:r>
              <a:rPr lang="en-US" sz="4800" b="1" baseline="30000" dirty="0" smtClean="0">
                <a:solidFill>
                  <a:srgbClr val="0070C0"/>
                </a:solidFill>
                <a:latin typeface="Arial Rounded MT Bold" pitchFamily="34" charset="0"/>
              </a:rPr>
              <a:t>st</a:t>
            </a:r>
            <a:r>
              <a:rPr lang="en-US" sz="4800" b="1" dirty="0" smtClean="0">
                <a:solidFill>
                  <a:srgbClr val="0070C0"/>
                </a:solidFill>
                <a:latin typeface="Arial Rounded MT Bold" pitchFamily="34" charset="0"/>
              </a:rPr>
              <a:t> Day of Creation Begins Yahuah’s Calendar</a:t>
            </a:r>
            <a:endParaRPr lang="en-US" sz="4800" b="1" dirty="0">
              <a:solidFill>
                <a:srgbClr val="0070C0"/>
              </a:solidFill>
              <a:latin typeface="Arial Rounded MT Bold" pitchFamily="34" charset="0"/>
            </a:endParaRPr>
          </a:p>
        </p:txBody>
      </p:sp>
      <p:sp>
        <p:nvSpPr>
          <p:cNvPr id="8"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57</a:t>
            </a:fld>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95195" y="1760955"/>
            <a:ext cx="9539605" cy="50208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48100" y="2971800"/>
            <a:ext cx="3695700" cy="461665"/>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ctr"/>
            <a:r>
              <a:rPr lang="en-US" sz="2400" dirty="0">
                <a:solidFill>
                  <a:srgbClr val="002060"/>
                </a:solidFill>
              </a:rPr>
              <a:t>The </a:t>
            </a:r>
            <a:r>
              <a:rPr lang="en-US" sz="2400" b="1" dirty="0">
                <a:solidFill>
                  <a:srgbClr val="002060"/>
                </a:solidFill>
              </a:rPr>
              <a:t>1</a:t>
            </a:r>
            <a:r>
              <a:rPr lang="en-US" sz="2400" b="1" baseline="30000" dirty="0">
                <a:solidFill>
                  <a:srgbClr val="002060"/>
                </a:solidFill>
              </a:rPr>
              <a:t>st</a:t>
            </a:r>
            <a:r>
              <a:rPr lang="en-US" sz="2400" b="1" dirty="0">
                <a:solidFill>
                  <a:srgbClr val="002060"/>
                </a:solidFill>
              </a:rPr>
              <a:t> day </a:t>
            </a:r>
            <a:r>
              <a:rPr lang="en-US" sz="2400" dirty="0">
                <a:solidFill>
                  <a:srgbClr val="002060"/>
                </a:solidFill>
              </a:rPr>
              <a:t>of the 1</a:t>
            </a:r>
            <a:r>
              <a:rPr lang="en-US" sz="2400" baseline="30000" dirty="0">
                <a:solidFill>
                  <a:srgbClr val="002060"/>
                </a:solidFill>
              </a:rPr>
              <a:t>st</a:t>
            </a:r>
            <a:r>
              <a:rPr lang="en-US" sz="2400" dirty="0">
                <a:solidFill>
                  <a:srgbClr val="002060"/>
                </a:solidFill>
              </a:rPr>
              <a:t> </a:t>
            </a:r>
            <a:r>
              <a:rPr lang="en-US" sz="2400" b="1" dirty="0" smtClean="0">
                <a:solidFill>
                  <a:srgbClr val="002060"/>
                </a:solidFill>
              </a:rPr>
              <a:t>week!</a:t>
            </a:r>
            <a:endParaRPr lang="en-US" sz="2400" dirty="0">
              <a:solidFill>
                <a:srgbClr val="387CA7"/>
              </a:solidFill>
            </a:endParaRPr>
          </a:p>
        </p:txBody>
      </p:sp>
      <p:cxnSp>
        <p:nvCxnSpPr>
          <p:cNvPr id="11" name="Straight Arrow Connector 10"/>
          <p:cNvCxnSpPr/>
          <p:nvPr/>
        </p:nvCxnSpPr>
        <p:spPr>
          <a:xfrm>
            <a:off x="3124200" y="3200400"/>
            <a:ext cx="800100" cy="0"/>
          </a:xfrm>
          <a:prstGeom prst="straightConnector1">
            <a:avLst/>
          </a:prstGeom>
          <a:ln w="38100">
            <a:solidFill>
              <a:srgbClr val="002060"/>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90900" y="3805535"/>
            <a:ext cx="3848100" cy="461665"/>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ctr"/>
            <a:r>
              <a:rPr lang="en-US" sz="2400" dirty="0">
                <a:solidFill>
                  <a:srgbClr val="00B050"/>
                </a:solidFill>
              </a:rPr>
              <a:t>The </a:t>
            </a:r>
            <a:r>
              <a:rPr lang="en-US" sz="2400" b="1" dirty="0">
                <a:solidFill>
                  <a:srgbClr val="00B050"/>
                </a:solidFill>
              </a:rPr>
              <a:t>1</a:t>
            </a:r>
            <a:r>
              <a:rPr lang="en-US" sz="2400" b="1" baseline="30000" dirty="0">
                <a:solidFill>
                  <a:srgbClr val="00B050"/>
                </a:solidFill>
              </a:rPr>
              <a:t>st</a:t>
            </a:r>
            <a:r>
              <a:rPr lang="en-US" sz="2400" b="1" dirty="0">
                <a:solidFill>
                  <a:srgbClr val="00B050"/>
                </a:solidFill>
              </a:rPr>
              <a:t> day </a:t>
            </a:r>
            <a:r>
              <a:rPr lang="en-US" sz="2400" dirty="0">
                <a:solidFill>
                  <a:srgbClr val="00B050"/>
                </a:solidFill>
              </a:rPr>
              <a:t>of the 1</a:t>
            </a:r>
            <a:r>
              <a:rPr lang="en-US" sz="2400" baseline="30000" dirty="0">
                <a:solidFill>
                  <a:srgbClr val="00B050"/>
                </a:solidFill>
              </a:rPr>
              <a:t>st</a:t>
            </a:r>
            <a:r>
              <a:rPr lang="en-US" sz="2400" dirty="0">
                <a:solidFill>
                  <a:srgbClr val="00B050"/>
                </a:solidFill>
              </a:rPr>
              <a:t> </a:t>
            </a:r>
            <a:r>
              <a:rPr lang="en-US" sz="2400" b="1" dirty="0" smtClean="0">
                <a:solidFill>
                  <a:srgbClr val="00B050"/>
                </a:solidFill>
              </a:rPr>
              <a:t>month!</a:t>
            </a:r>
            <a:endParaRPr lang="en-US" sz="2400" dirty="0">
              <a:solidFill>
                <a:srgbClr val="387CA7"/>
              </a:solidFill>
            </a:endParaRPr>
          </a:p>
        </p:txBody>
      </p:sp>
      <p:cxnSp>
        <p:nvCxnSpPr>
          <p:cNvPr id="13" name="Straight Arrow Connector 12"/>
          <p:cNvCxnSpPr/>
          <p:nvPr/>
        </p:nvCxnSpPr>
        <p:spPr>
          <a:xfrm>
            <a:off x="2971800" y="3263146"/>
            <a:ext cx="552450" cy="623054"/>
          </a:xfrm>
          <a:prstGeom prst="straightConnector1">
            <a:avLst/>
          </a:prstGeom>
          <a:ln w="38100">
            <a:solidFill>
              <a:srgbClr val="00B050"/>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95600" y="4598015"/>
            <a:ext cx="3848100" cy="461665"/>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ctr"/>
            <a:r>
              <a:rPr lang="en-US" sz="2400" dirty="0">
                <a:solidFill>
                  <a:srgbClr val="8E002F"/>
                </a:solidFill>
              </a:rPr>
              <a:t>The </a:t>
            </a:r>
            <a:r>
              <a:rPr lang="en-US" sz="2400" b="1" dirty="0">
                <a:solidFill>
                  <a:srgbClr val="8E002F"/>
                </a:solidFill>
              </a:rPr>
              <a:t>1</a:t>
            </a:r>
            <a:r>
              <a:rPr lang="en-US" sz="2400" b="1" baseline="30000" dirty="0">
                <a:solidFill>
                  <a:srgbClr val="8E002F"/>
                </a:solidFill>
              </a:rPr>
              <a:t>st</a:t>
            </a:r>
            <a:r>
              <a:rPr lang="en-US" sz="2400" b="1" dirty="0">
                <a:solidFill>
                  <a:srgbClr val="8E002F"/>
                </a:solidFill>
              </a:rPr>
              <a:t> day </a:t>
            </a:r>
            <a:r>
              <a:rPr lang="en-US" sz="2400" dirty="0">
                <a:solidFill>
                  <a:srgbClr val="8E002F"/>
                </a:solidFill>
              </a:rPr>
              <a:t>of the 1</a:t>
            </a:r>
            <a:r>
              <a:rPr lang="en-US" sz="2400" baseline="30000" dirty="0">
                <a:solidFill>
                  <a:srgbClr val="8E002F"/>
                </a:solidFill>
              </a:rPr>
              <a:t>st</a:t>
            </a:r>
            <a:r>
              <a:rPr lang="en-US" sz="2400" dirty="0">
                <a:solidFill>
                  <a:srgbClr val="8E002F"/>
                </a:solidFill>
              </a:rPr>
              <a:t> </a:t>
            </a:r>
            <a:r>
              <a:rPr lang="en-US" sz="2400" b="1" dirty="0" smtClean="0">
                <a:solidFill>
                  <a:srgbClr val="8E002F"/>
                </a:solidFill>
              </a:rPr>
              <a:t>year!</a:t>
            </a:r>
            <a:endParaRPr lang="en-US" sz="2400" dirty="0">
              <a:solidFill>
                <a:srgbClr val="387CA7"/>
              </a:solidFill>
            </a:endParaRPr>
          </a:p>
        </p:txBody>
      </p:sp>
      <p:cxnSp>
        <p:nvCxnSpPr>
          <p:cNvPr id="15" name="Straight Arrow Connector 14"/>
          <p:cNvCxnSpPr/>
          <p:nvPr/>
        </p:nvCxnSpPr>
        <p:spPr>
          <a:xfrm>
            <a:off x="2743200" y="3278536"/>
            <a:ext cx="266700" cy="1369664"/>
          </a:xfrm>
          <a:prstGeom prst="straightConnector1">
            <a:avLst/>
          </a:prstGeom>
          <a:ln w="38100">
            <a:solidFill>
              <a:srgbClr val="8E002F"/>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6"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710777"/>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4800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250"/>
                                        <p:tgtEl>
                                          <p:spTgt spid="11"/>
                                        </p:tgtEl>
                                      </p:cBhvr>
                                    </p:animEffect>
                                  </p:childTnLst>
                                </p:cTn>
                              </p:par>
                            </p:childTnLst>
                          </p:cTn>
                        </p:par>
                        <p:par>
                          <p:cTn id="8" fill="hold">
                            <p:stCondLst>
                              <p:cond delay="1750"/>
                            </p:stCondLst>
                            <p:childTnLst>
                              <p:par>
                                <p:cTn id="9" presetID="22" presetClass="entr" presetSubtype="8"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250"/>
                                        <p:tgtEl>
                                          <p:spTgt spid="13"/>
                                        </p:tgtEl>
                                      </p:cBhvr>
                                    </p:animEffect>
                                  </p:childTnLst>
                                </p:cTn>
                              </p:par>
                            </p:childTnLst>
                          </p:cTn>
                        </p:par>
                        <p:par>
                          <p:cTn id="17" fill="hold">
                            <p:stCondLst>
                              <p:cond delay="1750"/>
                            </p:stCondLst>
                            <p:childTnLst>
                              <p:par>
                                <p:cTn id="18" presetID="22" presetClass="entr" presetSubtype="8"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par>
                          <p:cTn id="26" fill="hold">
                            <p:stCondLst>
                              <p:cond delay="1750"/>
                            </p:stCondLst>
                            <p:childTnLst>
                              <p:par>
                                <p:cTn id="27" presetID="22" presetClass="entr" presetSubtype="8" fill="hold" grpId="0" nodeType="after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15800" cy="990600"/>
          </a:xfrm>
        </p:spPr>
        <p:txBody>
          <a:bodyPr>
            <a:normAutofit/>
            <a:scene3d>
              <a:camera prst="orthographicFront"/>
              <a:lightRig rig="threePt" dir="t"/>
            </a:scene3d>
            <a:sp3d extrusionH="57150">
              <a:bevelT w="38100" h="38100"/>
            </a:sp3d>
          </a:bodyPr>
          <a:lstStyle/>
          <a:p>
            <a:pPr algn="ctr"/>
            <a:r>
              <a:rPr lang="en-US" sz="4800" b="1" dirty="0">
                <a:solidFill>
                  <a:srgbClr val="0070C0"/>
                </a:solidFill>
                <a:latin typeface="Arial Rounded MT Bold" pitchFamily="34" charset="0"/>
              </a:rPr>
              <a:t>30 Days in </a:t>
            </a:r>
            <a:r>
              <a:rPr lang="en-US" sz="4800" b="1" dirty="0" smtClean="0">
                <a:solidFill>
                  <a:srgbClr val="0070C0"/>
                </a:solidFill>
                <a:latin typeface="Arial Rounded MT Bold" pitchFamily="34" charset="0"/>
              </a:rPr>
              <a:t>Yahuah’s </a:t>
            </a:r>
            <a:r>
              <a:rPr lang="en-US" sz="4800" b="1" dirty="0">
                <a:solidFill>
                  <a:srgbClr val="0070C0"/>
                </a:solidFill>
                <a:latin typeface="Arial Rounded MT Bold" pitchFamily="34" charset="0"/>
              </a:rPr>
              <a:t>Creation Month</a:t>
            </a: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58</a:t>
            </a:fld>
            <a:endParaRPr lang="en-US"/>
          </a:p>
        </p:txBody>
      </p:sp>
      <p:sp>
        <p:nvSpPr>
          <p:cNvPr id="4" name="Content Placeholder 3"/>
          <p:cNvSpPr>
            <a:spLocks noGrp="1"/>
          </p:cNvSpPr>
          <p:nvPr>
            <p:ph sz="quarter" idx="1"/>
          </p:nvPr>
        </p:nvSpPr>
        <p:spPr>
          <a:xfrm>
            <a:off x="8382000" y="1606491"/>
            <a:ext cx="3657599" cy="4946709"/>
          </a:xfrm>
        </p:spPr>
        <p:txBody>
          <a:bodyPr>
            <a:normAutofit fontScale="92500"/>
            <a:scene3d>
              <a:camera prst="orthographicFront"/>
              <a:lightRig rig="threePt" dir="t"/>
            </a:scene3d>
            <a:sp3d extrusionH="57150">
              <a:bevelT h="25400" prst="softRound"/>
            </a:sp3d>
          </a:bodyPr>
          <a:lstStyle/>
          <a:p>
            <a:pPr>
              <a:buFont typeface="Wingdings" pitchFamily="2" charset="2"/>
              <a:buChar char="§"/>
            </a:pPr>
            <a:r>
              <a:rPr lang="en-US" sz="2100" b="1" dirty="0">
                <a:solidFill>
                  <a:srgbClr val="8E002F"/>
                </a:solidFill>
              </a:rPr>
              <a:t>Gen 7:11  </a:t>
            </a:r>
            <a:r>
              <a:rPr lang="en-US" sz="2100" dirty="0"/>
              <a:t>In the six hundredth year of Noah's life, </a:t>
            </a:r>
            <a:r>
              <a:rPr lang="en-US" sz="2100" dirty="0">
                <a:solidFill>
                  <a:srgbClr val="0070C0"/>
                </a:solidFill>
              </a:rPr>
              <a:t>in the </a:t>
            </a:r>
            <a:r>
              <a:rPr lang="en-US" sz="2100" b="1" u="sng" dirty="0">
                <a:solidFill>
                  <a:srgbClr val="0070C0"/>
                </a:solidFill>
              </a:rPr>
              <a:t>second</a:t>
            </a:r>
            <a:r>
              <a:rPr lang="en-US" sz="2100" dirty="0">
                <a:solidFill>
                  <a:srgbClr val="0070C0"/>
                </a:solidFill>
              </a:rPr>
              <a:t> </a:t>
            </a:r>
            <a:r>
              <a:rPr lang="en-US" sz="2100" b="1" u="sng" dirty="0">
                <a:solidFill>
                  <a:srgbClr val="0070C0"/>
                </a:solidFill>
              </a:rPr>
              <a:t>month</a:t>
            </a:r>
            <a:r>
              <a:rPr lang="en-US" sz="2100" dirty="0">
                <a:solidFill>
                  <a:srgbClr val="0070C0"/>
                </a:solidFill>
              </a:rPr>
              <a:t>, the seventeenth day of the month, </a:t>
            </a:r>
            <a:r>
              <a:rPr lang="en-US" sz="2100" dirty="0"/>
              <a:t>the same day were all the fountains of the great deep broken up …</a:t>
            </a:r>
          </a:p>
          <a:p>
            <a:pPr>
              <a:buFont typeface="Wingdings" pitchFamily="2" charset="2"/>
              <a:buChar char="§"/>
            </a:pPr>
            <a:r>
              <a:rPr lang="en-US" sz="2100" b="1" dirty="0">
                <a:solidFill>
                  <a:srgbClr val="8E002F"/>
                </a:solidFill>
              </a:rPr>
              <a:t>Gen </a:t>
            </a:r>
            <a:r>
              <a:rPr lang="en-US" sz="2100" b="1" dirty="0" smtClean="0">
                <a:solidFill>
                  <a:srgbClr val="8E002F"/>
                </a:solidFill>
              </a:rPr>
              <a:t>8:3 </a:t>
            </a:r>
            <a:r>
              <a:rPr lang="en-US" sz="2100" dirty="0" smtClean="0"/>
              <a:t>… </a:t>
            </a:r>
            <a:r>
              <a:rPr lang="en-US" sz="2100" dirty="0"/>
              <a:t>and after the end of the </a:t>
            </a:r>
            <a:r>
              <a:rPr lang="en-US" sz="2100" b="1" dirty="0">
                <a:solidFill>
                  <a:srgbClr val="0070C0"/>
                </a:solidFill>
              </a:rPr>
              <a:t>hundred and fifty days</a:t>
            </a:r>
            <a:r>
              <a:rPr lang="en-US" sz="2100" dirty="0">
                <a:solidFill>
                  <a:srgbClr val="0070C0"/>
                </a:solidFill>
              </a:rPr>
              <a:t> </a:t>
            </a:r>
            <a:r>
              <a:rPr lang="en-US" sz="2100" dirty="0"/>
              <a:t>the waters </a:t>
            </a:r>
            <a:r>
              <a:rPr lang="en-US" sz="2100" dirty="0" smtClean="0"/>
              <a:t/>
            </a:r>
            <a:br>
              <a:rPr lang="en-US" sz="2100" dirty="0" smtClean="0"/>
            </a:br>
            <a:r>
              <a:rPr lang="en-US" sz="2100" dirty="0" smtClean="0"/>
              <a:t>were </a:t>
            </a:r>
            <a:r>
              <a:rPr lang="en-US" sz="2100" dirty="0"/>
              <a:t>abated.</a:t>
            </a:r>
          </a:p>
          <a:p>
            <a:pPr>
              <a:buFont typeface="Wingdings" pitchFamily="2" charset="2"/>
              <a:buChar char="§"/>
            </a:pPr>
            <a:r>
              <a:rPr lang="en-US" sz="2100" b="1" dirty="0">
                <a:solidFill>
                  <a:srgbClr val="8E002F"/>
                </a:solidFill>
              </a:rPr>
              <a:t>Gen 8:4  </a:t>
            </a:r>
            <a:r>
              <a:rPr lang="en-US" sz="2100" dirty="0"/>
              <a:t>And the ark rested </a:t>
            </a:r>
            <a:r>
              <a:rPr lang="en-US" sz="2100" dirty="0">
                <a:solidFill>
                  <a:srgbClr val="0070C0"/>
                </a:solidFill>
              </a:rPr>
              <a:t>in the </a:t>
            </a:r>
            <a:r>
              <a:rPr lang="en-US" sz="2100" b="1" u="sng" dirty="0">
                <a:solidFill>
                  <a:srgbClr val="0070C0"/>
                </a:solidFill>
              </a:rPr>
              <a:t>seventh</a:t>
            </a:r>
            <a:r>
              <a:rPr lang="en-US" sz="2100" dirty="0">
                <a:solidFill>
                  <a:srgbClr val="0070C0"/>
                </a:solidFill>
              </a:rPr>
              <a:t> </a:t>
            </a:r>
            <a:r>
              <a:rPr lang="en-US" sz="2100" b="1" u="sng" dirty="0">
                <a:solidFill>
                  <a:srgbClr val="0070C0"/>
                </a:solidFill>
              </a:rPr>
              <a:t>month</a:t>
            </a:r>
            <a:r>
              <a:rPr lang="en-US" sz="2100" dirty="0">
                <a:solidFill>
                  <a:srgbClr val="0070C0"/>
                </a:solidFill>
              </a:rPr>
              <a:t>, on the seventeenth day of the month … </a:t>
            </a:r>
          </a:p>
          <a:p>
            <a:endParaRPr lang="en-US" dirty="0">
              <a:solidFill>
                <a:srgbClr val="0070C0"/>
              </a:solidFill>
            </a:endParaRPr>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38199" y="1676567"/>
            <a:ext cx="7527924" cy="3962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1383" y="2657061"/>
            <a:ext cx="3763617" cy="338554"/>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r"/>
            <a:r>
              <a:rPr lang="en-US" sz="1600" dirty="0">
                <a:solidFill>
                  <a:srgbClr val="387CA7"/>
                </a:solidFill>
              </a:rPr>
              <a:t>The </a:t>
            </a:r>
            <a:r>
              <a:rPr lang="en-US" sz="1600" b="1" dirty="0">
                <a:solidFill>
                  <a:srgbClr val="387CA7"/>
                </a:solidFill>
              </a:rPr>
              <a:t>1</a:t>
            </a:r>
            <a:r>
              <a:rPr lang="en-US" sz="1600" b="1" baseline="30000" dirty="0">
                <a:solidFill>
                  <a:srgbClr val="387CA7"/>
                </a:solidFill>
              </a:rPr>
              <a:t>st</a:t>
            </a:r>
            <a:r>
              <a:rPr lang="en-US" sz="1600" b="1" dirty="0">
                <a:solidFill>
                  <a:srgbClr val="387CA7"/>
                </a:solidFill>
              </a:rPr>
              <a:t> day </a:t>
            </a:r>
            <a:r>
              <a:rPr lang="en-US" sz="1600" dirty="0">
                <a:solidFill>
                  <a:srgbClr val="387CA7"/>
                </a:solidFill>
              </a:rPr>
              <a:t>of the </a:t>
            </a:r>
            <a:r>
              <a:rPr lang="en-US" sz="1600" b="1" dirty="0">
                <a:solidFill>
                  <a:srgbClr val="C00000"/>
                </a:solidFill>
              </a:rPr>
              <a:t>1</a:t>
            </a:r>
            <a:r>
              <a:rPr lang="en-US" sz="1600" b="1" baseline="30000" dirty="0">
                <a:solidFill>
                  <a:srgbClr val="C00000"/>
                </a:solidFill>
              </a:rPr>
              <a:t>st</a:t>
            </a:r>
            <a:r>
              <a:rPr lang="en-US" sz="1600" dirty="0">
                <a:solidFill>
                  <a:srgbClr val="387CA7"/>
                </a:solidFill>
              </a:rPr>
              <a:t> </a:t>
            </a:r>
            <a:r>
              <a:rPr lang="en-US" sz="1600" b="1" dirty="0">
                <a:solidFill>
                  <a:srgbClr val="387CA7"/>
                </a:solidFill>
              </a:rPr>
              <a:t>month </a:t>
            </a:r>
            <a:r>
              <a:rPr lang="en-US" sz="1600" dirty="0">
                <a:solidFill>
                  <a:srgbClr val="387CA7"/>
                </a:solidFill>
              </a:rPr>
              <a:t>of creation.</a:t>
            </a:r>
          </a:p>
        </p:txBody>
      </p:sp>
      <p:cxnSp>
        <p:nvCxnSpPr>
          <p:cNvPr id="7" name="Straight Arrow Connector 6"/>
          <p:cNvCxnSpPr/>
          <p:nvPr/>
        </p:nvCxnSpPr>
        <p:spPr>
          <a:xfrm>
            <a:off x="1295400" y="2797898"/>
            <a:ext cx="993139" cy="0"/>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599" y="5181600"/>
            <a:ext cx="2743200" cy="338554"/>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r"/>
            <a:r>
              <a:rPr lang="en-US" sz="1600" dirty="0">
                <a:solidFill>
                  <a:srgbClr val="387CA7"/>
                </a:solidFill>
              </a:rPr>
              <a:t>The </a:t>
            </a:r>
            <a:r>
              <a:rPr lang="en-US" sz="1600" b="1" dirty="0">
                <a:solidFill>
                  <a:srgbClr val="387CA7"/>
                </a:solidFill>
              </a:rPr>
              <a:t>1</a:t>
            </a:r>
            <a:r>
              <a:rPr lang="en-US" sz="1600" b="1" baseline="30000" dirty="0">
                <a:solidFill>
                  <a:srgbClr val="387CA7"/>
                </a:solidFill>
              </a:rPr>
              <a:t>st</a:t>
            </a:r>
            <a:r>
              <a:rPr lang="en-US" sz="1600" b="1" dirty="0">
                <a:solidFill>
                  <a:srgbClr val="387CA7"/>
                </a:solidFill>
              </a:rPr>
              <a:t> day </a:t>
            </a:r>
            <a:r>
              <a:rPr lang="en-US" sz="1600" dirty="0">
                <a:solidFill>
                  <a:srgbClr val="387CA7"/>
                </a:solidFill>
              </a:rPr>
              <a:t>of the </a:t>
            </a:r>
            <a:r>
              <a:rPr lang="en-US" sz="1600" b="1" dirty="0">
                <a:solidFill>
                  <a:srgbClr val="C00000"/>
                </a:solidFill>
              </a:rPr>
              <a:t>2</a:t>
            </a:r>
            <a:r>
              <a:rPr lang="en-US" sz="1600" b="1" baseline="30000" dirty="0">
                <a:solidFill>
                  <a:srgbClr val="C00000"/>
                </a:solidFill>
              </a:rPr>
              <a:t>nd</a:t>
            </a:r>
            <a:r>
              <a:rPr lang="en-US" sz="1600" dirty="0">
                <a:solidFill>
                  <a:srgbClr val="387CA7"/>
                </a:solidFill>
              </a:rPr>
              <a:t> </a:t>
            </a:r>
            <a:r>
              <a:rPr lang="en-US" sz="1600" b="1" dirty="0">
                <a:solidFill>
                  <a:srgbClr val="387CA7"/>
                </a:solidFill>
              </a:rPr>
              <a:t>month</a:t>
            </a:r>
            <a:r>
              <a:rPr lang="en-US" sz="1600" dirty="0">
                <a:solidFill>
                  <a:srgbClr val="387CA7"/>
                </a:solidFill>
              </a:rPr>
              <a:t>.</a:t>
            </a:r>
          </a:p>
        </p:txBody>
      </p:sp>
      <p:cxnSp>
        <p:nvCxnSpPr>
          <p:cNvPr id="12" name="Straight Arrow Connector 11"/>
          <p:cNvCxnSpPr/>
          <p:nvPr/>
        </p:nvCxnSpPr>
        <p:spPr>
          <a:xfrm>
            <a:off x="3352800" y="5334000"/>
            <a:ext cx="914399" cy="1"/>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Content Placeholder 3"/>
          <p:cNvSpPr txBox="1">
            <a:spLocks/>
          </p:cNvSpPr>
          <p:nvPr/>
        </p:nvSpPr>
        <p:spPr>
          <a:xfrm>
            <a:off x="838200" y="5638632"/>
            <a:ext cx="7527923" cy="1143168"/>
          </a:xfrm>
          <a:prstGeom prst="rect">
            <a:avLst/>
          </a:prstGeom>
        </p:spPr>
        <p:txBody>
          <a:bodyPr vert="horz">
            <a:no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3200" b="1" dirty="0" smtClean="0">
                <a:solidFill>
                  <a:srgbClr val="387CA7"/>
                </a:solidFill>
              </a:rPr>
              <a:t>DATE:  Approx. 2300 BC</a:t>
            </a:r>
            <a:br>
              <a:rPr lang="en-US" sz="3200" b="1" dirty="0" smtClean="0">
                <a:solidFill>
                  <a:srgbClr val="387CA7"/>
                </a:solidFill>
              </a:rPr>
            </a:br>
            <a:r>
              <a:rPr lang="en-US" sz="3200" b="1" dirty="0" smtClean="0">
                <a:solidFill>
                  <a:srgbClr val="387CA7"/>
                </a:solidFill>
              </a:rPr>
              <a:t>(or 1700 Years From Creation)</a:t>
            </a:r>
            <a:endParaRPr lang="en-US" sz="3200" b="1" dirty="0">
              <a:solidFill>
                <a:srgbClr val="387CA7"/>
              </a:solidFill>
            </a:endParaRPr>
          </a:p>
        </p:txBody>
      </p:sp>
    </p:spTree>
    <p:extLst>
      <p:ext uri="{BB962C8B-B14F-4D97-AF65-F5344CB8AC3E}">
        <p14:creationId xmlns:p14="http://schemas.microsoft.com/office/powerpoint/2010/main" val="40012982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childTnLst>
                          </p:cTn>
                        </p:par>
                        <p:par>
                          <p:cTn id="8" fill="hold">
                            <p:stCondLst>
                              <p:cond delay="1750"/>
                            </p:stCondLst>
                            <p:childTnLst>
                              <p:par>
                                <p:cTn id="9" presetID="22" presetClass="entr" presetSubtype="8"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250"/>
                                        <p:tgtEl>
                                          <p:spTgt spid="12"/>
                                        </p:tgtEl>
                                      </p:cBhvr>
                                    </p:animEffect>
                                  </p:childTnLst>
                                </p:cTn>
                              </p:par>
                            </p:childTnLst>
                          </p:cTn>
                        </p:par>
                        <p:par>
                          <p:cTn id="17" fill="hold">
                            <p:stCondLst>
                              <p:cond delay="1750"/>
                            </p:stCondLst>
                            <p:childTnLst>
                              <p:par>
                                <p:cTn id="18" presetID="22" presetClass="entr" presetSubtype="8"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250"/>
                                        <p:tgtEl>
                                          <p:spTgt spid="8"/>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750"/>
                                        <p:tgtEl>
                                          <p:spTgt spid="10">
                                            <p:txEl>
                                              <p:pRg st="0" end="0"/>
                                            </p:txEl>
                                          </p:spTgt>
                                        </p:tgtEl>
                                      </p:cBhvr>
                                    </p:animEffect>
                                    <p:anim calcmode="lin" valueType="num">
                                      <p:cBhvr>
                                        <p:cTn id="25" dur="1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045696" cy="990600"/>
          </a:xfrm>
        </p:spPr>
        <p:txBody>
          <a:bodyPr>
            <a:noAutofit/>
            <a:scene3d>
              <a:camera prst="orthographicFront"/>
              <a:lightRig rig="threePt" dir="t"/>
            </a:scene3d>
            <a:sp3d extrusionH="57150">
              <a:bevelT h="25400" prst="softRound"/>
            </a:sp3d>
          </a:bodyPr>
          <a:lstStyle/>
          <a:p>
            <a:pPr algn="ctr"/>
            <a:r>
              <a:rPr lang="en-US" b="1" dirty="0" smtClean="0">
                <a:solidFill>
                  <a:srgbClr val="0070C0"/>
                </a:solidFill>
                <a:latin typeface="Arial Rounded MT Bold" pitchFamily="34" charset="0"/>
              </a:rPr>
              <a:t>Moon’s Lunation Cycle Given at Creation</a:t>
            </a:r>
            <a:endParaRPr lang="en-US" b="1" dirty="0">
              <a:solidFill>
                <a:srgbClr val="0070C0"/>
              </a:solidFill>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59</a:t>
            </a:fld>
            <a:endParaRPr lang="en-US"/>
          </a:p>
        </p:txBody>
      </p:sp>
      <p:sp>
        <p:nvSpPr>
          <p:cNvPr id="4" name="Content Placeholder 3"/>
          <p:cNvSpPr>
            <a:spLocks noGrp="1"/>
          </p:cNvSpPr>
          <p:nvPr>
            <p:ph sz="quarter" idx="1"/>
          </p:nvPr>
        </p:nvSpPr>
        <p:spPr>
          <a:xfrm>
            <a:off x="9525000" y="1840807"/>
            <a:ext cx="2438400" cy="4473966"/>
          </a:xfrm>
        </p:spPr>
        <p:txBody>
          <a:bodyPr>
            <a:noAutofit/>
            <a:scene3d>
              <a:camera prst="orthographicFront"/>
              <a:lightRig rig="threePt" dir="t"/>
            </a:scene3d>
            <a:sp3d extrusionH="57150">
              <a:bevelT h="25400" prst="softRound"/>
            </a:sp3d>
          </a:bodyPr>
          <a:lstStyle/>
          <a:p>
            <a:pPr marL="0" indent="0" algn="ctr">
              <a:buNone/>
            </a:pPr>
            <a:r>
              <a:rPr lang="en-US" sz="3200" b="1" dirty="0" smtClean="0">
                <a:solidFill>
                  <a:srgbClr val="387CA7"/>
                </a:solidFill>
              </a:rPr>
              <a:t>The lunar month was always </a:t>
            </a:r>
            <a:br>
              <a:rPr lang="en-US" sz="3200" b="1" dirty="0" smtClean="0">
                <a:solidFill>
                  <a:srgbClr val="387CA7"/>
                </a:solidFill>
              </a:rPr>
            </a:br>
            <a:r>
              <a:rPr lang="en-US" sz="3200" b="1" dirty="0" smtClean="0">
                <a:solidFill>
                  <a:srgbClr val="387CA7"/>
                </a:solidFill>
              </a:rPr>
              <a:t>3 days behind Yahuah’s </a:t>
            </a:r>
          </a:p>
          <a:p>
            <a:pPr marL="0" indent="0" algn="ctr">
              <a:buNone/>
            </a:pPr>
            <a:r>
              <a:rPr lang="en-US" sz="3200" b="1" dirty="0">
                <a:solidFill>
                  <a:srgbClr val="387CA7"/>
                </a:solidFill>
              </a:rPr>
              <a:t>s</a:t>
            </a:r>
            <a:r>
              <a:rPr lang="en-US" sz="3200" b="1" dirty="0" smtClean="0">
                <a:solidFill>
                  <a:srgbClr val="387CA7"/>
                </a:solidFill>
              </a:rPr>
              <a:t>et-apart month start.</a:t>
            </a:r>
            <a:endParaRPr lang="en-US" sz="3200" b="1" dirty="0">
              <a:solidFill>
                <a:srgbClr val="387CA7"/>
              </a:solidFill>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1758232"/>
            <a:ext cx="8922780" cy="469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6766" y="2896571"/>
            <a:ext cx="3680459" cy="400110"/>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pPr algn="r"/>
            <a:r>
              <a:rPr lang="en-US" sz="2000" dirty="0">
                <a:solidFill>
                  <a:srgbClr val="387CA7"/>
                </a:solidFill>
              </a:rPr>
              <a:t>The </a:t>
            </a:r>
            <a:r>
              <a:rPr lang="en-US" sz="2000" b="1" dirty="0">
                <a:solidFill>
                  <a:srgbClr val="387CA7"/>
                </a:solidFill>
              </a:rPr>
              <a:t>1</a:t>
            </a:r>
            <a:r>
              <a:rPr lang="en-US" sz="2000" b="1" baseline="30000" dirty="0">
                <a:solidFill>
                  <a:srgbClr val="387CA7"/>
                </a:solidFill>
              </a:rPr>
              <a:t>st</a:t>
            </a:r>
            <a:r>
              <a:rPr lang="en-US" sz="2000" b="1" dirty="0">
                <a:solidFill>
                  <a:srgbClr val="387CA7"/>
                </a:solidFill>
              </a:rPr>
              <a:t> day </a:t>
            </a:r>
            <a:r>
              <a:rPr lang="en-US" sz="2000" dirty="0">
                <a:solidFill>
                  <a:srgbClr val="387CA7"/>
                </a:solidFill>
              </a:rPr>
              <a:t>of the </a:t>
            </a:r>
            <a:r>
              <a:rPr lang="en-US" sz="2000" b="1" dirty="0">
                <a:solidFill>
                  <a:srgbClr val="C00000"/>
                </a:solidFill>
              </a:rPr>
              <a:t>1</a:t>
            </a:r>
            <a:r>
              <a:rPr lang="en-US" sz="2000" b="1" baseline="30000" dirty="0">
                <a:solidFill>
                  <a:srgbClr val="C00000"/>
                </a:solidFill>
              </a:rPr>
              <a:t>st</a:t>
            </a:r>
            <a:r>
              <a:rPr lang="en-US" sz="2000" b="1" dirty="0">
                <a:solidFill>
                  <a:srgbClr val="387CA7"/>
                </a:solidFill>
              </a:rPr>
              <a:t> Lunar</a:t>
            </a:r>
            <a:r>
              <a:rPr lang="en-US" sz="2000" dirty="0">
                <a:solidFill>
                  <a:srgbClr val="387CA7"/>
                </a:solidFill>
              </a:rPr>
              <a:t> </a:t>
            </a:r>
            <a:r>
              <a:rPr lang="en-US" sz="2000" b="1" dirty="0">
                <a:solidFill>
                  <a:srgbClr val="387CA7"/>
                </a:solidFill>
              </a:rPr>
              <a:t>Cycle.</a:t>
            </a:r>
          </a:p>
        </p:txBody>
      </p:sp>
      <p:sp>
        <p:nvSpPr>
          <p:cNvPr id="8" name="TextBox 7"/>
          <p:cNvSpPr txBox="1"/>
          <p:nvPr/>
        </p:nvSpPr>
        <p:spPr>
          <a:xfrm>
            <a:off x="2877275" y="5943600"/>
            <a:ext cx="3851412" cy="400110"/>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bodyPr>
          <a:lstStyle/>
          <a:p>
            <a:r>
              <a:rPr lang="en-US" sz="2000" dirty="0">
                <a:solidFill>
                  <a:srgbClr val="387CA7"/>
                </a:solidFill>
              </a:rPr>
              <a:t>The </a:t>
            </a:r>
            <a:r>
              <a:rPr lang="en-US" sz="2000" b="1" dirty="0">
                <a:solidFill>
                  <a:srgbClr val="387CA7"/>
                </a:solidFill>
              </a:rPr>
              <a:t>1</a:t>
            </a:r>
            <a:r>
              <a:rPr lang="en-US" sz="2000" b="1" baseline="30000" dirty="0">
                <a:solidFill>
                  <a:srgbClr val="387CA7"/>
                </a:solidFill>
              </a:rPr>
              <a:t>st</a:t>
            </a:r>
            <a:r>
              <a:rPr lang="en-US" sz="2000" b="1" dirty="0">
                <a:solidFill>
                  <a:srgbClr val="387CA7"/>
                </a:solidFill>
              </a:rPr>
              <a:t> day </a:t>
            </a:r>
            <a:r>
              <a:rPr lang="en-US" sz="2000" dirty="0">
                <a:solidFill>
                  <a:srgbClr val="387CA7"/>
                </a:solidFill>
              </a:rPr>
              <a:t>of the </a:t>
            </a:r>
            <a:r>
              <a:rPr lang="en-US" sz="2000" b="1" dirty="0">
                <a:solidFill>
                  <a:srgbClr val="C00000"/>
                </a:solidFill>
              </a:rPr>
              <a:t>2</a:t>
            </a:r>
            <a:r>
              <a:rPr lang="en-US" sz="2000" b="1" baseline="30000" dirty="0">
                <a:solidFill>
                  <a:srgbClr val="C00000"/>
                </a:solidFill>
              </a:rPr>
              <a:t>nd</a:t>
            </a:r>
            <a:r>
              <a:rPr lang="en-US" sz="2000" dirty="0">
                <a:solidFill>
                  <a:srgbClr val="387CA7"/>
                </a:solidFill>
              </a:rPr>
              <a:t> </a:t>
            </a:r>
            <a:r>
              <a:rPr lang="en-US" sz="2000" b="1" dirty="0">
                <a:solidFill>
                  <a:srgbClr val="387CA7"/>
                </a:solidFill>
              </a:rPr>
              <a:t>Lunar</a:t>
            </a:r>
            <a:r>
              <a:rPr lang="en-US" sz="2000" dirty="0">
                <a:solidFill>
                  <a:srgbClr val="387CA7"/>
                </a:solidFill>
              </a:rPr>
              <a:t> </a:t>
            </a:r>
            <a:r>
              <a:rPr lang="en-US" sz="2000" b="1" dirty="0">
                <a:solidFill>
                  <a:srgbClr val="387CA7"/>
                </a:solidFill>
              </a:rPr>
              <a:t>Cycle</a:t>
            </a:r>
            <a:r>
              <a:rPr lang="en-US" sz="2000" dirty="0">
                <a:solidFill>
                  <a:srgbClr val="387CA7"/>
                </a:solidFill>
              </a:rPr>
              <a:t>.  </a:t>
            </a:r>
          </a:p>
        </p:txBody>
      </p:sp>
      <p:cxnSp>
        <p:nvCxnSpPr>
          <p:cNvPr id="12" name="Straight Arrow Connector 11"/>
          <p:cNvCxnSpPr/>
          <p:nvPr/>
        </p:nvCxnSpPr>
        <p:spPr>
          <a:xfrm>
            <a:off x="6515100" y="6158324"/>
            <a:ext cx="800100" cy="0"/>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91100" y="3071150"/>
            <a:ext cx="876300" cy="0"/>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1009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par>
                          <p:cTn id="8" fill="hold">
                            <p:stCondLst>
                              <p:cond delay="1250"/>
                            </p:stCondLst>
                            <p:childTnLst>
                              <p:par>
                                <p:cTn id="9" presetID="22" presetClass="entr" presetSubtype="8"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250"/>
                                        <p:tgtEl>
                                          <p:spTgt spid="6"/>
                                        </p:tgtEl>
                                      </p:cBhvr>
                                    </p:animEffect>
                                  </p:childTnLst>
                                </p:cTn>
                              </p:par>
                            </p:childTnLst>
                          </p:cTn>
                        </p:par>
                        <p:par>
                          <p:cTn id="12" fill="hold">
                            <p:stCondLst>
                              <p:cond delay="3000"/>
                            </p:stCondLst>
                            <p:childTnLst>
                              <p:par>
                                <p:cTn id="13" presetID="22" presetClass="entr" presetSubtype="8"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250"/>
                                        <p:tgtEl>
                                          <p:spTgt spid="8"/>
                                        </p:tgtEl>
                                      </p:cBhvr>
                                    </p:animEffect>
                                  </p:childTnLst>
                                </p:cTn>
                              </p:par>
                            </p:childTnLst>
                          </p:cTn>
                        </p:par>
                        <p:par>
                          <p:cTn id="16" fill="hold">
                            <p:stCondLst>
                              <p:cond delay="475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250"/>
                                        <p:tgtEl>
                                          <p:spTgt spid="12"/>
                                        </p:tgtEl>
                                      </p:cBhvr>
                                    </p:animEffect>
                                  </p:childTnLst>
                                </p:cTn>
                              </p:par>
                            </p:childTnLst>
                          </p:cTn>
                        </p:par>
                        <p:par>
                          <p:cTn id="20" fill="hold">
                            <p:stCondLst>
                              <p:cond delay="6000"/>
                            </p:stCondLst>
                            <p:childTnLst>
                              <p:par>
                                <p:cTn id="21" presetID="42" presetClass="entr" presetSubtype="0" fill="hold" nodeType="afterEffect">
                                  <p:stCondLst>
                                    <p:cond delay="100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750"/>
                                        <p:tgtEl>
                                          <p:spTgt spid="4">
                                            <p:txEl>
                                              <p:pRg st="0" end="0"/>
                                            </p:txEl>
                                          </p:spTgt>
                                        </p:tgtEl>
                                      </p:cBhvr>
                                    </p:animEffect>
                                    <p:anim calcmode="lin" valueType="num">
                                      <p:cBhvr>
                                        <p:cTn id="24" dur="1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1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8750"/>
                            </p:stCondLst>
                            <p:childTnLst>
                              <p:par>
                                <p:cTn id="27" presetID="42" presetClass="entr" presetSubtype="0" fill="hold" nodeType="afterEffect">
                                  <p:stCondLst>
                                    <p:cond delay="100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750"/>
                                        <p:tgtEl>
                                          <p:spTgt spid="4">
                                            <p:txEl>
                                              <p:pRg st="1" end="1"/>
                                            </p:txEl>
                                          </p:spTgt>
                                        </p:tgtEl>
                                      </p:cBhvr>
                                    </p:animEffect>
                                    <p:anim calcmode="lin" valueType="num">
                                      <p:cBhvr>
                                        <p:cTn id="30" dur="1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a:t>
            </a:fld>
            <a:endParaRPr lang="en-US"/>
          </a:p>
        </p:txBody>
      </p:sp>
      <p:sp>
        <p:nvSpPr>
          <p:cNvPr id="5" name="Content Placeholder 3"/>
          <p:cNvSpPr>
            <a:spLocks noGrp="1"/>
          </p:cNvSpPr>
          <p:nvPr>
            <p:ph sz="quarter" idx="1"/>
          </p:nvPr>
        </p:nvSpPr>
        <p:spPr/>
        <p:txBody>
          <a:bodyPr>
            <a:normAutofit/>
          </a:bodyPr>
          <a:lstStyle/>
          <a:p>
            <a:pPr marL="0" indent="0">
              <a:buNone/>
            </a:pPr>
            <a:endParaRPr lang="en-US" b="1" dirty="0" smtClean="0">
              <a:ln w="1905">
                <a:solidFill>
                  <a:schemeClr val="tx1"/>
                </a:solidFill>
              </a:ln>
              <a:solidFill>
                <a:schemeClr val="bg1"/>
              </a:solidFill>
              <a:effectLst>
                <a:innerShdw blurRad="69850" dist="43180" dir="5400000">
                  <a:srgbClr val="000000">
                    <a:alpha val="65000"/>
                  </a:srgbClr>
                </a:innerShdw>
              </a:effectLst>
            </a:endParaRPr>
          </a:p>
          <a:p>
            <a:endParaRPr lang="en-US" dirty="0" smtClean="0"/>
          </a:p>
          <a:p>
            <a:pPr marL="0" indent="0">
              <a:buNone/>
            </a:pPr>
            <a:endParaRPr lang="en-US" dirty="0" smtClean="0"/>
          </a:p>
        </p:txBody>
      </p:sp>
      <p:sp>
        <p:nvSpPr>
          <p:cNvPr id="7" name="Content Placeholder 3"/>
          <p:cNvSpPr txBox="1">
            <a:spLocks/>
          </p:cNvSpPr>
          <p:nvPr/>
        </p:nvSpPr>
        <p:spPr>
          <a:xfrm>
            <a:off x="609600" y="3361730"/>
            <a:ext cx="8716264" cy="3343870"/>
          </a:xfrm>
          <a:prstGeom prst="rect">
            <a:avLst/>
          </a:prstGeom>
        </p:spPr>
        <p:txBody>
          <a:bodyPr vert="horz">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4000" b="1" dirty="0" smtClean="0">
                <a:ln w="50800"/>
                <a:solidFill>
                  <a:schemeClr val="bg1">
                    <a:shade val="50000"/>
                  </a:schemeClr>
                </a:solidFill>
              </a:rPr>
              <a:t>Oh Moon!  </a:t>
            </a:r>
          </a:p>
          <a:p>
            <a:pPr marL="0" indent="0" algn="ctr">
              <a:buFont typeface="Wingdings"/>
              <a:buNone/>
            </a:pPr>
            <a:r>
              <a:rPr lang="en-US" sz="4000" b="1" dirty="0" smtClean="0">
                <a:ln w="50800"/>
                <a:solidFill>
                  <a:schemeClr val="bg1">
                    <a:shade val="50000"/>
                  </a:schemeClr>
                </a:solidFill>
              </a:rPr>
              <a:t>What color will you be tonight?</a:t>
            </a:r>
          </a:p>
          <a:p>
            <a:pPr marL="514350" indent="-514350" algn="ctr">
              <a:buFont typeface="+mj-lt"/>
              <a:buAutoNum type="arabicPeriod"/>
            </a:pPr>
            <a:r>
              <a:rPr lang="en-US" sz="3200" b="1" dirty="0" smtClean="0">
                <a:ln w="50800"/>
                <a:solidFill>
                  <a:schemeClr val="bg1">
                    <a:shade val="50000"/>
                  </a:schemeClr>
                </a:solidFill>
              </a:rPr>
              <a:t>Pure White </a:t>
            </a:r>
          </a:p>
          <a:p>
            <a:pPr marL="514350" indent="-514350" algn="ctr">
              <a:buFont typeface="+mj-lt"/>
              <a:buAutoNum type="arabicPeriod"/>
            </a:pPr>
            <a:r>
              <a:rPr lang="en-US" sz="3200" b="1" dirty="0" smtClean="0">
                <a:ln w="50800"/>
                <a:solidFill>
                  <a:srgbClr val="C00000"/>
                </a:solidFill>
              </a:rPr>
              <a:t>Blood Red</a:t>
            </a:r>
            <a:r>
              <a:rPr lang="en-US" sz="3200" b="1" dirty="0" smtClean="0">
                <a:ln w="50800"/>
                <a:solidFill>
                  <a:schemeClr val="bg1">
                    <a:shade val="50000"/>
                  </a:schemeClr>
                </a:solidFill>
              </a:rPr>
              <a:t> </a:t>
            </a:r>
          </a:p>
          <a:p>
            <a:pPr marL="514350" indent="-514350" algn="ctr">
              <a:buFont typeface="+mj-lt"/>
              <a:buAutoNum type="arabicPeriod"/>
            </a:pPr>
            <a:r>
              <a:rPr lang="en-US" sz="3200" b="1" dirty="0" smtClean="0">
                <a:ln w="50800"/>
                <a:solidFill>
                  <a:schemeClr val="accent4">
                    <a:lumMod val="75000"/>
                  </a:schemeClr>
                </a:solidFill>
              </a:rPr>
              <a:t>Harvest Gold?</a:t>
            </a:r>
          </a:p>
          <a:p>
            <a:pPr marL="0" indent="0" algn="ctr">
              <a:buFont typeface="Wingdings"/>
              <a:buNone/>
            </a:pPr>
            <a:endParaRPr lang="en-US" sz="1400" b="1" dirty="0" smtClean="0">
              <a:ln w="50800"/>
              <a:solidFill>
                <a:schemeClr val="bg1">
                  <a:shade val="50000"/>
                </a:schemeClr>
              </a:solidFill>
            </a:endParaRPr>
          </a:p>
          <a:p>
            <a:pPr marL="0" indent="0" algn="ctr">
              <a:buFont typeface="Wingdings"/>
              <a:buNone/>
            </a:pP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8" name="Rectangle 7"/>
          <p:cNvSpPr/>
          <p:nvPr/>
        </p:nvSpPr>
        <p:spPr>
          <a:xfrm>
            <a:off x="1371600" y="2438400"/>
            <a:ext cx="691116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H3842  &lt;</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lebanah</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&gt;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9" name="Title 1"/>
          <p:cNvSpPr txBox="1">
            <a:spLocks/>
          </p:cNvSpPr>
          <p:nvPr/>
        </p:nvSpPr>
        <p:spPr>
          <a:xfrm>
            <a:off x="76200" y="152400"/>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 Good Question for H3842</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57371328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228600" y="273050"/>
            <a:ext cx="8915400" cy="869950"/>
          </a:xfrm>
        </p:spPr>
        <p:txBody>
          <a:bodyPr>
            <a:noAutofit/>
            <a:scene3d>
              <a:camera prst="orthographicFront"/>
              <a:lightRig rig="threePt" dir="t"/>
            </a:scene3d>
            <a:sp3d extrusionH="57150">
              <a:bevelT w="38100" h="38100"/>
            </a:sp3d>
          </a:bodyPr>
          <a:lstStyle/>
          <a:p>
            <a:pPr algn="ctr"/>
            <a:r>
              <a:rPr lang="en-US" sz="4800" b="1" dirty="0" smtClean="0">
                <a:solidFill>
                  <a:srgbClr val="0070C0"/>
                </a:solidFill>
                <a:latin typeface="Arial Rounded MT Bold" pitchFamily="34" charset="0"/>
              </a:rPr>
              <a:t>Moon’s Lunation is Special</a:t>
            </a:r>
            <a:endParaRPr lang="en-US" sz="4800" b="1" dirty="0">
              <a:solidFill>
                <a:srgbClr val="0070C0"/>
              </a:solidFill>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60</a:t>
            </a:fld>
            <a:endParaRPr lang="en-US" dirty="0"/>
          </a:p>
        </p:txBody>
      </p:sp>
      <p:sp>
        <p:nvSpPr>
          <p:cNvPr id="18" name="Text Placeholder 17"/>
          <p:cNvSpPr>
            <a:spLocks noGrp="1"/>
          </p:cNvSpPr>
          <p:nvPr>
            <p:ph type="body" idx="2"/>
          </p:nvPr>
        </p:nvSpPr>
        <p:spPr>
          <a:xfrm>
            <a:off x="381000" y="1671575"/>
            <a:ext cx="6553200" cy="3962400"/>
          </a:xfrm>
          <a:solidFill>
            <a:schemeClr val="accent3">
              <a:tint val="50000"/>
            </a:schemeClr>
          </a:solidFill>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a:noAutofit/>
          </a:bodyPr>
          <a:lstStyle/>
          <a:p>
            <a:pPr marL="342900" indent="-342900">
              <a:buClr>
                <a:schemeClr val="tx2"/>
              </a:buClr>
              <a:buSzPct val="90000"/>
              <a:buAutoNum type="arabicPeriod"/>
            </a:pPr>
            <a:r>
              <a:rPr lang="en-US" sz="2400" dirty="0" smtClean="0">
                <a:solidFill>
                  <a:srgbClr val="002060"/>
                </a:solidFill>
              </a:rPr>
              <a:t>The lunation cycle was a special 30 day period created for the “Ordinances of the Moon.”  </a:t>
            </a:r>
            <a:r>
              <a:rPr lang="en-US" sz="2000" dirty="0" smtClean="0">
                <a:solidFill>
                  <a:srgbClr val="002060"/>
                </a:solidFill>
              </a:rPr>
              <a:t>(</a:t>
            </a:r>
            <a:r>
              <a:rPr lang="en-US" sz="2000" dirty="0">
                <a:solidFill>
                  <a:srgbClr val="002060"/>
                </a:solidFill>
              </a:rPr>
              <a:t>Remember the review of these “ordinances” </a:t>
            </a:r>
            <a:r>
              <a:rPr lang="en-US" sz="2000" dirty="0" smtClean="0">
                <a:solidFill>
                  <a:srgbClr val="002060"/>
                </a:solidFill>
              </a:rPr>
              <a:t>given </a:t>
            </a:r>
            <a:r>
              <a:rPr lang="en-US" sz="2000" dirty="0">
                <a:solidFill>
                  <a:srgbClr val="002060"/>
                </a:solidFill>
              </a:rPr>
              <a:t>with H3394.) </a:t>
            </a:r>
          </a:p>
          <a:p>
            <a:pPr marL="342900" indent="-342900">
              <a:buClr>
                <a:schemeClr val="tx2"/>
              </a:buClr>
              <a:buSzPct val="90000"/>
              <a:buAutoNum type="arabicPeriod"/>
            </a:pPr>
            <a:r>
              <a:rPr lang="en-US" sz="2400" dirty="0" smtClean="0">
                <a:solidFill>
                  <a:srgbClr val="002060"/>
                </a:solidFill>
              </a:rPr>
              <a:t>There was nothing imperfect about this </a:t>
            </a:r>
            <a:br>
              <a:rPr lang="en-US" sz="2400" dirty="0" smtClean="0">
                <a:solidFill>
                  <a:srgbClr val="002060"/>
                </a:solidFill>
              </a:rPr>
            </a:br>
            <a:r>
              <a:rPr lang="en-US" sz="2400" dirty="0" smtClean="0">
                <a:solidFill>
                  <a:srgbClr val="002060"/>
                </a:solidFill>
              </a:rPr>
              <a:t>moon-month.</a:t>
            </a:r>
          </a:p>
          <a:p>
            <a:pPr marL="342900" indent="-342900">
              <a:buClr>
                <a:schemeClr val="tx2"/>
              </a:buClr>
              <a:buSzPct val="90000"/>
              <a:buAutoNum type="arabicPeriod"/>
            </a:pPr>
            <a:r>
              <a:rPr lang="en-US" sz="2400" dirty="0" smtClean="0">
                <a:solidFill>
                  <a:srgbClr val="002060"/>
                </a:solidFill>
              </a:rPr>
              <a:t>The moon was given specific job descriptions to bless the earth and mankind with agricultural bounties.</a:t>
            </a:r>
            <a:endParaRPr lang="en-US" sz="2400" dirty="0">
              <a:solidFill>
                <a:srgbClr val="002060"/>
              </a:solidFill>
            </a:endParaRPr>
          </a:p>
        </p:txBody>
      </p:sp>
      <p:pic>
        <p:nvPicPr>
          <p:cNvPr id="5" name="Content Placeholder 4"/>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239000" y="2743200"/>
            <a:ext cx="4632961" cy="2438400"/>
          </a:xfrm>
        </p:spPr>
      </p:pic>
      <p:pic>
        <p:nvPicPr>
          <p:cNvPr id="19" name="Picture 2" descr="C:\Users\Rae\Desktop\moonl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8300" y="173620"/>
            <a:ext cx="2247900" cy="22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533400" y="5638800"/>
            <a:ext cx="11430000" cy="1143168"/>
          </a:xfrm>
          <a:prstGeom prst="rect">
            <a:avLst/>
          </a:prstGeom>
        </p:spPr>
        <p:txBody>
          <a:bodyPr vert="horz">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chemeClr val="tx2"/>
              </a:buClr>
              <a:buSzPct val="90000"/>
              <a:buNone/>
            </a:pPr>
            <a:r>
              <a:rPr lang="en-US" sz="3600" b="1" dirty="0">
                <a:ln w="11430"/>
                <a:solidFill>
                  <a:srgbClr val="57342B"/>
                </a:solidFill>
                <a:effectLst>
                  <a:outerShdw blurRad="50800" dist="39000" dir="5460000" algn="tl">
                    <a:srgbClr val="000000">
                      <a:alpha val="38000"/>
                    </a:srgbClr>
                  </a:outerShdw>
                </a:effectLst>
              </a:rPr>
              <a:t>The moon-month was never to be linked to the commencement of Yahuah’s worship statutes.</a:t>
            </a:r>
          </a:p>
        </p:txBody>
      </p:sp>
      <p:pic>
        <p:nvPicPr>
          <p:cNvPr id="8"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6600" y="5943600"/>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171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left)">
                                      <p:cBhvr>
                                        <p:cTn id="7" dur="125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wipe(left)">
                                      <p:cBhvr>
                                        <p:cTn id="12" dur="125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750"/>
                                        <p:tgtEl>
                                          <p:spTgt spid="7">
                                            <p:txEl>
                                              <p:pRg st="0" end="0"/>
                                            </p:txEl>
                                          </p:spTgt>
                                        </p:tgtEl>
                                      </p:cBhvr>
                                    </p:animEffect>
                                    <p:anim calcmode="lin" valueType="num">
                                      <p:cBhvr>
                                        <p:cTn id="18" dur="1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61</a:t>
            </a:fld>
            <a:endParaRPr lang="en-US" dirty="0"/>
          </a:p>
        </p:txBody>
      </p:sp>
      <p:sp>
        <p:nvSpPr>
          <p:cNvPr id="8" name="Title 4"/>
          <p:cNvSpPr txBox="1">
            <a:spLocks/>
          </p:cNvSpPr>
          <p:nvPr/>
        </p:nvSpPr>
        <p:spPr>
          <a:xfrm>
            <a:off x="2387600" y="3352800"/>
            <a:ext cx="8356600" cy="1600200"/>
          </a:xfrm>
          <a:prstGeom prst="rect">
            <a:avLst/>
          </a:prstGeom>
        </p:spPr>
        <p:txBody>
          <a:bodyPr vert="horz" anchor="b">
            <a:norm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US" b="1" dirty="0" smtClean="0">
                <a:solidFill>
                  <a:schemeClr val="accent1"/>
                </a:solidFill>
              </a:rPr>
              <a:t>Sidereal month:  27.3 days</a:t>
            </a:r>
          </a:p>
          <a:p>
            <a:pPr algn="ctr"/>
            <a:r>
              <a:rPr lang="en-US" b="1" dirty="0" smtClean="0">
                <a:solidFill>
                  <a:schemeClr val="accent1"/>
                </a:solidFill>
              </a:rPr>
              <a:t>Synodic month:  29.5 days</a:t>
            </a:r>
            <a:endParaRPr lang="en-US"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smtClean="0"/>
              <a:t>12 SLIDES</a:t>
            </a:r>
            <a:endParaRPr lang="en-US" sz="4400" dirty="0"/>
          </a:p>
        </p:txBody>
      </p:sp>
      <p:sp>
        <p:nvSpPr>
          <p:cNvPr id="10" name="Rectangle 9"/>
          <p:cNvSpPr/>
          <p:nvPr/>
        </p:nvSpPr>
        <p:spPr>
          <a:xfrm>
            <a:off x="1726438" y="1524000"/>
            <a:ext cx="8855309"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#3  Lunar Months</a:t>
            </a:r>
          </a:p>
          <a:p>
            <a:pPr algn="ctr"/>
            <a:r>
              <a:rPr lang="en-US" sz="3600" b="1"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           (aside from Creation Week)</a:t>
            </a: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 </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3402980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2649200" y="6446520"/>
            <a:ext cx="711200" cy="381000"/>
          </a:xfrm>
        </p:spPr>
        <p:txBody>
          <a:bodyPr/>
          <a:lstStyle/>
          <a:p>
            <a:fld id="{AA4C6552-42F6-43F2-A3FB-E92E8C09004E}" type="slidenum">
              <a:rPr lang="en-US" smtClean="0">
                <a:solidFill>
                  <a:srgbClr val="464653"/>
                </a:solidFill>
              </a:rPr>
              <a:pPr/>
              <a:t>62</a:t>
            </a:fld>
            <a:endParaRPr lang="en-US" dirty="0">
              <a:solidFill>
                <a:srgbClr val="464653"/>
              </a:solidFill>
            </a:endParaRPr>
          </a:p>
        </p:txBody>
      </p:sp>
      <p:sp>
        <p:nvSpPr>
          <p:cNvPr id="3" name="Slide Number Placeholder 1"/>
          <p:cNvSpPr txBox="1">
            <a:spLocks/>
          </p:cNvSpPr>
          <p:nvPr/>
        </p:nvSpPr>
        <p:spPr>
          <a:xfrm>
            <a:off x="11277600" y="6215657"/>
            <a:ext cx="762000" cy="486827"/>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800" smtClean="0">
                <a:solidFill>
                  <a:schemeClr val="accent4">
                    <a:lumMod val="20000"/>
                    <a:lumOff val="80000"/>
                  </a:schemeClr>
                </a:solidFill>
              </a:rPr>
              <a:pPr algn="r"/>
              <a:t>62</a:t>
            </a:fld>
            <a:endParaRPr lang="en-US" dirty="0">
              <a:solidFill>
                <a:schemeClr val="accent4">
                  <a:lumMod val="20000"/>
                  <a:lumOff val="80000"/>
                </a:schemeClr>
              </a:solidFill>
            </a:endParaRPr>
          </a:p>
        </p:txBody>
      </p:sp>
      <p:sp>
        <p:nvSpPr>
          <p:cNvPr id="4" name="Rectangle 3"/>
          <p:cNvSpPr/>
          <p:nvPr/>
        </p:nvSpPr>
        <p:spPr>
          <a:xfrm>
            <a:off x="685801" y="2971800"/>
            <a:ext cx="6872468" cy="2554545"/>
          </a:xfrm>
          <a:prstGeom prst="rect">
            <a:avLst/>
          </a:prstGeom>
          <a:solidFill>
            <a:schemeClr val="accent6">
              <a:lumMod val="50000"/>
              <a:alpha val="45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dirty="0" smtClean="0">
                <a:ln w="11430">
                  <a:solidFill>
                    <a:srgbClr val="FFC000"/>
                  </a:solidFill>
                </a:ln>
                <a:solidFill>
                  <a:schemeClr val="accent4">
                    <a:lumMod val="75000"/>
                  </a:schemeClr>
                </a:solidFill>
                <a:effectLst>
                  <a:outerShdw blurRad="50800" dist="39000" dir="5460000" algn="tl">
                    <a:srgbClr val="000000">
                      <a:alpha val="38000"/>
                    </a:srgbClr>
                  </a:outerShdw>
                </a:effectLst>
                <a:latin typeface="Arial Rounded MT Bold" pitchFamily="34" charset="0"/>
              </a:rPr>
              <a:t>This happened with Hezekiah’s Sundial Event  ~</a:t>
            </a:r>
            <a:r>
              <a:rPr lang="en-US" sz="4000" b="1" dirty="0">
                <a:ln w="11430">
                  <a:solidFill>
                    <a:srgbClr val="FFC000"/>
                  </a:solidFill>
                </a:ln>
                <a:solidFill>
                  <a:schemeClr val="accent4">
                    <a:lumMod val="75000"/>
                  </a:schemeClr>
                </a:solidFill>
                <a:effectLst>
                  <a:outerShdw blurRad="50800" dist="39000" dir="5460000" algn="tl">
                    <a:srgbClr val="000000">
                      <a:alpha val="38000"/>
                    </a:srgbClr>
                  </a:outerShdw>
                </a:effectLst>
                <a:latin typeface="Arial Rounded MT Bold" pitchFamily="34" charset="0"/>
              </a:rPr>
              <a:t>701 </a:t>
            </a:r>
            <a:r>
              <a:rPr lang="en-US" sz="4000" b="1" dirty="0" smtClean="0">
                <a:ln w="11430">
                  <a:solidFill>
                    <a:srgbClr val="FFC000"/>
                  </a:solidFill>
                </a:ln>
                <a:solidFill>
                  <a:schemeClr val="accent4">
                    <a:lumMod val="75000"/>
                  </a:schemeClr>
                </a:solidFill>
                <a:effectLst>
                  <a:outerShdw blurRad="50800" dist="39000" dir="5460000" algn="tl">
                    <a:srgbClr val="000000">
                      <a:alpha val="38000"/>
                    </a:srgbClr>
                  </a:outerShdw>
                </a:effectLst>
                <a:latin typeface="Arial Rounded MT Bold" pitchFamily="34" charset="0"/>
              </a:rPr>
              <a:t>BC (or 3300 years after creation).</a:t>
            </a:r>
            <a:endParaRPr lang="en-US" sz="4000" b="1" dirty="0">
              <a:ln w="11430">
                <a:solidFill>
                  <a:srgbClr val="FFC000"/>
                </a:solidFill>
              </a:ln>
              <a:solidFill>
                <a:schemeClr val="accent4">
                  <a:lumMod val="75000"/>
                </a:schemeClr>
              </a:solidFill>
              <a:effectLst>
                <a:outerShdw blurRad="50800" dist="39000" dir="5460000" algn="tl">
                  <a:srgbClr val="000000">
                    <a:alpha val="38000"/>
                  </a:srgbClr>
                </a:outerShdw>
              </a:effectLst>
              <a:latin typeface="Arial Rounded MT Bold" pitchFamily="34" charset="0"/>
            </a:endParaRPr>
          </a:p>
        </p:txBody>
      </p:sp>
      <p:sp>
        <p:nvSpPr>
          <p:cNvPr id="5" name="Content Placeholder 2"/>
          <p:cNvSpPr txBox="1">
            <a:spLocks/>
          </p:cNvSpPr>
          <p:nvPr/>
        </p:nvSpPr>
        <p:spPr>
          <a:xfrm>
            <a:off x="12496800" y="1718965"/>
            <a:ext cx="8001000" cy="4029670"/>
          </a:xfrm>
          <a:prstGeom prst="rect">
            <a:avLst/>
          </a:prstGeom>
          <a:solidFill>
            <a:schemeClr val="accent4">
              <a:lumMod val="20000"/>
              <a:lumOff val="80000"/>
              <a:alpha val="70000"/>
            </a:schemeClr>
          </a:solidFill>
          <a:ln w="57150">
            <a:solidFill>
              <a:schemeClr val="accent4"/>
            </a:solidFill>
          </a:ln>
          <a:scene3d>
            <a:camera prst="orthographicFront"/>
            <a:lightRig rig="threePt" dir="t"/>
          </a:scene3d>
          <a:sp3d>
            <a:bevelT prst="relaxedInset"/>
          </a:sp3d>
        </p:spPr>
        <p:txBody>
          <a:bodyPr>
            <a:normAutofit fontScale="77500" lnSpcReduction="20000"/>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1100" b="1" dirty="0" smtClean="0">
              <a:solidFill>
                <a:srgbClr val="0070C0"/>
              </a:solidFill>
            </a:endParaRPr>
          </a:p>
          <a:p>
            <a:r>
              <a:rPr lang="en-US" b="1" dirty="0" smtClean="0">
                <a:solidFill>
                  <a:srgbClr val="0070C0"/>
                </a:solidFill>
              </a:rPr>
              <a:t>2 Chron 32:24</a:t>
            </a:r>
            <a:r>
              <a:rPr lang="en-US" dirty="0" smtClean="0">
                <a:solidFill>
                  <a:srgbClr val="0070C0"/>
                </a:solidFill>
              </a:rPr>
              <a:t>  </a:t>
            </a:r>
            <a:r>
              <a:rPr lang="en-US" dirty="0" smtClean="0"/>
              <a:t>In those days </a:t>
            </a:r>
            <a:r>
              <a:rPr lang="en-US" b="1" dirty="0" smtClean="0">
                <a:solidFill>
                  <a:srgbClr val="00B050"/>
                </a:solidFill>
              </a:rPr>
              <a:t>Hezekiah</a:t>
            </a:r>
            <a:r>
              <a:rPr lang="en-US" dirty="0" smtClean="0"/>
              <a:t> was sick to the death, and prayed unto the LORD: … and he gave him a sign.</a:t>
            </a:r>
          </a:p>
          <a:p>
            <a:r>
              <a:rPr lang="en-US" b="1" dirty="0" smtClean="0">
                <a:solidFill>
                  <a:srgbClr val="0070C0"/>
                </a:solidFill>
              </a:rPr>
              <a:t>2 Kings 20:9-11</a:t>
            </a:r>
            <a:r>
              <a:rPr lang="en-US" dirty="0" smtClean="0">
                <a:solidFill>
                  <a:srgbClr val="0070C0"/>
                </a:solidFill>
              </a:rPr>
              <a:t>  </a:t>
            </a:r>
            <a:r>
              <a:rPr lang="en-US" dirty="0" smtClean="0"/>
              <a:t>… shall the shadow go forth ten degrees, or go back ten degrees?  </a:t>
            </a:r>
            <a:r>
              <a:rPr lang="en-US" b="1" dirty="0" smtClean="0">
                <a:solidFill>
                  <a:srgbClr val="0070C0"/>
                </a:solidFill>
              </a:rPr>
              <a:t>10</a:t>
            </a:r>
            <a:r>
              <a:rPr lang="en-US" b="1" dirty="0" smtClean="0"/>
              <a:t> </a:t>
            </a:r>
            <a:r>
              <a:rPr lang="en-US" dirty="0" smtClean="0"/>
              <a:t> And </a:t>
            </a:r>
            <a:r>
              <a:rPr lang="en-US" b="1" dirty="0" smtClean="0">
                <a:solidFill>
                  <a:srgbClr val="00B050"/>
                </a:solidFill>
              </a:rPr>
              <a:t>Hezekiah answered,</a:t>
            </a:r>
            <a:r>
              <a:rPr lang="en-US" dirty="0" smtClean="0">
                <a:solidFill>
                  <a:srgbClr val="00B050"/>
                </a:solidFill>
              </a:rPr>
              <a:t> </a:t>
            </a:r>
            <a:r>
              <a:rPr lang="en-US" dirty="0" smtClean="0"/>
              <a:t>It is a light thing for the shadow to go down ten degrees: nay, but </a:t>
            </a:r>
            <a:r>
              <a:rPr lang="en-US" b="1" dirty="0" smtClean="0">
                <a:solidFill>
                  <a:srgbClr val="00B050"/>
                </a:solidFill>
              </a:rPr>
              <a:t>let the shadow return backward ten degrees.</a:t>
            </a:r>
            <a:r>
              <a:rPr lang="en-US" b="1" dirty="0" smtClean="0">
                <a:solidFill>
                  <a:srgbClr val="FFFF00"/>
                </a:solidFill>
              </a:rPr>
              <a:t> </a:t>
            </a:r>
            <a:r>
              <a:rPr lang="en-US" dirty="0" smtClean="0"/>
              <a:t> </a:t>
            </a:r>
            <a:r>
              <a:rPr lang="en-US" b="1" dirty="0" smtClean="0">
                <a:solidFill>
                  <a:srgbClr val="0070C0"/>
                </a:solidFill>
              </a:rPr>
              <a:t>11</a:t>
            </a:r>
            <a:r>
              <a:rPr lang="en-US" b="1" dirty="0" smtClean="0"/>
              <a:t> </a:t>
            </a:r>
            <a:r>
              <a:rPr lang="en-US" dirty="0" smtClean="0"/>
              <a:t> And … he brought the shadow ten degrees backward … </a:t>
            </a:r>
          </a:p>
          <a:p>
            <a:r>
              <a:rPr lang="en-US" b="1" dirty="0" smtClean="0">
                <a:solidFill>
                  <a:srgbClr val="0070C0"/>
                </a:solidFill>
              </a:rPr>
              <a:t>Isa 38:7-8</a:t>
            </a:r>
            <a:r>
              <a:rPr lang="en-US" dirty="0" smtClean="0">
                <a:solidFill>
                  <a:srgbClr val="0070C0"/>
                </a:solidFill>
              </a:rPr>
              <a:t>  </a:t>
            </a:r>
            <a:r>
              <a:rPr lang="en-US" dirty="0" smtClean="0"/>
              <a:t>And </a:t>
            </a:r>
            <a:r>
              <a:rPr lang="en-US" b="1" dirty="0" smtClean="0">
                <a:solidFill>
                  <a:srgbClr val="00B050"/>
                </a:solidFill>
              </a:rPr>
              <a:t>this shall be a sign unto thee … </a:t>
            </a:r>
            <a:br>
              <a:rPr lang="en-US" b="1" dirty="0" smtClean="0">
                <a:solidFill>
                  <a:srgbClr val="00B050"/>
                </a:solidFill>
              </a:rPr>
            </a:br>
            <a:r>
              <a:rPr lang="en-US" b="1" dirty="0" smtClean="0">
                <a:solidFill>
                  <a:srgbClr val="0070C0"/>
                </a:solidFill>
              </a:rPr>
              <a:t>8 </a:t>
            </a:r>
            <a:r>
              <a:rPr lang="en-US" dirty="0" smtClean="0"/>
              <a:t> Behold, I will bring again the shadow of the degrees … ten degrees backward …</a:t>
            </a:r>
            <a:endParaRPr lang="en-US" dirty="0"/>
          </a:p>
        </p:txBody>
      </p:sp>
      <p:sp>
        <p:nvSpPr>
          <p:cNvPr id="6" name="TextBox 5"/>
          <p:cNvSpPr txBox="1"/>
          <p:nvPr/>
        </p:nvSpPr>
        <p:spPr>
          <a:xfrm>
            <a:off x="7239000" y="2035076"/>
            <a:ext cx="4693920" cy="2308324"/>
          </a:xfrm>
          <a:prstGeom prst="rect">
            <a:avLst/>
          </a:prstGeom>
          <a:noFill/>
        </p:spPr>
        <p:txBody>
          <a:bodyPr wrap="square" rtlCol="0">
            <a:spAutoFit/>
            <a:scene3d>
              <a:camera prst="orthographicFront"/>
              <a:lightRig rig="threePt" dir="t"/>
            </a:scene3d>
            <a:sp3d extrusionH="57150">
              <a:bevelT w="38100" h="38100" prst="angle"/>
            </a:sp3d>
          </a:bodyPr>
          <a:lstStyle/>
          <a:p>
            <a:r>
              <a:rPr lang="en-US" sz="3600" b="1" dirty="0" smtClean="0">
                <a:solidFill>
                  <a:schemeClr val="accent3">
                    <a:lumMod val="60000"/>
                    <a:lumOff val="40000"/>
                  </a:schemeClr>
                </a:solidFill>
                <a:effectLst>
                  <a:outerShdw blurRad="38100" dist="38100" dir="2700000" algn="tl">
                    <a:srgbClr val="000000">
                      <a:alpha val="43137"/>
                    </a:srgbClr>
                  </a:outerShdw>
                </a:effectLst>
              </a:rPr>
              <a:t>3 Scripture Witnesses:</a:t>
            </a:r>
          </a:p>
          <a:p>
            <a:pPr algn="ctr"/>
            <a:r>
              <a:rPr lang="en-US" sz="3600" b="1" dirty="0" smtClean="0">
                <a:solidFill>
                  <a:schemeClr val="accent3">
                    <a:lumMod val="60000"/>
                    <a:lumOff val="40000"/>
                  </a:schemeClr>
                </a:solidFill>
                <a:effectLst>
                  <a:outerShdw blurRad="38100" dist="38100" dir="2700000" algn="tl">
                    <a:srgbClr val="000000">
                      <a:alpha val="43137"/>
                    </a:srgbClr>
                  </a:outerShdw>
                </a:effectLst>
              </a:rPr>
              <a:t>2 Kings 20:9-11</a:t>
            </a:r>
          </a:p>
          <a:p>
            <a:pPr algn="ctr"/>
            <a:r>
              <a:rPr lang="en-US" sz="3600" b="1" dirty="0" smtClean="0">
                <a:solidFill>
                  <a:schemeClr val="accent3">
                    <a:lumMod val="60000"/>
                    <a:lumOff val="40000"/>
                  </a:schemeClr>
                </a:solidFill>
                <a:effectLst>
                  <a:outerShdw blurRad="38100" dist="38100" dir="2700000" algn="tl">
                    <a:srgbClr val="000000">
                      <a:alpha val="43137"/>
                    </a:srgbClr>
                  </a:outerShdw>
                </a:effectLst>
              </a:rPr>
              <a:t>2 Chron 32:24</a:t>
            </a:r>
          </a:p>
          <a:p>
            <a:pPr algn="ctr"/>
            <a:r>
              <a:rPr lang="en-US" sz="3600" b="1" dirty="0" smtClean="0">
                <a:solidFill>
                  <a:schemeClr val="accent3">
                    <a:lumMod val="60000"/>
                    <a:lumOff val="40000"/>
                  </a:schemeClr>
                </a:solidFill>
                <a:effectLst>
                  <a:outerShdw blurRad="38100" dist="38100" dir="2700000" algn="tl">
                    <a:srgbClr val="000000">
                      <a:alpha val="43137"/>
                    </a:srgbClr>
                  </a:outerShdw>
                </a:effectLst>
              </a:rPr>
              <a:t>Isa 38:7-8</a:t>
            </a:r>
            <a:endParaRPr lang="en-US" sz="3600" b="1" dirty="0">
              <a:solidFill>
                <a:schemeClr val="accent3">
                  <a:lumMod val="60000"/>
                  <a:lumOff val="40000"/>
                </a:schemeClr>
              </a:solidFill>
              <a:effectLst>
                <a:outerShdw blurRad="38100" dist="38100" dir="2700000" algn="tl">
                  <a:srgbClr val="000000">
                    <a:alpha val="43137"/>
                  </a:srgbClr>
                </a:outerShdw>
              </a:effectLst>
            </a:endParaRPr>
          </a:p>
        </p:txBody>
      </p:sp>
      <p:sp>
        <p:nvSpPr>
          <p:cNvPr id="7" name="Rectangle 6"/>
          <p:cNvSpPr/>
          <p:nvPr/>
        </p:nvSpPr>
        <p:spPr>
          <a:xfrm>
            <a:off x="929664" y="5779154"/>
            <a:ext cx="8117928" cy="646331"/>
          </a:xfrm>
          <a:prstGeom prst="rect">
            <a:avLst/>
          </a:prstGeom>
          <a:noFill/>
        </p:spPr>
        <p:txBody>
          <a:bodyPr wrap="none" lIns="91440" tIns="45720" rIns="91440" bIns="45720">
            <a:spAutoFit/>
          </a:bodyPr>
          <a:lstStyle/>
          <a:p>
            <a:pPr algn="ctr"/>
            <a:r>
              <a:rPr lang="en-US" sz="3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(Details of this study are forthcoming.)</a:t>
            </a:r>
            <a:endParaRPr lang="en-U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 name="Rectangle 7"/>
          <p:cNvSpPr/>
          <p:nvPr/>
        </p:nvSpPr>
        <p:spPr>
          <a:xfrm>
            <a:off x="324294" y="123052"/>
            <a:ext cx="11486706" cy="1569660"/>
          </a:xfrm>
          <a:prstGeom prst="rect">
            <a:avLst/>
          </a:prstGeom>
          <a:noFill/>
        </p:spPr>
        <p:txBody>
          <a:bodyPr wrap="square" lIns="91440" tIns="45720" rIns="91440" bIns="45720">
            <a:spAutoFit/>
          </a:bodyPr>
          <a:lstStyle/>
          <a:p>
            <a:pPr algn="ctr"/>
            <a: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Creation, there was no such thing </a:t>
            </a:r>
            <a:b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as a Sidereal or Synodic Lunar Month.</a:t>
            </a:r>
            <a:endParaRPr lang="en-US" sz="4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4451075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55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ppt_x</p:attrName>
                                        </p:attrNameLst>
                                      </p:cBhvr>
                                      <p:tavLst>
                                        <p:tav tm="0">
                                          <p:val>
                                            <p:strVal val="#ppt_x"/>
                                          </p:val>
                                        </p:tav>
                                        <p:tav tm="100000">
                                          <p:val>
                                            <p:strVal val="#ppt_x"/>
                                          </p:val>
                                        </p:tav>
                                      </p:tavLst>
                                    </p:anim>
                                    <p:anim calcmode="lin" valueType="num">
                                      <p:cBhvr>
                                        <p:cTn id="17"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Yahuah’s Special Significant Numbers</a:t>
            </a:r>
            <a:endParaRPr lang="en-US" b="1" dirty="0">
              <a:ln w="11430"/>
              <a:solidFill>
                <a:srgbClr val="0070C0"/>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63</a:t>
            </a:fld>
            <a:endParaRPr lang="en-US"/>
          </a:p>
        </p:txBody>
      </p:sp>
      <p:sp>
        <p:nvSpPr>
          <p:cNvPr id="4" name="Content Placeholder 3"/>
          <p:cNvSpPr>
            <a:spLocks noGrp="1"/>
          </p:cNvSpPr>
          <p:nvPr>
            <p:ph sz="quarter" idx="1"/>
          </p:nvPr>
        </p:nvSpPr>
        <p:spPr>
          <a:xfrm>
            <a:off x="762000" y="7010400"/>
            <a:ext cx="10871200" cy="4495800"/>
          </a:xfrm>
        </p:spPr>
        <p:txBody>
          <a:bodyPr>
            <a:normAutofit fontScale="92500" lnSpcReduction="10000"/>
          </a:bodyPr>
          <a:lstStyle/>
          <a:p>
            <a:pPr marL="0" indent="0">
              <a:buNone/>
            </a:pPr>
            <a:r>
              <a:rPr lang="en-US" dirty="0" smtClean="0"/>
              <a:t>The Scriptures speak of some very special numbers which are significant for Yahuah’s purposes.  Some examples are: </a:t>
            </a:r>
          </a:p>
          <a:p>
            <a:pPr marL="514350" indent="-514350">
              <a:buClr>
                <a:srgbClr val="7030A0"/>
              </a:buClr>
              <a:buSzPct val="80000"/>
              <a:buFont typeface="+mj-lt"/>
              <a:buAutoNum type="alphaLcPeriod"/>
            </a:pPr>
            <a:r>
              <a:rPr lang="en-US" dirty="0" smtClean="0"/>
              <a:t>1 (One Elohim)</a:t>
            </a:r>
          </a:p>
          <a:p>
            <a:pPr marL="514350" indent="-514350">
              <a:buClr>
                <a:srgbClr val="7030A0"/>
              </a:buClr>
              <a:buSzPct val="80000"/>
              <a:buFont typeface="+mj-lt"/>
              <a:buAutoNum type="alphaLcPeriod"/>
            </a:pPr>
            <a:r>
              <a:rPr lang="en-US" dirty="0" smtClean="0"/>
              <a:t>2 (Union/Two Sides)</a:t>
            </a:r>
          </a:p>
          <a:p>
            <a:pPr marL="514350" indent="-514350">
              <a:buClr>
                <a:srgbClr val="7030A0"/>
              </a:buClr>
              <a:buSzPct val="80000"/>
              <a:buFont typeface="+mj-lt"/>
              <a:buAutoNum type="alphaLcPeriod"/>
            </a:pPr>
            <a:r>
              <a:rPr lang="en-US" dirty="0" smtClean="0"/>
              <a:t>3 (Completeness to a lesser degree than 7)</a:t>
            </a:r>
          </a:p>
          <a:p>
            <a:pPr marL="514350" indent="-514350">
              <a:buClr>
                <a:srgbClr val="7030A0"/>
              </a:buClr>
              <a:buSzPct val="80000"/>
              <a:buFont typeface="+mj-lt"/>
              <a:buAutoNum type="alphaLcPeriod"/>
            </a:pPr>
            <a:r>
              <a:rPr lang="en-US" dirty="0" smtClean="0"/>
              <a:t>4 (Love to Yahuah)</a:t>
            </a:r>
          </a:p>
          <a:p>
            <a:pPr marL="514350" indent="-514350">
              <a:buClr>
                <a:srgbClr val="7030A0"/>
              </a:buClr>
              <a:buSzPct val="80000"/>
              <a:buFont typeface="+mj-lt"/>
              <a:buAutoNum type="alphaLcPeriod"/>
            </a:pPr>
            <a:r>
              <a:rPr lang="en-US" dirty="0" smtClean="0"/>
              <a:t>6 (Human weakness/Love to Mankind)</a:t>
            </a:r>
          </a:p>
          <a:p>
            <a:pPr marL="514350" indent="-514350">
              <a:buClr>
                <a:srgbClr val="7030A0"/>
              </a:buClr>
              <a:buSzPct val="80000"/>
              <a:buFont typeface="+mj-lt"/>
              <a:buAutoNum type="alphaLcPeriod"/>
            </a:pPr>
            <a:r>
              <a:rPr lang="en-US" dirty="0" smtClean="0"/>
              <a:t>7 (Sabbath/Festivals / Perfection)</a:t>
            </a:r>
          </a:p>
          <a:p>
            <a:pPr marL="1565910" lvl="3" indent="-514350">
              <a:buClr>
                <a:srgbClr val="7030A0"/>
              </a:buClr>
              <a:buSzPct val="80000"/>
              <a:buFont typeface="+mj-lt"/>
              <a:buAutoNum type="alphaLcPeriod"/>
            </a:pPr>
            <a:r>
              <a:rPr lang="en-US" dirty="0" smtClean="0"/>
              <a:t>8 (New Beginnings)</a:t>
            </a:r>
          </a:p>
          <a:p>
            <a:pPr marL="514350" indent="-514350">
              <a:buClr>
                <a:srgbClr val="7030A0"/>
              </a:buClr>
              <a:buSzPct val="80000"/>
              <a:buFont typeface="+mj-lt"/>
              <a:buAutoNum type="alphaLcPeriod"/>
            </a:pPr>
            <a:r>
              <a:rPr lang="en-US" dirty="0" smtClean="0"/>
              <a:t>10 (Completeness) </a:t>
            </a:r>
            <a:endParaRPr lang="en-US" dirty="0"/>
          </a:p>
        </p:txBody>
      </p:sp>
      <p:sp>
        <p:nvSpPr>
          <p:cNvPr id="5" name="TextBox 4"/>
          <p:cNvSpPr txBox="1"/>
          <p:nvPr/>
        </p:nvSpPr>
        <p:spPr>
          <a:xfrm>
            <a:off x="4495800" y="7010400"/>
            <a:ext cx="7162800" cy="9787295"/>
          </a:xfrm>
          <a:prstGeom prst="rect">
            <a:avLst/>
          </a:prstGeom>
          <a:solidFill>
            <a:schemeClr val="accent4">
              <a:lumMod val="20000"/>
              <a:lumOff val="80000"/>
            </a:schemeClr>
          </a:solidFill>
        </p:spPr>
        <p:txBody>
          <a:bodyPr wrap="square" rtlCol="0">
            <a:spAutoFit/>
          </a:bodyPr>
          <a:lstStyle/>
          <a:p>
            <a:r>
              <a:rPr lang="en-US" dirty="0"/>
              <a:t>http://www.biblestudy.org/bibleref/meaning-of-numbers-in-bible/3.html</a:t>
            </a:r>
          </a:p>
          <a:p>
            <a:r>
              <a:rPr lang="en-US" dirty="0" smtClean="0"/>
              <a:t>Biblical </a:t>
            </a:r>
            <a:r>
              <a:rPr lang="en-US" dirty="0"/>
              <a:t>Meaning of </a:t>
            </a:r>
            <a:r>
              <a:rPr lang="en-US" dirty="0" smtClean="0"/>
              <a:t>Numbers  (July 20/18)</a:t>
            </a:r>
            <a:endParaRPr lang="en-US" dirty="0"/>
          </a:p>
          <a:p>
            <a:r>
              <a:rPr lang="en-US" dirty="0">
                <a:hlinkClick r:id="rId4"/>
              </a:rPr>
              <a:t>1</a:t>
            </a:r>
            <a:r>
              <a:rPr lang="en-US" dirty="0"/>
              <a:t>   -   </a:t>
            </a:r>
            <a:r>
              <a:rPr lang="en-US" dirty="0">
                <a:hlinkClick r:id="rId5"/>
              </a:rPr>
              <a:t>2</a:t>
            </a:r>
            <a:r>
              <a:rPr lang="en-US" dirty="0"/>
              <a:t>   -   </a:t>
            </a:r>
            <a:r>
              <a:rPr lang="en-US" dirty="0">
                <a:hlinkClick r:id="rId6"/>
              </a:rPr>
              <a:t>3</a:t>
            </a:r>
            <a:r>
              <a:rPr lang="en-US" dirty="0"/>
              <a:t>   -   </a:t>
            </a:r>
            <a:r>
              <a:rPr lang="en-US" dirty="0">
                <a:hlinkClick r:id="rId7"/>
              </a:rPr>
              <a:t>4</a:t>
            </a:r>
            <a:r>
              <a:rPr lang="en-US" dirty="0"/>
              <a:t>   -   </a:t>
            </a:r>
            <a:r>
              <a:rPr lang="en-US" dirty="0">
                <a:hlinkClick r:id="rId8"/>
              </a:rPr>
              <a:t>5</a:t>
            </a:r>
            <a:r>
              <a:rPr lang="en-US" dirty="0"/>
              <a:t>   -   </a:t>
            </a:r>
            <a:r>
              <a:rPr lang="en-US" dirty="0">
                <a:hlinkClick r:id="rId9"/>
              </a:rPr>
              <a:t>6</a:t>
            </a:r>
            <a:r>
              <a:rPr lang="en-US" dirty="0"/>
              <a:t>   -   </a:t>
            </a:r>
            <a:r>
              <a:rPr lang="en-US" dirty="0">
                <a:hlinkClick r:id="rId10"/>
              </a:rPr>
              <a:t>7</a:t>
            </a:r>
            <a:r>
              <a:rPr lang="en-US" dirty="0"/>
              <a:t>   -   </a:t>
            </a:r>
            <a:r>
              <a:rPr lang="en-US" dirty="0">
                <a:hlinkClick r:id="rId11"/>
              </a:rPr>
              <a:t>8</a:t>
            </a:r>
            <a:r>
              <a:rPr lang="en-US" dirty="0"/>
              <a:t>   -   </a:t>
            </a:r>
            <a:r>
              <a:rPr lang="en-US" dirty="0">
                <a:hlinkClick r:id="rId12"/>
              </a:rPr>
              <a:t>9</a:t>
            </a:r>
            <a:endParaRPr lang="en-US" dirty="0"/>
          </a:p>
          <a:p>
            <a:r>
              <a:rPr lang="en-US" dirty="0">
                <a:hlinkClick r:id="rId13"/>
              </a:rPr>
              <a:t>10</a:t>
            </a:r>
            <a:r>
              <a:rPr lang="en-US" dirty="0"/>
              <a:t>   -   </a:t>
            </a:r>
            <a:r>
              <a:rPr lang="en-US" dirty="0">
                <a:hlinkClick r:id="rId14"/>
              </a:rPr>
              <a:t>11</a:t>
            </a:r>
            <a:r>
              <a:rPr lang="en-US" dirty="0"/>
              <a:t>   -   </a:t>
            </a:r>
            <a:r>
              <a:rPr lang="en-US" dirty="0">
                <a:hlinkClick r:id="rId15"/>
              </a:rPr>
              <a:t>12</a:t>
            </a:r>
            <a:r>
              <a:rPr lang="en-US" dirty="0"/>
              <a:t>   -   </a:t>
            </a:r>
            <a:r>
              <a:rPr lang="en-US" dirty="0">
                <a:hlinkClick r:id="rId16"/>
              </a:rPr>
              <a:t>13</a:t>
            </a:r>
            <a:r>
              <a:rPr lang="en-US" dirty="0"/>
              <a:t>   -   </a:t>
            </a:r>
            <a:r>
              <a:rPr lang="en-US" dirty="0">
                <a:hlinkClick r:id="rId17"/>
              </a:rPr>
              <a:t>14</a:t>
            </a:r>
            <a:r>
              <a:rPr lang="en-US" dirty="0"/>
              <a:t>   -   </a:t>
            </a:r>
            <a:r>
              <a:rPr lang="en-US" dirty="0">
                <a:hlinkClick r:id="rId18"/>
              </a:rPr>
              <a:t>15</a:t>
            </a:r>
            <a:r>
              <a:rPr lang="en-US" dirty="0"/>
              <a:t>   -   </a:t>
            </a:r>
            <a:r>
              <a:rPr lang="en-US" dirty="0">
                <a:hlinkClick r:id="rId19"/>
              </a:rPr>
              <a:t>16</a:t>
            </a:r>
            <a:r>
              <a:rPr lang="en-US" dirty="0"/>
              <a:t>   -   </a:t>
            </a:r>
            <a:r>
              <a:rPr lang="en-US" dirty="0">
                <a:hlinkClick r:id="rId20"/>
              </a:rPr>
              <a:t>17</a:t>
            </a:r>
            <a:endParaRPr lang="en-US" dirty="0"/>
          </a:p>
          <a:p>
            <a:r>
              <a:rPr lang="en-US" dirty="0">
                <a:hlinkClick r:id="rId21"/>
              </a:rPr>
              <a:t>18</a:t>
            </a:r>
            <a:r>
              <a:rPr lang="en-US" dirty="0"/>
              <a:t>   -   </a:t>
            </a:r>
            <a:r>
              <a:rPr lang="en-US" dirty="0">
                <a:hlinkClick r:id="rId22"/>
              </a:rPr>
              <a:t>19</a:t>
            </a:r>
            <a:r>
              <a:rPr lang="en-US" dirty="0"/>
              <a:t>   -   </a:t>
            </a:r>
            <a:r>
              <a:rPr lang="en-US" dirty="0">
                <a:hlinkClick r:id="rId22"/>
              </a:rPr>
              <a:t>20</a:t>
            </a:r>
            <a:r>
              <a:rPr lang="en-US" dirty="0"/>
              <a:t>   -   </a:t>
            </a:r>
            <a:r>
              <a:rPr lang="en-US" dirty="0">
                <a:hlinkClick r:id="rId23"/>
              </a:rPr>
              <a:t>21</a:t>
            </a:r>
            <a:r>
              <a:rPr lang="en-US" dirty="0"/>
              <a:t>   -   </a:t>
            </a:r>
            <a:r>
              <a:rPr lang="en-US" dirty="0">
                <a:hlinkClick r:id="rId24"/>
              </a:rPr>
              <a:t>22</a:t>
            </a:r>
            <a:r>
              <a:rPr lang="en-US" dirty="0"/>
              <a:t>   -   </a:t>
            </a:r>
            <a:r>
              <a:rPr lang="en-US" dirty="0">
                <a:hlinkClick r:id="rId25"/>
              </a:rPr>
              <a:t>23</a:t>
            </a:r>
            <a:r>
              <a:rPr lang="en-US" dirty="0"/>
              <a:t>   -   </a:t>
            </a:r>
            <a:r>
              <a:rPr lang="en-US" dirty="0">
                <a:hlinkClick r:id="rId26"/>
              </a:rPr>
              <a:t>24</a:t>
            </a:r>
            <a:r>
              <a:rPr lang="en-US" dirty="0"/>
              <a:t>   -   </a:t>
            </a:r>
            <a:r>
              <a:rPr lang="en-US" dirty="0">
                <a:hlinkClick r:id="rId27"/>
              </a:rPr>
              <a:t>25</a:t>
            </a:r>
            <a:endParaRPr lang="en-US" dirty="0"/>
          </a:p>
          <a:p>
            <a:r>
              <a:rPr lang="en-US" dirty="0">
                <a:hlinkClick r:id="rId27"/>
              </a:rPr>
              <a:t>27</a:t>
            </a:r>
            <a:r>
              <a:rPr lang="en-US" dirty="0"/>
              <a:t>   -   </a:t>
            </a:r>
            <a:r>
              <a:rPr lang="en-US" dirty="0">
                <a:hlinkClick r:id="rId27"/>
              </a:rPr>
              <a:t>28</a:t>
            </a:r>
            <a:r>
              <a:rPr lang="en-US" dirty="0"/>
              <a:t>   -   </a:t>
            </a:r>
            <a:r>
              <a:rPr lang="en-US" dirty="0">
                <a:hlinkClick r:id="rId27"/>
              </a:rPr>
              <a:t>29</a:t>
            </a:r>
            <a:r>
              <a:rPr lang="en-US" dirty="0"/>
              <a:t>   -   </a:t>
            </a:r>
            <a:r>
              <a:rPr lang="en-US" dirty="0">
                <a:hlinkClick r:id="rId28"/>
              </a:rPr>
              <a:t>30</a:t>
            </a:r>
            <a:r>
              <a:rPr lang="en-US" dirty="0"/>
              <a:t>   -   </a:t>
            </a:r>
            <a:r>
              <a:rPr lang="en-US" dirty="0">
                <a:hlinkClick r:id="rId28"/>
              </a:rPr>
              <a:t>31</a:t>
            </a:r>
            <a:r>
              <a:rPr lang="en-US" dirty="0"/>
              <a:t>   -   </a:t>
            </a:r>
            <a:r>
              <a:rPr lang="en-US" dirty="0">
                <a:hlinkClick r:id="rId29"/>
              </a:rPr>
              <a:t>33</a:t>
            </a:r>
            <a:r>
              <a:rPr lang="en-US" dirty="0"/>
              <a:t>   -   </a:t>
            </a:r>
            <a:r>
              <a:rPr lang="en-US" dirty="0">
                <a:hlinkClick r:id="rId29"/>
              </a:rPr>
              <a:t>34</a:t>
            </a:r>
            <a:r>
              <a:rPr lang="en-US" dirty="0"/>
              <a:t>   -   </a:t>
            </a:r>
            <a:r>
              <a:rPr lang="en-US" dirty="0">
                <a:hlinkClick r:id="rId30"/>
              </a:rPr>
              <a:t>40</a:t>
            </a:r>
            <a:endParaRPr lang="en-US" dirty="0"/>
          </a:p>
          <a:p>
            <a:r>
              <a:rPr lang="en-US" dirty="0">
                <a:hlinkClick r:id="rId31"/>
              </a:rPr>
              <a:t>42</a:t>
            </a:r>
            <a:r>
              <a:rPr lang="en-US" dirty="0"/>
              <a:t>   -   </a:t>
            </a:r>
            <a:r>
              <a:rPr lang="en-US" dirty="0">
                <a:hlinkClick r:id="rId25"/>
              </a:rPr>
              <a:t>44</a:t>
            </a:r>
            <a:r>
              <a:rPr lang="en-US" dirty="0"/>
              <a:t>   -   </a:t>
            </a:r>
            <a:r>
              <a:rPr lang="en-US" dirty="0">
                <a:hlinkClick r:id="rId32"/>
              </a:rPr>
              <a:t>50</a:t>
            </a:r>
            <a:r>
              <a:rPr lang="en-US" dirty="0"/>
              <a:t>   -   </a:t>
            </a:r>
            <a:r>
              <a:rPr lang="en-US" dirty="0">
                <a:hlinkClick r:id="rId32"/>
              </a:rPr>
              <a:t>65</a:t>
            </a:r>
            <a:r>
              <a:rPr lang="en-US" dirty="0"/>
              <a:t>   -   </a:t>
            </a:r>
            <a:r>
              <a:rPr lang="en-US" dirty="0">
                <a:hlinkClick r:id="rId33"/>
              </a:rPr>
              <a:t>70</a:t>
            </a:r>
            <a:r>
              <a:rPr lang="en-US" dirty="0"/>
              <a:t>   -   </a:t>
            </a:r>
            <a:r>
              <a:rPr lang="en-US" dirty="0">
                <a:hlinkClick r:id="rId34"/>
              </a:rPr>
              <a:t>120</a:t>
            </a:r>
            <a:r>
              <a:rPr lang="en-US" dirty="0"/>
              <a:t>   -   </a:t>
            </a:r>
            <a:r>
              <a:rPr lang="en-US" dirty="0">
                <a:hlinkClick r:id="rId35"/>
              </a:rPr>
              <a:t>153</a:t>
            </a:r>
            <a:r>
              <a:rPr lang="en-US" dirty="0"/>
              <a:t>   -   </a:t>
            </a:r>
            <a:r>
              <a:rPr lang="en-US" dirty="0">
                <a:hlinkClick r:id="rId36"/>
              </a:rPr>
              <a:t>200</a:t>
            </a:r>
            <a:endParaRPr lang="en-US" dirty="0"/>
          </a:p>
          <a:p>
            <a:r>
              <a:rPr lang="en-US" dirty="0">
                <a:hlinkClick r:id="rId36"/>
              </a:rPr>
              <a:t>390</a:t>
            </a:r>
            <a:r>
              <a:rPr lang="en-US" dirty="0"/>
              <a:t>   -   </a:t>
            </a:r>
            <a:r>
              <a:rPr lang="en-US" dirty="0">
                <a:hlinkClick r:id="rId37"/>
              </a:rPr>
              <a:t>400</a:t>
            </a:r>
            <a:r>
              <a:rPr lang="en-US" dirty="0"/>
              <a:t>   -   </a:t>
            </a:r>
            <a:r>
              <a:rPr lang="en-US" dirty="0">
                <a:hlinkClick r:id="rId37"/>
              </a:rPr>
              <a:t>430</a:t>
            </a:r>
            <a:r>
              <a:rPr lang="en-US" dirty="0"/>
              <a:t>   -   </a:t>
            </a:r>
            <a:r>
              <a:rPr lang="en-US" dirty="0">
                <a:hlinkClick r:id="rId25"/>
              </a:rPr>
              <a:t>444</a:t>
            </a:r>
            <a:r>
              <a:rPr lang="en-US" dirty="0"/>
              <a:t>   -   </a:t>
            </a:r>
            <a:r>
              <a:rPr lang="en-US" dirty="0">
                <a:hlinkClick r:id="rId38"/>
              </a:rPr>
              <a:t>490</a:t>
            </a:r>
            <a:r>
              <a:rPr lang="en-US" dirty="0"/>
              <a:t>   -   </a:t>
            </a:r>
            <a:r>
              <a:rPr lang="en-US" dirty="0">
                <a:hlinkClick r:id="rId39"/>
              </a:rPr>
              <a:t>666</a:t>
            </a:r>
            <a:r>
              <a:rPr lang="en-US" dirty="0"/>
              <a:t>   -   </a:t>
            </a:r>
            <a:r>
              <a:rPr lang="en-US" dirty="0">
                <a:hlinkClick r:id="rId25"/>
              </a:rPr>
              <a:t>1000</a:t>
            </a:r>
            <a:r>
              <a:rPr lang="en-US" dirty="0"/>
              <a:t/>
            </a:r>
            <a:br>
              <a:rPr lang="en-US" dirty="0"/>
            </a:br>
            <a:endParaRPr lang="en-US" dirty="0"/>
          </a:p>
          <a:p>
            <a:r>
              <a:rPr lang="en-US" b="1" dirty="0"/>
              <a:t>The Meaning of Numbers: The Number 3</a:t>
            </a:r>
          </a:p>
          <a:p>
            <a:r>
              <a:rPr lang="en-US" dirty="0"/>
              <a:t>The number 3 is used 467 times in the Bible. It pictures completeness, though to a lesser degree than 7. The meaning of this number derives from the fact that it is the first of four spiritually perfect numerals (the others being 7, 10 and 12). The 3 righteous patriarchs before the flood were Abel, Enoch and Noah. After the deluge there was the righteous "fathers" Abraham, Isaac and Jacob (later renamed Israel). </a:t>
            </a:r>
          </a:p>
          <a:p>
            <a:r>
              <a:rPr lang="en-US" dirty="0"/>
              <a:t>There are 27 books in the New Testament, which is 3x3x3, or completeness to the third </a:t>
            </a:r>
            <a:r>
              <a:rPr lang="en-US" dirty="0" err="1"/>
              <a:t>power.Jesus</a:t>
            </a:r>
            <a:r>
              <a:rPr lang="en-US" dirty="0"/>
              <a:t> prayed three times in the Garden of Gethsemane before His arrest. He was placed on the cross at the 3rd hour of the day (9 a.m.) and died at the 9th hour (3 p.m.). There were 3 hours of darkness that covered the land while Jesus was suffering on the cross from the 6th hour to the 9th hour. Three is the number of resurrection. Christ was dead for three full days and three full nights, a total of 72 hours, before being resurrected on Saturday, April 8, just before sunset.</a:t>
            </a:r>
          </a:p>
          <a:p>
            <a:r>
              <a:rPr lang="en-US" b="1" dirty="0"/>
              <a:t>Appearances of the number three</a:t>
            </a:r>
          </a:p>
          <a:p>
            <a:r>
              <a:rPr lang="en-US" dirty="0"/>
              <a:t>There were only three individuals who witnessed Jesus' transfiguration on Mount Hermon. Those who saw Jesus' glory on the mount were John, Peter and James. </a:t>
            </a:r>
          </a:p>
          <a:p>
            <a:r>
              <a:rPr lang="en-US" dirty="0"/>
              <a:t>The apostle Paul was an exceptionally well educated person. In three different occasions he quotes directly from Greek poets (Acts 17:28, 1Corinthians 15:33 and Titus 1:12). He also was privileged to visit the location of God's throne, which is in the third heaven (2Corinthians 12:2 - 4).</a:t>
            </a:r>
          </a:p>
          <a:p>
            <a:endParaRPr lang="en-US" dirty="0"/>
          </a:p>
        </p:txBody>
      </p:sp>
      <p:sp>
        <p:nvSpPr>
          <p:cNvPr id="6" name="Content Placeholder 3"/>
          <p:cNvSpPr txBox="1">
            <a:spLocks/>
          </p:cNvSpPr>
          <p:nvPr/>
        </p:nvSpPr>
        <p:spPr>
          <a:xfrm>
            <a:off x="482600" y="1524000"/>
            <a:ext cx="11328400" cy="5029200"/>
          </a:xfrm>
          <a:prstGeom prst="rect">
            <a:avLst/>
          </a:prstGeom>
          <a:noFill/>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b="1" dirty="0" smtClean="0">
                <a:solidFill>
                  <a:srgbClr val="002060"/>
                </a:solidFill>
              </a:rPr>
              <a:t>The Scriptures speak of some very special numbers which are significant for Yahuah’s purposes.  </a:t>
            </a:r>
            <a:r>
              <a:rPr lang="en-US" b="1" u="sng" dirty="0" smtClean="0">
                <a:solidFill>
                  <a:srgbClr val="002060"/>
                </a:solidFill>
              </a:rPr>
              <a:t>Some</a:t>
            </a:r>
            <a:r>
              <a:rPr lang="en-US" b="1" dirty="0" smtClean="0">
                <a:solidFill>
                  <a:srgbClr val="002060"/>
                </a:solidFill>
              </a:rPr>
              <a:t> examples are: </a:t>
            </a:r>
          </a:p>
          <a:p>
            <a:pPr marL="0" indent="0">
              <a:buFont typeface="Wingdings"/>
              <a:buNone/>
            </a:pPr>
            <a:endParaRPr lang="en-US" sz="1100" b="1" dirty="0" smtClean="0">
              <a:solidFill>
                <a:srgbClr val="002060"/>
              </a:solidFill>
            </a:endParaRPr>
          </a:p>
          <a:p>
            <a:pPr marL="0" indent="0" algn="ctr">
              <a:buClr>
                <a:srgbClr val="7030A0"/>
              </a:buClr>
              <a:buSzPct val="80000"/>
              <a:buNone/>
            </a:pPr>
            <a:r>
              <a:rPr lang="en-US" b="1" dirty="0" smtClean="0">
                <a:solidFill>
                  <a:srgbClr val="002060"/>
                </a:solidFill>
              </a:rPr>
              <a:t>1	2	3	4	7	10	12	24	30	40	42</a:t>
            </a:r>
          </a:p>
          <a:p>
            <a:pPr marL="0" indent="0">
              <a:buClr>
                <a:srgbClr val="7030A0"/>
              </a:buClr>
              <a:buSzPct val="80000"/>
              <a:buNone/>
            </a:pPr>
            <a:endParaRPr lang="en-US" sz="1400" b="1" dirty="0" smtClean="0">
              <a:solidFill>
                <a:srgbClr val="002060"/>
              </a:solidFill>
            </a:endParaRPr>
          </a:p>
          <a:p>
            <a:pPr marL="0" indent="0" algn="ctr">
              <a:buClr>
                <a:srgbClr val="7030A0"/>
              </a:buClr>
              <a:buSzPct val="80000"/>
              <a:buNone/>
            </a:pPr>
            <a:r>
              <a:rPr lang="en-US" b="1" dirty="0" smtClean="0">
                <a:solidFill>
                  <a:srgbClr val="002060"/>
                </a:solidFill>
              </a:rPr>
              <a:t>50  	70	100	  120     400     430     490	     1000    </a:t>
            </a:r>
            <a:endParaRPr lang="en-US" b="1" dirty="0" smtClean="0">
              <a:ln w="1905"/>
              <a:solidFill>
                <a:srgbClr val="002060"/>
              </a:solidFill>
              <a:effectLst>
                <a:innerShdw blurRad="69850" dist="43180" dir="5400000">
                  <a:srgbClr val="000000">
                    <a:alpha val="65000"/>
                  </a:srgbClr>
                </a:innerShdw>
              </a:effectLst>
            </a:endParaRPr>
          </a:p>
          <a:p>
            <a:pPr marL="0" indent="0" algn="ctr">
              <a:buClr>
                <a:srgbClr val="7030A0"/>
              </a:buClr>
              <a:buSzPct val="80000"/>
              <a:buNone/>
            </a:pPr>
            <a:r>
              <a:rPr lang="en-US" sz="4400" b="1" dirty="0" smtClean="0">
                <a:ln w="1905">
                  <a:solidFill>
                    <a:srgbClr val="8E002F"/>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innerShdw blurRad="69850" dist="43180" dir="5400000">
                    <a:srgbClr val="000000">
                      <a:alpha val="65000"/>
                    </a:srgbClr>
                  </a:innerShdw>
                </a:effectLst>
              </a:rPr>
              <a:t>And … 144,000!</a:t>
            </a:r>
          </a:p>
          <a:p>
            <a:pPr marL="0" indent="0">
              <a:buClr>
                <a:srgbClr val="7030A0"/>
              </a:buClr>
              <a:buSzPct val="80000"/>
              <a:buNone/>
            </a:pP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C</a:t>
            </a:r>
            <a:r>
              <a:rPr lang="en-US" sz="43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onsider</a:t>
            </a: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 these numbers:  ~27.3    &amp;    ~29.5</a:t>
            </a:r>
          </a:p>
          <a:p>
            <a:pPr marL="0" indent="0">
              <a:buClr>
                <a:srgbClr val="7030A0"/>
              </a:buClr>
              <a:buSzPct val="80000"/>
              <a:buNone/>
            </a:pP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Are they part of Yahuah’s numbering system?</a:t>
            </a:r>
          </a:p>
        </p:txBody>
      </p:sp>
      <p:pic>
        <p:nvPicPr>
          <p:cNvPr id="1027" name="Picture 3" descr="C:\Users\Rae\Desktop\Art on Desktop - 1\All white man clip art\3d white people\png\ques mark man 2 png.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01300" y="4268788"/>
            <a:ext cx="2138363" cy="251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5681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1000"/>
                                        <p:tgtEl>
                                          <p:spTgt spid="6">
                                            <p:txEl>
                                              <p:pRg st="4" end="4"/>
                                            </p:txEl>
                                          </p:spTgt>
                                        </p:tgtEl>
                                      </p:cBhvr>
                                    </p:animEffect>
                                    <p:anim calcmode="lin" valueType="num">
                                      <p:cBhvr>
                                        <p:cTn id="1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wipe(left)">
                                      <p:cBhvr>
                                        <p:cTn id="20" dur="2250"/>
                                        <p:tgtEl>
                                          <p:spTgt spid="6">
                                            <p:txEl>
                                              <p:pRg st="5" end="5"/>
                                            </p:txEl>
                                          </p:spTgt>
                                        </p:tgtEl>
                                      </p:cBhvr>
                                    </p:animEffect>
                                  </p:childTnLst>
                                </p:cTn>
                              </p:par>
                            </p:childTnLst>
                          </p:cTn>
                        </p:par>
                        <p:par>
                          <p:cTn id="21" fill="hold">
                            <p:stCondLst>
                              <p:cond delay="2250"/>
                            </p:stCondLst>
                            <p:childTnLst>
                              <p:par>
                                <p:cTn id="22" presetID="22" presetClass="entr" presetSubtype="8" fill="hold" nodeType="afterEffect">
                                  <p:stCondLst>
                                    <p:cond delay="100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wipe(left)">
                                      <p:cBhvr>
                                        <p:cTn id="24" dur="2000"/>
                                        <p:tgtEl>
                                          <p:spTgt spid="6">
                                            <p:txEl>
                                              <p:pRg st="6" end="6"/>
                                            </p:txEl>
                                          </p:spTgt>
                                        </p:tgtEl>
                                      </p:cBhvr>
                                    </p:animEffect>
                                  </p:childTnLst>
                                </p:cTn>
                              </p:par>
                            </p:childTnLst>
                          </p:cTn>
                        </p:par>
                        <p:par>
                          <p:cTn id="25" fill="hold">
                            <p:stCondLst>
                              <p:cond delay="5250"/>
                            </p:stCondLst>
                            <p:childTnLst>
                              <p:par>
                                <p:cTn id="26" presetID="22" presetClass="entr" presetSubtype="8" fill="hold" nodeType="afterEffect">
                                  <p:stCondLst>
                                    <p:cond delay="100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left)">
                                      <p:cBhvr>
                                        <p:cTn id="28" dur="2000"/>
                                        <p:tgtEl>
                                          <p:spTgt spid="6">
                                            <p:txEl>
                                              <p:pRg st="7" end="7"/>
                                            </p:txEl>
                                          </p:spTgt>
                                        </p:tgtEl>
                                      </p:cBhvr>
                                    </p:animEffect>
                                  </p:childTnLst>
                                </p:cTn>
                              </p:par>
                              <p:par>
                                <p:cTn id="29" presetID="22" presetClass="entr" presetSubtype="1" fill="hold" nodeType="withEffect">
                                  <p:stCondLst>
                                    <p:cond delay="1000"/>
                                  </p:stCondLst>
                                  <p:childTnLst>
                                    <p:set>
                                      <p:cBhvr>
                                        <p:cTn id="30" dur="1" fill="hold">
                                          <p:stCondLst>
                                            <p:cond delay="0"/>
                                          </p:stCondLst>
                                        </p:cTn>
                                        <p:tgtEl>
                                          <p:spTgt spid="1027"/>
                                        </p:tgtEl>
                                        <p:attrNameLst>
                                          <p:attrName>style.visibility</p:attrName>
                                        </p:attrNameLst>
                                      </p:cBhvr>
                                      <p:to>
                                        <p:strVal val="visible"/>
                                      </p:to>
                                    </p:set>
                                    <p:animEffect transition="in" filter="wipe(up)">
                                      <p:cBhvr>
                                        <p:cTn id="31"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57201" y="1600200"/>
            <a:ext cx="11582399" cy="4934673"/>
          </a:xfrm>
        </p:spPr>
        <p:txBody>
          <a:bodyPr>
            <a:normAutofit fontScale="92500" lnSpcReduction="20000"/>
            <a:scene3d>
              <a:camera prst="orthographicFront"/>
              <a:lightRig rig="threePt" dir="t"/>
            </a:scene3d>
            <a:sp3d extrusionH="57150">
              <a:bevelT h="25400" prst="softRound"/>
            </a:sp3d>
          </a:bodyPr>
          <a:lstStyle/>
          <a:p>
            <a:pPr marL="0" indent="0">
              <a:buNone/>
            </a:pPr>
            <a:endParaRPr lang="en-US" sz="500" b="1" dirty="0" smtClean="0">
              <a:ln w="1905"/>
              <a:solidFill>
                <a:schemeClr val="accent4">
                  <a:lumMod val="75000"/>
                </a:schemeClr>
              </a:solidFill>
              <a:effectLst>
                <a:innerShdw blurRad="69850" dist="43180" dir="5400000">
                  <a:srgbClr val="000000">
                    <a:alpha val="65000"/>
                  </a:srgbClr>
                </a:innerShdw>
              </a:effectLst>
            </a:endParaRPr>
          </a:p>
          <a:p>
            <a:pPr marL="0" indent="0">
              <a:buNone/>
            </a:pPr>
            <a:r>
              <a:rPr lang="en-US" sz="4100" b="1" dirty="0" smtClean="0">
                <a:ln w="1905">
                  <a:solidFill>
                    <a:srgbClr val="002060"/>
                  </a:solidFill>
                </a:ln>
                <a:solidFill>
                  <a:schemeClr val="accent4">
                    <a:lumMod val="75000"/>
                  </a:schemeClr>
                </a:solidFill>
                <a:effectLst>
                  <a:innerShdw blurRad="69850" dist="43180" dir="5400000">
                    <a:srgbClr val="000000">
                      <a:alpha val="65000"/>
                    </a:srgbClr>
                  </a:innerShdw>
                </a:effectLst>
              </a:rPr>
              <a:t>1)  Sidereal Month </a:t>
            </a:r>
            <a:r>
              <a:rPr lang="en-US" sz="3300" b="1" dirty="0" smtClean="0">
                <a:ln w="1905">
                  <a:solidFill>
                    <a:srgbClr val="002060"/>
                  </a:solidFill>
                </a:ln>
                <a:solidFill>
                  <a:schemeClr val="accent4">
                    <a:lumMod val="75000"/>
                  </a:schemeClr>
                </a:solidFill>
                <a:effectLst>
                  <a:innerShdw blurRad="69850" dist="43180" dir="5400000">
                    <a:srgbClr val="000000">
                      <a:alpha val="65000"/>
                    </a:srgbClr>
                  </a:innerShdw>
                </a:effectLst>
              </a:rPr>
              <a:t>[alignment with the stars]</a:t>
            </a:r>
          </a:p>
          <a:p>
            <a:pPr>
              <a:lnSpc>
                <a:spcPct val="120000"/>
              </a:lnSpc>
              <a:buFont typeface="Wingdings" pitchFamily="2" charset="2"/>
              <a:buChar char="§"/>
            </a:pPr>
            <a:r>
              <a:rPr lang="en-US" sz="3100" b="1" dirty="0" smtClean="0">
                <a:ln w="1905">
                  <a:solidFill>
                    <a:schemeClr val="bg1"/>
                  </a:solidFill>
                </a:ln>
                <a:solidFill>
                  <a:srgbClr val="002060"/>
                </a:solidFill>
                <a:effectLst>
                  <a:innerShdw blurRad="69850" dist="43180" dir="5400000">
                    <a:srgbClr val="000000">
                      <a:alpha val="65000"/>
                    </a:srgbClr>
                  </a:innerShdw>
                </a:effectLst>
              </a:rPr>
              <a:t>The time it takes for the moon </a:t>
            </a:r>
            <a:br>
              <a:rPr lang="en-US" sz="3100" b="1" dirty="0" smtClean="0">
                <a:ln w="1905">
                  <a:solidFill>
                    <a:schemeClr val="bg1"/>
                  </a:solidFill>
                </a:ln>
                <a:solidFill>
                  <a:srgbClr val="002060"/>
                </a:solidFill>
                <a:effectLst>
                  <a:innerShdw blurRad="69850" dist="43180" dir="5400000">
                    <a:srgbClr val="000000">
                      <a:alpha val="65000"/>
                    </a:srgbClr>
                  </a:innerShdw>
                </a:effectLst>
              </a:rPr>
            </a:br>
            <a:r>
              <a:rPr lang="en-US" sz="3100" b="1" dirty="0" smtClean="0">
                <a:ln w="1905">
                  <a:solidFill>
                    <a:schemeClr val="bg1"/>
                  </a:solidFill>
                </a:ln>
                <a:solidFill>
                  <a:srgbClr val="002060"/>
                </a:solidFill>
                <a:effectLst>
                  <a:innerShdw blurRad="69850" dist="43180" dir="5400000">
                    <a:srgbClr val="000000">
                      <a:alpha val="65000"/>
                    </a:srgbClr>
                  </a:innerShdw>
                </a:effectLst>
              </a:rPr>
              <a:t>to complete one orbit of Earth;</a:t>
            </a:r>
            <a:br>
              <a:rPr lang="en-US" sz="3100" b="1" dirty="0" smtClean="0">
                <a:ln w="1905">
                  <a:solidFill>
                    <a:schemeClr val="bg1"/>
                  </a:solidFill>
                </a:ln>
                <a:solidFill>
                  <a:srgbClr val="002060"/>
                </a:solidFill>
                <a:effectLst>
                  <a:innerShdw blurRad="69850" dist="43180" dir="5400000">
                    <a:srgbClr val="000000">
                      <a:alpha val="65000"/>
                    </a:srgbClr>
                  </a:innerShdw>
                </a:effectLst>
              </a:rPr>
            </a:br>
            <a:r>
              <a:rPr lang="en-US" sz="3100" b="1" dirty="0" smtClean="0">
                <a:ln w="1905">
                  <a:solidFill>
                    <a:schemeClr val="bg1"/>
                  </a:solidFill>
                </a:ln>
                <a:solidFill>
                  <a:srgbClr val="002060"/>
                </a:solidFill>
                <a:effectLst>
                  <a:innerShdw blurRad="69850" dist="43180" dir="5400000">
                    <a:srgbClr val="000000">
                      <a:alpha val="65000"/>
                    </a:srgbClr>
                  </a:innerShdw>
                </a:effectLst>
              </a:rPr>
              <a:t>an average of 27.3 days.</a:t>
            </a:r>
            <a:br>
              <a:rPr lang="en-US" sz="3100" b="1" dirty="0" smtClean="0">
                <a:ln w="1905">
                  <a:solidFill>
                    <a:schemeClr val="bg1"/>
                  </a:solidFill>
                </a:ln>
                <a:solidFill>
                  <a:srgbClr val="002060"/>
                </a:solidFill>
                <a:effectLst>
                  <a:innerShdw blurRad="69850" dist="43180" dir="5400000">
                    <a:srgbClr val="000000">
                      <a:alpha val="65000"/>
                    </a:srgbClr>
                  </a:innerShdw>
                </a:effectLst>
              </a:rPr>
            </a:br>
            <a:endParaRPr lang="en-US" sz="3100" b="1" dirty="0" smtClean="0">
              <a:ln w="1905">
                <a:solidFill>
                  <a:schemeClr val="bg1"/>
                </a:solidFill>
              </a:ln>
              <a:solidFill>
                <a:srgbClr val="002060"/>
              </a:solidFill>
              <a:effectLst>
                <a:innerShdw blurRad="69850" dist="43180" dir="5400000">
                  <a:srgbClr val="000000">
                    <a:alpha val="65000"/>
                  </a:srgbClr>
                </a:innerShdw>
              </a:effectLst>
            </a:endParaRPr>
          </a:p>
          <a:p>
            <a:pPr marL="0" indent="0">
              <a:buNone/>
            </a:pPr>
            <a:endParaRPr lang="en-US" sz="500" b="1" dirty="0" smtClean="0">
              <a:ln w="1905"/>
              <a:solidFill>
                <a:srgbClr val="002060"/>
              </a:solidFill>
              <a:effectLst>
                <a:innerShdw blurRad="69850" dist="43180" dir="5400000">
                  <a:srgbClr val="000000">
                    <a:alpha val="65000"/>
                  </a:srgbClr>
                </a:innerShdw>
              </a:effectLst>
            </a:endParaRPr>
          </a:p>
          <a:p>
            <a:pPr marL="0" indent="0">
              <a:buNone/>
            </a:pPr>
            <a:r>
              <a:rPr lang="en-US" sz="4100" b="1" dirty="0" smtClean="0">
                <a:ln w="1905">
                  <a:solidFill>
                    <a:srgbClr val="002060"/>
                  </a:solidFill>
                </a:ln>
                <a:solidFill>
                  <a:srgbClr val="00B050"/>
                </a:solidFill>
                <a:effectLst>
                  <a:innerShdw blurRad="69850" dist="43180" dir="5400000">
                    <a:srgbClr val="000000">
                      <a:alpha val="65000"/>
                    </a:srgbClr>
                  </a:innerShdw>
                </a:effectLst>
              </a:rPr>
              <a:t>2)  Synodic Month </a:t>
            </a:r>
            <a:r>
              <a:rPr lang="en-US" sz="3300" b="1" dirty="0" smtClean="0">
                <a:ln w="1905">
                  <a:solidFill>
                    <a:srgbClr val="002060"/>
                  </a:solidFill>
                </a:ln>
                <a:solidFill>
                  <a:srgbClr val="00B050"/>
                </a:solidFill>
                <a:effectLst>
                  <a:innerShdw blurRad="69850" dist="43180" dir="5400000">
                    <a:srgbClr val="000000">
                      <a:alpha val="65000"/>
                    </a:srgbClr>
                  </a:innerShdw>
                </a:effectLst>
              </a:rPr>
              <a:t>[alignment with sun &amp; moon phase]</a:t>
            </a:r>
            <a:endParaRPr lang="en-US" sz="3300" b="1" dirty="0">
              <a:ln w="1905">
                <a:solidFill>
                  <a:srgbClr val="002060"/>
                </a:solidFill>
              </a:ln>
              <a:solidFill>
                <a:srgbClr val="00B050"/>
              </a:solidFill>
              <a:effectLst>
                <a:innerShdw blurRad="69850" dist="43180" dir="5400000">
                  <a:srgbClr val="000000">
                    <a:alpha val="65000"/>
                  </a:srgbClr>
                </a:innerShdw>
              </a:effectLst>
            </a:endParaRPr>
          </a:p>
          <a:p>
            <a:pPr>
              <a:lnSpc>
                <a:spcPct val="120000"/>
              </a:lnSpc>
              <a:buFont typeface="Wingdings" pitchFamily="2" charset="2"/>
              <a:buChar char="§"/>
            </a:pPr>
            <a:r>
              <a:rPr lang="en-US" sz="3100" b="1" dirty="0" smtClean="0">
                <a:ln w="1905">
                  <a:solidFill>
                    <a:schemeClr val="bg1"/>
                  </a:solidFill>
                </a:ln>
                <a:solidFill>
                  <a:srgbClr val="002060"/>
                </a:solidFill>
                <a:effectLst>
                  <a:innerShdw blurRad="69850" dist="43180" dir="5400000">
                    <a:srgbClr val="000000">
                      <a:alpha val="65000"/>
                    </a:srgbClr>
                  </a:innerShdw>
                </a:effectLst>
              </a:rPr>
              <a:t>The time it takes the moon to </a:t>
            </a:r>
            <a:br>
              <a:rPr lang="en-US" sz="3100" b="1" dirty="0" smtClean="0">
                <a:ln w="1905">
                  <a:solidFill>
                    <a:schemeClr val="bg1"/>
                  </a:solidFill>
                </a:ln>
                <a:solidFill>
                  <a:srgbClr val="002060"/>
                </a:solidFill>
                <a:effectLst>
                  <a:innerShdw blurRad="69850" dist="43180" dir="5400000">
                    <a:srgbClr val="000000">
                      <a:alpha val="65000"/>
                    </a:srgbClr>
                  </a:innerShdw>
                </a:effectLst>
              </a:rPr>
            </a:br>
            <a:r>
              <a:rPr lang="en-US" sz="3100" b="1" dirty="0" smtClean="0">
                <a:ln w="1905">
                  <a:solidFill>
                    <a:schemeClr val="bg1"/>
                  </a:solidFill>
                </a:ln>
                <a:solidFill>
                  <a:srgbClr val="002060"/>
                </a:solidFill>
                <a:effectLst>
                  <a:innerShdw blurRad="69850" dist="43180" dir="5400000">
                    <a:srgbClr val="000000">
                      <a:alpha val="65000"/>
                    </a:srgbClr>
                  </a:innerShdw>
                </a:effectLst>
              </a:rPr>
              <a:t>reach the same visual </a:t>
            </a:r>
            <a:r>
              <a:rPr lang="en-US" sz="3100" b="1" u="sng" dirty="0" smtClean="0">
                <a:ln w="1905">
                  <a:solidFill>
                    <a:schemeClr val="bg1"/>
                  </a:solidFill>
                </a:ln>
                <a:solidFill>
                  <a:srgbClr val="002060"/>
                </a:solidFill>
                <a:effectLst>
                  <a:innerShdw blurRad="69850" dist="43180" dir="5400000">
                    <a:srgbClr val="000000">
                      <a:alpha val="65000"/>
                    </a:srgbClr>
                  </a:innerShdw>
                </a:effectLst>
              </a:rPr>
              <a:t>phase</a:t>
            </a:r>
            <a:r>
              <a:rPr lang="en-US" sz="3100" b="1" dirty="0" smtClean="0">
                <a:ln w="1905">
                  <a:solidFill>
                    <a:schemeClr val="bg1"/>
                  </a:solidFill>
                </a:ln>
                <a:solidFill>
                  <a:srgbClr val="002060"/>
                </a:solidFill>
                <a:effectLst>
                  <a:innerShdw blurRad="69850" dist="43180" dir="5400000">
                    <a:srgbClr val="000000">
                      <a:alpha val="65000"/>
                    </a:srgbClr>
                  </a:innerShdw>
                </a:effectLst>
              </a:rPr>
              <a:t>; an</a:t>
            </a:r>
            <a:br>
              <a:rPr lang="en-US" sz="3100" b="1" dirty="0" smtClean="0">
                <a:ln w="1905">
                  <a:solidFill>
                    <a:schemeClr val="bg1"/>
                  </a:solidFill>
                </a:ln>
                <a:solidFill>
                  <a:srgbClr val="002060"/>
                </a:solidFill>
                <a:effectLst>
                  <a:innerShdw blurRad="69850" dist="43180" dir="5400000">
                    <a:srgbClr val="000000">
                      <a:alpha val="65000"/>
                    </a:srgbClr>
                  </a:innerShdw>
                </a:effectLst>
              </a:rPr>
            </a:br>
            <a:r>
              <a:rPr lang="en-US" sz="3100" b="1" dirty="0" smtClean="0">
                <a:ln w="1905">
                  <a:solidFill>
                    <a:schemeClr val="bg1"/>
                  </a:solidFill>
                </a:ln>
                <a:solidFill>
                  <a:srgbClr val="002060"/>
                </a:solidFill>
                <a:effectLst>
                  <a:innerShdw blurRad="69850" dist="43180" dir="5400000">
                    <a:srgbClr val="000000">
                      <a:alpha val="65000"/>
                    </a:srgbClr>
                  </a:innerShdw>
                </a:effectLst>
              </a:rPr>
              <a:t>average of 29.5 days &amp; 29 phases.</a:t>
            </a:r>
          </a:p>
          <a:p>
            <a:pPr marL="0" indent="0">
              <a:buNone/>
            </a:pPr>
            <a:endParaRPr lang="en-US" sz="1300" b="1" dirty="0" smtClean="0">
              <a:ln w="1905"/>
              <a:solidFill>
                <a:srgbClr val="002060"/>
              </a:solidFill>
              <a:effectLst>
                <a:innerShdw blurRad="69850" dist="43180" dir="5400000">
                  <a:srgbClr val="000000">
                    <a:alpha val="65000"/>
                  </a:srgbClr>
                </a:innerShdw>
              </a:effectLst>
            </a:endParaRPr>
          </a:p>
        </p:txBody>
      </p:sp>
      <p:pic>
        <p:nvPicPr>
          <p:cNvPr id="5" name="Picture 2" descr="C:\Users\Rae\Desktop\moonphas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8683" y="4800600"/>
            <a:ext cx="2988917" cy="1970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C:\Users\Rae\Desktop\starry night 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283" y="2286000"/>
            <a:ext cx="2996179" cy="1970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11731922" cy="990600"/>
          </a:xfrm>
        </p:spPr>
        <p:txBody>
          <a:bodyPr>
            <a:normAutofit/>
            <a:scene3d>
              <a:camera prst="orthographicFront"/>
              <a:lightRig rig="threePt" dir="t"/>
            </a:scene3d>
            <a:sp3d extrusionH="57150">
              <a:bevelT w="38100" h="38100"/>
            </a:sp3d>
          </a:body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Two Different Lunar Months Today</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64</a:t>
            </a:fld>
            <a:endParaRPr lang="en-US"/>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12420600" y="1752600"/>
            <a:ext cx="1600200" cy="1600200"/>
          </a:xfrm>
          <a:prstGeom prst="rect">
            <a:avLst/>
          </a:prstGeom>
          <a:ln>
            <a:noFill/>
          </a:ln>
          <a:effectLst>
            <a:softEdge rad="112500"/>
          </a:effectLst>
        </p:spPr>
      </p:pic>
      <p:sp>
        <p:nvSpPr>
          <p:cNvPr id="8" name="Content Placeholder 3"/>
          <p:cNvSpPr txBox="1">
            <a:spLocks/>
          </p:cNvSpPr>
          <p:nvPr/>
        </p:nvSpPr>
        <p:spPr>
          <a:xfrm>
            <a:off x="12420600" y="1346522"/>
            <a:ext cx="10820400" cy="5029200"/>
          </a:xfrm>
          <a:prstGeom prst="rect">
            <a:avLst/>
          </a:prstGeom>
        </p:spPr>
        <p:txBody>
          <a:bodyPr vert="horz">
            <a:normAutofit fontScale="70000" lnSpcReduction="20000"/>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dirty="0" smtClean="0"/>
              <a:t>Today we are told/taught the lunar cycle is 29½ days long. </a:t>
            </a:r>
            <a:br>
              <a:rPr lang="en-US" dirty="0" smtClean="0"/>
            </a:br>
            <a:endParaRPr lang="en-US" dirty="0" smtClean="0"/>
          </a:p>
          <a:p>
            <a:pPr>
              <a:buFont typeface="Wingdings" pitchFamily="2" charset="2"/>
              <a:buChar char="§"/>
            </a:pPr>
            <a:r>
              <a:rPr lang="en-US" dirty="0" smtClean="0"/>
              <a:t>At the sundial event in 701 BC, the lunation of the moon was moved back to 28 days.  Just under it actually.  The 29.5 lunation claim of man is simply false! That is, if we accept Yahuah's designation of a complete orbit.  Scriptures tells us that one full orbit of the sun is from </a:t>
            </a:r>
            <a:r>
              <a:rPr lang="en-US" u="sng" dirty="0" smtClean="0"/>
              <a:t>the starting place</a:t>
            </a:r>
            <a:r>
              <a:rPr lang="en-US" dirty="0" smtClean="0"/>
              <a:t> </a:t>
            </a:r>
            <a:r>
              <a:rPr lang="en-US" dirty="0" smtClean="0">
                <a:solidFill>
                  <a:srgbClr val="00B050"/>
                </a:solidFill>
              </a:rPr>
              <a:t>back to the original </a:t>
            </a:r>
            <a:r>
              <a:rPr lang="en-US" u="sng" dirty="0" smtClean="0"/>
              <a:t>starting place</a:t>
            </a:r>
            <a:r>
              <a:rPr lang="en-US" dirty="0" smtClean="0"/>
              <a:t>.  </a:t>
            </a:r>
            <a:br>
              <a:rPr lang="en-US" dirty="0" smtClean="0"/>
            </a:br>
            <a:r>
              <a:rPr lang="en-US" sz="2600" dirty="0" smtClean="0"/>
              <a:t>(See Eccl 1:5.)</a:t>
            </a:r>
            <a:br>
              <a:rPr lang="en-US" sz="2600" dirty="0" smtClean="0"/>
            </a:br>
            <a:endParaRPr lang="en-US" dirty="0" smtClean="0"/>
          </a:p>
          <a:p>
            <a:pPr>
              <a:buFont typeface="Wingdings" pitchFamily="2" charset="2"/>
              <a:buChar char="§"/>
            </a:pPr>
            <a:r>
              <a:rPr lang="en-US" dirty="0" smtClean="0"/>
              <a:t>The 29.5 day lunation of the moon is a fully false claim because the 29.5 day lunation demands about a 375 degree circle.  Yes it returns to the original place of entry and continues until man can declare a lunation close to Yahuah's design of a 30 day lunar cycle.  In this way, Yahuah's peripheries are abolished and replaced to claim a 29.5 day lunation.</a:t>
            </a:r>
            <a:br>
              <a:rPr lang="en-US" dirty="0" smtClean="0"/>
            </a:br>
            <a:endParaRPr lang="en-US" sz="1800" dirty="0" smtClean="0"/>
          </a:p>
          <a:p>
            <a:pPr>
              <a:buFont typeface="Wingdings" pitchFamily="2" charset="2"/>
              <a:buChar char="§"/>
            </a:pPr>
            <a:r>
              <a:rPr lang="en-US" dirty="0" smtClean="0"/>
              <a:t>There is simply no such identity as a </a:t>
            </a:r>
            <a:br>
              <a:rPr lang="en-US" dirty="0" smtClean="0"/>
            </a:br>
            <a:r>
              <a:rPr lang="en-US" dirty="0" smtClean="0"/>
              <a:t>29.5 day lunar month according to Yahuah.</a:t>
            </a:r>
            <a:br>
              <a:rPr lang="en-US" dirty="0" smtClean="0"/>
            </a:br>
            <a:endParaRPr lang="en-US" dirty="0" smtClean="0"/>
          </a:p>
          <a:p>
            <a:pPr>
              <a:buFont typeface="Wingdings" pitchFamily="2" charset="2"/>
              <a:buChar char="§"/>
            </a:pPr>
            <a:r>
              <a:rPr lang="en-US" dirty="0" smtClean="0"/>
              <a:t>Note the number of moon phases as given here:</a:t>
            </a:r>
          </a:p>
          <a:p>
            <a:pPr>
              <a:buFont typeface="Wingdings" pitchFamily="2" charset="2"/>
              <a:buChar char="§"/>
            </a:pPr>
            <a:endParaRPr lang="en-US" dirty="0" smtClean="0"/>
          </a:p>
          <a:p>
            <a:pPr>
              <a:buFont typeface="Wingdings" pitchFamily="2" charset="2"/>
              <a:buChar char="§"/>
            </a:pPr>
            <a:endParaRPr lang="en-US" dirty="0"/>
          </a:p>
        </p:txBody>
      </p:sp>
      <p:sp>
        <p:nvSpPr>
          <p:cNvPr id="9" name="Rectangle 8"/>
          <p:cNvSpPr/>
          <p:nvPr/>
        </p:nvSpPr>
        <p:spPr>
          <a:xfrm>
            <a:off x="754284" y="6964101"/>
            <a:ext cx="10405636"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8F8F8"/>
                </a:solidFill>
                <a:effectLst>
                  <a:outerShdw blurRad="25400" algn="tl" rotWithShape="0">
                    <a:srgbClr val="000000">
                      <a:alpha val="43000"/>
                    </a:srgbClr>
                  </a:outerShdw>
                </a:effectLst>
              </a:rPr>
              <a:t>Neither of these moon/months </a:t>
            </a:r>
            <a:br>
              <a:rPr lang="en-US" sz="3600" b="1" cap="none" spc="150" dirty="0" smtClean="0">
                <a:ln w="11430"/>
                <a:solidFill>
                  <a:srgbClr val="F8F8F8"/>
                </a:solidFill>
                <a:effectLst>
                  <a:outerShdw blurRad="25400" algn="tl" rotWithShape="0">
                    <a:srgbClr val="000000">
                      <a:alpha val="43000"/>
                    </a:srgbClr>
                  </a:outerShdw>
                </a:effectLst>
              </a:rPr>
            </a:br>
            <a:r>
              <a:rPr lang="en-US" sz="3600" b="1" cap="none" spc="150" dirty="0" smtClean="0">
                <a:ln w="11430"/>
                <a:solidFill>
                  <a:srgbClr val="F8F8F8"/>
                </a:solidFill>
                <a:effectLst>
                  <a:outerShdw blurRad="25400" algn="tl" rotWithShape="0">
                    <a:srgbClr val="000000">
                      <a:alpha val="43000"/>
                    </a:srgbClr>
                  </a:outerShdw>
                </a:effectLst>
              </a:rPr>
              <a:t>align with Yahuah’s 30 day month!</a:t>
            </a:r>
            <a:endParaRPr lang="en-US" sz="3600" b="1" cap="none" spc="150" dirty="0">
              <a:ln w="11430"/>
              <a:solidFill>
                <a:srgbClr val="F8F8F8"/>
              </a:solidFill>
              <a:effectLst>
                <a:outerShdw blurRad="25400" algn="tl" rotWithShape="0">
                  <a:srgbClr val="000000">
                    <a:alpha val="43000"/>
                  </a:srgbClr>
                </a:outerShdw>
              </a:effectLst>
            </a:endParaRPr>
          </a:p>
        </p:txBody>
      </p:sp>
      <p:pic>
        <p:nvPicPr>
          <p:cNvPr id="10" name="Picture 7" descr="C:\Users\Rae\Desktop\flowers snow yellow pur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95832" y="7305638"/>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10" descr="C:\Users\Rae\Desktop\flowers snow purp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5749" y="7839714"/>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2" descr="C:\Users\Rae\Desktop\flowers snow pin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0392" y="716137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3" descr="C:\Users\Rae\Desktop\flowers snow yellow.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50674" y="7944051"/>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4" descr="C:\Users\Rae\Desktop\flowers snow mt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3319" y="774741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14" descr="C:\Documents and Settings\Rae\Desktop\Tschoepe PPT\Sun Dial PNG.png"/>
          <p:cNvPicPr>
            <a:picLocks noChangeAspect="1" noChangeArrowheads="1"/>
          </p:cNvPicPr>
          <p:nvPr/>
        </p:nvPicPr>
        <p:blipFill>
          <a:blip r:embed="rId13" cstate="print"/>
          <a:srcRect/>
          <a:stretch>
            <a:fillRect/>
          </a:stretch>
        </p:blipFill>
        <p:spPr bwMode="auto">
          <a:xfrm>
            <a:off x="-3581400" y="247650"/>
            <a:ext cx="3386137" cy="3009900"/>
          </a:xfrm>
          <a:prstGeom prst="rect">
            <a:avLst/>
          </a:prstGeom>
          <a:noFill/>
        </p:spPr>
      </p:pic>
      <p:pic>
        <p:nvPicPr>
          <p:cNvPr id="16" name="Picture 2" descr="C:\Users\Rae\Desktop\hex sundial 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4831" y="-546539"/>
            <a:ext cx="2122786" cy="1588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961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up)">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wipe(up)">
                                      <p:cBhvr>
                                        <p:cTn id="12" dur="17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728"/>
            <a:ext cx="12192000" cy="1219200"/>
          </a:xfrm>
          <a:gradFill>
            <a:gsLst>
              <a:gs pos="0">
                <a:srgbClr val="5E9EFF"/>
              </a:gs>
              <a:gs pos="20000">
                <a:srgbClr val="85C2FF"/>
              </a:gs>
              <a:gs pos="51000">
                <a:srgbClr val="C4D6EB"/>
              </a:gs>
              <a:gs pos="85000">
                <a:srgbClr val="FFEBFA"/>
              </a:gs>
            </a:gsLst>
            <a:lin ang="5400000" scaled="0"/>
          </a:gradFill>
          <a:scene3d>
            <a:camera prst="orthographicFront"/>
            <a:lightRig rig="flat" dir="tl">
              <a:rot lat="0" lon="0" rev="6600000"/>
            </a:lightRig>
          </a:scene3d>
          <a:sp3d>
            <a:bevelT w="152400" h="50800" prst="softRound"/>
          </a:sp3d>
        </p:spPr>
        <p:txBody>
          <a:bodyPr>
            <a:normAutofit/>
            <a:sp3d extrusionH="25400" contourW="8890">
              <a:bevelT w="38100" h="31750"/>
              <a:contourClr>
                <a:schemeClr val="accent2">
                  <a:shade val="75000"/>
                </a:schemeClr>
              </a:contourClr>
            </a:sp3d>
          </a:bodyPr>
          <a:lstStyle/>
          <a:p>
            <a:pPr algn="ct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Lunar </a:t>
            </a:r>
            <a:r>
              <a:rPr lang="en-US" sz="5200" b="1" dirty="0" smtClean="0">
                <a:ln w="11430">
                  <a:solidFill>
                    <a:srgbClr val="7030A0"/>
                  </a:solidFill>
                </a:ln>
                <a:solidFill>
                  <a:srgbClr val="0070C0"/>
                </a:solidFill>
                <a:effectLst>
                  <a:outerShdw blurRad="50800" dist="39000" dir="5460000" algn="tl">
                    <a:srgbClr val="000000">
                      <a:alpha val="38000"/>
                    </a:srgbClr>
                  </a:outerShdw>
                </a:effectLst>
                <a:latin typeface="Arial Rounded MT Bold" pitchFamily="34" charset="0"/>
              </a:rPr>
              <a:t>Sidereal</a:t>
            </a: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and </a:t>
            </a:r>
            <a:r>
              <a:rPr lang="en-US" sz="5200" b="1" dirty="0" smtClean="0">
                <a:ln w="11430">
                  <a:solidFill>
                    <a:srgbClr val="7030A0"/>
                  </a:solidFill>
                </a:ln>
                <a:solidFill>
                  <a:srgbClr val="8E002F"/>
                </a:solidFill>
                <a:effectLst>
                  <a:outerShdw blurRad="50800" dist="39000" dir="5460000" algn="tl">
                    <a:srgbClr val="000000">
                      <a:alpha val="38000"/>
                    </a:srgbClr>
                  </a:outerShdw>
                </a:effectLst>
                <a:latin typeface="Arial Rounded MT Bold" pitchFamily="34" charset="0"/>
              </a:rPr>
              <a:t>Synodic</a:t>
            </a: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Periods</a:t>
            </a:r>
            <a:endParaRPr lang="en-US" sz="5200" b="1" dirty="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65</a:t>
            </a:fld>
            <a:endParaRPr lang="en-US"/>
          </a:p>
        </p:txBody>
      </p:sp>
      <p:sp>
        <p:nvSpPr>
          <p:cNvPr id="4" name="Content Placeholder 3"/>
          <p:cNvSpPr>
            <a:spLocks noGrp="1"/>
          </p:cNvSpPr>
          <p:nvPr>
            <p:ph sz="quarter" idx="1"/>
          </p:nvPr>
        </p:nvSpPr>
        <p:spPr>
          <a:xfrm>
            <a:off x="304800" y="1600200"/>
            <a:ext cx="11506200" cy="5029200"/>
          </a:xfrm>
        </p:spPr>
        <p:txBody>
          <a:bodyPr>
            <a:normAutofit lnSpcReduction="10000"/>
            <a:scene3d>
              <a:camera prst="orthographicFront"/>
              <a:lightRig rig="threePt" dir="t"/>
            </a:scene3d>
            <a:sp3d extrusionH="57150">
              <a:bevelT w="38100" h="38100"/>
            </a:sp3d>
          </a:bodyPr>
          <a:lstStyle/>
          <a:p>
            <a:pPr>
              <a:buFont typeface="Wingdings" pitchFamily="2" charset="2"/>
              <a:buChar char="§"/>
            </a:pPr>
            <a:r>
              <a:rPr lang="en-US" sz="3200" b="1" dirty="0">
                <a:solidFill>
                  <a:schemeClr val="bg1"/>
                </a:solidFill>
              </a:rPr>
              <a:t>The Moon's sidereal orbital period </a:t>
            </a:r>
            <a:r>
              <a:rPr lang="en-US" sz="3200" b="1" dirty="0" smtClean="0">
                <a:solidFill>
                  <a:schemeClr val="bg1"/>
                </a:solidFill>
              </a:rPr>
              <a:t>(</a:t>
            </a:r>
            <a:r>
              <a:rPr lang="en-US" sz="3200" b="1" dirty="0" smtClean="0">
                <a:solidFill>
                  <a:srgbClr val="00B0F0"/>
                </a:solidFill>
              </a:rPr>
              <a:t>or </a:t>
            </a:r>
            <a:r>
              <a:rPr lang="en-US" sz="3200" b="1" dirty="0">
                <a:solidFill>
                  <a:srgbClr val="00B0F0"/>
                </a:solidFill>
              </a:rPr>
              <a:t>sidereal month</a:t>
            </a:r>
            <a:r>
              <a:rPr lang="en-US" sz="3200" b="1" dirty="0">
                <a:solidFill>
                  <a:schemeClr val="bg1"/>
                </a:solidFill>
              </a:rPr>
              <a:t>)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is </a:t>
            </a:r>
            <a:r>
              <a:rPr lang="en-US" sz="3200" b="1" dirty="0">
                <a:solidFill>
                  <a:srgbClr val="00B0F0"/>
                </a:solidFill>
              </a:rPr>
              <a:t>~27.3 </a:t>
            </a:r>
            <a:r>
              <a:rPr lang="en-US" sz="3200" b="1" dirty="0" smtClean="0">
                <a:solidFill>
                  <a:srgbClr val="00B0F0"/>
                </a:solidFill>
              </a:rPr>
              <a:t>days. </a:t>
            </a:r>
          </a:p>
          <a:p>
            <a:pPr lvl="1">
              <a:buFont typeface="Wingdings" pitchFamily="2" charset="2"/>
              <a:buChar char="§"/>
            </a:pPr>
            <a:r>
              <a:rPr lang="en-US" sz="2800" b="1" dirty="0" smtClean="0">
                <a:solidFill>
                  <a:schemeClr val="bg1"/>
                </a:solidFill>
              </a:rPr>
              <a:t>This </a:t>
            </a:r>
            <a:r>
              <a:rPr lang="en-US" sz="2800" b="1" dirty="0">
                <a:solidFill>
                  <a:schemeClr val="bg1"/>
                </a:solidFill>
              </a:rPr>
              <a:t>is the time interval that the Moon takes to </a:t>
            </a:r>
            <a:r>
              <a:rPr lang="en-US" sz="2800" b="1" dirty="0" smtClean="0">
                <a:solidFill>
                  <a:schemeClr val="bg1"/>
                </a:solidFill>
              </a:rPr>
              <a:t>complete its </a:t>
            </a:r>
            <a:r>
              <a:rPr lang="en-US" sz="2800" b="1" dirty="0">
                <a:solidFill>
                  <a:schemeClr val="bg1"/>
                </a:solidFill>
              </a:rPr>
              <a:t>360</a:t>
            </a:r>
            <a:r>
              <a:rPr lang="en-US" sz="2800" b="1" dirty="0" smtClean="0">
                <a:solidFill>
                  <a:schemeClr val="bg1"/>
                </a:solidFill>
              </a:rPr>
              <a:t>° orbit </a:t>
            </a:r>
            <a:br>
              <a:rPr lang="en-US" sz="2800" b="1" dirty="0" smtClean="0">
                <a:solidFill>
                  <a:schemeClr val="bg1"/>
                </a:solidFill>
              </a:rPr>
            </a:br>
            <a:r>
              <a:rPr lang="en-US" sz="2800" b="1" dirty="0" smtClean="0">
                <a:solidFill>
                  <a:schemeClr val="bg1"/>
                </a:solidFill>
              </a:rPr>
              <a:t>of the </a:t>
            </a:r>
            <a:r>
              <a:rPr lang="en-US" sz="2800" b="1" dirty="0">
                <a:solidFill>
                  <a:schemeClr val="bg1"/>
                </a:solidFill>
              </a:rPr>
              <a:t>Earth </a:t>
            </a:r>
            <a:r>
              <a:rPr lang="en-US" sz="2800" b="1" dirty="0">
                <a:ln>
                  <a:solidFill>
                    <a:sysClr val="windowText" lastClr="000000"/>
                  </a:solidFill>
                </a:ln>
                <a:solidFill>
                  <a:srgbClr val="00B0F0"/>
                </a:solidFill>
                <a:latin typeface="Cooper Black" pitchFamily="18" charset="0"/>
              </a:rPr>
              <a:t>relative to the "fixed" stars</a:t>
            </a:r>
            <a:r>
              <a:rPr lang="en-US" sz="2800" b="1" dirty="0">
                <a:ln>
                  <a:solidFill>
                    <a:sysClr val="windowText" lastClr="000000"/>
                  </a:solidFill>
                </a:ln>
                <a:solidFill>
                  <a:srgbClr val="00B0F0"/>
                </a:solidFill>
              </a:rPr>
              <a:t>. </a:t>
            </a:r>
          </a:p>
          <a:p>
            <a:pPr>
              <a:buFont typeface="Wingdings" pitchFamily="2" charset="2"/>
              <a:buChar char="§"/>
            </a:pPr>
            <a:r>
              <a:rPr lang="en-US" sz="3200" b="1" dirty="0">
                <a:solidFill>
                  <a:schemeClr val="bg1"/>
                </a:solidFill>
              </a:rPr>
              <a:t>The period of the </a:t>
            </a:r>
            <a:r>
              <a:rPr lang="en-US" sz="3200" b="1" dirty="0">
                <a:solidFill>
                  <a:srgbClr val="FFC9DB"/>
                </a:solidFill>
                <a:latin typeface="Cooper Black" pitchFamily="18" charset="0"/>
              </a:rPr>
              <a:t>lunar phases </a:t>
            </a:r>
            <a:r>
              <a:rPr lang="en-US" sz="3200" b="1" dirty="0" smtClean="0">
                <a:solidFill>
                  <a:srgbClr val="FFC9DB"/>
                </a:solidFill>
                <a:latin typeface="Cooper Black" pitchFamily="18" charset="0"/>
              </a:rPr>
              <a:t>       </a:t>
            </a:r>
            <a:r>
              <a:rPr lang="en-US" sz="2800" b="1" dirty="0" smtClean="0">
                <a:solidFill>
                  <a:schemeClr val="bg1"/>
                </a:solidFill>
              </a:rPr>
              <a:t>(</a:t>
            </a:r>
            <a:r>
              <a:rPr lang="en-US" sz="2800" b="1" dirty="0">
                <a:solidFill>
                  <a:srgbClr val="FFC9DB"/>
                </a:solidFill>
              </a:rPr>
              <a:t>the synodic month</a:t>
            </a:r>
            <a:r>
              <a:rPr lang="en-US" sz="2800" b="1" dirty="0">
                <a:solidFill>
                  <a:schemeClr val="bg1"/>
                </a:solidFill>
              </a:rPr>
              <a:t>),</a:t>
            </a:r>
            <a:r>
              <a:rPr lang="en-US" sz="3200" b="1" dirty="0">
                <a:solidFill>
                  <a:schemeClr val="bg1"/>
                </a:solidFill>
              </a:rPr>
              <a:t> </a:t>
            </a:r>
            <a:r>
              <a:rPr lang="en-US" sz="3200" b="1" dirty="0" smtClean="0">
                <a:solidFill>
                  <a:schemeClr val="bg1"/>
                </a:solidFill>
              </a:rPr>
              <a:t>  </a:t>
            </a:r>
            <a:br>
              <a:rPr lang="en-US" sz="3200" b="1" dirty="0" smtClean="0">
                <a:solidFill>
                  <a:schemeClr val="bg1"/>
                </a:solidFill>
              </a:rPr>
            </a:br>
            <a:r>
              <a:rPr lang="en-US" sz="3200" b="1" dirty="0" smtClean="0">
                <a:solidFill>
                  <a:schemeClr val="bg1"/>
                </a:solidFill>
              </a:rPr>
              <a:t>     e.g</a:t>
            </a:r>
            <a:r>
              <a:rPr lang="en-US" sz="3200" b="1" dirty="0">
                <a:solidFill>
                  <a:schemeClr val="bg1"/>
                </a:solidFill>
              </a:rPr>
              <a:t>. the </a:t>
            </a:r>
            <a:r>
              <a:rPr lang="en-US" sz="3200" b="1" dirty="0">
                <a:ln>
                  <a:solidFill>
                    <a:sysClr val="windowText" lastClr="000000"/>
                  </a:solidFill>
                </a:ln>
                <a:solidFill>
                  <a:srgbClr val="FFC9DB"/>
                </a:solidFill>
                <a:latin typeface="Cooper Black" pitchFamily="18" charset="0"/>
              </a:rPr>
              <a:t>full moon to full moon period, </a:t>
            </a:r>
            <a:r>
              <a:rPr lang="en-US" sz="3200" b="1" dirty="0" smtClean="0">
                <a:ln>
                  <a:solidFill>
                    <a:sysClr val="windowText" lastClr="000000"/>
                  </a:solidFill>
                </a:ln>
                <a:solidFill>
                  <a:srgbClr val="FFC9DB"/>
                </a:solidFill>
                <a:latin typeface="Cooper Black" pitchFamily="18" charset="0"/>
              </a:rPr>
              <a:t/>
            </a:r>
            <a:br>
              <a:rPr lang="en-US" sz="3200" b="1" dirty="0" smtClean="0">
                <a:ln>
                  <a:solidFill>
                    <a:sysClr val="windowText" lastClr="000000"/>
                  </a:solidFill>
                </a:ln>
                <a:solidFill>
                  <a:srgbClr val="FFC9DB"/>
                </a:solidFill>
                <a:latin typeface="Cooper Black" pitchFamily="18" charset="0"/>
              </a:rPr>
            </a:br>
            <a:r>
              <a:rPr lang="en-US" sz="3200" b="1" dirty="0" smtClean="0">
                <a:ln>
                  <a:solidFill>
                    <a:sysClr val="windowText" lastClr="000000"/>
                  </a:solidFill>
                </a:ln>
                <a:solidFill>
                  <a:srgbClr val="FFC9DB"/>
                </a:solidFill>
                <a:latin typeface="Cooper Black" pitchFamily="18" charset="0"/>
              </a:rPr>
              <a:t>         </a:t>
            </a:r>
            <a:r>
              <a:rPr lang="en-US" sz="3200" b="1" dirty="0" smtClean="0">
                <a:solidFill>
                  <a:srgbClr val="FFC000"/>
                </a:solidFill>
              </a:rPr>
              <a:t>is </a:t>
            </a:r>
            <a:r>
              <a:rPr lang="en-US" sz="3200" b="1" dirty="0">
                <a:solidFill>
                  <a:srgbClr val="FFC000"/>
                </a:solidFill>
              </a:rPr>
              <a:t>longer at </a:t>
            </a:r>
            <a:r>
              <a:rPr lang="en-US" sz="3200" b="1" dirty="0">
                <a:solidFill>
                  <a:srgbClr val="FFC9DB"/>
                </a:solidFill>
              </a:rPr>
              <a:t>~29.5 days. </a:t>
            </a:r>
          </a:p>
          <a:p>
            <a:pPr lvl="1">
              <a:buFont typeface="Wingdings" pitchFamily="2" charset="2"/>
              <a:buChar char="§"/>
            </a:pPr>
            <a:r>
              <a:rPr lang="en-US" sz="2800" b="1" dirty="0">
                <a:solidFill>
                  <a:schemeClr val="bg1"/>
                </a:solidFill>
              </a:rPr>
              <a:t>At New Moon, the Moon </a:t>
            </a:r>
            <a:r>
              <a:rPr lang="en-US" sz="2800" b="1" dirty="0" smtClean="0">
                <a:solidFill>
                  <a:schemeClr val="bg1"/>
                </a:solidFill>
              </a:rPr>
              <a:t>has extended its orbit for a total of ~390° </a:t>
            </a:r>
            <a:r>
              <a:rPr lang="en-US" sz="2800" b="1" dirty="0">
                <a:solidFill>
                  <a:schemeClr val="bg1"/>
                </a:solidFill>
              </a:rPr>
              <a:t>to align with the Sun </a:t>
            </a:r>
            <a:r>
              <a:rPr lang="en-US" sz="2800" b="1" dirty="0" smtClean="0">
                <a:solidFill>
                  <a:schemeClr val="bg1"/>
                </a:solidFill>
              </a:rPr>
              <a:t>again – thus completing the </a:t>
            </a:r>
            <a:r>
              <a:rPr lang="en-US" sz="2800" b="1" dirty="0" smtClean="0">
                <a:solidFill>
                  <a:srgbClr val="FFC9DB"/>
                </a:solidFill>
              </a:rPr>
              <a:t>synodic month.</a:t>
            </a:r>
            <a:endParaRPr lang="en-US" sz="1800" b="1" dirty="0" smtClean="0">
              <a:solidFill>
                <a:srgbClr val="FFC9DB"/>
              </a:solidFill>
            </a:endParaRPr>
          </a:p>
          <a:p>
            <a:pPr lvl="1">
              <a:buFont typeface="Wingdings" pitchFamily="2" charset="2"/>
              <a:buChar char="§"/>
            </a:pPr>
            <a:endParaRPr lang="en-US" sz="1700" b="1" i="1" dirty="0">
              <a:solidFill>
                <a:srgbClr val="FFC9DB"/>
              </a:solidFill>
            </a:endParaRPr>
          </a:p>
          <a:p>
            <a:pPr marL="365760" lvl="1" indent="0">
              <a:buNone/>
            </a:pPr>
            <a:r>
              <a:rPr lang="en-US" sz="2000" b="1" i="1" dirty="0" smtClean="0">
                <a:solidFill>
                  <a:schemeClr val="bg1"/>
                </a:solidFill>
              </a:rPr>
              <a:t>https</a:t>
            </a:r>
            <a:r>
              <a:rPr lang="en-US" sz="2000" b="1" i="1" dirty="0">
                <a:solidFill>
                  <a:schemeClr val="bg1"/>
                </a:solidFill>
              </a:rPr>
              <a:t>://</a:t>
            </a:r>
            <a:r>
              <a:rPr lang="en-US" sz="2000" b="1" i="1" dirty="0" smtClean="0">
                <a:solidFill>
                  <a:schemeClr val="bg1"/>
                </a:solidFill>
              </a:rPr>
              <a:t>community.dur.ac.uk/john.lucey/users/lunar_sid_syn.html</a:t>
            </a:r>
            <a:endParaRPr lang="en-US" dirty="0"/>
          </a:p>
        </p:txBody>
      </p:sp>
    </p:spTree>
    <p:extLst>
      <p:ext uri="{BB962C8B-B14F-4D97-AF65-F5344CB8AC3E}">
        <p14:creationId xmlns:p14="http://schemas.microsoft.com/office/powerpoint/2010/main" val="14832617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2000"/>
                                        <p:tgtEl>
                                          <p:spTgt spid="4">
                                            <p:txEl>
                                              <p:pRg st="2" end="2"/>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wipe(left)">
                                      <p:cBhvr>
                                        <p:cTn id="11"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1000">
              <a:srgbClr val="000000"/>
            </a:gs>
            <a:gs pos="72000">
              <a:srgbClr val="0A128C"/>
            </a:gs>
            <a:gs pos="86000">
              <a:srgbClr val="181CC7"/>
            </a:gs>
            <a:gs pos="97000">
              <a:srgbClr val="7005D4"/>
            </a:gs>
            <a:gs pos="100000">
              <a:srgbClr val="8C3D9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3800" y="6477000"/>
            <a:ext cx="711200" cy="244476"/>
          </a:xfrm>
        </p:spPr>
        <p:txBody>
          <a:bodyPr>
            <a:normAutofit fontScale="85000" lnSpcReduction="20000"/>
          </a:bodyPr>
          <a:lstStyle/>
          <a:p>
            <a:fld id="{AA4C6552-42F6-43F2-A3FB-E92E8C09004E}" type="slidenum">
              <a:rPr lang="en-US" smtClean="0"/>
              <a:pPr/>
              <a:t>66</a:t>
            </a:fld>
            <a:endParaRPr lang="en-US" dirty="0"/>
          </a:p>
        </p:txBody>
      </p:sp>
      <p:sp>
        <p:nvSpPr>
          <p:cNvPr id="4" name="Content Placeholder 3"/>
          <p:cNvSpPr>
            <a:spLocks noGrp="1"/>
          </p:cNvSpPr>
          <p:nvPr>
            <p:ph sz="quarter" idx="1"/>
          </p:nvPr>
        </p:nvSpPr>
        <p:spPr/>
        <p:txBody>
          <a:bodyPr/>
          <a:lstStyle/>
          <a:p>
            <a:endParaRPr lang="en-US" sz="2000" i="1" dirty="0" smtClean="0"/>
          </a:p>
          <a:p>
            <a:pPr marL="0" indent="0">
              <a:buNone/>
            </a:pPr>
            <a:endParaRPr lang="en-US" dirty="0"/>
          </a:p>
        </p:txBody>
      </p:sp>
      <p:pic>
        <p:nvPicPr>
          <p:cNvPr id="4098" name="Picture 2" descr="C:\Users\Rae\Desktop\2 lunar months conj with sun and st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86968"/>
            <a:ext cx="7510463" cy="5818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12039600" cy="903732"/>
          </a:xfrm>
        </p:spPr>
        <p:txBody>
          <a:bodyPr>
            <a:norm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smtClean="0">
                <a:ln w="11430">
                  <a:solidFill>
                    <a:schemeClr val="bg1"/>
                  </a:solidFill>
                </a:ln>
                <a:solidFill>
                  <a:srgbClr val="8E002F"/>
                </a:solidFill>
                <a:effectLst>
                  <a:outerShdw blurRad="50800" dist="39000" dir="5460000" algn="tl">
                    <a:srgbClr val="000000">
                      <a:alpha val="38000"/>
                    </a:srgbClr>
                  </a:outerShdw>
                </a:effectLst>
                <a:latin typeface="Arial Rounded MT Bold" pitchFamily="34" charset="0"/>
              </a:rPr>
              <a:t>Synodic</a:t>
            </a:r>
            <a:r>
              <a:rPr lang="en-US" sz="4800" b="1" dirty="0" smtClean="0">
                <a:ln w="11430"/>
                <a:solidFill>
                  <a:srgbClr val="FF5050"/>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Month   </a:t>
            </a:r>
            <a:r>
              <a:rPr lang="en-US" sz="40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(Globe Earth Model)</a:t>
            </a:r>
            <a:endParaRPr lang="en-US" sz="4000" b="1" dirty="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endParaRPr>
          </a:p>
        </p:txBody>
      </p:sp>
      <p:sp>
        <p:nvSpPr>
          <p:cNvPr id="5" name="Rectangle 4"/>
          <p:cNvSpPr/>
          <p:nvPr/>
        </p:nvSpPr>
        <p:spPr>
          <a:xfrm>
            <a:off x="8147386" y="1143000"/>
            <a:ext cx="3693639" cy="2000548"/>
          </a:xfrm>
          <a:prstGeom prst="rect">
            <a:avLst/>
          </a:prstGeom>
          <a:noFill/>
        </p:spPr>
        <p:txBody>
          <a:bodyPr wrap="none" lIns="91440" tIns="45720" rIns="91440" bIns="45720">
            <a:spAutoFit/>
          </a:bodyPr>
          <a:lstStyle/>
          <a:p>
            <a:pPr marL="742950" indent="-742950" algn="ctr">
              <a:buAutoNum type="alphaUcParenR"/>
            </a:pPr>
            <a: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Diagram</a:t>
            </a:r>
            <a:b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 moon aligns</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sun &amp; star.</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sz="2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Rectangle 8"/>
          <p:cNvSpPr/>
          <p:nvPr/>
        </p:nvSpPr>
        <p:spPr>
          <a:xfrm>
            <a:off x="1219200" y="4648200"/>
            <a:ext cx="2590800" cy="1981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19775863">
            <a:off x="2973398" y="3369459"/>
            <a:ext cx="4265915" cy="794207"/>
          </a:xfrm>
          <a:prstGeom prst="rightArrow">
            <a:avLst>
              <a:gd name="adj1" fmla="val 50000"/>
              <a:gd name="adj2" fmla="val 101421"/>
            </a:avLst>
          </a:prstGeom>
          <a:gradFill flip="none" rotWithShape="1">
            <a:gsLst>
              <a:gs pos="45000">
                <a:srgbClr val="000000"/>
              </a:gs>
              <a:gs pos="86000">
                <a:srgbClr val="0A128C"/>
              </a:gs>
              <a:gs pos="94000">
                <a:srgbClr val="181CC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61550" y="2696900"/>
            <a:ext cx="5708986" cy="3048000"/>
          </a:xfrm>
          <a:prstGeom prst="rect">
            <a:avLst/>
          </a:prstGeom>
          <a:gradFill flip="none" rotWithShape="1">
            <a:gsLst>
              <a:gs pos="45000">
                <a:srgbClr val="000000"/>
              </a:gs>
              <a:gs pos="86000">
                <a:srgbClr val="0A128C"/>
              </a:gs>
              <a:gs pos="94000">
                <a:srgbClr val="181CC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97433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1500"/>
                                        <p:tgtEl>
                                          <p:spTgt spid="9"/>
                                        </p:tgtEl>
                                      </p:cBhvr>
                                    </p:animEffect>
                                    <p:set>
                                      <p:cBhvr>
                                        <p:cTn id="10" dur="1" fill="hold">
                                          <p:stCondLst>
                                            <p:cond delay="1499"/>
                                          </p:stCondLst>
                                        </p:cTn>
                                        <p:tgtEl>
                                          <p:spTgt spid="9"/>
                                        </p:tgtEl>
                                        <p:attrNameLst>
                                          <p:attrName>style.visibility</p:attrName>
                                        </p:attrNameLst>
                                      </p:cBhvr>
                                      <p:to>
                                        <p:strVal val="hidden"/>
                                      </p:to>
                                    </p:set>
                                  </p:childTnLst>
                                </p:cTn>
                              </p:par>
                            </p:childTnLst>
                          </p:cTn>
                        </p:par>
                        <p:par>
                          <p:cTn id="11" fill="hold">
                            <p:stCondLst>
                              <p:cond delay="1500"/>
                            </p:stCondLst>
                            <p:childTnLst>
                              <p:par>
                                <p:cTn id="12" presetID="22" presetClass="exit" presetSubtype="4" fill="hold" grpId="0" nodeType="afterEffect">
                                  <p:stCondLst>
                                    <p:cond delay="1000"/>
                                  </p:stCondLst>
                                  <p:childTnLst>
                                    <p:animEffect transition="out" filter="wipe(down)">
                                      <p:cBhvr>
                                        <p:cTn id="13" dur="1250"/>
                                        <p:tgtEl>
                                          <p:spTgt spid="7"/>
                                        </p:tgtEl>
                                      </p:cBhvr>
                                    </p:animEffect>
                                    <p:set>
                                      <p:cBhvr>
                                        <p:cTn id="14"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1000">
              <a:srgbClr val="000000"/>
            </a:gs>
            <a:gs pos="72000">
              <a:srgbClr val="0A128C"/>
            </a:gs>
            <a:gs pos="86000">
              <a:srgbClr val="181CC7"/>
            </a:gs>
            <a:gs pos="97000">
              <a:srgbClr val="7005D4"/>
            </a:gs>
            <a:gs pos="100000">
              <a:srgbClr val="8C3D9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3800" y="6477000"/>
            <a:ext cx="711200" cy="244476"/>
          </a:xfrm>
        </p:spPr>
        <p:txBody>
          <a:bodyPr>
            <a:normAutofit fontScale="85000" lnSpcReduction="20000"/>
          </a:bodyPr>
          <a:lstStyle/>
          <a:p>
            <a:fld id="{AA4C6552-42F6-43F2-A3FB-E92E8C09004E}" type="slidenum">
              <a:rPr lang="en-US" smtClean="0"/>
              <a:pPr/>
              <a:t>67</a:t>
            </a:fld>
            <a:endParaRPr lang="en-US" dirty="0"/>
          </a:p>
        </p:txBody>
      </p:sp>
      <p:sp>
        <p:nvSpPr>
          <p:cNvPr id="4" name="Content Placeholder 3"/>
          <p:cNvSpPr>
            <a:spLocks noGrp="1"/>
          </p:cNvSpPr>
          <p:nvPr>
            <p:ph sz="quarter" idx="1"/>
          </p:nvPr>
        </p:nvSpPr>
        <p:spPr/>
        <p:txBody>
          <a:bodyPr/>
          <a:lstStyle/>
          <a:p>
            <a:endParaRPr lang="en-US" sz="2000" i="1" dirty="0" smtClean="0"/>
          </a:p>
          <a:p>
            <a:pPr marL="0" indent="0">
              <a:buNone/>
            </a:pPr>
            <a:endParaRPr lang="en-US" dirty="0"/>
          </a:p>
        </p:txBody>
      </p:sp>
      <p:pic>
        <p:nvPicPr>
          <p:cNvPr id="4098" name="Picture 2" descr="C:\Users\Rae\Desktop\2 lunar months conj with sun and st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86968"/>
            <a:ext cx="7510463" cy="5818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12039600" cy="903732"/>
          </a:xfrm>
        </p:spPr>
        <p:txBody>
          <a:bodyPr>
            <a:norm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smtClean="0">
                <a:ln w="11430">
                  <a:solidFill>
                    <a:schemeClr val="bg1"/>
                  </a:solidFill>
                </a:ln>
                <a:solidFill>
                  <a:srgbClr val="8E002F"/>
                </a:solidFill>
                <a:effectLst>
                  <a:outerShdw blurRad="50800" dist="39000" dir="5460000" algn="tl">
                    <a:srgbClr val="000000">
                      <a:alpha val="38000"/>
                    </a:srgbClr>
                  </a:outerShdw>
                </a:effectLst>
                <a:latin typeface="Arial Rounded MT Bold" pitchFamily="34" charset="0"/>
              </a:rPr>
              <a:t>Synodic</a:t>
            </a:r>
            <a:r>
              <a:rPr lang="en-US" sz="4800" b="1" dirty="0" smtClean="0">
                <a:ln w="11430"/>
                <a:solidFill>
                  <a:srgbClr val="FF5050"/>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Month   </a:t>
            </a:r>
            <a:r>
              <a:rPr lang="en-US" sz="40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(Globe Earth Model)</a:t>
            </a:r>
            <a:endParaRPr lang="en-US" sz="4000" b="1" dirty="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endParaRPr>
          </a:p>
        </p:txBody>
      </p:sp>
      <p:sp>
        <p:nvSpPr>
          <p:cNvPr id="5" name="Rectangle 4"/>
          <p:cNvSpPr/>
          <p:nvPr/>
        </p:nvSpPr>
        <p:spPr>
          <a:xfrm>
            <a:off x="8147386" y="1143000"/>
            <a:ext cx="3693639" cy="3970318"/>
          </a:xfrm>
          <a:prstGeom prst="rect">
            <a:avLst/>
          </a:prstGeom>
          <a:noFill/>
        </p:spPr>
        <p:txBody>
          <a:bodyPr wrap="none" lIns="91440" tIns="45720" rIns="91440" bIns="45720">
            <a:spAutoFit/>
          </a:bodyPr>
          <a:lstStyle/>
          <a:p>
            <a:pPr marL="742950" indent="-742950" algn="ctr">
              <a:buAutoNum type="alphaUcParenR"/>
            </a:pPr>
            <a: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Diagram</a:t>
            </a:r>
            <a:b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 moon aligns</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sun &amp; star.</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sz="2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marL="742950" indent="-742950" algn="ctr">
              <a:buAutoNum type="alphaUcParenR"/>
            </a:pPr>
            <a:r>
              <a:rPr lang="en-US"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Diagram</a:t>
            </a:r>
          </a:p>
          <a:p>
            <a:pPr algn="ct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27.3 days later the</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moon conjuncts</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the same star.</a:t>
            </a:r>
          </a:p>
        </p:txBody>
      </p:sp>
      <p:sp>
        <p:nvSpPr>
          <p:cNvPr id="7" name="Right Arrow 6"/>
          <p:cNvSpPr/>
          <p:nvPr/>
        </p:nvSpPr>
        <p:spPr>
          <a:xfrm rot="19775863">
            <a:off x="2973398" y="3369459"/>
            <a:ext cx="4265915" cy="794207"/>
          </a:xfrm>
          <a:prstGeom prst="rightArrow">
            <a:avLst>
              <a:gd name="adj1" fmla="val 50000"/>
              <a:gd name="adj2" fmla="val 101421"/>
            </a:avLst>
          </a:prstGeom>
          <a:gradFill flip="none" rotWithShape="1">
            <a:gsLst>
              <a:gs pos="45000">
                <a:srgbClr val="000000"/>
              </a:gs>
              <a:gs pos="86000">
                <a:srgbClr val="0A128C"/>
              </a:gs>
              <a:gs pos="94000">
                <a:srgbClr val="181CC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7122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up)">
                                      <p:cBhvr>
                                        <p:cTn id="7" dur="1750"/>
                                        <p:tgtEl>
                                          <p:spTgt spid="5">
                                            <p:txEl>
                                              <p:pRg st="2" end="2"/>
                                            </p:txEl>
                                          </p:spTgt>
                                        </p:tgtEl>
                                      </p:cBhvr>
                                    </p:animEffect>
                                  </p:childTnLst>
                                </p:cTn>
                              </p:par>
                            </p:childTnLst>
                          </p:cTn>
                        </p:par>
                        <p:par>
                          <p:cTn id="8" fill="hold">
                            <p:stCondLst>
                              <p:cond delay="1750"/>
                            </p:stCondLst>
                            <p:childTnLst>
                              <p:par>
                                <p:cTn id="9" presetID="22" presetClass="exit" presetSubtype="4" fill="hold" grpId="0" nodeType="afterEffect">
                                  <p:stCondLst>
                                    <p:cond delay="1000"/>
                                  </p:stCondLst>
                                  <p:childTnLst>
                                    <p:animEffect transition="out" filter="wipe(down)">
                                      <p:cBhvr>
                                        <p:cTn id="10" dur="1250"/>
                                        <p:tgtEl>
                                          <p:spTgt spid="7"/>
                                        </p:tgtEl>
                                      </p:cBhvr>
                                    </p:animEffect>
                                    <p:set>
                                      <p:cBhvr>
                                        <p:cTn id="11"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1000">
              <a:srgbClr val="000000"/>
            </a:gs>
            <a:gs pos="72000">
              <a:srgbClr val="0A128C"/>
            </a:gs>
            <a:gs pos="86000">
              <a:srgbClr val="181CC7"/>
            </a:gs>
            <a:gs pos="97000">
              <a:srgbClr val="7005D4"/>
            </a:gs>
            <a:gs pos="100000">
              <a:srgbClr val="8C3D9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3800" y="6477000"/>
            <a:ext cx="711200" cy="244476"/>
          </a:xfrm>
        </p:spPr>
        <p:txBody>
          <a:bodyPr>
            <a:normAutofit fontScale="85000" lnSpcReduction="20000"/>
          </a:bodyPr>
          <a:lstStyle/>
          <a:p>
            <a:fld id="{AA4C6552-42F6-43F2-A3FB-E92E8C09004E}" type="slidenum">
              <a:rPr lang="en-US" smtClean="0"/>
              <a:pPr/>
              <a:t>68</a:t>
            </a:fld>
            <a:endParaRPr lang="en-US" dirty="0"/>
          </a:p>
        </p:txBody>
      </p:sp>
      <p:sp>
        <p:nvSpPr>
          <p:cNvPr id="4" name="Content Placeholder 3"/>
          <p:cNvSpPr>
            <a:spLocks noGrp="1"/>
          </p:cNvSpPr>
          <p:nvPr>
            <p:ph sz="quarter" idx="1"/>
          </p:nvPr>
        </p:nvSpPr>
        <p:spPr/>
        <p:txBody>
          <a:bodyPr/>
          <a:lstStyle/>
          <a:p>
            <a:endParaRPr lang="en-US" sz="2000" i="1" dirty="0" smtClean="0"/>
          </a:p>
          <a:p>
            <a:pPr marL="0" indent="0">
              <a:buNone/>
            </a:pPr>
            <a:endParaRPr lang="en-US" dirty="0"/>
          </a:p>
        </p:txBody>
      </p:sp>
      <p:pic>
        <p:nvPicPr>
          <p:cNvPr id="4098" name="Picture 2" descr="C:\Users\Rae\Desktop\2 lunar months conj with sun and st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86968"/>
            <a:ext cx="7510463" cy="5818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12039600" cy="903732"/>
          </a:xfrm>
        </p:spPr>
        <p:txBody>
          <a:bodyPr>
            <a:norm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smtClean="0">
                <a:ln w="11430">
                  <a:solidFill>
                    <a:schemeClr val="bg1"/>
                  </a:solidFill>
                </a:ln>
                <a:solidFill>
                  <a:srgbClr val="8E002F"/>
                </a:solidFill>
                <a:effectLst>
                  <a:outerShdw blurRad="50800" dist="39000" dir="5460000" algn="tl">
                    <a:srgbClr val="000000">
                      <a:alpha val="38000"/>
                    </a:srgbClr>
                  </a:outerShdw>
                </a:effectLst>
                <a:latin typeface="Arial Rounded MT Bold" pitchFamily="34" charset="0"/>
              </a:rPr>
              <a:t>Synodic</a:t>
            </a:r>
            <a:r>
              <a:rPr lang="en-US" sz="4800" b="1" dirty="0" smtClean="0">
                <a:ln w="11430"/>
                <a:solidFill>
                  <a:srgbClr val="FF5050"/>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Month   </a:t>
            </a:r>
            <a:r>
              <a:rPr lang="en-US" sz="4000" b="1" dirty="0" smtClean="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rPr>
              <a:t>(Globe Earth Model)</a:t>
            </a:r>
            <a:endParaRPr lang="en-US" sz="4000" b="1" dirty="0">
              <a:ln w="11430">
                <a:solidFill>
                  <a:schemeClr val="bg1"/>
                </a:solidFill>
              </a:ln>
              <a:solidFill>
                <a:srgbClr val="FF5050"/>
              </a:solidFill>
              <a:effectLst>
                <a:outerShdw blurRad="50800" dist="39000" dir="5460000" algn="tl">
                  <a:srgbClr val="000000">
                    <a:alpha val="38000"/>
                  </a:srgbClr>
                </a:outerShdw>
              </a:effectLst>
              <a:latin typeface="Arial Rounded MT Bold" pitchFamily="34" charset="0"/>
            </a:endParaRPr>
          </a:p>
        </p:txBody>
      </p:sp>
      <p:sp>
        <p:nvSpPr>
          <p:cNvPr id="5" name="Rectangle 4"/>
          <p:cNvSpPr/>
          <p:nvPr/>
        </p:nvSpPr>
        <p:spPr>
          <a:xfrm>
            <a:off x="8147386" y="1143000"/>
            <a:ext cx="3693639" cy="5262979"/>
          </a:xfrm>
          <a:prstGeom prst="rect">
            <a:avLst/>
          </a:prstGeom>
          <a:noFill/>
        </p:spPr>
        <p:txBody>
          <a:bodyPr wrap="none" lIns="91440" tIns="45720" rIns="91440" bIns="45720">
            <a:spAutoFit/>
          </a:bodyPr>
          <a:lstStyle/>
          <a:p>
            <a:pPr marL="742950" indent="-742950" algn="ctr">
              <a:buAutoNum type="alphaUcParenR"/>
            </a:pPr>
            <a: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Diagram</a:t>
            </a:r>
            <a:b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 moon aligns</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sun &amp; star.</a:t>
            </a:r>
            <a:b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sz="2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marL="742950" indent="-742950" algn="ctr">
              <a:buAutoNum type="alphaUcParenR"/>
            </a:pPr>
            <a:r>
              <a:rPr lang="en-US"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Diagram</a:t>
            </a:r>
          </a:p>
          <a:p>
            <a:pPr algn="ct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27.3 days later the</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moon conjuncts</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the same star.</a:t>
            </a:r>
          </a:p>
          <a:p>
            <a:pPr algn="ct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29.5 days later the</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moon conjuncts</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the sun.</a:t>
            </a:r>
            <a:endParaRPr lang="en-US" sz="2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3770968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up)">
                                      <p:cBhvr>
                                        <p:cTn id="7" dur="17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up)">
                                      <p:cBhvr>
                                        <p:cTn id="12" dur="1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96400" y="228600"/>
            <a:ext cx="2514600" cy="4114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t>Globe </a:t>
            </a:r>
            <a:b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br>
            <a: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t>Earth</a:t>
            </a:r>
            <a:b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br>
            <a: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t>Model</a:t>
            </a:r>
            <a:b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br>
            <a: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t/>
            </a:r>
            <a:br>
              <a:rPr lang="en-US" b="1" dirty="0" smtClean="0">
                <a:ln w="11430"/>
                <a:solidFill>
                  <a:srgbClr val="FF5050"/>
                </a:solidFill>
                <a:effectLst>
                  <a:outerShdw blurRad="50800" dist="39000" dir="5460000" algn="tl">
                    <a:srgbClr val="000000">
                      <a:alpha val="38000"/>
                    </a:srgbClr>
                  </a:outerShdw>
                </a:effectLst>
                <a:latin typeface="Arial Rounded MT Bold" pitchFamily="34" charset="0"/>
              </a:rPr>
            </a:br>
            <a:r>
              <a:rPr lang="en-US" sz="3200" b="1" dirty="0" smtClean="0">
                <a:ln w="11430"/>
                <a:solidFill>
                  <a:srgbClr val="FF5050"/>
                </a:solidFill>
                <a:effectLst>
                  <a:outerShdw blurRad="50800" dist="39000" dir="5460000" algn="tl">
                    <a:srgbClr val="000000">
                      <a:alpha val="38000"/>
                    </a:srgbClr>
                  </a:outerShdw>
                </a:effectLst>
                <a:latin typeface="Arial Rounded MT Bold" pitchFamily="34" charset="0"/>
              </a:rPr>
              <a:t>(Another</a:t>
            </a:r>
            <a:br>
              <a:rPr lang="en-US" sz="3200" b="1" dirty="0" smtClean="0">
                <a:ln w="11430"/>
                <a:solidFill>
                  <a:srgbClr val="FF5050"/>
                </a:solidFill>
                <a:effectLst>
                  <a:outerShdw blurRad="50800" dist="39000" dir="5460000" algn="tl">
                    <a:srgbClr val="000000">
                      <a:alpha val="38000"/>
                    </a:srgbClr>
                  </a:outerShdw>
                </a:effectLst>
                <a:latin typeface="Arial Rounded MT Bold" pitchFamily="34" charset="0"/>
              </a:rPr>
            </a:br>
            <a:r>
              <a:rPr lang="en-US" sz="3200" b="1" dirty="0" smtClean="0">
                <a:ln w="11430"/>
                <a:solidFill>
                  <a:srgbClr val="FF5050"/>
                </a:solidFill>
                <a:effectLst>
                  <a:outerShdw blurRad="50800" dist="39000" dir="5460000" algn="tl">
                    <a:srgbClr val="000000">
                      <a:alpha val="38000"/>
                    </a:srgbClr>
                  </a:outerShdw>
                </a:effectLst>
                <a:latin typeface="Arial Rounded MT Bold" pitchFamily="34" charset="0"/>
              </a:rPr>
              <a:t>View)</a:t>
            </a:r>
            <a:endParaRPr lang="en-US" sz="3200" b="1" dirty="0">
              <a:ln w="11430"/>
              <a:solidFill>
                <a:srgbClr val="FF5050"/>
              </a:solidFill>
              <a:effectLst>
                <a:outerShdw blurRad="50800" dist="39000" dir="5460000" algn="tl">
                  <a:srgbClr val="000000">
                    <a:alpha val="38000"/>
                  </a:srgbClr>
                </a:outerShdw>
              </a:effectLst>
              <a:latin typeface="Arial Rounded MT Bold" pitchFamily="34" charset="0"/>
            </a:endParaRPr>
          </a:p>
        </p:txBody>
      </p:sp>
      <p:sp>
        <p:nvSpPr>
          <p:cNvPr id="3" name="Slide Number Placeholder 2"/>
          <p:cNvSpPr>
            <a:spLocks noGrp="1"/>
          </p:cNvSpPr>
          <p:nvPr>
            <p:ph type="sldNum" sz="quarter" idx="12"/>
          </p:nvPr>
        </p:nvSpPr>
        <p:spPr>
          <a:xfrm>
            <a:off x="11353800" y="6449974"/>
            <a:ext cx="711200" cy="244476"/>
          </a:xfrm>
        </p:spPr>
        <p:txBody>
          <a:bodyPr>
            <a:normAutofit fontScale="85000" lnSpcReduction="20000"/>
          </a:bodyPr>
          <a:lstStyle/>
          <a:p>
            <a:fld id="{AA4C6552-42F6-43F2-A3FB-E92E8C09004E}" type="slidenum">
              <a:rPr lang="en-US" smtClean="0"/>
              <a:pPr/>
              <a:t>69</a:t>
            </a:fld>
            <a:endParaRPr lang="en-US" dirty="0"/>
          </a:p>
        </p:txBody>
      </p:sp>
      <p:sp>
        <p:nvSpPr>
          <p:cNvPr id="4" name="Content Placeholder 3"/>
          <p:cNvSpPr>
            <a:spLocks noGrp="1"/>
          </p:cNvSpPr>
          <p:nvPr>
            <p:ph sz="quarter" idx="1"/>
          </p:nvPr>
        </p:nvSpPr>
        <p:spPr/>
        <p:txBody>
          <a:bodyPr/>
          <a:lstStyle/>
          <a:p>
            <a:endParaRPr lang="en-US" sz="2000" i="1" dirty="0" smtClean="0"/>
          </a:p>
          <a:p>
            <a:pPr marL="0" indent="0">
              <a:buNone/>
            </a:pPr>
            <a:endParaRPr lang="en-US" dirty="0"/>
          </a:p>
        </p:txBody>
      </p:sp>
      <p:pic>
        <p:nvPicPr>
          <p:cNvPr id="3074" name="Picture 2" descr="C:\Users\Rae\Desktop\2 lunar monts with sun &amp; star globe g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9" y="76201"/>
            <a:ext cx="904240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49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A4C6552-42F6-43F2-A3FB-E92E8C09004E}" type="slidenum">
              <a:rPr lang="en-US" smtClean="0"/>
              <a:pPr/>
              <a:t>7</a:t>
            </a:fld>
            <a:endParaRPr lang="en-US"/>
          </a:p>
        </p:txBody>
      </p:sp>
      <p:sp>
        <p:nvSpPr>
          <p:cNvPr id="5" name="Title 2"/>
          <p:cNvSpPr>
            <a:spLocks noGrp="1"/>
          </p:cNvSpPr>
          <p:nvPr>
            <p:ph type="title"/>
          </p:nvPr>
        </p:nvSpPr>
        <p:spPr>
          <a:xfrm>
            <a:off x="1905000" y="1600200"/>
            <a:ext cx="10134600" cy="990600"/>
          </a:xfrm>
        </p:spPr>
        <p:txBody>
          <a:bodyPr>
            <a:normAutofit/>
            <a:scene3d>
              <a:camera prst="orthographicFront"/>
              <a:lightRig rig="threePt" dir="t"/>
            </a:scene3d>
            <a:sp3d extrusionH="57150">
              <a:bevelT w="38100" h="38100"/>
            </a:sp3d>
          </a:bodyPr>
          <a:lstStyle/>
          <a:p>
            <a:pPr algn="ctr"/>
            <a:r>
              <a:rPr lang="en-US" dirty="0" smtClean="0"/>
              <a:t> [</a:t>
            </a: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3</a:t>
            </a:r>
            <a:r>
              <a:rPr lang="en-US" dirty="0" smtClean="0">
                <a:latin typeface="Arial Rounded MT Bold" pitchFamily="34" charset="0"/>
              </a:rPr>
              <a:t>]   </a:t>
            </a:r>
            <a:r>
              <a:rPr lang="en-US" dirty="0" smtClean="0">
                <a:effectLst>
                  <a:glow rad="228600">
                    <a:schemeClr val="accent3">
                      <a:satMod val="175000"/>
                      <a:alpha val="40000"/>
                    </a:schemeClr>
                  </a:glow>
                </a:effectLst>
                <a:latin typeface="Arial Rounded MT Bold" pitchFamily="34" charset="0"/>
              </a:rPr>
              <a:t>H3842</a:t>
            </a:r>
            <a:r>
              <a:rPr lang="en-US" dirty="0" smtClean="0">
                <a:latin typeface="Arial Rounded MT Bold" pitchFamily="34" charset="0"/>
              </a:rPr>
              <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  </a:t>
            </a:r>
            <a:r>
              <a:rPr lang="en-US" dirty="0" smtClean="0">
                <a:latin typeface="Arial Rounded MT Bold" pitchFamily="34" charset="0"/>
              </a:rPr>
              <a:t> </a:t>
            </a:r>
            <a:r>
              <a:rPr lang="en-US" dirty="0" smtClean="0">
                <a:effectLst>
                  <a:glow rad="228600">
                    <a:schemeClr val="accent3">
                      <a:satMod val="175000"/>
                      <a:alpha val="40000"/>
                    </a:schemeClr>
                  </a:glow>
                </a:effectLst>
                <a:latin typeface="Arial Rounded MT Bold" pitchFamily="34" charset="0"/>
              </a:rPr>
              <a:t>&lt;</a:t>
            </a:r>
            <a:r>
              <a:rPr lang="en-US" dirty="0" err="1">
                <a:effectLst>
                  <a:glow rad="228600">
                    <a:schemeClr val="accent3">
                      <a:satMod val="175000"/>
                      <a:alpha val="40000"/>
                    </a:schemeClr>
                  </a:glow>
                </a:effectLst>
                <a:latin typeface="Arial Rounded MT Bold" pitchFamily="34" charset="0"/>
              </a:rPr>
              <a:t>l</a:t>
            </a:r>
            <a:r>
              <a:rPr lang="en-US" dirty="0" err="1" smtClean="0">
                <a:effectLst>
                  <a:glow rad="228600">
                    <a:schemeClr val="accent3">
                      <a:satMod val="175000"/>
                      <a:alpha val="40000"/>
                    </a:schemeClr>
                  </a:glow>
                </a:effectLst>
                <a:latin typeface="Arial Rounded MT Bold" pitchFamily="34" charset="0"/>
              </a:rPr>
              <a:t>ebanah</a:t>
            </a:r>
            <a:r>
              <a:rPr lang="en-US" dirty="0" smtClean="0">
                <a:effectLst>
                  <a:glow rad="228600">
                    <a:schemeClr val="accent3">
                      <a:satMod val="175000"/>
                      <a:alpha val="40000"/>
                    </a:schemeClr>
                  </a:glow>
                </a:effectLst>
                <a:latin typeface="Arial Rounded MT Bold" pitchFamily="34" charset="0"/>
              </a:rPr>
              <a:t>&gt;</a:t>
            </a:r>
            <a:endParaRPr lang="en-US" dirty="0">
              <a:effectLst>
                <a:glow rad="228600">
                  <a:schemeClr val="accent3">
                    <a:satMod val="175000"/>
                    <a:alpha val="40000"/>
                  </a:schemeClr>
                </a:glow>
              </a:effectLst>
              <a:latin typeface="Arial Rounded MT Bold" pitchFamily="34" charset="0"/>
            </a:endParaRPr>
          </a:p>
        </p:txBody>
      </p:sp>
      <p:pic>
        <p:nvPicPr>
          <p:cNvPr id="6" name="Picture 2" descr="C:\Users\Rae\Desktop\white mo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400" y="3117850"/>
            <a:ext cx="5130800" cy="32067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idx="1"/>
          </p:nvPr>
        </p:nvSpPr>
        <p:spPr>
          <a:xfrm>
            <a:off x="609600" y="2895600"/>
            <a:ext cx="4927601" cy="3810000"/>
          </a:xfrm>
        </p:spPr>
        <p:txBody>
          <a:bodyPr>
            <a:normAutofit/>
            <a:scene3d>
              <a:camera prst="orthographicFront"/>
              <a:lightRig rig="threePt" dir="t"/>
            </a:scene3d>
            <a:sp3d extrusionH="57150">
              <a:bevelT h="25400" prst="softRound"/>
            </a:sp3d>
          </a:bodyPr>
          <a:lstStyle/>
          <a:p>
            <a:pPr algn="ctr"/>
            <a:r>
              <a:rPr lang="en-US" sz="3600" b="1" dirty="0" smtClean="0">
                <a:solidFill>
                  <a:srgbClr val="002060"/>
                </a:solidFill>
              </a:rPr>
              <a:t>The color or </a:t>
            </a:r>
            <a:r>
              <a:rPr lang="en-US" sz="3600" b="1" u="sng" dirty="0" smtClean="0">
                <a:solidFill>
                  <a:srgbClr val="002060"/>
                </a:solidFill>
              </a:rPr>
              <a:t>whiteness</a:t>
            </a:r>
            <a:r>
              <a:rPr lang="en-US" sz="3600" b="1" dirty="0" smtClean="0">
                <a:solidFill>
                  <a:srgbClr val="002060"/>
                </a:solidFill>
              </a:rPr>
              <a:t> </a:t>
            </a:r>
            <a:br>
              <a:rPr lang="en-US" sz="3600" b="1" dirty="0" smtClean="0">
                <a:solidFill>
                  <a:srgbClr val="002060"/>
                </a:solidFill>
              </a:rPr>
            </a:br>
            <a:r>
              <a:rPr lang="en-US" sz="3600" b="1" dirty="0" smtClean="0">
                <a:solidFill>
                  <a:srgbClr val="002060"/>
                </a:solidFill>
              </a:rPr>
              <a:t>of the moon.</a:t>
            </a:r>
          </a:p>
          <a:p>
            <a:pPr algn="ctr"/>
            <a:r>
              <a:rPr lang="en-US" sz="4000" b="1" dirty="0" smtClean="0">
                <a:ln>
                  <a:solidFill>
                    <a:srgbClr val="002060"/>
                  </a:solidFill>
                </a:ln>
                <a:solidFill>
                  <a:schemeClr val="bg1"/>
                </a:solidFill>
              </a:rPr>
              <a:t>The moon as white!</a:t>
            </a:r>
          </a:p>
          <a:p>
            <a:pPr algn="ctr"/>
            <a:r>
              <a:rPr lang="en-US" sz="3200" b="1" dirty="0">
                <a:solidFill>
                  <a:srgbClr val="002060"/>
                </a:solidFill>
              </a:rPr>
              <a:t>References Found:</a:t>
            </a:r>
          </a:p>
          <a:p>
            <a:pPr algn="ctr"/>
            <a:r>
              <a:rPr lang="en-US" sz="3600" b="1" i="1" dirty="0">
                <a:solidFill>
                  <a:srgbClr val="006600"/>
                </a:solidFill>
              </a:rPr>
              <a:t>Strong’s:</a:t>
            </a:r>
            <a:r>
              <a:rPr lang="en-US" sz="3600" dirty="0" smtClean="0"/>
              <a:t>  </a:t>
            </a:r>
            <a:r>
              <a:rPr lang="en-US" sz="3600" b="1" dirty="0" smtClean="0"/>
              <a:t>3</a:t>
            </a:r>
            <a:r>
              <a:rPr lang="en-US" sz="3600" dirty="0" smtClean="0"/>
              <a:t> </a:t>
            </a:r>
            <a:endParaRPr lang="en-US" sz="3600" dirty="0"/>
          </a:p>
          <a:p>
            <a:pPr algn="ctr"/>
            <a:r>
              <a:rPr lang="en-US" sz="3600" b="1" i="1" dirty="0">
                <a:solidFill>
                  <a:schemeClr val="accent5">
                    <a:lumMod val="75000"/>
                  </a:schemeClr>
                </a:solidFill>
              </a:rPr>
              <a:t>Englishman’s</a:t>
            </a:r>
            <a:r>
              <a:rPr lang="en-US" sz="3600" b="1" dirty="0" smtClean="0">
                <a:solidFill>
                  <a:schemeClr val="accent5">
                    <a:lumMod val="75000"/>
                  </a:schemeClr>
                </a:solidFill>
              </a:rPr>
              <a:t>:  </a:t>
            </a:r>
            <a:r>
              <a:rPr lang="en-US" sz="3600" b="1" dirty="0" smtClean="0"/>
              <a:t>3</a:t>
            </a:r>
            <a:endParaRPr lang="en-US" sz="3600" b="1" dirty="0"/>
          </a:p>
          <a:p>
            <a:pPr algn="ctr"/>
            <a:endParaRPr lang="en-US" dirty="0"/>
          </a:p>
        </p:txBody>
      </p:sp>
      <p:pic>
        <p:nvPicPr>
          <p:cNvPr id="8"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02536"/>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0" y="233016"/>
            <a:ext cx="8839200" cy="11079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a:t>
            </a:r>
            <a:r>
              <a:rPr lang="en-US" sz="6600" b="1" dirty="0" smtClean="0">
                <a:ln w="11430"/>
                <a:solidFill>
                  <a:srgbClr val="0070C0"/>
                </a:solidFill>
                <a:effectLst>
                  <a:outerShdw blurRad="50800" dist="39000" dir="5460000" algn="tl">
                    <a:srgbClr val="000000">
                      <a:alpha val="38000"/>
                    </a:srgbClr>
                  </a:outerShdw>
                </a:effectLst>
              </a:rPr>
              <a:t>Look</a:t>
            </a:r>
            <a:endParaRPr lang="en-US" sz="6600" b="1" dirty="0">
              <a:ln w="11430"/>
              <a:solidFill>
                <a:srgbClr val="0070C0"/>
              </a:solidFill>
              <a:effectLst>
                <a:outerShdw blurRad="50800" dist="39000" dir="5460000" algn="tl">
                  <a:srgbClr val="000000">
                    <a:alpha val="38000"/>
                  </a:srgbClr>
                </a:outerShdw>
              </a:effectLst>
            </a:endParaRPr>
          </a:p>
        </p:txBody>
      </p:sp>
      <p:sp>
        <p:nvSpPr>
          <p:cNvPr id="10" name="Rectangle 9"/>
          <p:cNvSpPr/>
          <p:nvPr/>
        </p:nvSpPr>
        <p:spPr>
          <a:xfrm>
            <a:off x="7315200" y="5327650"/>
            <a:ext cx="333828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Adjective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1583991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
              <a:srgbClr val="008080"/>
            </a:gs>
            <a:gs pos="90000">
              <a:srgbClr val="008080"/>
            </a:gs>
            <a:gs pos="39000">
              <a:srgbClr val="C4D6EB"/>
            </a:gs>
            <a:gs pos="55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201400" y="6352507"/>
            <a:ext cx="863600" cy="368969"/>
          </a:xfrm>
        </p:spPr>
        <p:txBody>
          <a:bodyPr>
            <a:normAutofit/>
          </a:bodyPr>
          <a:lstStyle/>
          <a:p>
            <a:fld id="{AA4C6552-42F6-43F2-A3FB-E92E8C09004E}" type="slidenum">
              <a:rPr lang="en-US" sz="1800" smtClean="0"/>
              <a:pPr/>
              <a:t>70</a:t>
            </a:fld>
            <a:endParaRPr lang="en-US" dirty="0"/>
          </a:p>
        </p:txBody>
      </p:sp>
      <p:sp>
        <p:nvSpPr>
          <p:cNvPr id="7" name="Title 1"/>
          <p:cNvSpPr txBox="1">
            <a:spLocks/>
          </p:cNvSpPr>
          <p:nvPr/>
        </p:nvSpPr>
        <p:spPr>
          <a:xfrm>
            <a:off x="381000" y="438150"/>
            <a:ext cx="3733800" cy="4667250"/>
          </a:xfrm>
          <a:prstGeom prst="rect">
            <a:avLst/>
          </a:prstGeom>
          <a:gradFill>
            <a:gsLst>
              <a:gs pos="0">
                <a:srgbClr val="5E9EFF"/>
              </a:gs>
              <a:gs pos="20000">
                <a:srgbClr val="85C2FF"/>
              </a:gs>
              <a:gs pos="51000">
                <a:srgbClr val="C4D6EB"/>
              </a:gs>
              <a:gs pos="85000">
                <a:srgbClr val="FFEBFA"/>
              </a:gs>
            </a:gsLst>
            <a:lin ang="5400000" scaled="0"/>
          </a:gradFill>
          <a:scene3d>
            <a:camera prst="orthographicFront"/>
            <a:lightRig rig="flat" dir="tl">
              <a:rot lat="0" lon="0" rev="6600000"/>
            </a:lightRig>
          </a:scene3d>
          <a:sp3d>
            <a:bevelT w="152400" h="50800" prst="softRound"/>
          </a:sp3d>
        </p:spPr>
        <p:txBody>
          <a:bodyPr vert="horz" anchor="ctr">
            <a:normAutofit lnSpcReduction="10000"/>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Lunar </a:t>
            </a:r>
            <a:r>
              <a:rPr lang="en-US" sz="5200" b="1" dirty="0" smtClean="0">
                <a:ln w="11430">
                  <a:solidFill>
                    <a:srgbClr val="7030A0"/>
                  </a:solidFill>
                </a:ln>
                <a:solidFill>
                  <a:srgbClr val="0070C0"/>
                </a:solidFill>
                <a:effectLst>
                  <a:outerShdw blurRad="50800" dist="39000" dir="5460000" algn="tl">
                    <a:srgbClr val="000000">
                      <a:alpha val="38000"/>
                    </a:srgbClr>
                  </a:outerShdw>
                </a:effectLst>
                <a:latin typeface="Arial Rounded MT Bold" pitchFamily="34" charset="0"/>
              </a:rPr>
              <a:t>Sidereal Month</a:t>
            </a: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a:t>
            </a:r>
          </a:p>
          <a:p>
            <a:pPr algn="ct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a:r>
            <a:b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br>
            <a: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Flat Earth</a:t>
            </a:r>
            <a:b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br>
            <a: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Model</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0" y="228601"/>
            <a:ext cx="7256092" cy="6362699"/>
          </a:xfrm>
          <a:prstGeom prst="roundRect">
            <a:avLst>
              <a:gd name="adj" fmla="val 16667"/>
            </a:avLst>
          </a:prstGeom>
          <a:ln w="76200">
            <a:solidFill>
              <a:srgbClr val="00808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9435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out)">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
              <a:srgbClr val="008080"/>
            </a:gs>
            <a:gs pos="90000">
              <a:srgbClr val="008080"/>
            </a:gs>
            <a:gs pos="39000">
              <a:srgbClr val="C4D6EB"/>
            </a:gs>
            <a:gs pos="55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201400" y="6352507"/>
            <a:ext cx="863600" cy="368969"/>
          </a:xfrm>
        </p:spPr>
        <p:txBody>
          <a:bodyPr>
            <a:normAutofit/>
          </a:bodyPr>
          <a:lstStyle/>
          <a:p>
            <a:fld id="{AA4C6552-42F6-43F2-A3FB-E92E8C09004E}" type="slidenum">
              <a:rPr lang="en-US" sz="1800" smtClean="0"/>
              <a:pPr/>
              <a:t>71</a:t>
            </a:fld>
            <a:endParaRPr lang="en-US" dirty="0"/>
          </a:p>
        </p:txBody>
      </p:sp>
      <p:pic>
        <p:nvPicPr>
          <p:cNvPr id="5122" name="Picture 2" descr="C:\Users\Rae\Desktop\flat earth sun moon anima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2200"/>
            <a:ext cx="4229100" cy="4229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4800" y="438150"/>
            <a:ext cx="4191000" cy="5943600"/>
          </a:xfrm>
          <a:prstGeom prst="rect">
            <a:avLst/>
          </a:prstGeom>
          <a:gradFill>
            <a:gsLst>
              <a:gs pos="0">
                <a:srgbClr val="5E9EFF"/>
              </a:gs>
              <a:gs pos="20000">
                <a:srgbClr val="85C2FF"/>
              </a:gs>
              <a:gs pos="51000">
                <a:srgbClr val="C4D6EB"/>
              </a:gs>
              <a:gs pos="85000">
                <a:srgbClr val="FFEBFA"/>
              </a:gs>
            </a:gsLst>
            <a:lin ang="5400000" scaled="0"/>
          </a:gradFill>
          <a:scene3d>
            <a:camera prst="orthographicFront"/>
            <a:lightRig rig="flat" dir="tl">
              <a:rot lat="0" lon="0" rev="6600000"/>
            </a:lightRig>
          </a:scene3d>
          <a:sp3d>
            <a:bevelT w="114300" prst="artDeco"/>
          </a:sp3d>
        </p:spPr>
        <p:txBody>
          <a:bodyPr vert="horz" anchor="ctr">
            <a:norm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Lunar </a:t>
            </a:r>
            <a:r>
              <a:rPr lang="en-US" sz="5200" b="1" dirty="0" smtClean="0">
                <a:ln w="11430">
                  <a:solidFill>
                    <a:srgbClr val="7030A0"/>
                  </a:solidFill>
                </a:ln>
                <a:solidFill>
                  <a:srgbClr val="0070C0"/>
                </a:solidFill>
                <a:effectLst>
                  <a:outerShdw blurRad="50800" dist="39000" dir="5460000" algn="tl">
                    <a:srgbClr val="000000">
                      <a:alpha val="38000"/>
                    </a:srgbClr>
                  </a:outerShdw>
                </a:effectLst>
                <a:latin typeface="Arial Rounded MT Bold" pitchFamily="34" charset="0"/>
              </a:rPr>
              <a:t>Sidereal Month</a:t>
            </a: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a:t>
            </a:r>
          </a:p>
          <a:p>
            <a:pPr algn="ctr"/>
            <a: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
            </a:r>
            <a:br>
              <a:rPr lang="en-US" sz="52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br>
            <a: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Flat Earth</a:t>
            </a:r>
            <a:b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br>
            <a:endPar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endParaRPr>
          </a:p>
          <a:p>
            <a:pPr algn="ctr"/>
            <a:r>
              <a:rPr lang="en-US" sz="4800" b="1" dirty="0" smtClean="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rPr>
              <a:t>(Close View)</a:t>
            </a:r>
            <a:endParaRPr lang="en-US" sz="4800" b="1" dirty="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2784" y="228601"/>
            <a:ext cx="6792016" cy="6362699"/>
          </a:xfrm>
          <a:prstGeom prst="roundRect">
            <a:avLst>
              <a:gd name="adj" fmla="val 16667"/>
            </a:avLst>
          </a:prstGeom>
          <a:ln w="76200">
            <a:solidFill>
              <a:srgbClr val="00808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
          </p:nvPr>
        </p:nvSpPr>
        <p:spPr>
          <a:xfrm>
            <a:off x="243840" y="-4800600"/>
            <a:ext cx="10871200" cy="4495800"/>
          </a:xfrm>
        </p:spPr>
        <p:txBody>
          <a:bodyPr/>
          <a:lstStyle/>
          <a:p>
            <a:endParaRPr lang="en-US"/>
          </a:p>
        </p:txBody>
      </p:sp>
    </p:spTree>
    <p:extLst>
      <p:ext uri="{BB962C8B-B14F-4D97-AF65-F5344CB8AC3E}">
        <p14:creationId xmlns:p14="http://schemas.microsoft.com/office/powerpoint/2010/main" val="33322451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770596" cy="990600"/>
          </a:xfrm>
        </p:spPr>
        <p:txBody>
          <a:bodyPr>
            <a:normAutofit/>
            <a:scene3d>
              <a:camera prst="orthographicFront"/>
              <a:lightRig rig="threePt" dir="t"/>
            </a:scene3d>
            <a:sp3d extrusionH="57150">
              <a:bevelT w="38100" h="38100"/>
            </a:sp3d>
          </a:body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Can you answer this question?</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72</a:t>
            </a:fld>
            <a:endParaRPr lang="en-US"/>
          </a:p>
        </p:txBody>
      </p:sp>
      <p:sp>
        <p:nvSpPr>
          <p:cNvPr id="4" name="Content Placeholder 3"/>
          <p:cNvSpPr>
            <a:spLocks noGrp="1"/>
          </p:cNvSpPr>
          <p:nvPr>
            <p:ph sz="quarter" idx="1"/>
          </p:nvPr>
        </p:nvSpPr>
        <p:spPr>
          <a:xfrm>
            <a:off x="409454" y="1694727"/>
            <a:ext cx="11401546" cy="4934673"/>
          </a:xfrm>
        </p:spPr>
        <p:txBody>
          <a:bodyPr>
            <a:normAutofit fontScale="92500" lnSpcReduction="10000"/>
            <a:scene3d>
              <a:camera prst="orthographicFront"/>
              <a:lightRig rig="threePt" dir="t"/>
            </a:scene3d>
            <a:sp3d extrusionH="57150">
              <a:bevelT h="25400" prst="softRound"/>
            </a:sp3d>
          </a:bodyPr>
          <a:lstStyle/>
          <a:p>
            <a:pPr marL="0" indent="0">
              <a:buNone/>
            </a:pPr>
            <a:r>
              <a:rPr lang="en-US" sz="4300" b="1" dirty="0">
                <a:ln w="28575">
                  <a:solidFill>
                    <a:srgbClr val="008080"/>
                  </a:solidFill>
                </a:ln>
                <a:solidFill>
                  <a:srgbClr val="8E002F"/>
                </a:solidFill>
                <a:effectLst>
                  <a:innerShdw blurRad="69850" dist="43180" dir="5400000">
                    <a:srgbClr val="000000">
                      <a:alpha val="65000"/>
                    </a:srgbClr>
                  </a:innerShdw>
                </a:effectLst>
                <a:latin typeface="Ravie" pitchFamily="82" charset="0"/>
              </a:rPr>
              <a:t>Which month is </a:t>
            </a:r>
            <a:r>
              <a:rPr lang="en-US" sz="4300" b="1" dirty="0" smtClean="0">
                <a:ln w="28575">
                  <a:solidFill>
                    <a:srgbClr val="008080"/>
                  </a:solidFill>
                </a:ln>
                <a:solidFill>
                  <a:srgbClr val="8E002F"/>
                </a:solidFill>
                <a:effectLst>
                  <a:innerShdw blurRad="69850" dist="43180" dir="5400000">
                    <a:srgbClr val="000000">
                      <a:alpha val="65000"/>
                    </a:srgbClr>
                  </a:innerShdw>
                </a:effectLst>
                <a:latin typeface="Ravie" pitchFamily="82" charset="0"/>
              </a:rPr>
              <a:t>the true lunar month according to the Rabbis?</a:t>
            </a:r>
            <a:endParaRPr lang="en-US" sz="2200" b="1" dirty="0">
              <a:ln w="28575">
                <a:solidFill>
                  <a:srgbClr val="008080"/>
                </a:solidFill>
              </a:ln>
              <a:solidFill>
                <a:srgbClr val="8E002F"/>
              </a:solidFill>
              <a:effectLst>
                <a:innerShdw blurRad="69850" dist="43180" dir="5400000">
                  <a:srgbClr val="000000">
                    <a:alpha val="65000"/>
                  </a:srgbClr>
                </a:innerShdw>
              </a:effectLst>
              <a:latin typeface="Ravie" pitchFamily="82" charset="0"/>
            </a:endParaRPr>
          </a:p>
          <a:p>
            <a:pPr marL="0" indent="0">
              <a:buNone/>
            </a:pPr>
            <a:endParaRPr lang="en-US" sz="700" b="1" dirty="0" smtClean="0">
              <a:ln w="1905"/>
              <a:solidFill>
                <a:schemeClr val="accent4">
                  <a:lumMod val="75000"/>
                </a:schemeClr>
              </a:solidFill>
              <a:effectLst>
                <a:innerShdw blurRad="69850" dist="43180" dir="5400000">
                  <a:srgbClr val="000000">
                    <a:alpha val="65000"/>
                  </a:srgbClr>
                </a:innerShdw>
              </a:effectLst>
            </a:endParaRPr>
          </a:p>
          <a:p>
            <a:pPr marL="0" indent="0">
              <a:buNone/>
            </a:pPr>
            <a:r>
              <a:rPr lang="en-US" sz="4100" b="1" dirty="0" smtClean="0">
                <a:ln w="1905">
                  <a:solidFill>
                    <a:srgbClr val="002060"/>
                  </a:solidFill>
                </a:ln>
                <a:solidFill>
                  <a:schemeClr val="accent4">
                    <a:lumMod val="75000"/>
                  </a:schemeClr>
                </a:solidFill>
                <a:effectLst>
                  <a:innerShdw blurRad="69850" dist="43180" dir="5400000">
                    <a:srgbClr val="000000">
                      <a:alpha val="65000"/>
                    </a:srgbClr>
                  </a:innerShdw>
                </a:effectLst>
              </a:rPr>
              <a:t>1)  Sidereal Month?</a:t>
            </a:r>
          </a:p>
          <a:p>
            <a:pPr marL="0" indent="0">
              <a:buNone/>
            </a:pPr>
            <a:r>
              <a:rPr lang="en-US" sz="4100" b="1" dirty="0" smtClean="0">
                <a:ln w="1905">
                  <a:solidFill>
                    <a:srgbClr val="002060"/>
                  </a:solidFill>
                </a:ln>
                <a:solidFill>
                  <a:srgbClr val="00B050"/>
                </a:solidFill>
                <a:effectLst>
                  <a:innerShdw blurRad="69850" dist="43180" dir="5400000">
                    <a:srgbClr val="000000">
                      <a:alpha val="65000"/>
                    </a:srgbClr>
                  </a:innerShdw>
                </a:effectLst>
              </a:rPr>
              <a:t>2)  Synodic Month?!</a:t>
            </a:r>
            <a:endParaRPr lang="en-US" sz="4100" b="1" dirty="0">
              <a:ln w="1905">
                <a:solidFill>
                  <a:srgbClr val="002060"/>
                </a:solidFill>
              </a:ln>
              <a:solidFill>
                <a:srgbClr val="00B050"/>
              </a:solidFill>
              <a:effectLst>
                <a:innerShdw blurRad="69850" dist="43180" dir="5400000">
                  <a:srgbClr val="000000">
                    <a:alpha val="65000"/>
                  </a:srgbClr>
                </a:innerShdw>
              </a:effectLst>
            </a:endParaRPr>
          </a:p>
          <a:p>
            <a:pPr>
              <a:lnSpc>
                <a:spcPct val="120000"/>
              </a:lnSpc>
              <a:buFont typeface="Wingdings" pitchFamily="2" charset="2"/>
              <a:buChar char="§"/>
            </a:pPr>
            <a:r>
              <a:rPr lang="en-US" sz="3100" b="1" dirty="0" smtClean="0">
                <a:ln w="1905">
                  <a:noFill/>
                </a:ln>
                <a:solidFill>
                  <a:srgbClr val="002060"/>
                </a:solidFill>
                <a:effectLst>
                  <a:innerShdw blurRad="69850" dist="43180" dir="5400000">
                    <a:srgbClr val="000000">
                      <a:alpha val="65000"/>
                    </a:srgbClr>
                  </a:innerShdw>
                </a:effectLst>
              </a:rPr>
              <a:t>Most feast calendars that use the moon </a:t>
            </a:r>
            <a:br>
              <a:rPr lang="en-US" sz="3100" b="1" dirty="0" smtClean="0">
                <a:ln w="1905">
                  <a:noFill/>
                </a:ln>
                <a:solidFill>
                  <a:srgbClr val="002060"/>
                </a:solidFill>
                <a:effectLst>
                  <a:innerShdw blurRad="69850" dist="43180" dir="5400000">
                    <a:srgbClr val="000000">
                      <a:alpha val="65000"/>
                    </a:srgbClr>
                  </a:innerShdw>
                </a:effectLst>
              </a:rPr>
            </a:br>
            <a:r>
              <a:rPr lang="en-US" sz="3100" b="1" dirty="0" smtClean="0">
                <a:ln w="1905">
                  <a:noFill/>
                </a:ln>
                <a:solidFill>
                  <a:srgbClr val="002060"/>
                </a:solidFill>
                <a:effectLst>
                  <a:innerShdw blurRad="69850" dist="43180" dir="5400000">
                    <a:srgbClr val="000000">
                      <a:alpha val="65000"/>
                    </a:srgbClr>
                  </a:innerShdw>
                </a:effectLst>
              </a:rPr>
              <a:t>month mark the new moon day according </a:t>
            </a:r>
            <a:br>
              <a:rPr lang="en-US" sz="3100" b="1" dirty="0" smtClean="0">
                <a:ln w="1905">
                  <a:noFill/>
                </a:ln>
                <a:solidFill>
                  <a:srgbClr val="002060"/>
                </a:solidFill>
                <a:effectLst>
                  <a:innerShdw blurRad="69850" dist="43180" dir="5400000">
                    <a:srgbClr val="000000">
                      <a:alpha val="65000"/>
                    </a:srgbClr>
                  </a:innerShdw>
                </a:effectLst>
              </a:rPr>
            </a:br>
            <a:r>
              <a:rPr lang="en-US" sz="3100" b="1" dirty="0" smtClean="0">
                <a:ln w="1905">
                  <a:noFill/>
                </a:ln>
                <a:solidFill>
                  <a:srgbClr val="002060"/>
                </a:solidFill>
                <a:effectLst>
                  <a:innerShdw blurRad="69850" dist="43180" dir="5400000">
                    <a:srgbClr val="000000">
                      <a:alpha val="65000"/>
                    </a:srgbClr>
                  </a:innerShdw>
                </a:effectLst>
              </a:rPr>
              <a:t>to a particular moon phase, not the </a:t>
            </a:r>
            <a:br>
              <a:rPr lang="en-US" sz="3100" b="1" dirty="0" smtClean="0">
                <a:ln w="1905">
                  <a:noFill/>
                </a:ln>
                <a:solidFill>
                  <a:srgbClr val="002060"/>
                </a:solidFill>
                <a:effectLst>
                  <a:innerShdw blurRad="69850" dist="43180" dir="5400000">
                    <a:srgbClr val="000000">
                      <a:alpha val="65000"/>
                    </a:srgbClr>
                  </a:innerShdw>
                </a:effectLst>
              </a:rPr>
            </a:br>
            <a:r>
              <a:rPr lang="en-US" sz="3100" b="1" dirty="0" smtClean="0">
                <a:ln w="1905">
                  <a:noFill/>
                </a:ln>
                <a:solidFill>
                  <a:srgbClr val="002060"/>
                </a:solidFill>
                <a:effectLst>
                  <a:innerShdw blurRad="69850" dist="43180" dir="5400000">
                    <a:srgbClr val="000000">
                      <a:alpha val="65000"/>
                    </a:srgbClr>
                  </a:innerShdw>
                </a:effectLst>
              </a:rPr>
              <a:t>completion of the Sidereal Month cycle. </a:t>
            </a:r>
            <a:endParaRPr lang="en-US" sz="1300" b="1" dirty="0" smtClean="0">
              <a:ln w="1905"/>
              <a:solidFill>
                <a:srgbClr val="002060"/>
              </a:solidFill>
              <a:effectLst>
                <a:innerShdw blurRad="69850" dist="43180" dir="5400000">
                  <a:srgbClr val="000000">
                    <a:alpha val="65000"/>
                  </a:srgbClr>
                </a:innerShdw>
              </a:effectLst>
            </a:endParaRPr>
          </a:p>
        </p:txBody>
      </p:sp>
      <p:pic>
        <p:nvPicPr>
          <p:cNvPr id="5" name="Picture 2" descr="C:\Users\Rae\Desktop\moonphas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1508" y="4114800"/>
            <a:ext cx="3467903"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754284" y="6964101"/>
            <a:ext cx="10405636"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8F8F8"/>
                </a:solidFill>
                <a:effectLst>
                  <a:outerShdw blurRad="25400" algn="tl" rotWithShape="0">
                    <a:srgbClr val="000000">
                      <a:alpha val="43000"/>
                    </a:srgbClr>
                  </a:outerShdw>
                </a:effectLst>
              </a:rPr>
              <a:t>Neither of these moon/months </a:t>
            </a:r>
            <a:br>
              <a:rPr lang="en-US" sz="3600" b="1" cap="none" spc="150" dirty="0" smtClean="0">
                <a:ln w="11430"/>
                <a:solidFill>
                  <a:srgbClr val="F8F8F8"/>
                </a:solidFill>
                <a:effectLst>
                  <a:outerShdw blurRad="25400" algn="tl" rotWithShape="0">
                    <a:srgbClr val="000000">
                      <a:alpha val="43000"/>
                    </a:srgbClr>
                  </a:outerShdw>
                </a:effectLst>
              </a:rPr>
            </a:br>
            <a:r>
              <a:rPr lang="en-US" sz="3600" b="1" cap="none" spc="150" dirty="0" smtClean="0">
                <a:ln w="11430"/>
                <a:solidFill>
                  <a:srgbClr val="F8F8F8"/>
                </a:solidFill>
                <a:effectLst>
                  <a:outerShdw blurRad="25400" algn="tl" rotWithShape="0">
                    <a:srgbClr val="000000">
                      <a:alpha val="43000"/>
                    </a:srgbClr>
                  </a:outerShdw>
                </a:effectLst>
              </a:rPr>
              <a:t>align with Yahuah’s 30 day month!</a:t>
            </a:r>
            <a:endParaRPr lang="en-US" sz="3600" b="1" cap="none" spc="150" dirty="0">
              <a:ln w="11430"/>
              <a:solidFill>
                <a:srgbClr val="F8F8F8"/>
              </a:solidFill>
              <a:effectLst>
                <a:outerShdw blurRad="25400" algn="tl" rotWithShape="0">
                  <a:srgbClr val="000000">
                    <a:alpha val="43000"/>
                  </a:srgbClr>
                </a:outerShdw>
              </a:effectLst>
            </a:endParaRPr>
          </a:p>
        </p:txBody>
      </p:sp>
      <p:pic>
        <p:nvPicPr>
          <p:cNvPr id="10"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49200" y="7014135"/>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10"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749" y="7839714"/>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80392" y="716137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0674" y="7944051"/>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3319" y="774741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6910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up)">
                                      <p:cBhvr>
                                        <p:cTn id="7" dur="1750"/>
                                        <p:tgtEl>
                                          <p:spTgt spid="4">
                                            <p:txEl>
                                              <p:pRg st="4" end="4"/>
                                            </p:txEl>
                                          </p:spTgt>
                                        </p:tgtEl>
                                      </p:cBhvr>
                                    </p:animEffect>
                                  </p:childTnLst>
                                </p:cTn>
                              </p:par>
                              <p:par>
                                <p:cTn id="8" presetID="42" presetClass="exit" presetSubtype="0" fill="hold" nodeType="withEffect">
                                  <p:stCondLst>
                                    <p:cond delay="0"/>
                                  </p:stCondLst>
                                  <p:childTnLst>
                                    <p:animEffect transition="out" filter="fade">
                                      <p:cBhvr>
                                        <p:cTn id="9" dur="1750"/>
                                        <p:tgtEl>
                                          <p:spTgt spid="4">
                                            <p:txEl>
                                              <p:pRg st="2" end="2"/>
                                            </p:txEl>
                                          </p:spTgt>
                                        </p:tgtEl>
                                      </p:cBhvr>
                                    </p:animEffect>
                                    <p:anim calcmode="lin" valueType="num">
                                      <p:cBhvr>
                                        <p:cTn id="10" dur="1750"/>
                                        <p:tgtEl>
                                          <p:spTgt spid="4">
                                            <p:txEl>
                                              <p:pRg st="2" end="2"/>
                                            </p:txEl>
                                          </p:spTgt>
                                        </p:tgtEl>
                                        <p:attrNameLst>
                                          <p:attrName>ppt_x</p:attrName>
                                        </p:attrNameLst>
                                      </p:cBhvr>
                                      <p:tavLst>
                                        <p:tav tm="0">
                                          <p:val>
                                            <p:strVal val="ppt_x"/>
                                          </p:val>
                                        </p:tav>
                                        <p:tav tm="100000">
                                          <p:val>
                                            <p:strVal val="ppt_x"/>
                                          </p:val>
                                        </p:tav>
                                      </p:tavLst>
                                    </p:anim>
                                    <p:anim calcmode="lin" valueType="num">
                                      <p:cBhvr>
                                        <p:cTn id="11" dur="1750"/>
                                        <p:tgtEl>
                                          <p:spTgt spid="4">
                                            <p:txEl>
                                              <p:pRg st="2" end="2"/>
                                            </p:txEl>
                                          </p:spTgt>
                                        </p:tgtEl>
                                        <p:attrNameLst>
                                          <p:attrName>ppt_y</p:attrName>
                                        </p:attrNameLst>
                                      </p:cBhvr>
                                      <p:tavLst>
                                        <p:tav tm="0">
                                          <p:val>
                                            <p:strVal val="ppt_y"/>
                                          </p:val>
                                        </p:tav>
                                        <p:tav tm="100000">
                                          <p:val>
                                            <p:strVal val="ppt_y+.1"/>
                                          </p:val>
                                        </p:tav>
                                      </p:tavLst>
                                    </p:anim>
                                    <p:set>
                                      <p:cBhvr>
                                        <p:cTn id="12" dur="1" fill="hold">
                                          <p:stCondLst>
                                            <p:cond delay="1749"/>
                                          </p:stCondLst>
                                        </p:cTn>
                                        <p:tgtEl>
                                          <p:spTgt spid="4">
                                            <p:txEl>
                                              <p:pRg st="2" end="2"/>
                                            </p:txEl>
                                          </p:spTgt>
                                        </p:tgtEl>
                                        <p:attrNameLst>
                                          <p:attrName>style.visibility</p:attrName>
                                        </p:attrNameLst>
                                      </p:cBhvr>
                                      <p:to>
                                        <p:strVal val="hidden"/>
                                      </p:to>
                                    </p:set>
                                  </p:childTnLst>
                                </p:cTn>
                              </p:par>
                              <p:par>
                                <p:cTn id="13" presetID="21"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3)">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9000"/>
            <a:lum/>
          </a:blip>
          <a:srcRect/>
          <a:stretch>
            <a:fillRect l="-9000" r="-9000"/>
          </a:stretch>
        </a:blipFill>
        <a:effectLst/>
      </p:bgPr>
    </p:bg>
    <p:spTree>
      <p:nvGrpSpPr>
        <p:cNvPr id="1" name=""/>
        <p:cNvGrpSpPr/>
        <p:nvPr/>
      </p:nvGrpSpPr>
      <p:grpSpPr>
        <a:xfrm>
          <a:off x="0" y="0"/>
          <a:ext cx="0" cy="0"/>
          <a:chOff x="0" y="0"/>
          <a:chExt cx="0" cy="0"/>
        </a:xfrm>
      </p:grpSpPr>
      <p:pic>
        <p:nvPicPr>
          <p:cNvPr id="4099" name="Picture 3" descr="C:\Users\Rae\Desktop\13th cover up.jp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92501" y="472440"/>
            <a:ext cx="3196630" cy="2133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48598" y="76200"/>
            <a:ext cx="11710202" cy="1920240"/>
          </a:xfrm>
        </p:spPr>
        <p:txBody>
          <a:bodyPr>
            <a:noAutofit/>
            <a:scene3d>
              <a:camera prst="orthographicFront"/>
              <a:lightRig rig="threePt" dir="t"/>
            </a:scene3d>
            <a:sp3d extrusionH="57150">
              <a:bevelT w="38100" h="38100"/>
            </a:sp3d>
          </a:bodyPr>
          <a:lstStyle/>
          <a:p>
            <a:r>
              <a:rPr lang="en-US" sz="60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The Synodic Month and the </a:t>
            </a:r>
            <a:br>
              <a:rPr lang="en-US" sz="60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br>
            <a:r>
              <a:rPr lang="en-US" sz="60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          great               Cover-up</a:t>
            </a:r>
            <a:endParaRPr lang="en-US" sz="60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a:xfrm>
            <a:off x="11129440" y="6248400"/>
            <a:ext cx="990600" cy="449898"/>
          </a:xfrm>
        </p:spPr>
        <p:txBody>
          <a:bodyPr>
            <a:normAutofit/>
          </a:bodyPr>
          <a:lstStyle/>
          <a:p>
            <a:fld id="{AA4C6552-42F6-43F2-A3FB-E92E8C09004E}" type="slidenum">
              <a:rPr lang="en-US" sz="1800" b="0" smtClean="0">
                <a:solidFill>
                  <a:schemeClr val="tx1"/>
                </a:solidFill>
              </a:rPr>
              <a:pPr/>
              <a:t>73</a:t>
            </a:fld>
            <a:endParaRPr lang="en-US" b="0" dirty="0">
              <a:solidFill>
                <a:schemeClr val="tx1"/>
              </a:solidFill>
            </a:endParaRPr>
          </a:p>
        </p:txBody>
      </p:sp>
      <p:sp>
        <p:nvSpPr>
          <p:cNvPr id="4" name="Content Placeholder 3"/>
          <p:cNvSpPr>
            <a:spLocks noGrp="1"/>
          </p:cNvSpPr>
          <p:nvPr>
            <p:ph sz="quarter" idx="1"/>
          </p:nvPr>
        </p:nvSpPr>
        <p:spPr>
          <a:xfrm>
            <a:off x="152400" y="2438400"/>
            <a:ext cx="11887199" cy="4934673"/>
          </a:xfrm>
        </p:spPr>
        <p:txBody>
          <a:bodyPr>
            <a:normAutofit/>
            <a:scene3d>
              <a:camera prst="orthographicFront"/>
              <a:lightRig rig="threePt" dir="t"/>
            </a:scene3d>
            <a:sp3d extrusionH="57150">
              <a:bevelT h="25400" prst="softRound"/>
            </a:sp3d>
          </a:bodyPr>
          <a:lstStyle/>
          <a:p>
            <a:pPr>
              <a:lnSpc>
                <a:spcPct val="120000"/>
              </a:lnSpc>
              <a:buFont typeface="Wingdings" pitchFamily="2" charset="2"/>
              <a:buChar char="§"/>
            </a:pPr>
            <a:r>
              <a:rPr lang="en-US" sz="3100" b="1" dirty="0" smtClean="0">
                <a:ln w="1905">
                  <a:noFill/>
                </a:ln>
                <a:solidFill>
                  <a:srgbClr val="002060"/>
                </a:solidFill>
                <a:effectLst>
                  <a:innerShdw blurRad="69850" dist="43180" dir="5400000">
                    <a:srgbClr val="000000">
                      <a:alpha val="65000"/>
                    </a:srgbClr>
                  </a:innerShdw>
                </a:effectLst>
              </a:rPr>
              <a:t>The Synodic month produces a 13</a:t>
            </a:r>
            <a:r>
              <a:rPr lang="en-US" sz="3100" b="1" baseline="30000" dirty="0" smtClean="0">
                <a:ln w="1905">
                  <a:noFill/>
                </a:ln>
                <a:solidFill>
                  <a:srgbClr val="002060"/>
                </a:solidFill>
                <a:effectLst>
                  <a:innerShdw blurRad="69850" dist="43180" dir="5400000">
                    <a:srgbClr val="000000">
                      <a:alpha val="65000"/>
                    </a:srgbClr>
                  </a:innerShdw>
                </a:effectLst>
              </a:rPr>
              <a:t>th</a:t>
            </a:r>
            <a:r>
              <a:rPr lang="en-US" sz="3100" b="1" dirty="0" smtClean="0">
                <a:ln w="1905">
                  <a:noFill/>
                </a:ln>
                <a:solidFill>
                  <a:srgbClr val="002060"/>
                </a:solidFill>
                <a:effectLst>
                  <a:innerShdw blurRad="69850" dist="43180" dir="5400000">
                    <a:srgbClr val="000000">
                      <a:alpha val="65000"/>
                    </a:srgbClr>
                  </a:innerShdw>
                </a:effectLst>
              </a:rPr>
              <a:t> month about every </a:t>
            </a:r>
            <a:br>
              <a:rPr lang="en-US" sz="3100" b="1" dirty="0" smtClean="0">
                <a:ln w="1905">
                  <a:noFill/>
                </a:ln>
                <a:solidFill>
                  <a:srgbClr val="002060"/>
                </a:solidFill>
                <a:effectLst>
                  <a:innerShdw blurRad="69850" dist="43180" dir="5400000">
                    <a:srgbClr val="000000">
                      <a:alpha val="65000"/>
                    </a:srgbClr>
                  </a:innerShdw>
                </a:effectLst>
              </a:rPr>
            </a:br>
            <a:r>
              <a:rPr lang="en-US" sz="3100" b="1" dirty="0" smtClean="0">
                <a:ln w="1905">
                  <a:noFill/>
                </a:ln>
                <a:solidFill>
                  <a:srgbClr val="002060"/>
                </a:solidFill>
                <a:effectLst>
                  <a:innerShdw blurRad="69850" dist="43180" dir="5400000">
                    <a:srgbClr val="000000">
                      <a:alpha val="65000"/>
                    </a:srgbClr>
                  </a:innerShdw>
                </a:effectLst>
              </a:rPr>
              <a:t>3 years.  It is definitely linked to the festal worship statutes of every moon</a:t>
            </a:r>
            <a:br>
              <a:rPr lang="en-US" sz="3100" b="1" dirty="0" smtClean="0">
                <a:ln w="1905">
                  <a:noFill/>
                </a:ln>
                <a:solidFill>
                  <a:srgbClr val="002060"/>
                </a:solidFill>
                <a:effectLst>
                  <a:innerShdw blurRad="69850" dist="43180" dir="5400000">
                    <a:srgbClr val="000000">
                      <a:alpha val="65000"/>
                    </a:srgbClr>
                  </a:innerShdw>
                </a:effectLst>
              </a:rPr>
            </a:br>
            <a:r>
              <a:rPr lang="en-US" sz="3100" b="1" dirty="0" smtClean="0">
                <a:ln w="1905">
                  <a:noFill/>
                </a:ln>
                <a:solidFill>
                  <a:srgbClr val="002060"/>
                </a:solidFill>
                <a:effectLst>
                  <a:innerShdw blurRad="69850" dist="43180" dir="5400000">
                    <a:srgbClr val="000000">
                      <a:alpha val="65000"/>
                    </a:srgbClr>
                  </a:innerShdw>
                </a:effectLst>
              </a:rPr>
              <a:t>based calendar.</a:t>
            </a:r>
          </a:p>
          <a:p>
            <a:pPr>
              <a:lnSpc>
                <a:spcPct val="120000"/>
              </a:lnSpc>
              <a:buFont typeface="Wingdings" pitchFamily="2" charset="2"/>
              <a:buChar char="§"/>
            </a:pPr>
            <a:r>
              <a:rPr lang="en-US" sz="3100" b="1" dirty="0" smtClean="0">
                <a:ln w="1905">
                  <a:noFill/>
                </a:ln>
                <a:solidFill>
                  <a:schemeClr val="tx1">
                    <a:lumMod val="75000"/>
                    <a:lumOff val="25000"/>
                  </a:schemeClr>
                </a:solidFill>
                <a:effectLst>
                  <a:innerShdw blurRad="69850" dist="43180" dir="5400000">
                    <a:srgbClr val="000000">
                      <a:alpha val="65000"/>
                    </a:srgbClr>
                  </a:innerShdw>
                </a:effectLst>
              </a:rPr>
              <a:t>The Sidereal month </a:t>
            </a:r>
            <a:br>
              <a:rPr lang="en-US" sz="3100" b="1" dirty="0" smtClean="0">
                <a:ln w="1905">
                  <a:noFill/>
                </a:ln>
                <a:solidFill>
                  <a:schemeClr val="tx1">
                    <a:lumMod val="75000"/>
                    <a:lumOff val="25000"/>
                  </a:schemeClr>
                </a:solidFill>
                <a:effectLst>
                  <a:innerShdw blurRad="69850" dist="43180" dir="5400000">
                    <a:srgbClr val="000000">
                      <a:alpha val="65000"/>
                    </a:srgbClr>
                  </a:innerShdw>
                </a:effectLst>
              </a:rPr>
            </a:br>
            <a:r>
              <a:rPr lang="en-US" sz="3100" b="1" dirty="0" smtClean="0">
                <a:ln w="1905">
                  <a:noFill/>
                </a:ln>
                <a:solidFill>
                  <a:schemeClr val="tx1">
                    <a:lumMod val="75000"/>
                    <a:lumOff val="25000"/>
                  </a:schemeClr>
                </a:solidFill>
                <a:effectLst>
                  <a:innerShdw blurRad="69850" dist="43180" dir="5400000">
                    <a:srgbClr val="000000">
                      <a:alpha val="65000"/>
                    </a:srgbClr>
                  </a:innerShdw>
                </a:effectLst>
              </a:rPr>
              <a:t>produces a 13</a:t>
            </a:r>
            <a:r>
              <a:rPr lang="en-US" sz="3100" b="1" baseline="30000" dirty="0" smtClean="0">
                <a:ln w="1905">
                  <a:noFill/>
                </a:ln>
                <a:solidFill>
                  <a:schemeClr val="tx1">
                    <a:lumMod val="75000"/>
                    <a:lumOff val="25000"/>
                  </a:schemeClr>
                </a:solidFill>
                <a:effectLst>
                  <a:innerShdw blurRad="69850" dist="43180" dir="5400000">
                    <a:srgbClr val="000000">
                      <a:alpha val="65000"/>
                    </a:srgbClr>
                  </a:innerShdw>
                </a:effectLst>
              </a:rPr>
              <a:t>th</a:t>
            </a:r>
            <a:r>
              <a:rPr lang="en-US" sz="3100" b="1" dirty="0" smtClean="0">
                <a:ln w="1905">
                  <a:noFill/>
                </a:ln>
                <a:solidFill>
                  <a:schemeClr val="tx1">
                    <a:lumMod val="75000"/>
                    <a:lumOff val="25000"/>
                  </a:schemeClr>
                </a:solidFill>
                <a:effectLst>
                  <a:innerShdw blurRad="69850" dist="43180" dir="5400000">
                    <a:srgbClr val="000000">
                      <a:alpha val="65000"/>
                    </a:srgbClr>
                  </a:innerShdw>
                </a:effectLst>
              </a:rPr>
              <a:t> month </a:t>
            </a:r>
            <a:br>
              <a:rPr lang="en-US" sz="3100" b="1" dirty="0" smtClean="0">
                <a:ln w="1905">
                  <a:noFill/>
                </a:ln>
                <a:solidFill>
                  <a:schemeClr val="tx1">
                    <a:lumMod val="75000"/>
                    <a:lumOff val="25000"/>
                  </a:schemeClr>
                </a:solidFill>
                <a:effectLst>
                  <a:innerShdw blurRad="69850" dist="43180" dir="5400000">
                    <a:srgbClr val="000000">
                      <a:alpha val="65000"/>
                    </a:srgbClr>
                  </a:innerShdw>
                </a:effectLst>
              </a:rPr>
            </a:br>
            <a:r>
              <a:rPr lang="en-US" sz="3100" b="1" dirty="0" smtClean="0">
                <a:ln w="1905">
                  <a:noFill/>
                </a:ln>
                <a:solidFill>
                  <a:schemeClr val="tx1">
                    <a:lumMod val="75000"/>
                    <a:lumOff val="25000"/>
                  </a:schemeClr>
                </a:solidFill>
                <a:effectLst>
                  <a:innerShdw blurRad="69850" dist="43180" dir="5400000">
                    <a:srgbClr val="000000">
                      <a:alpha val="65000"/>
                    </a:srgbClr>
                  </a:innerShdw>
                </a:effectLst>
              </a:rPr>
              <a:t>every year.</a:t>
            </a:r>
            <a:endParaRPr lang="en-US" sz="1300" b="1" dirty="0" smtClean="0">
              <a:ln w="1905"/>
              <a:solidFill>
                <a:schemeClr val="tx1">
                  <a:lumMod val="75000"/>
                  <a:lumOff val="25000"/>
                </a:schemeClr>
              </a:solidFill>
              <a:effectLst>
                <a:innerShdw blurRad="69850" dist="43180" dir="5400000">
                  <a:srgbClr val="000000">
                    <a:alpha val="65000"/>
                  </a:srgbClr>
                </a:innerShdw>
              </a:effectLst>
            </a:endParaRPr>
          </a:p>
        </p:txBody>
      </p:sp>
      <p:sp>
        <p:nvSpPr>
          <p:cNvPr id="9" name="Rectangle 8"/>
          <p:cNvSpPr/>
          <p:nvPr/>
        </p:nvSpPr>
        <p:spPr>
          <a:xfrm>
            <a:off x="754284" y="6964101"/>
            <a:ext cx="10405636"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8F8F8"/>
                </a:solidFill>
                <a:effectLst>
                  <a:outerShdw blurRad="25400" algn="tl" rotWithShape="0">
                    <a:srgbClr val="000000">
                      <a:alpha val="43000"/>
                    </a:srgbClr>
                  </a:outerShdw>
                </a:effectLst>
              </a:rPr>
              <a:t>Neither of these moon/months </a:t>
            </a:r>
            <a:br>
              <a:rPr lang="en-US" sz="3600" b="1" cap="none" spc="150" dirty="0" smtClean="0">
                <a:ln w="11430"/>
                <a:solidFill>
                  <a:srgbClr val="F8F8F8"/>
                </a:solidFill>
                <a:effectLst>
                  <a:outerShdw blurRad="25400" algn="tl" rotWithShape="0">
                    <a:srgbClr val="000000">
                      <a:alpha val="43000"/>
                    </a:srgbClr>
                  </a:outerShdw>
                </a:effectLst>
              </a:rPr>
            </a:br>
            <a:r>
              <a:rPr lang="en-US" sz="3600" b="1" cap="none" spc="150" dirty="0" smtClean="0">
                <a:ln w="11430"/>
                <a:solidFill>
                  <a:srgbClr val="F8F8F8"/>
                </a:solidFill>
                <a:effectLst>
                  <a:outerShdw blurRad="25400" algn="tl" rotWithShape="0">
                    <a:srgbClr val="000000">
                      <a:alpha val="43000"/>
                    </a:srgbClr>
                  </a:outerShdw>
                </a:effectLst>
              </a:rPr>
              <a:t>align with Yahuah’s 30 day month!</a:t>
            </a:r>
            <a:endParaRPr lang="en-US" sz="3600" b="1" cap="none" spc="150" dirty="0">
              <a:ln w="11430"/>
              <a:solidFill>
                <a:srgbClr val="F8F8F8"/>
              </a:solidFill>
              <a:effectLst>
                <a:outerShdw blurRad="25400" algn="tl" rotWithShape="0">
                  <a:srgbClr val="000000">
                    <a:alpha val="43000"/>
                  </a:srgbClr>
                </a:outerShdw>
              </a:effectLst>
            </a:endParaRPr>
          </a:p>
        </p:txBody>
      </p:sp>
      <p:pic>
        <p:nvPicPr>
          <p:cNvPr id="10"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0" y="6958577"/>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10"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5749" y="7839714"/>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0392" y="716137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0674" y="7944051"/>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13319" y="774741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4100" name="Picture 4" descr="C:\Users\Rae\Desktop\Moon study\moon phases - bann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588026"/>
            <a:ext cx="7391400" cy="19281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13th month bann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0703" y="4820809"/>
            <a:ext cx="5576348" cy="18166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1410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750"/>
                                        <p:tgtEl>
                                          <p:spTgt spid="4">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left)">
                                      <p:cBhvr>
                                        <p:cTn id="11" dur="2000"/>
                                        <p:tgtEl>
                                          <p:spTgt spid="4100"/>
                                        </p:tgtEl>
                                      </p:cBhvr>
                                    </p:animEffect>
                                  </p:childTnLst>
                                </p:cTn>
                              </p:par>
                            </p:childTnLst>
                          </p:cTn>
                        </p:par>
                        <p:par>
                          <p:cTn id="12" fill="hold">
                            <p:stCondLst>
                              <p:cond delay="3750"/>
                            </p:stCondLst>
                            <p:childTnLst>
                              <p:par>
                                <p:cTn id="13" presetID="22" presetClass="entr" presetSubtype="8"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left)">
                                      <p:cBhvr>
                                        <p:cTn id="15" dur="2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1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324600"/>
            <a:ext cx="711200" cy="381000"/>
          </a:xfrm>
        </p:spPr>
        <p:txBody>
          <a:bodyPr/>
          <a:lstStyle/>
          <a:p>
            <a:fld id="{AA4C6552-42F6-43F2-A3FB-E92E8C09004E}" type="slidenum">
              <a:rPr lang="en-US" smtClean="0">
                <a:solidFill>
                  <a:srgbClr val="464653"/>
                </a:solidFill>
              </a:rPr>
              <a:pPr/>
              <a:t>74</a:t>
            </a:fld>
            <a:endParaRPr lang="en-US" dirty="0">
              <a:solidFill>
                <a:srgbClr val="464653"/>
              </a:solidFill>
            </a:endParaRPr>
          </a:p>
        </p:txBody>
      </p:sp>
      <p:sp>
        <p:nvSpPr>
          <p:cNvPr id="3" name="Title 1"/>
          <p:cNvSpPr txBox="1">
            <a:spLocks/>
          </p:cNvSpPr>
          <p:nvPr/>
        </p:nvSpPr>
        <p:spPr>
          <a:xfrm>
            <a:off x="152400" y="31830"/>
            <a:ext cx="11770596" cy="990600"/>
          </a:xfrm>
          <a:prstGeom prst="rect">
            <a:avLst/>
          </a:prstGeom>
        </p:spPr>
        <p:txBody>
          <a:bodyPr>
            <a:normAutofit fontScale="92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What is your answer to this question?</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4" name="Rectangle 3"/>
          <p:cNvSpPr/>
          <p:nvPr/>
        </p:nvSpPr>
        <p:spPr>
          <a:xfrm>
            <a:off x="322698" y="3657600"/>
            <a:ext cx="114300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70C0"/>
                </a:solidFill>
                <a:effectLst>
                  <a:outerShdw blurRad="50800" dist="39000" dir="5460000" algn="tl">
                    <a:srgbClr val="000000">
                      <a:alpha val="38000"/>
                    </a:srgbClr>
                  </a:outerShdw>
                </a:effectLst>
              </a:rPr>
              <a:t>Did Yahuah change His mind and give His people </a:t>
            </a:r>
            <a:br>
              <a:rPr lang="en-US" sz="4000" b="1" cap="none" spc="0" dirty="0" smtClean="0">
                <a:ln w="11430"/>
                <a:solidFill>
                  <a:srgbClr val="0070C0"/>
                </a:solidFill>
                <a:effectLst>
                  <a:outerShdw blurRad="50800" dist="39000" dir="5460000" algn="tl">
                    <a:srgbClr val="000000">
                      <a:alpha val="38000"/>
                    </a:srgbClr>
                  </a:outerShdw>
                </a:effectLst>
              </a:rPr>
            </a:br>
            <a:r>
              <a:rPr lang="en-US" sz="4000" b="1" cap="none" spc="0" dirty="0" smtClean="0">
                <a:ln w="11430"/>
                <a:solidFill>
                  <a:srgbClr val="0070C0"/>
                </a:solidFill>
                <a:effectLst>
                  <a:outerShdw blurRad="50800" dist="39000" dir="5460000" algn="tl">
                    <a:srgbClr val="000000">
                      <a:alpha val="38000"/>
                    </a:srgbClr>
                  </a:outerShdw>
                </a:effectLst>
              </a:rPr>
              <a:t>a “new” set-apart month with </a:t>
            </a:r>
            <a:br>
              <a:rPr lang="en-US" sz="4000" b="1" cap="none" spc="0" dirty="0" smtClean="0">
                <a:ln w="11430"/>
                <a:solidFill>
                  <a:srgbClr val="0070C0"/>
                </a:solidFill>
                <a:effectLst>
                  <a:outerShdw blurRad="50800" dist="39000" dir="5460000" algn="tl">
                    <a:srgbClr val="000000">
                      <a:alpha val="38000"/>
                    </a:srgbClr>
                  </a:outerShdw>
                </a:effectLst>
              </a:rPr>
            </a:br>
            <a:r>
              <a:rPr lang="en-US" sz="4000" b="1" cap="none" spc="0" dirty="0" smtClean="0">
                <a:ln w="11430"/>
                <a:solidFill>
                  <a:srgbClr val="0070C0"/>
                </a:solidFill>
                <a:effectLst>
                  <a:outerShdw blurRad="50800" dist="39000" dir="5460000" algn="tl">
                    <a:srgbClr val="000000">
                      <a:alpha val="38000"/>
                    </a:srgbClr>
                  </a:outerShdw>
                </a:effectLst>
              </a:rPr>
              <a:t>~27.3 days, or  ~29.5 days/month?</a:t>
            </a:r>
            <a:endParaRPr lang="en-US" sz="4000" b="1" cap="none" spc="0" dirty="0">
              <a:ln w="11430"/>
              <a:solidFill>
                <a:srgbClr val="0070C0"/>
              </a:solidFill>
              <a:effectLst>
                <a:outerShdw blurRad="50800" dist="39000" dir="5460000" algn="tl">
                  <a:srgbClr val="000000">
                    <a:alpha val="38000"/>
                  </a:srgbClr>
                </a:outerShdw>
              </a:effectLst>
            </a:endParaRPr>
          </a:p>
        </p:txBody>
      </p:sp>
      <p:sp>
        <p:nvSpPr>
          <p:cNvPr id="5" name="Content Placeholder 3"/>
          <p:cNvSpPr txBox="1">
            <a:spLocks/>
          </p:cNvSpPr>
          <p:nvPr/>
        </p:nvSpPr>
        <p:spPr>
          <a:xfrm>
            <a:off x="594596" y="5619741"/>
            <a:ext cx="11328400" cy="1143000"/>
          </a:xfrm>
          <a:prstGeom prst="rect">
            <a:avLst/>
          </a:prstGeom>
          <a:noFill/>
        </p:spPr>
        <p:txBody>
          <a:bodyPr vert="horz">
            <a:normAutofit fontScale="92500" lnSpcReduction="10000"/>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7030A0"/>
              </a:buClr>
              <a:buSzPct val="80000"/>
              <a:buNone/>
            </a:pPr>
            <a:r>
              <a:rPr lang="en-US" sz="4000" b="1" dirty="0" smtClean="0">
                <a:ln w="1905">
                  <a:solidFill>
                    <a:srgbClr val="8E002F"/>
                  </a:solidFill>
                </a:ln>
                <a:gradFill flip="none" rotWithShape="1">
                  <a:gsLst>
                    <a:gs pos="14000">
                      <a:srgbClr val="FF7A00"/>
                    </a:gs>
                    <a:gs pos="40000">
                      <a:srgbClr val="FF0300"/>
                    </a:gs>
                    <a:gs pos="79000">
                      <a:srgbClr val="4D0808"/>
                    </a:gs>
                  </a:gsLst>
                  <a:path path="circle">
                    <a:fillToRect t="100000" r="100000"/>
                  </a:path>
                  <a:tileRect l="-100000" b="-100000"/>
                </a:gradFill>
                <a:effectLst>
                  <a:innerShdw blurRad="69850" dist="43180" dir="5400000">
                    <a:srgbClr val="000000">
                      <a:alpha val="65000"/>
                    </a:srgbClr>
                  </a:innerShdw>
                </a:effectLst>
                <a:latin typeface="+mn-lt"/>
              </a:rPr>
              <a:t>Answer:</a:t>
            </a: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   ~27.3    &amp;    ~29.5  do not seem to be </a:t>
            </a:r>
            <a:b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b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part of Yahuah’s numbering system?</a:t>
            </a:r>
          </a:p>
        </p:txBody>
      </p:sp>
    </p:spTree>
    <p:extLst>
      <p:ext uri="{BB962C8B-B14F-4D97-AF65-F5344CB8AC3E}">
        <p14:creationId xmlns:p14="http://schemas.microsoft.com/office/powerpoint/2010/main" val="12222333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770596" cy="990600"/>
          </a:xfrm>
        </p:spPr>
        <p:txBody>
          <a:bodyPr>
            <a:normAutofit/>
            <a:scene3d>
              <a:camera prst="orthographicFront"/>
              <a:lightRig rig="threePt" dir="t"/>
            </a:scene3d>
            <a:sp3d extrusionH="57150">
              <a:bevelT w="38100" h="38100"/>
            </a:sp3d>
          </a:body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Can you answer another question?</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75</a:t>
            </a:fld>
            <a:endParaRPr lang="en-US"/>
          </a:p>
        </p:txBody>
      </p:sp>
      <p:sp>
        <p:nvSpPr>
          <p:cNvPr id="4" name="Content Placeholder 3"/>
          <p:cNvSpPr>
            <a:spLocks noGrp="1"/>
          </p:cNvSpPr>
          <p:nvPr>
            <p:ph sz="quarter" idx="1"/>
          </p:nvPr>
        </p:nvSpPr>
        <p:spPr>
          <a:xfrm>
            <a:off x="257054" y="1600200"/>
            <a:ext cx="11706346" cy="5163273"/>
          </a:xfrm>
        </p:spPr>
        <p:txBody>
          <a:bodyPr>
            <a:normAutofit fontScale="70000" lnSpcReduction="20000"/>
            <a:scene3d>
              <a:camera prst="orthographicFront"/>
              <a:lightRig rig="threePt" dir="t"/>
            </a:scene3d>
            <a:sp3d extrusionH="57150">
              <a:bevelT h="25400" prst="softRound"/>
            </a:sp3d>
          </a:bodyPr>
          <a:lstStyle/>
          <a:p>
            <a:pPr marL="0" indent="0" algn="ctr">
              <a:lnSpc>
                <a:spcPct val="120000"/>
              </a:lnSpc>
              <a:buNone/>
            </a:pPr>
            <a:r>
              <a:rPr lang="en-US" sz="5200" b="1" spc="300" dirty="0" smtClean="0">
                <a:ln w="28575">
                  <a:solidFill>
                    <a:srgbClr val="008080"/>
                  </a:solidFill>
                </a:ln>
                <a:solidFill>
                  <a:srgbClr val="8E002F"/>
                </a:solidFill>
                <a:effectLst>
                  <a:innerShdw blurRad="69850" dist="43180" dir="5400000">
                    <a:srgbClr val="000000">
                      <a:alpha val="65000"/>
                    </a:srgbClr>
                  </a:innerShdw>
                </a:effectLst>
                <a:latin typeface="Ravie" pitchFamily="82" charset="0"/>
              </a:rPr>
              <a:t>How did the synodic moon cycle ever receive custody of the </a:t>
            </a:r>
            <a:br>
              <a:rPr lang="en-US" sz="5200" b="1" spc="300" dirty="0" smtClean="0">
                <a:ln w="28575">
                  <a:solidFill>
                    <a:srgbClr val="008080"/>
                  </a:solidFill>
                </a:ln>
                <a:solidFill>
                  <a:srgbClr val="8E002F"/>
                </a:solidFill>
                <a:effectLst>
                  <a:innerShdw blurRad="69850" dist="43180" dir="5400000">
                    <a:srgbClr val="000000">
                      <a:alpha val="65000"/>
                    </a:srgbClr>
                  </a:innerShdw>
                </a:effectLst>
                <a:latin typeface="Ravie" pitchFamily="82" charset="0"/>
              </a:rPr>
            </a:br>
            <a:r>
              <a:rPr lang="en-US" sz="5200" b="1" spc="300" dirty="0" smtClean="0">
                <a:ln w="28575">
                  <a:solidFill>
                    <a:srgbClr val="008080"/>
                  </a:solidFill>
                </a:ln>
                <a:solidFill>
                  <a:srgbClr val="8E002F"/>
                </a:solidFill>
                <a:effectLst>
                  <a:innerShdw blurRad="69850" dist="43180" dir="5400000">
                    <a:srgbClr val="000000">
                      <a:alpha val="65000"/>
                    </a:srgbClr>
                  </a:innerShdw>
                </a:effectLst>
                <a:latin typeface="Ravie" pitchFamily="82" charset="0"/>
              </a:rPr>
              <a:t>festal month </a:t>
            </a:r>
            <a:r>
              <a:rPr lang="en-US" sz="5200" b="1" dirty="0" smtClean="0">
                <a:ln w="28575">
                  <a:solidFill>
                    <a:srgbClr val="008080"/>
                  </a:solidFill>
                </a:ln>
                <a:solidFill>
                  <a:srgbClr val="8E002F"/>
                </a:solidFill>
                <a:effectLst>
                  <a:innerShdw blurRad="69850" dist="43180" dir="5400000">
                    <a:srgbClr val="000000">
                      <a:alpha val="65000"/>
                    </a:srgbClr>
                  </a:innerShdw>
                </a:effectLst>
                <a:latin typeface="Ravie" pitchFamily="82" charset="0"/>
              </a:rPr>
              <a:t>?</a:t>
            </a:r>
            <a:endParaRPr lang="en-US" sz="3000" b="1" dirty="0">
              <a:ln w="28575">
                <a:solidFill>
                  <a:srgbClr val="008080"/>
                </a:solidFill>
              </a:ln>
              <a:solidFill>
                <a:srgbClr val="8E002F"/>
              </a:solidFill>
              <a:effectLst>
                <a:innerShdw blurRad="69850" dist="43180" dir="5400000">
                  <a:srgbClr val="000000">
                    <a:alpha val="65000"/>
                  </a:srgbClr>
                </a:innerShdw>
              </a:effectLst>
              <a:latin typeface="Ravie" pitchFamily="82" charset="0"/>
            </a:endParaRPr>
          </a:p>
          <a:p>
            <a:pPr marL="0" indent="0">
              <a:buNone/>
            </a:pPr>
            <a:endParaRPr lang="en-US" sz="700" b="1" dirty="0" smtClean="0">
              <a:ln w="1905"/>
              <a:solidFill>
                <a:schemeClr val="accent4">
                  <a:lumMod val="75000"/>
                </a:schemeClr>
              </a:solidFill>
              <a:effectLst>
                <a:innerShdw blurRad="69850" dist="43180" dir="5400000">
                  <a:srgbClr val="000000">
                    <a:alpha val="65000"/>
                  </a:srgbClr>
                </a:innerShdw>
              </a:effectLst>
            </a:endParaRPr>
          </a:p>
          <a:p>
            <a:pPr marL="0" indent="0">
              <a:buNone/>
            </a:pPr>
            <a:endParaRPr lang="en-US" sz="4100" b="1" dirty="0" smtClean="0">
              <a:ln w="1905">
                <a:solidFill>
                  <a:srgbClr val="002060"/>
                </a:solidFill>
              </a:ln>
              <a:solidFill>
                <a:schemeClr val="accent4">
                  <a:lumMod val="75000"/>
                </a:schemeClr>
              </a:solidFill>
              <a:effectLst>
                <a:innerShdw blurRad="69850" dist="43180" dir="5400000">
                  <a:srgbClr val="000000">
                    <a:alpha val="65000"/>
                  </a:srgbClr>
                </a:innerShdw>
              </a:effectLst>
            </a:endParaRPr>
          </a:p>
          <a:p>
            <a:pPr marL="0" indent="0">
              <a:buNone/>
            </a:pPr>
            <a:endParaRPr lang="en-US" sz="6900" b="1" dirty="0" smtClean="0">
              <a:ln w="1905">
                <a:solidFill>
                  <a:srgbClr val="002060"/>
                </a:solidFill>
              </a:ln>
              <a:solidFill>
                <a:schemeClr val="accent4">
                  <a:lumMod val="75000"/>
                </a:schemeClr>
              </a:solidFill>
              <a:effectLst>
                <a:innerShdw blurRad="69850" dist="43180" dir="5400000">
                  <a:srgbClr val="000000">
                    <a:alpha val="65000"/>
                  </a:srgbClr>
                </a:innerShdw>
              </a:effectLst>
            </a:endParaRPr>
          </a:p>
          <a:p>
            <a:pPr marL="0" indent="0" algn="ctr">
              <a:lnSpc>
                <a:spcPct val="120000"/>
              </a:lnSpc>
              <a:buNone/>
            </a:pPr>
            <a:r>
              <a:rPr lang="en-US" sz="4600" b="1" dirty="0" smtClean="0">
                <a:ln w="1905">
                  <a:solidFill>
                    <a:srgbClr val="002060"/>
                  </a:solidFill>
                </a:ln>
                <a:solidFill>
                  <a:srgbClr val="00B050"/>
                </a:solidFill>
                <a:effectLst>
                  <a:innerShdw blurRad="69850" dist="43180" dir="5400000">
                    <a:srgbClr val="000000">
                      <a:alpha val="65000"/>
                    </a:srgbClr>
                  </a:innerShdw>
                </a:effectLst>
              </a:rPr>
              <a:t>The history of the Synodic Month and its attachment to worship and religious service has deep roots with the pagans (first) then eventually adopted by Yahuah’s rebellious leaders and people.</a:t>
            </a:r>
            <a:endParaRPr lang="en-US" sz="1400" b="1" dirty="0" smtClean="0">
              <a:ln w="1905"/>
              <a:solidFill>
                <a:srgbClr val="002060"/>
              </a:solidFill>
              <a:effectLst>
                <a:innerShdw blurRad="69850" dist="43180" dir="5400000">
                  <a:srgbClr val="000000">
                    <a:alpha val="65000"/>
                  </a:srgbClr>
                </a:innerShdw>
              </a:effectLst>
            </a:endParaRPr>
          </a:p>
        </p:txBody>
      </p:sp>
      <p:pic>
        <p:nvPicPr>
          <p:cNvPr id="10"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49200" y="7014135"/>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10"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7750643"/>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0392" y="716137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43228" y="5872540"/>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3319" y="774741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63829" y="3487997"/>
            <a:ext cx="11839268" cy="92333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It was closer to Yahuah’s 30 day month!</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803839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wipe(up)">
                                      <p:cBhvr>
                                        <p:cTn id="14" dur="27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145269" y="6324600"/>
            <a:ext cx="919731" cy="394146"/>
          </a:xfrm>
        </p:spPr>
        <p:txBody>
          <a:bodyPr>
            <a:normAutofit/>
          </a:bodyPr>
          <a:lstStyle/>
          <a:p>
            <a:pPr algn="r"/>
            <a:fld id="{AA4C6552-42F6-43F2-A3FB-E92E8C09004E}" type="slidenum">
              <a:rPr lang="en-US" sz="1600" smtClean="0"/>
              <a:pPr algn="r"/>
              <a:t>76</a:t>
            </a:fld>
            <a:endParaRPr lang="en-US" dirty="0"/>
          </a:p>
        </p:txBody>
      </p:sp>
      <p:sp>
        <p:nvSpPr>
          <p:cNvPr id="5" name="Rectangle 4"/>
          <p:cNvSpPr/>
          <p:nvPr/>
        </p:nvSpPr>
        <p:spPr>
          <a:xfrm>
            <a:off x="9235284" y="6129759"/>
            <a:ext cx="23471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The End</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pic>
        <p:nvPicPr>
          <p:cNvPr id="6"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6"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1" name="Content Placeholder 3"/>
          <p:cNvSpPr>
            <a:spLocks noGrp="1"/>
          </p:cNvSpPr>
          <p:nvPr>
            <p:ph sz="quarter" idx="1"/>
          </p:nvPr>
        </p:nvSpPr>
        <p:spPr>
          <a:xfrm>
            <a:off x="591075" y="2667000"/>
            <a:ext cx="11095736" cy="3962400"/>
          </a:xfrm>
          <a:noFill/>
          <a:scene3d>
            <a:camera prst="orthographicFront"/>
            <a:lightRig rig="balanced" dir="t">
              <a:rot lat="0" lon="0" rev="2100000"/>
            </a:lightRig>
          </a:scene3d>
          <a:sp3d>
            <a:bevelT w="165100" prst="coolSlant"/>
          </a:sp3d>
        </p:spPr>
        <p:txBody>
          <a:bodyPr>
            <a:normAutofit fontScale="70000" lnSpcReduction="20000"/>
            <a:sp3d extrusionH="57150" prstMaterial="metal">
              <a:bevelT w="38100" h="25400"/>
              <a:contourClr>
                <a:schemeClr val="bg2"/>
              </a:contourClr>
            </a:sp3d>
          </a:bodyPr>
          <a:lstStyle/>
          <a:p>
            <a:pPr marL="0" indent="0" algn="ctr">
              <a:buNone/>
            </a:pPr>
            <a:r>
              <a:rPr lang="en-US" sz="5700" b="1" dirty="0" smtClean="0">
                <a:ln w="50800"/>
                <a:solidFill>
                  <a:schemeClr val="bg1">
                    <a:shade val="50000"/>
                  </a:schemeClr>
                </a:solidFill>
              </a:rPr>
              <a:t>“The </a:t>
            </a:r>
            <a:r>
              <a:rPr lang="en-US" sz="5700" b="1" dirty="0" err="1" smtClean="0">
                <a:ln w="50800"/>
                <a:solidFill>
                  <a:schemeClr val="bg1">
                    <a:shade val="50000"/>
                  </a:schemeClr>
                </a:solidFill>
              </a:rPr>
              <a:t>Moonth</a:t>
            </a:r>
            <a:r>
              <a:rPr lang="en-US" sz="5700" b="1" dirty="0" smtClean="0">
                <a:ln w="50800"/>
                <a:solidFill>
                  <a:schemeClr val="bg1">
                    <a:shade val="50000"/>
                  </a:schemeClr>
                </a:solidFill>
              </a:rPr>
              <a:t>!  Oh, the </a:t>
            </a:r>
            <a:r>
              <a:rPr lang="en-US" sz="5700" b="1" dirty="0" err="1" smtClean="0">
                <a:ln w="50800"/>
                <a:solidFill>
                  <a:schemeClr val="bg1">
                    <a:shade val="50000"/>
                  </a:schemeClr>
                </a:solidFill>
              </a:rPr>
              <a:t>Moonth</a:t>
            </a:r>
            <a:r>
              <a:rPr lang="en-US" sz="5700" b="1" dirty="0" smtClean="0">
                <a:ln w="50800"/>
                <a:solidFill>
                  <a:schemeClr val="bg1">
                    <a:shade val="50000"/>
                  </a:schemeClr>
                </a:solidFill>
              </a:rPr>
              <a:t>?”</a:t>
            </a:r>
          </a:p>
          <a:p>
            <a:pPr marL="0" indent="0" algn="ctr">
              <a:buNone/>
            </a:pPr>
            <a:r>
              <a:rPr lang="en-US" sz="2600" b="1" dirty="0" smtClean="0">
                <a:ln w="50800"/>
                <a:solidFill>
                  <a:schemeClr val="bg1">
                    <a:shade val="50000"/>
                  </a:schemeClr>
                </a:solidFill>
              </a:rPr>
              <a:t>  </a:t>
            </a:r>
            <a:r>
              <a:rPr lang="en-US" sz="3500" b="1" dirty="0" smtClean="0">
                <a:ln w="50800"/>
                <a:solidFill>
                  <a:schemeClr val="bg1">
                    <a:shade val="50000"/>
                  </a:schemeClr>
                </a:solidFill>
              </a:rPr>
              <a:t/>
            </a:r>
            <a:br>
              <a:rPr lang="en-US" sz="3500" b="1" dirty="0" smtClean="0">
                <a:ln w="50800"/>
                <a:solidFill>
                  <a:schemeClr val="bg1">
                    <a:shade val="50000"/>
                  </a:schemeClr>
                </a:solidFill>
              </a:rPr>
            </a:br>
            <a:r>
              <a:rPr lang="en-US" sz="3500" b="1" dirty="0" smtClean="0">
                <a:ln w="50800"/>
                <a:solidFill>
                  <a:schemeClr val="bg1">
                    <a:shade val="50000"/>
                  </a:schemeClr>
                </a:solidFill>
              </a:rPr>
              <a:t>(</a:t>
            </a:r>
            <a:r>
              <a:rPr lang="en-US" sz="3500" b="1" dirty="0" err="1" smtClean="0">
                <a:ln w="50800"/>
                <a:solidFill>
                  <a:schemeClr val="bg1">
                    <a:shade val="50000"/>
                  </a:schemeClr>
                </a:solidFill>
              </a:rPr>
              <a:t>con’t</a:t>
            </a:r>
            <a:r>
              <a:rPr lang="en-US" sz="3500" b="1" dirty="0" smtClean="0">
                <a:ln w="50800"/>
                <a:solidFill>
                  <a:schemeClr val="bg1">
                    <a:shade val="50000"/>
                  </a:schemeClr>
                </a:solidFill>
              </a:rPr>
              <a:t>)  Aug 3/18</a:t>
            </a:r>
            <a:r>
              <a:rPr lang="en-US" b="1" dirty="0" smtClean="0">
                <a:ln w="50800"/>
                <a:solidFill>
                  <a:schemeClr val="bg1">
                    <a:shade val="50000"/>
                  </a:schemeClr>
                </a:solidFill>
              </a:rPr>
              <a:t/>
            </a:r>
            <a:br>
              <a:rPr lang="en-US" b="1" dirty="0" smtClean="0">
                <a:ln w="50800"/>
                <a:solidFill>
                  <a:schemeClr val="bg1">
                    <a:shade val="50000"/>
                  </a:schemeClr>
                </a:solidFill>
              </a:rPr>
            </a:br>
            <a:endParaRPr lang="en-US" sz="1600" b="1" dirty="0" smtClean="0">
              <a:ln w="50800"/>
              <a:solidFill>
                <a:schemeClr val="bg1">
                  <a:shade val="50000"/>
                </a:schemeClr>
              </a:solidFill>
            </a:endParaRPr>
          </a:p>
          <a:p>
            <a:pPr marL="0" indent="0" algn="ctr">
              <a:lnSpc>
                <a:spcPct val="120000"/>
              </a:lnSpc>
              <a:buNone/>
            </a:pPr>
            <a:r>
              <a:rPr lang="en-US" sz="4600" b="1" dirty="0" smtClean="0">
                <a:ln w="50800"/>
                <a:solidFill>
                  <a:schemeClr val="accent4">
                    <a:lumMod val="75000"/>
                  </a:schemeClr>
                </a:solidFill>
              </a:rPr>
              <a:t>H3391 will be fully investigated to see how its </a:t>
            </a:r>
            <a:br>
              <a:rPr lang="en-US" sz="4600" b="1" dirty="0" smtClean="0">
                <a:ln w="50800"/>
                <a:solidFill>
                  <a:schemeClr val="accent4">
                    <a:lumMod val="75000"/>
                  </a:schemeClr>
                </a:solidFill>
              </a:rPr>
            </a:br>
            <a:r>
              <a:rPr lang="en-US" sz="4600" b="1" dirty="0" smtClean="0">
                <a:ln w="50800"/>
                <a:solidFill>
                  <a:schemeClr val="accent4">
                    <a:lumMod val="75000"/>
                  </a:schemeClr>
                </a:solidFill>
              </a:rPr>
              <a:t>Lunation Cycle month aligns with the Synodic Month</a:t>
            </a:r>
            <a:r>
              <a:rPr lang="en-US" sz="4100" b="1" dirty="0" smtClean="0">
                <a:ln w="50800"/>
                <a:solidFill>
                  <a:schemeClr val="accent4">
                    <a:lumMod val="75000"/>
                  </a:schemeClr>
                </a:solidFill>
              </a:rPr>
              <a:t>.</a:t>
            </a:r>
          </a:p>
          <a:p>
            <a:pPr marL="0" indent="0" algn="ctr">
              <a:buNone/>
            </a:pPr>
            <a:endParaRPr lang="en-US" sz="2100" b="1" dirty="0" smtClean="0">
              <a:ln w="50800"/>
              <a:solidFill>
                <a:schemeClr val="accent4">
                  <a:lumMod val="75000"/>
                </a:schemeClr>
              </a:solidFill>
            </a:endParaRPr>
          </a:p>
          <a:p>
            <a:pPr marL="0" indent="0" algn="ctr">
              <a:lnSpc>
                <a:spcPct val="120000"/>
              </a:lnSpc>
              <a:buNone/>
            </a:pPr>
            <a:r>
              <a:rPr lang="en-US" sz="4600" b="1" dirty="0" smtClean="0">
                <a:ln w="50800"/>
                <a:solidFill>
                  <a:schemeClr val="accent4">
                    <a:lumMod val="75000"/>
                  </a:schemeClr>
                </a:solidFill>
              </a:rPr>
              <a:t>Will the definitions of “Lunar” and “Lunation” lend </a:t>
            </a:r>
            <a:br>
              <a:rPr lang="en-US" sz="4600" b="1" dirty="0" smtClean="0">
                <a:ln w="50800"/>
                <a:solidFill>
                  <a:schemeClr val="accent4">
                    <a:lumMod val="75000"/>
                  </a:schemeClr>
                </a:solidFill>
              </a:rPr>
            </a:br>
            <a:r>
              <a:rPr lang="en-US" sz="4600" b="1" dirty="0" smtClean="0">
                <a:ln w="50800"/>
                <a:solidFill>
                  <a:schemeClr val="accent4">
                    <a:lumMod val="75000"/>
                  </a:schemeClr>
                </a:solidFill>
              </a:rPr>
              <a:t>any surprising information?</a:t>
            </a:r>
          </a:p>
          <a:p>
            <a:pPr marL="0" indent="0" algn="ctr">
              <a:buNone/>
            </a:pPr>
            <a:endParaRPr lang="en-US" sz="1400" b="1" dirty="0">
              <a:ln w="50800"/>
              <a:solidFill>
                <a:schemeClr val="bg1">
                  <a:shade val="50000"/>
                </a:schemeClr>
              </a:solidFill>
            </a:endParaRPr>
          </a:p>
          <a:p>
            <a:pPr marL="0" indent="0" algn="ctr">
              <a:buNone/>
            </a:pPr>
            <a:endParaRPr lang="en-US" b="1" dirty="0" smtClean="0">
              <a:ln w="50800"/>
              <a:solidFill>
                <a:schemeClr val="bg1">
                  <a:shade val="50000"/>
                </a:schemeClr>
              </a:solidFill>
            </a:endParaRPr>
          </a:p>
          <a:p>
            <a:pPr marL="0" indent="0">
              <a:buNone/>
            </a:pPr>
            <a:endParaRPr lang="en-US" b="1" dirty="0">
              <a:ln w="50800"/>
              <a:solidFill>
                <a:schemeClr val="bg1">
                  <a:shade val="50000"/>
                </a:schemeClr>
              </a:solidFill>
            </a:endParaRPr>
          </a:p>
        </p:txBody>
      </p:sp>
      <p:sp>
        <p:nvSpPr>
          <p:cNvPr id="12" name="Rectangle 11"/>
          <p:cNvSpPr/>
          <p:nvPr/>
        </p:nvSpPr>
        <p:spPr>
          <a:xfrm>
            <a:off x="9660079" y="990600"/>
            <a:ext cx="192232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Part 4</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13" name="Title 1"/>
          <p:cNvSpPr>
            <a:spLocks noGrp="1"/>
          </p:cNvSpPr>
          <p:nvPr>
            <p:ph type="title"/>
          </p:nvPr>
        </p:nvSpPr>
        <p:spPr>
          <a:xfrm>
            <a:off x="0" y="35560"/>
            <a:ext cx="12192000" cy="869950"/>
          </a:xfrm>
        </p:spPr>
        <p:txBody>
          <a:bodyPr>
            <a:normAutofit/>
            <a:scene3d>
              <a:camera prst="orthographicFront"/>
              <a:lightRig rig="threePt" dir="t"/>
            </a:scene3d>
            <a:sp3d extrusionH="57150">
              <a:bevelT h="25400" prst="softRound"/>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The Truth of the Matter for </a:t>
            </a:r>
            <a:r>
              <a:rPr lang="en-US" sz="4800" b="1" dirty="0" smtClean="0">
                <a:solidFill>
                  <a:schemeClr val="accent4">
                    <a:lumMod val="75000"/>
                  </a:schemeClr>
                </a:solidFill>
                <a:latin typeface="Arial Rounded MT Bold" pitchFamily="34" charset="0"/>
              </a:rPr>
              <a:t>H3391</a:t>
            </a:r>
            <a:r>
              <a:rPr lang="en-US" sz="2800" dirty="0" smtClean="0">
                <a:solidFill>
                  <a:schemeClr val="accent4">
                    <a:lumMod val="75000"/>
                  </a:schemeClr>
                </a:solidFill>
                <a:latin typeface="Arial Rounded MT Bold" pitchFamily="34" charset="0"/>
              </a:rPr>
              <a:t> </a:t>
            </a:r>
            <a:endParaRPr lang="en-US" sz="2800" dirty="0">
              <a:solidFill>
                <a:schemeClr val="accent4">
                  <a:lumMod val="75000"/>
                </a:schemeClr>
              </a:solidFill>
              <a:latin typeface="Arial Rounded MT Bold" pitchFamily="34" charset="0"/>
            </a:endParaRPr>
          </a:p>
        </p:txBody>
      </p:sp>
    </p:spTree>
    <p:extLst>
      <p:ext uri="{BB962C8B-B14F-4D97-AF65-F5344CB8AC3E}">
        <p14:creationId xmlns:p14="http://schemas.microsoft.com/office/powerpoint/2010/main" val="28659286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1000"/>
                                        <p:tgtEl>
                                          <p:spTgt spid="11">
                                            <p:txEl>
                                              <p:pRg st="1" end="1"/>
                                            </p:txEl>
                                          </p:spTgt>
                                        </p:tgtEl>
                                      </p:cBhvr>
                                    </p:animEffect>
                                    <p:anim calcmode="lin" valueType="num">
                                      <p:cBhvr>
                                        <p:cTn id="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1000"/>
                                        <p:tgtEl>
                                          <p:spTgt spid="11">
                                            <p:txEl>
                                              <p:pRg st="2" end="2"/>
                                            </p:txEl>
                                          </p:spTgt>
                                        </p:tgtEl>
                                      </p:cBhvr>
                                    </p:animEffect>
                                    <p:anim calcmode="lin" valueType="num">
                                      <p:cBhvr>
                                        <p:cTn id="2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200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20320"/>
            <a:ext cx="7315200" cy="37338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endPar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3" name="Slide Number Placeholder 2"/>
          <p:cNvSpPr>
            <a:spLocks noGrp="1"/>
          </p:cNvSpPr>
          <p:nvPr>
            <p:ph type="sldNum" sz="quarter" idx="12"/>
          </p:nvPr>
        </p:nvSpPr>
        <p:spPr>
          <a:xfrm>
            <a:off x="11353800" y="6477000"/>
            <a:ext cx="711200" cy="244476"/>
          </a:xfrm>
        </p:spPr>
        <p:txBody>
          <a:bodyPr>
            <a:noAutofit/>
          </a:bodyPr>
          <a:lstStyle/>
          <a:p>
            <a:fld id="{AA4C6552-42F6-43F2-A3FB-E92E8C09004E}" type="slidenum">
              <a:rPr lang="en-US" smtClean="0">
                <a:solidFill>
                  <a:schemeClr val="bg1"/>
                </a:solidFill>
              </a:rPr>
              <a:pPr/>
              <a:t>77</a:t>
            </a:fld>
            <a:endParaRPr lang="en-US" dirty="0">
              <a:solidFill>
                <a:schemeClr val="bg1"/>
              </a:solidFill>
            </a:endParaRPr>
          </a:p>
        </p:txBody>
      </p:sp>
      <p:pic>
        <p:nvPicPr>
          <p:cNvPr id="2050" name="Picture 2" descr="C:\Users\Rae\Desktop\Art on Desktop\white man clip art\3d white people\3d help.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1" name="Picture 3" descr="C:\Users\Rae\Desktop\email 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856" y="4724400"/>
            <a:ext cx="1785938" cy="1287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Art on Desktop\white man clip art\3d white people\3d contact us mouse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87200" y="1661160"/>
            <a:ext cx="2873375" cy="15803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7825" y="4356298"/>
            <a:ext cx="760893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B83D68"/>
                  </a:solidFill>
                </a:ln>
                <a:solidFill>
                  <a:srgbClr val="00000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hlinkClick r:id="rId7"/>
              </a:rPr>
              <a:t>charlene@torahtothetribes.com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or</a:t>
            </a:r>
            <a:b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Shofar1owr@gmail.com</a:t>
            </a:r>
            <a:r>
              <a:rPr lang="en-US" sz="36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423499995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B83D68">
                <a:alpha val="65000"/>
              </a:srgbClr>
            </a:gs>
            <a:gs pos="72000">
              <a:srgbClr val="8D42C6">
                <a:alpha val="18000"/>
              </a:srgb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11760200" cy="990600"/>
          </a:xfrm>
        </p:spPr>
        <p:txBody>
          <a:bodyPr>
            <a:noAutofit/>
            <a:scene3d>
              <a:camera prst="orthographicFront"/>
              <a:lightRig rig="threePt" dir="t"/>
            </a:scene3d>
            <a:sp3d extrusionH="57150">
              <a:bevelT w="38100" h="38100"/>
            </a:sp3d>
          </a:bodyPr>
          <a:lstStyle/>
          <a:p>
            <a:pPr algn="ctr"/>
            <a:r>
              <a:rPr lang="en-US" sz="4800" b="1" i="1" dirty="0" smtClean="0">
                <a:solidFill>
                  <a:schemeClr val="accent5"/>
                </a:solidFill>
                <a:latin typeface="Arial Rounded MT Bold" pitchFamily="34" charset="0"/>
              </a:rPr>
              <a:t>Englishman’s  </a:t>
            </a:r>
            <a:r>
              <a:rPr lang="en-US" sz="4800" b="1" dirty="0" smtClean="0">
                <a:solidFill>
                  <a:schemeClr val="accent2">
                    <a:lumMod val="75000"/>
                  </a:schemeClr>
                </a:solidFill>
                <a:latin typeface="Arial Rounded MT Bold" pitchFamily="34" charset="0"/>
              </a:rPr>
              <a:t>Concordance</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4800" dirty="0" smtClean="0">
                <a:latin typeface="Arial Rounded MT Bold" pitchFamily="34" charset="0"/>
              </a:rPr>
              <a:t> </a:t>
            </a:r>
            <a:r>
              <a:rPr lang="en-US" sz="4800" b="1" dirty="0" smtClean="0">
                <a:solidFill>
                  <a:schemeClr val="accent5"/>
                </a:solidFill>
                <a:effectLst>
                  <a:glow rad="228600">
                    <a:schemeClr val="accent4">
                      <a:satMod val="175000"/>
                      <a:alpha val="40000"/>
                    </a:schemeClr>
                  </a:glow>
                </a:effectLst>
                <a:latin typeface="Arial Rounded MT Bold" pitchFamily="34" charset="0"/>
              </a:rPr>
              <a:t>H3842</a:t>
            </a:r>
            <a:endParaRPr lang="en-US" sz="4800" dirty="0">
              <a:solidFill>
                <a:schemeClr val="accent5"/>
              </a:solidFill>
              <a:effectLst>
                <a:glow rad="228600">
                  <a:schemeClr val="accent4">
                    <a:satMod val="175000"/>
                    <a:alpha val="40000"/>
                  </a:schemeClr>
                </a:glow>
              </a:effectLst>
              <a:latin typeface="Arial Rounded MT Bold"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508212066"/>
              </p:ext>
            </p:extLst>
          </p:nvPr>
        </p:nvGraphicFramePr>
        <p:xfrm>
          <a:off x="762000" y="1828800"/>
          <a:ext cx="10871200" cy="2438400"/>
        </p:xfrm>
        <a:graphic>
          <a:graphicData uri="http://schemas.openxmlformats.org/drawingml/2006/table">
            <a:tbl>
              <a:tblPr firstRow="1" bandRow="1">
                <a:tableStyleId>{5C22544A-7EE6-4342-B048-85BDC9FD1C3A}</a:tableStyleId>
              </a:tblPr>
              <a:tblGrid>
                <a:gridCol w="5435600"/>
                <a:gridCol w="5435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1" i="1" kern="1200" dirty="0" smtClean="0">
                          <a:solidFill>
                            <a:schemeClr val="accent4"/>
                          </a:solidFill>
                          <a:effectLst/>
                          <a:latin typeface="+mn-lt"/>
                          <a:ea typeface="+mn-ea"/>
                          <a:cs typeface="+mn-cs"/>
                        </a:rPr>
                        <a:t>Strong’s:</a:t>
                      </a:r>
                      <a:r>
                        <a:rPr kumimoji="0" lang="en-US" sz="2800" b="1" kern="1200" baseline="0" dirty="0" smtClean="0">
                          <a:solidFill>
                            <a:schemeClr val="accent4"/>
                          </a:solidFill>
                          <a:effectLst/>
                          <a:latin typeface="+mn-lt"/>
                          <a:ea typeface="+mn-ea"/>
                          <a:cs typeface="+mn-cs"/>
                        </a:rPr>
                        <a:t>  </a:t>
                      </a:r>
                      <a:r>
                        <a:rPr kumimoji="0" lang="en-US" sz="2800" b="1" kern="1200" dirty="0" smtClean="0">
                          <a:solidFill>
                            <a:schemeClr val="accent4"/>
                          </a:solidFill>
                          <a:effectLst/>
                          <a:latin typeface="+mn-lt"/>
                          <a:ea typeface="+mn-ea"/>
                          <a:cs typeface="+mn-cs"/>
                        </a:rPr>
                        <a:t> “moon” or “moons”</a:t>
                      </a:r>
                      <a:endParaRPr kumimoji="0" lang="en-US" sz="2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kern="1200" dirty="0" smtClean="0">
                        <a:solidFill>
                          <a:schemeClr val="accent4"/>
                        </a:solidFill>
                        <a:effectLst/>
                        <a:latin typeface="+mn-lt"/>
                        <a:ea typeface="+mn-ea"/>
                        <a:cs typeface="+mn-cs"/>
                      </a:endParaRPr>
                    </a:p>
                  </a:txBody>
                  <a:tcPr marL="121920" marR="121920">
                    <a:cell3D prstMaterial="dkEdge">
                      <a:bevel w="77470" h="12700" prst="softRound"/>
                      <a:lightRig rig="flood" dir="t"/>
                    </a:cell3D>
                    <a:solidFill>
                      <a:schemeClr val="accent2">
                        <a:lumMod val="50000"/>
                      </a:schemeClr>
                    </a:solidFill>
                  </a:tcPr>
                </a:tc>
                <a:tc>
                  <a:txBody>
                    <a:bodyPr/>
                    <a:lstStyle/>
                    <a:p>
                      <a:pPr algn="ctr"/>
                      <a:r>
                        <a:rPr lang="en-US" sz="2800" i="1" dirty="0" smtClean="0">
                          <a:solidFill>
                            <a:schemeClr val="accent4"/>
                          </a:solidFill>
                        </a:rPr>
                        <a:t>Englishman’s:</a:t>
                      </a:r>
                      <a:r>
                        <a:rPr lang="en-US" sz="2800" dirty="0" smtClean="0">
                          <a:solidFill>
                            <a:schemeClr val="accent4"/>
                          </a:solidFill>
                        </a:rPr>
                        <a:t>  by Hebrew Word #</a:t>
                      </a:r>
                      <a:endParaRPr lang="en-US" sz="2800" dirty="0">
                        <a:solidFill>
                          <a:schemeClr val="accent4"/>
                        </a:solidFill>
                      </a:endParaRPr>
                    </a:p>
                  </a:txBody>
                  <a:tcPr marL="121920" marR="121920">
                    <a:cell3D prstMaterial="dkEdge">
                      <a:bevel w="77470" h="12700" prst="softRound"/>
                      <a:lightRig rig="flood" dir="t"/>
                    </a:cell3D>
                    <a:solidFill>
                      <a:schemeClr val="accent5"/>
                    </a:solidFill>
                  </a:tcPr>
                </a:tc>
              </a:tr>
              <a:tr h="370840">
                <a:tc>
                  <a:txBody>
                    <a:bodyPr/>
                    <a:lstStyle/>
                    <a:p>
                      <a:r>
                        <a:rPr kumimoji="0" lang="en-US" sz="1800" b="1" kern="1200" dirty="0" smtClean="0">
                          <a:solidFill>
                            <a:schemeClr val="dk1"/>
                          </a:solidFill>
                          <a:effectLst/>
                          <a:latin typeface="+mn-lt"/>
                          <a:ea typeface="+mn-ea"/>
                          <a:cs typeface="+mn-cs"/>
                        </a:rPr>
                        <a:t>3.   </a:t>
                      </a:r>
                      <a:r>
                        <a:rPr kumimoji="0" lang="en-US" sz="1800" b="1" kern="1200" dirty="0" smtClean="0">
                          <a:solidFill>
                            <a:schemeClr val="dk1"/>
                          </a:solidFill>
                          <a:effectLst>
                            <a:glow rad="228600">
                              <a:schemeClr val="accent4">
                                <a:satMod val="175000"/>
                                <a:alpha val="40000"/>
                              </a:schemeClr>
                            </a:glow>
                          </a:effectLst>
                          <a:latin typeface="+mn-lt"/>
                          <a:ea typeface="+mn-ea"/>
                          <a:cs typeface="+mn-cs"/>
                        </a:rPr>
                        <a:t>H3842</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3</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228600">
                              <a:schemeClr val="accent4">
                                <a:satMod val="175000"/>
                                <a:alpha val="40000"/>
                              </a:schemeClr>
                            </a:glow>
                          </a:effectLst>
                          <a:latin typeface="+mn-lt"/>
                          <a:ea typeface="+mn-ea"/>
                          <a:cs typeface="+mn-cs"/>
                        </a:rPr>
                        <a:t>lebanah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endParaRPr lang="en-US" dirty="0"/>
                    </a:p>
                  </a:txBody>
                  <a:tcPr marL="121920" marR="121920">
                    <a:cell3D prstMaterial="dkEdge">
                      <a:bevel w="77470" h="12700" prst="softRound"/>
                      <a:lightRig rig="flood" dir="t"/>
                    </a:cell3D>
                  </a:tcPr>
                </a:tc>
                <a:tc>
                  <a:txBody>
                    <a:bodyPr/>
                    <a:lstStyle/>
                    <a:p>
                      <a:r>
                        <a:rPr lang="en-US" b="1" dirty="0" smtClean="0"/>
                        <a:t>3.   </a:t>
                      </a:r>
                      <a:r>
                        <a:rPr kumimoji="0" lang="en-US" sz="1800" b="1" kern="1200" dirty="0" smtClean="0">
                          <a:solidFill>
                            <a:schemeClr val="dk1"/>
                          </a:solidFill>
                          <a:effectLst>
                            <a:glow rad="228600">
                              <a:schemeClr val="accent4">
                                <a:satMod val="175000"/>
                                <a:alpha val="40000"/>
                              </a:schemeClr>
                            </a:glow>
                          </a:effectLst>
                          <a:latin typeface="+mn-lt"/>
                          <a:ea typeface="+mn-ea"/>
                          <a:cs typeface="+mn-cs"/>
                        </a:rPr>
                        <a:t>H3842</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3</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228600">
                              <a:schemeClr val="accent4">
                                <a:satMod val="175000"/>
                                <a:alpha val="40000"/>
                              </a:schemeClr>
                            </a:glow>
                          </a:effectLst>
                          <a:latin typeface="+mn-lt"/>
                          <a:ea typeface="+mn-ea"/>
                          <a:cs typeface="+mn-cs"/>
                        </a:rPr>
                        <a:t>lebanah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r>
                        <a:rPr kumimoji="0" lang="en-US" sz="1800" b="1" kern="1200" dirty="0" smtClean="0">
                          <a:solidFill>
                            <a:schemeClr val="dk1"/>
                          </a:solidFill>
                          <a:effectLst/>
                          <a:latin typeface="+mn-lt"/>
                          <a:ea typeface="+mn-ea"/>
                          <a:cs typeface="+mn-cs"/>
                        </a:rPr>
                        <a:t>   </a:t>
                      </a:r>
                    </a:p>
                    <a:p>
                      <a:pPr algn="ctr"/>
                      <a:r>
                        <a:rPr kumimoji="0" lang="en-US" sz="2400" b="1" kern="1200" dirty="0" smtClean="0">
                          <a:solidFill>
                            <a:schemeClr val="dk1"/>
                          </a:solidFill>
                          <a:effectLst/>
                          <a:latin typeface="+mn-lt"/>
                          <a:ea typeface="+mn-ea"/>
                          <a:cs typeface="+mn-cs"/>
                        </a:rPr>
                        <a:t>Both sets of references are </a:t>
                      </a:r>
                      <a:br>
                        <a:rPr kumimoji="0" lang="en-US" sz="2400" b="1" kern="1200" dirty="0" smtClean="0">
                          <a:solidFill>
                            <a:schemeClr val="dk1"/>
                          </a:solidFill>
                          <a:effectLst/>
                          <a:latin typeface="+mn-lt"/>
                          <a:ea typeface="+mn-ea"/>
                          <a:cs typeface="+mn-cs"/>
                        </a:rPr>
                      </a:br>
                      <a:r>
                        <a:rPr kumimoji="0" lang="en-US" sz="2400" b="1" kern="1200" dirty="0" smtClean="0">
                          <a:solidFill>
                            <a:schemeClr val="dk1"/>
                          </a:solidFill>
                          <a:effectLst/>
                          <a:latin typeface="+mn-lt"/>
                          <a:ea typeface="+mn-ea"/>
                          <a:cs typeface="+mn-cs"/>
                        </a:rPr>
                        <a:t>exactly the same verses.</a:t>
                      </a:r>
                    </a:p>
                    <a:p>
                      <a:pPr algn="ctr"/>
                      <a:endParaRPr kumimoji="0" lang="en-US" sz="1800" kern="1200" dirty="0" smtClean="0">
                        <a:solidFill>
                          <a:schemeClr val="dk1"/>
                        </a:solidFill>
                        <a:effectLst/>
                        <a:latin typeface="+mn-lt"/>
                        <a:ea typeface="+mn-ea"/>
                        <a:cs typeface="+mn-cs"/>
                      </a:endParaRPr>
                    </a:p>
                  </a:txBody>
                  <a:tcPr marL="121920" marR="121920">
                    <a:cell3D prstMaterial="dkEdge">
                      <a:bevel w="77470" h="12700" prst="softRound"/>
                      <a:lightRig rig="flood" dir="t"/>
                    </a:cell3D>
                  </a:tcPr>
                </a:tc>
              </a:tr>
            </a:tbl>
          </a:graphicData>
        </a:graphic>
      </p:graphicFrame>
      <p:pic>
        <p:nvPicPr>
          <p:cNvPr id="5122" name="Picture 2" descr="C:\Users\Rae\Desktop\EC 3842 exhi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648200"/>
            <a:ext cx="11724533" cy="13716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8</a:t>
            </a:fld>
            <a:endParaRPr lang="en-US"/>
          </a:p>
        </p:txBody>
      </p:sp>
    </p:spTree>
    <p:extLst>
      <p:ext uri="{BB962C8B-B14F-4D97-AF65-F5344CB8AC3E}">
        <p14:creationId xmlns:p14="http://schemas.microsoft.com/office/powerpoint/2010/main" val="4250552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pPr/>
              <a:t>9</a:t>
            </a:fld>
            <a:endParaRPr lang="en-US"/>
          </a:p>
        </p:txBody>
      </p:sp>
      <p:sp>
        <p:nvSpPr>
          <p:cNvPr id="5" name="Title 1"/>
          <p:cNvSpPr>
            <a:spLocks noGrp="1"/>
          </p:cNvSpPr>
          <p:nvPr>
            <p:ph type="title"/>
          </p:nvPr>
        </p:nvSpPr>
        <p:spPr>
          <a:xfrm>
            <a:off x="609600" y="228600"/>
            <a:ext cx="11430000" cy="990600"/>
          </a:xfrm>
        </p:spPr>
        <p:txBody>
          <a:bodyPr>
            <a:normAutofit/>
            <a:scene3d>
              <a:camera prst="orthographicFront"/>
              <a:lightRig rig="threePt" dir="t"/>
            </a:scene3d>
            <a:sp3d extrusionH="57150">
              <a:bevelT w="38100" h="38100" prst="angle"/>
            </a:sp3d>
          </a:bodyPr>
          <a:lstStyle/>
          <a:p>
            <a:pPr algn="ctr"/>
            <a:r>
              <a:rPr lang="en-US" sz="4800" b="1" dirty="0">
                <a:solidFill>
                  <a:schemeClr val="accent5"/>
                </a:solidFill>
                <a:effectLst>
                  <a:glow rad="228600">
                    <a:schemeClr val="accent4">
                      <a:satMod val="175000"/>
                      <a:alpha val="40000"/>
                    </a:schemeClr>
                  </a:glow>
                </a:effectLst>
                <a:latin typeface="Arial Rounded MT Bold" pitchFamily="34" charset="0"/>
              </a:rPr>
              <a:t>H3842</a:t>
            </a:r>
            <a:r>
              <a:rPr lang="en-US" sz="4800" dirty="0" smtClean="0">
                <a:latin typeface="Arial Rounded MT Bold" pitchFamily="34" charset="0"/>
              </a:rPr>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sz="4800" dirty="0" smtClean="0">
                <a:latin typeface="Arial Rounded MT Bold" pitchFamily="34" charset="0"/>
              </a:rPr>
              <a:t>  </a:t>
            </a:r>
            <a:r>
              <a:rPr lang="en-US" sz="4800" dirty="0">
                <a:latin typeface="Arial Rounded MT Bold" pitchFamily="34" charset="0"/>
              </a:rPr>
              <a:t>&lt;</a:t>
            </a:r>
            <a:r>
              <a:rPr lang="en-US" sz="4800" dirty="0" err="1">
                <a:effectLst>
                  <a:glow rad="228600">
                    <a:schemeClr val="accent4">
                      <a:satMod val="175000"/>
                      <a:alpha val="40000"/>
                    </a:schemeClr>
                  </a:glow>
                </a:effectLst>
                <a:latin typeface="Arial Rounded MT Bold" pitchFamily="34" charset="0"/>
              </a:rPr>
              <a:t>lebanah</a:t>
            </a:r>
            <a:r>
              <a:rPr lang="en-US" sz="4800" dirty="0" smtClean="0">
                <a:latin typeface="Arial Rounded MT Bold" pitchFamily="34" charset="0"/>
              </a:rPr>
              <a:t>&gt; </a:t>
            </a:r>
            <a:r>
              <a:rPr lang="en-US" sz="3200" dirty="0" smtClean="0">
                <a:latin typeface="Arial Rounded MT Bold" pitchFamily="34" charset="0"/>
              </a:rPr>
              <a:t>[as an Adjective]</a:t>
            </a:r>
            <a:endParaRPr lang="en-US" sz="4000" dirty="0">
              <a:latin typeface="Arial Rounded MT Bold" pitchFamily="34" charset="0"/>
            </a:endParaRPr>
          </a:p>
        </p:txBody>
      </p:sp>
      <p:sp>
        <p:nvSpPr>
          <p:cNvPr id="6" name="Content Placeholder 2"/>
          <p:cNvSpPr>
            <a:spLocks noGrp="1"/>
          </p:cNvSpPr>
          <p:nvPr>
            <p:ph sz="quarter" idx="1"/>
          </p:nvPr>
        </p:nvSpPr>
        <p:spPr>
          <a:xfrm>
            <a:off x="685800" y="1665767"/>
            <a:ext cx="10974124" cy="5192233"/>
          </a:xfrm>
        </p:spPr>
        <p:txBody>
          <a:bodyPr>
            <a:normAutofit/>
            <a:scene3d>
              <a:camera prst="orthographicFront"/>
              <a:lightRig rig="threePt" dir="t"/>
            </a:scene3d>
            <a:sp3d extrusionH="57150">
              <a:bevelT w="38100" h="38100" prst="angle"/>
            </a:sp3d>
          </a:bodyPr>
          <a:lstStyle/>
          <a:p>
            <a:pPr lvl="0"/>
            <a:r>
              <a:rPr lang="en-US" sz="4000" i="1" dirty="0">
                <a:solidFill>
                  <a:srgbClr val="006600"/>
                </a:solidFill>
              </a:rPr>
              <a:t>[Strong’s]</a:t>
            </a:r>
            <a:r>
              <a:rPr lang="en-US" sz="4000" b="1" dirty="0">
                <a:solidFill>
                  <a:srgbClr val="006600"/>
                </a:solidFill>
              </a:rPr>
              <a:t> </a:t>
            </a:r>
            <a:r>
              <a:rPr lang="en-US" sz="4000" b="1" dirty="0">
                <a:solidFill>
                  <a:srgbClr val="006600"/>
                </a:solidFill>
                <a:effectLst>
                  <a:outerShdw blurRad="41275" dist="20320" dir="1800000" algn="tl">
                    <a:srgbClr val="000000">
                      <a:alpha val="40000"/>
                    </a:srgbClr>
                  </a:outerShdw>
                </a:effectLst>
              </a:rPr>
              <a:t> </a:t>
            </a:r>
            <a:r>
              <a:rPr lang="en-US" sz="4000" b="1" u="sng" dirty="0">
                <a:solidFill>
                  <a:schemeClr val="accent1"/>
                </a:solidFill>
              </a:rPr>
              <a:t>MOON</a:t>
            </a:r>
            <a:r>
              <a:rPr lang="en-US" sz="4000" b="1" dirty="0"/>
              <a:t> - </a:t>
            </a:r>
            <a:r>
              <a:rPr lang="en-US" sz="4000" b="1" dirty="0">
                <a:effectLst>
                  <a:glow rad="228600">
                    <a:schemeClr val="accent3">
                      <a:satMod val="175000"/>
                      <a:alpha val="40000"/>
                    </a:schemeClr>
                  </a:glow>
                </a:effectLst>
              </a:rPr>
              <a:t>H3842</a:t>
            </a:r>
            <a:r>
              <a:rPr lang="en-US" sz="4000" b="1" dirty="0"/>
              <a:t>  </a:t>
            </a:r>
            <a:r>
              <a:rPr lang="en-US" sz="4000" b="1" dirty="0" err="1" smtClean="0"/>
              <a:t>lebanah</a:t>
            </a:r>
            <a:r>
              <a:rPr lang="en-US" sz="4000" dirty="0" smtClean="0"/>
              <a:t>; </a:t>
            </a:r>
            <a:r>
              <a:rPr lang="en-US" sz="3200" dirty="0" smtClean="0"/>
              <a:t>from </a:t>
            </a:r>
            <a:r>
              <a:rPr lang="en-US" sz="4000" b="1" dirty="0">
                <a:solidFill>
                  <a:srgbClr val="B83D68"/>
                </a:solidFill>
              </a:rPr>
              <a:t>H3835</a:t>
            </a:r>
            <a:r>
              <a:rPr lang="en-US" sz="3600" b="1" dirty="0">
                <a:solidFill>
                  <a:srgbClr val="B83D68"/>
                </a:solidFill>
              </a:rPr>
              <a:t>;</a:t>
            </a:r>
            <a:r>
              <a:rPr lang="en-US" sz="3200" dirty="0"/>
              <a:t> properly, (the) </a:t>
            </a:r>
            <a:r>
              <a:rPr lang="en-US" sz="4000" b="1" dirty="0">
                <a:ln>
                  <a:solidFill>
                    <a:srgbClr val="D8BEEC"/>
                  </a:solidFill>
                </a:ln>
              </a:rPr>
              <a:t>white</a:t>
            </a:r>
            <a:r>
              <a:rPr lang="en-US" sz="3200" b="1" dirty="0" smtClean="0">
                <a:ln>
                  <a:solidFill>
                    <a:srgbClr val="D8BEEC"/>
                  </a:solidFill>
                </a:ln>
              </a:rPr>
              <a:t>, </a:t>
            </a:r>
            <a:br>
              <a:rPr lang="en-US" sz="3200" b="1" dirty="0" smtClean="0">
                <a:ln>
                  <a:solidFill>
                    <a:srgbClr val="D8BEEC"/>
                  </a:solidFill>
                </a:ln>
              </a:rPr>
            </a:br>
            <a:r>
              <a:rPr lang="en-US" sz="3200" dirty="0" smtClean="0"/>
              <a:t>i.e</a:t>
            </a:r>
            <a:r>
              <a:rPr lang="en-US" sz="3200" dirty="0"/>
              <a:t>. the moon: -moon.  See also </a:t>
            </a:r>
            <a:r>
              <a:rPr lang="en-US" sz="3200" b="1" dirty="0">
                <a:solidFill>
                  <a:srgbClr val="006600"/>
                </a:solidFill>
              </a:rPr>
              <a:t>H3838</a:t>
            </a:r>
            <a:r>
              <a:rPr lang="en-US" sz="3200" dirty="0" smtClean="0">
                <a:solidFill>
                  <a:srgbClr val="006600"/>
                </a:solidFill>
              </a:rPr>
              <a:t>.</a:t>
            </a:r>
            <a:br>
              <a:rPr lang="en-US" sz="3200" dirty="0" smtClean="0">
                <a:solidFill>
                  <a:srgbClr val="006600"/>
                </a:solidFill>
              </a:rPr>
            </a:br>
            <a:endParaRPr lang="en-US" sz="2800" b="1" dirty="0">
              <a:solidFill>
                <a:srgbClr val="0070C0"/>
              </a:solidFill>
            </a:endParaRPr>
          </a:p>
          <a:p>
            <a:r>
              <a:rPr lang="en-US" sz="3600" i="1" dirty="0"/>
              <a:t>[</a:t>
            </a:r>
            <a:r>
              <a:rPr lang="en-US" sz="3600" i="1" dirty="0" smtClean="0"/>
              <a:t>BDB]</a:t>
            </a:r>
            <a:r>
              <a:rPr lang="en-US" sz="3600" b="1" dirty="0" smtClean="0"/>
              <a:t> </a:t>
            </a:r>
            <a:r>
              <a:rPr lang="en-US" sz="3600" b="1" dirty="0"/>
              <a:t> </a:t>
            </a:r>
            <a:r>
              <a:rPr lang="en-US" sz="3600" b="1" dirty="0" smtClean="0">
                <a:effectLst>
                  <a:glow rad="228600">
                    <a:schemeClr val="accent3">
                      <a:satMod val="175000"/>
                      <a:alpha val="40000"/>
                    </a:schemeClr>
                  </a:glow>
                </a:effectLst>
              </a:rPr>
              <a:t>H3842</a:t>
            </a:r>
            <a:r>
              <a:rPr lang="en-US" sz="3600" b="1" dirty="0" smtClean="0"/>
              <a:t> </a:t>
            </a:r>
            <a:r>
              <a:rPr lang="en-US" sz="3600" b="1" dirty="0" err="1" smtClean="0"/>
              <a:t>lebanah</a:t>
            </a:r>
            <a:r>
              <a:rPr lang="en-US" sz="3600" b="1" dirty="0" smtClean="0"/>
              <a:t> </a:t>
            </a:r>
            <a:r>
              <a:rPr lang="en-US" sz="4000" b="1" dirty="0"/>
              <a:t>– </a:t>
            </a:r>
            <a:r>
              <a:rPr lang="en-US" sz="3100" b="1" dirty="0"/>
              <a:t>the moon </a:t>
            </a:r>
            <a:r>
              <a:rPr lang="en-US" sz="3100" b="1" dirty="0" smtClean="0"/>
              <a:t/>
            </a:r>
            <a:br>
              <a:rPr lang="en-US" sz="3100" b="1" dirty="0" smtClean="0"/>
            </a:br>
            <a:r>
              <a:rPr lang="en-US" sz="3100" b="1" dirty="0" smtClean="0"/>
              <a:t>(</a:t>
            </a:r>
            <a:r>
              <a:rPr lang="en-US" sz="3100" b="1" dirty="0"/>
              <a:t>as white</a:t>
            </a:r>
            <a:r>
              <a:rPr lang="en-US" sz="3100" b="1" dirty="0" smtClean="0"/>
              <a:t>).</a:t>
            </a:r>
          </a:p>
          <a:p>
            <a:pPr>
              <a:buFont typeface="Wingdings" pitchFamily="2" charset="2"/>
              <a:buChar char="v"/>
            </a:pPr>
            <a:r>
              <a:rPr lang="en-US" sz="3200" b="1" dirty="0">
                <a:solidFill>
                  <a:srgbClr val="0070C0"/>
                </a:solidFill>
              </a:rPr>
              <a:t>Note:  Every </a:t>
            </a:r>
            <a:r>
              <a:rPr lang="en-US" sz="3200" b="1" i="1" dirty="0">
                <a:solidFill>
                  <a:srgbClr val="0070C0"/>
                </a:solidFill>
              </a:rPr>
              <a:t>Strong’s</a:t>
            </a:r>
            <a:r>
              <a:rPr lang="en-US" sz="3200" b="1" dirty="0">
                <a:solidFill>
                  <a:srgbClr val="0070C0"/>
                </a:solidFill>
              </a:rPr>
              <a:t> number connects to “Whiteness.”</a:t>
            </a:r>
            <a:br>
              <a:rPr lang="en-US" sz="3200" b="1" dirty="0">
                <a:solidFill>
                  <a:srgbClr val="0070C0"/>
                </a:solidFill>
              </a:rPr>
            </a:br>
            <a:endParaRPr lang="en-US" sz="3100" dirty="0"/>
          </a:p>
          <a:p>
            <a:pPr marL="0" indent="0">
              <a:buNone/>
            </a:pPr>
            <a:endParaRPr lang="en-US" sz="4000" dirty="0"/>
          </a:p>
        </p:txBody>
      </p:sp>
      <p:pic>
        <p:nvPicPr>
          <p:cNvPr id="2050" name="Picture 2" descr="C:\Users\Rae\Desktop\canstock31047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4601" y="2488446"/>
            <a:ext cx="1677724" cy="2161564"/>
          </a:xfrm>
          <a:prstGeom prst="rect">
            <a:avLst/>
          </a:prstGeom>
          <a:noFill/>
          <a:ln w="57150">
            <a:solidFill>
              <a:srgbClr val="0070C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979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2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5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6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3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7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8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19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66003</TotalTime>
  <Words>5418</Words>
  <Application>Microsoft Office PowerPoint</Application>
  <PresentationFormat>Custom</PresentationFormat>
  <Paragraphs>700</Paragraphs>
  <Slides>77</Slides>
  <Notes>49</Notes>
  <HiddenSlides>0</HiddenSlides>
  <MMClips>0</MMClips>
  <ScaleCrop>false</ScaleCrop>
  <HeadingPairs>
    <vt:vector size="4" baseType="variant">
      <vt:variant>
        <vt:lpstr>Theme</vt:lpstr>
      </vt:variant>
      <vt:variant>
        <vt:i4>10</vt:i4>
      </vt:variant>
      <vt:variant>
        <vt:lpstr>Slide Titles</vt:lpstr>
      </vt:variant>
      <vt:variant>
        <vt:i4>77</vt:i4>
      </vt:variant>
    </vt:vector>
  </HeadingPairs>
  <TitlesOfParts>
    <vt:vector size="87" baseType="lpstr">
      <vt:lpstr>Median</vt:lpstr>
      <vt:lpstr>1_Office Theme</vt:lpstr>
      <vt:lpstr>1_Median</vt:lpstr>
      <vt:lpstr>5_Median</vt:lpstr>
      <vt:lpstr>6_Median</vt:lpstr>
      <vt:lpstr>13_Median</vt:lpstr>
      <vt:lpstr>17_Median</vt:lpstr>
      <vt:lpstr>18_Median</vt:lpstr>
      <vt:lpstr>19_Median</vt:lpstr>
      <vt:lpstr>21_Median</vt:lpstr>
      <vt:lpstr>PowerPoint Presentation</vt:lpstr>
      <vt:lpstr>The Moon!  Oh, the Moon!</vt:lpstr>
      <vt:lpstr>PowerPoint Presentation</vt:lpstr>
      <vt:lpstr>Part 3 will be studied in this order:    H3842– H7720 – H3391</vt:lpstr>
      <vt:lpstr>Only the first part of H3391    will be studied in this lesson.</vt:lpstr>
      <vt:lpstr>PowerPoint Presentation</vt:lpstr>
      <vt:lpstr> [#3]   H3842  MOON   &lt;lebanah&gt;</vt:lpstr>
      <vt:lpstr>Englishman’s  Concordance  H3842</vt:lpstr>
      <vt:lpstr>H3842  MOON  &lt;lebanah&gt; [as an Adjective]</vt:lpstr>
      <vt:lpstr>H3842  MOON  &lt;lebanah&gt;</vt:lpstr>
      <vt:lpstr>   Scriptures for H3842  &lt;lebanah&gt; </vt:lpstr>
      <vt:lpstr>H3842   Final Conclusion  &lt;lebanah&gt;  </vt:lpstr>
      <vt:lpstr>[#4]   H7720  MOON &lt;saharon&gt;</vt:lpstr>
      <vt:lpstr>Englishman’s  Concordance  H7720</vt:lpstr>
      <vt:lpstr>H7720   MOON  &lt;saharon&gt;  [as a Simile]</vt:lpstr>
      <vt:lpstr>H7720   [shav.  See H7723]  </vt:lpstr>
      <vt:lpstr>PowerPoint Presentation</vt:lpstr>
      <vt:lpstr>PowerPoint Presentation</vt:lpstr>
      <vt:lpstr>H7720    Final Conclusion  &lt;saharon&gt; </vt:lpstr>
      <vt:lpstr>PowerPoint Presentation</vt:lpstr>
      <vt:lpstr>PowerPoint Presentation</vt:lpstr>
      <vt:lpstr>PowerPoint Presentation</vt:lpstr>
      <vt:lpstr>The 4th Day of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Everyone has seen a moon in the night sky. </vt:lpstr>
      <vt:lpstr>PowerPoint Presentation</vt:lpstr>
      <vt:lpstr>PowerPoint Presentation</vt:lpstr>
      <vt:lpstr>PowerPoint Presentation</vt:lpstr>
      <vt:lpstr>PowerPoint Presentation</vt:lpstr>
      <vt:lpstr>PowerPoint Presentation</vt:lpstr>
      <vt:lpstr>Moon Questions</vt:lpstr>
      <vt:lpstr>What about this moon in the day sky?</vt:lpstr>
      <vt:lpstr>http://earthsky.org/space/when-can-you-see-a-daytime-moon</vt:lpstr>
      <vt:lpstr>Observation of the Day Moon</vt:lpstr>
      <vt:lpstr>PowerPoint Presentation</vt:lpstr>
      <vt:lpstr>PowerPoint Presentation</vt:lpstr>
      <vt:lpstr>[#2]   H3391  MOON  &lt;yerach&gt;</vt:lpstr>
      <vt:lpstr>PowerPoint Presentation</vt:lpstr>
      <vt:lpstr>Part 1:  Mapping the Topics for H3391</vt:lpstr>
      <vt:lpstr>Englishman’s  Concordance H3391</vt:lpstr>
      <vt:lpstr>A Note for  H3391  MOON  &lt;yerach&gt;</vt:lpstr>
      <vt:lpstr>PowerPoint Presentation</vt:lpstr>
      <vt:lpstr>Perfection devastation  restoration</vt:lpstr>
      <vt:lpstr>PowerPoint Presentation</vt:lpstr>
      <vt:lpstr>PowerPoint Presentation</vt:lpstr>
      <vt:lpstr>1st Day begins scriptural month 4th day begins lunar month</vt:lpstr>
      <vt:lpstr>PowerPoint Presentation</vt:lpstr>
      <vt:lpstr>PowerPoint Presentation</vt:lpstr>
      <vt:lpstr>30 Days in Yahuah’s Creation Month</vt:lpstr>
      <vt:lpstr>Moon’s Lunation Cycle Given at Creation</vt:lpstr>
      <vt:lpstr>Moon’s Lunation is Special</vt:lpstr>
      <vt:lpstr>PowerPoint Presentation</vt:lpstr>
      <vt:lpstr>PowerPoint Presentation</vt:lpstr>
      <vt:lpstr>Yahuah’s Special Significant Numbers</vt:lpstr>
      <vt:lpstr>Two Different Lunar Months Today</vt:lpstr>
      <vt:lpstr>Lunar Sidereal and Synodic Periods</vt:lpstr>
      <vt:lpstr>Synodic Month   (Globe Earth Model)</vt:lpstr>
      <vt:lpstr>Synodic Month   (Globe Earth Model)</vt:lpstr>
      <vt:lpstr>Synodic Month   (Globe Earth Model)</vt:lpstr>
      <vt:lpstr>Globe  Earth Model  (Another View)</vt:lpstr>
      <vt:lpstr>PowerPoint Presentation</vt:lpstr>
      <vt:lpstr>PowerPoint Presentation</vt:lpstr>
      <vt:lpstr>Can you answer this question?</vt:lpstr>
      <vt:lpstr>The Synodic Month and the            great               Cover-up</vt:lpstr>
      <vt:lpstr>PowerPoint Presentation</vt:lpstr>
      <vt:lpstr>Can you answer another question?</vt:lpstr>
      <vt:lpstr>The Truth of the Matter for H3391 </vt:lpstr>
      <vt:lpstr>If you need assistance  with this information,  please send your  questions to Charlene Fortsch or Timothy Astleford: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3424</cp:revision>
  <cp:lastPrinted>2018-07-24T03:47:50Z</cp:lastPrinted>
  <dcterms:created xsi:type="dcterms:W3CDTF">2016-08-07T19:53:38Z</dcterms:created>
  <dcterms:modified xsi:type="dcterms:W3CDTF">2020-11-10T22:39:53Z</dcterms:modified>
</cp:coreProperties>
</file>