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62" r:id="rId2"/>
    <p:sldMasterId id="2147484044" r:id="rId3"/>
    <p:sldMasterId id="2147484068" r:id="rId4"/>
    <p:sldMasterId id="2147484098" r:id="rId5"/>
    <p:sldMasterId id="2147484254" r:id="rId6"/>
    <p:sldMasterId id="2147484266" r:id="rId7"/>
    <p:sldMasterId id="2147484278" r:id="rId8"/>
    <p:sldMasterId id="2147484290" r:id="rId9"/>
  </p:sldMasterIdLst>
  <p:notesMasterIdLst>
    <p:notesMasterId r:id="rId100"/>
  </p:notesMasterIdLst>
  <p:handoutMasterIdLst>
    <p:handoutMasterId r:id="rId101"/>
  </p:handoutMasterIdLst>
  <p:sldIdLst>
    <p:sldId id="1325" r:id="rId10"/>
    <p:sldId id="1324" r:id="rId11"/>
    <p:sldId id="1348" r:id="rId12"/>
    <p:sldId id="1347" r:id="rId13"/>
    <p:sldId id="1328" r:id="rId14"/>
    <p:sldId id="1329" r:id="rId15"/>
    <p:sldId id="1330" r:id="rId16"/>
    <p:sldId id="1351" r:id="rId17"/>
    <p:sldId id="1342" r:id="rId18"/>
    <p:sldId id="1352" r:id="rId19"/>
    <p:sldId id="1365" r:id="rId20"/>
    <p:sldId id="1366" r:id="rId21"/>
    <p:sldId id="1350" r:id="rId22"/>
    <p:sldId id="1349" r:id="rId23"/>
    <p:sldId id="1332" r:id="rId24"/>
    <p:sldId id="1333" r:id="rId25"/>
    <p:sldId id="1331" r:id="rId26"/>
    <p:sldId id="1356" r:id="rId27"/>
    <p:sldId id="1353" r:id="rId28"/>
    <p:sldId id="1334" r:id="rId29"/>
    <p:sldId id="1343" r:id="rId30"/>
    <p:sldId id="1346" r:id="rId31"/>
    <p:sldId id="1337" r:id="rId32"/>
    <p:sldId id="1362" r:id="rId33"/>
    <p:sldId id="1338" r:id="rId34"/>
    <p:sldId id="1357" r:id="rId35"/>
    <p:sldId id="1361" r:id="rId36"/>
    <p:sldId id="1339" r:id="rId37"/>
    <p:sldId id="1359" r:id="rId38"/>
    <p:sldId id="1360" r:id="rId39"/>
    <p:sldId id="1363" r:id="rId40"/>
    <p:sldId id="1181" r:id="rId41"/>
    <p:sldId id="1341" r:id="rId42"/>
    <p:sldId id="1258" r:id="rId43"/>
    <p:sldId id="1291" r:id="rId44"/>
    <p:sldId id="1072" r:id="rId45"/>
    <p:sldId id="1256" r:id="rId46"/>
    <p:sldId id="1076" r:id="rId47"/>
    <p:sldId id="1073" r:id="rId48"/>
    <p:sldId id="1320" r:id="rId49"/>
    <p:sldId id="1240" r:id="rId50"/>
    <p:sldId id="1232" r:id="rId51"/>
    <p:sldId id="1261" r:id="rId52"/>
    <p:sldId id="1263" r:id="rId53"/>
    <p:sldId id="1083" r:id="rId54"/>
    <p:sldId id="1074" r:id="rId55"/>
    <p:sldId id="1264" r:id="rId56"/>
    <p:sldId id="1268" r:id="rId57"/>
    <p:sldId id="1084" r:id="rId58"/>
    <p:sldId id="1236" r:id="rId59"/>
    <p:sldId id="1308" r:id="rId60"/>
    <p:sldId id="1276" r:id="rId61"/>
    <p:sldId id="1275" r:id="rId62"/>
    <p:sldId id="1274" r:id="rId63"/>
    <p:sldId id="1277" r:id="rId64"/>
    <p:sldId id="1278" r:id="rId65"/>
    <p:sldId id="1279" r:id="rId66"/>
    <p:sldId id="1281" r:id="rId67"/>
    <p:sldId id="1079" r:id="rId68"/>
    <p:sldId id="1239" r:id="rId69"/>
    <p:sldId id="1243" r:id="rId70"/>
    <p:sldId id="1252" r:id="rId71"/>
    <p:sldId id="1270" r:id="rId72"/>
    <p:sldId id="1282" r:id="rId73"/>
    <p:sldId id="1233" r:id="rId74"/>
    <p:sldId id="1081" r:id="rId75"/>
    <p:sldId id="1080" r:id="rId76"/>
    <p:sldId id="1283" r:id="rId77"/>
    <p:sldId id="1285" r:id="rId78"/>
    <p:sldId id="1303" r:id="rId79"/>
    <p:sldId id="1305" r:id="rId80"/>
    <p:sldId id="1309" r:id="rId81"/>
    <p:sldId id="1310" r:id="rId82"/>
    <p:sldId id="1287" r:id="rId83"/>
    <p:sldId id="1307" r:id="rId84"/>
    <p:sldId id="1311" r:id="rId85"/>
    <p:sldId id="1312" r:id="rId86"/>
    <p:sldId id="1292" r:id="rId87"/>
    <p:sldId id="1293" r:id="rId88"/>
    <p:sldId id="1237" r:id="rId89"/>
    <p:sldId id="1368" r:id="rId90"/>
    <p:sldId id="1369" r:id="rId91"/>
    <p:sldId id="1371" r:id="rId92"/>
    <p:sldId id="1370" r:id="rId93"/>
    <p:sldId id="1029" r:id="rId94"/>
    <p:sldId id="1030" r:id="rId95"/>
    <p:sldId id="1267" r:id="rId96"/>
    <p:sldId id="1271" r:id="rId97"/>
    <p:sldId id="1322" r:id="rId98"/>
    <p:sldId id="1326" r:id="rId9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e" initials="R" lastIdx="22" clrIdx="0"/>
  <p:cmAuthor id="1" name="Timothy" initials="T"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D8EEC0"/>
    <a:srgbClr val="B83D68"/>
    <a:srgbClr val="FFC9DB"/>
    <a:srgbClr val="ACDED8"/>
    <a:srgbClr val="FF9900"/>
    <a:srgbClr val="8E002F"/>
    <a:srgbClr val="57342B"/>
    <a:srgbClr val="F3872D"/>
    <a:srgbClr val="0037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83" autoAdjust="0"/>
    <p:restoredTop sz="91511" autoAdjust="0"/>
  </p:normalViewPr>
  <p:slideViewPr>
    <p:cSldViewPr>
      <p:cViewPr>
        <p:scale>
          <a:sx n="65" d="100"/>
          <a:sy n="65" d="100"/>
        </p:scale>
        <p:origin x="-1805" y="-470"/>
      </p:cViewPr>
      <p:guideLst>
        <p:guide orient="horz" pos="2160"/>
        <p:guide pos="3840"/>
      </p:guideLst>
    </p:cSldViewPr>
  </p:slideViewPr>
  <p:notesTextViewPr>
    <p:cViewPr>
      <p:scale>
        <a:sx n="75" d="100"/>
        <a:sy n="75"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78383" cy="469745"/>
          </a:xfrm>
          <a:prstGeom prst="rect">
            <a:avLst/>
          </a:prstGeom>
        </p:spPr>
        <p:txBody>
          <a:bodyPr vert="horz" lIns="92424" tIns="46211" rIns="92424" bIns="46211" rtlCol="0"/>
          <a:lstStyle>
            <a:lvl1pPr algn="l">
              <a:defRPr sz="1200"/>
            </a:lvl1pPr>
          </a:lstStyle>
          <a:p>
            <a:endParaRPr lang="en-US"/>
          </a:p>
        </p:txBody>
      </p:sp>
      <p:sp>
        <p:nvSpPr>
          <p:cNvPr id="3" name="Date Placeholder 2"/>
          <p:cNvSpPr>
            <a:spLocks noGrp="1"/>
          </p:cNvSpPr>
          <p:nvPr>
            <p:ph type="dt" sz="quarter" idx="1"/>
          </p:nvPr>
        </p:nvSpPr>
        <p:spPr>
          <a:xfrm>
            <a:off x="4022489" y="2"/>
            <a:ext cx="3078383" cy="469745"/>
          </a:xfrm>
          <a:prstGeom prst="rect">
            <a:avLst/>
          </a:prstGeom>
        </p:spPr>
        <p:txBody>
          <a:bodyPr vert="horz" lIns="92424" tIns="46211" rIns="92424" bIns="46211" rtlCol="0"/>
          <a:lstStyle>
            <a:lvl1pPr algn="r">
              <a:defRPr sz="1200"/>
            </a:lvl1pPr>
          </a:lstStyle>
          <a:p>
            <a:fld id="{E9EBAB40-F4A6-4117-BFA3-B941ED733B11}" type="datetimeFigureOut">
              <a:rPr lang="en-US" smtClean="0"/>
              <a:pPr/>
              <a:t>10/23/2019</a:t>
            </a:fld>
            <a:endParaRPr lang="en-US"/>
          </a:p>
        </p:txBody>
      </p:sp>
      <p:sp>
        <p:nvSpPr>
          <p:cNvPr id="4" name="Footer Placeholder 3"/>
          <p:cNvSpPr>
            <a:spLocks noGrp="1"/>
          </p:cNvSpPr>
          <p:nvPr>
            <p:ph type="ftr" sz="quarter" idx="2"/>
          </p:nvPr>
        </p:nvSpPr>
        <p:spPr>
          <a:xfrm>
            <a:off x="3" y="8917129"/>
            <a:ext cx="3078383" cy="469745"/>
          </a:xfrm>
          <a:prstGeom prst="rect">
            <a:avLst/>
          </a:prstGeom>
        </p:spPr>
        <p:txBody>
          <a:bodyPr vert="horz" lIns="92424" tIns="46211" rIns="92424" bIns="46211" rtlCol="0" anchor="b"/>
          <a:lstStyle>
            <a:lvl1pPr algn="l">
              <a:defRPr sz="1200"/>
            </a:lvl1pPr>
          </a:lstStyle>
          <a:p>
            <a:endParaRPr lang="en-US"/>
          </a:p>
        </p:txBody>
      </p:sp>
      <p:sp>
        <p:nvSpPr>
          <p:cNvPr id="5" name="Slide Number Placeholder 4"/>
          <p:cNvSpPr>
            <a:spLocks noGrp="1"/>
          </p:cNvSpPr>
          <p:nvPr>
            <p:ph type="sldNum" sz="quarter" idx="3"/>
          </p:nvPr>
        </p:nvSpPr>
        <p:spPr>
          <a:xfrm>
            <a:off x="4022489" y="8917129"/>
            <a:ext cx="3078383" cy="469745"/>
          </a:xfrm>
          <a:prstGeom prst="rect">
            <a:avLst/>
          </a:prstGeom>
        </p:spPr>
        <p:txBody>
          <a:bodyPr vert="horz" lIns="92424" tIns="46211" rIns="92424" bIns="46211" rtlCol="0" anchor="b"/>
          <a:lstStyle>
            <a:lvl1pPr algn="r">
              <a:defRPr sz="1200"/>
            </a:lvl1pPr>
          </a:lstStyle>
          <a:p>
            <a:fld id="{D0633F5D-5A8E-46F9-A509-FA79CE3BB845}" type="slidenum">
              <a:rPr lang="en-US" smtClean="0"/>
              <a:pPr/>
              <a:t>‹#›</a:t>
            </a:fld>
            <a:endParaRPr lang="en-US"/>
          </a:p>
        </p:txBody>
      </p:sp>
    </p:spTree>
    <p:extLst>
      <p:ext uri="{BB962C8B-B14F-4D97-AF65-F5344CB8AC3E}">
        <p14:creationId xmlns:p14="http://schemas.microsoft.com/office/powerpoint/2010/main" val="3936693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4179" tIns="47091" rIns="94179" bIns="47091" rtlCol="0"/>
          <a:lstStyle>
            <a:lvl1pPr algn="l">
              <a:defRPr sz="1200"/>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179" tIns="47091" rIns="94179" bIns="47091" rtlCol="0"/>
          <a:lstStyle>
            <a:lvl1pPr algn="r">
              <a:defRPr sz="1200"/>
            </a:lvl1pPr>
          </a:lstStyle>
          <a:p>
            <a:fld id="{11EDA49C-D616-4389-92D6-539FE563DE9A}" type="datetimeFigureOut">
              <a:rPr lang="en-US" smtClean="0"/>
              <a:pPr/>
              <a:t>10/23/2019</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179" tIns="47091" rIns="94179" bIns="47091"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179" tIns="47091" rIns="94179" bIns="4709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917422"/>
            <a:ext cx="3077739" cy="469424"/>
          </a:xfrm>
          <a:prstGeom prst="rect">
            <a:avLst/>
          </a:prstGeom>
        </p:spPr>
        <p:txBody>
          <a:bodyPr vert="horz" lIns="94179" tIns="47091" rIns="94179" bIns="47091" rtlCol="0" anchor="b"/>
          <a:lstStyle>
            <a:lvl1pPr algn="l">
              <a:defRPr sz="1200"/>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179" tIns="47091" rIns="94179" bIns="47091" rtlCol="0" anchor="b"/>
          <a:lstStyle>
            <a:lvl1pPr algn="r">
              <a:defRPr sz="1200"/>
            </a:lvl1pPr>
          </a:lstStyle>
          <a:p>
            <a:fld id="{1E3BB627-F75A-47EE-93B6-91C05A5D7029}" type="slidenum">
              <a:rPr lang="en-US" smtClean="0"/>
              <a:pPr/>
              <a:t>‹#›</a:t>
            </a:fld>
            <a:endParaRPr lang="en-US"/>
          </a:p>
        </p:txBody>
      </p:sp>
    </p:spTree>
    <p:extLst>
      <p:ext uri="{BB962C8B-B14F-4D97-AF65-F5344CB8AC3E}">
        <p14:creationId xmlns:p14="http://schemas.microsoft.com/office/powerpoint/2010/main" val="147930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18</a:t>
            </a:r>
            <a:r>
              <a:rPr lang="en-US" baseline="30000" dirty="0" smtClean="0"/>
              <a:t>th</a:t>
            </a:r>
            <a:r>
              <a:rPr lang="en-US" dirty="0" smtClean="0"/>
              <a:t>:  new slide to show the ordinances of the moon are completely separate and different from the 2 LIGHT-givers</a:t>
            </a:r>
            <a:r>
              <a:rPr lang="en-US" baseline="0" dirty="0" smtClean="0"/>
              <a:t> in the sky (sun and stars.)</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32496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18</a:t>
            </a:r>
            <a:r>
              <a:rPr lang="en-US" baseline="30000" dirty="0" smtClean="0"/>
              <a:t>th</a:t>
            </a:r>
            <a:r>
              <a:rPr lang="en-US" dirty="0" smtClean="0"/>
              <a:t>:  new slide to show the two LIGHT-givers by day and night.  This is to separate</a:t>
            </a:r>
            <a:r>
              <a:rPr lang="en-US" baseline="0" dirty="0" smtClean="0"/>
              <a:t> the idea that the moon is a light-giver – first of all it has no light of its own – it is reflected from the sun!</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38</a:t>
            </a:fld>
            <a:endParaRPr lang="en-US"/>
          </a:p>
        </p:txBody>
      </p:sp>
    </p:spTree>
    <p:extLst>
      <p:ext uri="{BB962C8B-B14F-4D97-AF65-F5344CB8AC3E}">
        <p14:creationId xmlns:p14="http://schemas.microsoft.com/office/powerpoint/2010/main" val="2672208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04">
              <a:defRPr/>
            </a:pPr>
            <a:r>
              <a:rPr lang="en-US" dirty="0" smtClean="0"/>
              <a:t>May 18</a:t>
            </a:r>
            <a:r>
              <a:rPr lang="en-US" baseline="30000" dirty="0" smtClean="0"/>
              <a:t>th</a:t>
            </a:r>
            <a:r>
              <a:rPr lang="en-US" dirty="0" smtClean="0"/>
              <a:t>:  changed the question in the box;</a:t>
            </a:r>
            <a:r>
              <a:rPr lang="en-US" baseline="0" dirty="0" smtClean="0"/>
              <a:t> changed the background picture.</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39</a:t>
            </a:fld>
            <a:endParaRPr lang="en-US"/>
          </a:p>
        </p:txBody>
      </p:sp>
    </p:spTree>
    <p:extLst>
      <p:ext uri="{BB962C8B-B14F-4D97-AF65-F5344CB8AC3E}">
        <p14:creationId xmlns:p14="http://schemas.microsoft.com/office/powerpoint/2010/main" val="1844273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18</a:t>
            </a:r>
            <a:r>
              <a:rPr lang="en-US" baseline="30000" dirty="0" smtClean="0"/>
              <a:t>th</a:t>
            </a:r>
            <a:r>
              <a:rPr lang="en-US" dirty="0" smtClean="0"/>
              <a:t>:  new slide to show the ordinances of the moon are completely separate and different from the 2 LIGHT-givers</a:t>
            </a:r>
            <a:r>
              <a:rPr lang="en-US" baseline="0" dirty="0" smtClean="0"/>
              <a:t> in the sky (sun and stars.)</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32496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 10</a:t>
            </a:r>
            <a:r>
              <a:rPr lang="en-US" baseline="30000" dirty="0" smtClean="0"/>
              <a:t>th</a:t>
            </a:r>
            <a:r>
              <a:rPr lang="en-US" dirty="0" smtClean="0"/>
              <a:t>  </a:t>
            </a:r>
            <a:r>
              <a:rPr lang="en-US" dirty="0" err="1" smtClean="0"/>
              <a:t>pg</a:t>
            </a:r>
            <a:r>
              <a:rPr lang="en-US" baseline="0" dirty="0" smtClean="0"/>
              <a:t> 11</a:t>
            </a:r>
          </a:p>
          <a:p>
            <a:r>
              <a:rPr lang="en-US" dirty="0" smtClean="0"/>
              <a:t>Aug 16 am color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41</a:t>
            </a:fld>
            <a:endParaRPr lang="en-US"/>
          </a:p>
        </p:txBody>
      </p:sp>
    </p:spTree>
    <p:extLst>
      <p:ext uri="{BB962C8B-B14F-4D97-AF65-F5344CB8AC3E}">
        <p14:creationId xmlns:p14="http://schemas.microsoft.com/office/powerpoint/2010/main" val="2654439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 10 </a:t>
            </a:r>
            <a:r>
              <a:rPr lang="en-US" dirty="0" err="1" smtClean="0"/>
              <a:t>pg</a:t>
            </a:r>
            <a:r>
              <a:rPr lang="en-US" dirty="0" smtClean="0"/>
              <a:t> 12  Moon</a:t>
            </a:r>
            <a:r>
              <a:rPr lang="en-US" baseline="0" dirty="0" smtClean="0"/>
              <a:t> Ordinances</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42</a:t>
            </a:fld>
            <a:endParaRPr lang="en-US"/>
          </a:p>
        </p:txBody>
      </p:sp>
    </p:spTree>
    <p:extLst>
      <p:ext uri="{BB962C8B-B14F-4D97-AF65-F5344CB8AC3E}">
        <p14:creationId xmlns:p14="http://schemas.microsoft.com/office/powerpoint/2010/main" val="2252584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23/17:  new slide to show some</a:t>
            </a:r>
            <a:r>
              <a:rPr lang="en-US" baseline="0" dirty="0" smtClean="0"/>
              <a:t> of the ordinances of the moon.</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45</a:t>
            </a:fld>
            <a:endParaRPr lang="en-US"/>
          </a:p>
        </p:txBody>
      </p:sp>
    </p:spTree>
    <p:extLst>
      <p:ext uri="{BB962C8B-B14F-4D97-AF65-F5344CB8AC3E}">
        <p14:creationId xmlns:p14="http://schemas.microsoft.com/office/powerpoint/2010/main" val="1919431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18</a:t>
            </a:r>
            <a:r>
              <a:rPr lang="en-US" baseline="30000" dirty="0" smtClean="0"/>
              <a:t>th</a:t>
            </a:r>
            <a:r>
              <a:rPr lang="en-US" dirty="0" smtClean="0"/>
              <a:t>: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46</a:t>
            </a:fld>
            <a:endParaRPr lang="en-US"/>
          </a:p>
        </p:txBody>
      </p:sp>
    </p:spTree>
    <p:extLst>
      <p:ext uri="{BB962C8B-B14F-4D97-AF65-F5344CB8AC3E}">
        <p14:creationId xmlns:p14="http://schemas.microsoft.com/office/powerpoint/2010/main" val="2649688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23/17:  new slide … expanding “ordinances of the moon.”</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49</a:t>
            </a:fld>
            <a:endParaRPr lang="en-US"/>
          </a:p>
        </p:txBody>
      </p:sp>
    </p:spTree>
    <p:extLst>
      <p:ext uri="{BB962C8B-B14F-4D97-AF65-F5344CB8AC3E}">
        <p14:creationId xmlns:p14="http://schemas.microsoft.com/office/powerpoint/2010/main" val="3212879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r>
              <a:rPr lang="en-US" dirty="0" smtClean="0"/>
              <a:t>May 23/17 … new slide to make the transition to the 5 Hebrew words and their definitions.</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244365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54</a:t>
            </a:fld>
            <a:endParaRPr lang="en-US"/>
          </a:p>
        </p:txBody>
      </p:sp>
    </p:spTree>
    <p:extLst>
      <p:ext uri="{BB962C8B-B14F-4D97-AF65-F5344CB8AC3E}">
        <p14:creationId xmlns:p14="http://schemas.microsoft.com/office/powerpoint/2010/main" val="1703067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May 11</a:t>
            </a:r>
            <a:r>
              <a:rPr lang="en-US" baseline="30000" dirty="0" smtClean="0"/>
              <a:t>th</a:t>
            </a:r>
            <a:r>
              <a:rPr lang="en-US" dirty="0" smtClean="0"/>
              <a:t>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169664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56</a:t>
            </a:fld>
            <a:endParaRPr lang="en-US"/>
          </a:p>
        </p:txBody>
      </p:sp>
    </p:spTree>
    <p:extLst>
      <p:ext uri="{BB962C8B-B14F-4D97-AF65-F5344CB8AC3E}">
        <p14:creationId xmlns:p14="http://schemas.microsoft.com/office/powerpoint/2010/main" val="95370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59</a:t>
            </a:fld>
            <a:endParaRPr lang="en-US"/>
          </a:p>
        </p:txBody>
      </p:sp>
    </p:spTree>
    <p:extLst>
      <p:ext uri="{BB962C8B-B14F-4D97-AF65-F5344CB8AC3E}">
        <p14:creationId xmlns:p14="http://schemas.microsoft.com/office/powerpoint/2010/main" val="3316895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the Hebrew Stone’s Edition </a:t>
            </a:r>
            <a:r>
              <a:rPr lang="en-US" sz="1200" kern="1200" dirty="0" err="1" smtClean="0">
                <a:solidFill>
                  <a:schemeClr val="tx1"/>
                </a:solidFill>
                <a:latin typeface="+mn-lt"/>
                <a:ea typeface="+mn-ea"/>
                <a:cs typeface="+mn-cs"/>
              </a:rPr>
              <a:t>Tanach</a:t>
            </a:r>
            <a:r>
              <a:rPr lang="en-US" sz="1200" kern="1200" dirty="0" smtClean="0">
                <a:solidFill>
                  <a:schemeClr val="tx1"/>
                </a:solidFill>
                <a:latin typeface="+mn-lt"/>
                <a:ea typeface="+mn-ea"/>
                <a:cs typeface="+mn-cs"/>
              </a:rPr>
              <a:t>, (O.T.) Genesis 1:14 translates </a:t>
            </a:r>
            <a:r>
              <a:rPr lang="en-US" sz="1200" i="1" kern="1200" dirty="0" smtClean="0">
                <a:solidFill>
                  <a:schemeClr val="tx1"/>
                </a:solidFill>
                <a:latin typeface="+mn-lt"/>
                <a:ea typeface="+mn-ea"/>
                <a:cs typeface="+mn-cs"/>
              </a:rPr>
              <a:t>"… and they shall serve as signs, and for </a:t>
            </a:r>
            <a:r>
              <a:rPr lang="en-US" sz="1200" i="1" u="sng" kern="1200" dirty="0" smtClean="0">
                <a:solidFill>
                  <a:schemeClr val="tx1"/>
                </a:solidFill>
                <a:latin typeface="+mn-lt"/>
                <a:ea typeface="+mn-ea"/>
                <a:cs typeface="+mn-cs"/>
              </a:rPr>
              <a:t>festivals</a:t>
            </a:r>
            <a:r>
              <a:rPr lang="en-US" sz="1200" i="1" kern="1200" dirty="0" smtClean="0">
                <a:solidFill>
                  <a:schemeClr val="tx1"/>
                </a:solidFill>
                <a:latin typeface="+mn-lt"/>
                <a:ea typeface="+mn-ea"/>
                <a:cs typeface="+mn-cs"/>
              </a:rPr>
              <a:t>, and for days and years."</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60</a:t>
            </a:fld>
            <a:endParaRPr lang="en-US"/>
          </a:p>
        </p:txBody>
      </p:sp>
    </p:spTree>
    <p:extLst>
      <p:ext uri="{BB962C8B-B14F-4D97-AF65-F5344CB8AC3E}">
        <p14:creationId xmlns:p14="http://schemas.microsoft.com/office/powerpoint/2010/main" val="2323198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 16  500 pm  very hard</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61</a:t>
            </a:fld>
            <a:endParaRPr lang="en-US"/>
          </a:p>
        </p:txBody>
      </p:sp>
    </p:spTree>
    <p:extLst>
      <p:ext uri="{BB962C8B-B14F-4D97-AF65-F5344CB8AC3E}">
        <p14:creationId xmlns:p14="http://schemas.microsoft.com/office/powerpoint/2010/main" val="2323198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 16  500 pm  very hard</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63</a:t>
            </a:fld>
            <a:endParaRPr lang="en-US"/>
          </a:p>
        </p:txBody>
      </p:sp>
    </p:spTree>
    <p:extLst>
      <p:ext uri="{BB962C8B-B14F-4D97-AF65-F5344CB8AC3E}">
        <p14:creationId xmlns:p14="http://schemas.microsoft.com/office/powerpoint/2010/main" val="2323198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 16  500 pm  very hard</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64</a:t>
            </a:fld>
            <a:endParaRPr lang="en-US"/>
          </a:p>
        </p:txBody>
      </p:sp>
    </p:spTree>
    <p:extLst>
      <p:ext uri="{BB962C8B-B14F-4D97-AF65-F5344CB8AC3E}">
        <p14:creationId xmlns:p14="http://schemas.microsoft.com/office/powerpoint/2010/main" val="2323198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23/17 … added this slide to show that 4150 is not always something to do with worship statutes.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67</a:t>
            </a:fld>
            <a:endParaRPr lang="en-US"/>
          </a:p>
        </p:txBody>
      </p:sp>
    </p:spTree>
    <p:extLst>
      <p:ext uri="{BB962C8B-B14F-4D97-AF65-F5344CB8AC3E}">
        <p14:creationId xmlns:p14="http://schemas.microsoft.com/office/powerpoint/2010/main" val="3031325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23/17 … added this slide to show that 4150 is not always something to do with worship statutes.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68</a:t>
            </a:fld>
            <a:endParaRPr lang="en-US"/>
          </a:p>
        </p:txBody>
      </p:sp>
    </p:spTree>
    <p:extLst>
      <p:ext uri="{BB962C8B-B14F-4D97-AF65-F5344CB8AC3E}">
        <p14:creationId xmlns:p14="http://schemas.microsoft.com/office/powerpoint/2010/main" val="3031325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r>
              <a:rPr lang="en-US" dirty="0" smtClean="0"/>
              <a:t>May 23/17 … new slide to make the transition to the 5 Hebrew words and their definitions.</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2244365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74</a:t>
            </a:fld>
            <a:endParaRPr lang="en-US"/>
          </a:p>
        </p:txBody>
      </p:sp>
    </p:spTree>
    <p:extLst>
      <p:ext uri="{BB962C8B-B14F-4D97-AF65-F5344CB8AC3E}">
        <p14:creationId xmlns:p14="http://schemas.microsoft.com/office/powerpoint/2010/main" val="1721892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7</a:t>
            </a:fld>
            <a:endParaRPr lang="en-US"/>
          </a:p>
        </p:txBody>
      </p:sp>
    </p:spTree>
    <p:extLst>
      <p:ext uri="{BB962C8B-B14F-4D97-AF65-F5344CB8AC3E}">
        <p14:creationId xmlns:p14="http://schemas.microsoft.com/office/powerpoint/2010/main" val="2684962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5">
              <a:defRPr/>
            </a:pPr>
            <a:r>
              <a:rPr lang="en-US" dirty="0" smtClean="0"/>
              <a:t>June 19/17</a:t>
            </a:r>
          </a:p>
          <a:p>
            <a:r>
              <a:rPr lang="en-US" dirty="0" smtClean="0"/>
              <a:t>36</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273029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5">
              <a:defRPr/>
            </a:pPr>
            <a:r>
              <a:rPr lang="en-US" dirty="0" smtClean="0"/>
              <a:t>June 19/17</a:t>
            </a:r>
          </a:p>
          <a:p>
            <a:r>
              <a:rPr lang="en-US" dirty="0" smtClean="0"/>
              <a:t>37</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520471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8</a:t>
            </a:fld>
            <a:endParaRPr lang="en-US"/>
          </a:p>
        </p:txBody>
      </p:sp>
    </p:spTree>
    <p:extLst>
      <p:ext uri="{BB962C8B-B14F-4D97-AF65-F5344CB8AC3E}">
        <p14:creationId xmlns:p14="http://schemas.microsoft.com/office/powerpoint/2010/main" val="2684962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OT:6601</a:t>
            </a:r>
          </a:p>
          <a:p>
            <a:endParaRPr lang="en-US" dirty="0" smtClean="0"/>
          </a:p>
          <a:p>
            <a:r>
              <a:rPr lang="en-US" dirty="0" err="1" smtClean="0"/>
              <a:t>pathah</a:t>
            </a:r>
            <a:r>
              <a:rPr lang="en-US" dirty="0" smtClean="0"/>
              <a:t> (paw-thaw'); a primitive root; to open, i.e. be (causatively, make) roomy; usually figuratively (in a mental or moral sense) to be (causatively, make) simple or (in a sinister way) delude:</a:t>
            </a:r>
          </a:p>
          <a:p>
            <a:endParaRPr lang="en-US" dirty="0" smtClean="0"/>
          </a:p>
          <a:p>
            <a:endParaRPr lang="en-US" dirty="0" smtClean="0"/>
          </a:p>
          <a:p>
            <a:r>
              <a:rPr lang="en-US" dirty="0" smtClean="0"/>
              <a:t>KJV - allure, deceive, enlarge, entice, flatter, persuade, silly (one).</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9</a:t>
            </a:fld>
            <a:endParaRPr lang="en-US"/>
          </a:p>
        </p:txBody>
      </p:sp>
    </p:spTree>
    <p:extLst>
      <p:ext uri="{BB962C8B-B14F-4D97-AF65-F5344CB8AC3E}">
        <p14:creationId xmlns:p14="http://schemas.microsoft.com/office/powerpoint/2010/main" val="2001616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10</a:t>
            </a:fld>
            <a:endParaRPr lang="en-US"/>
          </a:p>
        </p:txBody>
      </p:sp>
    </p:spTree>
    <p:extLst>
      <p:ext uri="{BB962C8B-B14F-4D97-AF65-F5344CB8AC3E}">
        <p14:creationId xmlns:p14="http://schemas.microsoft.com/office/powerpoint/2010/main" val="636223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14</a:t>
            </a:fld>
            <a:endParaRPr lang="en-US"/>
          </a:p>
        </p:txBody>
      </p:sp>
    </p:spTree>
    <p:extLst>
      <p:ext uri="{BB962C8B-B14F-4D97-AF65-F5344CB8AC3E}">
        <p14:creationId xmlns:p14="http://schemas.microsoft.com/office/powerpoint/2010/main" val="2446490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Jer 3:12  Return, thou backsliding Israel, saith Yahuah; and I will not cause mine anger to fall upon you: for I am merciful … and I will not keep anger for ever.</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26</a:t>
            </a:fld>
            <a:endParaRPr lang="en-US"/>
          </a:p>
        </p:txBody>
      </p:sp>
    </p:spTree>
    <p:extLst>
      <p:ext uri="{BB962C8B-B14F-4D97-AF65-F5344CB8AC3E}">
        <p14:creationId xmlns:p14="http://schemas.microsoft.com/office/powerpoint/2010/main" val="4015417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June 1</a:t>
            </a:r>
            <a:r>
              <a:rPr lang="en-US" baseline="30000" dirty="0" smtClean="0"/>
              <a:t>st</a:t>
            </a:r>
            <a:r>
              <a:rPr lang="en-US" dirty="0" smtClean="0"/>
              <a:t>:</a:t>
            </a:r>
            <a:r>
              <a:rPr lang="en-US" baseline="0" dirty="0" smtClean="0"/>
              <a:t>  animate both boxes to come in. </a:t>
            </a:r>
            <a:endParaRPr lang="en-US" dirty="0" smtClean="0"/>
          </a:p>
          <a:p>
            <a:r>
              <a:rPr lang="en-US" dirty="0" smtClean="0"/>
              <a:t>May 18</a:t>
            </a:r>
            <a:r>
              <a:rPr lang="en-US" baseline="30000" dirty="0" smtClean="0"/>
              <a:t>th</a:t>
            </a:r>
            <a:r>
              <a:rPr lang="en-US" dirty="0" smtClean="0"/>
              <a:t>:  new slide to show the moon is given for “ordinances” not as a “light giver” to dictate the commencement of</a:t>
            </a:r>
            <a:r>
              <a:rPr lang="en-US" baseline="0" dirty="0" smtClean="0"/>
              <a:t> the month by any phase of the moon, or conjunction.</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36</a:t>
            </a:fld>
            <a:endParaRPr lang="en-US"/>
          </a:p>
        </p:txBody>
      </p:sp>
    </p:spTree>
    <p:extLst>
      <p:ext uri="{BB962C8B-B14F-4D97-AF65-F5344CB8AC3E}">
        <p14:creationId xmlns:p14="http://schemas.microsoft.com/office/powerpoint/2010/main" val="1598502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10/23/2019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pPr/>
              <a:t>10/23/2019</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F42F2B-AED1-4D8A-84DE-C49A7808E283}" type="datetime1">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65462759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42F89-F1A1-4B0C-847A-EFCD9CB80DCE}" type="datetime1">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95296204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33611259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167192-48AF-48E0-98A1-8E9034283859}"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73195312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924842-74D9-44E0-A927-F531F7FEAC29}" type="slidenum">
              <a:rPr lang="en-US" smtClean="0"/>
              <a:pPr/>
              <a:t>‹#›</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51475837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6467FA-9F49-4741-8645-A4655A6742EE}"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67561592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pPr/>
              <a:t>‹#›</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6685478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76797327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38104237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2EADD-2D7A-4F74-9AFB-DF0A22682A1C}" type="datetime1">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44894342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54DC9F-60EB-45E7-89E8-951AAA4B3BB6}" type="datetime1">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60728568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2F42F2B-AED1-4D8A-84DE-C49A7808E283}" type="datetime1">
              <a:rPr lang="en-US" smtClean="0">
                <a:solidFill>
                  <a:prstClr val="black">
                    <a:tint val="75000"/>
                  </a:prstClr>
                </a:solidFill>
              </a:rPr>
              <a:pPr/>
              <a:t>10/23/2019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84610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142F89-F1A1-4B0C-847A-EFCD9CB80DCE}" type="datetime1">
              <a:rPr lang="en-US" smtClean="0">
                <a:solidFill>
                  <a:prstClr val="black">
                    <a:tint val="75000"/>
                  </a:prstClr>
                </a:solidFill>
              </a:rPr>
              <a:pPr/>
              <a:t>10/23/2019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52494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solidFill>
                  <a:prstClr val="black">
                    <a:tint val="75000"/>
                  </a:prstClr>
                </a:solidFill>
              </a:rPr>
              <a:pPr/>
              <a:t>10/23/2019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39909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167192-48AF-48E0-98A1-8E9034283859}"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83263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7924842-74D9-44E0-A927-F531F7FEAC29}"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64657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46467FA-9F49-4741-8645-A4655A6742EE}" type="slidenum">
              <a:rPr lang="en-US" smtClean="0">
                <a:solidFill>
                  <a:prstClr val="black">
                    <a:tint val="75000"/>
                  </a:prstClr>
                </a:solidFill>
              </a:rPr>
              <a:pPr/>
              <a:t>‹#›</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5857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prstClr val="black">
                    <a:tint val="75000"/>
                  </a:prstClr>
                </a:solidFill>
              </a:rPr>
              <a:pPr/>
              <a:t>‹#›</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24851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pPr/>
              <a:t>10/23/2019</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27756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34465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B2EADD-2D7A-4F74-9AFB-DF0A22682A1C}" type="datetime1">
              <a:rPr lang="en-US" smtClean="0">
                <a:solidFill>
                  <a:prstClr val="black">
                    <a:tint val="75000"/>
                  </a:prstClr>
                </a:solidFill>
              </a:rPr>
              <a:pPr/>
              <a:t>10/23/2019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0379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54DC9F-60EB-45E7-89E8-951AAA4B3BB6}" type="datetime1">
              <a:rPr lang="en-US" smtClean="0">
                <a:solidFill>
                  <a:prstClr val="black">
                    <a:tint val="75000"/>
                  </a:prstClr>
                </a:solidFill>
              </a:rPr>
              <a:pPr/>
              <a:t>10/23/2019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1455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10/23/2019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87713042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10/23/2019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21566033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10/23/2019</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129687291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143642729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61232952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58650654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pPr/>
              <a:t>‹#›</a:t>
            </a:fld>
            <a:endParaRPr lang="en-US" dirty="0"/>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05230240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41930671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02615181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10/23/2019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4916905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10/23/2019</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73497181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2F42F2B-AED1-4D8A-84DE-C49A7808E283}" type="datetime1">
              <a:rPr lang="en-US" smtClean="0">
                <a:solidFill>
                  <a:prstClr val="black">
                    <a:tint val="75000"/>
                  </a:prstClr>
                </a:solidFill>
              </a:rPr>
              <a:pPr/>
              <a:t>10/23/2019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5921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142F89-F1A1-4B0C-847A-EFCD9CB80DCE}" type="datetime1">
              <a:rPr lang="en-US" smtClean="0">
                <a:solidFill>
                  <a:prstClr val="black">
                    <a:tint val="75000"/>
                  </a:prstClr>
                </a:solidFill>
              </a:rPr>
              <a:pPr/>
              <a:t>10/23/2019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00298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solidFill>
                  <a:prstClr val="black">
                    <a:tint val="75000"/>
                  </a:prstClr>
                </a:solidFill>
              </a:rPr>
              <a:pPr/>
              <a:t>10/23/2019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04648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167192-48AF-48E0-98A1-8E9034283859}"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8133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7924842-74D9-44E0-A927-F531F7FEAC29}"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34036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pPr/>
              <a:t>‹#›</a:t>
            </a:fld>
            <a:endParaRPr lang="en-US" dirty="0"/>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46467FA-9F49-4741-8645-A4655A6742EE}" type="slidenum">
              <a:rPr lang="en-US" smtClean="0">
                <a:solidFill>
                  <a:prstClr val="black">
                    <a:tint val="75000"/>
                  </a:prstClr>
                </a:solidFill>
              </a:rPr>
              <a:pPr/>
              <a:t>‹#›</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72060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prstClr val="black">
                    <a:tint val="75000"/>
                  </a:prstClr>
                </a:solidFill>
              </a:rPr>
              <a:pPr/>
              <a:t>‹#›</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17440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27296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40675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B2EADD-2D7A-4F74-9AFB-DF0A22682A1C}" type="datetime1">
              <a:rPr lang="en-US" smtClean="0">
                <a:solidFill>
                  <a:prstClr val="black">
                    <a:tint val="75000"/>
                  </a:prstClr>
                </a:solidFill>
              </a:rPr>
              <a:pPr/>
              <a:t>10/23/2019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31869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54DC9F-60EB-45E7-89E8-951AAA4B3BB6}" type="datetime1">
              <a:rPr lang="en-US" smtClean="0">
                <a:solidFill>
                  <a:prstClr val="black">
                    <a:tint val="75000"/>
                  </a:prstClr>
                </a:solidFill>
              </a:rPr>
              <a:pPr/>
              <a:t>10/23/2019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67436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10/23/2019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86824148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10/23/2019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95042720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10/23/2019</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87196331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282265541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pPr/>
              <a:t>‹#›</a:t>
            </a:fld>
            <a:endParaRPr lang="en-US" dirty="0"/>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80901678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79805232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63611340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63887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70587124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10/23/2019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09900756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10/23/2019</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56972303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10/23/2019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357711235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10/23/2019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46326209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10/23/2019</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390374463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pPr/>
              <a:t>‹#›</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311089034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72688405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86150350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13439614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0436695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84134522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10/23/2019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78637372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10/23/2019</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39746649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10/23/2019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33201562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10/23/2019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9430568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10/23/2019</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307091705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296372969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59768399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404280864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08697934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61746195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420528534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10/23/2019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8067275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10/23/2019</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82584275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10/23/2019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11853982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pPr/>
              <a:t>‹#›</a:t>
            </a:fld>
            <a:endParaRPr lang="en-US" dirty="0"/>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10/23/2019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4893837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10/23/2019</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9880974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388743144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209075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46541068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30769617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91290507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5895065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10/23/2019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21524291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10/23/2019</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416473946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pPr/>
              <a:t>10/23/2019</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pPr/>
              <a:t>10/23/2019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173991263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solidFill>
                  <a:prstClr val="black">
                    <a:tint val="75000"/>
                  </a:prstClr>
                </a:solidFill>
              </a:rPr>
              <a:pPr/>
              <a:t>10/23/2019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480526"/>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10/23/2019</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1851320071"/>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solidFill>
                  <a:prstClr val="black">
                    <a:tint val="75000"/>
                  </a:prstClr>
                </a:solidFill>
              </a:rPr>
              <a:pPr/>
              <a:t>10/23/2019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297566"/>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10/23/2019</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2477924025"/>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10/23/2019</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3170356700"/>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10/23/2019</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698727703"/>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10/23/2019</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237725492"/>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merriam-webster.com/dictionary/intransitive" TargetMode="External"/><Relationship Id="rId2" Type="http://schemas.openxmlformats.org/officeDocument/2006/relationships/hyperlink" Target="https://www.merriam-webster.com/dictionary/transitive"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3.jpeg"/><Relationship Id="rId4" Type="http://schemas.openxmlformats.org/officeDocument/2006/relationships/image" Target="../media/image52.jpe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9.jpe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67.jpe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71.jpeg"/><Relationship Id="rId7" Type="http://schemas.openxmlformats.org/officeDocument/2006/relationships/image" Target="../media/image74.jpeg"/><Relationship Id="rId2" Type="http://schemas.openxmlformats.org/officeDocument/2006/relationships/image" Target="../media/image70.jpeg"/><Relationship Id="rId1" Type="http://schemas.openxmlformats.org/officeDocument/2006/relationships/slideLayout" Target="../slideLayouts/slideLayout73.xml"/><Relationship Id="rId6" Type="http://schemas.openxmlformats.org/officeDocument/2006/relationships/image" Target="../media/image73.jpeg"/><Relationship Id="rId5" Type="http://schemas.openxmlformats.org/officeDocument/2006/relationships/image" Target="../media/image72.jpeg"/><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97.xml"/></Relationships>
</file>

<file path=ppt/slides/_rels/slide4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85.jpeg"/><Relationship Id="rId7"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92.jpeg"/><Relationship Id="rId7"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93.jpeg"/><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98.jpeg"/><Relationship Id="rId7"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image" Target="../media/image51.jpeg"/><Relationship Id="rId5" Type="http://schemas.microsoft.com/office/2007/relationships/hdphoto" Target="../media/hdphoto7.wdp"/><Relationship Id="rId10" Type="http://schemas.openxmlformats.org/officeDocument/2006/relationships/image" Target="../media/image55.jpeg"/><Relationship Id="rId4" Type="http://schemas.openxmlformats.org/officeDocument/2006/relationships/image" Target="../media/image99.png"/><Relationship Id="rId9" Type="http://schemas.openxmlformats.org/officeDocument/2006/relationships/image" Target="../media/image54.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2.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png"/><Relationship Id="rId7" Type="http://schemas.openxmlformats.org/officeDocument/2006/relationships/image" Target="../media/image110.jpeg"/><Relationship Id="rId2" Type="http://schemas.openxmlformats.org/officeDocument/2006/relationships/image" Target="../media/image107.jpeg"/><Relationship Id="rId1" Type="http://schemas.openxmlformats.org/officeDocument/2006/relationships/slideLayout" Target="../slideLayouts/slideLayout72.xml"/><Relationship Id="rId6" Type="http://schemas.openxmlformats.org/officeDocument/2006/relationships/image" Target="../media/image74.jpeg"/><Relationship Id="rId5" Type="http://schemas.openxmlformats.org/officeDocument/2006/relationships/image" Target="../media/image109.jpeg"/><Relationship Id="rId10" Type="http://schemas.openxmlformats.org/officeDocument/2006/relationships/image" Target="../media/image111.png"/><Relationship Id="rId4" Type="http://schemas.openxmlformats.org/officeDocument/2006/relationships/image" Target="../media/image108.jpeg"/><Relationship Id="rId9" Type="http://schemas.openxmlformats.org/officeDocument/2006/relationships/image" Target="../media/image102.jpe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114.jpeg"/><Relationship Id="rId7"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51.jpeg"/><Relationship Id="rId5" Type="http://schemas.microsoft.com/office/2007/relationships/hdphoto" Target="../media/hdphoto7.wdp"/><Relationship Id="rId10" Type="http://schemas.openxmlformats.org/officeDocument/2006/relationships/image" Target="../media/image55.jpeg"/><Relationship Id="rId4" Type="http://schemas.openxmlformats.org/officeDocument/2006/relationships/image" Target="../media/image99.png"/><Relationship Id="rId9" Type="http://schemas.openxmlformats.org/officeDocument/2006/relationships/image" Target="../media/image54.jpeg"/></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90.xml"/><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6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gif"/><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g"/><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92.jpeg"/><Relationship Id="rId7"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93.jpeg"/><Relationship Id="rId4" Type="http://schemas.openxmlformats.org/officeDocument/2006/relationships/image" Target="../media/image51.jpeg"/></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51.xml"/><Relationship Id="rId4" Type="http://schemas.openxmlformats.org/officeDocument/2006/relationships/image" Target="../media/image131.png"/></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91.png"/><Relationship Id="rId7" Type="http://schemas.openxmlformats.org/officeDocument/2006/relationships/image" Target="../media/image51.jpeg"/><Relationship Id="rId2" Type="http://schemas.openxmlformats.org/officeDocument/2006/relationships/image" Target="../media/image132.jpg"/><Relationship Id="rId1" Type="http://schemas.openxmlformats.org/officeDocument/2006/relationships/slideLayout" Target="../slideLayouts/slideLayout51.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37.jpg"/><Relationship Id="rId1" Type="http://schemas.openxmlformats.org/officeDocument/2006/relationships/slideLayout" Target="../slideLayouts/slideLayout51.xml"/><Relationship Id="rId5" Type="http://schemas.openxmlformats.org/officeDocument/2006/relationships/image" Target="../media/image138.jpeg"/><Relationship Id="rId4" Type="http://schemas.openxmlformats.org/officeDocument/2006/relationships/image" Target="../media/image135.jpeg"/></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39.jpeg"/><Relationship Id="rId1" Type="http://schemas.openxmlformats.org/officeDocument/2006/relationships/slideLayout" Target="../slideLayouts/slideLayout51.xml"/><Relationship Id="rId4" Type="http://schemas.openxmlformats.org/officeDocument/2006/relationships/image" Target="../media/image135.jpeg"/></Relationships>
</file>

<file path=ppt/slides/_rels/slide7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44.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42.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0.xml"/><Relationship Id="rId1" Type="http://schemas.openxmlformats.org/officeDocument/2006/relationships/slideLayout" Target="../slideLayouts/slideLayout85.xml"/><Relationship Id="rId4" Type="http://schemas.openxmlformats.org/officeDocument/2006/relationships/image" Target="../media/image146.jpeg"/></Relationships>
</file>

<file path=ppt/slides/_rels/slide8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45.jpeg"/><Relationship Id="rId7"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9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146.jpeg"/><Relationship Id="rId9" Type="http://schemas.openxmlformats.org/officeDocument/2006/relationships/image" Target="../media/image55.jpeg"/></Relationships>
</file>

<file path=ppt/slides/_rels/slide8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49.png"/></Relationships>
</file>

<file path=ppt/slides/_rels/slide8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22.jpeg"/></Relationships>
</file>

<file path=ppt/slides/_rels/slide9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hyperlink" Target="mailto:charlene@torahtothetribes.com" TargetMode="External"/><Relationship Id="rId5" Type="http://schemas.openxmlformats.org/officeDocument/2006/relationships/image" Target="../media/image154.pn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48800" y="7086600"/>
            <a:ext cx="2743200" cy="365125"/>
          </a:xfrm>
        </p:spPr>
        <p:txBody>
          <a:bodyPr/>
          <a:lstStyle/>
          <a:p>
            <a:fld id="{AA4C6552-42F6-43F2-A3FB-E92E8C09004E}" type="slidenum">
              <a:rPr lang="en-US" smtClean="0"/>
              <a:pPr/>
              <a:t>1</a:t>
            </a:fld>
            <a:endParaRPr lang="en-US"/>
          </a:p>
        </p:txBody>
      </p:sp>
      <p:sp>
        <p:nvSpPr>
          <p:cNvPr id="3" name="Content Placeholder 3"/>
          <p:cNvSpPr txBox="1">
            <a:spLocks/>
          </p:cNvSpPr>
          <p:nvPr/>
        </p:nvSpPr>
        <p:spPr>
          <a:xfrm>
            <a:off x="-148390" y="5181600"/>
            <a:ext cx="12340390" cy="1676400"/>
          </a:xfrm>
          <a:prstGeom prst="rect">
            <a:avLst/>
          </a:prstGeom>
        </p:spPr>
        <p:txBody>
          <a:bodyPr>
            <a:no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82296" indent="0" algn="ctr">
              <a:buNone/>
            </a:pPr>
            <a:r>
              <a:rPr lang="en-US" sz="10000" b="1" dirty="0" smtClean="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The </a:t>
            </a:r>
            <a:r>
              <a:rPr lang="en-US" sz="10000" b="1" dirty="0" smtClean="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a:t>
            </a:r>
            <a:r>
              <a:rPr lang="en-US" sz="10000" b="1" dirty="0" smtClean="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Moon! </a:t>
            </a:r>
            <a:r>
              <a:rPr lang="en-US" sz="10000" b="1" dirty="0" smtClean="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Oh, the</a:t>
            </a:r>
            <a:r>
              <a:rPr lang="en-US" sz="10000" b="1" dirty="0" smtClean="0">
                <a:ln w="900" cmpd="sng">
                  <a:solidFill>
                    <a:sysClr val="windowText" lastClr="000000">
                      <a:alpha val="55000"/>
                    </a:sysClr>
                  </a:solidFill>
                  <a:prstDash val="solid"/>
                </a:ln>
                <a:solidFill>
                  <a:srgbClr val="002060"/>
                </a:solidFill>
                <a:effectLst>
                  <a:innerShdw blurRad="101600" dist="76200" dir="5400000">
                    <a:schemeClr val="accent1">
                      <a:satMod val="190000"/>
                      <a:tint val="100000"/>
                      <a:alpha val="74000"/>
                    </a:schemeClr>
                  </a:innerShdw>
                </a:effectLst>
                <a:latin typeface="Edwardian Script ITC" pitchFamily="66" charset="0"/>
              </a:rPr>
              <a:t> </a:t>
            </a:r>
            <a:r>
              <a:rPr lang="en-US" sz="10000" b="1" dirty="0" smtClean="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Moon!</a:t>
            </a:r>
            <a:r>
              <a:rPr lang="en-US" sz="4400" b="1" dirty="0" smtClean="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 </a:t>
            </a:r>
            <a:r>
              <a:rPr lang="en-US" sz="4400" b="1" dirty="0" err="1" smtClean="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Pt</a:t>
            </a:r>
            <a:r>
              <a:rPr lang="en-US" sz="4400" b="1" dirty="0" smtClean="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 2</a:t>
            </a:r>
            <a:endParaRPr lang="en-US" sz="10000" b="1" dirty="0" smtClean="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3190" y="-170718"/>
            <a:ext cx="4144108" cy="259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3190" y="2609850"/>
            <a:ext cx="41148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3670" y="5334000"/>
            <a:ext cx="414528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63190" y="-609600"/>
            <a:ext cx="4567990" cy="369332"/>
          </a:xfrm>
          <a:prstGeom prst="rect">
            <a:avLst/>
          </a:prstGeom>
          <a:noFill/>
        </p:spPr>
        <p:txBody>
          <a:bodyPr wrap="square" rtlCol="0">
            <a:spAutoFit/>
          </a:bodyPr>
          <a:lstStyle/>
          <a:p>
            <a:r>
              <a:rPr lang="en-US" dirty="0" smtClean="0"/>
              <a:t>Oct 23/19 corrections </a:t>
            </a:r>
            <a:r>
              <a:rPr lang="en-US" smtClean="0"/>
              <a:t>from Chris F.</a:t>
            </a:r>
            <a:endParaRPr lang="en-US"/>
          </a:p>
        </p:txBody>
      </p:sp>
    </p:spTree>
    <p:extLst>
      <p:ext uri="{BB962C8B-B14F-4D97-AF65-F5344CB8AC3E}">
        <p14:creationId xmlns:p14="http://schemas.microsoft.com/office/powerpoint/2010/main" val="47113922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4200" y="76200"/>
            <a:ext cx="8563864" cy="9906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en-US" sz="6600" b="1" dirty="0" smtClean="0">
                <a:ln w="50800"/>
                <a:solidFill>
                  <a:schemeClr val="accent1">
                    <a:lumMod val="75000"/>
                  </a:schemeClr>
                </a:solidFill>
              </a:rPr>
              <a:t>What  About  Judging?</a:t>
            </a:r>
            <a:endParaRPr lang="en-US" sz="6600" b="1" dirty="0">
              <a:ln w="50800"/>
              <a:solidFill>
                <a:schemeClr val="accent1">
                  <a:lumMod val="75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10</a:t>
            </a:fld>
            <a:endParaRPr lang="en-US"/>
          </a:p>
        </p:txBody>
      </p:sp>
      <p:sp>
        <p:nvSpPr>
          <p:cNvPr id="4" name="Content Placeholder 3"/>
          <p:cNvSpPr>
            <a:spLocks noGrp="1"/>
          </p:cNvSpPr>
          <p:nvPr>
            <p:ph sz="quarter" idx="1"/>
          </p:nvPr>
        </p:nvSpPr>
        <p:spPr>
          <a:xfrm>
            <a:off x="381000" y="1524000"/>
            <a:ext cx="7391400" cy="5029200"/>
          </a:xfrm>
        </p:spPr>
        <p:txBody>
          <a:bodyPr>
            <a:normAutofit/>
          </a:bodyPr>
          <a:lstStyle/>
          <a:p>
            <a:pPr>
              <a:buFont typeface="Wingdings" pitchFamily="2" charset="2"/>
              <a:buChar char="§"/>
            </a:pPr>
            <a:r>
              <a:rPr lang="en-US" b="1" dirty="0" smtClean="0">
                <a:ln>
                  <a:solidFill>
                    <a:schemeClr val="accent5">
                      <a:lumMod val="50000"/>
                    </a:schemeClr>
                  </a:solidFill>
                </a:ln>
                <a:solidFill>
                  <a:srgbClr val="D8EEC0"/>
                </a:solidFill>
                <a:effectLst>
                  <a:glow rad="139700">
                    <a:schemeClr val="accent5">
                      <a:satMod val="175000"/>
                      <a:alpha val="40000"/>
                    </a:schemeClr>
                  </a:glow>
                </a:effectLst>
              </a:rPr>
              <a:t>Are Yahuah’s people allowed to judge </a:t>
            </a:r>
            <a:r>
              <a:rPr lang="en-US" b="1" u="sng" dirty="0" smtClean="0">
                <a:ln>
                  <a:solidFill>
                    <a:schemeClr val="accent5">
                      <a:lumMod val="50000"/>
                    </a:schemeClr>
                  </a:solidFill>
                </a:ln>
                <a:solidFill>
                  <a:srgbClr val="D8EEC0"/>
                </a:solidFill>
                <a:effectLst>
                  <a:glow rad="139700">
                    <a:schemeClr val="accent5">
                      <a:satMod val="175000"/>
                      <a:alpha val="40000"/>
                    </a:schemeClr>
                  </a:glow>
                </a:effectLst>
              </a:rPr>
              <a:t>words</a:t>
            </a:r>
            <a:r>
              <a:rPr lang="en-US" b="1" dirty="0" smtClean="0">
                <a:ln>
                  <a:solidFill>
                    <a:schemeClr val="accent5">
                      <a:lumMod val="50000"/>
                    </a:schemeClr>
                  </a:solidFill>
                </a:ln>
                <a:solidFill>
                  <a:srgbClr val="D8EEC0"/>
                </a:solidFill>
                <a:effectLst>
                  <a:glow rad="139700">
                    <a:schemeClr val="accent5">
                      <a:satMod val="175000"/>
                      <a:alpha val="40000"/>
                    </a:schemeClr>
                  </a:glow>
                </a:effectLst>
              </a:rPr>
              <a:t> and </a:t>
            </a:r>
            <a:r>
              <a:rPr lang="en-US" b="1" u="sng" dirty="0" smtClean="0">
                <a:ln>
                  <a:solidFill>
                    <a:schemeClr val="accent5">
                      <a:lumMod val="50000"/>
                    </a:schemeClr>
                  </a:solidFill>
                </a:ln>
                <a:solidFill>
                  <a:srgbClr val="D8EEC0"/>
                </a:solidFill>
                <a:effectLst>
                  <a:glow rad="139700">
                    <a:schemeClr val="accent5">
                      <a:satMod val="175000"/>
                      <a:alpha val="40000"/>
                    </a:schemeClr>
                  </a:glow>
                </a:effectLst>
              </a:rPr>
              <a:t>actions</a:t>
            </a:r>
            <a:r>
              <a:rPr lang="en-US" b="1" dirty="0" smtClean="0">
                <a:ln>
                  <a:solidFill>
                    <a:schemeClr val="accent5">
                      <a:lumMod val="50000"/>
                    </a:schemeClr>
                  </a:solidFill>
                </a:ln>
                <a:solidFill>
                  <a:srgbClr val="D8EEC0"/>
                </a:solidFill>
                <a:effectLst>
                  <a:glow rad="139700">
                    <a:schemeClr val="accent5">
                      <a:satMod val="175000"/>
                      <a:alpha val="40000"/>
                    </a:schemeClr>
                  </a:glow>
                </a:effectLst>
              </a:rPr>
              <a:t> of Torah believers that violate Torah commands?</a:t>
            </a:r>
          </a:p>
          <a:p>
            <a:pPr>
              <a:buFont typeface="Wingdings" pitchFamily="2" charset="2"/>
              <a:buChar char="§"/>
            </a:pPr>
            <a:r>
              <a:rPr lang="en-US" b="1" dirty="0" smtClean="0">
                <a:ln>
                  <a:solidFill>
                    <a:srgbClr val="00B0F0"/>
                  </a:solidFill>
                </a:ln>
                <a:solidFill>
                  <a:srgbClr val="ACDED8"/>
                </a:solidFill>
                <a:effectLst>
                  <a:glow rad="139700">
                    <a:schemeClr val="accent5">
                      <a:satMod val="175000"/>
                      <a:alpha val="40000"/>
                    </a:schemeClr>
                  </a:glow>
                </a:effectLst>
              </a:rPr>
              <a:t>Yes!  With love, mercy and kindness!</a:t>
            </a:r>
          </a:p>
          <a:p>
            <a:pPr>
              <a:buFont typeface="Wingdings" pitchFamily="2" charset="2"/>
              <a:buChar char="§"/>
            </a:pPr>
            <a:r>
              <a:rPr lang="en-US" b="1" dirty="0" smtClean="0">
                <a:ln>
                  <a:solidFill>
                    <a:srgbClr val="FF9900"/>
                  </a:solidFill>
                </a:ln>
                <a:solidFill>
                  <a:schemeClr val="accent4">
                    <a:lumMod val="60000"/>
                    <a:lumOff val="40000"/>
                  </a:schemeClr>
                </a:solidFill>
                <a:effectLst>
                  <a:glow rad="139700">
                    <a:schemeClr val="accent5">
                      <a:satMod val="175000"/>
                      <a:alpha val="40000"/>
                    </a:schemeClr>
                  </a:glow>
                </a:effectLst>
              </a:rPr>
              <a:t>However, no one is allowed to judge </a:t>
            </a:r>
            <a:r>
              <a:rPr lang="en-US" dirty="0">
                <a:ln>
                  <a:solidFill>
                    <a:schemeClr val="tx1"/>
                  </a:solidFill>
                </a:ln>
                <a:solidFill>
                  <a:srgbClr val="FF0000"/>
                </a:solidFill>
                <a:effectLst>
                  <a:glow rad="139700">
                    <a:schemeClr val="accent5">
                      <a:satMod val="175000"/>
                      <a:alpha val="40000"/>
                    </a:schemeClr>
                  </a:glow>
                </a:effectLst>
              </a:rPr>
              <a:t>(unto salvation) </a:t>
            </a:r>
            <a:r>
              <a:rPr lang="en-US" b="1" dirty="0" smtClean="0">
                <a:ln>
                  <a:solidFill>
                    <a:srgbClr val="FF9900"/>
                  </a:solidFill>
                </a:ln>
                <a:solidFill>
                  <a:schemeClr val="accent4">
                    <a:lumMod val="60000"/>
                    <a:lumOff val="40000"/>
                  </a:schemeClr>
                </a:solidFill>
                <a:effectLst>
                  <a:glow rad="139700">
                    <a:schemeClr val="accent5">
                      <a:satMod val="175000"/>
                      <a:alpha val="40000"/>
                    </a:schemeClr>
                  </a:glow>
                </a:effectLst>
              </a:rPr>
              <a:t>what is in the heart.</a:t>
            </a:r>
            <a:endParaRPr lang="en-US" dirty="0" smtClean="0">
              <a:ln>
                <a:solidFill>
                  <a:srgbClr val="FF9900"/>
                </a:solidFill>
              </a:ln>
              <a:solidFill>
                <a:schemeClr val="accent4">
                  <a:lumMod val="60000"/>
                  <a:lumOff val="40000"/>
                </a:schemeClr>
              </a:solidFill>
              <a:effectLst>
                <a:glow rad="139700">
                  <a:schemeClr val="accent5">
                    <a:satMod val="175000"/>
                    <a:alpha val="40000"/>
                  </a:schemeClr>
                </a:glow>
              </a:effectLst>
            </a:endParaRPr>
          </a:p>
          <a:p>
            <a:pPr>
              <a:buFont typeface="Wingdings" pitchFamily="2" charset="2"/>
              <a:buChar char="§"/>
            </a:pPr>
            <a:r>
              <a:rPr lang="en-US" dirty="0" smtClean="0">
                <a:solidFill>
                  <a:schemeClr val="bg1"/>
                </a:solidFill>
                <a:effectLst>
                  <a:glow rad="139700">
                    <a:schemeClr val="accent5">
                      <a:satMod val="175000"/>
                      <a:alpha val="40000"/>
                    </a:schemeClr>
                  </a:glow>
                </a:effectLst>
              </a:rPr>
              <a:t>But, if the Deut 4 &amp; 17 commands are not found among the 613, is there</a:t>
            </a:r>
            <a:br>
              <a:rPr lang="en-US" dirty="0" smtClean="0">
                <a:solidFill>
                  <a:schemeClr val="bg1"/>
                </a:solidFill>
                <a:effectLst>
                  <a:glow rad="139700">
                    <a:schemeClr val="accent5">
                      <a:satMod val="175000"/>
                      <a:alpha val="40000"/>
                    </a:schemeClr>
                  </a:glow>
                </a:effectLst>
              </a:rPr>
            </a:br>
            <a:r>
              <a:rPr lang="en-US" dirty="0" smtClean="0">
                <a:solidFill>
                  <a:schemeClr val="bg1"/>
                </a:solidFill>
                <a:effectLst>
                  <a:glow rad="139700">
                    <a:schemeClr val="accent5">
                      <a:satMod val="175000"/>
                      <a:alpha val="40000"/>
                    </a:schemeClr>
                  </a:glow>
                </a:effectLst>
              </a:rPr>
              <a:t>no place for judgment to salvage</a:t>
            </a:r>
            <a:br>
              <a:rPr lang="en-US" dirty="0" smtClean="0">
                <a:solidFill>
                  <a:schemeClr val="bg1"/>
                </a:solidFill>
                <a:effectLst>
                  <a:glow rad="139700">
                    <a:schemeClr val="accent5">
                      <a:satMod val="175000"/>
                      <a:alpha val="40000"/>
                    </a:schemeClr>
                  </a:glow>
                </a:effectLst>
              </a:rPr>
            </a:br>
            <a:r>
              <a:rPr lang="en-US" dirty="0" smtClean="0">
                <a:solidFill>
                  <a:schemeClr val="bg1"/>
                </a:solidFill>
                <a:effectLst>
                  <a:glow rad="139700">
                    <a:schemeClr val="accent5">
                      <a:satMod val="175000"/>
                      <a:alpha val="40000"/>
                    </a:schemeClr>
                  </a:glow>
                </a:effectLst>
              </a:rPr>
              <a:t>an erring child of Yahuah?</a:t>
            </a:r>
            <a:endParaRPr lang="en-US" dirty="0">
              <a:solidFill>
                <a:schemeClr val="bg1"/>
              </a:solidFill>
              <a:effectLst>
                <a:glow rad="139700">
                  <a:schemeClr val="accent5">
                    <a:satMod val="175000"/>
                    <a:alpha val="40000"/>
                  </a:schemeClr>
                </a:glow>
              </a:effectLst>
            </a:endParaRPr>
          </a:p>
        </p:txBody>
      </p:sp>
      <p:pic>
        <p:nvPicPr>
          <p:cNvPr id="6" name="Picture 5" descr="C:\Users\Rae\Desktop\judging 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0"/>
            <a:ext cx="2209800" cy="14662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8305800" y="2590799"/>
            <a:ext cx="2657746" cy="2632276"/>
            <a:chOff x="8305800" y="2590799"/>
            <a:chExt cx="2657746" cy="2632276"/>
          </a:xfrm>
        </p:grpSpPr>
        <p:pic>
          <p:nvPicPr>
            <p:cNvPr id="5" name="Picture 8" descr="C:\Users\Rae\Desktop\judge not.jpeg"/>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05800" y="2590799"/>
              <a:ext cx="2657746" cy="2492375"/>
            </a:xfrm>
            <a:prstGeom prst="round2DiagRect">
              <a:avLst>
                <a:gd name="adj1" fmla="val 16667"/>
                <a:gd name="adj2" fmla="val 0"/>
              </a:avLst>
            </a:prstGeom>
            <a:ln w="88900" cap="sq">
              <a:solidFill>
                <a:schemeClr val="accent5">
                  <a:lumMod val="75000"/>
                </a:schemeClr>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a:xfrm>
              <a:off x="8305800" y="4384875"/>
              <a:ext cx="2590800" cy="838200"/>
            </a:xfrm>
            <a:prstGeom prst="rect">
              <a:avLst/>
            </a:prstGeom>
          </p:spPr>
          <p:txBody>
            <a:bodyPr vert="horz">
              <a:normAutofit fontScale="92500"/>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3600" b="1" dirty="0" smtClean="0">
                  <a:solidFill>
                    <a:srgbClr val="008080"/>
                  </a:solidFill>
                  <a:effectLst/>
                </a:rPr>
                <a:t>[the heart]</a:t>
              </a:r>
              <a:endParaRPr lang="en-US" sz="3600" dirty="0">
                <a:solidFill>
                  <a:srgbClr val="008080"/>
                </a:solidFill>
                <a:effectLst/>
              </a:endParaRPr>
            </a:p>
          </p:txBody>
        </p:sp>
      </p:grpSp>
    </p:spTree>
    <p:extLst>
      <p:ext uri="{BB962C8B-B14F-4D97-AF65-F5344CB8AC3E}">
        <p14:creationId xmlns:p14="http://schemas.microsoft.com/office/powerpoint/2010/main" val="49756603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7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1750"/>
                                        <p:tgtEl>
                                          <p:spTgt spid="4">
                                            <p:txEl>
                                              <p:pRg st="2" end="2"/>
                                            </p:txEl>
                                          </p:spTgt>
                                        </p:tgtEl>
                                      </p:cBhvr>
                                    </p:animEffect>
                                  </p:child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left)">
                                      <p:cBhvr>
                                        <p:cTn id="28" dur="175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418320" y="6492875"/>
            <a:ext cx="2743200" cy="365125"/>
          </a:xfrm>
        </p:spPr>
        <p:txBody>
          <a:bodyPr/>
          <a:lstStyle/>
          <a:p>
            <a:fld id="{AA4C6552-42F6-43F2-A3FB-E92E8C09004E}" type="slidenum">
              <a:rPr lang="en-US" smtClean="0">
                <a:solidFill>
                  <a:schemeClr val="tx1"/>
                </a:solidFill>
              </a:rPr>
              <a:pPr/>
              <a:t>11</a:t>
            </a:fld>
            <a:endParaRPr lang="en-US" dirty="0">
              <a:solidFill>
                <a:schemeClr val="tx1"/>
              </a:solidFill>
            </a:endParaRPr>
          </a:p>
        </p:txBody>
      </p:sp>
      <p:sp>
        <p:nvSpPr>
          <p:cNvPr id="5" name="Title 1"/>
          <p:cNvSpPr>
            <a:spLocks noGrp="1"/>
          </p:cNvSpPr>
          <p:nvPr>
            <p:ph type="title"/>
          </p:nvPr>
        </p:nvSpPr>
        <p:spPr>
          <a:xfrm>
            <a:off x="0" y="76200"/>
            <a:ext cx="12192000" cy="990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smtClean="0">
                <a:ln w="11430"/>
                <a:solidFill>
                  <a:srgbClr val="57342B"/>
                </a:solidFill>
                <a:effectLst>
                  <a:outerShdw blurRad="50800" dist="39000" dir="5460000" algn="tl">
                    <a:srgbClr val="000000">
                      <a:alpha val="38000"/>
                    </a:srgbClr>
                  </a:outerShdw>
                </a:effectLst>
              </a:rPr>
              <a:t>A Command </a:t>
            </a:r>
            <a:r>
              <a:rPr lang="en-US" sz="5400" b="1" dirty="0" smtClean="0">
                <a:ln w="11430"/>
                <a:solidFill>
                  <a:srgbClr val="57342B"/>
                </a:solidFill>
                <a:effectLst>
                  <a:outerShdw blurRad="50800" dist="39000" dir="5460000" algn="tl">
                    <a:srgbClr val="000000">
                      <a:alpha val="38000"/>
                    </a:srgbClr>
                  </a:outerShdw>
                </a:effectLst>
              </a:rPr>
              <a:t>from</a:t>
            </a:r>
            <a:r>
              <a:rPr lang="en-US" sz="6600" b="1" dirty="0" smtClean="0">
                <a:ln w="11430"/>
                <a:solidFill>
                  <a:srgbClr val="57342B"/>
                </a:solidFill>
                <a:effectLst>
                  <a:outerShdw blurRad="50800" dist="39000" dir="5460000" algn="tl">
                    <a:srgbClr val="000000">
                      <a:alpha val="38000"/>
                    </a:srgbClr>
                  </a:outerShdw>
                </a:effectLst>
              </a:rPr>
              <a:t> Isaiah 58:1</a:t>
            </a:r>
            <a:endParaRPr lang="en-US" sz="6600" b="1" dirty="0">
              <a:ln w="11430"/>
              <a:solidFill>
                <a:srgbClr val="57342B"/>
              </a:solidFill>
              <a:effectLst>
                <a:outerShdw blurRad="50800" dist="39000" dir="5460000" algn="tl">
                  <a:srgbClr val="000000">
                    <a:alpha val="38000"/>
                  </a:srgbClr>
                </a:outerShdw>
              </a:effectLst>
            </a:endParaRPr>
          </a:p>
        </p:txBody>
      </p:sp>
      <p:sp>
        <p:nvSpPr>
          <p:cNvPr id="6" name="Rectangle 5"/>
          <p:cNvSpPr/>
          <p:nvPr/>
        </p:nvSpPr>
        <p:spPr>
          <a:xfrm>
            <a:off x="0" y="1028699"/>
            <a:ext cx="12098358" cy="507831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5400" dirty="0" smtClean="0">
                <a:ln w="18415" cmpd="sng">
                  <a:solidFill>
                    <a:schemeClr val="tx1">
                      <a:lumMod val="50000"/>
                      <a:lumOff val="50000"/>
                    </a:schemeClr>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Cry </a:t>
            </a:r>
            <a:r>
              <a:rPr lang="en-US" sz="5400" dirty="0">
                <a:ln w="18415" cmpd="sng">
                  <a:solidFill>
                    <a:schemeClr val="tx1">
                      <a:lumMod val="50000"/>
                      <a:lumOff val="50000"/>
                    </a:schemeClr>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aloud, spare not</a:t>
            </a:r>
            <a:r>
              <a:rPr lang="en-US" sz="5400" dirty="0" smtClean="0">
                <a:ln w="18415" cmpd="sng">
                  <a:solidFill>
                    <a:schemeClr val="tx1">
                      <a:lumMod val="50000"/>
                      <a:lumOff val="50000"/>
                    </a:schemeClr>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a:t>
            </a:r>
          </a:p>
          <a:p>
            <a:r>
              <a:rPr lang="en-US" sz="5400" dirty="0" smtClean="0">
                <a:ln w="18415" cmpd="sng">
                  <a:solidFill>
                    <a:srgbClr val="FFFFFF"/>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  lift </a:t>
            </a:r>
            <a:r>
              <a:rPr lang="en-US" sz="5400" dirty="0">
                <a:ln w="18415" cmpd="sng">
                  <a:solidFill>
                    <a:srgbClr val="FFFFFF"/>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up thy </a:t>
            </a:r>
            <a:r>
              <a:rPr lang="en-US" sz="5400" dirty="0" smtClean="0">
                <a:ln w="18415" cmpd="sng">
                  <a:solidFill>
                    <a:srgbClr val="FFFFFF"/>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voice         like </a:t>
            </a:r>
            <a:r>
              <a:rPr lang="en-US" sz="5400" dirty="0">
                <a:ln w="18415" cmpd="sng">
                  <a:solidFill>
                    <a:srgbClr val="FFFFFF"/>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a trumpet</a:t>
            </a:r>
            <a:r>
              <a:rPr lang="en-US" sz="5400" dirty="0" smtClean="0">
                <a:ln w="18415" cmpd="sng">
                  <a:solidFill>
                    <a:srgbClr val="FFFFFF"/>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a:t>
            </a:r>
          </a:p>
          <a:p>
            <a:r>
              <a:rPr lang="en-US" sz="5400" dirty="0" smtClean="0">
                <a:ln w="18415" cmpd="sng">
                  <a:solidFill>
                    <a:srgbClr val="FFFFFF"/>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        </a:t>
            </a:r>
            <a:r>
              <a:rPr lang="en-US" sz="5400" dirty="0">
                <a:ln w="18415" cmpd="sng">
                  <a:solidFill>
                    <a:schemeClr val="tx1">
                      <a:lumMod val="50000"/>
                      <a:lumOff val="50000"/>
                    </a:schemeClr>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and </a:t>
            </a:r>
            <a:r>
              <a:rPr lang="en-US" sz="5400" dirty="0" err="1">
                <a:ln w="18415" cmpd="sng">
                  <a:solidFill>
                    <a:schemeClr val="tx1">
                      <a:lumMod val="50000"/>
                      <a:lumOff val="50000"/>
                    </a:schemeClr>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shew</a:t>
            </a:r>
            <a:r>
              <a:rPr lang="en-US" sz="5400" dirty="0">
                <a:ln w="18415" cmpd="sng">
                  <a:solidFill>
                    <a:schemeClr val="tx1">
                      <a:lumMod val="50000"/>
                      <a:lumOff val="50000"/>
                    </a:schemeClr>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 </a:t>
            </a:r>
            <a:r>
              <a:rPr lang="en-US" sz="5400" dirty="0" smtClean="0">
                <a:ln w="18415" cmpd="sng">
                  <a:solidFill>
                    <a:schemeClr val="tx1">
                      <a:lumMod val="50000"/>
                      <a:lumOff val="50000"/>
                    </a:schemeClr>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               my </a:t>
            </a:r>
            <a:r>
              <a:rPr lang="en-US" sz="5400" dirty="0">
                <a:ln w="18415" cmpd="sng">
                  <a:solidFill>
                    <a:schemeClr val="tx1">
                      <a:lumMod val="50000"/>
                      <a:lumOff val="50000"/>
                    </a:schemeClr>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people </a:t>
            </a:r>
            <a:r>
              <a:rPr lang="en-US" sz="5400" dirty="0" smtClean="0">
                <a:ln w="18415" cmpd="sng">
                  <a:solidFill>
                    <a:srgbClr val="FFFFFF"/>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
            </a:r>
            <a:br>
              <a:rPr lang="en-US" sz="5400" dirty="0" smtClean="0">
                <a:ln w="18415" cmpd="sng">
                  <a:solidFill>
                    <a:srgbClr val="FFFFFF"/>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br>
            <a:r>
              <a:rPr lang="en-US" sz="5400" dirty="0" smtClean="0">
                <a:ln w="18415" cmpd="sng">
                  <a:solidFill>
                    <a:srgbClr val="FFFFFF"/>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                  </a:t>
            </a:r>
            <a:r>
              <a:rPr lang="en-US" sz="5400" dirty="0" smtClean="0">
                <a:ln w="18415" cmpd="sng">
                  <a:solidFill>
                    <a:srgbClr val="C00000"/>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their transgression, </a:t>
            </a:r>
          </a:p>
          <a:p>
            <a:pPr algn="ctr"/>
            <a:r>
              <a:rPr lang="en-US" sz="5400" dirty="0" smtClean="0">
                <a:ln w="18415" cmpd="sng">
                  <a:solidFill>
                    <a:srgbClr val="0070C0"/>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and the house </a:t>
            </a:r>
            <a:r>
              <a:rPr lang="en-US" sz="5400" dirty="0">
                <a:ln w="18415" cmpd="sng">
                  <a:solidFill>
                    <a:srgbClr val="0070C0"/>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of </a:t>
            </a:r>
            <a:r>
              <a:rPr lang="en-US" sz="5400" dirty="0" smtClean="0">
                <a:ln w="18415" cmpd="sng">
                  <a:solidFill>
                    <a:srgbClr val="0070C0"/>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Jacob</a:t>
            </a:r>
          </a:p>
          <a:p>
            <a:pPr algn="ctr"/>
            <a:r>
              <a:rPr lang="en-US" sz="5400" dirty="0" smtClean="0">
                <a:ln w="18415" cmpd="sng">
                  <a:solidFill>
                    <a:srgbClr val="C00000"/>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their </a:t>
            </a:r>
            <a:r>
              <a:rPr lang="en-US" sz="5400" dirty="0">
                <a:ln w="18415" cmpd="sng">
                  <a:solidFill>
                    <a:srgbClr val="C00000"/>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sins</a:t>
            </a:r>
            <a:r>
              <a:rPr lang="en-US" sz="5400" dirty="0" smtClean="0">
                <a:ln w="18415" cmpd="sng">
                  <a:solidFill>
                    <a:srgbClr val="C00000"/>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rPr>
              <a:t>.</a:t>
            </a:r>
            <a:endParaRPr lang="en-US" sz="5400" dirty="0">
              <a:ln w="18415" cmpd="sng">
                <a:solidFill>
                  <a:srgbClr val="C00000"/>
                </a:solidFill>
                <a:prstDash val="solid"/>
              </a:ln>
              <a:gradFill>
                <a:gsLst>
                  <a:gs pos="0">
                    <a:srgbClr val="D6B19C"/>
                  </a:gs>
                  <a:gs pos="30000">
                    <a:srgbClr val="D49E6C"/>
                  </a:gs>
                  <a:gs pos="70000">
                    <a:srgbClr val="A65528"/>
                  </a:gs>
                  <a:gs pos="100000">
                    <a:srgbClr val="663012"/>
                  </a:gs>
                </a:gsLst>
                <a:lin ang="5400000" scaled="0"/>
              </a:gradFill>
              <a:effectLst>
                <a:outerShdw blurRad="63500" dir="3600000" algn="tl" rotWithShape="0">
                  <a:srgbClr val="000000">
                    <a:alpha val="70000"/>
                  </a:srgbClr>
                </a:outerShdw>
              </a:effectLst>
              <a:latin typeface="Berlin Sans FB" pitchFamily="34" charset="0"/>
            </a:endParaRPr>
          </a:p>
        </p:txBody>
      </p:sp>
      <p:sp>
        <p:nvSpPr>
          <p:cNvPr id="7" name="Rectangle 6"/>
          <p:cNvSpPr/>
          <p:nvPr/>
        </p:nvSpPr>
        <p:spPr>
          <a:xfrm>
            <a:off x="381000" y="6127629"/>
            <a:ext cx="11582400" cy="730371"/>
          </a:xfrm>
          <a:prstGeom prst="rect">
            <a:avLst/>
          </a:prstGeom>
          <a:noFill/>
          <a:ln w="571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This verse does not say to judge the LIFE – but to judge the sin.</a:t>
            </a:r>
            <a:endParaRPr lang="en-CA" sz="3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47884639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418320" y="6492875"/>
            <a:ext cx="2743200" cy="365125"/>
          </a:xfrm>
        </p:spPr>
        <p:txBody>
          <a:bodyPr/>
          <a:lstStyle/>
          <a:p>
            <a:fld id="{AA4C6552-42F6-43F2-A3FB-E92E8C09004E}" type="slidenum">
              <a:rPr lang="en-US" smtClean="0">
                <a:solidFill>
                  <a:schemeClr val="bg1"/>
                </a:solidFill>
              </a:rPr>
              <a:pPr/>
              <a:t>12</a:t>
            </a:fld>
            <a:endParaRPr lang="en-US" dirty="0">
              <a:solidFill>
                <a:schemeClr val="bg1"/>
              </a:solidFill>
            </a:endParaRPr>
          </a:p>
        </p:txBody>
      </p:sp>
      <p:sp>
        <p:nvSpPr>
          <p:cNvPr id="7" name="Rectangle 6"/>
          <p:cNvSpPr/>
          <p:nvPr/>
        </p:nvSpPr>
        <p:spPr>
          <a:xfrm>
            <a:off x="381000" y="4343400"/>
            <a:ext cx="4876800" cy="2133600"/>
          </a:xfrm>
          <a:prstGeom prst="rect">
            <a:avLst/>
          </a:prstGeom>
          <a:gradFill>
            <a:gsLst>
              <a:gs pos="0">
                <a:srgbClr val="FBEAC7">
                  <a:alpha val="49000"/>
                </a:srgbClr>
              </a:gs>
              <a:gs pos="17999">
                <a:srgbClr val="FEE7F2">
                  <a:alpha val="46000"/>
                </a:srgbClr>
              </a:gs>
              <a:gs pos="36000">
                <a:srgbClr val="FAC77D">
                  <a:alpha val="46000"/>
                </a:srgbClr>
              </a:gs>
              <a:gs pos="61000">
                <a:srgbClr val="FBA97D">
                  <a:alpha val="49000"/>
                </a:srgbClr>
              </a:gs>
              <a:gs pos="82001">
                <a:srgbClr val="FBD49C">
                  <a:alpha val="48000"/>
                </a:srgbClr>
              </a:gs>
              <a:gs pos="100000">
                <a:srgbClr val="FEE7F2">
                  <a:alpha val="45000"/>
                </a:srgbClr>
              </a:gs>
            </a:gsLst>
            <a:lin ang="5400000" scaled="0"/>
          </a:gradFill>
          <a:ln w="7620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000" dirty="0" smtClean="0">
                <a:ln w="18415" cmpd="sng">
                  <a:noFill/>
                  <a:prstDash val="solid"/>
                </a:ln>
                <a:solidFill>
                  <a:srgbClr val="57342B"/>
                </a:solidFill>
              </a:rPr>
              <a:t>How can others be warned of their covenant violations if no one is allowed to judge the </a:t>
            </a:r>
            <a:br>
              <a:rPr lang="en-US" sz="3000" dirty="0" smtClean="0">
                <a:ln w="18415" cmpd="sng">
                  <a:noFill/>
                  <a:prstDash val="solid"/>
                </a:ln>
                <a:solidFill>
                  <a:srgbClr val="57342B"/>
                </a:solidFill>
              </a:rPr>
            </a:br>
            <a:r>
              <a:rPr lang="en-US" sz="3000" dirty="0" smtClean="0">
                <a:ln w="18415" cmpd="sng">
                  <a:noFill/>
                  <a:prstDash val="solid"/>
                </a:ln>
                <a:solidFill>
                  <a:srgbClr val="57342B"/>
                </a:solidFill>
              </a:rPr>
              <a:t>evidence of what is seen?!   </a:t>
            </a:r>
            <a:endParaRPr lang="en-CA" sz="3000" dirty="0">
              <a:ln w="18415" cmpd="sng">
                <a:noFill/>
                <a:prstDash val="solid"/>
              </a:ln>
              <a:solidFill>
                <a:srgbClr val="57342B"/>
              </a:solidFill>
            </a:endParaRPr>
          </a:p>
        </p:txBody>
      </p:sp>
      <p:sp>
        <p:nvSpPr>
          <p:cNvPr id="8" name="Rectangle 7"/>
          <p:cNvSpPr/>
          <p:nvPr/>
        </p:nvSpPr>
        <p:spPr>
          <a:xfrm>
            <a:off x="3810000" y="198120"/>
            <a:ext cx="7924800" cy="1371600"/>
          </a:xfrm>
          <a:prstGeom prst="rect">
            <a:avLst/>
          </a:prstGeom>
          <a:gradFill>
            <a:gsLst>
              <a:gs pos="0">
                <a:srgbClr val="FBEAC7">
                  <a:alpha val="49000"/>
                </a:srgbClr>
              </a:gs>
              <a:gs pos="17999">
                <a:srgbClr val="FEE7F2">
                  <a:alpha val="46000"/>
                </a:srgbClr>
              </a:gs>
              <a:gs pos="36000">
                <a:srgbClr val="FAC77D">
                  <a:alpha val="46000"/>
                </a:srgbClr>
              </a:gs>
              <a:gs pos="61000">
                <a:srgbClr val="FBA97D">
                  <a:alpha val="49000"/>
                </a:srgbClr>
              </a:gs>
              <a:gs pos="82001">
                <a:srgbClr val="FBD49C">
                  <a:alpha val="48000"/>
                </a:srgbClr>
              </a:gs>
              <a:gs pos="100000">
                <a:srgbClr val="FEE7F2">
                  <a:alpha val="45000"/>
                </a:srgbClr>
              </a:gs>
            </a:gsLst>
            <a:lin ang="5400000" scaled="0"/>
          </a:gradFill>
          <a:ln w="5715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000" dirty="0" smtClean="0">
                <a:ln w="18415" cmpd="sng">
                  <a:noFill/>
                  <a:prstDash val="solid"/>
                </a:ln>
                <a:solidFill>
                  <a:srgbClr val="57342B"/>
                </a:solidFill>
              </a:rPr>
              <a:t>Does Isaiah not give permission </a:t>
            </a:r>
            <a:br>
              <a:rPr lang="en-US" sz="3000" dirty="0" smtClean="0">
                <a:ln w="18415" cmpd="sng">
                  <a:noFill/>
                  <a:prstDash val="solid"/>
                </a:ln>
                <a:solidFill>
                  <a:srgbClr val="57342B"/>
                </a:solidFill>
              </a:rPr>
            </a:br>
            <a:r>
              <a:rPr lang="en-US" sz="3000" dirty="0" smtClean="0">
                <a:ln w="18415" cmpd="sng">
                  <a:noFill/>
                  <a:prstDash val="solid"/>
                </a:ln>
                <a:solidFill>
                  <a:srgbClr val="57342B"/>
                </a:solidFill>
              </a:rPr>
              <a:t>to determine the fruits of others as to whether they are in violation of covenant or not?  </a:t>
            </a:r>
            <a:endParaRPr lang="en-CA" sz="3000" dirty="0">
              <a:ln w="18415" cmpd="sng">
                <a:noFill/>
                <a:prstDash val="solid"/>
              </a:ln>
              <a:solidFill>
                <a:srgbClr val="57342B"/>
              </a:solidFill>
            </a:endParaRPr>
          </a:p>
        </p:txBody>
      </p:sp>
    </p:spTree>
    <p:extLst>
      <p:ext uri="{BB962C8B-B14F-4D97-AF65-F5344CB8AC3E}">
        <p14:creationId xmlns:p14="http://schemas.microsoft.com/office/powerpoint/2010/main" val="62309895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13</a:t>
            </a:fld>
            <a:endParaRPr lang="en-US"/>
          </a:p>
        </p:txBody>
      </p:sp>
      <p:sp>
        <p:nvSpPr>
          <p:cNvPr id="4" name="Content Placeholder 3"/>
          <p:cNvSpPr>
            <a:spLocks noGrp="1"/>
          </p:cNvSpPr>
          <p:nvPr>
            <p:ph sz="quarter" idx="1"/>
          </p:nvPr>
        </p:nvSpPr>
        <p:spPr>
          <a:xfrm>
            <a:off x="152401" y="1676400"/>
            <a:ext cx="5943599" cy="5562600"/>
          </a:xfrm>
        </p:spPr>
        <p:txBody>
          <a:bodyPr>
            <a:normAutofit/>
            <a:scene3d>
              <a:camera prst="orthographicFront"/>
              <a:lightRig rig="threePt" dir="t"/>
            </a:scene3d>
            <a:sp3d extrusionH="57150">
              <a:bevelT w="38100" h="38100"/>
            </a:sp3d>
          </a:bodyPr>
          <a:lstStyle/>
          <a:p>
            <a:pPr marL="0" indent="0">
              <a:buNone/>
            </a:pPr>
            <a:r>
              <a:rPr lang="en-US" sz="3600" b="1" dirty="0">
                <a:ln>
                  <a:solidFill>
                    <a:schemeClr val="accent6">
                      <a:lumMod val="75000"/>
                    </a:schemeClr>
                  </a:solidFill>
                </a:ln>
                <a:solidFill>
                  <a:srgbClr val="FF9900"/>
                </a:solidFill>
              </a:rPr>
              <a:t>Deut </a:t>
            </a:r>
            <a:r>
              <a:rPr lang="en-US" sz="3600" b="1" dirty="0" smtClean="0">
                <a:ln>
                  <a:solidFill>
                    <a:schemeClr val="accent6">
                      <a:lumMod val="75000"/>
                    </a:schemeClr>
                  </a:solidFill>
                </a:ln>
                <a:solidFill>
                  <a:srgbClr val="FF9900"/>
                </a:solidFill>
              </a:rPr>
              <a:t>4:19   </a:t>
            </a:r>
          </a:p>
          <a:p>
            <a:pPr>
              <a:lnSpc>
                <a:spcPct val="120000"/>
              </a:lnSpc>
              <a:buFont typeface="Wingdings" pitchFamily="2" charset="2"/>
              <a:buChar char="§"/>
            </a:pPr>
            <a:r>
              <a:rPr lang="en-US" b="1" dirty="0" smtClean="0">
                <a:solidFill>
                  <a:schemeClr val="accent4">
                    <a:lumMod val="60000"/>
                    <a:lumOff val="40000"/>
                  </a:schemeClr>
                </a:solidFill>
                <a:effectLst>
                  <a:glow rad="63500">
                    <a:schemeClr val="accent5">
                      <a:satMod val="175000"/>
                      <a:alpha val="40000"/>
                    </a:schemeClr>
                  </a:glow>
                </a:effectLst>
              </a:rPr>
              <a:t>And </a:t>
            </a:r>
            <a:r>
              <a:rPr lang="en-US" b="1" dirty="0">
                <a:solidFill>
                  <a:schemeClr val="accent4">
                    <a:lumMod val="60000"/>
                    <a:lumOff val="40000"/>
                  </a:schemeClr>
                </a:solidFill>
                <a:effectLst>
                  <a:glow rad="63500">
                    <a:schemeClr val="accent5">
                      <a:satMod val="175000"/>
                      <a:alpha val="40000"/>
                    </a:schemeClr>
                  </a:glow>
                </a:effectLst>
              </a:rPr>
              <a:t>lest thou lift up thine eyes unto heaven, and when thou </a:t>
            </a:r>
            <a:r>
              <a:rPr lang="en-US" b="1" dirty="0" err="1">
                <a:solidFill>
                  <a:schemeClr val="accent4">
                    <a:lumMod val="60000"/>
                    <a:lumOff val="40000"/>
                  </a:schemeClr>
                </a:solidFill>
                <a:effectLst>
                  <a:glow rad="63500">
                    <a:schemeClr val="accent5">
                      <a:satMod val="175000"/>
                      <a:alpha val="40000"/>
                    </a:schemeClr>
                  </a:glow>
                </a:effectLst>
              </a:rPr>
              <a:t>seest</a:t>
            </a:r>
            <a:r>
              <a:rPr lang="en-US" b="1" dirty="0">
                <a:solidFill>
                  <a:schemeClr val="accent4">
                    <a:lumMod val="60000"/>
                    <a:lumOff val="40000"/>
                  </a:schemeClr>
                </a:solidFill>
                <a:effectLst>
                  <a:glow rad="63500">
                    <a:schemeClr val="accent5">
                      <a:satMod val="175000"/>
                      <a:alpha val="40000"/>
                    </a:schemeClr>
                  </a:glow>
                </a:effectLst>
              </a:rPr>
              <a:t> </a:t>
            </a:r>
            <a:r>
              <a:rPr lang="en-US" b="1" dirty="0">
                <a:solidFill>
                  <a:srgbClr val="F3872D"/>
                </a:solidFill>
                <a:effectLst>
                  <a:glow rad="63500">
                    <a:schemeClr val="accent5">
                      <a:satMod val="175000"/>
                      <a:alpha val="40000"/>
                    </a:schemeClr>
                  </a:glow>
                </a:effectLst>
              </a:rPr>
              <a:t>the sun, and </a:t>
            </a:r>
            <a:r>
              <a:rPr lang="en-US" b="1" dirty="0" smtClean="0">
                <a:solidFill>
                  <a:srgbClr val="F3872D"/>
                </a:solidFill>
                <a:effectLst>
                  <a:glow rad="63500">
                    <a:schemeClr val="accent5">
                      <a:satMod val="175000"/>
                      <a:alpha val="40000"/>
                    </a:schemeClr>
                  </a:glow>
                </a:effectLst>
              </a:rPr>
              <a:t>the </a:t>
            </a:r>
            <a:r>
              <a:rPr lang="en-US" b="1" u="sng" dirty="0" smtClean="0">
                <a:solidFill>
                  <a:srgbClr val="F3872D"/>
                </a:solidFill>
                <a:effectLst>
                  <a:glow rad="63500">
                    <a:schemeClr val="accent5">
                      <a:satMod val="175000"/>
                      <a:alpha val="40000"/>
                    </a:schemeClr>
                  </a:glow>
                </a:effectLst>
              </a:rPr>
              <a:t>MOON</a:t>
            </a:r>
            <a:r>
              <a:rPr lang="en-US" b="1" dirty="0" smtClean="0">
                <a:solidFill>
                  <a:srgbClr val="F3872D"/>
                </a:solidFill>
                <a:effectLst>
                  <a:glow rad="63500">
                    <a:schemeClr val="accent5">
                      <a:satMod val="175000"/>
                      <a:alpha val="40000"/>
                    </a:schemeClr>
                  </a:glow>
                </a:effectLst>
              </a:rPr>
              <a:t>, </a:t>
            </a:r>
            <a:r>
              <a:rPr lang="en-US" b="1" dirty="0">
                <a:solidFill>
                  <a:srgbClr val="F3872D"/>
                </a:solidFill>
                <a:effectLst>
                  <a:glow rad="63500">
                    <a:schemeClr val="accent5">
                      <a:satMod val="175000"/>
                      <a:alpha val="40000"/>
                    </a:schemeClr>
                  </a:glow>
                </a:effectLst>
              </a:rPr>
              <a:t>and the stars, even all the host </a:t>
            </a:r>
            <a:r>
              <a:rPr lang="en-US" b="1" dirty="0" smtClean="0">
                <a:solidFill>
                  <a:srgbClr val="F3872D"/>
                </a:solidFill>
                <a:effectLst>
                  <a:glow rad="63500">
                    <a:schemeClr val="accent5">
                      <a:satMod val="175000"/>
                      <a:alpha val="40000"/>
                    </a:schemeClr>
                  </a:glow>
                </a:effectLst>
              </a:rPr>
              <a:t>of </a:t>
            </a:r>
            <a:r>
              <a:rPr lang="en-US" b="1" dirty="0">
                <a:solidFill>
                  <a:srgbClr val="F3872D"/>
                </a:solidFill>
                <a:effectLst>
                  <a:glow rad="63500">
                    <a:schemeClr val="accent5">
                      <a:satMod val="175000"/>
                      <a:alpha val="40000"/>
                    </a:schemeClr>
                  </a:glow>
                </a:effectLst>
              </a:rPr>
              <a:t>heaven, </a:t>
            </a:r>
            <a:r>
              <a:rPr lang="en-US" b="1" dirty="0" err="1">
                <a:solidFill>
                  <a:schemeClr val="accent4">
                    <a:lumMod val="60000"/>
                    <a:lumOff val="40000"/>
                  </a:schemeClr>
                </a:solidFill>
                <a:effectLst>
                  <a:glow rad="63500">
                    <a:schemeClr val="accent5">
                      <a:satMod val="175000"/>
                      <a:alpha val="40000"/>
                    </a:schemeClr>
                  </a:glow>
                </a:effectLst>
              </a:rPr>
              <a:t>shouldest</a:t>
            </a:r>
            <a:r>
              <a:rPr lang="en-US" b="1" dirty="0">
                <a:solidFill>
                  <a:schemeClr val="accent4">
                    <a:lumMod val="60000"/>
                    <a:lumOff val="40000"/>
                  </a:schemeClr>
                </a:solidFill>
                <a:effectLst>
                  <a:glow rad="63500">
                    <a:schemeClr val="accent5">
                      <a:satMod val="175000"/>
                      <a:alpha val="40000"/>
                    </a:schemeClr>
                  </a:glow>
                </a:effectLst>
              </a:rPr>
              <a:t> be driven to </a:t>
            </a:r>
            <a:r>
              <a:rPr lang="en-US" b="1" u="sng" dirty="0">
                <a:solidFill>
                  <a:schemeClr val="accent4">
                    <a:lumMod val="60000"/>
                    <a:lumOff val="40000"/>
                  </a:schemeClr>
                </a:solidFill>
                <a:effectLst>
                  <a:glow rad="63500">
                    <a:schemeClr val="accent5">
                      <a:satMod val="175000"/>
                      <a:alpha val="40000"/>
                    </a:schemeClr>
                  </a:glow>
                </a:effectLst>
              </a:rPr>
              <a:t>worship</a:t>
            </a:r>
            <a:r>
              <a:rPr lang="en-US" b="1" dirty="0">
                <a:solidFill>
                  <a:srgbClr val="8E002F"/>
                </a:solidFill>
                <a:effectLst>
                  <a:glow rad="63500">
                    <a:schemeClr val="accent5">
                      <a:satMod val="175000"/>
                      <a:alpha val="40000"/>
                    </a:schemeClr>
                  </a:glow>
                </a:effectLst>
              </a:rPr>
              <a:t> </a:t>
            </a:r>
            <a:r>
              <a:rPr lang="en-US" b="1" dirty="0">
                <a:ln w="1905"/>
                <a:solidFill>
                  <a:schemeClr val="bg1"/>
                </a:solidFill>
                <a:effectLst>
                  <a:glow rad="63500">
                    <a:schemeClr val="accent5">
                      <a:satMod val="175000"/>
                      <a:alpha val="40000"/>
                    </a:schemeClr>
                  </a:glow>
                  <a:innerShdw blurRad="69850" dist="43180" dir="5400000">
                    <a:srgbClr val="000000">
                      <a:alpha val="65000"/>
                    </a:srgbClr>
                  </a:innerShdw>
                </a:effectLst>
              </a:rPr>
              <a:t>[H7812] </a:t>
            </a:r>
            <a:r>
              <a:rPr lang="en-US" b="1" dirty="0" smtClean="0">
                <a:solidFill>
                  <a:schemeClr val="accent4">
                    <a:lumMod val="60000"/>
                    <a:lumOff val="40000"/>
                  </a:schemeClr>
                </a:solidFill>
                <a:effectLst>
                  <a:glow rad="63500">
                    <a:schemeClr val="accent5">
                      <a:satMod val="175000"/>
                      <a:alpha val="40000"/>
                    </a:schemeClr>
                  </a:glow>
                </a:effectLst>
              </a:rPr>
              <a:t>them</a:t>
            </a:r>
            <a:r>
              <a:rPr lang="en-US" b="1" dirty="0">
                <a:solidFill>
                  <a:schemeClr val="accent4">
                    <a:lumMod val="60000"/>
                    <a:lumOff val="40000"/>
                  </a:schemeClr>
                </a:solidFill>
                <a:effectLst>
                  <a:glow rad="63500">
                    <a:schemeClr val="accent5">
                      <a:satMod val="175000"/>
                      <a:alpha val="40000"/>
                    </a:schemeClr>
                  </a:glow>
                </a:effectLst>
              </a:rPr>
              <a:t>, and </a:t>
            </a:r>
            <a:r>
              <a:rPr lang="en-US" b="1" u="sng" dirty="0" smtClean="0">
                <a:solidFill>
                  <a:schemeClr val="accent4">
                    <a:lumMod val="60000"/>
                    <a:lumOff val="40000"/>
                  </a:schemeClr>
                </a:solidFill>
                <a:effectLst>
                  <a:glow rad="63500">
                    <a:schemeClr val="accent5">
                      <a:satMod val="175000"/>
                      <a:alpha val="40000"/>
                    </a:schemeClr>
                  </a:glow>
                </a:effectLst>
              </a:rPr>
              <a:t>SERVE</a:t>
            </a:r>
            <a:r>
              <a:rPr lang="en-US" b="1" dirty="0" smtClean="0">
                <a:solidFill>
                  <a:srgbClr val="8E002F"/>
                </a:solidFill>
                <a:effectLst>
                  <a:glow rad="63500">
                    <a:schemeClr val="accent5">
                      <a:satMod val="175000"/>
                      <a:alpha val="40000"/>
                    </a:schemeClr>
                  </a:glow>
                </a:effectLst>
              </a:rPr>
              <a:t> </a:t>
            </a:r>
            <a:r>
              <a:rPr lang="en-US" b="1" dirty="0" smtClean="0">
                <a:ln w="1905"/>
                <a:solidFill>
                  <a:schemeClr val="bg1"/>
                </a:solidFill>
                <a:effectLst>
                  <a:glow rad="63500">
                    <a:schemeClr val="accent5">
                      <a:satMod val="175000"/>
                      <a:alpha val="40000"/>
                    </a:schemeClr>
                  </a:glow>
                  <a:innerShdw blurRad="69850" dist="43180" dir="5400000">
                    <a:srgbClr val="000000">
                      <a:alpha val="65000"/>
                    </a:srgbClr>
                  </a:innerShdw>
                </a:effectLst>
              </a:rPr>
              <a:t>[</a:t>
            </a:r>
            <a:r>
              <a:rPr lang="en-US" b="1" dirty="0">
                <a:ln w="1905"/>
                <a:solidFill>
                  <a:schemeClr val="bg1"/>
                </a:solidFill>
                <a:effectLst>
                  <a:glow rad="63500">
                    <a:schemeClr val="accent5">
                      <a:satMod val="175000"/>
                      <a:alpha val="40000"/>
                    </a:schemeClr>
                  </a:glow>
                  <a:innerShdw blurRad="69850" dist="43180" dir="5400000">
                    <a:srgbClr val="000000">
                      <a:alpha val="65000"/>
                    </a:srgbClr>
                  </a:innerShdw>
                </a:effectLst>
              </a:rPr>
              <a:t>H5647] </a:t>
            </a:r>
            <a:r>
              <a:rPr lang="en-US" b="1" dirty="0" smtClean="0">
                <a:solidFill>
                  <a:schemeClr val="accent4">
                    <a:lumMod val="60000"/>
                    <a:lumOff val="40000"/>
                  </a:schemeClr>
                </a:solidFill>
                <a:effectLst>
                  <a:glow rad="63500">
                    <a:schemeClr val="accent5">
                      <a:satMod val="175000"/>
                      <a:alpha val="40000"/>
                    </a:schemeClr>
                  </a:glow>
                </a:effectLst>
              </a:rPr>
              <a:t>them … </a:t>
            </a:r>
            <a:endParaRPr lang="en-US" b="1" dirty="0">
              <a:solidFill>
                <a:schemeClr val="accent4">
                  <a:lumMod val="60000"/>
                  <a:lumOff val="40000"/>
                </a:schemeClr>
              </a:solidFill>
              <a:effectLst>
                <a:glow rad="63500">
                  <a:schemeClr val="accent5">
                    <a:satMod val="175000"/>
                    <a:alpha val="40000"/>
                  </a:schemeClr>
                </a:glow>
              </a:effectLst>
            </a:endParaRPr>
          </a:p>
        </p:txBody>
      </p:sp>
      <p:sp>
        <p:nvSpPr>
          <p:cNvPr id="5" name="Rectangle 4"/>
          <p:cNvSpPr/>
          <p:nvPr/>
        </p:nvSpPr>
        <p:spPr>
          <a:xfrm>
            <a:off x="152401" y="152400"/>
            <a:ext cx="11887198"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accent4">
                      <a:lumMod val="40000"/>
                      <a:lumOff val="60000"/>
                    </a:schemeClr>
                  </a:solidFill>
                </a:ln>
                <a:solidFill>
                  <a:schemeClr val="accent4">
                    <a:lumMod val="75000"/>
                  </a:schemeClr>
                </a:solidFill>
                <a:effectLst>
                  <a:outerShdw blurRad="50800" dist="39000" dir="5460000" algn="tl">
                    <a:srgbClr val="000000">
                      <a:alpha val="38000"/>
                    </a:srgbClr>
                  </a:outerShdw>
                </a:effectLst>
                <a:latin typeface="Arial Rounded MT Bold" pitchFamily="34" charset="0"/>
              </a:rPr>
              <a:t>Deuteronomy </a:t>
            </a:r>
            <a:r>
              <a:rPr lang="en-US" sz="5400" b="1" dirty="0" smtClean="0">
                <a:ln w="11430">
                  <a:solidFill>
                    <a:schemeClr val="accent4">
                      <a:lumMod val="40000"/>
                      <a:lumOff val="60000"/>
                    </a:schemeClr>
                  </a:solidFill>
                </a:ln>
                <a:solidFill>
                  <a:srgbClr val="0070C0"/>
                </a:solidFill>
                <a:effectLst>
                  <a:outerShdw blurRad="50800" dist="39000" dir="5460000" algn="tl">
                    <a:srgbClr val="000000">
                      <a:alpha val="38000"/>
                    </a:srgbClr>
                  </a:outerShdw>
                </a:effectLst>
                <a:latin typeface="Arial Rounded MT Bold" pitchFamily="34" charset="0"/>
              </a:rPr>
              <a:t>Worship</a:t>
            </a:r>
            <a:r>
              <a:rPr lang="en-US" sz="5400" b="1" dirty="0" smtClean="0">
                <a:ln w="11430">
                  <a:solidFill>
                    <a:schemeClr val="accent4">
                      <a:lumMod val="40000"/>
                      <a:lumOff val="60000"/>
                    </a:schemeClr>
                  </a:solidFill>
                </a:ln>
                <a:solidFill>
                  <a:schemeClr val="accent4">
                    <a:lumMod val="75000"/>
                  </a:schemeClr>
                </a:solidFill>
                <a:effectLst>
                  <a:outerShdw blurRad="50800" dist="39000" dir="5460000" algn="tl">
                    <a:srgbClr val="000000">
                      <a:alpha val="38000"/>
                    </a:srgbClr>
                  </a:outerShdw>
                </a:effectLst>
                <a:latin typeface="Arial Rounded MT Bold" pitchFamily="34" charset="0"/>
              </a:rPr>
              <a:t> Reminders</a:t>
            </a:r>
            <a:endParaRPr lang="en-US" sz="5400" b="1" dirty="0">
              <a:ln w="11430">
                <a:solidFill>
                  <a:schemeClr val="accent4">
                    <a:lumMod val="40000"/>
                    <a:lumOff val="60000"/>
                  </a:schemeClr>
                </a:solidFill>
              </a:ln>
              <a:solidFill>
                <a:schemeClr val="accent4">
                  <a:lumMod val="75000"/>
                </a:schemeClr>
              </a:solidFill>
              <a:effectLst>
                <a:glow rad="63500">
                  <a:schemeClr val="accent6">
                    <a:satMod val="175000"/>
                    <a:alpha val="40000"/>
                  </a:schemeClr>
                </a:glow>
                <a:outerShdw blurRad="50800" dist="39000" dir="5460000" algn="tl">
                  <a:srgbClr val="000000">
                    <a:alpha val="38000"/>
                  </a:srgbClr>
                </a:outerShdw>
              </a:effectLst>
              <a:latin typeface="Arial Rounded MT Bold" pitchFamily="34" charset="0"/>
            </a:endParaRPr>
          </a:p>
        </p:txBody>
      </p:sp>
      <p:sp>
        <p:nvSpPr>
          <p:cNvPr id="9" name="Content Placeholder 3"/>
          <p:cNvSpPr txBox="1">
            <a:spLocks/>
          </p:cNvSpPr>
          <p:nvPr/>
        </p:nvSpPr>
        <p:spPr>
          <a:xfrm>
            <a:off x="6248400" y="1676400"/>
            <a:ext cx="5638800" cy="5105400"/>
          </a:xfrm>
          <a:prstGeom prst="rect">
            <a:avLst/>
          </a:prstGeom>
        </p:spPr>
        <p:txBody>
          <a:bodyPr vert="horz">
            <a:norm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3600" b="1" dirty="0" smtClean="0">
                <a:ln>
                  <a:solidFill>
                    <a:schemeClr val="accent6">
                      <a:lumMod val="75000"/>
                    </a:schemeClr>
                  </a:solidFill>
                </a:ln>
                <a:solidFill>
                  <a:srgbClr val="FF9900"/>
                </a:solidFill>
              </a:rPr>
              <a:t>Deut 17:3</a:t>
            </a:r>
            <a:endParaRPr lang="en-US" sz="1400" dirty="0" smtClean="0"/>
          </a:p>
          <a:p>
            <a:pPr>
              <a:buFont typeface="Wingdings" pitchFamily="2" charset="2"/>
              <a:buChar char="§"/>
            </a:pPr>
            <a:r>
              <a:rPr lang="en-US" b="1" dirty="0" smtClean="0">
                <a:ln w="1905"/>
                <a:solidFill>
                  <a:schemeClr val="accent5">
                    <a:lumMod val="75000"/>
                  </a:schemeClr>
                </a:solidFill>
                <a:effectLst>
                  <a:innerShdw blurRad="69850" dist="43180" dir="5400000">
                    <a:srgbClr val="000000">
                      <a:alpha val="65000"/>
                    </a:srgbClr>
                  </a:innerShdw>
                </a:effectLst>
              </a:rPr>
              <a:t>And hath gone and </a:t>
            </a:r>
            <a:r>
              <a:rPr lang="en-US" b="1" u="sng" dirty="0" smtClean="0">
                <a:ln w="1905"/>
                <a:solidFill>
                  <a:srgbClr val="F3872D"/>
                </a:solidFill>
                <a:effectLst>
                  <a:innerShdw blurRad="69850" dist="43180" dir="5400000">
                    <a:srgbClr val="000000">
                      <a:alpha val="65000"/>
                    </a:srgbClr>
                  </a:innerShdw>
                </a:effectLst>
              </a:rPr>
              <a:t>SERVED</a:t>
            </a:r>
            <a:r>
              <a:rPr lang="en-US" b="1" dirty="0" smtClean="0">
                <a:ln w="1905"/>
                <a:solidFill>
                  <a:schemeClr val="accent5">
                    <a:lumMod val="75000"/>
                  </a:schemeClr>
                </a:solidFill>
                <a:effectLst>
                  <a:innerShdw blurRad="69850" dist="43180" dir="5400000">
                    <a:srgbClr val="000000">
                      <a:alpha val="65000"/>
                    </a:srgbClr>
                  </a:innerShdw>
                </a:effectLst>
              </a:rPr>
              <a:t> </a:t>
            </a:r>
            <a:r>
              <a:rPr lang="en-US" b="1" dirty="0" smtClean="0">
                <a:ln w="1905"/>
                <a:solidFill>
                  <a:schemeClr val="bg1"/>
                </a:solidFill>
                <a:effectLst>
                  <a:glow rad="63500">
                    <a:schemeClr val="accent5">
                      <a:satMod val="175000"/>
                      <a:alpha val="40000"/>
                    </a:schemeClr>
                  </a:glow>
                  <a:innerShdw blurRad="69850" dist="43180" dir="5400000">
                    <a:srgbClr val="000000">
                      <a:alpha val="65000"/>
                    </a:srgbClr>
                  </a:innerShdw>
                </a:effectLst>
              </a:rPr>
              <a:t>[H5647] </a:t>
            </a:r>
            <a:r>
              <a:rPr lang="en-US" b="1" dirty="0" smtClean="0">
                <a:ln w="1905"/>
                <a:solidFill>
                  <a:srgbClr val="F3872D"/>
                </a:solidFill>
                <a:effectLst>
                  <a:glow rad="63500">
                    <a:schemeClr val="accent5">
                      <a:satMod val="175000"/>
                      <a:alpha val="40000"/>
                    </a:schemeClr>
                  </a:glow>
                  <a:innerShdw blurRad="69850" dist="43180" dir="5400000">
                    <a:srgbClr val="000000">
                      <a:alpha val="65000"/>
                    </a:srgbClr>
                  </a:innerShdw>
                </a:effectLst>
              </a:rPr>
              <a:t>other gods, </a:t>
            </a:r>
            <a:r>
              <a:rPr lang="en-US" b="1" dirty="0" smtClean="0">
                <a:ln w="1905"/>
                <a:solidFill>
                  <a:schemeClr val="accent5">
                    <a:lumMod val="75000"/>
                  </a:schemeClr>
                </a:solidFill>
                <a:effectLst>
                  <a:glow rad="63500">
                    <a:schemeClr val="accent5">
                      <a:satMod val="175000"/>
                      <a:alpha val="40000"/>
                    </a:schemeClr>
                  </a:glow>
                  <a:innerShdw blurRad="69850" dist="43180" dir="5400000">
                    <a:srgbClr val="000000">
                      <a:alpha val="65000"/>
                    </a:srgbClr>
                  </a:innerShdw>
                </a:effectLst>
              </a:rPr>
              <a:t>and </a:t>
            </a:r>
            <a:r>
              <a:rPr lang="en-US" b="1" u="sng" dirty="0" smtClean="0">
                <a:ln w="1905"/>
                <a:solidFill>
                  <a:srgbClr val="F3872D"/>
                </a:solidFill>
                <a:effectLst>
                  <a:glow rad="63500">
                    <a:schemeClr val="accent5">
                      <a:satMod val="175000"/>
                      <a:alpha val="40000"/>
                    </a:schemeClr>
                  </a:glow>
                  <a:innerShdw blurRad="69850" dist="43180" dir="5400000">
                    <a:srgbClr val="000000">
                      <a:alpha val="65000"/>
                    </a:srgbClr>
                  </a:innerShdw>
                </a:effectLst>
              </a:rPr>
              <a:t>worshipped</a:t>
            </a:r>
            <a:r>
              <a:rPr lang="en-US" b="1" dirty="0" smtClean="0">
                <a:ln w="1905"/>
                <a:solidFill>
                  <a:schemeClr val="accent5">
                    <a:lumMod val="75000"/>
                  </a:schemeClr>
                </a:solidFill>
                <a:effectLst>
                  <a:glow rad="63500">
                    <a:schemeClr val="accent5">
                      <a:satMod val="175000"/>
                      <a:alpha val="40000"/>
                    </a:schemeClr>
                  </a:glow>
                  <a:innerShdw blurRad="69850" dist="43180" dir="5400000">
                    <a:srgbClr val="000000">
                      <a:alpha val="65000"/>
                    </a:srgbClr>
                  </a:innerShdw>
                </a:effectLst>
              </a:rPr>
              <a:t> </a:t>
            </a:r>
            <a:r>
              <a:rPr lang="en-US" b="1" dirty="0" smtClean="0">
                <a:ln w="1905"/>
                <a:solidFill>
                  <a:schemeClr val="bg1"/>
                </a:solidFill>
                <a:effectLst>
                  <a:glow rad="63500">
                    <a:schemeClr val="accent5">
                      <a:satMod val="175000"/>
                      <a:alpha val="40000"/>
                    </a:schemeClr>
                  </a:glow>
                  <a:innerShdw blurRad="69850" dist="43180" dir="5400000">
                    <a:srgbClr val="000000">
                      <a:alpha val="65000"/>
                    </a:srgbClr>
                  </a:innerShdw>
                </a:effectLst>
              </a:rPr>
              <a:t>[H7812] </a:t>
            </a:r>
            <a:r>
              <a:rPr lang="en-US" b="1" dirty="0" smtClean="0">
                <a:ln w="1905"/>
                <a:solidFill>
                  <a:srgbClr val="F3872D"/>
                </a:solidFill>
                <a:effectLst>
                  <a:glow rad="63500">
                    <a:schemeClr val="accent5">
                      <a:satMod val="175000"/>
                      <a:alpha val="40000"/>
                    </a:schemeClr>
                  </a:glow>
                  <a:innerShdw blurRad="69850" dist="43180" dir="5400000">
                    <a:srgbClr val="000000">
                      <a:alpha val="65000"/>
                    </a:srgbClr>
                  </a:innerShdw>
                </a:effectLst>
              </a:rPr>
              <a:t>them,</a:t>
            </a:r>
            <a:r>
              <a:rPr lang="en-US" b="1" dirty="0" smtClean="0">
                <a:ln w="1905"/>
                <a:solidFill>
                  <a:schemeClr val="accent5">
                    <a:lumMod val="75000"/>
                  </a:schemeClr>
                </a:solidFill>
                <a:effectLst>
                  <a:glow rad="63500">
                    <a:schemeClr val="accent5">
                      <a:satMod val="175000"/>
                      <a:alpha val="40000"/>
                    </a:schemeClr>
                  </a:glow>
                  <a:innerShdw blurRad="69850" dist="43180" dir="5400000">
                    <a:srgbClr val="000000">
                      <a:alpha val="65000"/>
                    </a:srgbClr>
                  </a:innerShdw>
                </a:effectLst>
              </a:rPr>
              <a:t/>
            </a:r>
            <a:br>
              <a:rPr lang="en-US" b="1" dirty="0" smtClean="0">
                <a:ln w="1905"/>
                <a:solidFill>
                  <a:schemeClr val="accent5">
                    <a:lumMod val="75000"/>
                  </a:schemeClr>
                </a:solidFill>
                <a:effectLst>
                  <a:glow rad="63500">
                    <a:schemeClr val="accent5">
                      <a:satMod val="175000"/>
                      <a:alpha val="40000"/>
                    </a:schemeClr>
                  </a:glow>
                  <a:innerShdw blurRad="69850" dist="43180" dir="5400000">
                    <a:srgbClr val="000000">
                      <a:alpha val="65000"/>
                    </a:srgbClr>
                  </a:innerShdw>
                </a:effectLst>
              </a:rPr>
            </a:br>
            <a:r>
              <a:rPr lang="en-US" b="1" dirty="0" smtClean="0">
                <a:ln w="1905"/>
                <a:solidFill>
                  <a:schemeClr val="accent4">
                    <a:lumMod val="75000"/>
                  </a:schemeClr>
                </a:solidFill>
                <a:effectLst>
                  <a:glow rad="63500">
                    <a:schemeClr val="accent5">
                      <a:satMod val="175000"/>
                      <a:alpha val="40000"/>
                    </a:schemeClr>
                  </a:glow>
                  <a:innerShdw blurRad="69850" dist="43180" dir="5400000">
                    <a:srgbClr val="000000">
                      <a:alpha val="65000"/>
                    </a:srgbClr>
                  </a:innerShdw>
                </a:effectLst>
              </a:rPr>
              <a:t>either the sun, or </a:t>
            </a:r>
            <a:r>
              <a:rPr lang="en-US" b="1" u="sng" dirty="0" smtClean="0">
                <a:ln w="1905"/>
                <a:solidFill>
                  <a:schemeClr val="accent4">
                    <a:lumMod val="75000"/>
                  </a:schemeClr>
                </a:solidFill>
                <a:effectLst>
                  <a:glow rad="63500">
                    <a:schemeClr val="accent5">
                      <a:satMod val="175000"/>
                      <a:alpha val="40000"/>
                    </a:schemeClr>
                  </a:glow>
                  <a:innerShdw blurRad="69850" dist="43180" dir="5400000">
                    <a:srgbClr val="000000">
                      <a:alpha val="65000"/>
                    </a:srgbClr>
                  </a:innerShdw>
                </a:effectLst>
              </a:rPr>
              <a:t>MOON</a:t>
            </a:r>
            <a:r>
              <a:rPr lang="en-US" b="1" dirty="0" smtClean="0">
                <a:ln w="1905"/>
                <a:solidFill>
                  <a:schemeClr val="accent4">
                    <a:lumMod val="75000"/>
                  </a:schemeClr>
                </a:solidFill>
                <a:effectLst>
                  <a:glow rad="63500">
                    <a:schemeClr val="accent5">
                      <a:satMod val="175000"/>
                      <a:alpha val="40000"/>
                    </a:schemeClr>
                  </a:glow>
                  <a:innerShdw blurRad="69850" dist="43180" dir="5400000">
                    <a:srgbClr val="000000">
                      <a:alpha val="65000"/>
                    </a:srgbClr>
                  </a:innerShdw>
                </a:effectLst>
              </a:rPr>
              <a:t>, or any of the host of heaven, </a:t>
            </a:r>
            <a:r>
              <a:rPr lang="en-US" b="1" dirty="0" smtClean="0">
                <a:ln w="1905"/>
                <a:solidFill>
                  <a:schemeClr val="accent2">
                    <a:lumMod val="60000"/>
                    <a:lumOff val="40000"/>
                  </a:schemeClr>
                </a:solidFill>
                <a:effectLst>
                  <a:glow rad="63500">
                    <a:schemeClr val="accent5">
                      <a:satMod val="175000"/>
                      <a:alpha val="40000"/>
                    </a:schemeClr>
                  </a:glow>
                  <a:innerShdw blurRad="69850" dist="43180" dir="5400000">
                    <a:srgbClr val="000000">
                      <a:alpha val="65000"/>
                    </a:srgbClr>
                  </a:innerShdw>
                </a:effectLst>
              </a:rPr>
              <a:t>which </a:t>
            </a:r>
            <a:br>
              <a:rPr lang="en-US" b="1" dirty="0" smtClean="0">
                <a:ln w="1905"/>
                <a:solidFill>
                  <a:schemeClr val="accent2">
                    <a:lumMod val="60000"/>
                    <a:lumOff val="40000"/>
                  </a:schemeClr>
                </a:solidFill>
                <a:effectLst>
                  <a:glow rad="63500">
                    <a:schemeClr val="accent5">
                      <a:satMod val="175000"/>
                      <a:alpha val="40000"/>
                    </a:schemeClr>
                  </a:glow>
                  <a:innerShdw blurRad="69850" dist="43180" dir="5400000">
                    <a:srgbClr val="000000">
                      <a:alpha val="65000"/>
                    </a:srgbClr>
                  </a:innerShdw>
                </a:effectLst>
              </a:rPr>
            </a:br>
            <a:r>
              <a:rPr lang="en-US" b="1" dirty="0" smtClean="0">
                <a:ln w="1905"/>
                <a:solidFill>
                  <a:schemeClr val="accent2">
                    <a:lumMod val="60000"/>
                    <a:lumOff val="40000"/>
                  </a:schemeClr>
                </a:solidFill>
                <a:effectLst>
                  <a:glow rad="63500">
                    <a:schemeClr val="accent5">
                      <a:satMod val="175000"/>
                      <a:alpha val="40000"/>
                    </a:schemeClr>
                  </a:glow>
                  <a:innerShdw blurRad="69850" dist="43180" dir="5400000">
                    <a:srgbClr val="000000">
                      <a:alpha val="65000"/>
                    </a:srgbClr>
                  </a:innerShdw>
                </a:effectLst>
              </a:rPr>
              <a:t>I have not </a:t>
            </a:r>
            <a:br>
              <a:rPr lang="en-US" b="1" dirty="0" smtClean="0">
                <a:ln w="1905"/>
                <a:solidFill>
                  <a:schemeClr val="accent2">
                    <a:lumMod val="60000"/>
                    <a:lumOff val="40000"/>
                  </a:schemeClr>
                </a:solidFill>
                <a:effectLst>
                  <a:glow rad="63500">
                    <a:schemeClr val="accent5">
                      <a:satMod val="175000"/>
                      <a:alpha val="40000"/>
                    </a:schemeClr>
                  </a:glow>
                  <a:innerShdw blurRad="69850" dist="43180" dir="5400000">
                    <a:srgbClr val="000000">
                      <a:alpha val="65000"/>
                    </a:srgbClr>
                  </a:innerShdw>
                </a:effectLst>
              </a:rPr>
            </a:br>
            <a:r>
              <a:rPr lang="en-US" b="1" dirty="0" smtClean="0">
                <a:ln w="1905"/>
                <a:solidFill>
                  <a:schemeClr val="accent2">
                    <a:lumMod val="60000"/>
                    <a:lumOff val="40000"/>
                  </a:schemeClr>
                </a:solidFill>
                <a:effectLst>
                  <a:glow rad="63500">
                    <a:schemeClr val="accent5">
                      <a:satMod val="175000"/>
                      <a:alpha val="40000"/>
                    </a:schemeClr>
                  </a:glow>
                  <a:innerShdw blurRad="69850" dist="43180" dir="5400000">
                    <a:srgbClr val="000000">
                      <a:alpha val="65000"/>
                    </a:srgbClr>
                  </a:innerShdw>
                </a:effectLst>
              </a:rPr>
              <a:t>commanded.</a:t>
            </a:r>
            <a:endParaRPr lang="en-US" b="1" dirty="0">
              <a:ln w="1905"/>
              <a:solidFill>
                <a:schemeClr val="accent2">
                  <a:lumMod val="60000"/>
                  <a:lumOff val="40000"/>
                </a:schemeClr>
              </a:solidFill>
              <a:effectLst>
                <a:glow rad="63500">
                  <a:schemeClr val="accent5">
                    <a:satMod val="175000"/>
                    <a:alpha val="40000"/>
                  </a:schemeClr>
                </a:glow>
                <a:innerShdw blurRad="69850" dist="43180" dir="5400000">
                  <a:srgbClr val="000000">
                    <a:alpha val="65000"/>
                  </a:srgbClr>
                </a:innerShdw>
              </a:effectLst>
            </a:endParaRPr>
          </a:p>
        </p:txBody>
      </p:sp>
      <p:pic>
        <p:nvPicPr>
          <p:cNvPr id="1026" name="Picture 2" descr="C:\Users\Rae\Desktop\death penalty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9114" y="4724400"/>
            <a:ext cx="3205405" cy="19907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13344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00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2000"/>
                                        <p:tgtEl>
                                          <p:spTgt spid="1026"/>
                                        </p:tgtEl>
                                      </p:cBhvr>
                                    </p:animEffect>
                                    <p:anim calcmode="lin" valueType="num">
                                      <p:cBhvr>
                                        <p:cTn id="14" dur="2000" fill="hold"/>
                                        <p:tgtEl>
                                          <p:spTgt spid="1026"/>
                                        </p:tgtEl>
                                        <p:attrNameLst>
                                          <p:attrName>ppt_x</p:attrName>
                                        </p:attrNameLst>
                                      </p:cBhvr>
                                      <p:tavLst>
                                        <p:tav tm="0">
                                          <p:val>
                                            <p:strVal val="#ppt_x"/>
                                          </p:val>
                                        </p:tav>
                                        <p:tav tm="100000">
                                          <p:val>
                                            <p:strVal val="#ppt_x"/>
                                          </p:val>
                                        </p:tav>
                                      </p:tavLst>
                                    </p:anim>
                                    <p:anim calcmode="lin" valueType="num">
                                      <p:cBhvr>
                                        <p:cTn id="15" dur="2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14</a:t>
            </a:fld>
            <a:endParaRPr lang="en-US"/>
          </a:p>
        </p:txBody>
      </p:sp>
      <p:sp>
        <p:nvSpPr>
          <p:cNvPr id="10" name="Content Placeholder 3"/>
          <p:cNvSpPr>
            <a:spLocks noGrp="1"/>
          </p:cNvSpPr>
          <p:nvPr>
            <p:ph sz="quarter" idx="1"/>
          </p:nvPr>
        </p:nvSpPr>
        <p:spPr>
          <a:xfrm>
            <a:off x="20782" y="1676400"/>
            <a:ext cx="5770418" cy="4191000"/>
          </a:xfrm>
        </p:spPr>
        <p:txBody>
          <a:bodyPr>
            <a:noAutofit/>
            <a:scene3d>
              <a:camera prst="orthographicFront"/>
              <a:lightRig rig="threePt" dir="t"/>
            </a:scene3d>
            <a:sp3d extrusionH="57150">
              <a:bevelT w="38100" h="38100"/>
            </a:sp3d>
          </a:bodyPr>
          <a:lstStyle/>
          <a:p>
            <a:pPr>
              <a:buClr>
                <a:srgbClr val="002060"/>
              </a:buClr>
              <a:buFont typeface="Wingdings" pitchFamily="2" charset="2"/>
              <a:buChar char="§"/>
            </a:pPr>
            <a:r>
              <a:rPr lang="en-US" sz="3600" b="1" dirty="0" smtClean="0">
                <a:ln>
                  <a:solidFill>
                    <a:schemeClr val="tx1"/>
                  </a:solidFill>
                </a:ln>
                <a:solidFill>
                  <a:srgbClr val="00B0F0"/>
                </a:solidFill>
              </a:rPr>
              <a:t>Deut 4:19 &amp; 17:3 </a:t>
            </a:r>
            <a:br>
              <a:rPr lang="en-US" sz="3600" b="1" dirty="0" smtClean="0">
                <a:ln>
                  <a:solidFill>
                    <a:schemeClr val="tx1"/>
                  </a:solidFill>
                </a:ln>
                <a:solidFill>
                  <a:srgbClr val="00B0F0"/>
                </a:solidFill>
              </a:rPr>
            </a:br>
            <a:r>
              <a:rPr lang="en-US" sz="3600" dirty="0" smtClean="0">
                <a:ln>
                  <a:solidFill>
                    <a:schemeClr val="tx1"/>
                  </a:solidFill>
                </a:ln>
                <a:solidFill>
                  <a:schemeClr val="tx1">
                    <a:lumMod val="75000"/>
                    <a:lumOff val="25000"/>
                  </a:schemeClr>
                </a:solidFill>
              </a:rPr>
              <a:t>speak of two serious commands not to </a:t>
            </a:r>
            <a:r>
              <a:rPr lang="en-US" sz="3600" dirty="0">
                <a:ln>
                  <a:solidFill>
                    <a:schemeClr val="tx1"/>
                  </a:solidFill>
                </a:ln>
                <a:solidFill>
                  <a:schemeClr val="tx1">
                    <a:lumMod val="75000"/>
                    <a:lumOff val="25000"/>
                  </a:schemeClr>
                </a:solidFill>
              </a:rPr>
              <a:t/>
            </a:r>
            <a:br>
              <a:rPr lang="en-US" sz="3600" dirty="0">
                <a:ln>
                  <a:solidFill>
                    <a:schemeClr val="tx1"/>
                  </a:solidFill>
                </a:ln>
                <a:solidFill>
                  <a:schemeClr val="tx1">
                    <a:lumMod val="75000"/>
                    <a:lumOff val="25000"/>
                  </a:schemeClr>
                </a:solidFill>
              </a:rPr>
            </a:br>
            <a:r>
              <a:rPr lang="en-US" sz="3600" dirty="0" smtClean="0">
                <a:ln>
                  <a:solidFill>
                    <a:schemeClr val="tx1"/>
                  </a:solidFill>
                </a:ln>
                <a:solidFill>
                  <a:schemeClr val="tx1">
                    <a:lumMod val="75000"/>
                    <a:lumOff val="25000"/>
                  </a:schemeClr>
                </a:solidFill>
              </a:rPr>
              <a:t>even look to any of </a:t>
            </a:r>
            <a:br>
              <a:rPr lang="en-US" sz="3600" dirty="0" smtClean="0">
                <a:ln>
                  <a:solidFill>
                    <a:schemeClr val="tx1"/>
                  </a:solidFill>
                </a:ln>
                <a:solidFill>
                  <a:schemeClr val="tx1">
                    <a:lumMod val="75000"/>
                    <a:lumOff val="25000"/>
                  </a:schemeClr>
                </a:solidFill>
              </a:rPr>
            </a:br>
            <a:r>
              <a:rPr lang="en-US" sz="3600" dirty="0" smtClean="0">
                <a:ln>
                  <a:solidFill>
                    <a:schemeClr val="tx1"/>
                  </a:solidFill>
                </a:ln>
                <a:solidFill>
                  <a:schemeClr val="tx1">
                    <a:lumMod val="75000"/>
                    <a:lumOff val="25000"/>
                  </a:schemeClr>
                </a:solidFill>
              </a:rPr>
              <a:t>the heavenly bodies </a:t>
            </a:r>
            <a:br>
              <a:rPr lang="en-US" sz="3600" dirty="0" smtClean="0">
                <a:ln>
                  <a:solidFill>
                    <a:schemeClr val="tx1"/>
                  </a:solidFill>
                </a:ln>
                <a:solidFill>
                  <a:schemeClr val="tx1">
                    <a:lumMod val="75000"/>
                    <a:lumOff val="25000"/>
                  </a:schemeClr>
                </a:solidFill>
              </a:rPr>
            </a:br>
            <a:r>
              <a:rPr lang="en-US" sz="3600" dirty="0" smtClean="0">
                <a:ln>
                  <a:solidFill>
                    <a:schemeClr val="tx1"/>
                  </a:solidFill>
                </a:ln>
                <a:solidFill>
                  <a:schemeClr val="tx1">
                    <a:lumMod val="75000"/>
                    <a:lumOff val="25000"/>
                  </a:schemeClr>
                </a:solidFill>
              </a:rPr>
              <a:t>lest they be “served” and “worshipped.”</a:t>
            </a:r>
            <a:endParaRPr lang="en-US" sz="3600" dirty="0">
              <a:ln>
                <a:solidFill>
                  <a:schemeClr val="tx1"/>
                </a:solidFill>
              </a:ln>
              <a:solidFill>
                <a:schemeClr val="tx1">
                  <a:lumMod val="75000"/>
                  <a:lumOff val="25000"/>
                </a:schemeClr>
              </a:solidFill>
            </a:endParaRPr>
          </a:p>
        </p:txBody>
      </p:sp>
      <p:sp>
        <p:nvSpPr>
          <p:cNvPr id="11" name="Rectangle 10"/>
          <p:cNvSpPr/>
          <p:nvPr/>
        </p:nvSpPr>
        <p:spPr>
          <a:xfrm>
            <a:off x="0" y="282714"/>
            <a:ext cx="12164290" cy="73866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200" b="1" dirty="0" smtClean="0">
                <a:ln w="11430">
                  <a:solidFill>
                    <a:srgbClr val="002060"/>
                  </a:solidFill>
                </a:ln>
                <a:solidFill>
                  <a:srgbClr val="8E002F"/>
                </a:solidFill>
                <a:effectLst>
                  <a:outerShdw blurRad="50800" dist="39000" dir="5460000" algn="tl">
                    <a:srgbClr val="000000">
                      <a:alpha val="38000"/>
                    </a:srgbClr>
                  </a:outerShdw>
                </a:effectLst>
                <a:latin typeface="Arial Rounded MT Bold" pitchFamily="34" charset="0"/>
              </a:rPr>
              <a:t>Judgmental Connotation of Worship &amp; Serve </a:t>
            </a:r>
            <a:endParaRPr lang="en-US" sz="4200" b="1" dirty="0">
              <a:ln w="11430">
                <a:solidFill>
                  <a:srgbClr val="002060"/>
                </a:solidFill>
              </a:ln>
              <a:solidFill>
                <a:schemeClr val="accent1"/>
              </a:solidFill>
              <a:effectLst>
                <a:glow rad="63500">
                  <a:schemeClr val="accent6">
                    <a:satMod val="175000"/>
                    <a:alpha val="40000"/>
                  </a:schemeClr>
                </a:glow>
                <a:outerShdw blurRad="50800" dist="39000" dir="5460000" algn="tl">
                  <a:srgbClr val="000000">
                    <a:alpha val="38000"/>
                  </a:srgbClr>
                </a:outerShdw>
              </a:effectLst>
              <a:latin typeface="Arial Rounded MT Bold" pitchFamily="34" charset="0"/>
            </a:endParaRPr>
          </a:p>
        </p:txBody>
      </p:sp>
      <p:sp>
        <p:nvSpPr>
          <p:cNvPr id="13" name="Content Placeholder 3"/>
          <p:cNvSpPr txBox="1">
            <a:spLocks/>
          </p:cNvSpPr>
          <p:nvPr/>
        </p:nvSpPr>
        <p:spPr>
          <a:xfrm>
            <a:off x="6109854" y="1676400"/>
            <a:ext cx="5777346" cy="3962400"/>
          </a:xfrm>
          <a:prstGeom prst="rect">
            <a:avLst/>
          </a:prstGeom>
        </p:spPr>
        <p:txBody>
          <a:bodyPr vert="horz">
            <a:norm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rgbClr val="002060"/>
              </a:buClr>
              <a:buFont typeface="Wingdings" pitchFamily="2" charset="2"/>
              <a:buChar char="§"/>
            </a:pPr>
            <a:r>
              <a:rPr lang="en-US" sz="3600" b="1" dirty="0" smtClean="0">
                <a:ln>
                  <a:solidFill>
                    <a:schemeClr val="tx1"/>
                  </a:solidFill>
                </a:ln>
                <a:solidFill>
                  <a:schemeClr val="accent4">
                    <a:lumMod val="75000"/>
                  </a:schemeClr>
                </a:solidFill>
              </a:rPr>
              <a:t>This is 40 years </a:t>
            </a:r>
            <a:r>
              <a:rPr lang="en-US" sz="3600" b="1" u="sng" dirty="0" smtClean="0">
                <a:ln>
                  <a:solidFill>
                    <a:schemeClr val="tx1"/>
                  </a:solidFill>
                </a:ln>
                <a:solidFill>
                  <a:schemeClr val="accent4">
                    <a:lumMod val="75000"/>
                  </a:schemeClr>
                </a:solidFill>
              </a:rPr>
              <a:t>after</a:t>
            </a:r>
            <a:r>
              <a:rPr lang="en-US" sz="3600" b="1" dirty="0" smtClean="0">
                <a:ln>
                  <a:solidFill>
                    <a:schemeClr val="tx1"/>
                  </a:solidFill>
                </a:ln>
                <a:solidFill>
                  <a:schemeClr val="accent4">
                    <a:lumMod val="75000"/>
                  </a:schemeClr>
                </a:solidFill>
              </a:rPr>
              <a:t> worshipping the golden calf at Mt Sinai.</a:t>
            </a:r>
          </a:p>
          <a:p>
            <a:pPr>
              <a:buClr>
                <a:srgbClr val="002060"/>
              </a:buClr>
              <a:buFont typeface="Wingdings" pitchFamily="2" charset="2"/>
              <a:buChar char="§"/>
            </a:pPr>
            <a:r>
              <a:rPr lang="en-US" sz="3600" b="1" dirty="0" smtClean="0">
                <a:ln>
                  <a:solidFill>
                    <a:schemeClr val="tx1"/>
                  </a:solidFill>
                </a:ln>
                <a:solidFill>
                  <a:srgbClr val="D8EEC0"/>
                </a:solidFill>
              </a:rPr>
              <a:t>What was Moses really trying to tell these people?  Could it be …</a:t>
            </a:r>
            <a:endParaRPr lang="en-US" b="1" dirty="0">
              <a:ln>
                <a:solidFill>
                  <a:schemeClr val="tx1"/>
                </a:solidFill>
              </a:ln>
              <a:solidFill>
                <a:srgbClr val="D8EEC0"/>
              </a:solidFill>
            </a:endParaRPr>
          </a:p>
        </p:txBody>
      </p:sp>
      <p:sp>
        <p:nvSpPr>
          <p:cNvPr id="14" name="Content Placeholder 3"/>
          <p:cNvSpPr txBox="1">
            <a:spLocks/>
          </p:cNvSpPr>
          <p:nvPr/>
        </p:nvSpPr>
        <p:spPr>
          <a:xfrm>
            <a:off x="0" y="5638800"/>
            <a:ext cx="12164290" cy="1295400"/>
          </a:xfrm>
          <a:prstGeom prst="rect">
            <a:avLst/>
          </a:prstGeom>
        </p:spPr>
        <p:txBody>
          <a:bodyPr vert="horz">
            <a:normAutofit/>
            <a:scene3d>
              <a:camera prst="orthographicFront"/>
              <a:lightRig rig="threePt" dir="t"/>
            </a:scene3d>
            <a:sp3d extrusionH="57150">
              <a:bevelT h="25400" prst="softRound"/>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65760" lvl="1" indent="0" algn="ctr">
              <a:buClr>
                <a:srgbClr val="002060"/>
              </a:buClr>
              <a:buNone/>
            </a:pPr>
            <a:r>
              <a:rPr lang="en-US" sz="3600" dirty="0">
                <a:ln w="18415" cmpd="sng">
                  <a:noFill/>
                  <a:prstDash val="solid"/>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outerShdw blurRad="63500" dir="3600000" algn="tl" rotWithShape="0">
                    <a:srgbClr val="000000">
                      <a:alpha val="70000"/>
                    </a:srgbClr>
                  </a:outerShdw>
                </a:effectLst>
              </a:rPr>
              <a:t>“If you don’t </a:t>
            </a:r>
            <a:r>
              <a:rPr lang="en-US" sz="3600" u="sng" dirty="0">
                <a:ln w="18415" cmpd="sng">
                  <a:noFill/>
                  <a:prstDash val="solid"/>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outerShdw blurRad="63500" dir="3600000" algn="tl" rotWithShape="0">
                    <a:srgbClr val="000000">
                      <a:alpha val="70000"/>
                    </a:srgbClr>
                  </a:outerShdw>
                </a:effectLst>
              </a:rPr>
              <a:t>look</a:t>
            </a:r>
            <a:r>
              <a:rPr lang="en-US" sz="3600" dirty="0">
                <a:ln w="18415" cmpd="sng">
                  <a:noFill/>
                  <a:prstDash val="solid"/>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outerShdw blurRad="63500" dir="3600000" algn="tl" rotWithShape="0">
                    <a:srgbClr val="000000">
                      <a:alpha val="70000"/>
                    </a:srgbClr>
                  </a:outerShdw>
                </a:effectLst>
              </a:rPr>
              <a:t> you likely won’t </a:t>
            </a:r>
            <a:r>
              <a:rPr lang="en-US" sz="3600" u="sng" dirty="0">
                <a:ln w="18415" cmpd="sng">
                  <a:noFill/>
                  <a:prstDash val="solid"/>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outerShdw blurRad="63500" dir="3600000" algn="tl" rotWithShape="0">
                    <a:srgbClr val="000000">
                      <a:alpha val="70000"/>
                    </a:srgbClr>
                  </a:outerShdw>
                </a:effectLst>
              </a:rPr>
              <a:t>worship</a:t>
            </a:r>
            <a:r>
              <a:rPr lang="en-US" sz="3600" dirty="0">
                <a:ln w="18415" cmpd="sng">
                  <a:noFill/>
                  <a:prstDash val="solid"/>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outerShdw blurRad="63500" dir="3600000" algn="tl" rotWithShape="0">
                    <a:srgbClr val="000000">
                      <a:alpha val="70000"/>
                    </a:srgbClr>
                  </a:outerShdw>
                </a:effectLst>
              </a:rPr>
              <a:t> the gods </a:t>
            </a:r>
            <a:r>
              <a:rPr lang="en-US" sz="3600" dirty="0" smtClean="0">
                <a:ln w="18415" cmpd="sng">
                  <a:noFill/>
                  <a:prstDash val="solid"/>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outerShdw blurRad="63500" dir="3600000" algn="tl" rotWithShape="0">
                    <a:srgbClr val="000000">
                      <a:alpha val="70000"/>
                    </a:srgbClr>
                  </a:outerShdw>
                </a:effectLst>
              </a:rPr>
              <a:t/>
            </a:r>
            <a:br>
              <a:rPr lang="en-US" sz="3600" dirty="0" smtClean="0">
                <a:ln w="18415" cmpd="sng">
                  <a:noFill/>
                  <a:prstDash val="solid"/>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outerShdw blurRad="63500" dir="3600000" algn="tl" rotWithShape="0">
                    <a:srgbClr val="000000">
                      <a:alpha val="70000"/>
                    </a:srgbClr>
                  </a:outerShdw>
                </a:effectLst>
              </a:rPr>
            </a:br>
            <a:r>
              <a:rPr lang="en-US" sz="3600" dirty="0" smtClean="0">
                <a:ln w="18415" cmpd="sng">
                  <a:noFill/>
                  <a:prstDash val="solid"/>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outerShdw blurRad="63500" dir="3600000" algn="tl" rotWithShape="0">
                    <a:srgbClr val="000000">
                      <a:alpha val="70000"/>
                    </a:srgbClr>
                  </a:outerShdw>
                </a:effectLst>
              </a:rPr>
              <a:t>of </a:t>
            </a:r>
            <a:r>
              <a:rPr lang="en-US" sz="3600" dirty="0">
                <a:ln w="18415" cmpd="sng">
                  <a:noFill/>
                  <a:prstDash val="solid"/>
                </a:ln>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outerShdw blurRad="63500" dir="3600000" algn="tl" rotWithShape="0">
                    <a:srgbClr val="000000">
                      <a:alpha val="70000"/>
                    </a:srgbClr>
                  </a:outerShdw>
                </a:effectLst>
              </a:rPr>
              <a:t>the pagans, or worship the way the pagans do”?</a:t>
            </a:r>
          </a:p>
        </p:txBody>
      </p:sp>
    </p:spTree>
    <p:extLst>
      <p:ext uri="{BB962C8B-B14F-4D97-AF65-F5344CB8AC3E}">
        <p14:creationId xmlns:p14="http://schemas.microsoft.com/office/powerpoint/2010/main" val="428624428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990600"/>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6000" b="1" dirty="0" smtClean="0">
                <a:ln>
                  <a:solidFill>
                    <a:srgbClr val="FF9900"/>
                  </a:solidFill>
                </a:ln>
                <a:solidFill>
                  <a:schemeClr val="accent3"/>
                </a:solidFill>
              </a:rPr>
              <a:t>A Closer Look </a:t>
            </a:r>
            <a:r>
              <a:rPr lang="en-US" sz="6000" b="1" dirty="0" smtClean="0">
                <a:ln>
                  <a:solidFill>
                    <a:srgbClr val="FF9900"/>
                  </a:solidFill>
                </a:ln>
                <a:solidFill>
                  <a:srgbClr val="0070C0"/>
                </a:solidFill>
              </a:rPr>
              <a:t>at “Worship” in Deut.</a:t>
            </a:r>
            <a:endParaRPr lang="en-US" sz="6000" b="1" dirty="0">
              <a:ln>
                <a:solidFill>
                  <a:srgbClr val="FF9900"/>
                </a:solidFill>
              </a:ln>
              <a:solidFill>
                <a:srgbClr val="0070C0"/>
              </a:solidFill>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15</a:t>
            </a:fld>
            <a:endParaRPr lang="en-US"/>
          </a:p>
        </p:txBody>
      </p:sp>
      <p:sp>
        <p:nvSpPr>
          <p:cNvPr id="4" name="Content Placeholder 3"/>
          <p:cNvSpPr>
            <a:spLocks noGrp="1"/>
          </p:cNvSpPr>
          <p:nvPr>
            <p:ph sz="quarter" idx="1"/>
          </p:nvPr>
        </p:nvSpPr>
        <p:spPr>
          <a:xfrm>
            <a:off x="381000" y="1524000"/>
            <a:ext cx="8153400" cy="4495800"/>
          </a:xfrm>
        </p:spPr>
        <p:txBody>
          <a:bodyPr>
            <a:normAutofit/>
            <a:scene3d>
              <a:camera prst="orthographicFront"/>
              <a:lightRig rig="threePt" dir="t"/>
            </a:scene3d>
            <a:sp3d extrusionH="57150">
              <a:bevelT h="25400" prst="softRound"/>
            </a:sp3d>
          </a:bodyPr>
          <a:lstStyle/>
          <a:p>
            <a:pPr>
              <a:buClr>
                <a:schemeClr val="bg1"/>
              </a:buClr>
              <a:buFont typeface="Wingdings" pitchFamily="2" charset="2"/>
              <a:buChar char="§"/>
            </a:pPr>
            <a:r>
              <a:rPr lang="en-US" sz="4000" b="1" u="sng" dirty="0" smtClean="0">
                <a:ln>
                  <a:solidFill>
                    <a:schemeClr val="tx1"/>
                  </a:solidFill>
                </a:ln>
                <a:solidFill>
                  <a:srgbClr val="00B0F0"/>
                </a:solidFill>
              </a:rPr>
              <a:t>worship</a:t>
            </a:r>
            <a:r>
              <a:rPr lang="en-US" sz="3200" dirty="0" smtClean="0"/>
              <a:t>  H7812;  </a:t>
            </a:r>
            <a:r>
              <a:rPr lang="en-US" sz="3200" dirty="0" err="1" smtClean="0"/>
              <a:t>shachah</a:t>
            </a:r>
            <a:r>
              <a:rPr lang="en-US" sz="3200" dirty="0" smtClean="0"/>
              <a:t>; </a:t>
            </a:r>
            <a:r>
              <a:rPr lang="en-US" sz="3200" dirty="0"/>
              <a:t>a primitive root; to depress, i.e. prostrate (especially reflexive, </a:t>
            </a:r>
            <a:r>
              <a:rPr lang="en-US" sz="3200" u="sng" dirty="0">
                <a:solidFill>
                  <a:srgbClr val="C00000"/>
                </a:solidFill>
              </a:rPr>
              <a:t>in homage to</a:t>
            </a:r>
            <a:r>
              <a:rPr lang="en-US" sz="3200" dirty="0">
                <a:solidFill>
                  <a:srgbClr val="C00000"/>
                </a:solidFill>
              </a:rPr>
              <a:t> </a:t>
            </a:r>
            <a:r>
              <a:rPr lang="en-US" sz="3200" dirty="0"/>
              <a:t>royalty or </a:t>
            </a:r>
            <a:r>
              <a:rPr lang="en-US" sz="3200" u="sng" dirty="0" smtClean="0">
                <a:solidFill>
                  <a:srgbClr val="C00000"/>
                </a:solidFill>
              </a:rPr>
              <a:t>God</a:t>
            </a:r>
            <a:r>
              <a:rPr lang="en-US" sz="3200" dirty="0" smtClean="0">
                <a:solidFill>
                  <a:srgbClr val="C00000"/>
                </a:solidFill>
              </a:rPr>
              <a:t> [Elohim]</a:t>
            </a:r>
            <a:r>
              <a:rPr lang="en-US" sz="3200" dirty="0" smtClean="0"/>
              <a:t>):</a:t>
            </a:r>
          </a:p>
          <a:p>
            <a:pPr lvl="1">
              <a:buClr>
                <a:schemeClr val="bg1"/>
              </a:buClr>
              <a:buFont typeface="Wingdings" pitchFamily="2" charset="2"/>
              <a:buChar char="§"/>
            </a:pPr>
            <a:r>
              <a:rPr lang="en-US" sz="2800" dirty="0" smtClean="0"/>
              <a:t>KJV </a:t>
            </a:r>
            <a:r>
              <a:rPr lang="en-US" sz="2800" dirty="0"/>
              <a:t>- bow (self) down, crouch, </a:t>
            </a:r>
            <a:r>
              <a:rPr lang="en-US" sz="2800" dirty="0" smtClean="0"/>
              <a:t/>
            </a:r>
            <a:br>
              <a:rPr lang="en-US" sz="2800" dirty="0" smtClean="0"/>
            </a:br>
            <a:r>
              <a:rPr lang="en-US" sz="2800" dirty="0" smtClean="0"/>
              <a:t>fall </a:t>
            </a:r>
            <a:r>
              <a:rPr lang="en-US" sz="2800" dirty="0"/>
              <a:t>down (flat), humbly beseech, </a:t>
            </a:r>
            <a:r>
              <a:rPr lang="en-US" sz="2800" dirty="0" smtClean="0"/>
              <a:t/>
            </a:r>
            <a:br>
              <a:rPr lang="en-US" sz="2800" dirty="0" smtClean="0"/>
            </a:br>
            <a:r>
              <a:rPr lang="en-US" sz="2800" dirty="0" smtClean="0"/>
              <a:t>do </a:t>
            </a:r>
            <a:r>
              <a:rPr lang="en-US" sz="2800" dirty="0"/>
              <a:t>(make) obeisance, </a:t>
            </a:r>
            <a:r>
              <a:rPr lang="en-US" sz="2800" b="1" u="sng" dirty="0" smtClean="0">
                <a:solidFill>
                  <a:srgbClr val="C00000"/>
                </a:solidFill>
              </a:rPr>
              <a:t>do </a:t>
            </a:r>
            <a:r>
              <a:rPr lang="en-US" sz="2800" b="1" u="sng" dirty="0">
                <a:solidFill>
                  <a:srgbClr val="C00000"/>
                </a:solidFill>
              </a:rPr>
              <a:t>reverence</a:t>
            </a:r>
            <a:r>
              <a:rPr lang="en-US" sz="2800" dirty="0">
                <a:solidFill>
                  <a:srgbClr val="C00000"/>
                </a:solidFill>
              </a:rPr>
              <a:t>, </a:t>
            </a:r>
            <a:r>
              <a:rPr lang="en-US" sz="2800" dirty="0" smtClean="0">
                <a:solidFill>
                  <a:srgbClr val="C00000"/>
                </a:solidFill>
              </a:rPr>
              <a:t/>
            </a:r>
            <a:br>
              <a:rPr lang="en-US" sz="2800" dirty="0" smtClean="0">
                <a:solidFill>
                  <a:srgbClr val="C00000"/>
                </a:solidFill>
              </a:rPr>
            </a:br>
            <a:r>
              <a:rPr lang="en-US" sz="2800" b="1" dirty="0" smtClean="0">
                <a:ln>
                  <a:solidFill>
                    <a:schemeClr val="tx1"/>
                  </a:solidFill>
                </a:ln>
                <a:solidFill>
                  <a:srgbClr val="D8EEC0"/>
                </a:solidFill>
                <a:effectLst>
                  <a:glow rad="228600">
                    <a:schemeClr val="accent1">
                      <a:satMod val="175000"/>
                      <a:alpha val="40000"/>
                    </a:schemeClr>
                  </a:glow>
                </a:effectLst>
              </a:rPr>
              <a:t>make </a:t>
            </a:r>
            <a:r>
              <a:rPr lang="en-US" sz="2800" b="1" u="sng" dirty="0">
                <a:ln>
                  <a:solidFill>
                    <a:schemeClr val="tx1"/>
                  </a:solidFill>
                </a:ln>
                <a:solidFill>
                  <a:srgbClr val="D8EEC0"/>
                </a:solidFill>
                <a:effectLst>
                  <a:glow rad="228600">
                    <a:schemeClr val="accent1">
                      <a:satMod val="175000"/>
                      <a:alpha val="40000"/>
                    </a:schemeClr>
                  </a:glow>
                </a:effectLst>
              </a:rPr>
              <a:t>to stoop</a:t>
            </a:r>
            <a:r>
              <a:rPr lang="en-US" sz="2800" b="1" dirty="0">
                <a:ln>
                  <a:solidFill>
                    <a:schemeClr val="tx1"/>
                  </a:solidFill>
                </a:ln>
                <a:solidFill>
                  <a:srgbClr val="D8EEC0"/>
                </a:solidFill>
                <a:effectLst>
                  <a:glow rad="228600">
                    <a:schemeClr val="accent1">
                      <a:satMod val="175000"/>
                      <a:alpha val="40000"/>
                    </a:schemeClr>
                  </a:glow>
                </a:effectLst>
              </a:rPr>
              <a:t>, worship</a:t>
            </a:r>
            <a:r>
              <a:rPr lang="en-US" sz="2800" b="1" dirty="0" smtClean="0">
                <a:ln>
                  <a:solidFill>
                    <a:schemeClr val="tx1"/>
                  </a:solidFill>
                </a:ln>
                <a:solidFill>
                  <a:srgbClr val="D8EEC0"/>
                </a:solidFill>
                <a:effectLst>
                  <a:glow rad="228600">
                    <a:schemeClr val="accent1">
                      <a:satMod val="175000"/>
                      <a:alpha val="40000"/>
                    </a:schemeClr>
                  </a:glow>
                </a:effectLst>
              </a:rPr>
              <a:t>.</a:t>
            </a:r>
            <a:endParaRPr lang="en-US" sz="2800" b="1" dirty="0">
              <a:ln>
                <a:solidFill>
                  <a:schemeClr val="tx1"/>
                </a:solidFill>
              </a:ln>
              <a:solidFill>
                <a:srgbClr val="D8EEC0"/>
              </a:solidFill>
              <a:effectLst>
                <a:glow rad="228600">
                  <a:schemeClr val="accent1">
                    <a:satMod val="175000"/>
                    <a:alpha val="40000"/>
                  </a:schemeClr>
                </a:glow>
              </a:effectLst>
            </a:endParaRPr>
          </a:p>
        </p:txBody>
      </p:sp>
      <p:sp>
        <p:nvSpPr>
          <p:cNvPr id="5" name="Content Placeholder 3"/>
          <p:cNvSpPr txBox="1">
            <a:spLocks/>
          </p:cNvSpPr>
          <p:nvPr/>
        </p:nvSpPr>
        <p:spPr>
          <a:xfrm>
            <a:off x="0" y="6172200"/>
            <a:ext cx="12192000" cy="762000"/>
          </a:xfrm>
          <a:prstGeom prst="rect">
            <a:avLst/>
          </a:prstGeom>
        </p:spPr>
        <p:txBody>
          <a:bodyPr vert="horz">
            <a:normAutofit fontScale="92500"/>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Clr>
                <a:srgbClr val="8E002F"/>
              </a:buClr>
              <a:buNone/>
            </a:pPr>
            <a:r>
              <a:rPr lang="en-US" sz="4400" b="1" dirty="0" smtClean="0">
                <a:ln w="9000" cmpd="sng">
                  <a:solidFill>
                    <a:srgbClr val="D8EEC0"/>
                  </a:solidFill>
                  <a:prstDash val="solid"/>
                </a:ln>
                <a:solidFill>
                  <a:schemeClr val="accent4">
                    <a:lumMod val="75000"/>
                  </a:schemeClr>
                </a:solidFill>
                <a:effectLst/>
                <a:latin typeface="Kristen ITC" pitchFamily="66" charset="0"/>
              </a:rPr>
              <a:t>Will the Hebrew definitions differ from today?</a:t>
            </a:r>
            <a:endParaRPr lang="en-US" sz="3600" dirty="0" smtClean="0">
              <a:ln w="9000" cmpd="sng">
                <a:solidFill>
                  <a:srgbClr val="D8EEC0"/>
                </a:solidFill>
                <a:prstDash val="solid"/>
              </a:ln>
              <a:solidFill>
                <a:schemeClr val="accent4">
                  <a:lumMod val="75000"/>
                </a:schemeClr>
              </a:solidFill>
              <a:effectLst/>
            </a:endParaRPr>
          </a:p>
        </p:txBody>
      </p:sp>
    </p:spTree>
    <p:extLst>
      <p:ext uri="{BB962C8B-B14F-4D97-AF65-F5344CB8AC3E}">
        <p14:creationId xmlns:p14="http://schemas.microsoft.com/office/powerpoint/2010/main" val="8999148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91000">
              <a:schemeClr val="bg2">
                <a:lumMod val="75000"/>
              </a:schemeClr>
            </a:gs>
            <a:gs pos="39999">
              <a:srgbClr val="85C2FF"/>
            </a:gs>
            <a:gs pos="72000">
              <a:schemeClr val="accent4">
                <a:lumMod val="20000"/>
                <a:lumOff val="80000"/>
              </a:schemeClr>
            </a:gs>
            <a:gs pos="6000">
              <a:srgbClr val="FFEBFA"/>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99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solidFill>
                  <a:srgbClr val="0070C0"/>
                </a:solidFill>
                <a:effectLst>
                  <a:outerShdw blurRad="50800" dist="39000" dir="5460000" algn="tl">
                    <a:srgbClr val="000000">
                      <a:alpha val="38000"/>
                    </a:srgbClr>
                  </a:outerShdw>
                </a:effectLst>
              </a:rPr>
              <a:t>“Worship” Definitions Today – Webster’s 1828</a:t>
            </a:r>
            <a:endParaRPr lang="en-US" b="1" dirty="0">
              <a:ln w="11430"/>
              <a:solidFill>
                <a:srgbClr val="0070C0"/>
              </a:solidFill>
              <a:effectLst>
                <a:outerShdw blurRad="50800" dist="39000" dir="5460000" algn="tl">
                  <a:srgbClr val="000000">
                    <a:alpha val="38000"/>
                  </a:srgbClr>
                </a:outerShdw>
              </a:effectLst>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16</a:t>
            </a:fld>
            <a:endParaRPr lang="en-US"/>
          </a:p>
        </p:txBody>
      </p:sp>
      <p:sp>
        <p:nvSpPr>
          <p:cNvPr id="4" name="Content Placeholder 3"/>
          <p:cNvSpPr>
            <a:spLocks noGrp="1"/>
          </p:cNvSpPr>
          <p:nvPr>
            <p:ph sz="quarter" idx="1"/>
          </p:nvPr>
        </p:nvSpPr>
        <p:spPr>
          <a:xfrm>
            <a:off x="2826589" y="1524001"/>
            <a:ext cx="9136811" cy="3352800"/>
          </a:xfrm>
        </p:spPr>
        <p:txBody>
          <a:bodyPr>
            <a:normAutofit/>
            <a:scene3d>
              <a:camera prst="orthographicFront"/>
              <a:lightRig rig="threePt" dir="t"/>
            </a:scene3d>
            <a:sp3d extrusionH="57150">
              <a:bevelT w="38100" h="38100"/>
            </a:sp3d>
          </a:bodyPr>
          <a:lstStyle/>
          <a:p>
            <a:pPr marL="0" indent="0">
              <a:buNone/>
            </a:pPr>
            <a:r>
              <a:rPr lang="en-US" b="1" u="sng" dirty="0" smtClean="0">
                <a:ln>
                  <a:solidFill>
                    <a:schemeClr val="tx1"/>
                  </a:solidFill>
                </a:ln>
                <a:solidFill>
                  <a:srgbClr val="0070C0"/>
                </a:solidFill>
              </a:rPr>
              <a:t>WORSHIP</a:t>
            </a:r>
            <a:r>
              <a:rPr lang="en-US" dirty="0">
                <a:ln>
                  <a:solidFill>
                    <a:schemeClr val="tx1"/>
                  </a:solidFill>
                </a:ln>
                <a:solidFill>
                  <a:srgbClr val="0070C0"/>
                </a:solidFill>
              </a:rPr>
              <a:t>, </a:t>
            </a:r>
            <a:r>
              <a:rPr lang="en-US" dirty="0" smtClean="0">
                <a:ln>
                  <a:solidFill>
                    <a:schemeClr val="tx1"/>
                  </a:solidFill>
                </a:ln>
                <a:solidFill>
                  <a:srgbClr val="0070C0"/>
                </a:solidFill>
              </a:rPr>
              <a:t>noun </a:t>
            </a:r>
            <a:endParaRPr lang="en-US" dirty="0">
              <a:ln>
                <a:solidFill>
                  <a:schemeClr val="tx1"/>
                </a:solidFill>
              </a:ln>
              <a:solidFill>
                <a:srgbClr val="0070C0"/>
              </a:solidFill>
            </a:endParaRPr>
          </a:p>
          <a:p>
            <a:pPr marL="320040" lvl="1" indent="0">
              <a:buNone/>
            </a:pPr>
            <a:r>
              <a:rPr lang="en-US" sz="2800" dirty="0" smtClean="0"/>
              <a:t>4</a:t>
            </a:r>
            <a:r>
              <a:rPr lang="en-US" sz="2800" dirty="0"/>
              <a:t>. Chiefly and eminently, </a:t>
            </a:r>
            <a:r>
              <a:rPr lang="en-US" sz="2800" b="1" u="sng" dirty="0">
                <a:solidFill>
                  <a:srgbClr val="002060"/>
                </a:solidFill>
              </a:rPr>
              <a:t>the act of paying divine honors to the Supreme Being</a:t>
            </a:r>
            <a:r>
              <a:rPr lang="en-US" sz="2800" dirty="0">
                <a:solidFill>
                  <a:srgbClr val="002060"/>
                </a:solidFill>
              </a:rPr>
              <a:t>; </a:t>
            </a:r>
            <a:r>
              <a:rPr lang="en-US" sz="2800" dirty="0"/>
              <a:t>or the reverence and homage paid to </a:t>
            </a:r>
            <a:r>
              <a:rPr lang="en-US" sz="2800" dirty="0" smtClean="0"/>
              <a:t>Him </a:t>
            </a:r>
            <a:r>
              <a:rPr lang="en-US" sz="2800" dirty="0"/>
              <a:t>in religious exercises, </a:t>
            </a:r>
            <a:r>
              <a:rPr lang="en-US" sz="2800" b="1" u="sng" dirty="0">
                <a:solidFill>
                  <a:srgbClr val="002060"/>
                </a:solidFill>
              </a:rPr>
              <a:t>consisting in adoration, confession, prayer, thanksgiving</a:t>
            </a:r>
            <a:r>
              <a:rPr lang="en-US" sz="2800" dirty="0"/>
              <a:t> and the like.</a:t>
            </a:r>
          </a:p>
          <a:p>
            <a:pPr marL="320040" lvl="1" indent="0">
              <a:buNone/>
            </a:pPr>
            <a:r>
              <a:rPr lang="en-US" sz="2800" dirty="0" smtClean="0"/>
              <a:t>5</a:t>
            </a:r>
            <a:r>
              <a:rPr lang="en-US" sz="2800" dirty="0"/>
              <a:t>. The </a:t>
            </a:r>
            <a:r>
              <a:rPr lang="en-US" sz="2800" b="1" u="sng" dirty="0">
                <a:solidFill>
                  <a:srgbClr val="C00000"/>
                </a:solidFill>
              </a:rPr>
              <a:t>homage paid</a:t>
            </a:r>
            <a:r>
              <a:rPr lang="en-US" sz="2800" dirty="0"/>
              <a:t> to idols or false gods by pagans; </a:t>
            </a:r>
            <a:r>
              <a:rPr lang="en-US" sz="2800" dirty="0" smtClean="0"/>
              <a:t/>
            </a:r>
            <a:br>
              <a:rPr lang="en-US" sz="2800" dirty="0" smtClean="0"/>
            </a:br>
            <a:r>
              <a:rPr lang="en-US" sz="2800" dirty="0" smtClean="0"/>
              <a:t>     as </a:t>
            </a:r>
            <a:r>
              <a:rPr lang="en-US" sz="2800" dirty="0"/>
              <a:t>the worship </a:t>
            </a:r>
            <a:r>
              <a:rPr lang="en-US" sz="2800" dirty="0" smtClean="0"/>
              <a:t>of </a:t>
            </a:r>
            <a:r>
              <a:rPr lang="en-US" sz="2800" dirty="0"/>
              <a:t>Isis</a:t>
            </a:r>
            <a:r>
              <a:rPr lang="en-US" sz="2800" dirty="0" smtClean="0"/>
              <a:t>.</a:t>
            </a:r>
          </a:p>
        </p:txBody>
      </p:sp>
      <p:pic>
        <p:nvPicPr>
          <p:cNvPr id="4098" name="Picture 2" descr="C:\Users\Rae\Desktop\dict. webster's 18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83633"/>
            <a:ext cx="2362200" cy="309796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p:cNvSpPr txBox="1">
            <a:spLocks/>
          </p:cNvSpPr>
          <p:nvPr/>
        </p:nvSpPr>
        <p:spPr>
          <a:xfrm>
            <a:off x="2819400" y="4876800"/>
            <a:ext cx="9448800" cy="1981200"/>
          </a:xfrm>
          <a:prstGeom prst="rect">
            <a:avLst/>
          </a:prstGeom>
        </p:spPr>
        <p:txBody>
          <a:bodyPr vert="horz">
            <a:norm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b="1" u="sng" dirty="0" smtClean="0">
                <a:ln>
                  <a:solidFill>
                    <a:schemeClr val="tx1"/>
                  </a:solidFill>
                </a:ln>
                <a:solidFill>
                  <a:srgbClr val="0070C0"/>
                </a:solidFill>
              </a:rPr>
              <a:t>WORSHIP</a:t>
            </a:r>
            <a:r>
              <a:rPr lang="en-US" dirty="0" smtClean="0">
                <a:ln>
                  <a:solidFill>
                    <a:schemeClr val="tx1"/>
                  </a:solidFill>
                </a:ln>
                <a:solidFill>
                  <a:srgbClr val="0070C0"/>
                </a:solidFill>
              </a:rPr>
              <a:t>, verb</a:t>
            </a:r>
          </a:p>
          <a:p>
            <a:pPr marL="320040" lvl="1" indent="0">
              <a:buFont typeface="Wingdings 2"/>
              <a:buNone/>
            </a:pPr>
            <a:r>
              <a:rPr lang="en-US" sz="3000" dirty="0" smtClean="0"/>
              <a:t>1. </a:t>
            </a:r>
            <a:r>
              <a:rPr lang="en-US" sz="2400" b="1" dirty="0" smtClean="0">
                <a:solidFill>
                  <a:srgbClr val="002060"/>
                </a:solidFill>
              </a:rPr>
              <a:t>To adore; to pay divine honors to; to reverence with supreme   </a:t>
            </a:r>
            <a:br>
              <a:rPr lang="en-US" sz="2400" b="1" dirty="0" smtClean="0">
                <a:solidFill>
                  <a:srgbClr val="002060"/>
                </a:solidFill>
              </a:rPr>
            </a:br>
            <a:r>
              <a:rPr lang="en-US" sz="2400" b="1" dirty="0" smtClean="0">
                <a:solidFill>
                  <a:srgbClr val="002060"/>
                </a:solidFill>
              </a:rPr>
              <a:t>     respect and veneration.</a:t>
            </a:r>
          </a:p>
          <a:p>
            <a:pPr marL="320040" lvl="1" indent="0">
              <a:buFont typeface="Wingdings 2"/>
              <a:buNone/>
            </a:pPr>
            <a:r>
              <a:rPr lang="en-US" sz="2400" dirty="0" smtClean="0"/>
              <a:t>2. </a:t>
            </a:r>
            <a:r>
              <a:rPr lang="en-US" sz="2400" b="1" dirty="0" smtClean="0"/>
              <a:t>To perform acts of adoration.      </a:t>
            </a:r>
            <a:r>
              <a:rPr lang="en-US" sz="2400" dirty="0" smtClean="0"/>
              <a:t>3.  </a:t>
            </a:r>
            <a:r>
              <a:rPr lang="en-US" sz="2400" b="1" dirty="0" smtClean="0">
                <a:solidFill>
                  <a:srgbClr val="C00000"/>
                </a:solidFill>
              </a:rPr>
              <a:t>To perform religious </a:t>
            </a:r>
            <a:r>
              <a:rPr lang="en-US" sz="2400" b="1" u="sng" dirty="0" smtClean="0">
                <a:solidFill>
                  <a:srgbClr val="C00000"/>
                </a:solidFill>
              </a:rPr>
              <a:t>SERVICE</a:t>
            </a:r>
            <a:r>
              <a:rPr lang="en-US" sz="2400" b="1" dirty="0" smtClean="0">
                <a:solidFill>
                  <a:srgbClr val="C00000"/>
                </a:solidFill>
              </a:rPr>
              <a:t>.</a:t>
            </a:r>
          </a:p>
        </p:txBody>
      </p:sp>
    </p:spTree>
    <p:extLst>
      <p:ext uri="{BB962C8B-B14F-4D97-AF65-F5344CB8AC3E}">
        <p14:creationId xmlns:p14="http://schemas.microsoft.com/office/powerpoint/2010/main" val="51480310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91000">
              <a:srgbClr val="5E9EFF"/>
            </a:gs>
            <a:gs pos="39999">
              <a:srgbClr val="85C2FF"/>
            </a:gs>
            <a:gs pos="65000">
              <a:srgbClr val="C4D6EB"/>
            </a:gs>
            <a:gs pos="6000">
              <a:srgbClr val="FFEBFA"/>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17</a:t>
            </a:fld>
            <a:endParaRPr lang="en-US"/>
          </a:p>
        </p:txBody>
      </p:sp>
      <p:sp>
        <p:nvSpPr>
          <p:cNvPr id="5" name="Content Placeholder 4"/>
          <p:cNvSpPr>
            <a:spLocks noGrp="1"/>
          </p:cNvSpPr>
          <p:nvPr>
            <p:ph sz="quarter" idx="1"/>
          </p:nvPr>
        </p:nvSpPr>
        <p:spPr>
          <a:xfrm>
            <a:off x="3581400" y="1600200"/>
            <a:ext cx="8106664" cy="5257800"/>
          </a:xfrm>
        </p:spPr>
        <p:txBody>
          <a:bodyPr>
            <a:normAutofit/>
            <a:scene3d>
              <a:camera prst="orthographicFront"/>
              <a:lightRig rig="threePt" dir="t"/>
            </a:scene3d>
            <a:sp3d extrusionH="57150">
              <a:bevelT h="25400" prst="softRound"/>
            </a:sp3d>
          </a:bodyPr>
          <a:lstStyle/>
          <a:p>
            <a:pPr marL="0" indent="0">
              <a:buNone/>
            </a:pPr>
            <a:r>
              <a:rPr lang="en-US" b="1" dirty="0" smtClean="0">
                <a:ln>
                  <a:solidFill>
                    <a:schemeClr val="tx1"/>
                  </a:solidFill>
                </a:ln>
                <a:solidFill>
                  <a:srgbClr val="0070C0"/>
                </a:solidFill>
              </a:rPr>
              <a:t>Worship</a:t>
            </a:r>
            <a:r>
              <a:rPr lang="en-US" b="1" dirty="0" smtClean="0"/>
              <a:t>   </a:t>
            </a:r>
            <a:r>
              <a:rPr lang="en-US" dirty="0" smtClean="0">
                <a:ln>
                  <a:solidFill>
                    <a:schemeClr val="tx1"/>
                  </a:solidFill>
                </a:ln>
                <a:hlinkClick r:id="rId2"/>
              </a:rPr>
              <a:t>transitive </a:t>
            </a:r>
            <a:r>
              <a:rPr lang="en-US" dirty="0">
                <a:ln>
                  <a:solidFill>
                    <a:schemeClr val="tx1"/>
                  </a:solidFill>
                </a:ln>
                <a:hlinkClick r:id="rId2"/>
              </a:rPr>
              <a:t>verb</a:t>
            </a:r>
            <a:endParaRPr lang="en-US" dirty="0">
              <a:ln>
                <a:solidFill>
                  <a:schemeClr val="tx1"/>
                </a:solidFill>
              </a:ln>
            </a:endParaRPr>
          </a:p>
          <a:p>
            <a:pPr marL="320040" lvl="1" indent="0">
              <a:lnSpc>
                <a:spcPct val="150000"/>
              </a:lnSpc>
              <a:buNone/>
            </a:pPr>
            <a:r>
              <a:rPr lang="en-US" sz="2800" b="1" dirty="0">
                <a:solidFill>
                  <a:srgbClr val="002060"/>
                </a:solidFill>
                <a:latin typeface="Comic Sans MS" pitchFamily="66" charset="0"/>
              </a:rPr>
              <a:t>1: to honor or reverence as a divine being or supernatural power </a:t>
            </a:r>
          </a:p>
          <a:p>
            <a:pPr marL="320040" lvl="1" indent="0">
              <a:lnSpc>
                <a:spcPct val="150000"/>
              </a:lnSpc>
              <a:buNone/>
            </a:pPr>
            <a:r>
              <a:rPr lang="en-US" sz="2800" b="1" dirty="0">
                <a:solidFill>
                  <a:srgbClr val="002060"/>
                </a:solidFill>
                <a:latin typeface="Comic Sans MS" pitchFamily="66" charset="0"/>
              </a:rPr>
              <a:t>2: to regard with great or extravagant respect, honor, or devotion </a:t>
            </a:r>
          </a:p>
          <a:p>
            <a:pPr marL="0" indent="0">
              <a:buNone/>
            </a:pPr>
            <a:r>
              <a:rPr lang="en-US" dirty="0">
                <a:ln>
                  <a:solidFill>
                    <a:schemeClr val="tx1"/>
                  </a:solidFill>
                </a:ln>
                <a:hlinkClick r:id="rId3"/>
              </a:rPr>
              <a:t>intransitive verb</a:t>
            </a:r>
            <a:r>
              <a:rPr lang="en-US" dirty="0">
                <a:ln>
                  <a:solidFill>
                    <a:schemeClr val="tx1"/>
                  </a:solidFill>
                </a:ln>
              </a:rPr>
              <a:t>  </a:t>
            </a:r>
            <a:r>
              <a:rPr lang="en-US" sz="2800" b="1" dirty="0">
                <a:solidFill>
                  <a:srgbClr val="002060"/>
                </a:solidFill>
              </a:rPr>
              <a:t>to perform or take part in worship or an act of worship. </a:t>
            </a:r>
          </a:p>
          <a:p>
            <a:pPr marL="0" indent="0">
              <a:buNone/>
            </a:pPr>
            <a:endParaRPr lang="en-US" sz="1050" dirty="0"/>
          </a:p>
          <a:p>
            <a:pPr marL="0" indent="0">
              <a:buNone/>
            </a:pPr>
            <a:r>
              <a:rPr lang="en-US" sz="2200" dirty="0"/>
              <a:t>https://www.merriam-webster.com/dictionary/worship</a:t>
            </a:r>
          </a:p>
          <a:p>
            <a:endParaRPr lang="en-US" dirty="0"/>
          </a:p>
        </p:txBody>
      </p:sp>
      <p:sp>
        <p:nvSpPr>
          <p:cNvPr id="6" name="Title 5"/>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a:ln w="11430"/>
                <a:solidFill>
                  <a:srgbClr val="C00000"/>
                </a:solidFill>
                <a:effectLst>
                  <a:outerShdw blurRad="50800" dist="39000" dir="5460000" algn="tl">
                    <a:srgbClr val="000000">
                      <a:alpha val="38000"/>
                    </a:srgbClr>
                  </a:outerShdw>
                </a:effectLst>
              </a:rPr>
              <a:t>Worship Definition – Merriam-Webster</a:t>
            </a:r>
          </a:p>
        </p:txBody>
      </p:sp>
      <p:pic>
        <p:nvPicPr>
          <p:cNvPr id="7" name="Picture 2" descr="C:\Users\Rae\Desktop\dict. merriam web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3047332" cy="4143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84868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91000">
              <a:srgbClr val="5E9EFF"/>
            </a:gs>
            <a:gs pos="39999">
              <a:srgbClr val="85C2FF"/>
            </a:gs>
            <a:gs pos="65000">
              <a:srgbClr val="C4D6EB"/>
            </a:gs>
            <a:gs pos="6000">
              <a:srgbClr val="FFEBFA"/>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18</a:t>
            </a:fld>
            <a:endParaRPr lang="en-US"/>
          </a:p>
        </p:txBody>
      </p:sp>
      <p:sp>
        <p:nvSpPr>
          <p:cNvPr id="5" name="Content Placeholder 4"/>
          <p:cNvSpPr>
            <a:spLocks noGrp="1"/>
          </p:cNvSpPr>
          <p:nvPr>
            <p:ph sz="quarter" idx="1"/>
          </p:nvPr>
        </p:nvSpPr>
        <p:spPr>
          <a:xfrm>
            <a:off x="4191000" y="1600200"/>
            <a:ext cx="7497064" cy="5181600"/>
          </a:xfrm>
        </p:spPr>
        <p:txBody>
          <a:bodyPr>
            <a:normAutofit fontScale="92500" lnSpcReduction="10000"/>
            <a:scene3d>
              <a:camera prst="orthographicFront"/>
              <a:lightRig rig="threePt" dir="t"/>
            </a:scene3d>
            <a:sp3d extrusionH="57150">
              <a:bevelT w="38100" h="38100"/>
            </a:sp3d>
          </a:bodyPr>
          <a:lstStyle/>
          <a:p>
            <a:pPr marL="0" indent="0">
              <a:buNone/>
            </a:pPr>
            <a:r>
              <a:rPr lang="en-US" b="1" dirty="0" smtClean="0">
                <a:ln>
                  <a:solidFill>
                    <a:schemeClr val="tx1"/>
                  </a:solidFill>
                </a:ln>
                <a:solidFill>
                  <a:srgbClr val="0070C0"/>
                </a:solidFill>
              </a:rPr>
              <a:t>Worship</a:t>
            </a:r>
            <a:r>
              <a:rPr lang="en-US" b="1" dirty="0" smtClean="0"/>
              <a:t>  </a:t>
            </a:r>
            <a:endParaRPr lang="en-US" b="1" dirty="0"/>
          </a:p>
          <a:p>
            <a:pPr>
              <a:lnSpc>
                <a:spcPct val="150000"/>
              </a:lnSpc>
              <a:buClr>
                <a:srgbClr val="002060"/>
              </a:buClr>
              <a:buFont typeface="Wingdings" pitchFamily="2" charset="2"/>
              <a:buChar char="v"/>
            </a:pPr>
            <a:r>
              <a:rPr lang="en-US" b="1" dirty="0">
                <a:ln>
                  <a:solidFill>
                    <a:schemeClr val="tx1"/>
                  </a:solidFill>
                </a:ln>
                <a:solidFill>
                  <a:srgbClr val="0070C0"/>
                </a:solidFill>
              </a:rPr>
              <a:t>Noun</a:t>
            </a:r>
            <a:r>
              <a:rPr lang="en-US" b="1" dirty="0"/>
              <a:t>  </a:t>
            </a:r>
            <a:r>
              <a:rPr lang="en-US" b="1" dirty="0">
                <a:solidFill>
                  <a:srgbClr val="002060"/>
                </a:solidFill>
              </a:rPr>
              <a:t>The feeling or expression of reverence and adoration for a deity.  </a:t>
            </a:r>
            <a:r>
              <a:rPr lang="en-US" b="1" dirty="0" smtClean="0">
                <a:solidFill>
                  <a:srgbClr val="002060"/>
                </a:solidFill>
              </a:rPr>
              <a:t/>
            </a:r>
            <a:br>
              <a:rPr lang="en-US" b="1" dirty="0" smtClean="0">
                <a:solidFill>
                  <a:srgbClr val="002060"/>
                </a:solidFill>
              </a:rPr>
            </a:br>
            <a:r>
              <a:rPr lang="en-US" sz="2600" dirty="0" smtClean="0"/>
              <a:t>E.g</a:t>
            </a:r>
            <a:r>
              <a:rPr lang="en-US" sz="2600" dirty="0"/>
              <a:t>.:  </a:t>
            </a:r>
            <a:r>
              <a:rPr lang="en-US" sz="2600" i="1" dirty="0"/>
              <a:t>worship of the Mother Goddess’</a:t>
            </a:r>
          </a:p>
          <a:p>
            <a:pPr>
              <a:lnSpc>
                <a:spcPct val="150000"/>
              </a:lnSpc>
              <a:buClr>
                <a:srgbClr val="002060"/>
              </a:buClr>
              <a:buFont typeface="Wingdings" pitchFamily="2" charset="2"/>
              <a:buChar char="v"/>
            </a:pPr>
            <a:r>
              <a:rPr lang="en-US" b="1" dirty="0">
                <a:ln>
                  <a:solidFill>
                    <a:schemeClr val="tx1"/>
                  </a:solidFill>
                </a:ln>
                <a:solidFill>
                  <a:srgbClr val="0070C0"/>
                </a:solidFill>
              </a:rPr>
              <a:t>Verb</a:t>
            </a:r>
            <a:r>
              <a:rPr lang="en-US" b="1" dirty="0"/>
              <a:t>  </a:t>
            </a:r>
            <a:r>
              <a:rPr lang="en-US" b="1" dirty="0">
                <a:solidFill>
                  <a:srgbClr val="002060"/>
                </a:solidFill>
              </a:rPr>
              <a:t>Show reverence and adoration </a:t>
            </a:r>
            <a:r>
              <a:rPr lang="en-US" b="1" dirty="0" smtClean="0">
                <a:solidFill>
                  <a:srgbClr val="002060"/>
                </a:solidFill>
              </a:rPr>
              <a:t/>
            </a:r>
            <a:br>
              <a:rPr lang="en-US" b="1" dirty="0" smtClean="0">
                <a:solidFill>
                  <a:srgbClr val="002060"/>
                </a:solidFill>
              </a:rPr>
            </a:br>
            <a:r>
              <a:rPr lang="en-US" b="1" dirty="0" smtClean="0">
                <a:solidFill>
                  <a:srgbClr val="002060"/>
                </a:solidFill>
              </a:rPr>
              <a:t>for (</a:t>
            </a:r>
            <a:r>
              <a:rPr lang="en-US" b="1" dirty="0">
                <a:solidFill>
                  <a:srgbClr val="002060"/>
                </a:solidFill>
              </a:rPr>
              <a:t>a deity</a:t>
            </a:r>
            <a:r>
              <a:rPr lang="en-US" b="1" dirty="0" smtClean="0">
                <a:solidFill>
                  <a:srgbClr val="002060"/>
                </a:solidFill>
              </a:rPr>
              <a:t>)     </a:t>
            </a:r>
            <a:r>
              <a:rPr lang="en-US" dirty="0"/>
              <a:t/>
            </a:r>
            <a:br>
              <a:rPr lang="en-US" dirty="0"/>
            </a:br>
            <a:r>
              <a:rPr lang="en-US" sz="2600" dirty="0"/>
              <a:t>E.g.:  </a:t>
            </a:r>
            <a:r>
              <a:rPr lang="en-US" sz="2600" i="1" dirty="0"/>
              <a:t>‘the Maya built jungle pyramids to worship their gods’</a:t>
            </a:r>
            <a:endParaRPr lang="en-US" sz="2600" dirty="0"/>
          </a:p>
          <a:p>
            <a:pPr marL="0" indent="0">
              <a:buNone/>
            </a:pPr>
            <a:r>
              <a:rPr lang="en-US" sz="2200" dirty="0" smtClean="0"/>
              <a:t>https</a:t>
            </a:r>
            <a:r>
              <a:rPr lang="en-US" sz="2200" dirty="0"/>
              <a:t>://en.oxforddictionaries.com/definition/worship</a:t>
            </a:r>
          </a:p>
          <a:p>
            <a:endParaRPr lang="en-US" dirty="0"/>
          </a:p>
        </p:txBody>
      </p:sp>
      <p:sp>
        <p:nvSpPr>
          <p:cNvPr id="6" name="Title 5"/>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a:ln w="11430"/>
                <a:solidFill>
                  <a:srgbClr val="002060"/>
                </a:solidFill>
                <a:effectLst>
                  <a:outerShdw blurRad="50800" dist="39000" dir="5460000" algn="tl">
                    <a:srgbClr val="000000">
                      <a:alpha val="38000"/>
                    </a:srgbClr>
                  </a:outerShdw>
                </a:effectLst>
              </a:rPr>
              <a:t>Worship Definition – Oxford</a:t>
            </a:r>
          </a:p>
        </p:txBody>
      </p:sp>
      <p:pic>
        <p:nvPicPr>
          <p:cNvPr id="7" name="Picture 2" descr="C:\Users\Rae\Desktop\dict. oxfo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3306320" cy="4219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97196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blipFill>
          <a:blip r:embed="rId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80800" y="6477000"/>
            <a:ext cx="711200" cy="381000"/>
          </a:xfrm>
        </p:spPr>
        <p:txBody>
          <a:bodyPr>
            <a:normAutofit/>
          </a:bodyPr>
          <a:lstStyle/>
          <a:p>
            <a:fld id="{AA4C6552-42F6-43F2-A3FB-E92E8C09004E}" type="slidenum">
              <a:rPr lang="en-US" smtClean="0">
                <a:solidFill>
                  <a:schemeClr val="bg1"/>
                </a:solidFill>
              </a:rPr>
              <a:pPr/>
              <a:t>19</a:t>
            </a:fld>
            <a:endParaRPr lang="en-US" dirty="0">
              <a:solidFill>
                <a:schemeClr val="bg1"/>
              </a:solidFill>
            </a:endParaRPr>
          </a:p>
        </p:txBody>
      </p:sp>
      <p:sp>
        <p:nvSpPr>
          <p:cNvPr id="4" name="Content Placeholder 3"/>
          <p:cNvSpPr>
            <a:spLocks noGrp="1"/>
          </p:cNvSpPr>
          <p:nvPr>
            <p:ph sz="quarter" idx="4294967295"/>
          </p:nvPr>
        </p:nvSpPr>
        <p:spPr>
          <a:xfrm>
            <a:off x="2895601" y="1255853"/>
            <a:ext cx="8991600" cy="4495800"/>
          </a:xfrm>
        </p:spPr>
        <p:txBody>
          <a:bodyPr>
            <a:normAutofit/>
          </a:bodyPr>
          <a:lstStyle/>
          <a:p>
            <a:pPr>
              <a:buClr>
                <a:schemeClr val="bg1"/>
              </a:buClr>
              <a:buFont typeface="Arial" pitchFamily="34" charset="0"/>
              <a:buChar char="•"/>
            </a:pPr>
            <a:r>
              <a:rPr lang="en-US" b="1" u="sng" dirty="0" smtClean="0">
                <a:ln>
                  <a:solidFill>
                    <a:srgbClr val="B83D68"/>
                  </a:solidFill>
                </a:ln>
                <a:solidFill>
                  <a:schemeClr val="accent4">
                    <a:lumMod val="75000"/>
                  </a:schemeClr>
                </a:solidFill>
              </a:rPr>
              <a:t>serve</a:t>
            </a:r>
            <a:r>
              <a:rPr lang="en-US" dirty="0" smtClean="0"/>
              <a:t>  H5647;  `</a:t>
            </a:r>
            <a:r>
              <a:rPr lang="en-US" dirty="0" err="1" smtClean="0"/>
              <a:t>abad</a:t>
            </a:r>
            <a:r>
              <a:rPr lang="en-US" dirty="0" smtClean="0"/>
              <a:t>; </a:t>
            </a:r>
            <a:r>
              <a:rPr lang="en-US" dirty="0"/>
              <a:t>a primitive root; to work </a:t>
            </a:r>
            <a:r>
              <a:rPr lang="en-US" dirty="0" smtClean="0"/>
              <a:t/>
            </a:r>
            <a:br>
              <a:rPr lang="en-US" dirty="0" smtClean="0"/>
            </a:br>
            <a:r>
              <a:rPr lang="en-US" dirty="0" smtClean="0"/>
              <a:t>(</a:t>
            </a:r>
            <a:r>
              <a:rPr lang="en-US" dirty="0"/>
              <a:t>in any sense); by implication, to serve, till</a:t>
            </a:r>
            <a:r>
              <a:rPr lang="en-US" dirty="0" smtClean="0"/>
              <a:t>,</a:t>
            </a:r>
            <a:br>
              <a:rPr lang="en-US" dirty="0" smtClean="0"/>
            </a:br>
            <a:r>
              <a:rPr lang="en-US" dirty="0" smtClean="0"/>
              <a:t>(</a:t>
            </a:r>
            <a:r>
              <a:rPr lang="en-US" dirty="0"/>
              <a:t>causatively) </a:t>
            </a:r>
            <a:r>
              <a:rPr lang="en-US" b="1" u="sng" dirty="0">
                <a:solidFill>
                  <a:srgbClr val="C00000"/>
                </a:solidFill>
              </a:rPr>
              <a:t>enslave</a:t>
            </a:r>
            <a:r>
              <a:rPr lang="en-US" dirty="0">
                <a:solidFill>
                  <a:srgbClr val="C00000"/>
                </a:solidFill>
              </a:rPr>
              <a:t>, </a:t>
            </a:r>
            <a:r>
              <a:rPr lang="en-US" dirty="0"/>
              <a:t>etc</a:t>
            </a:r>
            <a:r>
              <a:rPr lang="en-US" dirty="0" smtClean="0"/>
              <a:t>.:</a:t>
            </a:r>
          </a:p>
          <a:p>
            <a:pPr lvl="1">
              <a:buClr>
                <a:schemeClr val="bg1"/>
              </a:buClr>
              <a:buFont typeface="Arial" pitchFamily="34" charset="0"/>
              <a:buChar char="•"/>
            </a:pPr>
            <a:r>
              <a:rPr lang="en-US" dirty="0" smtClean="0"/>
              <a:t>KJV </a:t>
            </a:r>
            <a:r>
              <a:rPr lang="en-US" dirty="0"/>
              <a:t>-  be, </a:t>
            </a:r>
            <a:r>
              <a:rPr lang="en-US" b="1" u="sng" dirty="0"/>
              <a:t>keep in bondage</a:t>
            </a:r>
            <a:r>
              <a:rPr lang="en-US" dirty="0"/>
              <a:t>, be bondmen, bond-service, compel, do, dress, ear, </a:t>
            </a:r>
            <a:r>
              <a:rPr lang="en-US" b="1" u="sng" dirty="0"/>
              <a:t>execute</a:t>
            </a:r>
            <a:r>
              <a:rPr lang="en-US" dirty="0"/>
              <a:t>, husbandman, keep, labour (-</a:t>
            </a:r>
            <a:r>
              <a:rPr lang="en-US" dirty="0" err="1"/>
              <a:t>ing</a:t>
            </a:r>
            <a:r>
              <a:rPr lang="en-US" dirty="0"/>
              <a:t> man, bring to pass, (cause to, make to) </a:t>
            </a:r>
            <a:r>
              <a:rPr lang="en-US" dirty="0" smtClean="0"/>
              <a:t/>
            </a:r>
            <a:br>
              <a:rPr lang="en-US" dirty="0" smtClean="0"/>
            </a:br>
            <a:r>
              <a:rPr lang="en-US" dirty="0" smtClean="0">
                <a:solidFill>
                  <a:schemeClr val="bg1"/>
                </a:solidFill>
              </a:rPr>
              <a:t>serve </a:t>
            </a:r>
            <a:r>
              <a:rPr lang="en-US" dirty="0">
                <a:solidFill>
                  <a:schemeClr val="bg1"/>
                </a:solidFill>
              </a:rPr>
              <a:t>(-</a:t>
            </a:r>
            <a:r>
              <a:rPr lang="en-US" dirty="0" err="1">
                <a:solidFill>
                  <a:schemeClr val="bg1"/>
                </a:solidFill>
              </a:rPr>
              <a:t>ingself</a:t>
            </a:r>
            <a:r>
              <a:rPr lang="en-US" dirty="0">
                <a:solidFill>
                  <a:schemeClr val="bg1"/>
                </a:solidFill>
              </a:rPr>
              <a:t>,), (be, become) servant (-s), do (use) service, till (-</a:t>
            </a:r>
            <a:r>
              <a:rPr lang="en-US" dirty="0" err="1">
                <a:solidFill>
                  <a:schemeClr val="bg1"/>
                </a:solidFill>
              </a:rPr>
              <a:t>er</a:t>
            </a:r>
            <a:r>
              <a:rPr lang="en-US" dirty="0">
                <a:solidFill>
                  <a:schemeClr val="bg1"/>
                </a:solidFill>
              </a:rPr>
              <a:t>), transgress [from margin], (set a) work, </a:t>
            </a:r>
            <a:r>
              <a:rPr lang="en-US" dirty="0" smtClean="0">
                <a:solidFill>
                  <a:schemeClr val="bg1"/>
                </a:solidFill>
              </a:rPr>
              <a:t/>
            </a:r>
            <a:br>
              <a:rPr lang="en-US" dirty="0" smtClean="0">
                <a:solidFill>
                  <a:schemeClr val="bg1"/>
                </a:solidFill>
              </a:rPr>
            </a:br>
            <a:r>
              <a:rPr lang="en-US" dirty="0" smtClean="0">
                <a:solidFill>
                  <a:schemeClr val="bg1"/>
                </a:solidFill>
              </a:rPr>
              <a:t>be </a:t>
            </a:r>
            <a:r>
              <a:rPr lang="en-US" dirty="0">
                <a:solidFill>
                  <a:schemeClr val="bg1"/>
                </a:solidFill>
              </a:rPr>
              <a:t>wrought, </a:t>
            </a:r>
            <a:r>
              <a:rPr lang="en-US" b="1" u="sng" dirty="0" smtClean="0">
                <a:solidFill>
                  <a:schemeClr val="bg1"/>
                </a:solidFill>
              </a:rPr>
              <a:t>worshipper</a:t>
            </a:r>
            <a:r>
              <a:rPr lang="en-US" dirty="0">
                <a:solidFill>
                  <a:schemeClr val="bg1"/>
                </a:solidFill>
              </a:rPr>
              <a:t>.</a:t>
            </a:r>
          </a:p>
        </p:txBody>
      </p:sp>
      <p:sp>
        <p:nvSpPr>
          <p:cNvPr id="5" name="Title 1"/>
          <p:cNvSpPr txBox="1">
            <a:spLocks/>
          </p:cNvSpPr>
          <p:nvPr/>
        </p:nvSpPr>
        <p:spPr>
          <a:xfrm>
            <a:off x="0" y="0"/>
            <a:ext cx="12192000" cy="990600"/>
          </a:xfrm>
          <a:prstGeom prst="rect">
            <a:avLst/>
          </a:prstGeom>
        </p:spPr>
        <p:txBody>
          <a:bodyPr vert="horz" anchor="ct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smtClean="0">
                <a:ln>
                  <a:solidFill>
                    <a:srgbClr val="FF9900"/>
                  </a:solidFill>
                </a:ln>
                <a:solidFill>
                  <a:schemeClr val="accent3"/>
                </a:solidFill>
              </a:rPr>
              <a:t>A Closer Look </a:t>
            </a:r>
            <a:r>
              <a:rPr lang="en-US" sz="6000" b="1" dirty="0" smtClean="0">
                <a:ln>
                  <a:solidFill>
                    <a:srgbClr val="FF9900"/>
                  </a:solidFill>
                </a:ln>
                <a:solidFill>
                  <a:srgbClr val="0070C0"/>
                </a:solidFill>
              </a:rPr>
              <a:t>at “Serve” in Deut.</a:t>
            </a:r>
            <a:endParaRPr lang="en-US" sz="6000" b="1" dirty="0">
              <a:ln>
                <a:solidFill>
                  <a:srgbClr val="FF9900"/>
                </a:solidFill>
              </a:ln>
              <a:solidFill>
                <a:srgbClr val="0070C0"/>
              </a:solidFill>
            </a:endParaRPr>
          </a:p>
        </p:txBody>
      </p:sp>
      <p:sp>
        <p:nvSpPr>
          <p:cNvPr id="7" name="Content Placeholder 3"/>
          <p:cNvSpPr txBox="1">
            <a:spLocks/>
          </p:cNvSpPr>
          <p:nvPr/>
        </p:nvSpPr>
        <p:spPr>
          <a:xfrm>
            <a:off x="152400" y="6019800"/>
            <a:ext cx="11963400" cy="838200"/>
          </a:xfrm>
          <a:prstGeom prst="rect">
            <a:avLst/>
          </a:prstGeom>
        </p:spPr>
        <p:txBody>
          <a:bodyPr vert="horz">
            <a:normAutofit fontScale="92500"/>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Clr>
                <a:srgbClr val="8E002F"/>
              </a:buClr>
              <a:buNone/>
            </a:pPr>
            <a:r>
              <a:rPr lang="en-US" sz="4400" b="1" dirty="0" smtClean="0">
                <a:ln w="9000" cmpd="sng">
                  <a:solidFill>
                    <a:srgbClr val="D8EEC0"/>
                  </a:solidFill>
                  <a:prstDash val="solid"/>
                </a:ln>
                <a:solidFill>
                  <a:schemeClr val="accent4">
                    <a:lumMod val="75000"/>
                  </a:schemeClr>
                </a:solidFill>
                <a:effectLst>
                  <a:reflection blurRad="12700" stA="28000" endPos="45000" dist="1000" dir="5400000" sy="-100000" algn="bl" rotWithShape="0"/>
                </a:effectLst>
                <a:latin typeface="Kristen ITC" pitchFamily="66" charset="0"/>
              </a:rPr>
              <a:t>Will today’s definitions differ from Hebrew?</a:t>
            </a:r>
            <a:endParaRPr lang="en-US" sz="3600" dirty="0" smtClean="0">
              <a:ln w="9000" cmpd="sng">
                <a:solidFill>
                  <a:srgbClr val="D8EEC0"/>
                </a:solidFill>
                <a:prstDash val="solid"/>
              </a:ln>
              <a:solidFill>
                <a:schemeClr val="accent4">
                  <a:lumMod val="75000"/>
                </a:schemeClr>
              </a:solidFill>
              <a:effectLst>
                <a:glow rad="139700">
                  <a:schemeClr val="accent5">
                    <a:satMod val="175000"/>
                    <a:alpha val="40000"/>
                  </a:schemeClr>
                </a:glow>
              </a:effectLst>
            </a:endParaRPr>
          </a:p>
        </p:txBody>
      </p:sp>
      <p:sp>
        <p:nvSpPr>
          <p:cNvPr id="8" name="Content Placeholder 3"/>
          <p:cNvSpPr txBox="1">
            <a:spLocks/>
          </p:cNvSpPr>
          <p:nvPr/>
        </p:nvSpPr>
        <p:spPr>
          <a:xfrm>
            <a:off x="12649200" y="1371600"/>
            <a:ext cx="7878064" cy="4495800"/>
          </a:xfrm>
          <a:prstGeom prst="rect">
            <a:avLst/>
          </a:prstGeom>
        </p:spPr>
        <p:txBody>
          <a:bodyPr>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b="1" u="sng" smtClean="0">
                <a:ln>
                  <a:solidFill>
                    <a:schemeClr val="tx1"/>
                  </a:solidFill>
                </a:ln>
                <a:solidFill>
                  <a:schemeClr val="accent5">
                    <a:lumMod val="75000"/>
                  </a:schemeClr>
                </a:solidFill>
              </a:rPr>
              <a:t>serve</a:t>
            </a:r>
            <a:r>
              <a:rPr lang="en-US" smtClean="0"/>
              <a:t>  </a:t>
            </a:r>
            <a:r>
              <a:rPr lang="en-US" b="1" smtClean="0">
                <a:ln>
                  <a:solidFill>
                    <a:schemeClr val="tx1"/>
                  </a:solidFill>
                </a:ln>
                <a:solidFill>
                  <a:srgbClr val="0070C0"/>
                </a:solidFill>
              </a:rPr>
              <a:t>H5647; </a:t>
            </a:r>
            <a:r>
              <a:rPr lang="en-US" b="1" smtClean="0">
                <a:ln>
                  <a:solidFill>
                    <a:schemeClr val="tx1"/>
                  </a:solidFill>
                </a:ln>
                <a:solidFill>
                  <a:schemeClr val="accent5">
                    <a:lumMod val="75000"/>
                  </a:schemeClr>
                </a:solidFill>
              </a:rPr>
              <a:t>`abad; a primitive root; to work </a:t>
            </a:r>
            <a:r>
              <a:rPr lang="en-US" sz="2400" b="1" smtClean="0">
                <a:ln>
                  <a:solidFill>
                    <a:schemeClr val="tx1"/>
                  </a:solidFill>
                </a:ln>
                <a:solidFill>
                  <a:schemeClr val="accent5">
                    <a:lumMod val="75000"/>
                  </a:schemeClr>
                </a:solidFill>
              </a:rPr>
              <a:t>(in any sense); </a:t>
            </a:r>
            <a:r>
              <a:rPr lang="en-US" b="1" smtClean="0">
                <a:ln>
                  <a:solidFill>
                    <a:schemeClr val="tx1"/>
                  </a:solidFill>
                </a:ln>
                <a:solidFill>
                  <a:schemeClr val="accent5">
                    <a:lumMod val="75000"/>
                  </a:schemeClr>
                </a:solidFill>
              </a:rPr>
              <a:t>by implication, to serve, till, </a:t>
            </a:r>
            <a:r>
              <a:rPr lang="en-US" sz="2400" b="1" smtClean="0">
                <a:ln>
                  <a:solidFill>
                    <a:schemeClr val="tx1"/>
                  </a:solidFill>
                </a:ln>
                <a:solidFill>
                  <a:schemeClr val="accent5">
                    <a:lumMod val="75000"/>
                  </a:schemeClr>
                </a:solidFill>
              </a:rPr>
              <a:t>(causatively) </a:t>
            </a:r>
            <a:r>
              <a:rPr lang="en-US" b="1" smtClean="0">
                <a:ln>
                  <a:solidFill>
                    <a:schemeClr val="tx1"/>
                  </a:solidFill>
                </a:ln>
                <a:solidFill>
                  <a:schemeClr val="accent5">
                    <a:lumMod val="75000"/>
                  </a:schemeClr>
                </a:solidFill>
              </a:rPr>
              <a:t>enslave, etc.:</a:t>
            </a:r>
          </a:p>
          <a:p>
            <a:pPr marL="365760" lvl="1" indent="0">
              <a:buFont typeface="Wingdings 2"/>
              <a:buNone/>
            </a:pPr>
            <a:r>
              <a:rPr lang="en-US" smtClean="0"/>
              <a:t>KJV -  be, </a:t>
            </a:r>
            <a:r>
              <a:rPr lang="en-US" b="1" u="sng" smtClean="0">
                <a:solidFill>
                  <a:srgbClr val="8E002F"/>
                </a:solidFill>
              </a:rPr>
              <a:t>keep in bondage</a:t>
            </a:r>
            <a:r>
              <a:rPr lang="en-US" smtClean="0">
                <a:solidFill>
                  <a:srgbClr val="8E002F"/>
                </a:solidFill>
              </a:rPr>
              <a:t>, </a:t>
            </a:r>
            <a:r>
              <a:rPr lang="en-US" smtClean="0"/>
              <a:t>be bondmen, </a:t>
            </a:r>
            <a:br>
              <a:rPr lang="en-US" smtClean="0"/>
            </a:br>
            <a:r>
              <a:rPr lang="en-US" smtClean="0"/>
              <a:t>bond-service, </a:t>
            </a:r>
            <a:r>
              <a:rPr lang="en-US" b="1" u="sng" smtClean="0">
                <a:solidFill>
                  <a:srgbClr val="8E002F"/>
                </a:solidFill>
              </a:rPr>
              <a:t>compel</a:t>
            </a:r>
            <a:r>
              <a:rPr lang="en-US" smtClean="0">
                <a:solidFill>
                  <a:srgbClr val="8E002F"/>
                </a:solidFill>
              </a:rPr>
              <a:t>,</a:t>
            </a:r>
            <a:r>
              <a:rPr lang="en-US" b="1" smtClean="0">
                <a:solidFill>
                  <a:srgbClr val="8E002F"/>
                </a:solidFill>
              </a:rPr>
              <a:t> do</a:t>
            </a:r>
            <a:r>
              <a:rPr lang="en-US" smtClean="0">
                <a:solidFill>
                  <a:srgbClr val="8E002F"/>
                </a:solidFill>
              </a:rPr>
              <a:t>,</a:t>
            </a:r>
            <a:r>
              <a:rPr lang="en-US" b="1" smtClean="0">
                <a:solidFill>
                  <a:srgbClr val="8E002F"/>
                </a:solidFill>
              </a:rPr>
              <a:t> </a:t>
            </a:r>
            <a:r>
              <a:rPr lang="en-US" smtClean="0"/>
              <a:t>dress, ear, </a:t>
            </a:r>
            <a:r>
              <a:rPr lang="en-US" b="1" u="sng" smtClean="0">
                <a:solidFill>
                  <a:srgbClr val="8E002F"/>
                </a:solidFill>
              </a:rPr>
              <a:t>execute</a:t>
            </a:r>
            <a:r>
              <a:rPr lang="en-US" smtClean="0">
                <a:solidFill>
                  <a:srgbClr val="8E002F"/>
                </a:solidFill>
              </a:rPr>
              <a:t>, </a:t>
            </a:r>
            <a:r>
              <a:rPr lang="en-US" smtClean="0"/>
              <a:t>husbandman, keep, labour </a:t>
            </a:r>
            <a:r>
              <a:rPr lang="en-US" sz="2000" smtClean="0"/>
              <a:t>(-ing man, bring to pass, (cause to, make to)</a:t>
            </a:r>
            <a:r>
              <a:rPr lang="en-US" smtClean="0"/>
              <a:t> serve </a:t>
            </a:r>
            <a:r>
              <a:rPr lang="en-US" sz="2000" smtClean="0"/>
              <a:t>(-ingself,),  (be, become) </a:t>
            </a:r>
            <a:r>
              <a:rPr lang="en-US" smtClean="0"/>
              <a:t>servant </a:t>
            </a:r>
            <a:r>
              <a:rPr lang="en-US" sz="2000" smtClean="0"/>
              <a:t>(-s), </a:t>
            </a:r>
            <a:br>
              <a:rPr lang="en-US" sz="2000" smtClean="0"/>
            </a:br>
            <a:r>
              <a:rPr lang="en-US" b="1" smtClean="0">
                <a:solidFill>
                  <a:srgbClr val="8E002F"/>
                </a:solidFill>
              </a:rPr>
              <a:t>do</a:t>
            </a:r>
            <a:r>
              <a:rPr lang="en-US" smtClean="0"/>
              <a:t> </a:t>
            </a:r>
            <a:r>
              <a:rPr lang="en-US" sz="2000" smtClean="0"/>
              <a:t>(use) </a:t>
            </a:r>
            <a:r>
              <a:rPr lang="en-US" b="1" smtClean="0">
                <a:solidFill>
                  <a:srgbClr val="8E002F"/>
                </a:solidFill>
              </a:rPr>
              <a:t>service</a:t>
            </a:r>
            <a:r>
              <a:rPr lang="en-US" smtClean="0">
                <a:solidFill>
                  <a:srgbClr val="8E002F"/>
                </a:solidFill>
              </a:rPr>
              <a:t>,</a:t>
            </a:r>
            <a:r>
              <a:rPr lang="en-US" b="1" smtClean="0">
                <a:solidFill>
                  <a:srgbClr val="8E002F"/>
                </a:solidFill>
              </a:rPr>
              <a:t> </a:t>
            </a:r>
            <a:r>
              <a:rPr lang="en-US" smtClean="0"/>
              <a:t>till </a:t>
            </a:r>
            <a:r>
              <a:rPr lang="en-US" sz="2000" smtClean="0"/>
              <a:t>(-er), </a:t>
            </a:r>
            <a:r>
              <a:rPr lang="en-US" smtClean="0"/>
              <a:t>transgress </a:t>
            </a:r>
            <a:r>
              <a:rPr lang="en-US" sz="2000" smtClean="0"/>
              <a:t>[from margin], (set a) </a:t>
            </a:r>
            <a:r>
              <a:rPr lang="en-US" smtClean="0"/>
              <a:t>work, be wrought, </a:t>
            </a:r>
            <a:r>
              <a:rPr lang="en-US" b="1" u="sng" smtClean="0">
                <a:solidFill>
                  <a:srgbClr val="8E002F"/>
                </a:solidFill>
              </a:rPr>
              <a:t>worshipper</a:t>
            </a:r>
            <a:r>
              <a:rPr lang="en-US" smtClean="0">
                <a:solidFill>
                  <a:srgbClr val="8E002F"/>
                </a:solidFill>
              </a:rPr>
              <a:t>.</a:t>
            </a:r>
            <a:endParaRPr lang="en-US" dirty="0">
              <a:solidFill>
                <a:srgbClr val="8E002F"/>
              </a:solidFill>
            </a:endParaRPr>
          </a:p>
        </p:txBody>
      </p:sp>
    </p:spTree>
    <p:extLst>
      <p:ext uri="{BB962C8B-B14F-4D97-AF65-F5344CB8AC3E}">
        <p14:creationId xmlns:p14="http://schemas.microsoft.com/office/powerpoint/2010/main" val="29219871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0"/>
                                        <p:tgtEl>
                                          <p:spTgt spid="7"/>
                                        </p:tgtEl>
                                      </p:cBhvr>
                                    </p:animEffect>
                                    <p:anim calcmode="lin" valueType="num">
                                      <p:cBhvr>
                                        <p:cTn id="8" dur="2500" fill="hold"/>
                                        <p:tgtEl>
                                          <p:spTgt spid="7"/>
                                        </p:tgtEl>
                                        <p:attrNameLst>
                                          <p:attrName>ppt_x</p:attrName>
                                        </p:attrNameLst>
                                      </p:cBhvr>
                                      <p:tavLst>
                                        <p:tav tm="0">
                                          <p:val>
                                            <p:strVal val="#ppt_x"/>
                                          </p:val>
                                        </p:tav>
                                        <p:tav tm="100000">
                                          <p:val>
                                            <p:strVal val="#ppt_x"/>
                                          </p:val>
                                        </p:tav>
                                      </p:tavLst>
                                    </p:anim>
                                    <p:anim calcmode="lin" valueType="num">
                                      <p:cBhvr>
                                        <p:cTn id="9" dur="2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solidFill>
                  <a:prstClr val="black">
                    <a:tint val="75000"/>
                  </a:prstClr>
                </a:solidFill>
              </a:rPr>
              <a:pPr/>
              <a:t>2</a:t>
            </a:fld>
            <a:endParaRPr lang="en-US">
              <a:solidFill>
                <a:prstClr val="black">
                  <a:tint val="75000"/>
                </a:prstClr>
              </a:solidFill>
            </a:endParaRPr>
          </a:p>
        </p:txBody>
      </p:sp>
      <p:pic>
        <p:nvPicPr>
          <p:cNvPr id="3" name="Picture 2"/>
          <p:cNvPicPr>
            <a:picLocks noChangeAspect="1"/>
          </p:cNvPicPr>
          <p:nvPr/>
        </p:nvPicPr>
        <p:blipFill>
          <a:blip r:embed="rId3" cstate="print"/>
          <a:stretch>
            <a:fillRect/>
          </a:stretch>
        </p:blipFill>
        <p:spPr>
          <a:xfrm>
            <a:off x="-56730" y="-152400"/>
            <a:ext cx="12304472" cy="7086600"/>
          </a:xfrm>
          <a:prstGeom prst="rect">
            <a:avLst/>
          </a:prstGeom>
        </p:spPr>
      </p:pic>
      <p:sp>
        <p:nvSpPr>
          <p:cNvPr id="6" name="Slide Number Placeholder 1"/>
          <p:cNvSpPr txBox="1">
            <a:spLocks/>
          </p:cNvSpPr>
          <p:nvPr/>
        </p:nvSpPr>
        <p:spPr>
          <a:xfrm>
            <a:off x="11353800" y="6270689"/>
            <a:ext cx="533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b="1" smtClean="0">
                <a:solidFill>
                  <a:schemeClr val="bg1"/>
                </a:solidFill>
              </a:rPr>
              <a:pPr/>
              <a:t>2</a:t>
            </a:fld>
            <a:endParaRPr lang="en-US" b="1" dirty="0">
              <a:solidFill>
                <a:schemeClr val="bg1"/>
              </a:solidFill>
            </a:endParaRPr>
          </a:p>
        </p:txBody>
      </p:sp>
      <p:sp>
        <p:nvSpPr>
          <p:cNvPr id="10" name="TextBox 9"/>
          <p:cNvSpPr txBox="1"/>
          <p:nvPr/>
        </p:nvSpPr>
        <p:spPr>
          <a:xfrm>
            <a:off x="12527280" y="3048000"/>
            <a:ext cx="9250680" cy="156966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b="1" dirty="0" smtClean="0">
                <a:ln>
                  <a:solidFill>
                    <a:schemeClr val="bg1"/>
                  </a:solidFill>
                </a:ln>
                <a:solidFill>
                  <a:prstClr val="white"/>
                </a:solidFill>
              </a:rPr>
              <a:t>Yes!  The moon in the heavens</a:t>
            </a:r>
            <a:br>
              <a:rPr lang="en-US" sz="4800" b="1" dirty="0" smtClean="0">
                <a:ln>
                  <a:solidFill>
                    <a:schemeClr val="bg1"/>
                  </a:solidFill>
                </a:ln>
                <a:solidFill>
                  <a:prstClr val="white"/>
                </a:solidFill>
              </a:rPr>
            </a:br>
            <a:r>
              <a:rPr lang="en-US" sz="4800" b="1" dirty="0" smtClean="0">
                <a:ln>
                  <a:solidFill>
                    <a:schemeClr val="bg1"/>
                  </a:solidFill>
                </a:ln>
                <a:solidFill>
                  <a:prstClr val="white"/>
                </a:solidFill>
              </a:rPr>
              <a:t>has its own </a:t>
            </a:r>
            <a:r>
              <a:rPr lang="en-US" sz="4800" b="1" u="sng" dirty="0" smtClean="0">
                <a:ln>
                  <a:solidFill>
                    <a:schemeClr val="bg1"/>
                  </a:solidFill>
                </a:ln>
                <a:solidFill>
                  <a:prstClr val="white"/>
                </a:solidFill>
              </a:rPr>
              <a:t>ordinances</a:t>
            </a:r>
            <a:r>
              <a:rPr lang="en-US" sz="4800" b="1" dirty="0" smtClean="0">
                <a:ln>
                  <a:solidFill>
                    <a:schemeClr val="bg1"/>
                  </a:solidFill>
                </a:ln>
                <a:solidFill>
                  <a:prstClr val="white"/>
                </a:solidFill>
              </a:rPr>
              <a:t>.</a:t>
            </a:r>
          </a:p>
        </p:txBody>
      </p:sp>
      <p:sp>
        <p:nvSpPr>
          <p:cNvPr id="11" name="Content Placeholder 3"/>
          <p:cNvSpPr txBox="1">
            <a:spLocks/>
          </p:cNvSpPr>
          <p:nvPr/>
        </p:nvSpPr>
        <p:spPr>
          <a:xfrm>
            <a:off x="-61810" y="1209040"/>
            <a:ext cx="12177610" cy="1676400"/>
          </a:xfrm>
          <a:prstGeom prst="rect">
            <a:avLst/>
          </a:prstGeom>
        </p:spPr>
        <p:txBody>
          <a:bodyPr>
            <a:no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82296" indent="0" algn="ctr">
              <a:buNone/>
            </a:pPr>
            <a:r>
              <a:rPr lang="en-US" sz="10000" b="1" dirty="0" smtClean="0">
                <a:ln w="900" cmpd="sng">
                  <a:solidFill>
                    <a:srgbClr val="B13F9A">
                      <a:alpha val="55000"/>
                    </a:srgbClr>
                  </a:solidFill>
                  <a:prstDash val="solid"/>
                </a:ln>
                <a:solidFill>
                  <a:srgbClr val="FFC9DB"/>
                </a:solidFill>
                <a:effectLst>
                  <a:innerShdw blurRad="101600" dist="76200" dir="5400000">
                    <a:schemeClr val="accent1">
                      <a:satMod val="190000"/>
                      <a:tint val="100000"/>
                      <a:alpha val="74000"/>
                    </a:schemeClr>
                  </a:innerShdw>
                </a:effectLst>
                <a:latin typeface="Edwardian Script ITC" pitchFamily="66" charset="0"/>
              </a:rPr>
              <a:t>The  </a:t>
            </a:r>
            <a:r>
              <a:rPr lang="en-US" sz="10000" b="1" dirty="0" smtClean="0">
                <a:ln w="900" cmpd="sng">
                  <a:solidFill>
                    <a:srgbClr val="B13F9A">
                      <a:alpha val="55000"/>
                    </a:srgbClr>
                  </a:solidFill>
                  <a:prstDash val="solid"/>
                </a:ln>
                <a:solidFill>
                  <a:schemeClr val="accent2">
                    <a:lumMod val="60000"/>
                    <a:lumOff val="40000"/>
                  </a:schemeClr>
                </a:solidFill>
                <a:effectLst>
                  <a:innerShdw blurRad="101600" dist="76200" dir="5400000">
                    <a:schemeClr val="accent1">
                      <a:satMod val="190000"/>
                      <a:tint val="100000"/>
                      <a:alpha val="74000"/>
                    </a:schemeClr>
                  </a:innerShdw>
                </a:effectLst>
                <a:latin typeface="Edwardian Script ITC" pitchFamily="66" charset="0"/>
              </a:rPr>
              <a:t>Moon! </a:t>
            </a:r>
            <a:r>
              <a:rPr lang="en-US" sz="10000" b="1" dirty="0" smtClean="0">
                <a:ln w="900" cmpd="sng">
                  <a:solidFill>
                    <a:srgbClr val="B13F9A">
                      <a:alpha val="55000"/>
                    </a:srgbClr>
                  </a:solidFill>
                  <a:prstDash val="solid"/>
                </a:ln>
                <a:solidFill>
                  <a:srgbClr val="FFC9DB"/>
                </a:solidFill>
                <a:effectLst>
                  <a:innerShdw blurRad="101600" dist="76200" dir="5400000">
                    <a:schemeClr val="accent1">
                      <a:satMod val="190000"/>
                      <a:tint val="100000"/>
                      <a:alpha val="74000"/>
                    </a:schemeClr>
                  </a:innerShdw>
                </a:effectLst>
                <a:latin typeface="Edwardian Script ITC" pitchFamily="66" charset="0"/>
              </a:rPr>
              <a:t>Oh, the</a:t>
            </a:r>
            <a:r>
              <a:rPr lang="en-US" sz="10000" b="1" dirty="0" smtClean="0">
                <a:ln w="900" cmpd="sng">
                  <a:solidFill>
                    <a:sysClr val="windowText" lastClr="000000">
                      <a:alpha val="55000"/>
                    </a:sysClr>
                  </a:solidFill>
                  <a:prstDash val="solid"/>
                </a:ln>
                <a:solidFill>
                  <a:srgbClr val="FFC9DB"/>
                </a:solidFill>
                <a:effectLst>
                  <a:innerShdw blurRad="101600" dist="76200" dir="5400000">
                    <a:schemeClr val="accent1">
                      <a:satMod val="190000"/>
                      <a:tint val="100000"/>
                      <a:alpha val="74000"/>
                    </a:schemeClr>
                  </a:innerShdw>
                </a:effectLst>
                <a:latin typeface="Edwardian Script ITC" pitchFamily="66" charset="0"/>
              </a:rPr>
              <a:t> </a:t>
            </a:r>
            <a:r>
              <a:rPr lang="en-US" sz="10000" b="1" dirty="0" smtClean="0">
                <a:ln w="900" cmpd="sng">
                  <a:solidFill>
                    <a:srgbClr val="B13F9A">
                      <a:alpha val="55000"/>
                    </a:srgbClr>
                  </a:solidFill>
                  <a:prstDash val="solid"/>
                </a:ln>
                <a:solidFill>
                  <a:schemeClr val="accent2">
                    <a:lumMod val="60000"/>
                    <a:lumOff val="40000"/>
                  </a:schemeClr>
                </a:solidFill>
                <a:effectLst>
                  <a:innerShdw blurRad="101600" dist="76200" dir="5400000">
                    <a:schemeClr val="accent1">
                      <a:satMod val="190000"/>
                      <a:tint val="100000"/>
                      <a:alpha val="74000"/>
                    </a:schemeClr>
                  </a:innerShdw>
                </a:effectLst>
                <a:latin typeface="Edwardian Script ITC" pitchFamily="66" charset="0"/>
              </a:rPr>
              <a:t>Moon!</a:t>
            </a:r>
            <a:r>
              <a:rPr lang="en-US" sz="4400" b="1" dirty="0" smtClean="0">
                <a:ln w="900" cmpd="sng">
                  <a:solidFill>
                    <a:srgbClr val="B13F9A">
                      <a:alpha val="55000"/>
                    </a:srgbClr>
                  </a:solidFill>
                  <a:prstDash val="solid"/>
                </a:ln>
                <a:solidFill>
                  <a:schemeClr val="accent2">
                    <a:lumMod val="60000"/>
                    <a:lumOff val="40000"/>
                  </a:schemeClr>
                </a:solidFill>
                <a:effectLst>
                  <a:innerShdw blurRad="101600" dist="76200" dir="5400000">
                    <a:schemeClr val="accent1">
                      <a:satMod val="190000"/>
                      <a:tint val="100000"/>
                      <a:alpha val="74000"/>
                    </a:schemeClr>
                  </a:innerShdw>
                </a:effectLst>
                <a:latin typeface="Edwardian Script ITC" pitchFamily="66" charset="0"/>
              </a:rPr>
              <a:t> </a:t>
            </a:r>
            <a:endParaRPr lang="en-US" sz="10000" b="1" dirty="0" smtClean="0">
              <a:ln w="900" cmpd="sng">
                <a:solidFill>
                  <a:srgbClr val="B13F9A">
                    <a:alpha val="55000"/>
                  </a:srgbClr>
                </a:solidFill>
                <a:prstDash val="solid"/>
              </a:ln>
              <a:solidFill>
                <a:schemeClr val="accent2">
                  <a:lumMod val="60000"/>
                  <a:lumOff val="40000"/>
                </a:schemeClr>
              </a:solidFill>
              <a:effectLst>
                <a:innerShdw blurRad="101600" dist="76200" dir="5400000">
                  <a:schemeClr val="accent1">
                    <a:satMod val="190000"/>
                    <a:tint val="100000"/>
                    <a:alpha val="74000"/>
                  </a:schemeClr>
                </a:innerShdw>
              </a:effectLst>
              <a:latin typeface="Edwardian Script ITC" pitchFamily="66" charset="0"/>
            </a:endParaRPr>
          </a:p>
        </p:txBody>
      </p:sp>
      <p:sp>
        <p:nvSpPr>
          <p:cNvPr id="12" name="Content Placeholder 3"/>
          <p:cNvSpPr txBox="1">
            <a:spLocks/>
          </p:cNvSpPr>
          <p:nvPr/>
        </p:nvSpPr>
        <p:spPr>
          <a:xfrm>
            <a:off x="-26250" y="0"/>
            <a:ext cx="12340390" cy="1219200"/>
          </a:xfrm>
          <a:prstGeom prst="rect">
            <a:avLst/>
          </a:prstGeom>
        </p:spPr>
        <p:txBody>
          <a:bodyPr>
            <a:no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82296" indent="0" algn="ctr">
              <a:buNone/>
            </a:pPr>
            <a:r>
              <a:rPr lang="en-US" sz="8000" b="1" dirty="0" smtClean="0">
                <a:ln w="900" cmpd="sng">
                  <a:solidFill>
                    <a:srgbClr val="B13F9A">
                      <a:alpha val="55000"/>
                    </a:srgbClr>
                  </a:solidFill>
                  <a:prstDash val="solid"/>
                </a:ln>
                <a:solidFill>
                  <a:srgbClr val="FFC9DB"/>
                </a:solidFill>
                <a:effectLst>
                  <a:innerShdw blurRad="101600" dist="76200" dir="5400000">
                    <a:schemeClr val="accent1">
                      <a:satMod val="190000"/>
                      <a:tint val="100000"/>
                      <a:alpha val="74000"/>
                    </a:schemeClr>
                  </a:innerShdw>
                </a:effectLst>
                <a:latin typeface="Edwardian Script ITC" pitchFamily="66" charset="0"/>
              </a:rPr>
              <a:t>Part </a:t>
            </a:r>
            <a:r>
              <a:rPr lang="en-US" sz="8000" b="1" dirty="0">
                <a:ln w="900" cmpd="sng">
                  <a:solidFill>
                    <a:srgbClr val="B13F9A">
                      <a:alpha val="55000"/>
                    </a:srgbClr>
                  </a:solidFill>
                  <a:prstDash val="solid"/>
                </a:ln>
                <a:solidFill>
                  <a:srgbClr val="FFC9DB"/>
                </a:solidFill>
                <a:effectLst>
                  <a:innerShdw blurRad="101600" dist="76200" dir="5400000">
                    <a:schemeClr val="accent1">
                      <a:satMod val="190000"/>
                      <a:tint val="100000"/>
                      <a:alpha val="74000"/>
                    </a:schemeClr>
                  </a:innerShdw>
                </a:effectLst>
                <a:latin typeface="Edwardian Script ITC" pitchFamily="66" charset="0"/>
              </a:rPr>
              <a:t>2</a:t>
            </a:r>
            <a:r>
              <a:rPr lang="en-US" sz="8000" b="1" dirty="0" smtClean="0">
                <a:ln w="900" cmpd="sng">
                  <a:solidFill>
                    <a:srgbClr val="B13F9A">
                      <a:alpha val="55000"/>
                    </a:srgbClr>
                  </a:solidFill>
                  <a:prstDash val="solid"/>
                </a:ln>
                <a:solidFill>
                  <a:srgbClr val="FFC9DB"/>
                </a:solidFill>
                <a:effectLst>
                  <a:innerShdw blurRad="101600" dist="76200" dir="5400000">
                    <a:schemeClr val="accent1">
                      <a:satMod val="190000"/>
                      <a:tint val="100000"/>
                      <a:alpha val="74000"/>
                    </a:schemeClr>
                  </a:innerShdw>
                </a:effectLst>
                <a:latin typeface="Edwardian Script ITC" pitchFamily="66" charset="0"/>
              </a:rPr>
              <a:t> :</a:t>
            </a:r>
          </a:p>
        </p:txBody>
      </p:sp>
      <p:sp>
        <p:nvSpPr>
          <p:cNvPr id="14" name="Title 1"/>
          <p:cNvSpPr txBox="1">
            <a:spLocks/>
          </p:cNvSpPr>
          <p:nvPr/>
        </p:nvSpPr>
        <p:spPr>
          <a:xfrm>
            <a:off x="612648" y="5782374"/>
            <a:ext cx="11007852" cy="838200"/>
          </a:xfrm>
          <a:prstGeom prst="rect">
            <a:avLst/>
          </a:prstGeom>
        </p:spPr>
        <p:txBody>
          <a:bodyPr>
            <a:normAutofit/>
            <a:scene3d>
              <a:camera prst="orthographicFront"/>
              <a:lightRig rig="soft" dir="t">
                <a:rot lat="0" lon="0" rev="10800000"/>
              </a:lightRig>
            </a:scene3d>
            <a:sp3d extrusionH="57150">
              <a:bevelT w="27940" h="12700" prst="angle"/>
              <a:contourClr>
                <a:srgbClr val="DDDDDD"/>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50" dirty="0" smtClean="0">
                <a:ln w="11430">
                  <a:solidFill>
                    <a:srgbClr val="B83D68"/>
                  </a:solidFill>
                </a:ln>
                <a:solidFill>
                  <a:schemeClr val="accent2">
                    <a:lumMod val="60000"/>
                    <a:lumOff val="40000"/>
                  </a:schemeClr>
                </a:solidFill>
                <a:effectLst>
                  <a:outerShdw blurRad="25400" algn="tl" rotWithShape="0">
                    <a:srgbClr val="000000">
                      <a:alpha val="43000"/>
                    </a:srgbClr>
                  </a:outerShdw>
                </a:effectLst>
                <a:latin typeface="Segoe Print" pitchFamily="2" charset="0"/>
              </a:rPr>
              <a:t>“Ordinances” of the Moon</a:t>
            </a:r>
            <a:endParaRPr lang="en-US" sz="4800" b="1" spc="150" dirty="0">
              <a:ln w="11430">
                <a:solidFill>
                  <a:srgbClr val="B83D68"/>
                </a:solidFill>
              </a:ln>
              <a:solidFill>
                <a:schemeClr val="accent2">
                  <a:lumMod val="60000"/>
                  <a:lumOff val="40000"/>
                </a:schemeClr>
              </a:solidFill>
              <a:effectLst>
                <a:outerShdw blurRad="25400" algn="tl" rotWithShape="0">
                  <a:srgbClr val="000000">
                    <a:alpha val="43000"/>
                  </a:srgbClr>
                </a:outerShdw>
              </a:effectLst>
              <a:latin typeface="Segoe Print" pitchFamily="2" charset="0"/>
            </a:endParaRPr>
          </a:p>
        </p:txBody>
      </p:sp>
      <p:pic>
        <p:nvPicPr>
          <p:cNvPr id="15" name="Picture 2" descr="C:\Users\Rae\Desktop\Art on Desktop\what_next_01.jp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21641" y="3374080"/>
            <a:ext cx="4607559" cy="21008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4871720" y="3712004"/>
            <a:ext cx="6248400" cy="1012396"/>
          </a:xfrm>
          <a:prstGeom prst="rect">
            <a:avLst/>
          </a:prstGeom>
        </p:spPr>
        <p:txBody>
          <a:bodyPr>
            <a:noAutofit/>
            <a:scene3d>
              <a:camera prst="orthographicFront"/>
              <a:lightRig rig="soft" dir="t">
                <a:rot lat="0" lon="0" rev="10800000"/>
              </a:lightRig>
            </a:scene3d>
            <a:sp3d extrusionH="57150">
              <a:bevelT w="27940" h="12700" prst="angle"/>
              <a:contourClr>
                <a:srgbClr val="DDDDDD"/>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000" b="1" spc="150" dirty="0" smtClean="0">
                <a:ln w="11430">
                  <a:solidFill>
                    <a:srgbClr val="B83D68"/>
                  </a:solidFill>
                </a:ln>
                <a:solidFill>
                  <a:schemeClr val="accent2">
                    <a:lumMod val="60000"/>
                    <a:lumOff val="40000"/>
                  </a:schemeClr>
                </a:solidFill>
                <a:effectLst>
                  <a:outerShdw blurRad="25400" algn="tl" rotWithShape="0">
                    <a:srgbClr val="000000">
                      <a:alpha val="43000"/>
                    </a:srgbClr>
                  </a:outerShdw>
                </a:effectLst>
                <a:latin typeface="Segoe Print" pitchFamily="2" charset="0"/>
              </a:rPr>
              <a:t>[H3394] ~ </a:t>
            </a:r>
            <a:r>
              <a:rPr lang="en-US" sz="4000" b="1" spc="150" dirty="0" err="1" smtClean="0">
                <a:ln w="11430">
                  <a:solidFill>
                    <a:srgbClr val="B83D68"/>
                  </a:solidFill>
                </a:ln>
                <a:solidFill>
                  <a:schemeClr val="accent2">
                    <a:lumMod val="60000"/>
                    <a:lumOff val="40000"/>
                  </a:schemeClr>
                </a:solidFill>
                <a:effectLst>
                  <a:outerShdw blurRad="25400" algn="tl" rotWithShape="0">
                    <a:srgbClr val="000000">
                      <a:alpha val="43000"/>
                    </a:srgbClr>
                  </a:outerShdw>
                </a:effectLst>
                <a:latin typeface="Segoe Print" pitchFamily="2" charset="0"/>
              </a:rPr>
              <a:t>yareach</a:t>
            </a:r>
            <a:endParaRPr lang="en-US" sz="4000" b="1" spc="150" dirty="0">
              <a:ln w="11430">
                <a:solidFill>
                  <a:srgbClr val="B83D68"/>
                </a:solidFill>
              </a:ln>
              <a:solidFill>
                <a:schemeClr val="accent2">
                  <a:lumMod val="60000"/>
                  <a:lumOff val="40000"/>
                </a:schemeClr>
              </a:solidFill>
              <a:effectLst>
                <a:outerShdw blurRad="25400" algn="tl" rotWithShape="0">
                  <a:srgbClr val="000000">
                    <a:alpha val="43000"/>
                  </a:srgbClr>
                </a:outerShdw>
              </a:effectLst>
              <a:latin typeface="Segoe Print" pitchFamily="2" charset="0"/>
            </a:endParaRPr>
          </a:p>
        </p:txBody>
      </p:sp>
    </p:spTree>
    <p:extLst>
      <p:ext uri="{BB962C8B-B14F-4D97-AF65-F5344CB8AC3E}">
        <p14:creationId xmlns:p14="http://schemas.microsoft.com/office/powerpoint/2010/main" val="321272862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2000"/>
                                        <p:tgtEl>
                                          <p:spTgt spid="16"/>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91000">
              <a:srgbClr val="5E9EFF"/>
            </a:gs>
            <a:gs pos="43000">
              <a:srgbClr val="85C2FF"/>
            </a:gs>
            <a:gs pos="68000">
              <a:srgbClr val="C4D6EB"/>
            </a:gs>
            <a:gs pos="4000">
              <a:srgbClr val="FFEBFA"/>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990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spc="300" dirty="0" smtClean="0">
                <a:ln w="11430"/>
                <a:solidFill>
                  <a:srgbClr val="8E002F"/>
                </a:solidFill>
                <a:effectLst>
                  <a:outerShdw blurRad="50800" dist="39000" dir="5460000" algn="tl">
                    <a:srgbClr val="000000">
                      <a:alpha val="38000"/>
                    </a:srgbClr>
                  </a:outerShdw>
                </a:effectLst>
              </a:rPr>
              <a:t>Unwavering Definitions</a:t>
            </a:r>
            <a:endParaRPr lang="en-US" sz="5400" b="1" i="1" spc="300" dirty="0">
              <a:ln w="11430"/>
              <a:solidFill>
                <a:srgbClr val="8E002F"/>
              </a:solidFill>
              <a:effectLst>
                <a:outerShdw blurRad="50800" dist="39000" dir="5460000" algn="tl">
                  <a:srgbClr val="000000">
                    <a:alpha val="38000"/>
                  </a:srgbClr>
                </a:outerShdw>
              </a:effectLst>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20</a:t>
            </a:fld>
            <a:endParaRPr lang="en-US"/>
          </a:p>
        </p:txBody>
      </p:sp>
      <p:sp>
        <p:nvSpPr>
          <p:cNvPr id="4" name="Content Placeholder 3"/>
          <p:cNvSpPr>
            <a:spLocks noGrp="1"/>
          </p:cNvSpPr>
          <p:nvPr>
            <p:ph sz="quarter" idx="1"/>
          </p:nvPr>
        </p:nvSpPr>
        <p:spPr>
          <a:xfrm>
            <a:off x="2514600" y="1600200"/>
            <a:ext cx="9372600" cy="2514600"/>
          </a:xfrm>
        </p:spPr>
        <p:txBody>
          <a:bodyPr>
            <a:normAutofit/>
            <a:scene3d>
              <a:camera prst="orthographicFront"/>
              <a:lightRig rig="threePt" dir="t"/>
            </a:scene3d>
            <a:sp3d extrusionH="57150">
              <a:bevelT w="38100" h="38100"/>
            </a:sp3d>
          </a:bodyPr>
          <a:lstStyle/>
          <a:p>
            <a:pPr marL="0" indent="0">
              <a:buNone/>
            </a:pPr>
            <a:r>
              <a:rPr lang="en-US" b="1" dirty="0" smtClean="0">
                <a:ln>
                  <a:solidFill>
                    <a:schemeClr val="tx1"/>
                  </a:solidFill>
                </a:ln>
                <a:solidFill>
                  <a:srgbClr val="B83D68"/>
                </a:solidFill>
              </a:rPr>
              <a:t>Between the </a:t>
            </a:r>
            <a:r>
              <a:rPr lang="en-US" b="1" i="1" dirty="0" smtClean="0">
                <a:ln>
                  <a:solidFill>
                    <a:schemeClr val="tx1"/>
                  </a:solidFill>
                </a:ln>
                <a:solidFill>
                  <a:srgbClr val="B83D68"/>
                </a:solidFill>
              </a:rPr>
              <a:t>Strong’s</a:t>
            </a:r>
            <a:r>
              <a:rPr lang="en-US" b="1" dirty="0" smtClean="0">
                <a:ln>
                  <a:solidFill>
                    <a:schemeClr val="tx1"/>
                  </a:solidFill>
                </a:ln>
                <a:solidFill>
                  <a:srgbClr val="B83D68"/>
                </a:solidFill>
              </a:rPr>
              <a:t> Hebrew definitions and the dictionaries of today, the definitions for </a:t>
            </a:r>
            <a:r>
              <a:rPr lang="en-US" b="1" u="sng" dirty="0" smtClean="0">
                <a:ln>
                  <a:solidFill>
                    <a:schemeClr val="tx1"/>
                  </a:solidFill>
                </a:ln>
                <a:solidFill>
                  <a:srgbClr val="B83D68"/>
                </a:solidFill>
              </a:rPr>
              <a:t>worship</a:t>
            </a:r>
            <a:r>
              <a:rPr lang="en-US" b="1" dirty="0" smtClean="0">
                <a:ln>
                  <a:solidFill>
                    <a:schemeClr val="tx1"/>
                  </a:solidFill>
                </a:ln>
                <a:solidFill>
                  <a:srgbClr val="B83D68"/>
                </a:solidFill>
              </a:rPr>
              <a:t> are about the same. </a:t>
            </a:r>
            <a:br>
              <a:rPr lang="en-US" b="1" dirty="0" smtClean="0">
                <a:ln>
                  <a:solidFill>
                    <a:schemeClr val="tx1"/>
                  </a:solidFill>
                </a:ln>
                <a:solidFill>
                  <a:srgbClr val="B83D68"/>
                </a:solidFill>
              </a:rPr>
            </a:br>
            <a:r>
              <a:rPr lang="en-US" sz="1400" b="1" dirty="0" smtClean="0">
                <a:ln>
                  <a:solidFill>
                    <a:schemeClr val="tx1"/>
                  </a:solidFill>
                </a:ln>
                <a:solidFill>
                  <a:srgbClr val="B83D68"/>
                </a:solidFill>
              </a:rPr>
              <a:t> </a:t>
            </a:r>
            <a:r>
              <a:rPr lang="en-US" b="1" dirty="0" smtClean="0">
                <a:ln>
                  <a:solidFill>
                    <a:schemeClr val="tx1"/>
                  </a:solidFill>
                </a:ln>
                <a:solidFill>
                  <a:srgbClr val="B83D68"/>
                </a:solidFill>
              </a:rPr>
              <a:t/>
            </a:r>
            <a:br>
              <a:rPr lang="en-US" b="1" dirty="0" smtClean="0">
                <a:ln>
                  <a:solidFill>
                    <a:schemeClr val="tx1"/>
                  </a:solidFill>
                </a:ln>
                <a:solidFill>
                  <a:srgbClr val="B83D68"/>
                </a:solidFill>
              </a:rPr>
            </a:br>
            <a:r>
              <a:rPr lang="en-US" b="1" dirty="0" smtClean="0">
                <a:ln>
                  <a:solidFill>
                    <a:schemeClr val="tx1"/>
                  </a:solidFill>
                </a:ln>
                <a:solidFill>
                  <a:srgbClr val="B83D68"/>
                </a:solidFill>
              </a:rPr>
              <a:t>Nothing changes for the word </a:t>
            </a:r>
            <a:r>
              <a:rPr lang="en-US" b="1" u="sng" dirty="0" smtClean="0">
                <a:ln>
                  <a:solidFill>
                    <a:schemeClr val="tx1"/>
                  </a:solidFill>
                </a:ln>
                <a:solidFill>
                  <a:srgbClr val="B83D68"/>
                </a:solidFill>
              </a:rPr>
              <a:t>SERVE</a:t>
            </a:r>
            <a:r>
              <a:rPr lang="en-US" b="1" dirty="0" smtClean="0">
                <a:ln>
                  <a:solidFill>
                    <a:schemeClr val="tx1"/>
                  </a:solidFill>
                </a:ln>
                <a:solidFill>
                  <a:srgbClr val="B83D68"/>
                </a:solidFill>
              </a:rPr>
              <a:t> either.</a:t>
            </a:r>
          </a:p>
        </p:txBody>
      </p:sp>
      <p:pic>
        <p:nvPicPr>
          <p:cNvPr id="5122" name="Picture 2" descr="C:\Users\Rae\Desktop\conc. Stron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37360"/>
            <a:ext cx="1909889"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C:\Users\Rae\Desktop\dict. webster's 18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008120"/>
            <a:ext cx="209169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a:xfrm>
            <a:off x="3429000" y="4038600"/>
            <a:ext cx="8534400" cy="2819400"/>
          </a:xfrm>
          <a:prstGeom prst="rect">
            <a:avLst/>
          </a:prstGeom>
        </p:spPr>
        <p:txBody>
          <a:bodyPr vert="horz">
            <a:norm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3200" b="1" dirty="0" smtClean="0">
                <a:ln>
                  <a:solidFill>
                    <a:schemeClr val="tx1"/>
                  </a:solidFill>
                </a:ln>
                <a:solidFill>
                  <a:srgbClr val="0070C0"/>
                </a:solidFill>
              </a:rPr>
              <a:t>However, there is another word we need to define to understand why Moses gave these commands, and how this may be linked to the issue of judging.</a:t>
            </a:r>
            <a:endParaRPr lang="en-US" sz="3200" dirty="0">
              <a:solidFill>
                <a:srgbClr val="0070C0"/>
              </a:solidFill>
            </a:endParaRPr>
          </a:p>
        </p:txBody>
      </p:sp>
    </p:spTree>
    <p:extLst>
      <p:ext uri="{BB962C8B-B14F-4D97-AF65-F5344CB8AC3E}">
        <p14:creationId xmlns:p14="http://schemas.microsoft.com/office/powerpoint/2010/main" val="294740803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2420600" y="6477000"/>
            <a:ext cx="711200" cy="381000"/>
          </a:xfrm>
        </p:spPr>
        <p:txBody>
          <a:bodyPr/>
          <a:lstStyle/>
          <a:p>
            <a:fld id="{AA4C6552-42F6-43F2-A3FB-E92E8C09004E}" type="slidenum">
              <a:rPr lang="en-US" smtClean="0"/>
              <a:pPr/>
              <a:t>21</a:t>
            </a:fld>
            <a:endParaRPr lang="en-US" dirty="0"/>
          </a:p>
        </p:txBody>
      </p:sp>
      <p:sp>
        <p:nvSpPr>
          <p:cNvPr id="4" name="Rounded Rectangle 3"/>
          <p:cNvSpPr/>
          <p:nvPr/>
        </p:nvSpPr>
        <p:spPr>
          <a:xfrm>
            <a:off x="4130040" y="106900"/>
            <a:ext cx="3759200" cy="1021556"/>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wrap="square">
            <a:spAutoFit/>
          </a:bodyPr>
          <a:lstStyle/>
          <a:p>
            <a:pPr lvl="0" algn="ctr"/>
            <a:r>
              <a:rPr lang="en-US" sz="5400" b="1" dirty="0" smtClean="0">
                <a:ln w="1905"/>
                <a:gradFill>
                  <a:gsLst>
                    <a:gs pos="0">
                      <a:srgbClr val="8E736A">
                        <a:shade val="20000"/>
                        <a:satMod val="200000"/>
                      </a:srgbClr>
                    </a:gs>
                    <a:gs pos="78000">
                      <a:srgbClr val="8E736A">
                        <a:tint val="90000"/>
                        <a:shade val="89000"/>
                        <a:satMod val="220000"/>
                      </a:srgbClr>
                    </a:gs>
                    <a:gs pos="100000">
                      <a:srgbClr val="8E736A">
                        <a:tint val="12000"/>
                        <a:satMod val="255000"/>
                      </a:srgbClr>
                    </a:gs>
                  </a:gsLst>
                  <a:lin ang="5400000"/>
                </a:gradFill>
                <a:effectLst>
                  <a:innerShdw blurRad="69850" dist="43180" dir="5400000">
                    <a:srgbClr val="000000">
                      <a:alpha val="65000"/>
                    </a:srgbClr>
                  </a:innerShdw>
                </a:effectLst>
              </a:rPr>
              <a:t>syncretism</a:t>
            </a:r>
            <a:endParaRPr lang="en-US" sz="5400" b="1" dirty="0">
              <a:ln w="1905"/>
              <a:gradFill>
                <a:gsLst>
                  <a:gs pos="0">
                    <a:srgbClr val="8E736A">
                      <a:shade val="20000"/>
                      <a:satMod val="200000"/>
                    </a:srgbClr>
                  </a:gs>
                  <a:gs pos="78000">
                    <a:srgbClr val="8E736A">
                      <a:tint val="90000"/>
                      <a:shade val="89000"/>
                      <a:satMod val="220000"/>
                    </a:srgbClr>
                  </a:gs>
                  <a:gs pos="100000">
                    <a:srgbClr val="8E736A">
                      <a:tint val="12000"/>
                      <a:satMod val="255000"/>
                    </a:srgbClr>
                  </a:gs>
                </a:gsLst>
                <a:lin ang="5400000"/>
              </a:gradFill>
              <a:effectLst>
                <a:innerShdw blurRad="69850" dist="43180" dir="5400000">
                  <a:srgbClr val="000000">
                    <a:alpha val="65000"/>
                  </a:srgbClr>
                </a:innerShdw>
              </a:effectLst>
            </a:endParaRPr>
          </a:p>
        </p:txBody>
      </p:sp>
      <p:sp>
        <p:nvSpPr>
          <p:cNvPr id="6" name="Rounded Rectangle 5"/>
          <p:cNvSpPr/>
          <p:nvPr/>
        </p:nvSpPr>
        <p:spPr>
          <a:xfrm>
            <a:off x="2971800" y="5715000"/>
            <a:ext cx="7010400" cy="1021556"/>
          </a:xfrm>
          <a:prstGeom prst="roundRect">
            <a:avLst/>
          </a:prstGeom>
          <a:solidFill>
            <a:schemeClr val="accent2">
              <a:tint val="50000"/>
              <a:alpha val="68000"/>
            </a:schemeClr>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wrap="square">
            <a:spAutoFit/>
          </a:bodyPr>
          <a:lstStyle/>
          <a:p>
            <a:pPr lvl="0" algn="ctr"/>
            <a:r>
              <a:rPr lang="en-US" sz="5400" b="1" dirty="0" smtClean="0">
                <a:ln w="1905"/>
                <a:gradFill>
                  <a:gsLst>
                    <a:gs pos="0">
                      <a:srgbClr val="8E736A">
                        <a:shade val="20000"/>
                        <a:satMod val="200000"/>
                      </a:srgbClr>
                    </a:gs>
                    <a:gs pos="78000">
                      <a:srgbClr val="8E736A">
                        <a:tint val="90000"/>
                        <a:shade val="89000"/>
                        <a:satMod val="220000"/>
                      </a:srgbClr>
                    </a:gs>
                    <a:gs pos="100000">
                      <a:srgbClr val="8E736A">
                        <a:tint val="12000"/>
                        <a:satMod val="255000"/>
                      </a:srgbClr>
                    </a:gs>
                  </a:gsLst>
                  <a:lin ang="5400000"/>
                </a:gradFill>
                <a:effectLst>
                  <a:innerShdw blurRad="69850" dist="43180" dir="5400000">
                    <a:srgbClr val="000000">
                      <a:alpha val="65000"/>
                    </a:srgbClr>
                  </a:innerShdw>
                </a:effectLst>
              </a:rPr>
              <a:t>What does that mean?</a:t>
            </a:r>
            <a:endParaRPr lang="en-US" sz="5400" b="1" dirty="0">
              <a:ln w="1905"/>
              <a:gradFill>
                <a:gsLst>
                  <a:gs pos="0">
                    <a:srgbClr val="8E736A">
                      <a:shade val="20000"/>
                      <a:satMod val="200000"/>
                    </a:srgbClr>
                  </a:gs>
                  <a:gs pos="78000">
                    <a:srgbClr val="8E736A">
                      <a:tint val="90000"/>
                      <a:shade val="89000"/>
                      <a:satMod val="220000"/>
                    </a:srgbClr>
                  </a:gs>
                  <a:gs pos="100000">
                    <a:srgbClr val="8E736A">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25233662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000000"/>
            </a:gs>
            <a:gs pos="20000">
              <a:srgbClr val="000040"/>
            </a:gs>
            <a:gs pos="50000">
              <a:srgbClr val="400040"/>
            </a:gs>
            <a:gs pos="75000">
              <a:srgbClr val="8F0040"/>
            </a:gs>
            <a:gs pos="89999">
              <a:srgbClr val="F27300"/>
            </a:gs>
            <a:gs pos="98000">
              <a:srgbClr val="FFBF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12192000" cy="838200"/>
          </a:xfrm>
        </p:spPr>
        <p:txBody>
          <a:bodyPr>
            <a:noAutofit/>
            <a:scene3d>
              <a:camera prst="orthographicFront"/>
              <a:lightRig rig="threePt" dir="t"/>
            </a:scene3d>
            <a:sp3d extrusionH="57150">
              <a:bevelT w="38100" h="38100"/>
            </a:sp3d>
          </a:bodyPr>
          <a:lstStyle/>
          <a:p>
            <a:pPr algn="ctr"/>
            <a:r>
              <a:rPr lang="en-US" sz="6000" b="1" dirty="0" smtClean="0">
                <a:ln w="11430"/>
                <a:solidFill>
                  <a:schemeClr val="accent4">
                    <a:lumMod val="75000"/>
                  </a:schemeClr>
                </a:solidFill>
                <a:effectLst>
                  <a:outerShdw blurRad="50800" dist="39000" dir="5460000" algn="tl">
                    <a:srgbClr val="000000">
                      <a:alpha val="38000"/>
                    </a:srgbClr>
                  </a:outerShdw>
                </a:effectLst>
                <a:latin typeface="Arial Rounded MT Bold" pitchFamily="34" charset="0"/>
              </a:rPr>
              <a:t>Islam – Hindu’s – Karaite Jews</a:t>
            </a:r>
            <a:endParaRPr lang="en-US" sz="6000" dirty="0">
              <a:solidFill>
                <a:schemeClr val="accent4">
                  <a:lumMod val="75000"/>
                </a:schemeClr>
              </a:solidFill>
            </a:endParaRPr>
          </a:p>
        </p:txBody>
      </p:sp>
      <p:sp>
        <p:nvSpPr>
          <p:cNvPr id="2" name="Slide Number Placeholder 1"/>
          <p:cNvSpPr>
            <a:spLocks noGrp="1"/>
          </p:cNvSpPr>
          <p:nvPr>
            <p:ph type="sldNum" sz="quarter" idx="12"/>
          </p:nvPr>
        </p:nvSpPr>
        <p:spPr>
          <a:xfrm>
            <a:off x="-1616075" y="2590800"/>
            <a:ext cx="711200" cy="244476"/>
          </a:xfrm>
        </p:spPr>
        <p:txBody>
          <a:bodyPr>
            <a:normAutofit fontScale="85000" lnSpcReduction="20000"/>
          </a:bodyPr>
          <a:lstStyle/>
          <a:p>
            <a:fld id="{AA4C6552-42F6-43F2-A3FB-E92E8C09004E}" type="slidenum">
              <a:rPr lang="en-US" smtClean="0">
                <a:solidFill>
                  <a:schemeClr val="bg1"/>
                </a:solidFill>
              </a:rPr>
              <a:pPr/>
              <a:t>22</a:t>
            </a:fld>
            <a:endParaRPr lang="en-US" dirty="0">
              <a:solidFill>
                <a:schemeClr val="bg1"/>
              </a:solidFill>
            </a:endParaRPr>
          </a:p>
        </p:txBody>
      </p:sp>
      <p:sp>
        <p:nvSpPr>
          <p:cNvPr id="4" name="Content Placeholder 3"/>
          <p:cNvSpPr>
            <a:spLocks noGrp="1"/>
          </p:cNvSpPr>
          <p:nvPr>
            <p:ph sz="quarter" idx="1"/>
          </p:nvPr>
        </p:nvSpPr>
        <p:spPr>
          <a:xfrm>
            <a:off x="3247294" y="1600200"/>
            <a:ext cx="8487506" cy="4495800"/>
          </a:xfrm>
        </p:spPr>
        <p:txBody>
          <a:bodyPr>
            <a:normAutofit/>
            <a:scene3d>
              <a:camera prst="orthographicFront"/>
              <a:lightRig rig="soft" dir="t">
                <a:rot lat="0" lon="0" rev="10800000"/>
              </a:lightRig>
            </a:scene3d>
            <a:sp3d>
              <a:bevelT w="27940" h="12700"/>
              <a:contourClr>
                <a:srgbClr val="DDDDDD"/>
              </a:contourClr>
            </a:sp3d>
          </a:bodyPr>
          <a:lstStyle/>
          <a:p>
            <a:pPr marL="0" indent="0">
              <a:buNone/>
            </a:pPr>
            <a:r>
              <a:rPr lang="en-US" sz="2800" b="1" spc="150" dirty="0" smtClean="0">
                <a:ln w="11430"/>
                <a:solidFill>
                  <a:srgbClr val="F8F8F8"/>
                </a:solidFill>
                <a:effectLst>
                  <a:outerShdw blurRad="25400" algn="tl" rotWithShape="0">
                    <a:srgbClr val="000000">
                      <a:alpha val="43000"/>
                    </a:srgbClr>
                  </a:outerShdw>
                </a:effectLst>
              </a:rPr>
              <a:t>Remember: Anan Ben </a:t>
            </a:r>
            <a:r>
              <a:rPr lang="en-US" sz="2800" b="1" spc="150" dirty="0" err="1" smtClean="0">
                <a:ln w="11430"/>
                <a:solidFill>
                  <a:srgbClr val="F8F8F8"/>
                </a:solidFill>
                <a:effectLst>
                  <a:outerShdw blurRad="25400" algn="tl" rotWithShape="0">
                    <a:srgbClr val="000000">
                      <a:alpha val="43000"/>
                    </a:srgbClr>
                  </a:outerShdw>
                </a:effectLst>
              </a:rPr>
              <a:t>Daud</a:t>
            </a:r>
            <a:r>
              <a:rPr lang="en-US" sz="2800" b="1" spc="150" dirty="0" smtClean="0">
                <a:ln w="11430"/>
                <a:solidFill>
                  <a:srgbClr val="F8F8F8"/>
                </a:solidFill>
                <a:effectLst>
                  <a:outerShdw blurRad="25400" algn="tl" rotWithShape="0">
                    <a:srgbClr val="000000">
                      <a:alpha val="43000"/>
                    </a:srgbClr>
                  </a:outerShdw>
                </a:effectLst>
              </a:rPr>
              <a:t> </a:t>
            </a:r>
            <a:r>
              <a:rPr lang="en-US" sz="2800" b="1" u="sng" spc="150" dirty="0" smtClean="0">
                <a:ln w="11430"/>
                <a:solidFill>
                  <a:srgbClr val="F8F8F8"/>
                </a:solidFill>
                <a:effectLst>
                  <a:outerShdw blurRad="25400" algn="tl" rotWithShape="0">
                    <a:srgbClr val="000000">
                      <a:alpha val="43000"/>
                    </a:srgbClr>
                  </a:outerShdw>
                </a:effectLst>
              </a:rPr>
              <a:t>synchronized</a:t>
            </a:r>
            <a:r>
              <a:rPr lang="en-US" sz="2800" b="1" spc="150" dirty="0" smtClean="0">
                <a:ln w="11430"/>
                <a:solidFill>
                  <a:srgbClr val="F8F8F8"/>
                </a:solidFill>
                <a:effectLst>
                  <a:outerShdw blurRad="25400" algn="tl" rotWithShape="0">
                    <a:srgbClr val="000000">
                      <a:alpha val="43000"/>
                    </a:srgbClr>
                  </a:outerShdw>
                </a:effectLst>
              </a:rPr>
              <a:t/>
            </a:r>
            <a:br>
              <a:rPr lang="en-US" sz="2800" b="1" spc="150" dirty="0" smtClean="0">
                <a:ln w="11430"/>
                <a:solidFill>
                  <a:srgbClr val="F8F8F8"/>
                </a:solidFill>
                <a:effectLst>
                  <a:outerShdw blurRad="25400" algn="tl" rotWithShape="0">
                    <a:srgbClr val="000000">
                      <a:alpha val="43000"/>
                    </a:srgbClr>
                  </a:outerShdw>
                </a:effectLst>
              </a:rPr>
            </a:br>
            <a:r>
              <a:rPr lang="en-US" sz="2800" b="1" spc="150" dirty="0" smtClean="0">
                <a:ln w="11430"/>
                <a:solidFill>
                  <a:srgbClr val="F8F8F8"/>
                </a:solidFill>
                <a:effectLst>
                  <a:outerShdw blurRad="25400" algn="tl" rotWithShape="0">
                    <a:srgbClr val="000000">
                      <a:alpha val="43000"/>
                    </a:srgbClr>
                  </a:outerShdw>
                </a:effectLst>
              </a:rPr>
              <a:t>the Hindu’s, Karaite Jews and Islam!</a:t>
            </a:r>
          </a:p>
          <a:p>
            <a:pPr>
              <a:buClr>
                <a:schemeClr val="bg2"/>
              </a:buClr>
              <a:buFont typeface="Wingdings" pitchFamily="2" charset="2"/>
              <a:buChar char="§"/>
            </a:pPr>
            <a:r>
              <a:rPr lang="en-US" sz="2800" b="1" spc="150" dirty="0" smtClean="0">
                <a:ln w="11430"/>
                <a:solidFill>
                  <a:srgbClr val="F8F8F8"/>
                </a:solidFill>
                <a:effectLst>
                  <a:outerShdw blurRad="25400" algn="tl" rotWithShape="0">
                    <a:srgbClr val="000000">
                      <a:alpha val="43000"/>
                    </a:srgbClr>
                  </a:outerShdw>
                </a:effectLst>
              </a:rPr>
              <a:t>They have </a:t>
            </a:r>
            <a:r>
              <a:rPr lang="en-US" sz="2800" b="1" u="sng" spc="150" dirty="0" smtClean="0">
                <a:ln w="11430"/>
                <a:solidFill>
                  <a:srgbClr val="F8F8F8"/>
                </a:solidFill>
                <a:effectLst>
                  <a:outerShdw blurRad="25400" algn="tl" rotWithShape="0">
                    <a:srgbClr val="000000">
                      <a:alpha val="43000"/>
                    </a:srgbClr>
                  </a:outerShdw>
                </a:effectLst>
              </a:rPr>
              <a:t>similar</a:t>
            </a:r>
            <a:r>
              <a:rPr lang="en-US" sz="2800" b="1" spc="150" dirty="0" smtClean="0">
                <a:ln w="11430"/>
                <a:solidFill>
                  <a:srgbClr val="F8F8F8"/>
                </a:solidFill>
                <a:effectLst>
                  <a:outerShdw blurRad="25400" algn="tl" rotWithShape="0">
                    <a:srgbClr val="000000">
                      <a:alpha val="43000"/>
                    </a:srgbClr>
                  </a:outerShdw>
                </a:effectLst>
              </a:rPr>
              <a:t> ways of</a:t>
            </a:r>
            <a:br>
              <a:rPr lang="en-US" sz="2800" b="1" spc="150" dirty="0" smtClean="0">
                <a:ln w="11430"/>
                <a:solidFill>
                  <a:srgbClr val="F8F8F8"/>
                </a:solidFill>
                <a:effectLst>
                  <a:outerShdw blurRad="25400" algn="tl" rotWithShape="0">
                    <a:srgbClr val="000000">
                      <a:alpha val="43000"/>
                    </a:srgbClr>
                  </a:outerShdw>
                </a:effectLst>
              </a:rPr>
            </a:br>
            <a:r>
              <a:rPr lang="en-US" sz="2800" b="1" spc="150" dirty="0" smtClean="0">
                <a:ln w="11430"/>
                <a:solidFill>
                  <a:srgbClr val="F8F8F8"/>
                </a:solidFill>
                <a:effectLst>
                  <a:outerShdw blurRad="25400" algn="tl" rotWithShape="0">
                    <a:srgbClr val="000000">
                      <a:alpha val="43000"/>
                    </a:srgbClr>
                  </a:outerShdw>
                </a:effectLst>
              </a:rPr>
              <a:t>worship from the same area. </a:t>
            </a:r>
          </a:p>
          <a:p>
            <a:pPr>
              <a:buClr>
                <a:schemeClr val="bg2"/>
              </a:buClr>
              <a:buFont typeface="Wingdings" pitchFamily="2" charset="2"/>
              <a:buChar char="§"/>
            </a:pPr>
            <a:r>
              <a:rPr lang="en-US" sz="2800" b="1" spc="150" dirty="0" smtClean="0">
                <a:ln w="11430"/>
                <a:solidFill>
                  <a:srgbClr val="F8F8F8"/>
                </a:solidFill>
                <a:effectLst>
                  <a:outerShdw blurRad="25400" algn="tl" rotWithShape="0">
                    <a:srgbClr val="000000">
                      <a:alpha val="43000"/>
                    </a:srgbClr>
                  </a:outerShdw>
                </a:effectLst>
              </a:rPr>
              <a:t>They all have the </a:t>
            </a:r>
            <a:r>
              <a:rPr lang="en-US" sz="2800" b="1" u="sng" spc="150" dirty="0" smtClean="0">
                <a:ln w="11430"/>
                <a:solidFill>
                  <a:srgbClr val="F8F8F8"/>
                </a:solidFill>
                <a:effectLst>
                  <a:outerShdw blurRad="25400" algn="tl" rotWithShape="0">
                    <a:srgbClr val="000000">
                      <a:alpha val="43000"/>
                    </a:srgbClr>
                  </a:outerShdw>
                </a:effectLst>
              </a:rPr>
              <a:t>star &amp; </a:t>
            </a:r>
            <a:br>
              <a:rPr lang="en-US" sz="2800" b="1" u="sng" spc="150" dirty="0" smtClean="0">
                <a:ln w="11430"/>
                <a:solidFill>
                  <a:srgbClr val="F8F8F8"/>
                </a:solidFill>
                <a:effectLst>
                  <a:outerShdw blurRad="25400" algn="tl" rotWithShape="0">
                    <a:srgbClr val="000000">
                      <a:alpha val="43000"/>
                    </a:srgbClr>
                  </a:outerShdw>
                </a:effectLst>
              </a:rPr>
            </a:br>
            <a:r>
              <a:rPr lang="en-US" sz="2800" b="1" u="sng" spc="150" dirty="0" smtClean="0">
                <a:ln w="11430"/>
                <a:solidFill>
                  <a:srgbClr val="F8F8F8"/>
                </a:solidFill>
                <a:effectLst>
                  <a:outerShdw blurRad="25400" algn="tl" rotWithShape="0">
                    <a:srgbClr val="000000">
                      <a:alpha val="43000"/>
                    </a:srgbClr>
                  </a:outerShdw>
                </a:effectLst>
              </a:rPr>
              <a:t>crescent moon symbols</a:t>
            </a:r>
            <a:r>
              <a:rPr lang="en-US" sz="2800" b="1" spc="150" dirty="0" smtClean="0">
                <a:ln w="11430"/>
                <a:solidFill>
                  <a:srgbClr val="F8F8F8"/>
                </a:solidFill>
                <a:effectLst>
                  <a:outerShdw blurRad="25400" algn="tl" rotWithShape="0">
                    <a:srgbClr val="000000">
                      <a:alpha val="43000"/>
                    </a:srgbClr>
                  </a:outerShdw>
                </a:effectLst>
              </a:rPr>
              <a:t>. </a:t>
            </a:r>
            <a:endParaRPr lang="en-US" sz="2800" b="1" spc="150" dirty="0">
              <a:ln w="11430"/>
              <a:solidFill>
                <a:srgbClr val="F8F8F8"/>
              </a:solidFill>
              <a:effectLst>
                <a:outerShdw blurRad="25400" algn="tl" rotWithShape="0">
                  <a:srgbClr val="000000">
                    <a:alpha val="43000"/>
                  </a:srgbClr>
                </a:outerShdw>
              </a:effectLst>
            </a:endParaRPr>
          </a:p>
        </p:txBody>
      </p:sp>
      <p:pic>
        <p:nvPicPr>
          <p:cNvPr id="3075" name="Picture 3" descr="C:\Users\Rae\Desktop\Anan Ben Dau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6400" y="3065324"/>
            <a:ext cx="2367567" cy="3362407"/>
          </a:xfrm>
          <a:prstGeom prst="ellipse">
            <a:avLst/>
          </a:prstGeom>
          <a:ln w="190500" cap="rnd">
            <a:solidFill>
              <a:schemeClr val="accent4">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7" name="Picture 5" descr="C:\Users\Rae\Desktop\Moon study\Shiva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85006"/>
            <a:ext cx="2887662" cy="2560637"/>
          </a:xfrm>
          <a:prstGeom prst="ellipse">
            <a:avLst/>
          </a:prstGeom>
          <a:ln w="190500" cap="rnd">
            <a:solidFill>
              <a:schemeClr val="accent4">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8" name="Picture 6" descr="C:\Users\Rae\Desktop\karaite jews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114800"/>
            <a:ext cx="3048158" cy="2028197"/>
          </a:xfrm>
          <a:prstGeom prst="ellipse">
            <a:avLst/>
          </a:prstGeom>
          <a:ln w="190500" cap="rnd">
            <a:solidFill>
              <a:schemeClr val="accent5">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0" name="Slide Number Placeholder 1"/>
          <p:cNvSpPr txBox="1">
            <a:spLocks/>
          </p:cNvSpPr>
          <p:nvPr/>
        </p:nvSpPr>
        <p:spPr>
          <a:xfrm>
            <a:off x="0" y="1180700"/>
            <a:ext cx="753545" cy="365125"/>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mtClean="0">
                <a:solidFill>
                  <a:prstClr val="white">
                    <a:tint val="75000"/>
                  </a:prstClr>
                </a:solidFill>
              </a:rPr>
              <a:pPr/>
              <a:t>22</a:t>
            </a:fld>
            <a:endParaRPr lang="en-US" dirty="0">
              <a:solidFill>
                <a:prstClr val="white">
                  <a:tint val="75000"/>
                </a:prstClr>
              </a:solidFill>
            </a:endParaRPr>
          </a:p>
        </p:txBody>
      </p:sp>
      <p:pic>
        <p:nvPicPr>
          <p:cNvPr id="3076" name="Picture 4" descr="C:\Users\Rae\Desktop\Islam.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0034" y="4724400"/>
            <a:ext cx="4293314" cy="194483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1" name="Picture 2" descr="C:\Users\Rae\Desktop\islam moon star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537778" y="5310195"/>
            <a:ext cx="1010321" cy="9944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Rectangle 11"/>
          <p:cNvSpPr/>
          <p:nvPr/>
        </p:nvSpPr>
        <p:spPr>
          <a:xfrm>
            <a:off x="609600" y="5943600"/>
            <a:ext cx="369043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rgbClr val="008080"/>
                </a:solidFill>
                <a:effectLst>
                  <a:outerShdw blurRad="50800" dist="39000" dir="5460000" algn="tl">
                    <a:srgbClr val="000000">
                      <a:alpha val="38000"/>
                    </a:srgbClr>
                  </a:outerShdw>
                </a:effectLst>
                <a:latin typeface="Ravie" pitchFamily="82" charset="0"/>
              </a:rPr>
              <a:t>Worship?</a:t>
            </a:r>
            <a:r>
              <a:rPr lang="en-US" sz="5400" b="1" dirty="0" smtClean="0">
                <a:ln w="11430"/>
                <a:solidFill>
                  <a:schemeClr val="accent2">
                    <a:lumMod val="75000"/>
                  </a:schemeClr>
                </a:solidFill>
                <a:effectLst>
                  <a:outerShdw blurRad="50800" dist="39000" dir="5460000" algn="tl">
                    <a:srgbClr val="000000">
                      <a:alpha val="38000"/>
                    </a:srgbClr>
                  </a:outerShdw>
                </a:effectLst>
                <a:latin typeface="Ravie" pitchFamily="82" charset="0"/>
              </a:rPr>
              <a:t> </a:t>
            </a:r>
            <a:endParaRPr lang="en-US" sz="5400" b="1" dirty="0">
              <a:ln w="11430"/>
              <a:solidFill>
                <a:schemeClr val="accent2">
                  <a:lumMod val="75000"/>
                </a:schemeClr>
              </a:solidFill>
              <a:effectLst>
                <a:outerShdw blurRad="50800" dist="39000" dir="5460000" algn="tl">
                  <a:srgbClr val="000000">
                    <a:alpha val="38000"/>
                  </a:srgbClr>
                </a:outerShdw>
              </a:effectLst>
              <a:latin typeface="Ravie" pitchFamily="82" charset="0"/>
            </a:endParaRPr>
          </a:p>
        </p:txBody>
      </p:sp>
      <p:sp>
        <p:nvSpPr>
          <p:cNvPr id="13" name="Rectangle 12"/>
          <p:cNvSpPr/>
          <p:nvPr/>
        </p:nvSpPr>
        <p:spPr>
          <a:xfrm>
            <a:off x="4114800" y="4880520"/>
            <a:ext cx="2736647"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solidFill>
                  <a:srgbClr val="008080"/>
                </a:solidFill>
                <a:effectLst>
                  <a:outerShdw blurRad="50800" dist="39000" dir="5460000" algn="tl">
                    <a:srgbClr val="000000">
                      <a:alpha val="38000"/>
                    </a:srgbClr>
                  </a:outerShdw>
                </a:effectLst>
                <a:latin typeface="Ravie" pitchFamily="82" charset="0"/>
              </a:rPr>
              <a:t>Serve?</a:t>
            </a:r>
            <a:endParaRPr lang="en-US" sz="4400" b="1" dirty="0">
              <a:ln w="11430"/>
              <a:solidFill>
                <a:srgbClr val="008080"/>
              </a:solidFill>
              <a:effectLst>
                <a:outerShdw blurRad="50800" dist="39000" dir="5460000" algn="tl">
                  <a:srgbClr val="000000">
                    <a:alpha val="38000"/>
                  </a:srgbClr>
                </a:outerShdw>
              </a:effectLst>
              <a:latin typeface="Ravie" pitchFamily="82" charset="0"/>
            </a:endParaRPr>
          </a:p>
        </p:txBody>
      </p:sp>
    </p:spTree>
    <p:extLst>
      <p:ext uri="{BB962C8B-B14F-4D97-AF65-F5344CB8AC3E}">
        <p14:creationId xmlns:p14="http://schemas.microsoft.com/office/powerpoint/2010/main" val="68385378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1500"/>
                                        <p:tgtEl>
                                          <p:spTgt spid="3077"/>
                                        </p:tgtEl>
                                      </p:cBhvr>
                                    </p:animEffect>
                                    <p:anim calcmode="lin" valueType="num">
                                      <p:cBhvr>
                                        <p:cTn id="8" dur="1500" fill="hold"/>
                                        <p:tgtEl>
                                          <p:spTgt spid="3077"/>
                                        </p:tgtEl>
                                        <p:attrNameLst>
                                          <p:attrName>ppt_x</p:attrName>
                                        </p:attrNameLst>
                                      </p:cBhvr>
                                      <p:tavLst>
                                        <p:tav tm="0">
                                          <p:val>
                                            <p:strVal val="#ppt_x"/>
                                          </p:val>
                                        </p:tav>
                                        <p:tav tm="100000">
                                          <p:val>
                                            <p:strVal val="#ppt_x"/>
                                          </p:val>
                                        </p:tav>
                                      </p:tavLst>
                                    </p:anim>
                                    <p:anim calcmode="lin" valueType="num">
                                      <p:cBhvr>
                                        <p:cTn id="9" dur="1500" fill="hold"/>
                                        <p:tgtEl>
                                          <p:spTgt spid="3077"/>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500"/>
                                        <p:tgtEl>
                                          <p:spTgt spid="3078"/>
                                        </p:tgtEl>
                                      </p:cBhvr>
                                    </p:animEffect>
                                    <p:anim calcmode="lin" valueType="num">
                                      <p:cBhvr>
                                        <p:cTn id="14" dur="1500" fill="hold"/>
                                        <p:tgtEl>
                                          <p:spTgt spid="3078"/>
                                        </p:tgtEl>
                                        <p:attrNameLst>
                                          <p:attrName>ppt_x</p:attrName>
                                        </p:attrNameLst>
                                      </p:cBhvr>
                                      <p:tavLst>
                                        <p:tav tm="0">
                                          <p:val>
                                            <p:strVal val="#ppt_x"/>
                                          </p:val>
                                        </p:tav>
                                        <p:tav tm="100000">
                                          <p:val>
                                            <p:strVal val="#ppt_x"/>
                                          </p:val>
                                        </p:tav>
                                      </p:tavLst>
                                    </p:anim>
                                    <p:anim calcmode="lin" valueType="num">
                                      <p:cBhvr>
                                        <p:cTn id="15" dur="15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500"/>
                                        <p:tgtEl>
                                          <p:spTgt spid="11"/>
                                        </p:tgtEl>
                                      </p:cBhvr>
                                    </p:animEffect>
                                    <p:anim calcmode="lin" valueType="num">
                                      <p:cBhvr>
                                        <p:cTn id="19" dur="1500" fill="hold"/>
                                        <p:tgtEl>
                                          <p:spTgt spid="11"/>
                                        </p:tgtEl>
                                        <p:attrNameLst>
                                          <p:attrName>ppt_x</p:attrName>
                                        </p:attrNameLst>
                                      </p:cBhvr>
                                      <p:tavLst>
                                        <p:tav tm="0">
                                          <p:val>
                                            <p:strVal val="#ppt_x"/>
                                          </p:val>
                                        </p:tav>
                                        <p:tav tm="100000">
                                          <p:val>
                                            <p:strVal val="#ppt_x"/>
                                          </p:val>
                                        </p:tav>
                                      </p:tavLst>
                                    </p:anim>
                                    <p:anim calcmode="lin" valueType="num">
                                      <p:cBhvr>
                                        <p:cTn id="20" dur="15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500"/>
                                        <p:tgtEl>
                                          <p:spTgt spid="3076"/>
                                        </p:tgtEl>
                                      </p:cBhvr>
                                    </p:animEffect>
                                    <p:anim calcmode="lin" valueType="num">
                                      <p:cBhvr>
                                        <p:cTn id="25" dur="1500" fill="hold"/>
                                        <p:tgtEl>
                                          <p:spTgt spid="3076"/>
                                        </p:tgtEl>
                                        <p:attrNameLst>
                                          <p:attrName>ppt_x</p:attrName>
                                        </p:attrNameLst>
                                      </p:cBhvr>
                                      <p:tavLst>
                                        <p:tav tm="0">
                                          <p:val>
                                            <p:strVal val="#ppt_x"/>
                                          </p:val>
                                        </p:tav>
                                        <p:tav tm="100000">
                                          <p:val>
                                            <p:strVal val="#ppt_x"/>
                                          </p:val>
                                        </p:tav>
                                      </p:tavLst>
                                    </p:anim>
                                    <p:anim calcmode="lin" valueType="num">
                                      <p:cBhvr>
                                        <p:cTn id="26" dur="1500" fill="hold"/>
                                        <p:tgtEl>
                                          <p:spTgt spid="3076"/>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2000"/>
                                        <p:tgtEl>
                                          <p:spTgt spid="4">
                                            <p:txEl>
                                              <p:pRg st="1" end="1"/>
                                            </p:txEl>
                                          </p:spTgt>
                                        </p:tgtEl>
                                      </p:cBhvr>
                                    </p:animEffect>
                                    <p:anim calcmode="lin" valueType="num">
                                      <p:cBhvr>
                                        <p:cTn id="31"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2"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33" fill="hold">
                            <p:stCondLst>
                              <p:cond delay="6500"/>
                            </p:stCondLst>
                            <p:childTnLst>
                              <p:par>
                                <p:cTn id="34" presetID="42" presetClass="entr" presetSubtype="0" fill="hold" nodeType="after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2000"/>
                                        <p:tgtEl>
                                          <p:spTgt spid="4">
                                            <p:txEl>
                                              <p:pRg st="2" end="2"/>
                                            </p:txEl>
                                          </p:spTgt>
                                        </p:tgtEl>
                                      </p:cBhvr>
                                    </p:animEffect>
                                    <p:anim calcmode="lin" valueType="num">
                                      <p:cBhvr>
                                        <p:cTn id="37"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8"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39" fill="hold">
                            <p:stCondLst>
                              <p:cond delay="8500"/>
                            </p:stCondLst>
                            <p:childTnLst>
                              <p:par>
                                <p:cTn id="40" presetID="22" presetClass="entr" presetSubtype="8" fill="hold" nodeType="after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wipe(left)">
                                      <p:cBhvr>
                                        <p:cTn id="42" dur="2500"/>
                                        <p:tgtEl>
                                          <p:spTgt spid="12">
                                            <p:txEl>
                                              <p:pRg st="0" end="0"/>
                                            </p:txEl>
                                          </p:spTgt>
                                        </p:tgtEl>
                                      </p:cBhvr>
                                    </p:animEffect>
                                  </p:childTnLst>
                                </p:cTn>
                              </p:par>
                            </p:childTnLst>
                          </p:cTn>
                        </p:par>
                        <p:par>
                          <p:cTn id="43" fill="hold">
                            <p:stCondLst>
                              <p:cond delay="11000"/>
                            </p:stCondLst>
                            <p:childTnLst>
                              <p:par>
                                <p:cTn id="44" presetID="22" presetClass="entr" presetSubtype="8" fill="hold" nodeType="after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wipe(left)">
                                      <p:cBhvr>
                                        <p:cTn id="46" dur="2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982200" cy="990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spc="300" dirty="0" smtClean="0">
                <a:ln w="11430">
                  <a:solidFill>
                    <a:schemeClr val="accent5">
                      <a:lumMod val="40000"/>
                      <a:lumOff val="6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oper Black" pitchFamily="18" charset="0"/>
              </a:rPr>
              <a:t>Moses </a:t>
            </a:r>
            <a:r>
              <a:rPr lang="en-US" sz="6600" b="1" spc="300" dirty="0" smtClean="0">
                <a:ln w="11430">
                  <a:solidFill>
                    <a:schemeClr val="accent5">
                      <a:lumMod val="40000"/>
                      <a:lumOff val="60000"/>
                    </a:schemeClr>
                  </a:solidFill>
                </a:ln>
                <a:solidFill>
                  <a:schemeClr val="bg1">
                    <a:lumMod val="75000"/>
                  </a:schemeClr>
                </a:solidFill>
                <a:effectLst>
                  <a:outerShdw blurRad="50800" dist="39000" dir="5460000" algn="tl">
                    <a:srgbClr val="000000">
                      <a:alpha val="38000"/>
                    </a:srgbClr>
                  </a:outerShdw>
                </a:effectLst>
                <a:latin typeface="Cooper Black" pitchFamily="18" charset="0"/>
              </a:rPr>
              <a:t>&amp;</a:t>
            </a:r>
            <a:r>
              <a:rPr lang="en-US" sz="6600" b="1" spc="300" dirty="0" smtClean="0">
                <a:ln w="11430">
                  <a:solidFill>
                    <a:schemeClr val="accent5">
                      <a:lumMod val="40000"/>
                      <a:lumOff val="6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oper Black" pitchFamily="18" charset="0"/>
              </a:rPr>
              <a:t> </a:t>
            </a:r>
            <a:r>
              <a:rPr lang="en-US" sz="6600" b="1" spc="300" dirty="0" smtClean="0">
                <a:ln w="11430">
                  <a:solidFill>
                    <a:schemeClr val="accent5">
                      <a:lumMod val="40000"/>
                      <a:lumOff val="60000"/>
                    </a:schemeClr>
                  </a:solidFill>
                </a:ln>
                <a:solidFill>
                  <a:schemeClr val="accent4"/>
                </a:solidFill>
                <a:effectLst>
                  <a:outerShdw blurRad="50800" dist="39000" dir="5460000" algn="tl">
                    <a:srgbClr val="000000">
                      <a:alpha val="38000"/>
                    </a:srgbClr>
                  </a:outerShdw>
                </a:effectLst>
                <a:latin typeface="Cooper Black" pitchFamily="18" charset="0"/>
              </a:rPr>
              <a:t>Syncretism</a:t>
            </a:r>
            <a:endParaRPr lang="en-US" sz="6600" b="1" spc="300" dirty="0">
              <a:ln w="11430">
                <a:solidFill>
                  <a:schemeClr val="accent5">
                    <a:lumMod val="40000"/>
                    <a:lumOff val="60000"/>
                  </a:schemeClr>
                </a:solidFill>
              </a:ln>
              <a:solidFill>
                <a:schemeClr val="accent4"/>
              </a:solidFill>
              <a:effectLst>
                <a:outerShdw blurRad="50800" dist="39000" dir="5460000" algn="tl">
                  <a:srgbClr val="000000">
                    <a:alpha val="38000"/>
                  </a:srgbClr>
                </a:outerShdw>
              </a:effectLst>
              <a:latin typeface="Cooper Black" pitchFamily="18"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23</a:t>
            </a:fld>
            <a:endParaRPr lang="en-US"/>
          </a:p>
        </p:txBody>
      </p:sp>
      <p:sp>
        <p:nvSpPr>
          <p:cNvPr id="4" name="Content Placeholder 3"/>
          <p:cNvSpPr>
            <a:spLocks noGrp="1"/>
          </p:cNvSpPr>
          <p:nvPr>
            <p:ph sz="quarter" idx="1"/>
          </p:nvPr>
        </p:nvSpPr>
        <p:spPr>
          <a:xfrm>
            <a:off x="228600" y="1600200"/>
            <a:ext cx="9067800" cy="4876800"/>
          </a:xfrm>
        </p:spPr>
        <p:txBody>
          <a:bodyPr>
            <a:normAutofit lnSpcReduction="10000"/>
          </a:bodyPr>
          <a:lstStyle/>
          <a:p>
            <a:pPr>
              <a:buFont typeface="Wingdings" pitchFamily="2" charset="2"/>
              <a:buChar char="v"/>
            </a:pP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This is </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 </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practice </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of </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adaptation </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that </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joins </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elements </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of one, or more, religions </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into another. </a:t>
            </a:r>
            <a:endPar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a:buFont typeface="Wingdings" pitchFamily="2" charset="2"/>
              <a:buChar char="v"/>
            </a:pP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As </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 result, the basic </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principles </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of </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ALL </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religions </a:t>
            </a:r>
            <a:r>
              <a:rPr lang="en-US" b="1" spc="50" dirty="0">
                <a:ln w="13500">
                  <a:solidFill>
                    <a:schemeClr val="accent1">
                      <a:shade val="2500"/>
                      <a:alpha val="6500"/>
                    </a:schemeClr>
                  </a:solidFill>
                  <a:prstDash val="solid"/>
                </a:ln>
                <a:solidFill>
                  <a:srgbClr val="8E002F">
                    <a:alpha val="95000"/>
                  </a:srgbClr>
                </a:solidFill>
                <a:effectLst>
                  <a:innerShdw blurRad="50900" dist="38500" dir="13500000">
                    <a:srgbClr val="000000">
                      <a:alpha val="60000"/>
                    </a:srgbClr>
                  </a:innerShdw>
                </a:effectLst>
              </a:rPr>
              <a:t>are fundamentally </a:t>
            </a:r>
            <a:r>
              <a:rPr lang="en-US" b="1" spc="50" dirty="0" smtClean="0">
                <a:ln w="13500">
                  <a:solidFill>
                    <a:schemeClr val="accent1">
                      <a:shade val="2500"/>
                      <a:alpha val="6500"/>
                    </a:schemeClr>
                  </a:solidFill>
                  <a:prstDash val="solid"/>
                </a:ln>
                <a:solidFill>
                  <a:srgbClr val="8E002F">
                    <a:alpha val="95000"/>
                  </a:srgbClr>
                </a:solidFill>
                <a:effectLst>
                  <a:innerShdw blurRad="50900" dist="38500" dir="13500000">
                    <a:srgbClr val="000000">
                      <a:alpha val="60000"/>
                    </a:srgbClr>
                  </a:innerShdw>
                </a:effectLst>
              </a:rPr>
              <a:t>altered </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with </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 common thread. </a:t>
            </a:r>
          </a:p>
          <a:p>
            <a:pPr>
              <a:buFont typeface="Wingdings" pitchFamily="2" charset="2"/>
              <a:buChar char="v"/>
            </a:pP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Twice in Deuteronomy, Moses </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warned the </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people of the </a:t>
            </a:r>
            <a:r>
              <a:rPr lang="en-US" b="1" u="sng"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INSIDIOUS</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and crafty </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forms of false worship, especially the worship of deities fashioned after the heavenly bodies including religious </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syncretism.</a:t>
            </a:r>
          </a:p>
        </p:txBody>
      </p:sp>
      <p:pic>
        <p:nvPicPr>
          <p:cNvPr id="5" name="Picture 4" descr="C:\Users\Rae\Desktop\moses B6896D 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753600" y="204143"/>
            <a:ext cx="2245474" cy="301707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8991600" y="3276600"/>
            <a:ext cx="3233234"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rgbClr val="92D050"/>
                </a:solidFill>
                <a:effectLst>
                  <a:outerShdw blurRad="50800" dist="39000" dir="5460000" algn="tl">
                    <a:srgbClr val="000000">
                      <a:alpha val="38000"/>
                    </a:srgbClr>
                  </a:outerShdw>
                </a:effectLst>
                <a:latin typeface="Aharoni" pitchFamily="2" charset="-79"/>
                <a:cs typeface="Aharoni" pitchFamily="2" charset="-79"/>
              </a:rPr>
              <a:t>What is religious syncretism?</a:t>
            </a:r>
            <a:endParaRPr lang="en-US" sz="5400" b="1" dirty="0">
              <a:ln w="11430"/>
              <a:solidFill>
                <a:srgbClr val="92D050"/>
              </a:solidFill>
              <a:effectLst>
                <a:outerShdw blurRad="50800" dist="39000" dir="5460000" algn="tl">
                  <a:srgbClr val="000000">
                    <a:alpha val="38000"/>
                  </a:srgbClr>
                </a:outerShdw>
              </a:effectLst>
              <a:latin typeface="Aharoni" pitchFamily="2" charset="-79"/>
              <a:cs typeface="Aharoni" pitchFamily="2" charset="-79"/>
            </a:endParaRPr>
          </a:p>
        </p:txBody>
      </p:sp>
    </p:spTree>
    <p:extLst>
      <p:ext uri="{BB962C8B-B14F-4D97-AF65-F5344CB8AC3E}">
        <p14:creationId xmlns:p14="http://schemas.microsoft.com/office/powerpoint/2010/main" val="124324799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2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anim calcmode="lin" valueType="num">
                                      <p:cBhvr>
                                        <p:cTn id="13"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500"/>
                                        <p:tgtEl>
                                          <p:spTgt spid="4">
                                            <p:txEl>
                                              <p:pRg st="1" end="1"/>
                                            </p:txEl>
                                          </p:spTgt>
                                        </p:tgtEl>
                                      </p:cBhvr>
                                    </p:animEffect>
                                    <p:anim calcmode="lin" valueType="num">
                                      <p:cBhvr>
                                        <p:cTn id="20" dur="1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500"/>
                                        <p:tgtEl>
                                          <p:spTgt spid="4">
                                            <p:txEl>
                                              <p:pRg st="2" end="2"/>
                                            </p:txEl>
                                          </p:spTgt>
                                        </p:tgtEl>
                                      </p:cBhvr>
                                    </p:animEffect>
                                    <p:anim calcmode="lin" valueType="num">
                                      <p:cBhvr>
                                        <p:cTn id="27" dur="1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039600" cy="990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spc="300" dirty="0" smtClean="0">
                <a:ln w="11430">
                  <a:solidFill>
                    <a:schemeClr val="accent5">
                      <a:lumMod val="40000"/>
                      <a:lumOff val="60000"/>
                    </a:schemeClr>
                  </a:solidFill>
                </a:ln>
                <a:solidFill>
                  <a:schemeClr val="accent4"/>
                </a:solidFill>
                <a:effectLst>
                  <a:outerShdw blurRad="50800" dist="39000" dir="5460000" algn="tl">
                    <a:srgbClr val="000000">
                      <a:alpha val="38000"/>
                    </a:srgbClr>
                  </a:outerShdw>
                </a:effectLst>
                <a:latin typeface="Cooper Black" pitchFamily="18" charset="0"/>
              </a:rPr>
              <a:t>Syncretism </a:t>
            </a:r>
            <a:r>
              <a:rPr lang="en-US" sz="6600" b="1" spc="300" dirty="0">
                <a:ln w="11430">
                  <a:solidFill>
                    <a:schemeClr val="accent5">
                      <a:lumMod val="40000"/>
                      <a:lumOff val="60000"/>
                    </a:schemeClr>
                  </a:solidFill>
                </a:ln>
                <a:solidFill>
                  <a:schemeClr val="bg1">
                    <a:lumMod val="75000"/>
                  </a:schemeClr>
                </a:solidFill>
                <a:effectLst>
                  <a:outerShdw blurRad="50800" dist="39000" dir="5460000" algn="tl">
                    <a:srgbClr val="000000">
                      <a:alpha val="38000"/>
                    </a:srgbClr>
                  </a:outerShdw>
                </a:effectLst>
                <a:latin typeface="Cooper Black" pitchFamily="18" charset="0"/>
              </a:rPr>
              <a:t>T</a:t>
            </a:r>
            <a:r>
              <a:rPr lang="en-US" sz="6600" b="1" spc="300" dirty="0" smtClean="0">
                <a:ln w="11430">
                  <a:solidFill>
                    <a:schemeClr val="accent5">
                      <a:lumMod val="40000"/>
                      <a:lumOff val="60000"/>
                    </a:schemeClr>
                  </a:solidFill>
                </a:ln>
                <a:solidFill>
                  <a:schemeClr val="bg1">
                    <a:lumMod val="75000"/>
                  </a:schemeClr>
                </a:solidFill>
                <a:effectLst>
                  <a:outerShdw blurRad="50800" dist="39000" dir="5460000" algn="tl">
                    <a:srgbClr val="000000">
                      <a:alpha val="38000"/>
                    </a:srgbClr>
                  </a:outerShdw>
                </a:effectLst>
                <a:latin typeface="Cooper Black" pitchFamily="18" charset="0"/>
              </a:rPr>
              <a:t>hen &amp; </a:t>
            </a:r>
            <a:r>
              <a:rPr lang="en-US" sz="6600" b="1" spc="300" dirty="0" smtClean="0">
                <a:ln w="11430">
                  <a:solidFill>
                    <a:schemeClr val="accent5">
                      <a:lumMod val="40000"/>
                      <a:lumOff val="6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oper Black" pitchFamily="18" charset="0"/>
              </a:rPr>
              <a:t>Now </a:t>
            </a:r>
            <a:endParaRPr lang="en-US" sz="6600" b="1" spc="300" dirty="0">
              <a:ln w="11430">
                <a:solidFill>
                  <a:schemeClr val="accent5">
                    <a:lumMod val="40000"/>
                    <a:lumOff val="60000"/>
                  </a:schemeClr>
                </a:solidFill>
              </a:ln>
              <a:solidFill>
                <a:schemeClr val="accent4"/>
              </a:solidFill>
              <a:effectLst>
                <a:outerShdw blurRad="50800" dist="39000" dir="5460000" algn="tl">
                  <a:srgbClr val="000000">
                    <a:alpha val="38000"/>
                  </a:srgbClr>
                </a:outerShdw>
              </a:effectLst>
              <a:latin typeface="Cooper Black" pitchFamily="18"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24</a:t>
            </a:fld>
            <a:endParaRPr lang="en-US"/>
          </a:p>
        </p:txBody>
      </p:sp>
      <p:sp>
        <p:nvSpPr>
          <p:cNvPr id="6" name="Content Placeholder 3"/>
          <p:cNvSpPr txBox="1">
            <a:spLocks/>
          </p:cNvSpPr>
          <p:nvPr/>
        </p:nvSpPr>
        <p:spPr>
          <a:xfrm>
            <a:off x="152400" y="1596557"/>
            <a:ext cx="11658600" cy="4842343"/>
          </a:xfrm>
          <a:prstGeom prst="rect">
            <a:avLst/>
          </a:prstGeom>
        </p:spPr>
        <p:txBody>
          <a:bodyPr vert="horz">
            <a:normAutofit fontScale="85000" lnSpcReduction="10000"/>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itchFamily="2" charset="2"/>
              <a:buChar char="v"/>
            </a:pP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The warning to Israel was very clear to avoid all religious syncretism that attempted to join the worship of Yahuah with the worship of pagan gods.  Moses said, </a:t>
            </a:r>
            <a:r>
              <a:rPr lang="en-US" sz="3800" b="1" spc="50" dirty="0">
                <a:ln w="13500">
                  <a:solidFill>
                    <a:schemeClr val="accent1">
                      <a:shade val="2500"/>
                      <a:alpha val="6500"/>
                    </a:schemeClr>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50000" t="50000" r="50000" b="50000"/>
                  </a:path>
                  <a:tileRect/>
                </a:gradFill>
                <a:effectLst>
                  <a:innerShdw blurRad="50900" dist="38500" dir="13500000">
                    <a:srgbClr val="000000">
                      <a:alpha val="60000"/>
                    </a:srgbClr>
                  </a:innerShdw>
                </a:effectLst>
              </a:rPr>
              <a:t>“Don’t even look, lest you worship…”</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He was “dead serious” about this warning also telling Israel they would do exactly the opposite after his death.  </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(Deut 28:14, 36, 64; 29:26; 30:17; 31:18, 20 and many more!)</a:t>
            </a:r>
          </a:p>
          <a:p>
            <a:pPr lvl="1">
              <a:buFont typeface="Wingdings" pitchFamily="2" charset="2"/>
              <a:buChar char="v"/>
            </a:pP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The Old Testament history documents Israel’s sun worship with Baal; </a:t>
            </a:r>
          </a:p>
          <a:p>
            <a:pPr lvl="1">
              <a:buFont typeface="Wingdings" pitchFamily="2" charset="2"/>
              <a:buChar char="v"/>
            </a:pP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Israel’s moon worship with Ashtoreth and the groves/high places.</a:t>
            </a:r>
          </a:p>
          <a:p>
            <a:pPr lvl="1">
              <a:buFont typeface="Wingdings" pitchFamily="2" charset="2"/>
              <a:buChar char="v"/>
            </a:pP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The prophet Elijah chided the people for attempting </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to "waver between two opinions" (1 Kings 18:21).  [678 BC]</a:t>
            </a:r>
          </a:p>
          <a:p>
            <a:pPr lvl="1">
              <a:buFont typeface="Wingdings" pitchFamily="2" charset="2"/>
              <a:buChar char="v"/>
            </a:pP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Ezekiel also had many serious warnings, both for </a:t>
            </a:r>
            <a:b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the erring and the watchman.  [596-586 BC]</a:t>
            </a:r>
          </a:p>
        </p:txBody>
      </p:sp>
      <p:pic>
        <p:nvPicPr>
          <p:cNvPr id="11266" name="Picture 2" descr="C:\Users\Rae\Desktop\Moon study\syncretism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3811077"/>
            <a:ext cx="3048000" cy="2971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a:xfrm>
            <a:off x="-76200" y="6019800"/>
            <a:ext cx="8763000" cy="838200"/>
          </a:xfrm>
          <a:prstGeom prst="rect">
            <a:avLst/>
          </a:prstGeom>
        </p:spPr>
        <p:txBody>
          <a:bodyPr vert="horz">
            <a:normAutofit fontScale="92500"/>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Clr>
                <a:srgbClr val="8E002F"/>
              </a:buClr>
              <a:buNone/>
            </a:pPr>
            <a:r>
              <a:rPr lang="en-US" sz="4400" b="1" dirty="0" smtClean="0">
                <a:ln w="9000" cmpd="sng">
                  <a:solidFill>
                    <a:srgbClr val="8E002F"/>
                  </a:solidFill>
                  <a:prstDash val="solid"/>
                </a:ln>
                <a:solidFill>
                  <a:schemeClr val="accent4"/>
                </a:solidFill>
                <a:effectLst>
                  <a:reflection blurRad="12700" stA="28000" endPos="45000" dist="1000" dir="5400000" sy="-100000" algn="bl" rotWithShape="0"/>
                </a:effectLst>
                <a:latin typeface="Kristen ITC" pitchFamily="66" charset="0"/>
              </a:rPr>
              <a:t>The same warning applies to us.</a:t>
            </a:r>
            <a:endParaRPr lang="en-US" sz="3600" b="1" dirty="0" smtClean="0">
              <a:solidFill>
                <a:schemeClr val="accent4"/>
              </a:solidFill>
              <a:effectLst>
                <a:glow rad="139700">
                  <a:schemeClr val="accent5">
                    <a:satMod val="175000"/>
                    <a:alpha val="40000"/>
                  </a:schemeClr>
                </a:glow>
              </a:effectLst>
            </a:endParaRPr>
          </a:p>
        </p:txBody>
      </p:sp>
    </p:spTree>
    <p:extLst>
      <p:ext uri="{BB962C8B-B14F-4D97-AF65-F5344CB8AC3E}">
        <p14:creationId xmlns:p14="http://schemas.microsoft.com/office/powerpoint/2010/main" val="13416275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500"/>
                                        <p:tgtEl>
                                          <p:spTgt spid="6">
                                            <p:txEl>
                                              <p:pRg st="1" end="1"/>
                                            </p:txEl>
                                          </p:spTgt>
                                        </p:tgtEl>
                                      </p:cBhvr>
                                    </p:animEffect>
                                    <p:anim calcmode="lin" valueType="num">
                                      <p:cBhvr>
                                        <p:cTn id="8" dur="1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1" presetClass="entr" presetSubtype="8" fill="hold" nodeType="after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wheel(8)">
                                      <p:cBhvr>
                                        <p:cTn id="13" dur="2000"/>
                                        <p:tgtEl>
                                          <p:spTgt spid="11266"/>
                                        </p:tgtEl>
                                      </p:cBhvr>
                                    </p:animEffect>
                                  </p:childTnLst>
                                </p:cTn>
                              </p:par>
                            </p:childTnLst>
                          </p:cTn>
                        </p:par>
                        <p:par>
                          <p:cTn id="14" fill="hold">
                            <p:stCondLst>
                              <p:cond delay="3500"/>
                            </p:stCondLst>
                            <p:childTnLst>
                              <p:par>
                                <p:cTn id="15" presetID="42" presetClass="entr" presetSubtype="0" fill="hold" nodeType="afterEffect">
                                  <p:stCondLst>
                                    <p:cond delay="125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500"/>
                                        <p:tgtEl>
                                          <p:spTgt spid="6">
                                            <p:txEl>
                                              <p:pRg st="2" end="2"/>
                                            </p:txEl>
                                          </p:spTgt>
                                        </p:tgtEl>
                                      </p:cBhvr>
                                    </p:animEffect>
                                    <p:anim calcmode="lin" valueType="num">
                                      <p:cBhvr>
                                        <p:cTn id="18" dur="1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6250"/>
                            </p:stCondLst>
                            <p:childTnLst>
                              <p:par>
                                <p:cTn id="21" presetID="42" presetClass="entr" presetSubtype="0" fill="hold" nodeType="afterEffect">
                                  <p:stCondLst>
                                    <p:cond delay="125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1500"/>
                                        <p:tgtEl>
                                          <p:spTgt spid="6">
                                            <p:txEl>
                                              <p:pRg st="3" end="3"/>
                                            </p:txEl>
                                          </p:spTgt>
                                        </p:tgtEl>
                                      </p:cBhvr>
                                    </p:animEffect>
                                    <p:anim calcmode="lin" valueType="num">
                                      <p:cBhvr>
                                        <p:cTn id="24" dur="1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5" dur="1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9000"/>
                            </p:stCondLst>
                            <p:childTnLst>
                              <p:par>
                                <p:cTn id="27" presetID="42" presetClass="entr" presetSubtype="0" fill="hold" nodeType="afterEffect">
                                  <p:stCondLst>
                                    <p:cond delay="125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1500"/>
                                        <p:tgtEl>
                                          <p:spTgt spid="6">
                                            <p:txEl>
                                              <p:pRg st="4" end="4"/>
                                            </p:txEl>
                                          </p:spTgt>
                                        </p:tgtEl>
                                      </p:cBhvr>
                                    </p:animEffect>
                                    <p:anim calcmode="lin" valueType="num">
                                      <p:cBhvr>
                                        <p:cTn id="30" dur="1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1" dur="1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8" y="76200"/>
            <a:ext cx="12200128" cy="990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Should Deut 4 &amp; 17 be Viewed Today?</a:t>
            </a:r>
            <a:endPar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25</a:t>
            </a:fld>
            <a:endParaRPr lang="en-US"/>
          </a:p>
        </p:txBody>
      </p:sp>
      <p:sp>
        <p:nvSpPr>
          <p:cNvPr id="4" name="Content Placeholder 3"/>
          <p:cNvSpPr>
            <a:spLocks noGrp="1"/>
          </p:cNvSpPr>
          <p:nvPr>
            <p:ph sz="quarter" idx="1"/>
          </p:nvPr>
        </p:nvSpPr>
        <p:spPr>
          <a:xfrm>
            <a:off x="457200" y="1600200"/>
            <a:ext cx="11154664" cy="5105400"/>
          </a:xfrm>
        </p:spPr>
        <p:txBody>
          <a:bodyPr>
            <a:normAutofit/>
          </a:bodyPr>
          <a:lstStyle/>
          <a:p>
            <a:pPr>
              <a:buClr>
                <a:srgbClr val="002060"/>
              </a:buClr>
              <a:buFont typeface="Wingdings" pitchFamily="2" charset="2"/>
              <a:buChar char="v"/>
            </a:pPr>
            <a:r>
              <a:rPr lang="en-US" dirty="0" smtClean="0">
                <a:solidFill>
                  <a:schemeClr val="accent1">
                    <a:lumMod val="50000"/>
                  </a:schemeClr>
                </a:solidFill>
              </a:rPr>
              <a:t>When we </a:t>
            </a:r>
            <a:r>
              <a:rPr lang="en-US" dirty="0">
                <a:solidFill>
                  <a:schemeClr val="accent1">
                    <a:lumMod val="50000"/>
                  </a:schemeClr>
                </a:solidFill>
              </a:rPr>
              <a:t>learn that our prior worship practices were based on ignorance that amounted to </a:t>
            </a:r>
            <a:r>
              <a:rPr lang="en-US" dirty="0" smtClean="0">
                <a:solidFill>
                  <a:schemeClr val="accent1">
                    <a:lumMod val="50000"/>
                  </a:schemeClr>
                </a:solidFill>
              </a:rPr>
              <a:t>worshipping [according to Moses], or “giving sacred regard” to the heavenly bodies that were falsely connected to defining weekly and annual worship times – </a:t>
            </a:r>
            <a:r>
              <a:rPr lang="en-US" u="sng" dirty="0" smtClean="0">
                <a:solidFill>
                  <a:schemeClr val="accent1">
                    <a:lumMod val="50000"/>
                  </a:schemeClr>
                </a:solidFill>
              </a:rPr>
              <a:t>then it is time</a:t>
            </a:r>
            <a:r>
              <a:rPr lang="en-US" dirty="0" smtClean="0">
                <a:solidFill>
                  <a:schemeClr val="accent1">
                    <a:lumMod val="50000"/>
                  </a:schemeClr>
                </a:solidFill>
              </a:rPr>
              <a:t>                              </a:t>
            </a:r>
            <a:r>
              <a:rPr lang="en-US" u="sng" dirty="0" smtClean="0">
                <a:solidFill>
                  <a:schemeClr val="accent1">
                    <a:lumMod val="50000"/>
                  </a:schemeClr>
                </a:solidFill>
              </a:rPr>
              <a:t>to repent</a:t>
            </a:r>
            <a:r>
              <a:rPr lang="en-US" dirty="0" smtClean="0">
                <a:solidFill>
                  <a:schemeClr val="accent1">
                    <a:lumMod val="50000"/>
                  </a:schemeClr>
                </a:solidFill>
              </a:rPr>
              <a:t> and accept Yahuah’s calendar that                              does not align with: </a:t>
            </a:r>
          </a:p>
          <a:p>
            <a:pPr marL="880110" lvl="1" indent="-514350">
              <a:buClr>
                <a:schemeClr val="accent4">
                  <a:lumMod val="60000"/>
                  <a:lumOff val="40000"/>
                </a:schemeClr>
              </a:buClr>
              <a:buFont typeface="+mj-lt"/>
              <a:buAutoNum type="arabicPeriod"/>
            </a:pPr>
            <a:r>
              <a:rPr lang="en-US" sz="3200" b="1" dirty="0" smtClean="0">
                <a:ln>
                  <a:solidFill>
                    <a:schemeClr val="tx1"/>
                  </a:solidFill>
                </a:ln>
                <a:solidFill>
                  <a:schemeClr val="accent4">
                    <a:lumMod val="20000"/>
                    <a:lumOff val="80000"/>
                  </a:schemeClr>
                </a:solidFill>
              </a:rPr>
              <a:t>the sun for day-start, </a:t>
            </a:r>
          </a:p>
          <a:p>
            <a:pPr marL="880110" lvl="1" indent="-514350">
              <a:buClr>
                <a:schemeClr val="accent4">
                  <a:lumMod val="60000"/>
                  <a:lumOff val="40000"/>
                </a:schemeClr>
              </a:buClr>
              <a:buFont typeface="+mj-lt"/>
              <a:buAutoNum type="arabicPeriod"/>
            </a:pPr>
            <a:r>
              <a:rPr lang="en-US" sz="3200" b="1" dirty="0" smtClean="0">
                <a:ln>
                  <a:solidFill>
                    <a:schemeClr val="tx1"/>
                  </a:solidFill>
                </a:ln>
                <a:solidFill>
                  <a:schemeClr val="accent4">
                    <a:lumMod val="20000"/>
                    <a:lumOff val="80000"/>
                  </a:schemeClr>
                </a:solidFill>
              </a:rPr>
              <a:t>the moon for month start [&amp; year-start], </a:t>
            </a:r>
          </a:p>
          <a:p>
            <a:pPr marL="880110" lvl="1" indent="-514350">
              <a:buClr>
                <a:schemeClr val="accent4">
                  <a:lumMod val="60000"/>
                  <a:lumOff val="40000"/>
                </a:schemeClr>
              </a:buClr>
              <a:buFont typeface="+mj-lt"/>
              <a:buAutoNum type="arabicPeriod"/>
            </a:pPr>
            <a:r>
              <a:rPr lang="en-US" sz="3200" b="1" dirty="0">
                <a:ln>
                  <a:solidFill>
                    <a:schemeClr val="tx1"/>
                  </a:solidFill>
                </a:ln>
                <a:solidFill>
                  <a:schemeClr val="accent4">
                    <a:lumMod val="20000"/>
                    <a:lumOff val="80000"/>
                  </a:schemeClr>
                </a:solidFill>
              </a:rPr>
              <a:t>a</a:t>
            </a:r>
            <a:r>
              <a:rPr lang="en-US" sz="3200" b="1" dirty="0" smtClean="0">
                <a:ln>
                  <a:solidFill>
                    <a:schemeClr val="tx1"/>
                  </a:solidFill>
                </a:ln>
                <a:solidFill>
                  <a:schemeClr val="accent4">
                    <a:lumMod val="20000"/>
                    <a:lumOff val="80000"/>
                  </a:schemeClr>
                </a:solidFill>
              </a:rPr>
              <a:t>nd/or the </a:t>
            </a:r>
            <a:r>
              <a:rPr lang="en-US" sz="3200" b="1" dirty="0" err="1" smtClean="0">
                <a:ln>
                  <a:solidFill>
                    <a:schemeClr val="tx1"/>
                  </a:solidFill>
                </a:ln>
                <a:solidFill>
                  <a:schemeClr val="accent4">
                    <a:lumMod val="20000"/>
                    <a:lumOff val="80000"/>
                  </a:schemeClr>
                </a:solidFill>
              </a:rPr>
              <a:t>equi</a:t>
            </a:r>
            <a:r>
              <a:rPr lang="en-US" sz="3200" b="1" dirty="0" smtClean="0">
                <a:ln>
                  <a:solidFill>
                    <a:schemeClr val="tx1"/>
                  </a:solidFill>
                </a:ln>
                <a:solidFill>
                  <a:schemeClr val="accent4">
                    <a:lumMod val="20000"/>
                    <a:lumOff val="80000"/>
                  </a:schemeClr>
                </a:solidFill>
              </a:rPr>
              <a:t>-lux for year-start. </a:t>
            </a:r>
          </a:p>
        </p:txBody>
      </p:sp>
      <p:pic>
        <p:nvPicPr>
          <p:cNvPr id="10242" name="Picture 2" descr="C:\Users\Rae\Desktop\deut bk of law.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610600" y="4248150"/>
            <a:ext cx="3276600" cy="24574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16182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nodeType="afterEffect">
                                  <p:stCondLst>
                                    <p:cond delay="50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47000">
              <a:srgbClr val="000000"/>
            </a:gs>
            <a:gs pos="58000">
              <a:srgbClr val="000040"/>
            </a:gs>
            <a:gs pos="68000">
              <a:srgbClr val="400040"/>
            </a:gs>
            <a:gs pos="80000">
              <a:srgbClr val="8F0040"/>
            </a:gs>
            <a:gs pos="93000">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57000" y="6553200"/>
            <a:ext cx="711200" cy="244476"/>
          </a:xfrm>
        </p:spPr>
        <p:txBody>
          <a:bodyPr>
            <a:normAutofit fontScale="85000" lnSpcReduction="20000"/>
          </a:bodyPr>
          <a:lstStyle/>
          <a:p>
            <a:fld id="{AA4C6552-42F6-43F2-A3FB-E92E8C09004E}" type="slidenum">
              <a:rPr lang="en-US" smtClean="0">
                <a:solidFill>
                  <a:schemeClr val="tx1"/>
                </a:solidFill>
              </a:rPr>
              <a:pPr/>
              <a:t>26</a:t>
            </a:fld>
            <a:endParaRPr lang="en-US" dirty="0">
              <a:solidFill>
                <a:schemeClr val="tx1"/>
              </a:solidFill>
            </a:endParaRPr>
          </a:p>
        </p:txBody>
      </p:sp>
      <p:pic>
        <p:nvPicPr>
          <p:cNvPr id="6146" name="Picture 2" descr="C:\Users\Rae\Desktop\merc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480"/>
            <a:ext cx="12192000" cy="35052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1"/>
          </p:nvPr>
        </p:nvSpPr>
        <p:spPr>
          <a:xfrm>
            <a:off x="328168" y="3048000"/>
            <a:ext cx="11711432" cy="3657600"/>
          </a:xfrm>
        </p:spPr>
        <p:txBody>
          <a:bodyPr>
            <a:normAutofit fontScale="92500"/>
            <a:scene3d>
              <a:camera prst="orthographicFront"/>
              <a:lightRig rig="soft" dir="t">
                <a:rot lat="0" lon="0" rev="10800000"/>
              </a:lightRig>
            </a:scene3d>
            <a:sp3d>
              <a:bevelT w="27940" h="12700"/>
              <a:contourClr>
                <a:srgbClr val="DDDDDD"/>
              </a:contourClr>
            </a:sp3d>
          </a:bodyPr>
          <a:lstStyle/>
          <a:p>
            <a:pPr>
              <a:buClr>
                <a:schemeClr val="bg1"/>
              </a:buClr>
              <a:buFont typeface="Wingdings" pitchFamily="2" charset="2"/>
              <a:buChar char="v"/>
            </a:pPr>
            <a:r>
              <a:rPr lang="en-US" b="1" spc="150" dirty="0" smtClean="0">
                <a:ln w="11430"/>
                <a:solidFill>
                  <a:srgbClr val="00B0F0"/>
                </a:solidFill>
                <a:effectLst>
                  <a:outerShdw blurRad="25400" algn="tl" rotWithShape="0">
                    <a:srgbClr val="000000">
                      <a:alpha val="43000"/>
                    </a:srgbClr>
                  </a:outerShdw>
                </a:effectLst>
              </a:rPr>
              <a:t>Acts 17:30  </a:t>
            </a:r>
            <a:r>
              <a:rPr lang="en-US" b="1" spc="150" dirty="0" smtClean="0">
                <a:ln w="11430"/>
                <a:solidFill>
                  <a:srgbClr val="F8F8F8"/>
                </a:solidFill>
                <a:effectLst>
                  <a:outerShdw blurRad="25400" algn="tl" rotWithShape="0">
                    <a:srgbClr val="000000">
                      <a:alpha val="43000"/>
                    </a:srgbClr>
                  </a:outerShdw>
                </a:effectLst>
              </a:rPr>
              <a:t>And </a:t>
            </a:r>
            <a:r>
              <a:rPr lang="en-US" b="1" spc="150" dirty="0">
                <a:ln w="11430"/>
                <a:solidFill>
                  <a:srgbClr val="F8F8F8"/>
                </a:solidFill>
                <a:effectLst>
                  <a:outerShdw blurRad="25400" algn="tl" rotWithShape="0">
                    <a:srgbClr val="000000">
                      <a:alpha val="43000"/>
                    </a:srgbClr>
                  </a:outerShdw>
                </a:effectLst>
              </a:rPr>
              <a:t>the times of this ignorance </a:t>
            </a:r>
            <a:r>
              <a:rPr lang="en-US" b="1" spc="150" dirty="0" smtClean="0">
                <a:ln w="11430"/>
                <a:solidFill>
                  <a:srgbClr val="F8F8F8"/>
                </a:solidFill>
                <a:effectLst>
                  <a:outerShdw blurRad="25400" algn="tl" rotWithShape="0">
                    <a:srgbClr val="000000">
                      <a:alpha val="43000"/>
                    </a:srgbClr>
                  </a:outerShdw>
                </a:effectLst>
              </a:rPr>
              <a:t>Yahuah </a:t>
            </a:r>
            <a:r>
              <a:rPr lang="en-US" b="1" spc="150" dirty="0">
                <a:ln w="11430"/>
                <a:solidFill>
                  <a:srgbClr val="F8F8F8"/>
                </a:solidFill>
                <a:effectLst>
                  <a:outerShdw blurRad="25400" algn="tl" rotWithShape="0">
                    <a:srgbClr val="000000">
                      <a:alpha val="43000"/>
                    </a:srgbClr>
                  </a:outerShdw>
                </a:effectLst>
              </a:rPr>
              <a:t>winked at; but now </a:t>
            </a:r>
            <a:r>
              <a:rPr lang="en-US" b="1" spc="150" dirty="0" err="1">
                <a:ln w="11430"/>
                <a:solidFill>
                  <a:srgbClr val="F8F8F8"/>
                </a:solidFill>
                <a:effectLst>
                  <a:outerShdw blurRad="25400" algn="tl" rotWithShape="0">
                    <a:srgbClr val="000000">
                      <a:alpha val="43000"/>
                    </a:srgbClr>
                  </a:outerShdw>
                </a:effectLst>
              </a:rPr>
              <a:t>commandeth</a:t>
            </a:r>
            <a:r>
              <a:rPr lang="en-US" b="1" spc="150" dirty="0">
                <a:ln w="11430"/>
                <a:solidFill>
                  <a:srgbClr val="F8F8F8"/>
                </a:solidFill>
                <a:effectLst>
                  <a:outerShdw blurRad="25400" algn="tl" rotWithShape="0">
                    <a:srgbClr val="000000">
                      <a:alpha val="43000"/>
                    </a:srgbClr>
                  </a:outerShdw>
                </a:effectLst>
              </a:rPr>
              <a:t> all men every where to </a:t>
            </a:r>
            <a:r>
              <a:rPr lang="en-US" b="1" spc="150" dirty="0" smtClean="0">
                <a:ln w="11430"/>
                <a:solidFill>
                  <a:srgbClr val="F8F8F8"/>
                </a:solidFill>
                <a:effectLst>
                  <a:outerShdw blurRad="25400" algn="tl" rotWithShape="0">
                    <a:srgbClr val="000000">
                      <a:alpha val="43000"/>
                    </a:srgbClr>
                  </a:outerShdw>
                </a:effectLst>
              </a:rPr>
              <a:t>repent. </a:t>
            </a:r>
          </a:p>
          <a:p>
            <a:pPr>
              <a:buClr>
                <a:schemeClr val="bg1"/>
              </a:buClr>
              <a:buFont typeface="Wingdings" pitchFamily="2" charset="2"/>
              <a:buChar char="v"/>
            </a:pPr>
            <a:r>
              <a:rPr lang="en-US" b="1" spc="150" dirty="0" smtClean="0">
                <a:ln w="11430"/>
                <a:solidFill>
                  <a:srgbClr val="F8F8F8"/>
                </a:solidFill>
                <a:effectLst>
                  <a:outerShdw blurRad="25400" algn="tl" rotWithShape="0">
                    <a:srgbClr val="000000">
                      <a:alpha val="43000"/>
                    </a:srgbClr>
                  </a:outerShdw>
                </a:effectLst>
              </a:rPr>
              <a:t>Yahuah in His great mercy does not bring judgment upon those that do not know His calendar truths.</a:t>
            </a:r>
          </a:p>
          <a:p>
            <a:pPr>
              <a:buClr>
                <a:schemeClr val="bg1"/>
              </a:buClr>
              <a:buFont typeface="Wingdings" pitchFamily="2" charset="2"/>
              <a:buChar char="v"/>
            </a:pPr>
            <a:r>
              <a:rPr lang="en-US" b="1" spc="150" dirty="0" smtClean="0">
                <a:ln w="11430"/>
                <a:solidFill>
                  <a:srgbClr val="F8F8F8"/>
                </a:solidFill>
                <a:effectLst>
                  <a:outerShdw blurRad="25400" algn="tl" rotWithShape="0">
                    <a:srgbClr val="000000">
                      <a:alpha val="43000"/>
                    </a:srgbClr>
                  </a:outerShdw>
                </a:effectLst>
              </a:rPr>
              <a:t>What is Yahuah’s choice for those that have become aware of these Mosaic commands, yet deliberately turn away from them to intentionally seek out sun &amp; moon calendars as Jews, </a:t>
            </a:r>
            <a:r>
              <a:rPr lang="en-US" b="1" spc="150" dirty="0" err="1" smtClean="0">
                <a:ln w="11430"/>
                <a:solidFill>
                  <a:srgbClr val="F8F8F8"/>
                </a:solidFill>
                <a:effectLst>
                  <a:outerShdw blurRad="25400" algn="tl" rotWithShape="0">
                    <a:srgbClr val="000000">
                      <a:alpha val="43000"/>
                    </a:srgbClr>
                  </a:outerShdw>
                </a:effectLst>
              </a:rPr>
              <a:t>Karaites</a:t>
            </a:r>
            <a:r>
              <a:rPr lang="en-US" b="1" spc="150" dirty="0" smtClean="0">
                <a:ln w="11430"/>
                <a:solidFill>
                  <a:srgbClr val="F8F8F8"/>
                </a:solidFill>
                <a:effectLst>
                  <a:outerShdw blurRad="25400" algn="tl" rotWithShape="0">
                    <a:srgbClr val="000000">
                      <a:alpha val="43000"/>
                    </a:srgbClr>
                  </a:outerShdw>
                </a:effectLst>
              </a:rPr>
              <a:t>, Islam and pagan cultures do?</a:t>
            </a:r>
            <a:endParaRPr lang="en-US" b="1" spc="150" dirty="0">
              <a:ln w="11430"/>
              <a:solidFill>
                <a:srgbClr val="F8F8F8"/>
              </a:solidFill>
              <a:effectLst>
                <a:outerShdw blurRad="25400" algn="tl" rotWithShape="0">
                  <a:srgbClr val="000000">
                    <a:alpha val="43000"/>
                  </a:srgbClr>
                </a:outerShdw>
              </a:effectLst>
            </a:endParaRPr>
          </a:p>
          <a:p>
            <a:pPr marL="0" indent="0">
              <a:buNone/>
            </a:pPr>
            <a:endParaRPr lang="en-US" b="1" spc="150" dirty="0">
              <a:ln w="11430"/>
              <a:solidFill>
                <a:srgbClr val="F8F8F8"/>
              </a:solidFill>
              <a:effectLst>
                <a:outerShdw blurRad="25400" algn="tl" rotWithShape="0">
                  <a:srgbClr val="000000">
                    <a:alpha val="43000"/>
                  </a:srgbClr>
                </a:outerShdw>
              </a:effectLst>
            </a:endParaRPr>
          </a:p>
        </p:txBody>
      </p:sp>
      <p:sp>
        <p:nvSpPr>
          <p:cNvPr id="5" name="Rectangle 4"/>
          <p:cNvSpPr/>
          <p:nvPr/>
        </p:nvSpPr>
        <p:spPr>
          <a:xfrm>
            <a:off x="533400" y="-152400"/>
            <a:ext cx="3694879"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solidFill>
                    <a:schemeClr val="accent2">
                      <a:lumMod val="75000"/>
                    </a:schemeClr>
                  </a:solidFill>
                </a:ln>
                <a:solidFill>
                  <a:srgbClr val="002060"/>
                </a:solidFill>
                <a:effectLst>
                  <a:outerShdw blurRad="50800" dist="39000" dir="5460000" algn="tl">
                    <a:srgbClr val="000000">
                      <a:alpha val="38000"/>
                    </a:srgbClr>
                  </a:outerShdw>
                </a:effectLst>
                <a:latin typeface="Edwardian Script ITC" pitchFamily="66" charset="0"/>
              </a:rPr>
              <a:t>Y</a:t>
            </a:r>
            <a:r>
              <a:rPr lang="en-US" sz="7200" b="1" cap="none" spc="0" dirty="0" smtClean="0">
                <a:ln w="11430">
                  <a:solidFill>
                    <a:schemeClr val="accent2">
                      <a:lumMod val="75000"/>
                    </a:schemeClr>
                  </a:solidFill>
                </a:ln>
                <a:solidFill>
                  <a:srgbClr val="002060"/>
                </a:solidFill>
                <a:effectLst>
                  <a:outerShdw blurRad="50800" dist="39000" dir="5460000" algn="tl">
                    <a:srgbClr val="000000">
                      <a:alpha val="38000"/>
                    </a:srgbClr>
                  </a:outerShdw>
                </a:effectLst>
                <a:latin typeface="Edwardian Script ITC" pitchFamily="66" charset="0"/>
              </a:rPr>
              <a:t>ahuah’s</a:t>
            </a:r>
            <a:endParaRPr lang="en-US" sz="7200" b="1" cap="none" spc="0" dirty="0">
              <a:ln w="11430">
                <a:solidFill>
                  <a:schemeClr val="accent2">
                    <a:lumMod val="75000"/>
                  </a:schemeClr>
                </a:solidFill>
              </a:ln>
              <a:solidFill>
                <a:srgbClr val="002060"/>
              </a:solidFill>
              <a:effectLst>
                <a:outerShdw blurRad="50800" dist="39000" dir="5460000" algn="tl">
                  <a:srgbClr val="000000">
                    <a:alpha val="38000"/>
                  </a:srgbClr>
                </a:outerShdw>
              </a:effectLst>
              <a:latin typeface="Edwardian Script ITC" pitchFamily="66" charset="0"/>
            </a:endParaRPr>
          </a:p>
        </p:txBody>
      </p:sp>
    </p:spTree>
    <p:extLst>
      <p:ext uri="{BB962C8B-B14F-4D97-AF65-F5344CB8AC3E}">
        <p14:creationId xmlns:p14="http://schemas.microsoft.com/office/powerpoint/2010/main" val="291181672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left)">
                                      <p:cBhvr>
                                        <p:cTn id="7" dur="2000"/>
                                        <p:tgtEl>
                                          <p:spTgt spid="614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2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left)">
                                      <p:cBhvr>
                                        <p:cTn id="16" dur="2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left)">
                                      <p:cBhvr>
                                        <p:cTn id="21"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8800" y="609600"/>
            <a:ext cx="6434328" cy="6248400"/>
          </a:xfrm>
        </p:spPr>
        <p:txBody>
          <a:bodyPr>
            <a:normAutofit/>
            <a:scene3d>
              <a:camera prst="orthographicFront"/>
              <a:lightRig rig="soft" dir="t">
                <a:rot lat="0" lon="0" rev="10800000"/>
              </a:lightRig>
            </a:scene3d>
            <a:sp3d>
              <a:bevelT w="27940" h="12700"/>
              <a:contourClr>
                <a:srgbClr val="DDDDDD"/>
              </a:contourClr>
            </a:sp3d>
          </a:bodyPr>
          <a:lstStyle/>
          <a:p>
            <a:r>
              <a:rPr lang="en-US" b="1" spc="150" dirty="0" err="1" smtClean="0">
                <a:ln w="11430"/>
                <a:solidFill>
                  <a:schemeClr val="accent4">
                    <a:lumMod val="20000"/>
                    <a:lumOff val="80000"/>
                  </a:schemeClr>
                </a:solidFill>
                <a:effectLst>
                  <a:outerShdw blurRad="25400" algn="tl" rotWithShape="0">
                    <a:srgbClr val="000000">
                      <a:alpha val="43000"/>
                    </a:srgbClr>
                  </a:outerShdw>
                </a:effectLst>
                <a:latin typeface="Matura MT Script Capitals" pitchFamily="66" charset="0"/>
              </a:rPr>
              <a:t>Eze</a:t>
            </a:r>
            <a:r>
              <a:rPr lang="en-US" b="1" spc="150" dirty="0" smtClean="0">
                <a:ln w="11430"/>
                <a:solidFill>
                  <a:schemeClr val="accent4">
                    <a:lumMod val="20000"/>
                    <a:lumOff val="80000"/>
                  </a:schemeClr>
                </a:solidFill>
                <a:effectLst>
                  <a:outerShdw blurRad="25400" algn="tl" rotWithShape="0">
                    <a:srgbClr val="000000">
                      <a:alpha val="43000"/>
                    </a:srgbClr>
                  </a:outerShdw>
                </a:effectLst>
                <a:latin typeface="Matura MT Script Capitals" pitchFamily="66" charset="0"/>
              </a:rPr>
              <a:t> 33:7 </a:t>
            </a:r>
            <a:br>
              <a:rPr lang="en-US" b="1" spc="150" dirty="0" smtClean="0">
                <a:ln w="11430"/>
                <a:solidFill>
                  <a:schemeClr val="accent4">
                    <a:lumMod val="20000"/>
                    <a:lumOff val="80000"/>
                  </a:schemeClr>
                </a:solidFill>
                <a:effectLst>
                  <a:outerShdw blurRad="25400" algn="tl" rotWithShape="0">
                    <a:srgbClr val="000000">
                      <a:alpha val="43000"/>
                    </a:srgbClr>
                  </a:outerShdw>
                </a:effectLst>
                <a:latin typeface="Matura MT Script Capitals" pitchFamily="66" charset="0"/>
              </a:rPr>
            </a:br>
            <a:r>
              <a:rPr lang="en-US" b="1" spc="150" dirty="0" smtClean="0">
                <a:ln w="11430"/>
                <a:solidFill>
                  <a:schemeClr val="accent4">
                    <a:lumMod val="20000"/>
                    <a:lumOff val="80000"/>
                  </a:schemeClr>
                </a:solidFill>
                <a:effectLst>
                  <a:outerShdw blurRad="25400" algn="tl" rotWithShape="0">
                    <a:srgbClr val="000000">
                      <a:alpha val="43000"/>
                    </a:srgbClr>
                  </a:outerShdw>
                </a:effectLst>
                <a:latin typeface="Matura MT Script Capitals" pitchFamily="66" charset="0"/>
              </a:rPr>
              <a:t>So </a:t>
            </a:r>
            <a:r>
              <a:rPr lang="en-US" b="1" spc="150" dirty="0">
                <a:ln w="11430"/>
                <a:solidFill>
                  <a:schemeClr val="accent4">
                    <a:lumMod val="20000"/>
                    <a:lumOff val="80000"/>
                  </a:schemeClr>
                </a:solidFill>
                <a:effectLst>
                  <a:outerShdw blurRad="25400" algn="tl" rotWithShape="0">
                    <a:srgbClr val="000000">
                      <a:alpha val="43000"/>
                    </a:srgbClr>
                  </a:outerShdw>
                </a:effectLst>
                <a:latin typeface="Matura MT Script Capitals" pitchFamily="66" charset="0"/>
              </a:rPr>
              <a:t>thou, O son of man, I have set thee a watchman unto the house of Israel; therefore </a:t>
            </a:r>
            <a:r>
              <a:rPr lang="en-US" b="1" spc="150" dirty="0">
                <a:ln w="11430"/>
                <a:solidFill>
                  <a:schemeClr val="accent4">
                    <a:lumMod val="75000"/>
                  </a:schemeClr>
                </a:solidFill>
                <a:effectLst>
                  <a:outerShdw blurRad="25400" algn="tl" rotWithShape="0">
                    <a:srgbClr val="000000">
                      <a:alpha val="43000"/>
                    </a:srgbClr>
                  </a:outerShdw>
                </a:effectLst>
                <a:latin typeface="Matura MT Script Capitals" pitchFamily="66" charset="0"/>
              </a:rPr>
              <a:t>thou shalt </a:t>
            </a:r>
            <a:r>
              <a:rPr lang="en-US" b="1" spc="150" dirty="0">
                <a:ln w="11430"/>
                <a:solidFill>
                  <a:schemeClr val="accent4">
                    <a:lumMod val="20000"/>
                    <a:lumOff val="80000"/>
                  </a:schemeClr>
                </a:solidFill>
                <a:effectLst>
                  <a:outerShdw blurRad="25400" algn="tl" rotWithShape="0">
                    <a:srgbClr val="000000">
                      <a:alpha val="43000"/>
                    </a:srgbClr>
                  </a:outerShdw>
                </a:effectLst>
                <a:latin typeface="Matura MT Script Capitals" pitchFamily="66" charset="0"/>
              </a:rPr>
              <a:t>hear the word at my mouth, and </a:t>
            </a:r>
            <a:r>
              <a:rPr lang="en-US" b="1" spc="150" dirty="0">
                <a:ln w="11430"/>
                <a:solidFill>
                  <a:schemeClr val="accent4">
                    <a:lumMod val="75000"/>
                  </a:schemeClr>
                </a:solidFill>
                <a:effectLst>
                  <a:outerShdw blurRad="25400" algn="tl" rotWithShape="0">
                    <a:srgbClr val="000000">
                      <a:alpha val="43000"/>
                    </a:srgbClr>
                  </a:outerShdw>
                </a:effectLst>
                <a:latin typeface="Matura MT Script Capitals" pitchFamily="66" charset="0"/>
              </a:rPr>
              <a:t>warn them from </a:t>
            </a:r>
            <a:r>
              <a:rPr lang="en-US" b="1" spc="150" dirty="0" smtClean="0">
                <a:ln w="11430"/>
                <a:solidFill>
                  <a:schemeClr val="accent4">
                    <a:lumMod val="75000"/>
                  </a:schemeClr>
                </a:solidFill>
                <a:effectLst>
                  <a:outerShdw blurRad="25400" algn="tl" rotWithShape="0">
                    <a:srgbClr val="000000">
                      <a:alpha val="43000"/>
                    </a:srgbClr>
                  </a:outerShdw>
                </a:effectLst>
                <a:latin typeface="Matura MT Script Capitals" pitchFamily="66" charset="0"/>
              </a:rPr>
              <a:t>me.</a:t>
            </a:r>
            <a:endParaRPr lang="en-US" b="1" spc="150" dirty="0">
              <a:ln w="11430"/>
              <a:solidFill>
                <a:schemeClr val="accent4">
                  <a:lumMod val="75000"/>
                </a:schemeClr>
              </a:solidFill>
              <a:effectLst>
                <a:outerShdw blurRad="25400" algn="tl" rotWithShape="0">
                  <a:srgbClr val="000000">
                    <a:alpha val="43000"/>
                  </a:srgbClr>
                </a:outerShdw>
              </a:effectLst>
              <a:latin typeface="Matura MT Script Capitals" pitchFamily="66" charset="0"/>
            </a:endParaRPr>
          </a:p>
        </p:txBody>
      </p:sp>
      <p:sp>
        <p:nvSpPr>
          <p:cNvPr id="3" name="Slide Number Placeholder 2"/>
          <p:cNvSpPr>
            <a:spLocks noGrp="1"/>
          </p:cNvSpPr>
          <p:nvPr>
            <p:ph type="sldNum" sz="quarter" idx="12"/>
          </p:nvPr>
        </p:nvSpPr>
        <p:spPr>
          <a:xfrm>
            <a:off x="11480800" y="6613524"/>
            <a:ext cx="711200" cy="244476"/>
          </a:xfrm>
        </p:spPr>
        <p:txBody>
          <a:bodyPr>
            <a:normAutofit fontScale="85000" lnSpcReduction="20000"/>
          </a:bodyPr>
          <a:lstStyle/>
          <a:p>
            <a:fld id="{AA4C6552-42F6-43F2-A3FB-E92E8C09004E}" type="slidenum">
              <a:rPr lang="en-US" smtClean="0"/>
              <a:pPr/>
              <a:t>27</a:t>
            </a:fld>
            <a:endParaRPr lang="en-US"/>
          </a:p>
        </p:txBody>
      </p:sp>
      <p:sp>
        <p:nvSpPr>
          <p:cNvPr id="6" name="Title 1"/>
          <p:cNvSpPr txBox="1">
            <a:spLocks/>
          </p:cNvSpPr>
          <p:nvPr/>
        </p:nvSpPr>
        <p:spPr>
          <a:xfrm>
            <a:off x="-76200" y="0"/>
            <a:ext cx="9448800" cy="990600"/>
          </a:xfrm>
          <a:prstGeom prst="rect">
            <a:avLst/>
          </a:prstGeom>
        </p:spPr>
        <p:txBody>
          <a:bodyPr vert="horz" anchor="ct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smtClean="0">
                <a:ln w="11430">
                  <a:solidFill>
                    <a:schemeClr val="accent2">
                      <a:lumMod val="75000"/>
                    </a:schemeClr>
                  </a:solidFill>
                </a:ln>
                <a:solidFill>
                  <a:srgbClr val="ACDED8"/>
                </a:solidFill>
                <a:effectLst>
                  <a:outerShdw blurRad="50800" dist="39000" dir="5460000" algn="tl">
                    <a:srgbClr val="000000">
                      <a:alpha val="38000"/>
                    </a:srgbClr>
                  </a:outerShdw>
                </a:effectLst>
                <a:latin typeface="Cooper Black" pitchFamily="18" charset="0"/>
              </a:rPr>
              <a:t>Watchman Responsibilities</a:t>
            </a:r>
            <a:endParaRPr lang="en-US" sz="5400" b="1" dirty="0">
              <a:ln w="11430">
                <a:solidFill>
                  <a:schemeClr val="accent2">
                    <a:lumMod val="75000"/>
                  </a:schemeClr>
                </a:solidFill>
              </a:ln>
              <a:solidFill>
                <a:srgbClr val="ACDED8"/>
              </a:solidFill>
              <a:effectLst>
                <a:outerShdw blurRad="50800" dist="39000" dir="5460000" algn="tl">
                  <a:srgbClr val="000000">
                    <a:alpha val="38000"/>
                  </a:srgbClr>
                </a:outerShdw>
              </a:effectLst>
              <a:latin typeface="Cooper Black" pitchFamily="18" charset="0"/>
            </a:endParaRPr>
          </a:p>
        </p:txBody>
      </p:sp>
    </p:spTree>
    <p:extLst>
      <p:ext uri="{BB962C8B-B14F-4D97-AF65-F5344CB8AC3E}">
        <p14:creationId xmlns:p14="http://schemas.microsoft.com/office/powerpoint/2010/main" val="402940006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200128" cy="99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accent2">
                      <a:lumMod val="75000"/>
                    </a:schemeClr>
                  </a:solidFill>
                </a:ln>
                <a:solidFill>
                  <a:srgbClr val="ACDED8"/>
                </a:solidFill>
                <a:effectLst>
                  <a:outerShdw blurRad="50800" dist="39000" dir="5460000" algn="tl">
                    <a:srgbClr val="000000">
                      <a:alpha val="38000"/>
                    </a:srgbClr>
                  </a:outerShdw>
                </a:effectLst>
                <a:latin typeface="Cooper Black" pitchFamily="18" charset="0"/>
              </a:rPr>
              <a:t>Consequences for not Watching</a:t>
            </a:r>
            <a:endParaRPr lang="en-US" sz="5400" b="1" dirty="0">
              <a:ln w="11430">
                <a:solidFill>
                  <a:schemeClr val="accent2">
                    <a:lumMod val="75000"/>
                  </a:schemeClr>
                </a:solidFill>
              </a:ln>
              <a:solidFill>
                <a:srgbClr val="ACDED8"/>
              </a:solidFill>
              <a:effectLst>
                <a:outerShdw blurRad="50800" dist="39000" dir="5460000" algn="tl">
                  <a:srgbClr val="000000">
                    <a:alpha val="38000"/>
                  </a:srgbClr>
                </a:outerShdw>
              </a:effectLst>
              <a:latin typeface="Cooper Black" pitchFamily="18"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28</a:t>
            </a:fld>
            <a:endParaRPr lang="en-US"/>
          </a:p>
        </p:txBody>
      </p:sp>
      <p:sp>
        <p:nvSpPr>
          <p:cNvPr id="4" name="Content Placeholder 3"/>
          <p:cNvSpPr>
            <a:spLocks noGrp="1"/>
          </p:cNvSpPr>
          <p:nvPr>
            <p:ph sz="quarter" idx="1"/>
          </p:nvPr>
        </p:nvSpPr>
        <p:spPr>
          <a:xfrm>
            <a:off x="537045" y="1981200"/>
            <a:ext cx="11151019" cy="4800600"/>
          </a:xfrm>
        </p:spPr>
        <p:txBody>
          <a:bodyPr>
            <a:normAutofit lnSpcReduction="10000"/>
            <a:scene3d>
              <a:camera prst="orthographicFront"/>
              <a:lightRig rig="threePt" dir="t"/>
            </a:scene3d>
            <a:sp3d extrusionH="57150">
              <a:bevelT w="38100" h="38100"/>
            </a:sp3d>
          </a:bodyPr>
          <a:lstStyle/>
          <a:p>
            <a:pPr marL="0" indent="0">
              <a:lnSpc>
                <a:spcPct val="120000"/>
              </a:lnSpc>
              <a:buNone/>
            </a:pPr>
            <a:r>
              <a:rPr lang="en-US" sz="4100" b="1" spc="50" dirty="0" err="1">
                <a:ln w="13500">
                  <a:solidFill>
                    <a:schemeClr val="tx1">
                      <a:alpha val="6500"/>
                    </a:schemeClr>
                  </a:solidFill>
                  <a:prstDash val="solid"/>
                </a:ln>
                <a:solidFill>
                  <a:srgbClr val="ACDED8">
                    <a:alpha val="95000"/>
                  </a:srgbClr>
                </a:solidFill>
                <a:effectLst>
                  <a:innerShdw blurRad="50900" dist="38500" dir="13500000">
                    <a:srgbClr val="000000">
                      <a:alpha val="60000"/>
                    </a:srgbClr>
                  </a:innerShdw>
                </a:effectLst>
              </a:rPr>
              <a:t>Ezek</a:t>
            </a:r>
            <a:r>
              <a:rPr lang="en-US" sz="4100" b="1" spc="50" dirty="0">
                <a:ln w="13500">
                  <a:solidFill>
                    <a:schemeClr val="tx1">
                      <a:alpha val="6500"/>
                    </a:schemeClr>
                  </a:solidFill>
                  <a:prstDash val="solid"/>
                </a:ln>
                <a:solidFill>
                  <a:srgbClr val="ACDED8">
                    <a:alpha val="95000"/>
                  </a:srgbClr>
                </a:solidFill>
                <a:effectLst>
                  <a:innerShdw blurRad="50900" dist="38500" dir="13500000">
                    <a:srgbClr val="000000">
                      <a:alpha val="60000"/>
                    </a:srgbClr>
                  </a:innerShdw>
                </a:effectLst>
              </a:rPr>
              <a:t> </a:t>
            </a:r>
            <a:r>
              <a:rPr lang="en-US" sz="4100" b="1" spc="50" dirty="0" smtClean="0">
                <a:ln w="13500">
                  <a:solidFill>
                    <a:schemeClr val="tx1">
                      <a:alpha val="6500"/>
                    </a:schemeClr>
                  </a:solidFill>
                  <a:prstDash val="solid"/>
                </a:ln>
                <a:solidFill>
                  <a:srgbClr val="ACDED8">
                    <a:alpha val="95000"/>
                  </a:srgbClr>
                </a:solidFill>
                <a:effectLst>
                  <a:innerShdw blurRad="50900" dist="38500" dir="13500000">
                    <a:srgbClr val="000000">
                      <a:alpha val="60000"/>
                    </a:srgbClr>
                  </a:innerShdw>
                </a:effectLst>
              </a:rPr>
              <a:t>33:6, 8    </a:t>
            </a:r>
            <a:r>
              <a:rPr lang="en-US" sz="4100" b="1" spc="50" dirty="0" smtClean="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rPr>
              <a:t/>
            </a:r>
            <a:br>
              <a:rPr lang="en-US" sz="4100" b="1" spc="50" dirty="0" smtClean="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3600" b="1" spc="50" dirty="0" smtClean="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rPr>
              <a:t>But</a:t>
            </a:r>
            <a:r>
              <a:rPr lang="en-US" sz="3600" spc="50" dirty="0" smtClean="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sz="3600" b="1" spc="50" dirty="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rPr>
              <a:t>if the watchman </a:t>
            </a:r>
            <a:r>
              <a:rPr lang="en-US" sz="3600" b="1" spc="50" dirty="0" smtClean="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rPr>
              <a:t>… blow </a:t>
            </a:r>
            <a:r>
              <a:rPr lang="en-US" sz="3600" b="1" spc="50" dirty="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rPr>
              <a:t>not the trumpet, and the people be not </a:t>
            </a:r>
            <a:r>
              <a:rPr lang="en-US" sz="3600" b="1" spc="50" dirty="0" smtClean="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rPr>
              <a:t>warned … </a:t>
            </a:r>
            <a:endParaRPr lang="en-US" sz="3600" b="1" spc="50" dirty="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marL="0" indent="0">
              <a:lnSpc>
                <a:spcPct val="120000"/>
              </a:lnSpc>
              <a:buNone/>
            </a:pPr>
            <a:r>
              <a:rPr lang="en-US" sz="3600" b="1" spc="50" dirty="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rPr>
              <a:t>8 </a:t>
            </a:r>
            <a:r>
              <a:rPr lang="en-US" sz="3600" b="1" spc="50" dirty="0" smtClean="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rPr>
              <a:t> … </a:t>
            </a:r>
            <a:r>
              <a:rPr lang="en-US" sz="3600" b="1" spc="50" dirty="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rPr>
              <a:t>if thou dost not speak to warn the wicked from his way, that wicked man shall die in his iniquity; but his blood will I require at thine hand</a:t>
            </a:r>
            <a:r>
              <a:rPr lang="en-US" sz="3600" b="1" spc="50" dirty="0" smtClean="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rPr>
              <a:t>.</a:t>
            </a:r>
            <a:endParaRPr lang="en-US" b="1" spc="50" dirty="0" smtClean="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5" name="Picture 7" descr="C:\Users\Rae\Desktop\flowers snow yellow purp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54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6" name="Picture 5" descr="C:\Users\Rae\Desktop\flowers sn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477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7" name="Picture 2" descr="C:\Users\Rae\Desktop\flowers snow pin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714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8" name="Picture 3" descr="C:\Users\Rae\Desktop\flowers snow yello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96800" y="627930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9" name="Picture 4" descr="C:\Users\Rae\Desktop\flowers snow mt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66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01509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480800" y="6477000"/>
            <a:ext cx="711200" cy="381000"/>
          </a:xfrm>
        </p:spPr>
        <p:txBody>
          <a:bodyPr/>
          <a:lstStyle/>
          <a:p>
            <a:fld id="{AA4C6552-42F6-43F2-A3FB-E92E8C09004E}" type="slidenum">
              <a:rPr lang="en-US" smtClean="0">
                <a:solidFill>
                  <a:schemeClr val="bg1"/>
                </a:solidFill>
              </a:rPr>
              <a:pPr/>
              <a:t>29</a:t>
            </a:fld>
            <a:endParaRPr lang="en-US" dirty="0">
              <a:solidFill>
                <a:schemeClr val="bg1"/>
              </a:solidFill>
            </a:endParaRPr>
          </a:p>
        </p:txBody>
      </p:sp>
      <p:sp>
        <p:nvSpPr>
          <p:cNvPr id="3" name="Title 1"/>
          <p:cNvSpPr txBox="1">
            <a:spLocks/>
          </p:cNvSpPr>
          <p:nvPr/>
        </p:nvSpPr>
        <p:spPr>
          <a:xfrm>
            <a:off x="0" y="228600"/>
            <a:ext cx="12200128" cy="990600"/>
          </a:xfrm>
          <a:prstGeom prst="rect">
            <a:avLst/>
          </a:prstGeo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spc="300" dirty="0" smtClean="0">
                <a:ln w="11430"/>
                <a:solidFill>
                  <a:srgbClr val="D8EEC0"/>
                </a:solidFill>
                <a:effectLst>
                  <a:outerShdw blurRad="50800" dist="39000" dir="5460000" algn="tl">
                    <a:srgbClr val="000000">
                      <a:alpha val="38000"/>
                    </a:srgbClr>
                  </a:outerShdw>
                </a:effectLst>
                <a:latin typeface="Cooper Black" pitchFamily="18" charset="0"/>
              </a:rPr>
              <a:t>Rewards for the Watchman</a:t>
            </a:r>
            <a:endParaRPr lang="en-US" sz="5400" b="1" spc="300" dirty="0">
              <a:ln w="11430"/>
              <a:solidFill>
                <a:srgbClr val="D8EEC0"/>
              </a:solidFill>
              <a:effectLst>
                <a:outerShdw blurRad="50800" dist="39000" dir="5460000" algn="tl">
                  <a:srgbClr val="000000">
                    <a:alpha val="38000"/>
                  </a:srgbClr>
                </a:outerShdw>
              </a:effectLst>
              <a:latin typeface="Cooper Black" pitchFamily="18" charset="0"/>
            </a:endParaRPr>
          </a:p>
        </p:txBody>
      </p:sp>
    </p:spTree>
    <p:extLst>
      <p:ext uri="{BB962C8B-B14F-4D97-AF65-F5344CB8AC3E}">
        <p14:creationId xmlns:p14="http://schemas.microsoft.com/office/powerpoint/2010/main" val="100580362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9000">
              <a:schemeClr val="accent4">
                <a:lumMod val="60000"/>
                <a:lumOff val="40000"/>
              </a:schemeClr>
            </a:gs>
            <a:gs pos="74000">
              <a:schemeClr val="bg2">
                <a:lumMod val="90000"/>
              </a:schemeClr>
            </a:gs>
            <a:gs pos="43000">
              <a:srgbClr val="ECDFF5"/>
            </a:gs>
            <a:gs pos="10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2400" y="2752128"/>
            <a:ext cx="12039600" cy="4105871"/>
          </a:xfrm>
        </p:spPr>
        <p:txBody>
          <a:bodyPr>
            <a:normAutofit/>
            <a:scene3d>
              <a:camera prst="orthographicFront"/>
              <a:lightRig rig="threePt" dir="t"/>
            </a:scene3d>
            <a:sp3d extrusionH="57150">
              <a:bevelT w="38100" h="38100"/>
            </a:sp3d>
          </a:bodyPr>
          <a:lstStyle/>
          <a:p>
            <a:pPr marL="514350" indent="-514350">
              <a:buFont typeface="+mj-lt"/>
              <a:buAutoNum type="arabicPeriod"/>
            </a:pPr>
            <a:r>
              <a:rPr lang="en-US" sz="3200" b="1" dirty="0"/>
              <a:t>H3394 is the Hebrew word number for the literal moon </a:t>
            </a:r>
            <a:r>
              <a:rPr lang="en-US" sz="3200" b="1" dirty="0" smtClean="0"/>
              <a:t/>
            </a:r>
            <a:br>
              <a:rPr lang="en-US" sz="3200" b="1" dirty="0" smtClean="0"/>
            </a:br>
            <a:r>
              <a:rPr lang="en-US" sz="3200" b="1" dirty="0" smtClean="0"/>
              <a:t>in </a:t>
            </a:r>
            <a:r>
              <a:rPr lang="en-US" sz="3200" b="1" dirty="0"/>
              <a:t>the sky – the noun – used 26 times in the </a:t>
            </a:r>
            <a:r>
              <a:rPr lang="en-US" sz="3200" b="1" dirty="0" err="1"/>
              <a:t>Tanach</a:t>
            </a:r>
            <a:r>
              <a:rPr lang="en-US" sz="3200" b="1" dirty="0"/>
              <a:t>. </a:t>
            </a:r>
          </a:p>
          <a:p>
            <a:pPr marL="514350" indent="-514350">
              <a:buFont typeface="+mj-lt"/>
              <a:buAutoNum type="arabicPeriod"/>
            </a:pPr>
            <a:r>
              <a:rPr lang="en-US" sz="3200" b="1" dirty="0"/>
              <a:t>H3394 is used in the Torah only 3 times.</a:t>
            </a:r>
          </a:p>
          <a:p>
            <a:pPr marL="834390" lvl="1" indent="-514350">
              <a:buFont typeface="Wingdings" pitchFamily="2" charset="2"/>
              <a:buChar char="§"/>
            </a:pPr>
            <a:r>
              <a:rPr lang="en-US" sz="2400" b="1" dirty="0">
                <a:solidFill>
                  <a:srgbClr val="FF0000"/>
                </a:solidFill>
              </a:rPr>
              <a:t>The first usage in Gen 37:9 is of prophetic significance. </a:t>
            </a:r>
          </a:p>
          <a:p>
            <a:pPr marL="834390" lvl="1" indent="-514350">
              <a:buFont typeface="Wingdings" pitchFamily="2" charset="2"/>
              <a:buChar char="§"/>
            </a:pPr>
            <a:r>
              <a:rPr lang="en-US" sz="2400" b="1" dirty="0">
                <a:solidFill>
                  <a:srgbClr val="FF0000"/>
                </a:solidFill>
              </a:rPr>
              <a:t>The 2</a:t>
            </a:r>
            <a:r>
              <a:rPr lang="en-US" sz="2400" b="1" baseline="30000" dirty="0">
                <a:solidFill>
                  <a:srgbClr val="FF0000"/>
                </a:solidFill>
              </a:rPr>
              <a:t>nd</a:t>
            </a:r>
            <a:r>
              <a:rPr lang="en-US" sz="2400" b="1" dirty="0">
                <a:solidFill>
                  <a:srgbClr val="FF0000"/>
                </a:solidFill>
              </a:rPr>
              <a:t> &amp; 3</a:t>
            </a:r>
            <a:r>
              <a:rPr lang="en-US" sz="2400" b="1" baseline="30000" dirty="0">
                <a:solidFill>
                  <a:srgbClr val="FF0000"/>
                </a:solidFill>
              </a:rPr>
              <a:t>rd</a:t>
            </a:r>
            <a:r>
              <a:rPr lang="en-US" sz="2400" b="1" dirty="0">
                <a:solidFill>
                  <a:srgbClr val="FF0000"/>
                </a:solidFill>
              </a:rPr>
              <a:t> usages in Deut 4 and Deut 17 are strict warnings </a:t>
            </a:r>
            <a:r>
              <a:rPr lang="en-US" sz="2400" b="1" dirty="0" smtClean="0">
                <a:solidFill>
                  <a:srgbClr val="FF0000"/>
                </a:solidFill>
              </a:rPr>
              <a:t/>
            </a:r>
            <a:br>
              <a:rPr lang="en-US" sz="2400" b="1" dirty="0" smtClean="0">
                <a:solidFill>
                  <a:srgbClr val="FF0000"/>
                </a:solidFill>
              </a:rPr>
            </a:br>
            <a:r>
              <a:rPr lang="en-US" sz="2400" b="1" dirty="0" smtClean="0">
                <a:solidFill>
                  <a:srgbClr val="FF0000"/>
                </a:solidFill>
              </a:rPr>
              <a:t>not </a:t>
            </a:r>
            <a:r>
              <a:rPr lang="en-US" sz="2400" b="1" dirty="0">
                <a:solidFill>
                  <a:srgbClr val="FF0000"/>
                </a:solidFill>
              </a:rPr>
              <a:t>to look to the moon </a:t>
            </a:r>
            <a:r>
              <a:rPr lang="en-US" sz="2400" b="1" dirty="0" smtClean="0">
                <a:solidFill>
                  <a:srgbClr val="FF0000"/>
                </a:solidFill>
              </a:rPr>
              <a:t>for commencement of </a:t>
            </a:r>
            <a:r>
              <a:rPr lang="en-US" sz="2400" b="1" u="sng" dirty="0" smtClean="0">
                <a:solidFill>
                  <a:srgbClr val="FF0000"/>
                </a:solidFill>
              </a:rPr>
              <a:t>worship</a:t>
            </a:r>
            <a:r>
              <a:rPr lang="en-US" sz="2400" b="1" dirty="0" smtClean="0">
                <a:solidFill>
                  <a:srgbClr val="FF0000"/>
                </a:solidFill>
              </a:rPr>
              <a:t> </a:t>
            </a:r>
            <a:r>
              <a:rPr lang="en-US" sz="2400" b="1" u="sng" dirty="0">
                <a:solidFill>
                  <a:srgbClr val="FF0000"/>
                </a:solidFill>
              </a:rPr>
              <a:t>practices</a:t>
            </a:r>
            <a:r>
              <a:rPr lang="en-US" sz="2400" b="1" dirty="0">
                <a:solidFill>
                  <a:srgbClr val="FF0000"/>
                </a:solidFill>
              </a:rPr>
              <a:t>.</a:t>
            </a:r>
          </a:p>
          <a:p>
            <a:pPr marL="514350" indent="-514350">
              <a:buFont typeface="+mj-lt"/>
              <a:buAutoNum type="arabicPeriod"/>
            </a:pPr>
            <a:r>
              <a:rPr lang="en-US" sz="3200" b="1" dirty="0"/>
              <a:t>Moses does not use H3394 </a:t>
            </a:r>
            <a:r>
              <a:rPr lang="en-US" sz="2400" b="1" dirty="0"/>
              <a:t>(as a noun) </a:t>
            </a:r>
            <a:r>
              <a:rPr lang="en-US" sz="3200" b="1" dirty="0"/>
              <a:t>to designate the moon is in charge of the </a:t>
            </a:r>
            <a:r>
              <a:rPr lang="en-US" sz="3200" b="1" dirty="0" smtClean="0"/>
              <a:t>festal month </a:t>
            </a:r>
            <a:r>
              <a:rPr lang="en-US" sz="3200" b="1" dirty="0"/>
              <a:t>commencement </a:t>
            </a:r>
            <a:r>
              <a:rPr lang="en-US" sz="3200" b="1" dirty="0" smtClean="0"/>
              <a:t>in any Torah </a:t>
            </a:r>
            <a:r>
              <a:rPr lang="en-US" sz="3200" b="1" dirty="0"/>
              <a:t>verses.</a:t>
            </a:r>
          </a:p>
          <a:p>
            <a:pPr marL="834390" lvl="1" indent="-514350">
              <a:buFont typeface="Wingdings" pitchFamily="2" charset="2"/>
              <a:buChar char="§"/>
            </a:pPr>
            <a:endParaRPr lang="en-US" dirty="0"/>
          </a:p>
          <a:p>
            <a:pPr algn="ctr"/>
            <a:endParaRPr lang="en-US" dirty="0"/>
          </a:p>
        </p:txBody>
      </p:sp>
      <p:pic>
        <p:nvPicPr>
          <p:cNvPr id="5" name="Picture 2" descr="C:\Users\Rae\Desktop\Flat Earth\3dwm mag glass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28601"/>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2438400" y="457200"/>
            <a:ext cx="9753599"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002060"/>
                  </a:solidFill>
                </a:ln>
                <a:solidFill>
                  <a:schemeClr val="accent1"/>
                </a:solidFill>
                <a:effectLst>
                  <a:outerShdw blurRad="50800" dist="39000" dir="5460000" algn="tl">
                    <a:srgbClr val="000000">
                      <a:alpha val="38000"/>
                    </a:srgbClr>
                  </a:outerShdw>
                </a:effectLst>
                <a:latin typeface="Arial Rounded MT Bold" pitchFamily="34" charset="0"/>
              </a:rPr>
              <a:t>Review for Part 1 on </a:t>
            </a:r>
            <a:r>
              <a:rPr lang="en-US" sz="5400" b="1" dirty="0" smtClean="0">
                <a:ln w="11430">
                  <a:solidFill>
                    <a:srgbClr val="002060"/>
                  </a:solidFill>
                </a:ln>
                <a:solidFill>
                  <a:schemeClr val="accent1"/>
                </a:solidFill>
                <a:effectLst>
                  <a:glow rad="63500">
                    <a:schemeClr val="accent6">
                      <a:satMod val="175000"/>
                      <a:alpha val="40000"/>
                    </a:schemeClr>
                  </a:glow>
                  <a:outerShdw blurRad="50800" dist="39000" dir="5460000" algn="tl">
                    <a:srgbClr val="000000">
                      <a:alpha val="38000"/>
                    </a:srgbClr>
                  </a:outerShdw>
                </a:effectLst>
                <a:latin typeface="Arial Rounded MT Bold" pitchFamily="34" charset="0"/>
              </a:rPr>
              <a:t>H3394</a:t>
            </a:r>
            <a:endParaRPr lang="en-US" sz="5400" b="1" dirty="0">
              <a:ln w="11430">
                <a:solidFill>
                  <a:srgbClr val="002060"/>
                </a:solidFill>
              </a:ln>
              <a:solidFill>
                <a:schemeClr val="accent1"/>
              </a:solidFill>
              <a:effectLst>
                <a:glow rad="63500">
                  <a:schemeClr val="accent6">
                    <a:satMod val="175000"/>
                    <a:alpha val="40000"/>
                  </a:schemeClr>
                </a:glow>
                <a:outerShdw blurRad="50800" dist="39000" dir="5460000" algn="tl">
                  <a:srgbClr val="000000">
                    <a:alpha val="38000"/>
                  </a:srgbClr>
                </a:outerShdw>
              </a:effectLst>
              <a:latin typeface="Arial Rounded MT Bold" pitchFamily="34" charset="0"/>
            </a:endParaRPr>
          </a:p>
        </p:txBody>
      </p:sp>
      <p:sp>
        <p:nvSpPr>
          <p:cNvPr id="6" name="Slide Number Placeholder 5"/>
          <p:cNvSpPr>
            <a:spLocks noGrp="1"/>
          </p:cNvSpPr>
          <p:nvPr>
            <p:ph type="sldNum" sz="quarter" idx="11"/>
          </p:nvPr>
        </p:nvSpPr>
        <p:spPr/>
        <p:txBody>
          <a:bodyPr/>
          <a:lstStyle/>
          <a:p>
            <a:fld id="{AA4C6552-42F6-43F2-A3FB-E92E8C09004E}" type="slidenum">
              <a:rPr lang="en-US" smtClean="0"/>
              <a:pPr/>
              <a:t>3</a:t>
            </a:fld>
            <a:endParaRPr lang="en-US"/>
          </a:p>
        </p:txBody>
      </p:sp>
      <p:grpSp>
        <p:nvGrpSpPr>
          <p:cNvPr id="3" name="Group 2"/>
          <p:cNvGrpSpPr/>
          <p:nvPr/>
        </p:nvGrpSpPr>
        <p:grpSpPr>
          <a:xfrm>
            <a:off x="9753600" y="3439594"/>
            <a:ext cx="2209800" cy="2096803"/>
            <a:chOff x="7196470" y="2717549"/>
            <a:chExt cx="4081130" cy="3892497"/>
          </a:xfrm>
        </p:grpSpPr>
        <p:pic>
          <p:nvPicPr>
            <p:cNvPr id="9218" name="Picture 2" descr="C:\Users\Rae\Desktop\imag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6470" y="2717549"/>
              <a:ext cx="4081130" cy="37338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7969650" y="5410200"/>
              <a:ext cx="2534763" cy="119984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Noun</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grpSp>
      <p:sp>
        <p:nvSpPr>
          <p:cNvPr id="10" name="Title 1"/>
          <p:cNvSpPr>
            <a:spLocks noGrp="1"/>
          </p:cNvSpPr>
          <p:nvPr>
            <p:ph type="title"/>
          </p:nvPr>
        </p:nvSpPr>
        <p:spPr>
          <a:xfrm>
            <a:off x="2057400" y="1600200"/>
            <a:ext cx="10134600" cy="990600"/>
          </a:xfrm>
        </p:spPr>
        <p:txBody>
          <a:bodyPr>
            <a:normAutofit/>
            <a:scene3d>
              <a:camera prst="orthographicFront"/>
              <a:lightRig rig="threePt" dir="t"/>
            </a:scene3d>
            <a:sp3d extrusionH="57150">
              <a:bevelT w="38100" h="38100"/>
            </a:sp3d>
          </a:bodyPr>
          <a:lstStyle/>
          <a:p>
            <a:pPr algn="ctr"/>
            <a:r>
              <a:rPr lang="en-US" b="1" dirty="0" smtClean="0">
                <a:solidFill>
                  <a:schemeClr val="bg1"/>
                </a:solidFill>
                <a:effectLst>
                  <a:glow rad="101600">
                    <a:srgbClr val="FFC000">
                      <a:alpha val="60000"/>
                    </a:srgbClr>
                  </a:glow>
                </a:effectLst>
                <a:latin typeface="Arial Rounded MT Bold" pitchFamily="34" charset="0"/>
              </a:rPr>
              <a:t>H3394</a:t>
            </a:r>
            <a:r>
              <a:rPr lang="en-US" dirty="0" smtClean="0">
                <a:latin typeface="Arial Rounded MT Bold" pitchFamily="34" charset="0"/>
              </a:rPr>
              <a:t>  </a:t>
            </a:r>
            <a:r>
              <a:rPr lang="en-US" b="1" dirty="0" smtClean="0">
                <a:ln w="1905">
                  <a:solidFill>
                    <a:schemeClr val="bg1"/>
                  </a:solidFill>
                </a:ln>
                <a:solidFill>
                  <a:schemeClr val="bg1"/>
                </a:solidFill>
                <a:effectLst>
                  <a:innerShdw blurRad="69850" dist="43180" dir="5400000">
                    <a:srgbClr val="000000">
                      <a:alpha val="65000"/>
                    </a:srgbClr>
                  </a:innerShdw>
                </a:effectLst>
                <a:latin typeface="Arial Rounded MT Bold" pitchFamily="34" charset="0"/>
              </a:rPr>
              <a:t>MOON</a:t>
            </a:r>
            <a:r>
              <a:rPr lang="en-US" dirty="0" smtClean="0">
                <a:ln>
                  <a:solidFill>
                    <a:schemeClr val="bg1"/>
                  </a:solidFill>
                </a:ln>
                <a:latin typeface="Arial Rounded MT Bold" pitchFamily="34" charset="0"/>
              </a:rPr>
              <a:t> </a:t>
            </a:r>
            <a:r>
              <a:rPr lang="en-US" dirty="0" smtClean="0">
                <a:latin typeface="Arial Rounded MT Bold" pitchFamily="34" charset="0"/>
              </a:rPr>
              <a:t> &lt;</a:t>
            </a:r>
            <a:r>
              <a:rPr lang="en-US" b="1" dirty="0" err="1" smtClean="0">
                <a:solidFill>
                  <a:schemeClr val="bg1"/>
                </a:solidFill>
                <a:effectLst>
                  <a:glow rad="101600">
                    <a:srgbClr val="FFC000">
                      <a:alpha val="60000"/>
                    </a:srgbClr>
                  </a:glow>
                </a:effectLst>
                <a:latin typeface="Arial Rounded MT Bold" pitchFamily="34" charset="0"/>
              </a:rPr>
              <a:t>yareach</a:t>
            </a:r>
            <a:r>
              <a:rPr lang="en-US" dirty="0" smtClean="0">
                <a:latin typeface="Arial Rounded MT Bold" pitchFamily="34" charset="0"/>
              </a:rPr>
              <a:t>&gt;  </a:t>
            </a:r>
            <a:endParaRPr lang="en-US" dirty="0">
              <a:latin typeface="Arial Rounded MT Bold" pitchFamily="34" charset="0"/>
            </a:endParaRPr>
          </a:p>
        </p:txBody>
      </p:sp>
    </p:spTree>
    <p:extLst>
      <p:ext uri="{BB962C8B-B14F-4D97-AF65-F5344CB8AC3E}">
        <p14:creationId xmlns:p14="http://schemas.microsoft.com/office/powerpoint/2010/main" val="82547386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1750"/>
                                        <p:tgtEl>
                                          <p:spTgt spid="2">
                                            <p:txEl>
                                              <p:pRg st="1" end="1"/>
                                            </p:txEl>
                                          </p:spTgt>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1750"/>
                                        <p:tgtEl>
                                          <p:spTgt spid="2">
                                            <p:txEl>
                                              <p:pRg st="2" end="2"/>
                                            </p:txEl>
                                          </p:spTgt>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wipe(left)">
                                      <p:cBhvr>
                                        <p:cTn id="15" dur="225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wipe(left)">
                                      <p:cBhvr>
                                        <p:cTn id="20"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200128" cy="9906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accent2">
                      <a:lumMod val="75000"/>
                    </a:schemeClr>
                  </a:solidFill>
                </a:ln>
                <a:solidFill>
                  <a:srgbClr val="ACDED8"/>
                </a:solidFill>
                <a:effectLst>
                  <a:outerShdw blurRad="50800" dist="39000" dir="5460000" algn="tl">
                    <a:srgbClr val="000000">
                      <a:alpha val="38000"/>
                    </a:srgbClr>
                  </a:outerShdw>
                </a:effectLst>
                <a:latin typeface="Cooper Black" pitchFamily="18" charset="0"/>
              </a:rPr>
              <a:t>Responsibilities of Covenant Teachers</a:t>
            </a:r>
            <a:endParaRPr lang="en-US" sz="5400" b="1" dirty="0">
              <a:ln w="11430">
                <a:solidFill>
                  <a:schemeClr val="accent2">
                    <a:lumMod val="75000"/>
                  </a:schemeClr>
                </a:solidFill>
              </a:ln>
              <a:solidFill>
                <a:srgbClr val="ACDED8"/>
              </a:solidFill>
              <a:effectLst>
                <a:outerShdw blurRad="50800" dist="39000" dir="5460000" algn="tl">
                  <a:srgbClr val="000000">
                    <a:alpha val="38000"/>
                  </a:srgbClr>
                </a:outerShdw>
              </a:effectLst>
              <a:latin typeface="Cooper Black" pitchFamily="18"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30</a:t>
            </a:fld>
            <a:endParaRPr lang="en-US"/>
          </a:p>
        </p:txBody>
      </p:sp>
      <p:pic>
        <p:nvPicPr>
          <p:cNvPr id="5" name="Picture 7" descr="C:\Users\Rae\Desktop\flowers snow yellow purp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54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6" name="Picture 5" descr="C:\Users\Rae\Desktop\flowers sn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477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7" name="Picture 2" descr="C:\Users\Rae\Desktop\flowers snow pin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714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9" name="Picture 4" descr="C:\Users\Rae\Desktop\flowers snow mt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533400"/>
            <a:ext cx="12192000" cy="381000"/>
          </a:xfrm>
          <a:prstGeom prst="rect">
            <a:avLst/>
          </a:prstGeom>
          <a:solidFill>
            <a:schemeClr val="accent4">
              <a:lumMod val="20000"/>
              <a:lumOff val="80000"/>
            </a:schemeClr>
          </a:solidFill>
        </p:spPr>
        <p:txBody>
          <a:bodyPr wrap="square" rtlCol="0">
            <a:spAutoFit/>
          </a:bodyPr>
          <a:lstStyle/>
          <a:p>
            <a:endParaRPr lang="en-US" dirty="0"/>
          </a:p>
        </p:txBody>
      </p:sp>
      <p:pic>
        <p:nvPicPr>
          <p:cNvPr id="8" name="Picture 3" descr="C:\Users\Rae\Desktop\flowers snow yel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96600" y="5943600"/>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13" name="Content Placeholder 3"/>
          <p:cNvSpPr>
            <a:spLocks noGrp="1"/>
          </p:cNvSpPr>
          <p:nvPr>
            <p:ph sz="quarter" idx="1"/>
          </p:nvPr>
        </p:nvSpPr>
        <p:spPr>
          <a:xfrm>
            <a:off x="304800" y="1600200"/>
            <a:ext cx="11734800" cy="5181600"/>
          </a:xfrm>
        </p:spPr>
        <p:txBody>
          <a:bodyPr>
            <a:normAutofit fontScale="85000" lnSpcReduction="10000"/>
            <a:scene3d>
              <a:camera prst="orthographicFront"/>
              <a:lightRig rig="threePt" dir="t"/>
            </a:scene3d>
            <a:sp3d extrusionH="57150">
              <a:bevelT w="38100" h="38100"/>
            </a:sp3d>
          </a:bodyPr>
          <a:lstStyle/>
          <a:p>
            <a:pPr marL="0" indent="0">
              <a:lnSpc>
                <a:spcPct val="120000"/>
              </a:lnSpc>
              <a:buNone/>
            </a:pPr>
            <a:r>
              <a:rPr lang="en-US" sz="3600" b="1" spc="50" dirty="0" smtClean="0">
                <a:ln w="13500">
                  <a:solidFill>
                    <a:srgbClr val="8E002F">
                      <a:alpha val="6500"/>
                    </a:srgbClr>
                  </a:solidFill>
                  <a:prstDash val="solid"/>
                </a:ln>
                <a:solidFill>
                  <a:schemeClr val="accent4">
                    <a:alpha val="95000"/>
                  </a:schemeClr>
                </a:solidFill>
                <a:effectLst>
                  <a:innerShdw blurRad="50900" dist="38500" dir="13500000">
                    <a:srgbClr val="000000">
                      <a:alpha val="60000"/>
                    </a:srgbClr>
                  </a:innerShdw>
                </a:effectLst>
              </a:rPr>
              <a:t>Answers to the Question on Judging:</a:t>
            </a:r>
          </a:p>
          <a:p>
            <a:pPr>
              <a:lnSpc>
                <a:spcPct val="120000"/>
              </a:lnSpc>
              <a:buFont typeface="Wingdings" pitchFamily="2" charset="2"/>
              <a:buChar char="v"/>
            </a:pPr>
            <a:r>
              <a:rPr lang="en-US" b="1" spc="50" dirty="0" smtClean="0">
                <a:ln w="13500">
                  <a:solidFill>
                    <a:srgbClr val="8E002F">
                      <a:alpha val="6500"/>
                    </a:srgbClr>
                  </a:solidFill>
                  <a:prstDash val="solid"/>
                </a:ln>
                <a:solidFill>
                  <a:srgbClr val="FFC9DB">
                    <a:alpha val="95000"/>
                  </a:srgbClr>
                </a:solidFill>
                <a:effectLst>
                  <a:innerShdw blurRad="50900" dist="38500" dir="13500000">
                    <a:srgbClr val="000000">
                      <a:alpha val="60000"/>
                    </a:srgbClr>
                  </a:innerShdw>
                </a:effectLst>
              </a:rPr>
              <a:t>Messengers of Yahuah’s Covenant Calendar </a:t>
            </a:r>
            <a:br>
              <a:rPr lang="en-US" b="1" spc="50" dirty="0" smtClean="0">
                <a:ln w="13500">
                  <a:solidFill>
                    <a:srgbClr val="8E002F">
                      <a:alpha val="6500"/>
                    </a:srgbClr>
                  </a:solidFill>
                  <a:prstDash val="solid"/>
                </a:ln>
                <a:solidFill>
                  <a:srgbClr val="FFC9DB">
                    <a:alpha val="95000"/>
                  </a:srgbClr>
                </a:solidFill>
                <a:effectLst>
                  <a:innerShdw blurRad="50900" dist="38500" dir="13500000">
                    <a:srgbClr val="000000">
                      <a:alpha val="60000"/>
                    </a:srgbClr>
                  </a:innerShdw>
                </a:effectLst>
              </a:rPr>
            </a:br>
            <a:r>
              <a:rPr lang="en-US" b="1" spc="50" dirty="0" smtClean="0">
                <a:ln w="13500">
                  <a:solidFill>
                    <a:srgbClr val="8E002F">
                      <a:alpha val="6500"/>
                    </a:srgbClr>
                  </a:solidFill>
                  <a:prstDash val="solid"/>
                </a:ln>
                <a:solidFill>
                  <a:srgbClr val="FFC9DB">
                    <a:alpha val="95000"/>
                  </a:srgbClr>
                </a:solidFill>
                <a:effectLst>
                  <a:innerShdw blurRad="50900" dist="38500" dir="13500000">
                    <a:srgbClr val="000000">
                      <a:alpha val="60000"/>
                    </a:srgbClr>
                  </a:innerShdw>
                </a:effectLst>
              </a:rPr>
              <a:t>that choose to alert others to these 2 serious </a:t>
            </a:r>
            <a:br>
              <a:rPr lang="en-US" b="1" spc="50" dirty="0" smtClean="0">
                <a:ln w="13500">
                  <a:solidFill>
                    <a:srgbClr val="8E002F">
                      <a:alpha val="6500"/>
                    </a:srgbClr>
                  </a:solidFill>
                  <a:prstDash val="solid"/>
                </a:ln>
                <a:solidFill>
                  <a:srgbClr val="FFC9DB">
                    <a:alpha val="95000"/>
                  </a:srgbClr>
                </a:solidFill>
                <a:effectLst>
                  <a:innerShdw blurRad="50900" dist="38500" dir="13500000">
                    <a:srgbClr val="000000">
                      <a:alpha val="60000"/>
                    </a:srgbClr>
                  </a:innerShdw>
                </a:effectLst>
              </a:rPr>
            </a:br>
            <a:r>
              <a:rPr lang="en-US" b="1" spc="50" dirty="0" smtClean="0">
                <a:ln w="13500">
                  <a:solidFill>
                    <a:srgbClr val="8E002F">
                      <a:alpha val="6500"/>
                    </a:srgbClr>
                  </a:solidFill>
                  <a:prstDash val="solid"/>
                </a:ln>
                <a:solidFill>
                  <a:srgbClr val="FFC9DB">
                    <a:alpha val="95000"/>
                  </a:srgbClr>
                </a:solidFill>
                <a:effectLst>
                  <a:innerShdw blurRad="50900" dist="38500" dir="13500000">
                    <a:srgbClr val="000000">
                      <a:alpha val="60000"/>
                    </a:srgbClr>
                  </a:innerShdw>
                </a:effectLst>
              </a:rPr>
              <a:t>commands of Moses found in Deuteronomy have </a:t>
            </a:r>
            <a:br>
              <a:rPr lang="en-US" b="1" spc="50" dirty="0" smtClean="0">
                <a:ln w="13500">
                  <a:solidFill>
                    <a:srgbClr val="8E002F">
                      <a:alpha val="6500"/>
                    </a:srgbClr>
                  </a:solidFill>
                  <a:prstDash val="solid"/>
                </a:ln>
                <a:solidFill>
                  <a:srgbClr val="FFC9DB">
                    <a:alpha val="95000"/>
                  </a:srgbClr>
                </a:solidFill>
                <a:effectLst>
                  <a:innerShdw blurRad="50900" dist="38500" dir="13500000">
                    <a:srgbClr val="000000">
                      <a:alpha val="60000"/>
                    </a:srgbClr>
                  </a:innerShdw>
                </a:effectLst>
              </a:rPr>
            </a:br>
            <a:r>
              <a:rPr lang="en-US" b="1" spc="50" dirty="0" smtClean="0">
                <a:ln w="13500">
                  <a:solidFill>
                    <a:srgbClr val="8E002F">
                      <a:alpha val="6500"/>
                    </a:srgbClr>
                  </a:solidFill>
                  <a:prstDash val="solid"/>
                </a:ln>
                <a:solidFill>
                  <a:srgbClr val="FFC9DB">
                    <a:alpha val="95000"/>
                  </a:srgbClr>
                </a:solidFill>
                <a:effectLst>
                  <a:innerShdw blurRad="50900" dist="38500" dir="13500000">
                    <a:srgbClr val="000000">
                      <a:alpha val="60000"/>
                    </a:srgbClr>
                  </a:innerShdw>
                </a:effectLst>
              </a:rPr>
              <a:t>no intent on placing judgment on others lives </a:t>
            </a:r>
            <a:br>
              <a:rPr lang="en-US" b="1" spc="50" dirty="0" smtClean="0">
                <a:ln w="13500">
                  <a:solidFill>
                    <a:srgbClr val="8E002F">
                      <a:alpha val="6500"/>
                    </a:srgbClr>
                  </a:solidFill>
                  <a:prstDash val="solid"/>
                </a:ln>
                <a:solidFill>
                  <a:srgbClr val="FFC9DB">
                    <a:alpha val="95000"/>
                  </a:srgbClr>
                </a:solidFill>
                <a:effectLst>
                  <a:innerShdw blurRad="50900" dist="38500" dir="13500000">
                    <a:srgbClr val="000000">
                      <a:alpha val="60000"/>
                    </a:srgbClr>
                  </a:innerShdw>
                </a:effectLst>
              </a:rPr>
            </a:br>
            <a:r>
              <a:rPr lang="en-US" b="1" spc="50" dirty="0" smtClean="0">
                <a:ln w="13500">
                  <a:solidFill>
                    <a:srgbClr val="8E002F">
                      <a:alpha val="6500"/>
                    </a:srgbClr>
                  </a:solidFill>
                  <a:prstDash val="solid"/>
                </a:ln>
                <a:solidFill>
                  <a:srgbClr val="FFC9DB">
                    <a:alpha val="95000"/>
                  </a:srgbClr>
                </a:solidFill>
                <a:effectLst>
                  <a:innerShdw blurRad="50900" dist="38500" dir="13500000">
                    <a:srgbClr val="000000">
                      <a:alpha val="60000"/>
                    </a:srgbClr>
                  </a:innerShdw>
                </a:effectLst>
              </a:rPr>
              <a:t>or salvation, but are merely </a:t>
            </a:r>
            <a:r>
              <a:rPr lang="en-US" b="1" spc="50" dirty="0" smtClean="0">
                <a:ln w="13500">
                  <a:solidFill>
                    <a:srgbClr val="8E002F">
                      <a:alpha val="6500"/>
                    </a:srgbClr>
                  </a:solidFill>
                  <a:prstDash val="solid"/>
                </a:ln>
                <a:solidFill>
                  <a:srgbClr val="FFC000">
                    <a:alpha val="95000"/>
                  </a:srgbClr>
                </a:solidFill>
                <a:effectLst>
                  <a:innerShdw blurRad="50900" dist="38500" dir="13500000">
                    <a:srgbClr val="000000">
                      <a:alpha val="60000"/>
                    </a:srgbClr>
                  </a:innerShdw>
                </a:effectLst>
              </a:rPr>
              <a:t>sounding an alarm </a:t>
            </a:r>
            <a:r>
              <a:rPr lang="en-US" b="1" spc="50" dirty="0" smtClean="0">
                <a:ln w="13500">
                  <a:solidFill>
                    <a:srgbClr val="8E002F">
                      <a:alpha val="6500"/>
                    </a:srgbClr>
                  </a:solidFill>
                  <a:prstDash val="solid"/>
                </a:ln>
                <a:solidFill>
                  <a:srgbClr val="FFC9DB">
                    <a:alpha val="95000"/>
                  </a:srgbClr>
                </a:solidFill>
                <a:effectLst>
                  <a:innerShdw blurRad="50900" dist="38500" dir="13500000">
                    <a:srgbClr val="000000">
                      <a:alpha val="60000"/>
                    </a:srgbClr>
                  </a:innerShdw>
                </a:effectLst>
              </a:rPr>
              <a:t/>
            </a:r>
            <a:br>
              <a:rPr lang="en-US" b="1" spc="50" dirty="0" smtClean="0">
                <a:ln w="13500">
                  <a:solidFill>
                    <a:srgbClr val="8E002F">
                      <a:alpha val="6500"/>
                    </a:srgbClr>
                  </a:solidFill>
                  <a:prstDash val="solid"/>
                </a:ln>
                <a:solidFill>
                  <a:srgbClr val="FFC9DB">
                    <a:alpha val="95000"/>
                  </a:srgbClr>
                </a:solidFill>
                <a:effectLst>
                  <a:innerShdw blurRad="50900" dist="38500" dir="13500000">
                    <a:srgbClr val="000000">
                      <a:alpha val="60000"/>
                    </a:srgbClr>
                  </a:innerShdw>
                </a:effectLst>
              </a:rPr>
            </a:br>
            <a:r>
              <a:rPr lang="en-US" b="1" spc="50" dirty="0" smtClean="0">
                <a:ln w="13500">
                  <a:solidFill>
                    <a:srgbClr val="8E002F">
                      <a:alpha val="6500"/>
                    </a:srgbClr>
                  </a:solidFill>
                  <a:prstDash val="solid"/>
                </a:ln>
                <a:solidFill>
                  <a:srgbClr val="FFC9DB">
                    <a:alpha val="95000"/>
                  </a:srgbClr>
                </a:solidFill>
                <a:effectLst>
                  <a:innerShdw blurRad="50900" dist="38500" dir="13500000">
                    <a:srgbClr val="000000">
                      <a:alpha val="60000"/>
                    </a:srgbClr>
                  </a:innerShdw>
                </a:effectLst>
              </a:rPr>
              <a:t>for the fruits of their choices. </a:t>
            </a:r>
          </a:p>
          <a:p>
            <a:pPr>
              <a:lnSpc>
                <a:spcPct val="120000"/>
              </a:lnSpc>
              <a:buFont typeface="Wingdings" pitchFamily="2" charset="2"/>
              <a:buChar char="v"/>
            </a:pP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Should some “feel” there is judgment pronounced on the reckoning of their non-covenant calendar, </a:t>
            </a:r>
            <a:r>
              <a:rPr lang="en-US" b="1" spc="50" dirty="0" smtClean="0">
                <a:ln w="13500">
                  <a:noFill/>
                  <a:prstDash val="solid"/>
                </a:ln>
                <a:solidFill>
                  <a:srgbClr val="C00000">
                    <a:alpha val="95000"/>
                  </a:srgbClr>
                </a:solidFill>
                <a:effectLst>
                  <a:glow rad="228600">
                    <a:schemeClr val="accent2">
                      <a:satMod val="175000"/>
                      <a:alpha val="40000"/>
                    </a:schemeClr>
                  </a:glow>
                  <a:innerShdw blurRad="50900" dist="38500" dir="13500000">
                    <a:srgbClr val="000000">
                      <a:alpha val="60000"/>
                    </a:srgbClr>
                  </a:innerShdw>
                </a:effectLst>
              </a:rPr>
              <a:t>which inherently causes discrepancies with the STATUTES of the Torah, </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may they recognize this can only be the conviction from Yahuah’s </a:t>
            </a:r>
            <a:r>
              <a:rPr lang="en-US"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Ruach</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14" name="Picture 2" descr="C:\Users\Rae\Desktop\white man teacher.jpg"/>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686800" y="1981200"/>
            <a:ext cx="3194705" cy="23977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333615515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plus(out)">
                                      <p:cBhvr>
                                        <p:cTn id="7" dur="20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1500"/>
                                        <p:tgtEl>
                                          <p:spTgt spid="13">
                                            <p:txEl>
                                              <p:pRg st="1" end="1"/>
                                            </p:txEl>
                                          </p:spTgt>
                                        </p:tgtEl>
                                      </p:cBhvr>
                                    </p:animEffect>
                                    <p:anim calcmode="lin" valueType="num">
                                      <p:cBhvr>
                                        <p:cTn id="11" dur="1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2" dur="1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1500"/>
                                        <p:tgtEl>
                                          <p:spTgt spid="13">
                                            <p:txEl>
                                              <p:pRg st="2" end="2"/>
                                            </p:txEl>
                                          </p:spTgt>
                                        </p:tgtEl>
                                      </p:cBhvr>
                                    </p:animEffect>
                                    <p:anim calcmode="lin" valueType="num">
                                      <p:cBhvr>
                                        <p:cTn id="18" dur="1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9" dur="15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31</a:t>
            </a:fld>
            <a:endParaRPr lang="en-US"/>
          </a:p>
        </p:txBody>
      </p:sp>
      <p:sp>
        <p:nvSpPr>
          <p:cNvPr id="6" name="Content Placeholder 3"/>
          <p:cNvSpPr>
            <a:spLocks noGrp="1"/>
          </p:cNvSpPr>
          <p:nvPr>
            <p:ph sz="quarter" idx="1"/>
          </p:nvPr>
        </p:nvSpPr>
        <p:spPr>
          <a:xfrm>
            <a:off x="533400" y="2667000"/>
            <a:ext cx="11201400" cy="3429000"/>
          </a:xfrm>
        </p:spPr>
        <p:txBody>
          <a:bodyPr>
            <a:normAutofit/>
            <a:scene3d>
              <a:camera prst="orthographicFront"/>
              <a:lightRig rig="soft" dir="t">
                <a:rot lat="0" lon="0" rev="10800000"/>
              </a:lightRig>
            </a:scene3d>
            <a:sp3d>
              <a:bevelT w="27940" h="12700"/>
              <a:contourClr>
                <a:srgbClr val="DDDDDD"/>
              </a:contourClr>
            </a:sp3d>
          </a:bodyPr>
          <a:lstStyle/>
          <a:p>
            <a:pPr marL="0" indent="0">
              <a:buNone/>
            </a:pPr>
            <a:r>
              <a:rPr lang="en-US" b="1" spc="150" dirty="0" smtClean="0">
                <a:ln w="11430"/>
                <a:solidFill>
                  <a:srgbClr val="F8F8F8"/>
                </a:solidFill>
                <a:effectLst>
                  <a:outerShdw blurRad="25400" algn="tl" rotWithShape="0">
                    <a:srgbClr val="000000">
                      <a:alpha val="43000"/>
                    </a:srgbClr>
                  </a:outerShdw>
                </a:effectLst>
              </a:rPr>
              <a:t>This whole study is designed to provide ample information for everyone that perceives the full study - to make a decision according to Yahuah’s divine outline for every detail of His Covenant Calendar. </a:t>
            </a:r>
            <a:br>
              <a:rPr lang="en-US" b="1" spc="150" dirty="0" smtClean="0">
                <a:ln w="11430"/>
                <a:solidFill>
                  <a:srgbClr val="F8F8F8"/>
                </a:solidFill>
                <a:effectLst>
                  <a:outerShdw blurRad="25400" algn="tl" rotWithShape="0">
                    <a:srgbClr val="000000">
                      <a:alpha val="43000"/>
                    </a:srgbClr>
                  </a:outerShdw>
                </a:effectLst>
              </a:rPr>
            </a:br>
            <a:endParaRPr lang="en-US" b="1" spc="150" dirty="0" smtClean="0">
              <a:ln w="11430"/>
              <a:solidFill>
                <a:srgbClr val="F8F8F8"/>
              </a:solidFill>
              <a:effectLst>
                <a:outerShdw blurRad="25400" algn="tl" rotWithShape="0">
                  <a:srgbClr val="000000">
                    <a:alpha val="43000"/>
                  </a:srgbClr>
                </a:outerShdw>
              </a:effectLst>
            </a:endParaRPr>
          </a:p>
          <a:p>
            <a:pPr>
              <a:buFont typeface="Wingdings" pitchFamily="2" charset="2"/>
              <a:buChar char="§"/>
            </a:pPr>
            <a:r>
              <a:rPr lang="en-US" b="1" spc="150" dirty="0" smtClean="0">
                <a:ln w="11430"/>
                <a:solidFill>
                  <a:srgbClr val="F8F8F8"/>
                </a:solidFill>
                <a:effectLst>
                  <a:outerShdw blurRad="25400" algn="tl" rotWithShape="0">
                    <a:srgbClr val="000000">
                      <a:alpha val="43000"/>
                    </a:srgbClr>
                  </a:outerShdw>
                </a:effectLst>
              </a:rPr>
              <a:t>Keeping this in mind, the conclusion for H3394 follows after a short review.</a:t>
            </a:r>
            <a:endParaRPr lang="en-US" b="1" spc="150" dirty="0">
              <a:ln w="11430"/>
              <a:solidFill>
                <a:srgbClr val="F8F8F8"/>
              </a:solidFill>
              <a:effectLst>
                <a:outerShdw blurRad="25400" algn="tl" rotWithShape="0">
                  <a:srgbClr val="000000">
                    <a:alpha val="43000"/>
                  </a:srgbClr>
                </a:outerShdw>
              </a:effectLst>
            </a:endParaRPr>
          </a:p>
        </p:txBody>
      </p:sp>
      <p:sp>
        <p:nvSpPr>
          <p:cNvPr id="7" name="Title 4"/>
          <p:cNvSpPr>
            <a:spLocks noGrp="1"/>
          </p:cNvSpPr>
          <p:nvPr>
            <p:ph type="title"/>
          </p:nvPr>
        </p:nvSpPr>
        <p:spPr>
          <a:xfrm>
            <a:off x="-84328" y="228600"/>
            <a:ext cx="12115800" cy="990600"/>
          </a:xfrm>
        </p:spPr>
        <p:txBody>
          <a:bodyPr>
            <a:noAutofit/>
            <a:scene3d>
              <a:camera prst="orthographicFront"/>
              <a:lightRig rig="threePt" dir="t"/>
            </a:scene3d>
            <a:sp3d extrusionH="57150">
              <a:bevelT h="25400" prst="softRound"/>
            </a:sp3d>
          </a:bodyPr>
          <a:lstStyle/>
          <a:p>
            <a:pPr algn="ctr"/>
            <a:r>
              <a:rPr lang="en-US" sz="6000" b="1" spc="300" dirty="0" smtClean="0">
                <a:ln w="11430">
                  <a:solidFill>
                    <a:schemeClr val="accent5">
                      <a:lumMod val="40000"/>
                      <a:lumOff val="60000"/>
                    </a:schemeClr>
                  </a:solidFill>
                </a:ln>
                <a:solidFill>
                  <a:schemeClr val="accent4"/>
                </a:solidFill>
                <a:effectLst>
                  <a:outerShdw blurRad="50800" dist="39000" dir="5460000" algn="tl">
                    <a:srgbClr val="000000">
                      <a:alpha val="38000"/>
                    </a:srgbClr>
                  </a:outerShdw>
                </a:effectLst>
                <a:latin typeface="Cooper Black" pitchFamily="18" charset="0"/>
              </a:rPr>
              <a:t>Mandate </a:t>
            </a:r>
            <a:r>
              <a:rPr lang="en-US" sz="6000" b="1" spc="300" dirty="0" smtClean="0">
                <a:ln w="11430">
                  <a:solidFill>
                    <a:schemeClr val="accent5">
                      <a:lumMod val="40000"/>
                      <a:lumOff val="60000"/>
                    </a:schemeClr>
                  </a:solidFill>
                </a:ln>
                <a:solidFill>
                  <a:schemeClr val="tx1">
                    <a:lumMod val="75000"/>
                    <a:lumOff val="25000"/>
                  </a:schemeClr>
                </a:solidFill>
                <a:effectLst>
                  <a:outerShdw blurRad="50800" dist="39000" dir="5460000" algn="tl">
                    <a:srgbClr val="000000">
                      <a:alpha val="38000"/>
                    </a:srgbClr>
                  </a:outerShdw>
                </a:effectLst>
                <a:latin typeface="Cooper Black" pitchFamily="18" charset="0"/>
              </a:rPr>
              <a:t>of the </a:t>
            </a:r>
            <a:r>
              <a:rPr lang="en-US" sz="6000" b="1" spc="300" dirty="0" smtClean="0">
                <a:ln w="11430">
                  <a:solidFill>
                    <a:schemeClr val="accent5">
                      <a:lumMod val="40000"/>
                      <a:lumOff val="6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oper Black" pitchFamily="18" charset="0"/>
              </a:rPr>
              <a:t>Moon Study</a:t>
            </a:r>
            <a:endParaRPr lang="en-US" sz="6000" dirty="0"/>
          </a:p>
        </p:txBody>
      </p:sp>
      <p:pic>
        <p:nvPicPr>
          <p:cNvPr id="5" name="Picture 4" descr="C:\Users\Rae\Desktop\flowers snow mt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800" y="5475176"/>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34445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chemeClr val="accent4">
                <a:lumMod val="60000"/>
                <a:lumOff val="40000"/>
              </a:schemeClr>
            </a:gs>
            <a:gs pos="64000">
              <a:srgbClr val="ECDFF5"/>
            </a:gs>
            <a:gs pos="42000">
              <a:schemeClr val="bg1"/>
            </a:gs>
          </a:gsLst>
          <a:lin ang="2700000" scaled="1"/>
          <a:tileRect/>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32</a:t>
            </a:fld>
            <a:endParaRPr lang="en-US"/>
          </a:p>
        </p:txBody>
      </p:sp>
      <p:sp>
        <p:nvSpPr>
          <p:cNvPr id="5" name="Title 1"/>
          <p:cNvSpPr txBox="1">
            <a:spLocks/>
          </p:cNvSpPr>
          <p:nvPr/>
        </p:nvSpPr>
        <p:spPr>
          <a:xfrm>
            <a:off x="76200" y="262759"/>
            <a:ext cx="12115800" cy="99060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smtClean="0">
                <a:ln w="11430"/>
                <a:solidFill>
                  <a:schemeClr val="accent2">
                    <a:lumMod val="50000"/>
                  </a:schemeClr>
                </a:solidFill>
                <a:effectLst>
                  <a:outerShdw blurRad="50800" dist="39000" dir="5460000" algn="tl">
                    <a:srgbClr val="000000">
                      <a:alpha val="38000"/>
                    </a:srgbClr>
                  </a:outerShdw>
                </a:effectLst>
                <a:latin typeface="Arial Rounded MT Bold" pitchFamily="34" charset="0"/>
              </a:rPr>
              <a:t>Moon Hebrew Word #s &amp; Grammar</a:t>
            </a:r>
            <a:endParaRPr lang="en-US" sz="5400" b="1" dirty="0">
              <a:ln w="11430"/>
              <a:solidFill>
                <a:schemeClr val="accent2">
                  <a:lumMod val="50000"/>
                </a:schemeClr>
              </a:solidFill>
              <a:effectLst>
                <a:outerShdw blurRad="50800" dist="39000" dir="5460000" algn="tl">
                  <a:srgbClr val="000000">
                    <a:alpha val="38000"/>
                  </a:srgbClr>
                </a:outerShdw>
              </a:effectLst>
              <a:latin typeface="Arial Rounded MT Bold"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5321800"/>
              </p:ext>
            </p:extLst>
          </p:nvPr>
        </p:nvGraphicFramePr>
        <p:xfrm>
          <a:off x="742448" y="1828800"/>
          <a:ext cx="11201400" cy="4732224"/>
        </p:xfrm>
        <a:graphic>
          <a:graphicData uri="http://schemas.openxmlformats.org/drawingml/2006/table">
            <a:tbl>
              <a:tblPr firstRow="1" bandRow="1">
                <a:tableStyleId>{5C22544A-7EE6-4342-B048-85BDC9FD1C3A}</a:tableStyleId>
              </a:tblPr>
              <a:tblGrid>
                <a:gridCol w="5600700"/>
                <a:gridCol w="5600700"/>
              </a:tblGrid>
              <a:tr h="819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smtClean="0">
                        <a:ln>
                          <a:noFill/>
                        </a:ln>
                        <a:solidFill>
                          <a:prstClr val="black"/>
                        </a:solidFill>
                        <a:effectLst/>
                        <a:uLnTx/>
                        <a:uFillTx/>
                        <a:latin typeface="Candara"/>
                        <a:ea typeface="+mn-ea"/>
                        <a:cs typeface="+mn-cs"/>
                      </a:endParaRP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smtClean="0">
                        <a:ln>
                          <a:noFill/>
                        </a:ln>
                        <a:solidFill>
                          <a:prstClr val="black"/>
                        </a:solidFill>
                        <a:effectLst/>
                        <a:uLnTx/>
                        <a:uFillTx/>
                        <a:latin typeface="Candara"/>
                        <a:ea typeface="+mn-ea"/>
                        <a:cs typeface="+mn-cs"/>
                      </a:endParaRPr>
                    </a:p>
                  </a:txBody>
                  <a:tcPr>
                    <a:cell3D prstMaterial="dkEdge">
                      <a:bevel w="77470" h="12700" prst="softRound"/>
                      <a:lightRig rig="flood" dir="t"/>
                    </a:cell3D>
                  </a:tcPr>
                </a:tc>
              </a:tr>
              <a:tr h="819320">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kern="1200" dirty="0" smtClean="0">
                          <a:effectLst>
                            <a:outerShdw blurRad="69850" dist="43180" dir="5400000" sx="0" sy="0">
                              <a:srgbClr val="000000">
                                <a:alpha val="65000"/>
                              </a:srgbClr>
                            </a:outerShdw>
                          </a:effectLst>
                        </a:rPr>
                        <a:t>1</a:t>
                      </a:r>
                      <a:r>
                        <a:rPr kumimoji="0" lang="en-US" sz="2800" b="0" kern="1200" dirty="0" smtClean="0">
                          <a:effectLst>
                            <a:outerShdw blurRad="69850" dist="43180" dir="5400000" sx="0" sy="0">
                              <a:srgbClr val="000000">
                                <a:alpha val="65000"/>
                              </a:srgbClr>
                            </a:outerShdw>
                          </a:effectLst>
                        </a:rPr>
                        <a:t>. </a:t>
                      </a:r>
                      <a:r>
                        <a:rPr kumimoji="0" lang="en-US" sz="2800" kern="1200" dirty="0" smtClean="0">
                          <a:effectLst>
                            <a:glow rad="101600">
                              <a:srgbClr val="FFC000">
                                <a:alpha val="60000"/>
                              </a:srgbClr>
                            </a:glow>
                            <a:outerShdw blurRad="69850" dist="43180" dir="5400000" sx="0" sy="0">
                              <a:srgbClr val="000000">
                                <a:alpha val="65000"/>
                              </a:srgbClr>
                            </a:outerShdw>
                          </a:effectLst>
                        </a:rPr>
                        <a:t>H3394</a:t>
                      </a:r>
                      <a:r>
                        <a:rPr kumimoji="0" lang="en-US" sz="2800" kern="1200" dirty="0" smtClean="0">
                          <a:effectLst/>
                        </a:rPr>
                        <a:t> </a:t>
                      </a:r>
                      <a:r>
                        <a:rPr kumimoji="0" lang="en-US" sz="2800" b="0" kern="1200" dirty="0" smtClean="0">
                          <a:effectLst/>
                        </a:rPr>
                        <a:t>= 26 listings      &lt;</a:t>
                      </a:r>
                      <a:r>
                        <a:rPr kumimoji="0" lang="en-US" sz="2800" b="0" kern="1200" dirty="0" err="1" smtClean="0">
                          <a:effectLst>
                            <a:glow rad="101600">
                              <a:srgbClr val="FFC000">
                                <a:alpha val="60000"/>
                              </a:srgbClr>
                            </a:glow>
                            <a:outerShdw blurRad="69850" dist="43180" dir="5400000" sx="0" sy="0">
                              <a:srgbClr val="000000">
                                <a:alpha val="65000"/>
                              </a:srgbClr>
                            </a:outerShdw>
                          </a:effectLst>
                        </a:rPr>
                        <a:t>yareach</a:t>
                      </a:r>
                      <a:r>
                        <a:rPr kumimoji="0" lang="en-US" sz="2800" b="0" kern="1200" dirty="0" smtClean="0">
                          <a:effectLst/>
                        </a:rPr>
                        <a:t>&gt;</a:t>
                      </a:r>
                      <a:endParaRPr kumimoji="0" lang="en-US" sz="2800" b="0" i="0" u="sng" strike="noStrike" kern="1200" cap="none" spc="0" normalizeH="0" baseline="0" noProof="0" dirty="0" smtClean="0">
                        <a:ln>
                          <a:noFill/>
                        </a:ln>
                        <a:solidFill>
                          <a:prstClr val="black"/>
                        </a:solidFill>
                        <a:effectLst/>
                        <a:uLnTx/>
                        <a:uFillTx/>
                        <a:latin typeface="Candara"/>
                        <a:ea typeface="+mn-ea"/>
                        <a:cs typeface="+mn-cs"/>
                      </a:endParaRP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smtClean="0">
                        <a:ln>
                          <a:noFill/>
                        </a:ln>
                        <a:solidFill>
                          <a:prstClr val="black"/>
                        </a:solidFill>
                        <a:effectLst/>
                        <a:uLnTx/>
                        <a:uFillTx/>
                        <a:latin typeface="Candara"/>
                        <a:ea typeface="+mn-ea"/>
                        <a:cs typeface="+mn-cs"/>
                      </a:endParaRPr>
                    </a:p>
                  </a:txBody>
                  <a:tcPr>
                    <a:cell3D prstMaterial="dkEdge">
                      <a:bevel w="77470" h="12700" prst="softRound"/>
                      <a:lightRig rig="flood" dir="t"/>
                    </a:cell3D>
                  </a:tcPr>
                </a:tc>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effectLst/>
                        </a:rPr>
                        <a:t>2</a:t>
                      </a:r>
                      <a:r>
                        <a:rPr kumimoji="0" lang="en-US" sz="2800" kern="1200" dirty="0" smtClean="0">
                          <a:effectLst/>
                        </a:rPr>
                        <a:t>. </a:t>
                      </a:r>
                      <a:r>
                        <a:rPr kumimoji="0" lang="en-US" sz="2800" b="1" kern="1200" dirty="0" smtClean="0">
                          <a:effectLst>
                            <a:glow rad="101600">
                              <a:srgbClr val="00B050">
                                <a:alpha val="60000"/>
                              </a:srgbClr>
                            </a:glow>
                          </a:effectLst>
                        </a:rPr>
                        <a:t>H3391</a:t>
                      </a:r>
                      <a:r>
                        <a:rPr kumimoji="0" lang="en-US" sz="2800" kern="1200" dirty="0" smtClean="0">
                          <a:effectLst/>
                        </a:rPr>
                        <a:t>  = 2 listings        &lt;</a:t>
                      </a:r>
                      <a:r>
                        <a:rPr kumimoji="0" lang="en-US" sz="2800" kern="1200" dirty="0" err="1" smtClean="0">
                          <a:effectLst>
                            <a:glow rad="101600">
                              <a:srgbClr val="00B050">
                                <a:alpha val="60000"/>
                              </a:srgbClr>
                            </a:glow>
                          </a:effectLst>
                        </a:rPr>
                        <a:t>yerach</a:t>
                      </a:r>
                      <a:r>
                        <a:rPr kumimoji="0" lang="en-US" sz="2800" kern="1200" dirty="0" smtClean="0">
                          <a:effectLst/>
                        </a:rPr>
                        <a:t>&gt;</a:t>
                      </a:r>
                      <a:endParaRPr lang="en-US" sz="2800" b="1" u="sng" dirty="0"/>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txBody>
                  <a:tcPr>
                    <a:cell3D prstMaterial="dkEdge">
                      <a:bevel w="77470" h="12700" prst="softRound"/>
                      <a:lightRig rig="flood" dir="t"/>
                    </a:cell3D>
                  </a:tcPr>
                </a:tc>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r>
                        <a:rPr kumimoji="0" lang="en-US" sz="1800" kern="1200" dirty="0" smtClean="0">
                          <a:effectLst/>
                        </a:rPr>
                        <a:t>3</a:t>
                      </a:r>
                      <a:r>
                        <a:rPr kumimoji="0" lang="en-US" sz="2800" kern="1200" dirty="0" smtClean="0">
                          <a:effectLst/>
                        </a:rPr>
                        <a:t>. </a:t>
                      </a:r>
                      <a:r>
                        <a:rPr kumimoji="0" lang="en-US" sz="2800" b="1" kern="1200" dirty="0" smtClean="0">
                          <a:effectLst>
                            <a:glow rad="228600">
                              <a:schemeClr val="accent4">
                                <a:satMod val="175000"/>
                                <a:alpha val="40000"/>
                              </a:schemeClr>
                            </a:glow>
                          </a:effectLst>
                        </a:rPr>
                        <a:t>H3842</a:t>
                      </a:r>
                      <a:r>
                        <a:rPr kumimoji="0" lang="en-US" sz="2800" kern="1200" dirty="0" smtClean="0">
                          <a:effectLst/>
                        </a:rPr>
                        <a:t> = 3 listings        &lt;</a:t>
                      </a:r>
                      <a:r>
                        <a:rPr kumimoji="0" lang="en-US" sz="2800" kern="1200" dirty="0" err="1" smtClean="0">
                          <a:effectLst>
                            <a:glow rad="228600">
                              <a:schemeClr val="accent4">
                                <a:satMod val="175000"/>
                                <a:alpha val="40000"/>
                              </a:schemeClr>
                            </a:glow>
                          </a:effectLst>
                        </a:rPr>
                        <a:t>lebanah</a:t>
                      </a:r>
                      <a:r>
                        <a:rPr kumimoji="0" lang="en-US" sz="2800" kern="1200" dirty="0" smtClean="0">
                          <a:effectLst/>
                        </a:rPr>
                        <a:t>&gt;</a:t>
                      </a: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sng" kern="1200" dirty="0" smtClean="0">
                        <a:solidFill>
                          <a:schemeClr val="dk1"/>
                        </a:solidFill>
                        <a:effectLst/>
                        <a:latin typeface="+mn-lt"/>
                        <a:ea typeface="+mn-ea"/>
                        <a:cs typeface="+mn-cs"/>
                      </a:endParaRPr>
                    </a:p>
                  </a:txBody>
                  <a:tcPr>
                    <a:cell3D prstMaterial="dkEdge">
                      <a:bevel w="77470" h="12700" prst="softRound"/>
                      <a:lightRig rig="flood" dir="t"/>
                    </a:cell3D>
                  </a:tcPr>
                </a:tc>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effectLst/>
                        </a:rPr>
                        <a:t>4.  </a:t>
                      </a:r>
                      <a:r>
                        <a:rPr kumimoji="0" lang="en-US" sz="2800" b="1" kern="1200" dirty="0" smtClean="0">
                          <a:effectLst>
                            <a:glow rad="228600">
                              <a:schemeClr val="accent5">
                                <a:satMod val="175000"/>
                                <a:alpha val="40000"/>
                              </a:schemeClr>
                            </a:glow>
                          </a:effectLst>
                        </a:rPr>
                        <a:t>H7720</a:t>
                      </a:r>
                      <a:r>
                        <a:rPr kumimoji="0" lang="en-US" sz="2800" kern="1200" dirty="0" smtClean="0">
                          <a:effectLst/>
                        </a:rPr>
                        <a:t>  = 1 listing          &lt;</a:t>
                      </a:r>
                      <a:r>
                        <a:rPr kumimoji="0" lang="en-US" sz="2800" kern="1200" dirty="0" err="1" smtClean="0">
                          <a:effectLst>
                            <a:glow rad="228600">
                              <a:schemeClr val="accent5">
                                <a:satMod val="175000"/>
                                <a:alpha val="40000"/>
                              </a:schemeClr>
                            </a:glow>
                          </a:effectLst>
                        </a:rPr>
                        <a:t>saharon</a:t>
                      </a:r>
                      <a:r>
                        <a:rPr kumimoji="0" lang="en-US" sz="2800" kern="1200" dirty="0" smtClean="0">
                          <a:effectLst/>
                        </a:rPr>
                        <a:t>&gt;</a:t>
                      </a:r>
                    </a:p>
                  </a:txBody>
                  <a:tcPr>
                    <a:cell3D prstMaterial="dkEdge">
                      <a:bevel w="77470" h="12700" prst="softRound"/>
                      <a:lightRig rig="flood" dir="t"/>
                    </a:cell3D>
                  </a:tcPr>
                </a:tc>
                <a:tc>
                  <a:txBody>
                    <a:bodyPr/>
                    <a:lstStyle/>
                    <a:p>
                      <a:endParaRPr lang="en-US" b="1" dirty="0"/>
                    </a:p>
                  </a:txBody>
                  <a:tcPr>
                    <a:cell3D prstMaterial="dkEdge">
                      <a:bevel w="77470" h="12700" prst="softRound"/>
                      <a:lightRig rig="flood" dir="t"/>
                    </a:cell3D>
                  </a:tcPr>
                </a:tc>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effectLst/>
                        </a:rPr>
                        <a:t>5</a:t>
                      </a:r>
                      <a:r>
                        <a:rPr kumimoji="0" lang="en-US" sz="2800" kern="1200" dirty="0" smtClean="0">
                          <a:effectLst/>
                        </a:rPr>
                        <a:t>. </a:t>
                      </a:r>
                      <a:r>
                        <a:rPr kumimoji="0" lang="en-US" sz="2800" b="1" kern="1200" dirty="0" smtClean="0">
                          <a:effectLst>
                            <a:glow rad="228600">
                              <a:srgbClr val="00B0F0">
                                <a:alpha val="40000"/>
                              </a:srgbClr>
                            </a:glow>
                          </a:effectLst>
                        </a:rPr>
                        <a:t>H2320</a:t>
                      </a:r>
                      <a:r>
                        <a:rPr kumimoji="0" lang="en-US" sz="2800" kern="1200" dirty="0" smtClean="0">
                          <a:effectLst/>
                        </a:rPr>
                        <a:t>  = 20 listings     &lt;</a:t>
                      </a:r>
                      <a:r>
                        <a:rPr kumimoji="0" lang="en-US" sz="2800" kern="1200" dirty="0" err="1" smtClean="0">
                          <a:effectLst>
                            <a:glow rad="228600">
                              <a:srgbClr val="00B0F0">
                                <a:alpha val="40000"/>
                              </a:srgbClr>
                            </a:glow>
                          </a:effectLst>
                        </a:rPr>
                        <a:t>chodesh</a:t>
                      </a:r>
                      <a:r>
                        <a:rPr kumimoji="0" lang="en-US" sz="2800" kern="1200" dirty="0" smtClean="0">
                          <a:effectLst/>
                        </a:rPr>
                        <a:t>&gt;</a:t>
                      </a:r>
                      <a:endParaRPr lang="en-US" sz="2800" dirty="0"/>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cell3D prstMaterial="dkEdge">
                      <a:bevel w="77470" h="12700" prst="softRound"/>
                      <a:lightRig rig="flood" dir="t"/>
                    </a:cell3D>
                  </a:tcPr>
                </a:tc>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kumimoji="0" lang="en-US" sz="4000" b="1" kern="1200" dirty="0" smtClean="0">
                          <a:solidFill>
                            <a:srgbClr val="0070C0"/>
                          </a:solidFill>
                          <a:effectLst/>
                        </a:rPr>
                        <a:t>Total of </a:t>
                      </a:r>
                      <a:r>
                        <a:rPr kumimoji="0" lang="en-US" sz="4000" b="1" u="sng" kern="1200" dirty="0" smtClean="0">
                          <a:solidFill>
                            <a:srgbClr val="C00000"/>
                          </a:solidFill>
                          <a:effectLst/>
                        </a:rPr>
                        <a:t>52</a:t>
                      </a:r>
                      <a:r>
                        <a:rPr kumimoji="0" lang="en-US" sz="4000" b="1" kern="1200" dirty="0" smtClean="0">
                          <a:effectLst/>
                        </a:rPr>
                        <a:t> </a:t>
                      </a:r>
                      <a:r>
                        <a:rPr kumimoji="0" lang="en-US" sz="4000" b="1" kern="1200" dirty="0" smtClean="0">
                          <a:solidFill>
                            <a:srgbClr val="0070C0"/>
                          </a:solidFill>
                          <a:effectLst/>
                        </a:rPr>
                        <a:t>references.</a:t>
                      </a:r>
                      <a:endParaRPr kumimoji="0" lang="en-US" sz="2400" b="1" kern="1200" dirty="0" smtClean="0">
                        <a:solidFill>
                          <a:srgbClr val="0070C0"/>
                        </a:solidFill>
                        <a:effectLst/>
                        <a:latin typeface="+mn-lt"/>
                        <a:ea typeface="+mn-ea"/>
                        <a:cs typeface="+mn-cs"/>
                      </a:endParaRPr>
                    </a:p>
                  </a:txBody>
                  <a:tcPr anchor="ctr">
                    <a:cell3D prstMaterial="dkEdge">
                      <a:bevel w="77470" h="12700" prst="softRound"/>
                      <a:lightRig rig="flood" dir="t"/>
                    </a:cell3D>
                  </a:tcPr>
                </a:tc>
                <a:tc>
                  <a:txBody>
                    <a:bodyPr/>
                    <a:lstStyle/>
                    <a:p>
                      <a:pPr algn="ctr"/>
                      <a:endParaRPr kumimoji="0" lang="en-US" sz="1800" kern="1200" dirty="0" smtClean="0">
                        <a:solidFill>
                          <a:schemeClr val="dk1"/>
                        </a:solidFill>
                        <a:effectLst/>
                        <a:latin typeface="+mn-lt"/>
                        <a:ea typeface="+mn-ea"/>
                        <a:cs typeface="+mn-cs"/>
                      </a:endParaRPr>
                    </a:p>
                  </a:txBody>
                  <a:tcPr>
                    <a:cell3D prstMaterial="dkEdge">
                      <a:bevel w="77470" h="12700" prst="softRound"/>
                      <a:lightRig rig="flood" dir="t"/>
                    </a:cell3D>
                  </a:tcPr>
                </a:tc>
              </a:tr>
            </a:tbl>
          </a:graphicData>
        </a:graphic>
      </p:graphicFrame>
      <p:sp>
        <p:nvSpPr>
          <p:cNvPr id="7" name="Rectangle 6"/>
          <p:cNvSpPr/>
          <p:nvPr/>
        </p:nvSpPr>
        <p:spPr>
          <a:xfrm>
            <a:off x="1678061" y="1787325"/>
            <a:ext cx="3328155"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Pr>
              <a:t>Hebrew #</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endParaRPr>
          </a:p>
        </p:txBody>
      </p:sp>
      <p:sp>
        <p:nvSpPr>
          <p:cNvPr id="8" name="Rectangle 7"/>
          <p:cNvSpPr/>
          <p:nvPr/>
        </p:nvSpPr>
        <p:spPr>
          <a:xfrm>
            <a:off x="6172200" y="1788072"/>
            <a:ext cx="5638800" cy="92333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Pr>
              <a:t>Part of speech</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endParaRPr>
          </a:p>
        </p:txBody>
      </p:sp>
      <p:sp>
        <p:nvSpPr>
          <p:cNvPr id="9" name="Rectangle 8"/>
          <p:cNvSpPr/>
          <p:nvPr/>
        </p:nvSpPr>
        <p:spPr>
          <a:xfrm>
            <a:off x="6386385" y="2686389"/>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smtClean="0">
                <a:ln w="9000" cmpd="sng">
                  <a:solidFill>
                    <a:schemeClr val="accent4">
                      <a:shade val="50000"/>
                      <a:satMod val="120000"/>
                    </a:schemeClr>
                  </a:solidFill>
                  <a:prstDash val="solid"/>
                </a:ln>
                <a:solidFill>
                  <a:srgbClr val="FF9900"/>
                </a:solidFill>
                <a:effectLst/>
              </a:rPr>
              <a:t>Noun – literal moon</a:t>
            </a:r>
            <a:endParaRPr lang="en-US" sz="4000" b="1" cap="all" spc="0" dirty="0">
              <a:ln w="9000" cmpd="sng">
                <a:solidFill>
                  <a:schemeClr val="accent4">
                    <a:shade val="50000"/>
                    <a:satMod val="120000"/>
                  </a:schemeClr>
                </a:solidFill>
                <a:prstDash val="solid"/>
              </a:ln>
              <a:solidFill>
                <a:srgbClr val="FF9900"/>
              </a:solidFill>
              <a:effectLst/>
            </a:endParaRPr>
          </a:p>
        </p:txBody>
      </p:sp>
      <p:sp>
        <p:nvSpPr>
          <p:cNvPr id="10" name="Rectangle 9"/>
          <p:cNvSpPr/>
          <p:nvPr/>
        </p:nvSpPr>
        <p:spPr>
          <a:xfrm>
            <a:off x="6368405" y="3389442"/>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smtClean="0">
                <a:ln w="9000" cmpd="sng">
                  <a:solidFill>
                    <a:schemeClr val="accent4">
                      <a:shade val="50000"/>
                      <a:satMod val="120000"/>
                    </a:schemeClr>
                  </a:solidFill>
                  <a:prstDash val="solid"/>
                </a:ln>
                <a:solidFill>
                  <a:srgbClr val="00B050"/>
                </a:solidFill>
                <a:effectLst/>
              </a:rPr>
              <a:t>verb – lunation cycle</a:t>
            </a:r>
            <a:endParaRPr lang="en-US" sz="4000" b="1" cap="all" spc="0" dirty="0">
              <a:ln w="9000" cmpd="sng">
                <a:solidFill>
                  <a:schemeClr val="accent4">
                    <a:shade val="50000"/>
                    <a:satMod val="120000"/>
                  </a:schemeClr>
                </a:solidFill>
                <a:prstDash val="solid"/>
              </a:ln>
              <a:solidFill>
                <a:srgbClr val="00B050"/>
              </a:solidFill>
              <a:effectLst/>
            </a:endParaRPr>
          </a:p>
        </p:txBody>
      </p:sp>
      <p:sp>
        <p:nvSpPr>
          <p:cNvPr id="11" name="Rectangle 10"/>
          <p:cNvSpPr/>
          <p:nvPr/>
        </p:nvSpPr>
        <p:spPr>
          <a:xfrm>
            <a:off x="6386385" y="4038600"/>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smtClean="0">
                <a:ln w="9000" cmpd="sng">
                  <a:solidFill>
                    <a:schemeClr val="accent4">
                      <a:shade val="50000"/>
                      <a:satMod val="120000"/>
                    </a:schemeClr>
                  </a:solidFill>
                  <a:prstDash val="solid"/>
                </a:ln>
                <a:solidFill>
                  <a:srgbClr val="FFFF00"/>
                </a:solidFill>
                <a:effectLst/>
              </a:rPr>
              <a:t>Adjective – color</a:t>
            </a:r>
            <a:endParaRPr lang="en-US" sz="4000" b="1" cap="all" spc="0" dirty="0">
              <a:ln w="9000" cmpd="sng">
                <a:solidFill>
                  <a:schemeClr val="accent4">
                    <a:shade val="50000"/>
                    <a:satMod val="120000"/>
                  </a:schemeClr>
                </a:solidFill>
                <a:prstDash val="solid"/>
              </a:ln>
              <a:solidFill>
                <a:srgbClr val="FFFF00"/>
              </a:solidFill>
              <a:effectLst/>
            </a:endParaRPr>
          </a:p>
        </p:txBody>
      </p:sp>
      <p:sp>
        <p:nvSpPr>
          <p:cNvPr id="12" name="Rectangle 11"/>
          <p:cNvSpPr/>
          <p:nvPr/>
        </p:nvSpPr>
        <p:spPr>
          <a:xfrm>
            <a:off x="6337583" y="4613475"/>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smtClean="0">
                <a:ln w="9000" cmpd="sng">
                  <a:solidFill>
                    <a:schemeClr val="accent4">
                      <a:shade val="50000"/>
                      <a:satMod val="120000"/>
                    </a:schemeClr>
                  </a:solidFill>
                  <a:prstDash val="solid"/>
                </a:ln>
                <a:solidFill>
                  <a:schemeClr val="accent5">
                    <a:lumMod val="75000"/>
                  </a:schemeClr>
                </a:solidFill>
                <a:effectLst/>
              </a:rPr>
              <a:t>Simile – comparison</a:t>
            </a:r>
            <a:endParaRPr lang="en-US" sz="4000" b="1" cap="all" spc="0" dirty="0">
              <a:ln w="9000" cmpd="sng">
                <a:solidFill>
                  <a:schemeClr val="accent4">
                    <a:shade val="50000"/>
                    <a:satMod val="120000"/>
                  </a:schemeClr>
                </a:solidFill>
                <a:prstDash val="solid"/>
              </a:ln>
              <a:solidFill>
                <a:schemeClr val="accent5">
                  <a:lumMod val="75000"/>
                </a:schemeClr>
              </a:solidFill>
              <a:effectLst/>
            </a:endParaRPr>
          </a:p>
        </p:txBody>
      </p:sp>
      <p:sp>
        <p:nvSpPr>
          <p:cNvPr id="13" name="Rectangle 12"/>
          <p:cNvSpPr/>
          <p:nvPr/>
        </p:nvSpPr>
        <p:spPr>
          <a:xfrm>
            <a:off x="6381248" y="5235714"/>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smtClean="0">
                <a:ln w="9000" cmpd="sng">
                  <a:solidFill>
                    <a:schemeClr val="accent4">
                      <a:shade val="50000"/>
                      <a:satMod val="120000"/>
                    </a:schemeClr>
                  </a:solidFill>
                  <a:prstDash val="solid"/>
                </a:ln>
                <a:solidFill>
                  <a:srgbClr val="00B0F0"/>
                </a:solidFill>
                <a:effectLst/>
              </a:rPr>
              <a:t>Verb – repetition</a:t>
            </a:r>
            <a:endParaRPr lang="en-US" sz="4000" b="1" cap="all" spc="0" dirty="0">
              <a:ln w="9000" cmpd="sng">
                <a:solidFill>
                  <a:schemeClr val="accent4">
                    <a:shade val="50000"/>
                    <a:satMod val="120000"/>
                  </a:schemeClr>
                </a:solidFill>
                <a:prstDash val="solid"/>
              </a:ln>
              <a:solidFill>
                <a:srgbClr val="00B0F0"/>
              </a:solidFill>
              <a:effectLst/>
            </a:endParaRPr>
          </a:p>
        </p:txBody>
      </p:sp>
      <p:sp>
        <p:nvSpPr>
          <p:cNvPr id="14" name="Rectangle 13"/>
          <p:cNvSpPr/>
          <p:nvPr/>
        </p:nvSpPr>
        <p:spPr>
          <a:xfrm>
            <a:off x="6386385" y="5821100"/>
            <a:ext cx="5638800"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400" b="1" cap="all" spc="0" dirty="0" smtClean="0">
                <a:ln w="9000" cmpd="sng">
                  <a:solidFill>
                    <a:schemeClr val="accent4">
                      <a:shade val="50000"/>
                      <a:satMod val="120000"/>
                    </a:schemeClr>
                  </a:solidFill>
                  <a:prstDash val="solid"/>
                </a:ln>
                <a:solidFill>
                  <a:srgbClr val="FF0000"/>
                </a:solidFill>
                <a:effectLst/>
              </a:rPr>
              <a:t>Question:  are there really</a:t>
            </a:r>
            <a:br>
              <a:rPr lang="en-US" sz="2400" b="1" cap="all" spc="0" dirty="0" smtClean="0">
                <a:ln w="9000" cmpd="sng">
                  <a:solidFill>
                    <a:schemeClr val="accent4">
                      <a:shade val="50000"/>
                      <a:satMod val="120000"/>
                    </a:schemeClr>
                  </a:solidFill>
                  <a:prstDash val="solid"/>
                </a:ln>
                <a:solidFill>
                  <a:srgbClr val="FF0000"/>
                </a:solidFill>
                <a:effectLst/>
              </a:rPr>
            </a:br>
            <a:r>
              <a:rPr lang="en-US" sz="2400" b="1" cap="all" spc="0" dirty="0" smtClean="0">
                <a:ln w="9000" cmpd="sng">
                  <a:solidFill>
                    <a:schemeClr val="accent4">
                      <a:shade val="50000"/>
                      <a:satMod val="120000"/>
                    </a:schemeClr>
                  </a:solidFill>
                  <a:prstDash val="solid"/>
                </a:ln>
                <a:solidFill>
                  <a:srgbClr val="FF0000"/>
                </a:solidFill>
                <a:effectLst/>
              </a:rPr>
              <a:t>2 verb forms for </a:t>
            </a:r>
            <a:r>
              <a:rPr lang="en-US" sz="2400" b="1" u="sng" cap="all" spc="0" dirty="0" smtClean="0">
                <a:ln w="9000" cmpd="sng">
                  <a:solidFill>
                    <a:schemeClr val="accent4">
                      <a:shade val="50000"/>
                      <a:satMod val="120000"/>
                    </a:schemeClr>
                  </a:solidFill>
                  <a:prstDash val="solid"/>
                </a:ln>
                <a:solidFill>
                  <a:srgbClr val="FF0000"/>
                </a:solidFill>
                <a:effectLst/>
              </a:rPr>
              <a:t>ONE</a:t>
            </a:r>
            <a:r>
              <a:rPr lang="en-US" sz="2400" b="1" cap="all" spc="0" dirty="0" smtClean="0">
                <a:ln w="9000" cmpd="sng">
                  <a:solidFill>
                    <a:schemeClr val="accent4">
                      <a:shade val="50000"/>
                      <a:satMod val="120000"/>
                    </a:schemeClr>
                  </a:solidFill>
                  <a:prstDash val="solid"/>
                </a:ln>
                <a:solidFill>
                  <a:srgbClr val="FF0000"/>
                </a:solidFill>
                <a:effectLst/>
              </a:rPr>
              <a:t> “moon”?</a:t>
            </a:r>
            <a:endParaRPr lang="en-US" sz="2400" b="1" cap="all" spc="0" dirty="0">
              <a:ln w="9000" cmpd="sng">
                <a:solidFill>
                  <a:schemeClr val="accent4">
                    <a:shade val="50000"/>
                    <a:satMod val="120000"/>
                  </a:schemeClr>
                </a:solidFill>
                <a:prstDash val="solid"/>
              </a:ln>
              <a:solidFill>
                <a:srgbClr val="FF0000"/>
              </a:solidFill>
              <a:effectLst/>
            </a:endParaRPr>
          </a:p>
        </p:txBody>
      </p:sp>
      <p:sp>
        <p:nvSpPr>
          <p:cNvPr id="15" name="TextBox 14"/>
          <p:cNvSpPr txBox="1"/>
          <p:nvPr/>
        </p:nvSpPr>
        <p:spPr>
          <a:xfrm>
            <a:off x="18119" y="1876485"/>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chemeClr val="accent1">
                    <a:lumMod val="75000"/>
                  </a:schemeClr>
                </a:solidFill>
                <a:effectLst>
                  <a:outerShdw blurRad="50800" dist="39000" dir="5460000" algn="tl">
                    <a:srgbClr val="000000">
                      <a:alpha val="38000"/>
                    </a:srgbClr>
                  </a:outerShdw>
                </a:effectLst>
              </a:rPr>
              <a:t>R</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V</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I</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W</a:t>
            </a:r>
            <a:endParaRPr lang="en-US" sz="4800" b="1" dirty="0">
              <a:ln w="11430"/>
              <a:solidFill>
                <a:schemeClr val="accent1">
                  <a:lumMod val="75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2385611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1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1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1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1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left)">
                                      <p:cBhvr>
                                        <p:cTn id="32" dur="1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left)">
                                      <p:cBhvr>
                                        <p:cTn id="37" dur="1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wipe(up)">
                                      <p:cBhvr>
                                        <p:cTn id="42" dur="12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chemeClr val="accent4">
                <a:lumMod val="60000"/>
                <a:lumOff val="40000"/>
              </a:schemeClr>
            </a:gs>
            <a:gs pos="64000">
              <a:srgbClr val="ECDFF5"/>
            </a:gs>
            <a:gs pos="42000">
              <a:schemeClr val="bg1"/>
            </a:gs>
          </a:gsLst>
          <a:lin ang="2700000" scaled="1"/>
          <a:tileRect/>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33</a:t>
            </a:fld>
            <a:endParaRPr lang="en-US"/>
          </a:p>
        </p:txBody>
      </p:sp>
      <p:sp>
        <p:nvSpPr>
          <p:cNvPr id="5" name="Title 1"/>
          <p:cNvSpPr txBox="1">
            <a:spLocks/>
          </p:cNvSpPr>
          <p:nvPr/>
        </p:nvSpPr>
        <p:spPr>
          <a:xfrm>
            <a:off x="76200" y="262759"/>
            <a:ext cx="12115800" cy="99060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smtClean="0">
                <a:ln w="11430"/>
                <a:solidFill>
                  <a:schemeClr val="accent2">
                    <a:lumMod val="50000"/>
                  </a:schemeClr>
                </a:solidFill>
                <a:effectLst>
                  <a:outerShdw blurRad="50800" dist="39000" dir="5460000" algn="tl">
                    <a:srgbClr val="000000">
                      <a:alpha val="38000"/>
                    </a:srgbClr>
                  </a:outerShdw>
                </a:effectLst>
                <a:latin typeface="Arial Rounded MT Bold" pitchFamily="34" charset="0"/>
              </a:rPr>
              <a:t>Part 2:  Understanding H3394</a:t>
            </a:r>
            <a:endParaRPr lang="en-US" sz="5400" b="1" dirty="0">
              <a:ln w="11430"/>
              <a:solidFill>
                <a:schemeClr val="accent2">
                  <a:lumMod val="50000"/>
                </a:schemeClr>
              </a:solidFill>
              <a:effectLst>
                <a:outerShdw blurRad="50800" dist="39000" dir="5460000" algn="tl">
                  <a:srgbClr val="000000">
                    <a:alpha val="38000"/>
                  </a:srgbClr>
                </a:outerShdw>
              </a:effectLst>
              <a:latin typeface="Arial Rounded MT Bold"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451492773"/>
              </p:ext>
            </p:extLst>
          </p:nvPr>
        </p:nvGraphicFramePr>
        <p:xfrm>
          <a:off x="609600" y="1658880"/>
          <a:ext cx="11201400" cy="1638640"/>
        </p:xfrm>
        <a:graphic>
          <a:graphicData uri="http://schemas.openxmlformats.org/drawingml/2006/table">
            <a:tbl>
              <a:tblPr firstRow="1" bandRow="1">
                <a:tableStyleId>{5C22544A-7EE6-4342-B048-85BDC9FD1C3A}</a:tableStyleId>
              </a:tblPr>
              <a:tblGrid>
                <a:gridCol w="5600700"/>
                <a:gridCol w="5600700"/>
              </a:tblGrid>
              <a:tr h="819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smtClean="0">
                        <a:ln>
                          <a:noFill/>
                        </a:ln>
                        <a:solidFill>
                          <a:prstClr val="black"/>
                        </a:solidFill>
                        <a:effectLst/>
                        <a:uLnTx/>
                        <a:uFillTx/>
                        <a:latin typeface="Candara"/>
                        <a:ea typeface="+mn-ea"/>
                        <a:cs typeface="+mn-cs"/>
                      </a:endParaRP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smtClean="0">
                        <a:ln>
                          <a:noFill/>
                        </a:ln>
                        <a:solidFill>
                          <a:prstClr val="black"/>
                        </a:solidFill>
                        <a:effectLst/>
                        <a:uLnTx/>
                        <a:uFillTx/>
                        <a:latin typeface="Candara"/>
                        <a:ea typeface="+mn-ea"/>
                        <a:cs typeface="+mn-cs"/>
                      </a:endParaRPr>
                    </a:p>
                  </a:txBody>
                  <a:tcPr>
                    <a:cell3D prstMaterial="dkEdge">
                      <a:bevel w="77470" h="12700" prst="softRound"/>
                      <a:lightRig rig="flood" dir="t"/>
                    </a:cell3D>
                  </a:tcPr>
                </a:tc>
              </a:tr>
              <a:tr h="819320">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kern="1200" dirty="0" smtClean="0">
                          <a:effectLst>
                            <a:outerShdw blurRad="69850" dist="43180" dir="5400000" sx="0" sy="0">
                              <a:srgbClr val="000000">
                                <a:alpha val="65000"/>
                              </a:srgbClr>
                            </a:outerShdw>
                          </a:effectLst>
                        </a:rPr>
                        <a:t>1</a:t>
                      </a:r>
                      <a:r>
                        <a:rPr kumimoji="0" lang="en-US" sz="2800" b="0" kern="1200" dirty="0" smtClean="0">
                          <a:effectLst>
                            <a:outerShdw blurRad="69850" dist="43180" dir="5400000" sx="0" sy="0">
                              <a:srgbClr val="000000">
                                <a:alpha val="65000"/>
                              </a:srgbClr>
                            </a:outerShdw>
                          </a:effectLst>
                        </a:rPr>
                        <a:t>. </a:t>
                      </a:r>
                      <a:r>
                        <a:rPr kumimoji="0" lang="en-US" sz="2800" kern="1200" dirty="0" smtClean="0">
                          <a:effectLst>
                            <a:glow rad="101600">
                              <a:srgbClr val="FFC000">
                                <a:alpha val="60000"/>
                              </a:srgbClr>
                            </a:glow>
                            <a:outerShdw blurRad="69850" dist="43180" dir="5400000" sx="0" sy="0">
                              <a:srgbClr val="000000">
                                <a:alpha val="65000"/>
                              </a:srgbClr>
                            </a:outerShdw>
                          </a:effectLst>
                        </a:rPr>
                        <a:t>H3394</a:t>
                      </a:r>
                      <a:r>
                        <a:rPr kumimoji="0" lang="en-US" sz="2800" kern="1200" dirty="0" smtClean="0">
                          <a:effectLst/>
                        </a:rPr>
                        <a:t> </a:t>
                      </a:r>
                      <a:r>
                        <a:rPr kumimoji="0" lang="en-US" sz="2800" b="0" kern="1200" dirty="0" smtClean="0">
                          <a:effectLst/>
                        </a:rPr>
                        <a:t>= 26 listings      &lt;</a:t>
                      </a:r>
                      <a:r>
                        <a:rPr kumimoji="0" lang="en-US" sz="2800" b="0" kern="1200" dirty="0" err="1" smtClean="0">
                          <a:effectLst>
                            <a:glow rad="101600">
                              <a:srgbClr val="FFC000">
                                <a:alpha val="60000"/>
                              </a:srgbClr>
                            </a:glow>
                            <a:outerShdw blurRad="69850" dist="43180" dir="5400000" sx="0" sy="0">
                              <a:srgbClr val="000000">
                                <a:alpha val="65000"/>
                              </a:srgbClr>
                            </a:outerShdw>
                          </a:effectLst>
                        </a:rPr>
                        <a:t>yareach</a:t>
                      </a:r>
                      <a:r>
                        <a:rPr kumimoji="0" lang="en-US" sz="2800" b="0" kern="1200" dirty="0" smtClean="0">
                          <a:effectLst/>
                        </a:rPr>
                        <a:t>&gt;</a:t>
                      </a:r>
                      <a:endParaRPr kumimoji="0" lang="en-US" sz="2800" b="0" i="0" u="sng" strike="noStrike" kern="1200" cap="none" spc="0" normalizeH="0" baseline="0" noProof="0" dirty="0" smtClean="0">
                        <a:ln>
                          <a:noFill/>
                        </a:ln>
                        <a:solidFill>
                          <a:prstClr val="black"/>
                        </a:solidFill>
                        <a:effectLst/>
                        <a:uLnTx/>
                        <a:uFillTx/>
                        <a:latin typeface="Candara"/>
                        <a:ea typeface="+mn-ea"/>
                        <a:cs typeface="+mn-cs"/>
                      </a:endParaRP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smtClean="0">
                        <a:ln>
                          <a:noFill/>
                        </a:ln>
                        <a:solidFill>
                          <a:prstClr val="black"/>
                        </a:solidFill>
                        <a:effectLst/>
                        <a:uLnTx/>
                        <a:uFillTx/>
                        <a:latin typeface="Candara"/>
                        <a:ea typeface="+mn-ea"/>
                        <a:cs typeface="+mn-cs"/>
                      </a:endParaRPr>
                    </a:p>
                  </a:txBody>
                  <a:tcPr>
                    <a:cell3D prstMaterial="dkEdge">
                      <a:bevel w="77470" h="12700" prst="softRound"/>
                      <a:lightRig rig="flood" dir="t"/>
                    </a:cell3D>
                  </a:tcPr>
                </a:tc>
              </a:tr>
            </a:tbl>
          </a:graphicData>
        </a:graphic>
      </p:graphicFrame>
      <p:sp>
        <p:nvSpPr>
          <p:cNvPr id="7" name="Rectangle 6"/>
          <p:cNvSpPr/>
          <p:nvPr/>
        </p:nvSpPr>
        <p:spPr>
          <a:xfrm>
            <a:off x="1678061" y="1645920"/>
            <a:ext cx="3328155"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Pr>
              <a:t>Hebrew #</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endParaRPr>
          </a:p>
        </p:txBody>
      </p:sp>
      <p:sp>
        <p:nvSpPr>
          <p:cNvPr id="8" name="Rectangle 7"/>
          <p:cNvSpPr/>
          <p:nvPr/>
        </p:nvSpPr>
        <p:spPr>
          <a:xfrm>
            <a:off x="6172200" y="1646667"/>
            <a:ext cx="5638800" cy="92333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Pr>
              <a:t>Part of speech</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endParaRPr>
          </a:p>
        </p:txBody>
      </p:sp>
      <p:sp>
        <p:nvSpPr>
          <p:cNvPr id="9" name="Rectangle 8"/>
          <p:cNvSpPr/>
          <p:nvPr/>
        </p:nvSpPr>
        <p:spPr>
          <a:xfrm>
            <a:off x="6253537" y="2516469"/>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smtClean="0">
                <a:ln w="9000" cmpd="sng">
                  <a:solidFill>
                    <a:schemeClr val="accent4">
                      <a:shade val="50000"/>
                      <a:satMod val="120000"/>
                    </a:schemeClr>
                  </a:solidFill>
                  <a:prstDash val="solid"/>
                </a:ln>
                <a:solidFill>
                  <a:srgbClr val="FF9900"/>
                </a:solidFill>
                <a:effectLst/>
              </a:rPr>
              <a:t>Noun – literal moon</a:t>
            </a:r>
            <a:endParaRPr lang="en-US" sz="4000" b="1" cap="all" spc="0" dirty="0">
              <a:ln w="9000" cmpd="sng">
                <a:solidFill>
                  <a:schemeClr val="accent4">
                    <a:shade val="50000"/>
                    <a:satMod val="120000"/>
                  </a:schemeClr>
                </a:solidFill>
                <a:prstDash val="solid"/>
              </a:ln>
              <a:solidFill>
                <a:srgbClr val="FF9900"/>
              </a:solidFill>
              <a:effectLst/>
            </a:endParaRPr>
          </a:p>
        </p:txBody>
      </p:sp>
      <p:sp>
        <p:nvSpPr>
          <p:cNvPr id="2" name="Rectangle 1"/>
          <p:cNvSpPr/>
          <p:nvPr/>
        </p:nvSpPr>
        <p:spPr>
          <a:xfrm>
            <a:off x="609599" y="3335280"/>
            <a:ext cx="11282737" cy="3170099"/>
          </a:xfrm>
          <a:prstGeom prst="rect">
            <a:avLst/>
          </a:prstGeom>
          <a:noFill/>
        </p:spPr>
        <p:txBody>
          <a:bodyPr wrap="square" lIns="91440" tIns="45720" rIns="91440" bIns="45720">
            <a:spAutoFit/>
          </a:bodyPr>
          <a:lstStyle/>
          <a:p>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H3394 study will be completed by a careful examination of:</a:t>
            </a:r>
          </a:p>
          <a:p>
            <a:pPr marL="742950" indent="-742950">
              <a:buAutoNum type="arabicPeriod"/>
            </a:pP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a:t>
            </a: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moon’s ordinances [Jer 31:35]</a:t>
            </a:r>
          </a:p>
          <a:p>
            <a:pPr marL="742950" indent="-742950">
              <a:buAutoNum type="arabicPeriod"/>
            </a:pP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definition of H4150 [seasons/</a:t>
            </a:r>
            <a:r>
              <a:rPr lang="en-US" sz="40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mo`ed</a:t>
            </a: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marL="742950" indent="-742950">
              <a:buFontTx/>
              <a:buAutoNum type="arabicPeriod"/>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moon’s seasons [Ps 104:19</a:t>
            </a: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5" name="Picture 4" descr="C:\Users\Rae\Desktop\flowers snow mt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8987" y="5475176"/>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52159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50000">
              <a:schemeClr val="bg1"/>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A4C6552-42F6-43F2-A3FB-E92E8C09004E}" type="slidenum">
              <a:rPr lang="en-US" smtClean="0"/>
              <a:pPr/>
              <a:t>34</a:t>
            </a:fld>
            <a:endParaRPr lang="en-US"/>
          </a:p>
        </p:txBody>
      </p:sp>
      <p:sp>
        <p:nvSpPr>
          <p:cNvPr id="5" name="Content Placeholder 6"/>
          <p:cNvSpPr txBox="1">
            <a:spLocks/>
          </p:cNvSpPr>
          <p:nvPr/>
        </p:nvSpPr>
        <p:spPr>
          <a:xfrm>
            <a:off x="152400" y="3581400"/>
            <a:ext cx="8789189" cy="327660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indent="-514350">
              <a:buClr>
                <a:srgbClr val="8A2E4F"/>
              </a:buClr>
              <a:buFont typeface="+mj-lt"/>
              <a:buAutoNum type="arabicParenR"/>
            </a:pPr>
            <a:r>
              <a:rPr lang="en-US" b="1" dirty="0" smtClean="0">
                <a:solidFill>
                  <a:srgbClr val="002060"/>
                </a:solidFill>
              </a:rPr>
              <a:t>Does an ordinance of the moon determine </a:t>
            </a:r>
            <a:br>
              <a:rPr lang="en-US" b="1" dirty="0" smtClean="0">
                <a:solidFill>
                  <a:srgbClr val="002060"/>
                </a:solidFill>
              </a:rPr>
            </a:br>
            <a:r>
              <a:rPr lang="en-US" b="1" dirty="0" smtClean="0">
                <a:solidFill>
                  <a:srgbClr val="002060"/>
                </a:solidFill>
              </a:rPr>
              <a:t>the commencement </a:t>
            </a:r>
            <a:r>
              <a:rPr lang="en-US" b="1" dirty="0">
                <a:solidFill>
                  <a:srgbClr val="002060"/>
                </a:solidFill>
              </a:rPr>
              <a:t>of </a:t>
            </a:r>
            <a:r>
              <a:rPr lang="en-US" b="1" dirty="0" smtClean="0">
                <a:solidFill>
                  <a:srgbClr val="002060"/>
                </a:solidFill>
              </a:rPr>
              <a:t>the </a:t>
            </a:r>
            <a:r>
              <a:rPr lang="en-US" b="1" dirty="0">
                <a:solidFill>
                  <a:srgbClr val="002060"/>
                </a:solidFill>
              </a:rPr>
              <a:t>H4150 &lt;</a:t>
            </a:r>
            <a:r>
              <a:rPr lang="en-US" b="1" dirty="0" err="1">
                <a:solidFill>
                  <a:srgbClr val="002060"/>
                </a:solidFill>
              </a:rPr>
              <a:t>mo`ed</a:t>
            </a:r>
            <a:r>
              <a:rPr lang="en-US" b="1" dirty="0">
                <a:solidFill>
                  <a:srgbClr val="002060"/>
                </a:solidFill>
              </a:rPr>
              <a:t>&gt;</a:t>
            </a:r>
            <a:r>
              <a:rPr lang="en-US" b="1" dirty="0" smtClean="0">
                <a:solidFill>
                  <a:srgbClr val="002060"/>
                </a:solidFill>
              </a:rPr>
              <a:t> </a:t>
            </a:r>
            <a:br>
              <a:rPr lang="en-US" b="1" dirty="0" smtClean="0">
                <a:solidFill>
                  <a:srgbClr val="002060"/>
                </a:solidFill>
              </a:rPr>
            </a:br>
            <a:r>
              <a:rPr lang="en-US" b="1" dirty="0" smtClean="0">
                <a:solidFill>
                  <a:srgbClr val="002060"/>
                </a:solidFill>
              </a:rPr>
              <a:t>“seasons” for the Feasts </a:t>
            </a:r>
            <a:r>
              <a:rPr lang="en-US" b="1" dirty="0">
                <a:solidFill>
                  <a:srgbClr val="002060"/>
                </a:solidFill>
              </a:rPr>
              <a:t>&amp; </a:t>
            </a:r>
            <a:r>
              <a:rPr lang="en-US" b="1" dirty="0" smtClean="0">
                <a:solidFill>
                  <a:srgbClr val="002060"/>
                </a:solidFill>
              </a:rPr>
              <a:t>Festivals?</a:t>
            </a:r>
          </a:p>
          <a:p>
            <a:pPr marL="514350" indent="-514350">
              <a:buClr>
                <a:srgbClr val="8A2E4F"/>
              </a:buClr>
              <a:buFont typeface="+mj-lt"/>
              <a:buAutoNum type="arabicParenR"/>
            </a:pPr>
            <a:r>
              <a:rPr lang="en-US" b="1" dirty="0" smtClean="0">
                <a:solidFill>
                  <a:srgbClr val="002060"/>
                </a:solidFill>
              </a:rPr>
              <a:t>If the moon is not ordained to commence Abba’s calendar months to determine the worship statutes, what is the moon’s heavenly purpose? </a:t>
            </a:r>
          </a:p>
        </p:txBody>
      </p:sp>
      <p:pic>
        <p:nvPicPr>
          <p:cNvPr id="3074" name="Picture 2" descr="C:\Users\Rae\Desktop\Moon study\moon phases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9660" y="970910"/>
            <a:ext cx="2515157" cy="14069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5" name="Picture 3" descr="C:\Users\Rae\Desktop\Moon study\moon garden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7788" y="979167"/>
            <a:ext cx="2183612" cy="13647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7" name="Picture 5" descr="C:\Users\Rae\Desktop\Moon study\seasons r - cirl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20688" y="-1048778"/>
            <a:ext cx="3613150" cy="36131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Rae\Desktop\Moon study\seasons 4 - tree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01600" y="2971800"/>
            <a:ext cx="4716463" cy="26530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9" name="Picture 7" descr="C:\Users\Rae\Desktop\Moon study\seasons 4 - trees 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8314" y="3810000"/>
            <a:ext cx="3556000" cy="2667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80" name="Picture 8" descr="C:\Users\Rae\Desktop\Moon study\tide pink daw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55303" y="1020052"/>
            <a:ext cx="2120894" cy="13238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2" descr="C:\Users\Rae\Desktop\Flat Earth\3dwm mag glass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0600" y="228601"/>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2895601" y="15132"/>
            <a:ext cx="8305799"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2060"/>
                  </a:solidFill>
                </a:ln>
                <a:solidFill>
                  <a:schemeClr val="accent1"/>
                </a:solidFill>
                <a:effectLst>
                  <a:outerShdw blurRad="50800" dist="39000" dir="5460000" algn="tl">
                    <a:srgbClr val="000000">
                      <a:alpha val="38000"/>
                    </a:srgbClr>
                  </a:outerShdw>
                </a:effectLst>
                <a:latin typeface="Arial Rounded MT Bold" pitchFamily="34" charset="0"/>
              </a:rPr>
              <a:t>Taking a Closer Look</a:t>
            </a:r>
          </a:p>
        </p:txBody>
      </p:sp>
      <p:sp>
        <p:nvSpPr>
          <p:cNvPr id="15" name="Rectangle 14"/>
          <p:cNvSpPr/>
          <p:nvPr/>
        </p:nvSpPr>
        <p:spPr>
          <a:xfrm>
            <a:off x="3048000" y="2658070"/>
            <a:ext cx="8305799"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002060"/>
                  </a:solidFill>
                </a:ln>
                <a:solidFill>
                  <a:schemeClr val="accent1"/>
                </a:solidFill>
                <a:effectLst>
                  <a:outerShdw blurRad="50800" dist="39000" dir="5460000" algn="tl">
                    <a:srgbClr val="000000">
                      <a:alpha val="38000"/>
                    </a:srgbClr>
                  </a:outerShdw>
                </a:effectLst>
                <a:latin typeface="Arial Rounded MT Bold" pitchFamily="34" charset="0"/>
              </a:rPr>
              <a:t>Jer 31:35 “ordinances”</a:t>
            </a:r>
            <a:endParaRPr lang="en-US" sz="5400" b="1" dirty="0">
              <a:ln w="11430">
                <a:solidFill>
                  <a:srgbClr val="002060"/>
                </a:solidFill>
              </a:ln>
              <a:solidFill>
                <a:schemeClr val="accent1"/>
              </a:solidFill>
              <a:effectLst>
                <a:outerShdw blurRad="50800" dist="39000" dir="5460000" algn="tl">
                  <a:srgbClr val="000000">
                    <a:alpha val="38000"/>
                  </a:srgbClr>
                </a:outerShdw>
              </a:effectLst>
              <a:latin typeface="Arial Rounded MT Bold" pitchFamily="34" charset="0"/>
            </a:endParaRPr>
          </a:p>
        </p:txBody>
      </p:sp>
      <p:sp>
        <p:nvSpPr>
          <p:cNvPr id="17" name="Rectangle 16"/>
          <p:cNvSpPr/>
          <p:nvPr/>
        </p:nvSpPr>
        <p:spPr>
          <a:xfrm rot="21176148">
            <a:off x="233795" y="2349405"/>
            <a:ext cx="3655646" cy="707886"/>
          </a:xfrm>
          <a:prstGeom prst="rect">
            <a:avLst/>
          </a:prstGeom>
          <a:noFill/>
        </p:spPr>
        <p:txBody>
          <a:bodyPr wrap="none" lIns="91440" tIns="45720" rIns="91440" bIns="45720">
            <a:prstTxWarp prst="textDouble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smtClean="0">
                <a:ln w="11430">
                  <a:solidFill>
                    <a:srgbClr val="B83D68"/>
                  </a:solidFill>
                </a:ln>
                <a:solidFill>
                  <a:srgbClr val="990033"/>
                </a:solidFill>
                <a:effectLst>
                  <a:outerShdw blurRad="50800" dist="39000" dir="5460000" algn="tl">
                    <a:srgbClr val="000000">
                      <a:alpha val="38000"/>
                    </a:srgbClr>
                  </a:outerShdw>
                </a:effectLst>
                <a:latin typeface="Ravie" pitchFamily="82" charset="0"/>
              </a:rPr>
              <a:t>Questions for</a:t>
            </a:r>
            <a:r>
              <a:rPr lang="en-US" sz="2000" b="1" cap="none" spc="0" dirty="0" smtClean="0">
                <a:ln w="11430">
                  <a:solidFill>
                    <a:srgbClr val="B83D68"/>
                  </a:solidFill>
                </a:ln>
                <a:solidFill>
                  <a:srgbClr val="990033"/>
                </a:solidFill>
                <a:effectLst>
                  <a:outerShdw blurRad="50800" dist="39000" dir="5460000" algn="tl">
                    <a:srgbClr val="000000">
                      <a:alpha val="38000"/>
                    </a:srgbClr>
                  </a:outerShdw>
                </a:effectLst>
                <a:latin typeface="Ravie" pitchFamily="82" charset="0"/>
              </a:rPr>
              <a:t>:</a:t>
            </a:r>
            <a:endParaRPr lang="en-US" sz="2000" b="1" cap="none" spc="0" dirty="0">
              <a:ln w="11430">
                <a:solidFill>
                  <a:srgbClr val="B83D68"/>
                </a:solidFill>
              </a:ln>
              <a:solidFill>
                <a:schemeClr val="accent2"/>
              </a:solidFill>
              <a:effectLst>
                <a:outerShdw blurRad="50800" dist="39000" dir="5460000" algn="tl">
                  <a:srgbClr val="000000">
                    <a:alpha val="38000"/>
                  </a:srgbClr>
                </a:outerShdw>
              </a:effectLst>
              <a:latin typeface="Ravie" pitchFamily="82" charset="0"/>
            </a:endParaRPr>
          </a:p>
        </p:txBody>
      </p:sp>
    </p:spTree>
    <p:extLst>
      <p:ext uri="{BB962C8B-B14F-4D97-AF65-F5344CB8AC3E}">
        <p14:creationId xmlns:p14="http://schemas.microsoft.com/office/powerpoint/2010/main" val="103039251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25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2000"/>
                                        <p:tgtEl>
                                          <p:spTgt spid="3074"/>
                                        </p:tgtEl>
                                      </p:cBhvr>
                                    </p:animEffect>
                                  </p:childTnLst>
                                </p:cTn>
                              </p:par>
                            </p:childTnLst>
                          </p:cTn>
                        </p:par>
                        <p:par>
                          <p:cTn id="8" fill="hold">
                            <p:stCondLst>
                              <p:cond delay="2250"/>
                            </p:stCondLst>
                            <p:childTnLst>
                              <p:par>
                                <p:cTn id="9" presetID="6" presetClass="entr" presetSubtype="32" fill="hold" nodeType="afterEffect">
                                  <p:stCondLst>
                                    <p:cond delay="250"/>
                                  </p:stCondLst>
                                  <p:childTnLst>
                                    <p:set>
                                      <p:cBhvr>
                                        <p:cTn id="10" dur="1" fill="hold">
                                          <p:stCondLst>
                                            <p:cond delay="0"/>
                                          </p:stCondLst>
                                        </p:cTn>
                                        <p:tgtEl>
                                          <p:spTgt spid="3080"/>
                                        </p:tgtEl>
                                        <p:attrNameLst>
                                          <p:attrName>style.visibility</p:attrName>
                                        </p:attrNameLst>
                                      </p:cBhvr>
                                      <p:to>
                                        <p:strVal val="visible"/>
                                      </p:to>
                                    </p:set>
                                    <p:animEffect transition="in" filter="circle(out)">
                                      <p:cBhvr>
                                        <p:cTn id="11" dur="2000"/>
                                        <p:tgtEl>
                                          <p:spTgt spid="3080"/>
                                        </p:tgtEl>
                                      </p:cBhvr>
                                    </p:animEffect>
                                  </p:childTnLst>
                                </p:cTn>
                              </p:par>
                            </p:childTnLst>
                          </p:cTn>
                        </p:par>
                        <p:par>
                          <p:cTn id="12" fill="hold">
                            <p:stCondLst>
                              <p:cond delay="4500"/>
                            </p:stCondLst>
                            <p:childTnLst>
                              <p:par>
                                <p:cTn id="13" presetID="6" presetClass="entr" presetSubtype="32" fill="hold" nodeType="afterEffect">
                                  <p:stCondLst>
                                    <p:cond delay="250"/>
                                  </p:stCondLst>
                                  <p:childTnLst>
                                    <p:set>
                                      <p:cBhvr>
                                        <p:cTn id="14" dur="1" fill="hold">
                                          <p:stCondLst>
                                            <p:cond delay="0"/>
                                          </p:stCondLst>
                                        </p:cTn>
                                        <p:tgtEl>
                                          <p:spTgt spid="3075"/>
                                        </p:tgtEl>
                                        <p:attrNameLst>
                                          <p:attrName>style.visibility</p:attrName>
                                        </p:attrNameLst>
                                      </p:cBhvr>
                                      <p:to>
                                        <p:strVal val="visible"/>
                                      </p:to>
                                    </p:set>
                                    <p:animEffect transition="in" filter="circle(out)">
                                      <p:cBhvr>
                                        <p:cTn id="15" dur="2000"/>
                                        <p:tgtEl>
                                          <p:spTgt spid="3075"/>
                                        </p:tgtEl>
                                      </p:cBhvr>
                                    </p:animEffect>
                                  </p:childTnLst>
                                </p:cTn>
                              </p:par>
                            </p:childTnLst>
                          </p:cTn>
                        </p:par>
                        <p:par>
                          <p:cTn id="16" fill="hold">
                            <p:stCondLst>
                              <p:cond delay="675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1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1000"/>
                                        <p:tgtEl>
                                          <p:spTgt spid="5">
                                            <p:txEl>
                                              <p:pRg st="0" end="0"/>
                                            </p:txEl>
                                          </p:spTgt>
                                        </p:tgtEl>
                                      </p:cBhvr>
                                    </p:animEffect>
                                    <p:anim calcmode="lin" valueType="num">
                                      <p:cBhvr>
                                        <p:cTn id="2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3079"/>
                                        </p:tgtEl>
                                        <p:attrNameLst>
                                          <p:attrName>style.visibility</p:attrName>
                                        </p:attrNameLst>
                                      </p:cBhvr>
                                      <p:to>
                                        <p:strVal val="visible"/>
                                      </p:to>
                                    </p:set>
                                    <p:animEffect transition="in" filter="fade">
                                      <p:cBhvr>
                                        <p:cTn id="30" dur="1000"/>
                                        <p:tgtEl>
                                          <p:spTgt spid="3079"/>
                                        </p:tgtEl>
                                      </p:cBhvr>
                                    </p:animEffect>
                                    <p:anim calcmode="lin" valueType="num">
                                      <p:cBhvr>
                                        <p:cTn id="31" dur="1000" fill="hold"/>
                                        <p:tgtEl>
                                          <p:spTgt spid="3079"/>
                                        </p:tgtEl>
                                        <p:attrNameLst>
                                          <p:attrName>ppt_x</p:attrName>
                                        </p:attrNameLst>
                                      </p:cBhvr>
                                      <p:tavLst>
                                        <p:tav tm="0">
                                          <p:val>
                                            <p:strVal val="#ppt_x"/>
                                          </p:val>
                                        </p:tav>
                                        <p:tav tm="100000">
                                          <p:val>
                                            <p:strVal val="#ppt_x"/>
                                          </p:val>
                                        </p:tav>
                                      </p:tavLst>
                                    </p:anim>
                                    <p:anim calcmode="lin" valueType="num">
                                      <p:cBhvr>
                                        <p:cTn id="32"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fade">
                                      <p:cBhvr>
                                        <p:cTn id="37" dur="1000"/>
                                        <p:tgtEl>
                                          <p:spTgt spid="5">
                                            <p:txEl>
                                              <p:pRg st="1" end="1"/>
                                            </p:txEl>
                                          </p:spTgt>
                                        </p:tgtEl>
                                      </p:cBhvr>
                                    </p:animEffect>
                                    <p:anim calcmode="lin" valueType="num">
                                      <p:cBhvr>
                                        <p:cTn id="3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50000">
              <a:schemeClr val="bg1"/>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A4C6552-42F6-43F2-A3FB-E92E8C09004E}" type="slidenum">
              <a:rPr lang="en-US" smtClean="0"/>
              <a:pPr/>
              <a:t>35</a:t>
            </a:fld>
            <a:endParaRPr lang="en-US"/>
          </a:p>
        </p:txBody>
      </p:sp>
      <p:sp>
        <p:nvSpPr>
          <p:cNvPr id="5" name="Content Placeholder 6"/>
          <p:cNvSpPr txBox="1">
            <a:spLocks/>
          </p:cNvSpPr>
          <p:nvPr/>
        </p:nvSpPr>
        <p:spPr>
          <a:xfrm>
            <a:off x="228600" y="3581400"/>
            <a:ext cx="7848600" cy="327660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indent="-514350">
              <a:buClr>
                <a:srgbClr val="8A2E4F"/>
              </a:buClr>
              <a:buFont typeface="+mj-lt"/>
              <a:buAutoNum type="arabicParenR" startAt="3"/>
            </a:pPr>
            <a:r>
              <a:rPr lang="en-US" b="1" dirty="0" smtClean="0">
                <a:solidFill>
                  <a:srgbClr val="002060"/>
                </a:solidFill>
              </a:rPr>
              <a:t>Has “mankind” </a:t>
            </a:r>
            <a:r>
              <a:rPr lang="en-US" b="1" u="sng" dirty="0" smtClean="0">
                <a:solidFill>
                  <a:srgbClr val="002060"/>
                </a:solidFill>
              </a:rPr>
              <a:t>added</a:t>
            </a:r>
            <a:r>
              <a:rPr lang="en-US" b="1" dirty="0" smtClean="0">
                <a:solidFill>
                  <a:srgbClr val="002060"/>
                </a:solidFill>
              </a:rPr>
              <a:t> job descriptions to the </a:t>
            </a:r>
            <a:br>
              <a:rPr lang="en-US" b="1" dirty="0" smtClean="0">
                <a:solidFill>
                  <a:srgbClr val="002060"/>
                </a:solidFill>
              </a:rPr>
            </a:br>
            <a:r>
              <a:rPr lang="en-US" b="1" dirty="0" smtClean="0">
                <a:solidFill>
                  <a:srgbClr val="002060"/>
                </a:solidFill>
              </a:rPr>
              <a:t>moon outside of what the Creator has given? </a:t>
            </a:r>
          </a:p>
          <a:p>
            <a:pPr marL="514350" indent="-514350">
              <a:buClr>
                <a:srgbClr val="8A2E4F"/>
              </a:buClr>
              <a:buFont typeface="+mj-lt"/>
              <a:buAutoNum type="arabicParenR" startAt="3"/>
            </a:pPr>
            <a:r>
              <a:rPr lang="en-US" b="1" dirty="0" smtClean="0">
                <a:solidFill>
                  <a:srgbClr val="002060"/>
                </a:solidFill>
              </a:rPr>
              <a:t>Does the moon have a prominent position which it does not deserve regarding the Feasts &amp; Festivals?  (</a:t>
            </a:r>
            <a:r>
              <a:rPr lang="en-US" b="1" dirty="0" err="1" smtClean="0">
                <a:solidFill>
                  <a:srgbClr val="002060"/>
                </a:solidFill>
              </a:rPr>
              <a:t>eg</a:t>
            </a:r>
            <a:r>
              <a:rPr lang="en-US" b="1" dirty="0" smtClean="0">
                <a:solidFill>
                  <a:srgbClr val="002060"/>
                </a:solidFill>
              </a:rPr>
              <a:t>:  Passover full moon &amp; 1</a:t>
            </a:r>
            <a:r>
              <a:rPr lang="en-US" b="1" baseline="30000" dirty="0" smtClean="0">
                <a:solidFill>
                  <a:srgbClr val="002060"/>
                </a:solidFill>
              </a:rPr>
              <a:t>st</a:t>
            </a:r>
            <a:r>
              <a:rPr lang="en-US" b="1" dirty="0" smtClean="0">
                <a:solidFill>
                  <a:srgbClr val="002060"/>
                </a:solidFill>
              </a:rPr>
              <a:t> day of Trumpets new moon [Ps 81:3]?)</a:t>
            </a:r>
            <a:endParaRPr lang="en-US" b="1" dirty="0">
              <a:solidFill>
                <a:srgbClr val="002060"/>
              </a:solidFill>
            </a:endParaRPr>
          </a:p>
        </p:txBody>
      </p:sp>
      <p:pic>
        <p:nvPicPr>
          <p:cNvPr id="3074" name="Picture 2" descr="C:\Users\Rae\Desktop\Moon study\moon phases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9660" y="576655"/>
            <a:ext cx="3055812" cy="1709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5" name="Picture 3" descr="C:\Users\Rae\Desktop\Moon study\moon garden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4201" y="1085076"/>
            <a:ext cx="2652999" cy="1658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C:\Users\Rae\Desktop\Moon study\seasons 4 - tree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2541" y="3657600"/>
            <a:ext cx="3754659"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80" name="Picture 8" descr="C:\Users\Rae\Desktop\Moon study\tide pink daw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182880"/>
            <a:ext cx="2576799" cy="1608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2" descr="C:\Users\Rae\Desktop\Flat Earth\3dwm mag glass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228601"/>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15" name="Rectangle 14"/>
          <p:cNvSpPr/>
          <p:nvPr/>
        </p:nvSpPr>
        <p:spPr>
          <a:xfrm>
            <a:off x="5098400" y="2658070"/>
            <a:ext cx="7169800"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solidFill>
                    <a:srgbClr val="002060"/>
                  </a:solidFill>
                </a:ln>
                <a:solidFill>
                  <a:schemeClr val="accent1"/>
                </a:solidFill>
                <a:effectLst>
                  <a:outerShdw blurRad="50800" dist="39000" dir="5460000" algn="tl">
                    <a:srgbClr val="000000">
                      <a:alpha val="38000"/>
                    </a:srgbClr>
                  </a:outerShdw>
                </a:effectLst>
                <a:latin typeface="Arial Rounded MT Bold" pitchFamily="34" charset="0"/>
              </a:rPr>
              <a:t>Jer 31:35 “ordinances”</a:t>
            </a:r>
            <a:endParaRPr lang="en-US" sz="4400" b="1" dirty="0">
              <a:ln w="11430">
                <a:solidFill>
                  <a:srgbClr val="002060"/>
                </a:solidFill>
              </a:ln>
              <a:solidFill>
                <a:schemeClr val="accent1"/>
              </a:solidFill>
              <a:effectLst>
                <a:outerShdw blurRad="50800" dist="39000" dir="5460000" algn="tl">
                  <a:srgbClr val="000000">
                    <a:alpha val="38000"/>
                  </a:srgbClr>
                </a:outerShdw>
              </a:effectLst>
              <a:latin typeface="Arial Rounded MT Bold" pitchFamily="34" charset="0"/>
            </a:endParaRPr>
          </a:p>
        </p:txBody>
      </p:sp>
      <p:sp>
        <p:nvSpPr>
          <p:cNvPr id="17" name="Rectangle 16"/>
          <p:cNvSpPr/>
          <p:nvPr/>
        </p:nvSpPr>
        <p:spPr>
          <a:xfrm>
            <a:off x="114417" y="1982450"/>
            <a:ext cx="5371983"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solidFill>
                    <a:srgbClr val="B83D68"/>
                  </a:solidFill>
                </a:ln>
                <a:solidFill>
                  <a:srgbClr val="990033"/>
                </a:solidFill>
                <a:effectLst>
                  <a:outerShdw blurRad="50800" dist="39000" dir="5460000" algn="tl">
                    <a:srgbClr val="000000">
                      <a:alpha val="38000"/>
                    </a:srgbClr>
                  </a:outerShdw>
                </a:effectLst>
                <a:latin typeface="Ravie" pitchFamily="82" charset="0"/>
              </a:rPr>
              <a:t>More </a:t>
            </a:r>
            <a:br>
              <a:rPr lang="en-US" sz="4400" b="1" cap="none" spc="0" dirty="0" smtClean="0">
                <a:ln w="11430">
                  <a:solidFill>
                    <a:srgbClr val="B83D68"/>
                  </a:solidFill>
                </a:ln>
                <a:solidFill>
                  <a:srgbClr val="990033"/>
                </a:solidFill>
                <a:effectLst>
                  <a:outerShdw blurRad="50800" dist="39000" dir="5460000" algn="tl">
                    <a:srgbClr val="000000">
                      <a:alpha val="38000"/>
                    </a:srgbClr>
                  </a:outerShdw>
                </a:effectLst>
                <a:latin typeface="Ravie" pitchFamily="82" charset="0"/>
              </a:rPr>
            </a:br>
            <a:r>
              <a:rPr lang="en-US" sz="4400" b="1" cap="none" spc="0" dirty="0" smtClean="0">
                <a:ln w="11430">
                  <a:solidFill>
                    <a:srgbClr val="B83D68"/>
                  </a:solidFill>
                </a:ln>
                <a:solidFill>
                  <a:srgbClr val="990033"/>
                </a:solidFill>
                <a:effectLst>
                  <a:outerShdw blurRad="50800" dist="39000" dir="5460000" algn="tl">
                    <a:srgbClr val="000000">
                      <a:alpha val="38000"/>
                    </a:srgbClr>
                  </a:outerShdw>
                </a:effectLst>
                <a:latin typeface="Ravie" pitchFamily="82" charset="0"/>
              </a:rPr>
              <a:t>Questions for</a:t>
            </a:r>
            <a:endParaRPr lang="en-US" sz="4400" b="1" cap="none" spc="0" dirty="0">
              <a:ln w="11430">
                <a:solidFill>
                  <a:srgbClr val="B83D68"/>
                </a:solidFill>
              </a:ln>
              <a:solidFill>
                <a:schemeClr val="accent2"/>
              </a:solidFill>
              <a:effectLst>
                <a:outerShdw blurRad="50800" dist="39000" dir="5460000" algn="tl">
                  <a:srgbClr val="000000">
                    <a:alpha val="38000"/>
                  </a:srgbClr>
                </a:outerShdw>
              </a:effectLst>
              <a:latin typeface="Ravie" pitchFamily="82" charset="0"/>
            </a:endParaRPr>
          </a:p>
        </p:txBody>
      </p:sp>
      <p:sp>
        <p:nvSpPr>
          <p:cNvPr id="16" name="Rectangle 15"/>
          <p:cNvSpPr/>
          <p:nvPr/>
        </p:nvSpPr>
        <p:spPr>
          <a:xfrm>
            <a:off x="8144654" y="5963907"/>
            <a:ext cx="3742546"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solidFill>
                    <a:srgbClr val="002060"/>
                  </a:solidFill>
                </a:ln>
                <a:solidFill>
                  <a:srgbClr val="00B050"/>
                </a:solidFill>
                <a:effectLst>
                  <a:outerShdw blurRad="50800" dist="39000" dir="5460000" algn="tl">
                    <a:srgbClr val="000000">
                      <a:alpha val="38000"/>
                    </a:srgbClr>
                  </a:outerShdw>
                </a:effectLst>
                <a:latin typeface="Comic Sans MS" pitchFamily="66" charset="0"/>
              </a:rPr>
              <a:t>What is the definition for ordinances?</a:t>
            </a:r>
            <a:endParaRPr lang="en-US" sz="3200" b="1" cap="none" spc="0" dirty="0">
              <a:ln w="11430">
                <a:solidFill>
                  <a:srgbClr val="002060"/>
                </a:solidFill>
              </a:ln>
              <a:solidFill>
                <a:srgbClr val="00B050"/>
              </a:solidFill>
              <a:effectLst>
                <a:outerShdw blurRad="50800" dist="39000" dir="5460000" algn="tl">
                  <a:srgbClr val="000000">
                    <a:alpha val="38000"/>
                  </a:srgbClr>
                </a:outerShdw>
              </a:effectLst>
              <a:latin typeface="Comic Sans MS" pitchFamily="66" charset="0"/>
            </a:endParaRPr>
          </a:p>
        </p:txBody>
      </p:sp>
    </p:spTree>
    <p:extLst>
      <p:ext uri="{BB962C8B-B14F-4D97-AF65-F5344CB8AC3E}">
        <p14:creationId xmlns:p14="http://schemas.microsoft.com/office/powerpoint/2010/main" val="352154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up)">
                                      <p:cBhvr>
                                        <p:cTn id="7" dur="2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17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80">
                                          <p:stCondLst>
                                            <p:cond delay="0"/>
                                          </p:stCondLst>
                                        </p:cTn>
                                        <p:tgtEl>
                                          <p:spTgt spid="16"/>
                                        </p:tgtEl>
                                      </p:cBhvr>
                                    </p:animEffect>
                                    <p:anim calcmode="lin" valueType="num">
                                      <p:cBhvr>
                                        <p:cTn id="1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3" dur="26">
                                          <p:stCondLst>
                                            <p:cond delay="650"/>
                                          </p:stCondLst>
                                        </p:cTn>
                                        <p:tgtEl>
                                          <p:spTgt spid="16"/>
                                        </p:tgtEl>
                                      </p:cBhvr>
                                      <p:to x="100000" y="60000"/>
                                    </p:animScale>
                                    <p:animScale>
                                      <p:cBhvr>
                                        <p:cTn id="24" dur="166" decel="50000">
                                          <p:stCondLst>
                                            <p:cond delay="676"/>
                                          </p:stCondLst>
                                        </p:cTn>
                                        <p:tgtEl>
                                          <p:spTgt spid="16"/>
                                        </p:tgtEl>
                                      </p:cBhvr>
                                      <p:to x="100000" y="100000"/>
                                    </p:animScale>
                                    <p:animScale>
                                      <p:cBhvr>
                                        <p:cTn id="25" dur="26">
                                          <p:stCondLst>
                                            <p:cond delay="1312"/>
                                          </p:stCondLst>
                                        </p:cTn>
                                        <p:tgtEl>
                                          <p:spTgt spid="16"/>
                                        </p:tgtEl>
                                      </p:cBhvr>
                                      <p:to x="100000" y="80000"/>
                                    </p:animScale>
                                    <p:animScale>
                                      <p:cBhvr>
                                        <p:cTn id="26" dur="166" decel="50000">
                                          <p:stCondLst>
                                            <p:cond delay="1338"/>
                                          </p:stCondLst>
                                        </p:cTn>
                                        <p:tgtEl>
                                          <p:spTgt spid="16"/>
                                        </p:tgtEl>
                                      </p:cBhvr>
                                      <p:to x="100000" y="100000"/>
                                    </p:animScale>
                                    <p:animScale>
                                      <p:cBhvr>
                                        <p:cTn id="27" dur="26">
                                          <p:stCondLst>
                                            <p:cond delay="1642"/>
                                          </p:stCondLst>
                                        </p:cTn>
                                        <p:tgtEl>
                                          <p:spTgt spid="16"/>
                                        </p:tgtEl>
                                      </p:cBhvr>
                                      <p:to x="100000" y="90000"/>
                                    </p:animScale>
                                    <p:animScale>
                                      <p:cBhvr>
                                        <p:cTn id="28" dur="166" decel="50000">
                                          <p:stCondLst>
                                            <p:cond delay="1668"/>
                                          </p:stCondLst>
                                        </p:cTn>
                                        <p:tgtEl>
                                          <p:spTgt spid="16"/>
                                        </p:tgtEl>
                                      </p:cBhvr>
                                      <p:to x="100000" y="100000"/>
                                    </p:animScale>
                                    <p:animScale>
                                      <p:cBhvr>
                                        <p:cTn id="29" dur="26">
                                          <p:stCondLst>
                                            <p:cond delay="1808"/>
                                          </p:stCondLst>
                                        </p:cTn>
                                        <p:tgtEl>
                                          <p:spTgt spid="16"/>
                                        </p:tgtEl>
                                      </p:cBhvr>
                                      <p:to x="100000" y="95000"/>
                                    </p:animScale>
                                    <p:animScale>
                                      <p:cBhvr>
                                        <p:cTn id="3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138681" y="228600"/>
            <a:ext cx="10058400" cy="166199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b="1" dirty="0" smtClean="0">
                <a:ln>
                  <a:solidFill>
                    <a:schemeClr val="bg1"/>
                  </a:solidFill>
                </a:ln>
                <a:solidFill>
                  <a:prstClr val="white"/>
                </a:solidFill>
              </a:rPr>
              <a:t>Yahuah declares there are </a:t>
            </a:r>
            <a:r>
              <a:rPr lang="en-US" sz="4800" b="1" u="sng" dirty="0" smtClean="0">
                <a:ln>
                  <a:solidFill>
                    <a:schemeClr val="bg1"/>
                  </a:solidFill>
                </a:ln>
                <a:solidFill>
                  <a:prstClr val="white"/>
                </a:solidFill>
              </a:rPr>
              <a:t>ordinances</a:t>
            </a:r>
            <a:r>
              <a:rPr lang="en-US" sz="4800" b="1" dirty="0">
                <a:ln>
                  <a:solidFill>
                    <a:schemeClr val="bg1"/>
                  </a:solidFill>
                </a:ln>
                <a:solidFill>
                  <a:prstClr val="white"/>
                </a:solidFill>
              </a:rPr>
              <a:t> </a:t>
            </a:r>
            <a:r>
              <a:rPr lang="en-US" sz="4800" b="1" dirty="0" smtClean="0">
                <a:ln>
                  <a:solidFill>
                    <a:schemeClr val="bg1"/>
                  </a:solidFill>
                </a:ln>
                <a:solidFill>
                  <a:prstClr val="white"/>
                </a:solidFill>
              </a:rPr>
              <a:t>of heaven and earth. </a:t>
            </a:r>
            <a:r>
              <a:rPr lang="en-US" sz="2400" b="1" dirty="0" smtClean="0">
                <a:ln>
                  <a:solidFill>
                    <a:schemeClr val="bg1"/>
                  </a:solidFill>
                </a:ln>
                <a:solidFill>
                  <a:prstClr val="white"/>
                </a:solidFill>
              </a:rPr>
              <a:t>[H2706 &amp; H2708]</a:t>
            </a:r>
            <a:r>
              <a:rPr lang="en-US" sz="5400" b="1" dirty="0" smtClean="0">
                <a:ln>
                  <a:solidFill>
                    <a:schemeClr val="bg1"/>
                  </a:solidFill>
                </a:ln>
                <a:solidFill>
                  <a:prstClr val="white"/>
                </a:solidFill>
              </a:rPr>
              <a:t>  </a:t>
            </a:r>
            <a:endParaRPr lang="en-US" sz="4800" b="1" dirty="0" smtClean="0">
              <a:ln>
                <a:solidFill>
                  <a:schemeClr val="bg1"/>
                </a:solidFill>
              </a:ln>
              <a:solidFill>
                <a:prstClr val="white"/>
              </a:solidFill>
            </a:endParaRPr>
          </a:p>
        </p:txBody>
      </p:sp>
      <p:sp>
        <p:nvSpPr>
          <p:cNvPr id="8" name="Slide Number Placeholder 1"/>
          <p:cNvSpPr txBox="1">
            <a:spLocks/>
          </p:cNvSpPr>
          <p:nvPr/>
        </p:nvSpPr>
        <p:spPr>
          <a:xfrm>
            <a:off x="11536680" y="6410473"/>
            <a:ext cx="533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b="1" smtClean="0">
                <a:solidFill>
                  <a:schemeClr val="bg1"/>
                </a:solidFill>
              </a:rPr>
              <a:pPr/>
              <a:t>36</a:t>
            </a:fld>
            <a:endParaRPr lang="en-US" b="1" dirty="0">
              <a:solidFill>
                <a:schemeClr val="bg1"/>
              </a:solidFill>
            </a:endParaRPr>
          </a:p>
        </p:txBody>
      </p:sp>
      <p:pic>
        <p:nvPicPr>
          <p:cNvPr id="9" name="Picture 2" descr="C:\Users\Rae\Desktop\JesusEarth3645g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93675"/>
            <a:ext cx="1956623" cy="1482725"/>
          </a:xfrm>
          <a:prstGeom prst="ellipse">
            <a:avLst/>
          </a:prstGeom>
          <a:ln w="63500" cap="rnd">
            <a:solidFill>
              <a:srgbClr val="333333"/>
            </a:solidFill>
          </a:ln>
          <a:effectLst>
            <a:glow rad="139700">
              <a:schemeClr val="accent1">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1905000"/>
            <a:ext cx="5554980" cy="4570482"/>
          </a:xfrm>
          <a:prstGeom prst="rect">
            <a:avLst/>
          </a:prstGeom>
          <a:solidFill>
            <a:schemeClr val="accent1">
              <a:lumMod val="40000"/>
              <a:lumOff val="60000"/>
              <a:alpha val="51000"/>
            </a:schemeClr>
          </a:solidFill>
          <a:ln w="76200">
            <a:solidFill>
              <a:schemeClr val="accent1">
                <a:lumMod val="60000"/>
                <a:lumOff val="40000"/>
              </a:schemeClr>
            </a:solidFill>
          </a:ln>
          <a:scene3d>
            <a:camera prst="orthographicFront"/>
            <a:lightRig rig="threePt" dir="t"/>
          </a:scene3d>
          <a:sp3d>
            <a:bevelT/>
          </a:sp3d>
        </p:spPr>
        <p:txBody>
          <a:bodyPr wrap="square" rtlCol="0">
            <a:spAutoFit/>
          </a:bodyPr>
          <a:lstStyle/>
          <a:p>
            <a:r>
              <a:rPr lang="en-US" sz="2800" b="1" dirty="0" smtClean="0">
                <a:ln w="1905">
                  <a:solidFill>
                    <a:schemeClr val="tx1"/>
                  </a:solidFill>
                </a:ln>
                <a:solidFill>
                  <a:schemeClr val="accent4">
                    <a:lumMod val="60000"/>
                    <a:lumOff val="40000"/>
                  </a:schemeClr>
                </a:solidFill>
                <a:effectLst>
                  <a:innerShdw blurRad="69850" dist="43180" dir="5400000">
                    <a:srgbClr val="000000">
                      <a:alpha val="65000"/>
                    </a:srgbClr>
                  </a:innerShdw>
                </a:effectLst>
                <a:latin typeface="Arial Rounded MT Bold" pitchFamily="34" charset="0"/>
              </a:rPr>
              <a:t>Job 38:33  </a:t>
            </a:r>
            <a:r>
              <a:rPr lang="en-US" sz="2800" b="1" dirty="0" err="1" smtClean="0">
                <a:ln>
                  <a:solidFill>
                    <a:schemeClr val="tx1"/>
                  </a:solidFill>
                </a:ln>
                <a:solidFill>
                  <a:srgbClr val="0070C0"/>
                </a:solidFill>
                <a:latin typeface="Arial Rounded MT Bold" pitchFamily="34" charset="0"/>
              </a:rPr>
              <a:t>Knowest</a:t>
            </a:r>
            <a:r>
              <a:rPr lang="en-US" sz="2800" b="1" dirty="0" smtClean="0">
                <a:ln>
                  <a:solidFill>
                    <a:schemeClr val="tx1"/>
                  </a:solidFill>
                </a:ln>
                <a:solidFill>
                  <a:srgbClr val="0070C0"/>
                </a:solidFill>
                <a:latin typeface="Arial Rounded MT Bold" pitchFamily="34" charset="0"/>
              </a:rPr>
              <a:t> thou the </a:t>
            </a:r>
            <a:r>
              <a:rPr lang="en-US" sz="2800" b="1" u="sng" dirty="0" smtClean="0">
                <a:ln>
                  <a:solidFill>
                    <a:schemeClr val="tx1"/>
                  </a:solidFill>
                </a:ln>
                <a:solidFill>
                  <a:srgbClr val="0070C0"/>
                </a:solidFill>
                <a:latin typeface="Arial Rounded MT Bold" pitchFamily="34" charset="0"/>
              </a:rPr>
              <a:t>ordinances</a:t>
            </a:r>
            <a:r>
              <a:rPr lang="en-US" sz="2800" b="1" dirty="0" smtClean="0">
                <a:ln>
                  <a:solidFill>
                    <a:schemeClr val="tx1"/>
                  </a:solidFill>
                </a:ln>
                <a:solidFill>
                  <a:srgbClr val="0070C0"/>
                </a:solidFill>
                <a:latin typeface="Arial Rounded MT Bold" pitchFamily="34" charset="0"/>
              </a:rPr>
              <a:t> </a:t>
            </a:r>
            <a:r>
              <a:rPr lang="en-US" sz="2000" b="1" dirty="0" smtClean="0">
                <a:ln>
                  <a:solidFill>
                    <a:schemeClr val="tx1"/>
                  </a:solidFill>
                </a:ln>
                <a:solidFill>
                  <a:schemeClr val="accent4">
                    <a:lumMod val="60000"/>
                    <a:lumOff val="40000"/>
                  </a:schemeClr>
                </a:solidFill>
                <a:latin typeface="Arial Rounded MT Bold" pitchFamily="34" charset="0"/>
              </a:rPr>
              <a:t>[H2708] </a:t>
            </a:r>
            <a:r>
              <a:rPr lang="en-US" sz="2800" b="1" u="sng" dirty="0" smtClean="0">
                <a:ln>
                  <a:solidFill>
                    <a:schemeClr val="tx1"/>
                  </a:solidFill>
                </a:ln>
                <a:solidFill>
                  <a:srgbClr val="0070C0"/>
                </a:solidFill>
                <a:latin typeface="Arial Rounded MT Bold" pitchFamily="34" charset="0"/>
              </a:rPr>
              <a:t>of heaven</a:t>
            </a:r>
            <a:r>
              <a:rPr lang="en-US" sz="2800" b="1" dirty="0" smtClean="0">
                <a:ln>
                  <a:solidFill>
                    <a:schemeClr val="tx1"/>
                  </a:solidFill>
                </a:ln>
                <a:solidFill>
                  <a:srgbClr val="0070C0"/>
                </a:solidFill>
                <a:latin typeface="Arial Rounded MT Bold" pitchFamily="34" charset="0"/>
              </a:rPr>
              <a:t>? canst thou set the dominion thereof in the </a:t>
            </a:r>
            <a:r>
              <a:rPr lang="en-US" sz="2800" b="1" u="sng" dirty="0" smtClean="0">
                <a:ln>
                  <a:solidFill>
                    <a:schemeClr val="tx1"/>
                  </a:solidFill>
                </a:ln>
                <a:solidFill>
                  <a:srgbClr val="0070C0"/>
                </a:solidFill>
                <a:latin typeface="Arial Rounded MT Bold" pitchFamily="34" charset="0"/>
              </a:rPr>
              <a:t>earth</a:t>
            </a:r>
            <a:r>
              <a:rPr lang="en-US" sz="2800" b="1" dirty="0" smtClean="0">
                <a:ln>
                  <a:solidFill>
                    <a:schemeClr val="tx1"/>
                  </a:solidFill>
                </a:ln>
                <a:solidFill>
                  <a:srgbClr val="0070C0"/>
                </a:solidFill>
                <a:latin typeface="Arial Rounded MT Bold" pitchFamily="34" charset="0"/>
              </a:rPr>
              <a:t>?</a:t>
            </a:r>
          </a:p>
          <a:p>
            <a:endParaRPr lang="en-US" sz="1000" dirty="0"/>
          </a:p>
          <a:p>
            <a:r>
              <a:rPr lang="en-US" sz="2800" b="1" dirty="0" smtClean="0">
                <a:ln>
                  <a:solidFill>
                    <a:schemeClr val="tx1"/>
                  </a:solidFill>
                </a:ln>
                <a:solidFill>
                  <a:schemeClr val="accent4">
                    <a:lumMod val="60000"/>
                    <a:lumOff val="40000"/>
                  </a:schemeClr>
                </a:solidFill>
                <a:latin typeface="Arial Rounded MT Bold" pitchFamily="34" charset="0"/>
              </a:rPr>
              <a:t>Jer 33:25-26  </a:t>
            </a:r>
            <a:r>
              <a:rPr lang="en-US" sz="2800" b="1" dirty="0">
                <a:ln>
                  <a:solidFill>
                    <a:schemeClr val="tx1"/>
                  </a:solidFill>
                </a:ln>
                <a:solidFill>
                  <a:srgbClr val="0070C0"/>
                </a:solidFill>
                <a:latin typeface="Arial Rounded MT Bold" pitchFamily="34" charset="0"/>
              </a:rPr>
              <a:t>Thus saith </a:t>
            </a:r>
            <a:r>
              <a:rPr lang="en-US" sz="2800" b="1" dirty="0" smtClean="0">
                <a:ln>
                  <a:solidFill>
                    <a:schemeClr val="tx1"/>
                  </a:solidFill>
                </a:ln>
                <a:solidFill>
                  <a:srgbClr val="0070C0"/>
                </a:solidFill>
                <a:latin typeface="Arial Rounded MT Bold" pitchFamily="34" charset="0"/>
              </a:rPr>
              <a:t>Yahuah … if </a:t>
            </a:r>
            <a:r>
              <a:rPr lang="en-US" sz="2800" b="1" dirty="0">
                <a:ln>
                  <a:solidFill>
                    <a:schemeClr val="tx1"/>
                  </a:solidFill>
                </a:ln>
                <a:solidFill>
                  <a:srgbClr val="0070C0"/>
                </a:solidFill>
                <a:latin typeface="Arial Rounded MT Bold" pitchFamily="34" charset="0"/>
              </a:rPr>
              <a:t>I have not appointed the </a:t>
            </a:r>
            <a:r>
              <a:rPr lang="en-US" sz="2800" b="1" u="sng" dirty="0">
                <a:ln>
                  <a:solidFill>
                    <a:schemeClr val="tx1"/>
                  </a:solidFill>
                </a:ln>
                <a:solidFill>
                  <a:srgbClr val="0070C0"/>
                </a:solidFill>
                <a:latin typeface="Arial Rounded MT Bold" pitchFamily="34" charset="0"/>
              </a:rPr>
              <a:t>ordinances</a:t>
            </a:r>
            <a:r>
              <a:rPr lang="en-US" sz="2800" b="1" dirty="0">
                <a:ln>
                  <a:solidFill>
                    <a:schemeClr val="tx1"/>
                  </a:solidFill>
                </a:ln>
                <a:solidFill>
                  <a:srgbClr val="0070C0"/>
                </a:solidFill>
                <a:latin typeface="Arial Rounded MT Bold" pitchFamily="34" charset="0"/>
              </a:rPr>
              <a:t> </a:t>
            </a:r>
            <a:r>
              <a:rPr lang="en-US" sz="2000" b="1" dirty="0">
                <a:ln>
                  <a:solidFill>
                    <a:schemeClr val="tx1"/>
                  </a:solidFill>
                </a:ln>
                <a:solidFill>
                  <a:schemeClr val="accent4">
                    <a:lumMod val="60000"/>
                    <a:lumOff val="40000"/>
                  </a:schemeClr>
                </a:solidFill>
                <a:latin typeface="Arial Rounded MT Bold" pitchFamily="34" charset="0"/>
              </a:rPr>
              <a:t>[H2708]</a:t>
            </a:r>
            <a:r>
              <a:rPr lang="en-US" sz="2000" b="1" dirty="0">
                <a:ln>
                  <a:solidFill>
                    <a:schemeClr val="tx1"/>
                  </a:solidFill>
                </a:ln>
                <a:solidFill>
                  <a:srgbClr val="0070C0"/>
                </a:solidFill>
                <a:latin typeface="Arial Rounded MT Bold" pitchFamily="34" charset="0"/>
              </a:rPr>
              <a:t> </a:t>
            </a:r>
            <a:r>
              <a:rPr lang="en-US" sz="2000" b="1" dirty="0" smtClean="0">
                <a:ln>
                  <a:solidFill>
                    <a:schemeClr val="tx1"/>
                  </a:solidFill>
                </a:ln>
                <a:solidFill>
                  <a:srgbClr val="0070C0"/>
                </a:solidFill>
                <a:latin typeface="Arial Rounded MT Bold" pitchFamily="34" charset="0"/>
              </a:rPr>
              <a:t> </a:t>
            </a:r>
            <a:r>
              <a:rPr lang="en-US" sz="2800" b="1" u="sng" dirty="0" smtClean="0">
                <a:ln>
                  <a:solidFill>
                    <a:schemeClr val="tx1"/>
                  </a:solidFill>
                </a:ln>
                <a:solidFill>
                  <a:srgbClr val="0070C0"/>
                </a:solidFill>
                <a:latin typeface="Arial Rounded MT Bold" pitchFamily="34" charset="0"/>
              </a:rPr>
              <a:t>of </a:t>
            </a:r>
            <a:r>
              <a:rPr lang="en-US" sz="2800" b="1" u="sng" dirty="0">
                <a:ln>
                  <a:solidFill>
                    <a:schemeClr val="tx1"/>
                  </a:solidFill>
                </a:ln>
                <a:solidFill>
                  <a:srgbClr val="0070C0"/>
                </a:solidFill>
                <a:latin typeface="Arial Rounded MT Bold" pitchFamily="34" charset="0"/>
              </a:rPr>
              <a:t>heaven and earth</a:t>
            </a:r>
            <a:r>
              <a:rPr lang="en-US" sz="2800" b="1" dirty="0">
                <a:ln>
                  <a:solidFill>
                    <a:schemeClr val="tx1"/>
                  </a:solidFill>
                </a:ln>
                <a:solidFill>
                  <a:srgbClr val="0070C0"/>
                </a:solidFill>
                <a:latin typeface="Arial Rounded MT Bold" pitchFamily="34" charset="0"/>
              </a:rPr>
              <a:t>; </a:t>
            </a:r>
            <a:r>
              <a:rPr lang="en-US" sz="2800" b="1" dirty="0" smtClean="0">
                <a:ln>
                  <a:solidFill>
                    <a:schemeClr val="tx1"/>
                  </a:solidFill>
                </a:ln>
                <a:solidFill>
                  <a:srgbClr val="0070C0"/>
                </a:solidFill>
                <a:latin typeface="Arial Rounded MT Bold" pitchFamily="34" charset="0"/>
              </a:rPr>
              <a:t/>
            </a:r>
            <a:br>
              <a:rPr lang="en-US" sz="2800" b="1" dirty="0" smtClean="0">
                <a:ln>
                  <a:solidFill>
                    <a:schemeClr val="tx1"/>
                  </a:solidFill>
                </a:ln>
                <a:solidFill>
                  <a:srgbClr val="0070C0"/>
                </a:solidFill>
                <a:latin typeface="Arial Rounded MT Bold" pitchFamily="34" charset="0"/>
              </a:rPr>
            </a:br>
            <a:r>
              <a:rPr lang="en-US" sz="2800" b="1" dirty="0" smtClean="0">
                <a:ln>
                  <a:solidFill>
                    <a:schemeClr val="tx1"/>
                  </a:solidFill>
                </a:ln>
                <a:solidFill>
                  <a:schemeClr val="accent4">
                    <a:lumMod val="60000"/>
                    <a:lumOff val="40000"/>
                  </a:schemeClr>
                </a:solidFill>
                <a:latin typeface="Arial Rounded MT Bold" pitchFamily="34" charset="0"/>
              </a:rPr>
              <a:t>26</a:t>
            </a:r>
            <a:r>
              <a:rPr lang="en-US" sz="2800" b="1" dirty="0" smtClean="0">
                <a:ln>
                  <a:solidFill>
                    <a:schemeClr val="tx1"/>
                  </a:solidFill>
                </a:ln>
                <a:solidFill>
                  <a:srgbClr val="0070C0"/>
                </a:solidFill>
                <a:latin typeface="Arial Rounded MT Bold" pitchFamily="34" charset="0"/>
              </a:rPr>
              <a:t>  Then </a:t>
            </a:r>
            <a:r>
              <a:rPr lang="en-US" sz="2800" b="1" dirty="0">
                <a:ln>
                  <a:solidFill>
                    <a:schemeClr val="tx1"/>
                  </a:solidFill>
                </a:ln>
                <a:solidFill>
                  <a:srgbClr val="0070C0"/>
                </a:solidFill>
                <a:latin typeface="Arial Rounded MT Bold" pitchFamily="34" charset="0"/>
              </a:rPr>
              <a:t>will I cast away the seed of Jacob, and David </a:t>
            </a:r>
            <a:r>
              <a:rPr lang="en-US" sz="2800" b="1" dirty="0" smtClean="0">
                <a:ln>
                  <a:solidFill>
                    <a:schemeClr val="tx1"/>
                  </a:solidFill>
                </a:ln>
                <a:solidFill>
                  <a:srgbClr val="0070C0"/>
                </a:solidFill>
                <a:latin typeface="Arial Rounded MT Bold" pitchFamily="34" charset="0"/>
              </a:rPr>
              <a:t>…</a:t>
            </a:r>
          </a:p>
        </p:txBody>
      </p:sp>
      <p:sp>
        <p:nvSpPr>
          <p:cNvPr id="7" name="TextBox 6"/>
          <p:cNvSpPr txBox="1"/>
          <p:nvPr/>
        </p:nvSpPr>
        <p:spPr>
          <a:xfrm>
            <a:off x="6248400" y="1960880"/>
            <a:ext cx="5554980" cy="4493538"/>
          </a:xfrm>
          <a:prstGeom prst="rect">
            <a:avLst/>
          </a:prstGeom>
          <a:solidFill>
            <a:schemeClr val="accent1">
              <a:lumMod val="40000"/>
              <a:lumOff val="60000"/>
              <a:alpha val="51000"/>
            </a:schemeClr>
          </a:solidFill>
          <a:ln w="76200">
            <a:solidFill>
              <a:schemeClr val="accent1">
                <a:lumMod val="60000"/>
                <a:lumOff val="40000"/>
              </a:schemeClr>
            </a:solidFill>
          </a:ln>
          <a:scene3d>
            <a:camera prst="orthographicFront"/>
            <a:lightRig rig="threePt" dir="t"/>
          </a:scene3d>
          <a:sp3d>
            <a:bevelT/>
          </a:sp3d>
        </p:spPr>
        <p:txBody>
          <a:bodyPr wrap="square" rtlCol="0">
            <a:spAutoFit/>
          </a:bodyPr>
          <a:lstStyle/>
          <a:p>
            <a:pPr algn="ctr"/>
            <a:r>
              <a:rPr lang="en-US" sz="2600" b="1" dirty="0" smtClean="0">
                <a:ln>
                  <a:solidFill>
                    <a:schemeClr val="tx1"/>
                  </a:solidFill>
                </a:ln>
                <a:solidFill>
                  <a:schemeClr val="accent4">
                    <a:lumMod val="60000"/>
                    <a:lumOff val="40000"/>
                  </a:schemeClr>
                </a:solidFill>
                <a:latin typeface="Arial Rounded MT Bold" pitchFamily="34" charset="0"/>
              </a:rPr>
              <a:t>Yahuah’s </a:t>
            </a:r>
            <a:r>
              <a:rPr lang="en-US" sz="2600" b="1" dirty="0">
                <a:ln>
                  <a:solidFill>
                    <a:schemeClr val="tx1"/>
                  </a:solidFill>
                </a:ln>
                <a:solidFill>
                  <a:schemeClr val="accent4">
                    <a:lumMod val="60000"/>
                    <a:lumOff val="40000"/>
                  </a:schemeClr>
                </a:solidFill>
                <a:latin typeface="Arial Rounded MT Bold" pitchFamily="34" charset="0"/>
              </a:rPr>
              <a:t>laws have governed the universe since its </a:t>
            </a:r>
            <a:r>
              <a:rPr lang="en-US" sz="2600" b="1" dirty="0" smtClean="0">
                <a:ln>
                  <a:solidFill>
                    <a:schemeClr val="tx1"/>
                  </a:solidFill>
                </a:ln>
                <a:solidFill>
                  <a:schemeClr val="accent4">
                    <a:lumMod val="60000"/>
                    <a:lumOff val="40000"/>
                  </a:schemeClr>
                </a:solidFill>
                <a:latin typeface="Arial Rounded MT Bold" pitchFamily="34" charset="0"/>
              </a:rPr>
              <a:t>creation and </a:t>
            </a:r>
            <a:r>
              <a:rPr lang="en-US" sz="2600" b="1" dirty="0">
                <a:ln>
                  <a:solidFill>
                    <a:schemeClr val="tx1"/>
                  </a:solidFill>
                </a:ln>
                <a:solidFill>
                  <a:schemeClr val="accent4">
                    <a:lumMod val="60000"/>
                    <a:lumOff val="40000"/>
                  </a:schemeClr>
                </a:solidFill>
                <a:latin typeface="Arial Rounded MT Bold" pitchFamily="34" charset="0"/>
              </a:rPr>
              <a:t>continue to do so with astounding predictability in </a:t>
            </a:r>
            <a:r>
              <a:rPr lang="en-US" sz="2600" b="1" dirty="0" smtClean="0">
                <a:ln>
                  <a:solidFill>
                    <a:schemeClr val="tx1"/>
                  </a:solidFill>
                </a:ln>
                <a:solidFill>
                  <a:schemeClr val="accent4">
                    <a:lumMod val="60000"/>
                    <a:lumOff val="40000"/>
                  </a:schemeClr>
                </a:solidFill>
                <a:latin typeface="Arial Rounded MT Bold" pitchFamily="34" charset="0"/>
              </a:rPr>
              <a:t/>
            </a:r>
            <a:br>
              <a:rPr lang="en-US" sz="2600" b="1" dirty="0" smtClean="0">
                <a:ln>
                  <a:solidFill>
                    <a:schemeClr val="tx1"/>
                  </a:solidFill>
                </a:ln>
                <a:solidFill>
                  <a:schemeClr val="accent4">
                    <a:lumMod val="60000"/>
                    <a:lumOff val="40000"/>
                  </a:schemeClr>
                </a:solidFill>
                <a:latin typeface="Arial Rounded MT Bold" pitchFamily="34" charset="0"/>
              </a:rPr>
            </a:br>
            <a:r>
              <a:rPr lang="en-US" sz="2600" b="1" dirty="0" smtClean="0">
                <a:ln>
                  <a:solidFill>
                    <a:schemeClr val="tx1"/>
                  </a:solidFill>
                </a:ln>
                <a:solidFill>
                  <a:schemeClr val="accent4">
                    <a:lumMod val="60000"/>
                    <a:lumOff val="40000"/>
                  </a:schemeClr>
                </a:solidFill>
                <a:latin typeface="Arial Rounded MT Bold" pitchFamily="34" charset="0"/>
              </a:rPr>
              <a:t>the </a:t>
            </a:r>
            <a:r>
              <a:rPr lang="en-US" sz="2600" b="1" dirty="0">
                <a:ln>
                  <a:solidFill>
                    <a:schemeClr val="tx1"/>
                  </a:solidFill>
                </a:ln>
                <a:solidFill>
                  <a:schemeClr val="accent4">
                    <a:lumMod val="60000"/>
                    <a:lumOff val="40000"/>
                  </a:schemeClr>
                </a:solidFill>
                <a:latin typeface="Arial Rounded MT Bold" pitchFamily="34" charset="0"/>
              </a:rPr>
              <a:t>movements of the heavenly bodies.  This proves Yahuah’s perfect order in His  universe.  His covenant promises to His people are as fixed as the </a:t>
            </a:r>
            <a:r>
              <a:rPr lang="en-US" sz="2600" b="1" dirty="0" smtClean="0">
                <a:ln>
                  <a:solidFill>
                    <a:schemeClr val="tx1"/>
                  </a:solidFill>
                </a:ln>
                <a:solidFill>
                  <a:schemeClr val="accent4">
                    <a:lumMod val="60000"/>
                    <a:lumOff val="40000"/>
                  </a:schemeClr>
                </a:solidFill>
                <a:latin typeface="Arial Rounded MT Bold" pitchFamily="34" charset="0"/>
              </a:rPr>
              <a:t/>
            </a:r>
            <a:br>
              <a:rPr lang="en-US" sz="2600" b="1" dirty="0" smtClean="0">
                <a:ln>
                  <a:solidFill>
                    <a:schemeClr val="tx1"/>
                  </a:solidFill>
                </a:ln>
                <a:solidFill>
                  <a:schemeClr val="accent4">
                    <a:lumMod val="60000"/>
                    <a:lumOff val="40000"/>
                  </a:schemeClr>
                </a:solidFill>
                <a:latin typeface="Arial Rounded MT Bold" pitchFamily="34" charset="0"/>
              </a:rPr>
            </a:br>
            <a:r>
              <a:rPr lang="en-US" sz="2600" b="1" dirty="0" smtClean="0">
                <a:ln>
                  <a:solidFill>
                    <a:schemeClr val="tx1"/>
                  </a:solidFill>
                </a:ln>
                <a:solidFill>
                  <a:schemeClr val="accent4">
                    <a:lumMod val="60000"/>
                    <a:lumOff val="40000"/>
                  </a:schemeClr>
                </a:solidFill>
                <a:latin typeface="Arial Rounded MT Bold" pitchFamily="34" charset="0"/>
              </a:rPr>
              <a:t>perfect </a:t>
            </a:r>
            <a:r>
              <a:rPr lang="en-US" sz="2600" b="1" dirty="0">
                <a:ln>
                  <a:solidFill>
                    <a:schemeClr val="tx1"/>
                  </a:solidFill>
                </a:ln>
                <a:solidFill>
                  <a:schemeClr val="accent4">
                    <a:lumMod val="60000"/>
                    <a:lumOff val="40000"/>
                  </a:schemeClr>
                </a:solidFill>
                <a:latin typeface="Arial Rounded MT Bold" pitchFamily="34" charset="0"/>
              </a:rPr>
              <a:t>universal laws, or “the ordinances of heaven and earth</a:t>
            </a:r>
            <a:r>
              <a:rPr lang="en-US" sz="2600" b="1" dirty="0" smtClean="0">
                <a:ln>
                  <a:solidFill>
                    <a:schemeClr val="tx1"/>
                  </a:solidFill>
                </a:ln>
                <a:solidFill>
                  <a:schemeClr val="accent4">
                    <a:lumMod val="60000"/>
                    <a:lumOff val="40000"/>
                  </a:schemeClr>
                </a:solidFill>
                <a:latin typeface="Arial Rounded MT Bold" pitchFamily="34" charset="0"/>
              </a:rPr>
              <a:t>.”</a:t>
            </a:r>
          </a:p>
        </p:txBody>
      </p:sp>
    </p:spTree>
    <p:extLst>
      <p:ext uri="{BB962C8B-B14F-4D97-AF65-F5344CB8AC3E}">
        <p14:creationId xmlns:p14="http://schemas.microsoft.com/office/powerpoint/2010/main" val="422834632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450320" y="6400800"/>
            <a:ext cx="711200" cy="381000"/>
          </a:xfrm>
        </p:spPr>
        <p:txBody>
          <a:bodyPr/>
          <a:lstStyle/>
          <a:p>
            <a:fld id="{AA4C6552-42F6-43F2-A3FB-E92E8C09004E}" type="slidenum">
              <a:rPr lang="en-US" smtClean="0">
                <a:solidFill>
                  <a:srgbClr val="464653"/>
                </a:solidFill>
              </a:rPr>
              <a:pPr/>
              <a:t>37</a:t>
            </a:fld>
            <a:endParaRPr lang="en-US" dirty="0">
              <a:solidFill>
                <a:srgbClr val="464653"/>
              </a:solidFill>
            </a:endParaRPr>
          </a:p>
        </p:txBody>
      </p:sp>
      <p:pic>
        <p:nvPicPr>
          <p:cNvPr id="1026" name="Picture 2" descr="C:\Users\Rae\Desktop\Art on Desktop\Bible Characters\moses banner.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962367" y="-1519555"/>
            <a:ext cx="4191000" cy="1138555"/>
          </a:xfrm>
          <a:prstGeom prst="rect">
            <a:avLst/>
          </a:prstGeom>
          <a:noFill/>
          <a:effectLst>
            <a:glow rad="368300">
              <a:schemeClr val="accent4"/>
            </a:glow>
            <a:softEdge rad="0"/>
          </a:effectLst>
          <a:extLst>
            <a:ext uri="{909E8E84-426E-40DD-AFC4-6F175D3DCCD1}">
              <a14:hiddenFill xmlns:a14="http://schemas.microsoft.com/office/drawing/2010/main">
                <a:solidFill>
                  <a:srgbClr val="FFFFFF"/>
                </a:solidFill>
              </a14:hiddenFill>
            </a:ext>
          </a:extLst>
        </p:spPr>
      </p:pic>
      <p:pic>
        <p:nvPicPr>
          <p:cNvPr id="1027" name="Picture 3" descr="C:\Users\Rae\Desktop\Art on Desktop\Bible Characters\Moses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5240000" y="6039029"/>
            <a:ext cx="2286000" cy="2819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81327" y="621950"/>
            <a:ext cx="8187049" cy="218521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Gen 1:16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And Yahuah </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made two great lights;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greater light to rule the day,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and </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lesser light to rule the night: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he made  </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stars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also.</a:t>
            </a:r>
            <a:endPar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76199" y="3611701"/>
            <a:ext cx="8915401" cy="317009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spc="150" dirty="0" smtClean="0">
                <a:ln w="11430"/>
                <a:solidFill>
                  <a:srgbClr val="F3EBF9"/>
                </a:solidFill>
                <a:effectLst>
                  <a:glow rad="139700">
                    <a:schemeClr val="accent5">
                      <a:satMod val="175000"/>
                      <a:alpha val="40000"/>
                    </a:schemeClr>
                  </a:glow>
                  <a:outerShdw blurRad="25400" algn="tl" rotWithShape="0">
                    <a:srgbClr val="000000">
                      <a:alpha val="43000"/>
                    </a:srgbClr>
                  </a:outerShdw>
                </a:effectLst>
              </a:rPr>
              <a:t>Everyone knows the sun is the </a:t>
            </a:r>
            <a:br>
              <a:rPr lang="en-US" sz="4000" b="1" spc="150" dirty="0" smtClean="0">
                <a:ln w="11430"/>
                <a:solidFill>
                  <a:srgbClr val="F3EBF9"/>
                </a:solidFill>
                <a:effectLst>
                  <a:glow rad="139700">
                    <a:schemeClr val="accent5">
                      <a:satMod val="175000"/>
                      <a:alpha val="40000"/>
                    </a:schemeClr>
                  </a:glow>
                  <a:outerShdw blurRad="25400" algn="tl" rotWithShape="0">
                    <a:srgbClr val="000000">
                      <a:alpha val="43000"/>
                    </a:srgbClr>
                  </a:outerShdw>
                </a:effectLst>
              </a:rPr>
            </a:br>
            <a:r>
              <a:rPr lang="en-US" sz="4000" b="1" spc="150" dirty="0" smtClean="0">
                <a:ln w="11430"/>
                <a:solidFill>
                  <a:srgbClr val="F3EBF9"/>
                </a:solidFill>
                <a:effectLst>
                  <a:glow rad="139700">
                    <a:schemeClr val="accent5">
                      <a:satMod val="175000"/>
                      <a:alpha val="40000"/>
                    </a:schemeClr>
                  </a:glow>
                  <a:outerShdw blurRad="25400" algn="tl" rotWithShape="0">
                    <a:srgbClr val="000000">
                      <a:alpha val="43000"/>
                    </a:srgbClr>
                  </a:outerShdw>
                </a:effectLst>
              </a:rPr>
              <a:t>greater light ruling the day.</a:t>
            </a:r>
          </a:p>
          <a:p>
            <a:pPr algn="ctr"/>
            <a:r>
              <a:rPr lang="en-US" sz="4000" b="1" spc="150" dirty="0" smtClean="0">
                <a:ln w="11430"/>
                <a:solidFill>
                  <a:srgbClr val="F3EBF9"/>
                </a:solidFill>
                <a:effectLst>
                  <a:glow rad="139700">
                    <a:schemeClr val="accent5">
                      <a:satMod val="175000"/>
                      <a:alpha val="40000"/>
                    </a:schemeClr>
                  </a:glow>
                  <a:outerShdw blurRad="25400" algn="tl" rotWithShape="0">
                    <a:srgbClr val="000000">
                      <a:alpha val="43000"/>
                    </a:srgbClr>
                  </a:outerShdw>
                </a:effectLst>
              </a:rPr>
              <a:t>Most believe the moon is the </a:t>
            </a:r>
            <a:br>
              <a:rPr lang="en-US" sz="4000" b="1" spc="150" dirty="0" smtClean="0">
                <a:ln w="11430"/>
                <a:solidFill>
                  <a:srgbClr val="F3EBF9"/>
                </a:solidFill>
                <a:effectLst>
                  <a:glow rad="139700">
                    <a:schemeClr val="accent5">
                      <a:satMod val="175000"/>
                      <a:alpha val="40000"/>
                    </a:schemeClr>
                  </a:glow>
                  <a:outerShdw blurRad="25400" algn="tl" rotWithShape="0">
                    <a:srgbClr val="000000">
                      <a:alpha val="43000"/>
                    </a:srgbClr>
                  </a:outerShdw>
                </a:effectLst>
              </a:rPr>
            </a:br>
            <a:r>
              <a:rPr lang="en-US" sz="4000" b="1" spc="150" dirty="0" smtClean="0">
                <a:ln w="11430"/>
                <a:solidFill>
                  <a:srgbClr val="F3EBF9"/>
                </a:solidFill>
                <a:effectLst>
                  <a:glow rad="139700">
                    <a:schemeClr val="accent5">
                      <a:satMod val="175000"/>
                      <a:alpha val="40000"/>
                    </a:schemeClr>
                  </a:glow>
                  <a:outerShdw blurRad="25400" algn="tl" rotWithShape="0">
                    <a:srgbClr val="000000">
                      <a:alpha val="43000"/>
                    </a:srgbClr>
                  </a:outerShdw>
                </a:effectLst>
              </a:rPr>
              <a:t>lesser light ruling the night.  Is it? </a:t>
            </a:r>
          </a:p>
          <a:p>
            <a:pPr algn="ctr"/>
            <a:r>
              <a:rPr lang="en-US" sz="4000" b="1" spc="150" dirty="0" smtClean="0">
                <a:ln w="11430"/>
                <a:solidFill>
                  <a:srgbClr val="F3EBF9"/>
                </a:solidFill>
                <a:effectLst>
                  <a:glow rad="139700">
                    <a:schemeClr val="accent5">
                      <a:satMod val="175000"/>
                      <a:alpha val="40000"/>
                    </a:schemeClr>
                  </a:glow>
                  <a:outerShdw blurRad="25400" algn="tl" rotWithShape="0">
                    <a:srgbClr val="000000">
                      <a:alpha val="43000"/>
                    </a:srgbClr>
                  </a:outerShdw>
                </a:effectLst>
              </a:rPr>
              <a:t>Does the moon really rule the night?</a:t>
            </a:r>
            <a:endParaRPr lang="en-US" sz="4000" b="1" spc="150" dirty="0">
              <a:ln w="11430"/>
              <a:solidFill>
                <a:srgbClr val="F3EBF9"/>
              </a:solidFill>
              <a:effectLst>
                <a:glow rad="139700">
                  <a:schemeClr val="accent5">
                    <a:satMod val="175000"/>
                    <a:alpha val="40000"/>
                  </a:schemeClr>
                </a:glow>
                <a:outerShdw blurRad="25400" algn="tl" rotWithShape="0">
                  <a:srgbClr val="000000">
                    <a:alpha val="43000"/>
                  </a:srgbClr>
                </a:outerShdw>
              </a:effectLst>
            </a:endParaRPr>
          </a:p>
        </p:txBody>
      </p:sp>
      <p:sp>
        <p:nvSpPr>
          <p:cNvPr id="4" name="Rectangle 3"/>
          <p:cNvSpPr/>
          <p:nvPr/>
        </p:nvSpPr>
        <p:spPr>
          <a:xfrm>
            <a:off x="275316" y="2688372"/>
            <a:ext cx="504176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B83D68"/>
                  </a:solidFill>
                </a:ln>
                <a:solidFill>
                  <a:srgbClr val="990033"/>
                </a:solidFill>
                <a:effectLst>
                  <a:outerShdw blurRad="50800" dist="39000" dir="5460000" algn="tl">
                    <a:srgbClr val="000000">
                      <a:alpha val="38000"/>
                    </a:srgbClr>
                  </a:outerShdw>
                </a:effectLst>
                <a:latin typeface="Ravie" pitchFamily="82" charset="0"/>
              </a:rPr>
              <a:t>Questions:</a:t>
            </a:r>
            <a:endParaRPr lang="en-US" sz="5400" b="1" cap="none" spc="0" dirty="0">
              <a:ln w="11430">
                <a:solidFill>
                  <a:srgbClr val="B83D68"/>
                </a:solidFill>
              </a:ln>
              <a:solidFill>
                <a:schemeClr val="accent2"/>
              </a:solidFill>
              <a:effectLst>
                <a:outerShdw blurRad="50800" dist="39000" dir="5460000" algn="tl">
                  <a:srgbClr val="000000">
                    <a:alpha val="38000"/>
                  </a:srgbClr>
                </a:outerShdw>
              </a:effectLst>
              <a:latin typeface="Ravie" pitchFamily="82" charset="0"/>
            </a:endParaRPr>
          </a:p>
        </p:txBody>
      </p:sp>
      <p:pic>
        <p:nvPicPr>
          <p:cNvPr id="2050" name="Picture 2" descr="D:\A. Astleford Jan 5 2016\4a. Charlene Calendar PPTs\5.  Moses &amp; Mt Sinai - Word &amp; PPTs\mt sinia art\moses on the mount edi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96800" y="4716905"/>
            <a:ext cx="2209800" cy="27255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3" name="Picture 5" descr="C:\Users\Rae\Desktop\moses B6896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0200" y="748665"/>
            <a:ext cx="2487532" cy="2604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 name="Picture 4" descr="C:\Users\Rae\Desktop\moses B6896D edi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2573000" y="1329258"/>
            <a:ext cx="2245474" cy="301707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8714968" y="3430012"/>
            <a:ext cx="3485249" cy="3046988"/>
          </a:xfrm>
          <a:prstGeom prst="rect">
            <a:avLst/>
          </a:prstGeom>
          <a:noFill/>
        </p:spPr>
        <p:txBody>
          <a:bodyPr wrap="none" lIns="91440" tIns="45720" rIns="91440" bIns="45720">
            <a:spAutoFit/>
          </a:bodyPr>
          <a:lstStyle/>
          <a:p>
            <a:pPr algn="ctr"/>
            <a:r>
              <a:rPr lang="en-US" sz="3200" b="1" cap="none" spc="0" dirty="0" smtClean="0">
                <a:ln w="1905"/>
                <a:solidFill>
                  <a:srgbClr val="990033"/>
                </a:solidFill>
                <a:effectLst>
                  <a:innerShdw blurRad="69850" dist="43180" dir="5400000">
                    <a:srgbClr val="000000">
                      <a:alpha val="65000"/>
                    </a:srgbClr>
                  </a:innerShdw>
                </a:effectLst>
              </a:rPr>
              <a:t>Where did Moses</a:t>
            </a:r>
            <a:br>
              <a:rPr lang="en-US" sz="3200" b="1" cap="none" spc="0" dirty="0" smtClean="0">
                <a:ln w="1905"/>
                <a:solidFill>
                  <a:srgbClr val="990033"/>
                </a:solidFill>
                <a:effectLst>
                  <a:innerShdw blurRad="69850" dist="43180" dir="5400000">
                    <a:srgbClr val="000000">
                      <a:alpha val="65000"/>
                    </a:srgbClr>
                  </a:innerShdw>
                </a:effectLst>
              </a:rPr>
            </a:br>
            <a:r>
              <a:rPr lang="en-US" sz="3200" b="1" cap="none" spc="0" dirty="0" smtClean="0">
                <a:ln w="1905"/>
                <a:solidFill>
                  <a:srgbClr val="990033"/>
                </a:solidFill>
                <a:effectLst>
                  <a:innerShdw blurRad="69850" dist="43180" dir="5400000">
                    <a:srgbClr val="000000">
                      <a:alpha val="65000"/>
                    </a:srgbClr>
                  </a:innerShdw>
                </a:effectLst>
              </a:rPr>
              <a:t>refer to the H3394 </a:t>
            </a:r>
            <a:br>
              <a:rPr lang="en-US" sz="3200" b="1" cap="none" spc="0" dirty="0" smtClean="0">
                <a:ln w="1905"/>
                <a:solidFill>
                  <a:srgbClr val="990033"/>
                </a:solidFill>
                <a:effectLst>
                  <a:innerShdw blurRad="69850" dist="43180" dir="5400000">
                    <a:srgbClr val="000000">
                      <a:alpha val="65000"/>
                    </a:srgbClr>
                  </a:innerShdw>
                </a:effectLst>
              </a:rPr>
            </a:br>
            <a:r>
              <a:rPr lang="en-US" sz="2400" b="1" cap="none" spc="0" dirty="0" smtClean="0">
                <a:ln w="1905"/>
                <a:solidFill>
                  <a:srgbClr val="990033"/>
                </a:solidFill>
                <a:effectLst>
                  <a:innerShdw blurRad="69850" dist="43180" dir="5400000">
                    <a:srgbClr val="000000">
                      <a:alpha val="65000"/>
                    </a:srgbClr>
                  </a:innerShdw>
                </a:effectLst>
              </a:rPr>
              <a:t>[literal] </a:t>
            </a:r>
            <a:r>
              <a:rPr lang="en-US" sz="3200" b="1" cap="none" spc="0" dirty="0" smtClean="0">
                <a:ln w="1905"/>
                <a:solidFill>
                  <a:srgbClr val="990033"/>
                </a:solidFill>
                <a:effectLst>
                  <a:innerShdw blurRad="69850" dist="43180" dir="5400000">
                    <a:srgbClr val="000000">
                      <a:alpha val="65000"/>
                    </a:srgbClr>
                  </a:innerShdw>
                </a:effectLst>
              </a:rPr>
              <a:t>moon </a:t>
            </a:r>
            <a:br>
              <a:rPr lang="en-US" sz="3200" b="1" cap="none" spc="0" dirty="0" smtClean="0">
                <a:ln w="1905"/>
                <a:solidFill>
                  <a:srgbClr val="990033"/>
                </a:solidFill>
                <a:effectLst>
                  <a:innerShdw blurRad="69850" dist="43180" dir="5400000">
                    <a:srgbClr val="000000">
                      <a:alpha val="65000"/>
                    </a:srgbClr>
                  </a:innerShdw>
                </a:effectLst>
              </a:rPr>
            </a:br>
            <a:r>
              <a:rPr lang="en-US" sz="3200" b="1" cap="none" spc="0" dirty="0" smtClean="0">
                <a:ln w="1905"/>
                <a:solidFill>
                  <a:srgbClr val="990033"/>
                </a:solidFill>
                <a:effectLst>
                  <a:innerShdw blurRad="69850" dist="43180" dir="5400000">
                    <a:srgbClr val="000000">
                      <a:alpha val="65000"/>
                    </a:srgbClr>
                  </a:innerShdw>
                </a:effectLst>
              </a:rPr>
              <a:t>as a light on </a:t>
            </a:r>
            <a:br>
              <a:rPr lang="en-US" sz="3200" b="1" cap="none" spc="0" dirty="0" smtClean="0">
                <a:ln w="1905"/>
                <a:solidFill>
                  <a:srgbClr val="990033"/>
                </a:solidFill>
                <a:effectLst>
                  <a:innerShdw blurRad="69850" dist="43180" dir="5400000">
                    <a:srgbClr val="000000">
                      <a:alpha val="65000"/>
                    </a:srgbClr>
                  </a:innerShdw>
                </a:effectLst>
              </a:rPr>
            </a:br>
            <a:r>
              <a:rPr lang="en-US" sz="3200" b="1" cap="none" spc="0" dirty="0" smtClean="0">
                <a:ln w="1905"/>
                <a:solidFill>
                  <a:srgbClr val="990033"/>
                </a:solidFill>
                <a:effectLst>
                  <a:innerShdw blurRad="69850" dist="43180" dir="5400000">
                    <a:srgbClr val="000000">
                      <a:alpha val="65000"/>
                    </a:srgbClr>
                  </a:innerShdw>
                </a:effectLst>
              </a:rPr>
              <a:t>the 4</a:t>
            </a:r>
            <a:r>
              <a:rPr lang="en-US" sz="3200" b="1" cap="none" spc="0" baseline="30000" dirty="0" smtClean="0">
                <a:ln w="1905"/>
                <a:solidFill>
                  <a:srgbClr val="990033"/>
                </a:solidFill>
                <a:effectLst>
                  <a:innerShdw blurRad="69850" dist="43180" dir="5400000">
                    <a:srgbClr val="000000">
                      <a:alpha val="65000"/>
                    </a:srgbClr>
                  </a:innerShdw>
                </a:effectLst>
              </a:rPr>
              <a:t>th</a:t>
            </a:r>
            <a:r>
              <a:rPr lang="en-US" sz="3200" b="1" cap="none" spc="0" dirty="0" smtClean="0">
                <a:ln w="1905"/>
                <a:solidFill>
                  <a:srgbClr val="990033"/>
                </a:solidFill>
                <a:effectLst>
                  <a:innerShdw blurRad="69850" dist="43180" dir="5400000">
                    <a:srgbClr val="000000">
                      <a:alpha val="65000"/>
                    </a:srgbClr>
                  </a:innerShdw>
                </a:effectLst>
              </a:rPr>
              <a:t> day </a:t>
            </a:r>
            <a:br>
              <a:rPr lang="en-US" sz="3200" b="1" cap="none" spc="0" dirty="0" smtClean="0">
                <a:ln w="1905"/>
                <a:solidFill>
                  <a:srgbClr val="990033"/>
                </a:solidFill>
                <a:effectLst>
                  <a:innerShdw blurRad="69850" dist="43180" dir="5400000">
                    <a:srgbClr val="000000">
                      <a:alpha val="65000"/>
                    </a:srgbClr>
                  </a:innerShdw>
                </a:effectLst>
              </a:rPr>
            </a:br>
            <a:r>
              <a:rPr lang="en-US" sz="3200" b="1" cap="none" spc="0" dirty="0" smtClean="0">
                <a:ln w="1905"/>
                <a:solidFill>
                  <a:srgbClr val="990033"/>
                </a:solidFill>
                <a:effectLst>
                  <a:innerShdw blurRad="69850" dist="43180" dir="5400000">
                    <a:srgbClr val="000000">
                      <a:alpha val="65000"/>
                    </a:srgbClr>
                  </a:innerShdw>
                </a:effectLst>
              </a:rPr>
              <a:t>of creation?</a:t>
            </a:r>
            <a:endParaRPr lang="en-US" sz="3200" b="1" cap="none" spc="0" dirty="0">
              <a:ln w="1905"/>
              <a:solidFill>
                <a:srgbClr val="990033"/>
              </a:solidFill>
              <a:effectLst>
                <a:innerShdw blurRad="69850" dist="43180" dir="5400000">
                  <a:srgbClr val="000000">
                    <a:alpha val="65000"/>
                  </a:srgbClr>
                </a:innerShdw>
              </a:effectLst>
            </a:endParaRPr>
          </a:p>
        </p:txBody>
      </p:sp>
      <p:sp>
        <p:nvSpPr>
          <p:cNvPr id="7" name="Rectangle 6"/>
          <p:cNvSpPr/>
          <p:nvPr/>
        </p:nvSpPr>
        <p:spPr>
          <a:xfrm>
            <a:off x="1" y="1830"/>
            <a:ext cx="12075984"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spc="150" dirty="0" smtClean="0">
                <a:ln w="11430"/>
                <a:solidFill>
                  <a:srgbClr val="F8F8F8"/>
                </a:solidFill>
                <a:effectLst>
                  <a:outerShdw blurRad="25400" algn="tl" rotWithShape="0">
                    <a:srgbClr val="000000">
                      <a:alpha val="43000"/>
                    </a:srgbClr>
                  </a:outerShdw>
                </a:effectLst>
              </a:rPr>
              <a:t>What are the “LIGHT” Ordinances of the Heavens?</a:t>
            </a:r>
            <a:endParaRPr lang="en-US" sz="4000"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60621134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up)">
                                      <p:cBhvr>
                                        <p:cTn id="11" dur="2250"/>
                                        <p:tgtEl>
                                          <p:spTgt spid="6">
                                            <p:txEl>
                                              <p:pRg st="0" end="0"/>
                                            </p:txEl>
                                          </p:spTgt>
                                        </p:tgtEl>
                                      </p:cBhvr>
                                    </p:animEffect>
                                  </p:childTnLst>
                                </p:cTn>
                              </p:par>
                            </p:childTnLst>
                          </p:cTn>
                        </p:par>
                        <p:par>
                          <p:cTn id="12" fill="hold">
                            <p:stCondLst>
                              <p:cond delay="4250"/>
                            </p:stCondLst>
                            <p:childTnLst>
                              <p:par>
                                <p:cTn id="13" presetID="22" presetClass="entr" presetSubtype="1"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up)">
                                      <p:cBhvr>
                                        <p:cTn id="15" dur="2250"/>
                                        <p:tgtEl>
                                          <p:spTgt spid="6">
                                            <p:txEl>
                                              <p:pRg st="1" end="1"/>
                                            </p:txEl>
                                          </p:spTgt>
                                        </p:tgtEl>
                                      </p:cBhvr>
                                    </p:animEffect>
                                  </p:childTnLst>
                                </p:cTn>
                              </p:par>
                            </p:childTnLst>
                          </p:cTn>
                        </p:par>
                        <p:par>
                          <p:cTn id="16" fill="hold">
                            <p:stCondLst>
                              <p:cond delay="6500"/>
                            </p:stCondLst>
                            <p:childTnLst>
                              <p:par>
                                <p:cTn id="17" presetID="22" presetClass="entr" presetSubtype="1"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ipe(up)">
                                      <p:cBhvr>
                                        <p:cTn id="19" dur="225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83395" y="6400800"/>
            <a:ext cx="2743200" cy="365125"/>
          </a:xfrm>
        </p:spPr>
        <p:txBody>
          <a:bodyPr/>
          <a:lstStyle/>
          <a:p>
            <a:fld id="{AA4C6552-42F6-43F2-A3FB-E92E8C09004E}" type="slidenum">
              <a:rPr lang="en-US" smtClean="0">
                <a:solidFill>
                  <a:schemeClr val="bg1"/>
                </a:solidFill>
              </a:rPr>
              <a:pPr/>
              <a:t>38</a:t>
            </a:fld>
            <a:endParaRPr lang="en-US" dirty="0">
              <a:solidFill>
                <a:schemeClr val="bg1"/>
              </a:solidFill>
            </a:endParaRPr>
          </a:p>
        </p:txBody>
      </p:sp>
      <p:sp>
        <p:nvSpPr>
          <p:cNvPr id="3" name="Double Wave 2"/>
          <p:cNvSpPr/>
          <p:nvPr/>
        </p:nvSpPr>
        <p:spPr>
          <a:xfrm rot="5400000">
            <a:off x="2301240" y="3032760"/>
            <a:ext cx="7620000" cy="944880"/>
          </a:xfrm>
          <a:prstGeom prst="doubleWave">
            <a:avLst>
              <a:gd name="adj1" fmla="val 6250"/>
              <a:gd name="adj2" fmla="val 328"/>
            </a:avLst>
          </a:prstGeom>
          <a:gradFill flip="none" rotWithShape="1">
            <a:gsLst>
              <a:gs pos="66000">
                <a:srgbClr val="0070C0"/>
              </a:gs>
              <a:gs pos="99000">
                <a:srgbClr val="FF9900"/>
              </a:gs>
            </a:gsLst>
            <a:path path="rect">
              <a:fillToRect l="100000" t="100000"/>
            </a:path>
            <a:tileRect r="-100000" b="-100000"/>
          </a:gra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60870" y="4953000"/>
            <a:ext cx="4895850" cy="1323439"/>
          </a:xfrm>
          <a:prstGeom prst="rect">
            <a:avLst/>
          </a:prstGeom>
          <a:solidFill>
            <a:schemeClr val="accent2">
              <a:lumMod val="20000"/>
              <a:lumOff val="80000"/>
            </a:schemeClr>
          </a:solidFill>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a:sp3d>
          </a:bodyPr>
          <a:lstStyle/>
          <a:p>
            <a:pPr marL="365760" lvl="1" indent="0">
              <a:buNone/>
            </a:pPr>
            <a:r>
              <a:rPr lang="en-US" sz="4000" b="1" dirty="0" smtClean="0">
                <a:ln>
                  <a:solidFill>
                    <a:srgbClr val="00B0F0"/>
                  </a:solidFill>
                </a:ln>
                <a:solidFill>
                  <a:srgbClr val="FFFF00"/>
                </a:solidFill>
              </a:rPr>
              <a:t>… </a:t>
            </a:r>
            <a:r>
              <a:rPr lang="en-US" sz="2800" dirty="0" smtClean="0">
                <a:ln>
                  <a:solidFill>
                    <a:srgbClr val="00B0F0"/>
                  </a:solidFill>
                </a:ln>
                <a:solidFill>
                  <a:srgbClr val="00B0F0"/>
                </a:solidFill>
              </a:rPr>
              <a:t>and of  </a:t>
            </a:r>
            <a:r>
              <a:rPr lang="en-US" sz="4000" b="1" dirty="0">
                <a:ln>
                  <a:solidFill>
                    <a:srgbClr val="00B0F0"/>
                  </a:solidFill>
                </a:ln>
                <a:solidFill>
                  <a:srgbClr val="FFFF00"/>
                </a:solidFill>
              </a:rPr>
              <a:t>the stars for a light by </a:t>
            </a:r>
            <a:r>
              <a:rPr lang="en-US" sz="4000" b="1" dirty="0" smtClean="0">
                <a:ln>
                  <a:solidFill>
                    <a:srgbClr val="00B0F0"/>
                  </a:solidFill>
                </a:ln>
                <a:solidFill>
                  <a:srgbClr val="FFFF00"/>
                </a:solidFill>
              </a:rPr>
              <a:t>night …</a:t>
            </a:r>
            <a:endParaRPr lang="en-US" sz="2800" dirty="0">
              <a:ln>
                <a:solidFill>
                  <a:srgbClr val="00B0F0"/>
                </a:solidFill>
              </a:ln>
              <a:solidFill>
                <a:srgbClr val="00B0F0"/>
              </a:solidFill>
            </a:endParaRPr>
          </a:p>
        </p:txBody>
      </p:sp>
      <p:sp>
        <p:nvSpPr>
          <p:cNvPr id="5" name="Title 1"/>
          <p:cNvSpPr txBox="1">
            <a:spLocks/>
          </p:cNvSpPr>
          <p:nvPr/>
        </p:nvSpPr>
        <p:spPr>
          <a:xfrm>
            <a:off x="-381000" y="418237"/>
            <a:ext cx="6400800" cy="2705963"/>
          </a:xfrm>
          <a:prstGeom prst="rect">
            <a:avLst/>
          </a:prstGeom>
        </p:spPr>
        <p:txBody>
          <a:bodyPr>
            <a:normAutofit fontScale="62500" lnSpcReduction="20000"/>
            <a:scene3d>
              <a:camera prst="orthographicFront"/>
              <a:lightRig rig="soft" dir="t">
                <a:rot lat="0" lon="0" rev="10800000"/>
              </a:lightRig>
            </a:scene3d>
            <a:sp3d extrusionH="57150">
              <a:bevelT w="27940" h="12700" prst="angle"/>
              <a:contourClr>
                <a:srgbClr val="DDDDDD"/>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spc="150" dirty="0" smtClean="0">
                <a:ln w="11430"/>
                <a:solidFill>
                  <a:srgbClr val="FFC1C1"/>
                </a:solidFill>
                <a:effectLst>
                  <a:outerShdw blurRad="25400" algn="tl" rotWithShape="0">
                    <a:srgbClr val="000000">
                      <a:alpha val="43000"/>
                    </a:srgbClr>
                  </a:outerShdw>
                </a:effectLst>
              </a:rPr>
              <a:t/>
            </a:r>
            <a:br>
              <a:rPr lang="en-US" sz="3600" b="1" spc="150" dirty="0" smtClean="0">
                <a:ln w="11430"/>
                <a:solidFill>
                  <a:srgbClr val="FFC1C1"/>
                </a:solidFill>
                <a:effectLst>
                  <a:outerShdw blurRad="25400" algn="tl" rotWithShape="0">
                    <a:srgbClr val="000000">
                      <a:alpha val="43000"/>
                    </a:srgbClr>
                  </a:outerShdw>
                </a:effectLst>
              </a:rPr>
            </a:br>
            <a:r>
              <a:rPr lang="en-US" sz="5800" b="1" spc="150" dirty="0" smtClean="0">
                <a:ln w="11430"/>
                <a:solidFill>
                  <a:srgbClr val="00B0F0"/>
                </a:solidFill>
                <a:effectLst>
                  <a:outerShdw blurRad="25400" algn="tl" rotWithShape="0">
                    <a:srgbClr val="000000">
                      <a:alpha val="43000"/>
                    </a:srgbClr>
                  </a:outerShdw>
                </a:effectLst>
              </a:rPr>
              <a:t>Jer 31:35 </a:t>
            </a:r>
            <a:r>
              <a:rPr lang="en-US" sz="5800" b="1" spc="150" dirty="0" smtClean="0">
                <a:ln w="11430"/>
                <a:solidFill>
                  <a:srgbClr val="FFC1C1"/>
                </a:solidFill>
                <a:effectLst>
                  <a:outerShdw blurRad="25400" algn="tl" rotWithShape="0">
                    <a:srgbClr val="000000">
                      <a:alpha val="43000"/>
                    </a:srgbClr>
                  </a:outerShdw>
                </a:effectLst>
              </a:rPr>
              <a:t>gives</a:t>
            </a:r>
          </a:p>
          <a:p>
            <a:pPr algn="ctr"/>
            <a:endParaRPr lang="en-US" sz="3200" b="1" spc="150" dirty="0">
              <a:ln w="11430"/>
              <a:solidFill>
                <a:srgbClr val="FFC1C1"/>
              </a:solidFill>
              <a:effectLst>
                <a:outerShdw blurRad="25400" algn="tl" rotWithShape="0">
                  <a:srgbClr val="000000">
                    <a:alpha val="43000"/>
                  </a:srgbClr>
                </a:outerShdw>
              </a:effectLst>
            </a:endParaRPr>
          </a:p>
          <a:p>
            <a:pPr algn="ctr">
              <a:lnSpc>
                <a:spcPct val="120000"/>
              </a:lnSpc>
            </a:pPr>
            <a:r>
              <a:rPr lang="en-US" sz="5800" b="1" spc="150" dirty="0" smtClean="0">
                <a:ln w="11430"/>
                <a:solidFill>
                  <a:srgbClr val="FFC1C1"/>
                </a:solidFill>
                <a:effectLst>
                  <a:outerShdw blurRad="25400" algn="tl" rotWithShape="0">
                    <a:srgbClr val="000000">
                      <a:alpha val="43000"/>
                    </a:srgbClr>
                  </a:outerShdw>
                </a:effectLst>
              </a:rPr>
              <a:t> declaration for </a:t>
            </a:r>
            <a:br>
              <a:rPr lang="en-US" sz="5800" b="1" spc="150" dirty="0" smtClean="0">
                <a:ln w="11430"/>
                <a:solidFill>
                  <a:srgbClr val="FFC1C1"/>
                </a:solidFill>
                <a:effectLst>
                  <a:outerShdw blurRad="25400" algn="tl" rotWithShape="0">
                    <a:srgbClr val="000000">
                      <a:alpha val="43000"/>
                    </a:srgbClr>
                  </a:outerShdw>
                </a:effectLst>
              </a:rPr>
            </a:br>
            <a:r>
              <a:rPr lang="en-US" sz="5800" b="1" spc="150" dirty="0" smtClean="0">
                <a:ln w="11430"/>
                <a:solidFill>
                  <a:srgbClr val="FFC1C1"/>
                </a:solidFill>
                <a:effectLst>
                  <a:outerShdw blurRad="25400" algn="tl" rotWithShape="0">
                    <a:srgbClr val="000000">
                      <a:alpha val="43000"/>
                    </a:srgbClr>
                  </a:outerShdw>
                </a:effectLst>
              </a:rPr>
              <a:t>the </a:t>
            </a:r>
            <a:r>
              <a:rPr lang="en-US" sz="5800" b="1" u="sng" spc="150" dirty="0" smtClean="0">
                <a:ln w="11430"/>
                <a:solidFill>
                  <a:srgbClr val="FFC1C1"/>
                </a:solidFill>
                <a:effectLst>
                  <a:outerShdw blurRad="25400" algn="tl" rotWithShape="0">
                    <a:srgbClr val="000000">
                      <a:alpha val="43000"/>
                    </a:srgbClr>
                  </a:outerShdw>
                </a:effectLst>
              </a:rPr>
              <a:t>two</a:t>
            </a:r>
            <a:r>
              <a:rPr lang="en-US" sz="5800" b="1" spc="150" dirty="0" smtClean="0">
                <a:ln w="11430"/>
                <a:solidFill>
                  <a:srgbClr val="FFC1C1"/>
                </a:solidFill>
                <a:effectLst>
                  <a:outerShdw blurRad="25400" algn="tl" rotWithShape="0">
                    <a:srgbClr val="000000">
                      <a:alpha val="43000"/>
                    </a:srgbClr>
                  </a:outerShdw>
                </a:effectLst>
              </a:rPr>
              <a:t> great </a:t>
            </a:r>
            <a:br>
              <a:rPr lang="en-US" sz="5800" b="1" spc="150" dirty="0" smtClean="0">
                <a:ln w="11430"/>
                <a:solidFill>
                  <a:srgbClr val="FFC1C1"/>
                </a:solidFill>
                <a:effectLst>
                  <a:outerShdw blurRad="25400" algn="tl" rotWithShape="0">
                    <a:srgbClr val="000000">
                      <a:alpha val="43000"/>
                    </a:srgbClr>
                  </a:outerShdw>
                </a:effectLst>
              </a:rPr>
            </a:br>
            <a:r>
              <a:rPr lang="en-US" sz="5800" b="1" spc="150" dirty="0" smtClean="0">
                <a:ln w="11430"/>
                <a:solidFill>
                  <a:srgbClr val="FFC1C1"/>
                </a:solidFill>
                <a:effectLst>
                  <a:outerShdw blurRad="25400" algn="tl" rotWithShape="0">
                    <a:srgbClr val="000000">
                      <a:alpha val="43000"/>
                    </a:srgbClr>
                  </a:outerShdw>
                </a:effectLst>
              </a:rPr>
              <a:t>LIGHT-givers</a:t>
            </a:r>
            <a:r>
              <a:rPr lang="en-US" sz="7000" b="1" spc="150" dirty="0" smtClean="0">
                <a:ln w="11430"/>
                <a:solidFill>
                  <a:srgbClr val="FFC1C1"/>
                </a:solidFill>
                <a:effectLst>
                  <a:outerShdw blurRad="25400" algn="tl" rotWithShape="0">
                    <a:srgbClr val="000000">
                      <a:alpha val="43000"/>
                    </a:srgbClr>
                  </a:outerShdw>
                </a:effectLst>
              </a:rPr>
              <a:t>.</a:t>
            </a:r>
            <a:endParaRPr lang="en-US" sz="7000" b="1" spc="150" dirty="0">
              <a:ln w="11430"/>
              <a:solidFill>
                <a:srgbClr val="00B0F0"/>
              </a:solidFill>
              <a:effectLst>
                <a:outerShdw blurRad="25400" algn="tl" rotWithShape="0">
                  <a:srgbClr val="000000">
                    <a:alpha val="43000"/>
                  </a:srgbClr>
                </a:outerShdw>
              </a:effectLst>
            </a:endParaRPr>
          </a:p>
        </p:txBody>
      </p:sp>
      <p:sp>
        <p:nvSpPr>
          <p:cNvPr id="6" name="TextBox 5"/>
          <p:cNvSpPr txBox="1"/>
          <p:nvPr/>
        </p:nvSpPr>
        <p:spPr>
          <a:xfrm>
            <a:off x="567690" y="3198674"/>
            <a:ext cx="4533900" cy="1754326"/>
          </a:xfrm>
          <a:prstGeom prst="rect">
            <a:avLst/>
          </a:prstGeom>
          <a:solidFill>
            <a:schemeClr val="accent2">
              <a:lumMod val="20000"/>
              <a:lumOff val="80000"/>
            </a:schemeClr>
          </a:solidFill>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a:sp3d>
          </a:bodyPr>
          <a:lstStyle/>
          <a:p>
            <a:pPr marL="365760" lvl="1" indent="0">
              <a:buNone/>
            </a:pPr>
            <a:r>
              <a:rPr lang="en-US" sz="2800" dirty="0" smtClean="0">
                <a:ln>
                  <a:solidFill>
                    <a:srgbClr val="00B0F0"/>
                  </a:solidFill>
                </a:ln>
                <a:solidFill>
                  <a:srgbClr val="00B0F0"/>
                </a:solidFill>
              </a:rPr>
              <a:t>Thus </a:t>
            </a:r>
            <a:r>
              <a:rPr lang="en-US" sz="2800" dirty="0">
                <a:ln>
                  <a:solidFill>
                    <a:srgbClr val="00B0F0"/>
                  </a:solidFill>
                </a:ln>
                <a:solidFill>
                  <a:srgbClr val="00B0F0"/>
                </a:solidFill>
              </a:rPr>
              <a:t>saith </a:t>
            </a:r>
            <a:r>
              <a:rPr lang="en-US" sz="2800" dirty="0" smtClean="0">
                <a:ln>
                  <a:solidFill>
                    <a:srgbClr val="00B0F0"/>
                  </a:solidFill>
                </a:ln>
                <a:solidFill>
                  <a:srgbClr val="00B0F0"/>
                </a:solidFill>
              </a:rPr>
              <a:t>Yahuah, which </a:t>
            </a:r>
            <a:r>
              <a:rPr lang="en-US" sz="2800" dirty="0" err="1">
                <a:ln>
                  <a:solidFill>
                    <a:srgbClr val="00B0F0"/>
                  </a:solidFill>
                </a:ln>
                <a:solidFill>
                  <a:srgbClr val="00B0F0"/>
                </a:solidFill>
              </a:rPr>
              <a:t>giveth</a:t>
            </a:r>
            <a:r>
              <a:rPr lang="en-US" sz="2800" dirty="0">
                <a:ln>
                  <a:solidFill>
                    <a:srgbClr val="00B0F0"/>
                  </a:solidFill>
                </a:ln>
                <a:solidFill>
                  <a:srgbClr val="00B0F0"/>
                </a:solidFill>
              </a:rPr>
              <a:t> the </a:t>
            </a:r>
            <a:r>
              <a:rPr lang="en-US" sz="4000" b="1" dirty="0" smtClean="0">
                <a:ln>
                  <a:solidFill>
                    <a:srgbClr val="00B0F0"/>
                  </a:solidFill>
                </a:ln>
                <a:solidFill>
                  <a:srgbClr val="FFFF00"/>
                </a:solidFill>
              </a:rPr>
              <a:t>sun for a light by day …</a:t>
            </a:r>
            <a:endParaRPr lang="en-US" sz="2800" dirty="0">
              <a:ln>
                <a:solidFill>
                  <a:srgbClr val="00B0F0"/>
                </a:solidFill>
              </a:ln>
              <a:solidFill>
                <a:srgbClr val="00B0F0"/>
              </a:solidFill>
            </a:endParaRPr>
          </a:p>
        </p:txBody>
      </p:sp>
      <p:sp>
        <p:nvSpPr>
          <p:cNvPr id="7" name="Rectangle 6"/>
          <p:cNvSpPr/>
          <p:nvPr/>
        </p:nvSpPr>
        <p:spPr>
          <a:xfrm>
            <a:off x="7214800" y="549414"/>
            <a:ext cx="4173707" cy="707886"/>
          </a:xfrm>
          <a:prstGeom prst="rect">
            <a:avLst/>
          </a:prstGeom>
          <a:noFill/>
        </p:spPr>
        <p:txBody>
          <a:bodyPr wrap="none" lIns="91440" tIns="45720" rIns="91440" bIns="45720">
            <a:prstTxWarp prst="textChevr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00B0F0"/>
                </a:solidFill>
                <a:effectLst>
                  <a:outerShdw blurRad="50800" dist="39000" dir="5460000" algn="tl">
                    <a:srgbClr val="000000">
                      <a:alpha val="38000"/>
                    </a:srgbClr>
                  </a:outerShdw>
                </a:effectLst>
                <a:latin typeface="Cooper Black" pitchFamily="18" charset="0"/>
              </a:rPr>
              <a:t>The Mazzaroth!</a:t>
            </a:r>
            <a:endParaRPr lang="en-US" sz="4000" b="1" cap="none" spc="0" dirty="0">
              <a:ln w="11430"/>
              <a:solidFill>
                <a:srgbClr val="00B0F0"/>
              </a:solidFill>
              <a:effectLst>
                <a:outerShdw blurRad="50800" dist="39000" dir="5460000" algn="tl">
                  <a:srgbClr val="000000">
                    <a:alpha val="38000"/>
                  </a:srgbClr>
                </a:outerShdw>
              </a:effectLst>
              <a:latin typeface="Cooper Black" pitchFamily="18" charset="0"/>
            </a:endParaRPr>
          </a:p>
        </p:txBody>
      </p:sp>
      <p:sp>
        <p:nvSpPr>
          <p:cNvPr id="8" name="TextBox 7"/>
          <p:cNvSpPr txBox="1"/>
          <p:nvPr/>
        </p:nvSpPr>
        <p:spPr>
          <a:xfrm>
            <a:off x="0" y="0"/>
            <a:ext cx="5638800"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b="1" dirty="0" smtClean="0">
                <a:ln>
                  <a:solidFill>
                    <a:schemeClr val="bg1"/>
                  </a:solidFill>
                </a:ln>
                <a:solidFill>
                  <a:prstClr val="white"/>
                </a:solidFill>
              </a:rPr>
              <a:t>(Ordinances)</a:t>
            </a:r>
          </a:p>
        </p:txBody>
      </p:sp>
    </p:spTree>
    <p:extLst>
      <p:ext uri="{BB962C8B-B14F-4D97-AF65-F5344CB8AC3E}">
        <p14:creationId xmlns:p14="http://schemas.microsoft.com/office/powerpoint/2010/main" val="328992952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250"/>
                                        <p:tgtEl>
                                          <p:spTgt spid="4"/>
                                        </p:tgtEl>
                                      </p:cBhvr>
                                    </p:animEffect>
                                  </p:childTnLst>
                                </p:cTn>
                              </p:par>
                            </p:childTnLst>
                          </p:cTn>
                        </p:par>
                        <p:par>
                          <p:cTn id="13" fill="hold">
                            <p:stCondLst>
                              <p:cond delay="1250"/>
                            </p:stCondLst>
                            <p:childTnLst>
                              <p:par>
                                <p:cTn id="14" presetID="42" presetClass="entr" presetSubtype="0" fill="hold" grpId="0" nodeType="afterEffect">
                                  <p:stCondLst>
                                    <p:cond delay="1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500"/>
                                        <p:tgtEl>
                                          <p:spTgt spid="7"/>
                                        </p:tgtEl>
                                      </p:cBhvr>
                                    </p:animEffect>
                                    <p:anim calcmode="lin" valueType="num">
                                      <p:cBhvr>
                                        <p:cTn id="17" dur="1500" fill="hold"/>
                                        <p:tgtEl>
                                          <p:spTgt spid="7"/>
                                        </p:tgtEl>
                                        <p:attrNameLst>
                                          <p:attrName>ppt_x</p:attrName>
                                        </p:attrNameLst>
                                      </p:cBhvr>
                                      <p:tavLst>
                                        <p:tav tm="0">
                                          <p:val>
                                            <p:strVal val="#ppt_x"/>
                                          </p:val>
                                        </p:tav>
                                        <p:tav tm="100000">
                                          <p:val>
                                            <p:strVal val="#ppt_x"/>
                                          </p:val>
                                        </p:tav>
                                      </p:tavLst>
                                    </p:anim>
                                    <p:anim calcmode="lin" valueType="num">
                                      <p:cBhvr>
                                        <p:cTn id="18"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3000" r="-3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20200" y="6356350"/>
            <a:ext cx="2743200" cy="365125"/>
          </a:xfrm>
        </p:spPr>
        <p:txBody>
          <a:bodyPr/>
          <a:lstStyle/>
          <a:p>
            <a:fld id="{AA4C6552-42F6-43F2-A3FB-E92E8C09004E}" type="slidenum">
              <a:rPr lang="en-US" smtClean="0">
                <a:solidFill>
                  <a:schemeClr val="bg1"/>
                </a:solidFill>
              </a:rPr>
              <a:pPr/>
              <a:t>39</a:t>
            </a:fld>
            <a:endParaRPr lang="en-US" dirty="0">
              <a:solidFill>
                <a:schemeClr val="bg1"/>
              </a:solidFill>
            </a:endParaRPr>
          </a:p>
        </p:txBody>
      </p:sp>
      <p:sp>
        <p:nvSpPr>
          <p:cNvPr id="7" name="TextBox 6"/>
          <p:cNvSpPr txBox="1"/>
          <p:nvPr/>
        </p:nvSpPr>
        <p:spPr>
          <a:xfrm>
            <a:off x="919480" y="3658612"/>
            <a:ext cx="10363200" cy="304698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b="1" dirty="0" smtClean="0">
                <a:ln>
                  <a:solidFill>
                    <a:schemeClr val="bg1"/>
                  </a:solidFill>
                </a:ln>
                <a:solidFill>
                  <a:prstClr val="white"/>
                </a:solidFill>
              </a:rPr>
              <a:t>The moon has no light of its own.</a:t>
            </a:r>
          </a:p>
          <a:p>
            <a:pPr algn="ctr"/>
            <a:r>
              <a:rPr lang="en-US" sz="4800" b="1" dirty="0" smtClean="0">
                <a:ln>
                  <a:solidFill>
                    <a:schemeClr val="bg1"/>
                  </a:solidFill>
                </a:ln>
                <a:solidFill>
                  <a:schemeClr val="accent4">
                    <a:lumMod val="60000"/>
                    <a:lumOff val="40000"/>
                  </a:schemeClr>
                </a:solidFill>
              </a:rPr>
              <a:t>Therefore it is not ordained </a:t>
            </a:r>
            <a:br>
              <a:rPr lang="en-US" sz="4800" b="1" dirty="0" smtClean="0">
                <a:ln>
                  <a:solidFill>
                    <a:schemeClr val="bg1"/>
                  </a:solidFill>
                </a:ln>
                <a:solidFill>
                  <a:schemeClr val="accent4">
                    <a:lumMod val="60000"/>
                    <a:lumOff val="40000"/>
                  </a:schemeClr>
                </a:solidFill>
              </a:rPr>
            </a:br>
            <a:r>
              <a:rPr lang="en-US" sz="4800" b="1" dirty="0" smtClean="0">
                <a:ln>
                  <a:solidFill>
                    <a:schemeClr val="bg1"/>
                  </a:solidFill>
                </a:ln>
                <a:solidFill>
                  <a:schemeClr val="accent4">
                    <a:lumMod val="60000"/>
                    <a:lumOff val="40000"/>
                  </a:schemeClr>
                </a:solidFill>
              </a:rPr>
              <a:t>as a “light giver” to rule the night.</a:t>
            </a:r>
          </a:p>
          <a:p>
            <a:pPr algn="ctr"/>
            <a:r>
              <a:rPr lang="en-US" sz="4800" b="1" dirty="0" smtClean="0">
                <a:ln>
                  <a:solidFill>
                    <a:schemeClr val="bg1"/>
                  </a:solidFill>
                </a:ln>
                <a:solidFill>
                  <a:prstClr val="white"/>
                </a:solidFill>
              </a:rPr>
              <a:t>Is the moon ordained for anything?</a:t>
            </a:r>
            <a:endParaRPr lang="en-US" sz="4800" b="1" dirty="0">
              <a:ln>
                <a:solidFill>
                  <a:schemeClr val="bg1"/>
                </a:solidFill>
              </a:ln>
              <a:solidFill>
                <a:prstClr val="white"/>
              </a:solidFill>
            </a:endParaRPr>
          </a:p>
        </p:txBody>
      </p:sp>
      <p:sp>
        <p:nvSpPr>
          <p:cNvPr id="8" name="Rectangle 7"/>
          <p:cNvSpPr/>
          <p:nvPr/>
        </p:nvSpPr>
        <p:spPr>
          <a:xfrm>
            <a:off x="0" y="0"/>
            <a:ext cx="12192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182940"/>
            <a:ext cx="11887200" cy="1569660"/>
          </a:xfrm>
          <a:prstGeom prst="rect">
            <a:avLst/>
          </a:prstGeom>
          <a:noFill/>
        </p:spPr>
        <p:txBody>
          <a:bodyPr wrap="square" rtlCol="0">
            <a:spAutoFit/>
            <a:scene3d>
              <a:camera prst="orthographicFront"/>
              <a:lightRig rig="threePt" dir="t"/>
            </a:scene3d>
            <a:sp3d extrusionH="57150">
              <a:bevelT w="38100" h="38100"/>
            </a:sp3d>
          </a:bodyPr>
          <a:lstStyle/>
          <a:p>
            <a:r>
              <a:rPr lang="en-US" sz="4800" b="1" dirty="0" smtClean="0">
                <a:ln>
                  <a:solidFill>
                    <a:schemeClr val="bg1"/>
                  </a:solidFill>
                </a:ln>
                <a:solidFill>
                  <a:prstClr val="white"/>
                </a:solidFill>
                <a:latin typeface="Gabriola" pitchFamily="82" charset="0"/>
              </a:rPr>
              <a:t>Oh the Moon!        Seen in the night sky </a:t>
            </a:r>
            <a:br>
              <a:rPr lang="en-US" sz="4800" b="1" dirty="0" smtClean="0">
                <a:ln>
                  <a:solidFill>
                    <a:schemeClr val="bg1"/>
                  </a:solidFill>
                </a:ln>
                <a:solidFill>
                  <a:prstClr val="white"/>
                </a:solidFill>
                <a:latin typeface="Gabriola" pitchFamily="82" charset="0"/>
              </a:rPr>
            </a:br>
            <a:r>
              <a:rPr lang="en-US" sz="4800" b="1" dirty="0" smtClean="0">
                <a:ln>
                  <a:solidFill>
                    <a:schemeClr val="bg1"/>
                  </a:solidFill>
                </a:ln>
                <a:solidFill>
                  <a:prstClr val="white"/>
                </a:solidFill>
                <a:latin typeface="Gabriola" pitchFamily="82" charset="0"/>
              </a:rPr>
              <a:t>                                         about only ½ of the month!</a:t>
            </a:r>
          </a:p>
        </p:txBody>
      </p:sp>
    </p:spTree>
    <p:extLst>
      <p:ext uri="{BB962C8B-B14F-4D97-AF65-F5344CB8AC3E}">
        <p14:creationId xmlns:p14="http://schemas.microsoft.com/office/powerpoint/2010/main" val="101628538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4</a:t>
            </a:fld>
            <a:endParaRPr lang="en-US"/>
          </a:p>
        </p:txBody>
      </p:sp>
      <p:sp>
        <p:nvSpPr>
          <p:cNvPr id="4" name="Content Placeholder 3"/>
          <p:cNvSpPr>
            <a:spLocks noGrp="1"/>
          </p:cNvSpPr>
          <p:nvPr>
            <p:ph sz="quarter" idx="1"/>
          </p:nvPr>
        </p:nvSpPr>
        <p:spPr>
          <a:xfrm>
            <a:off x="380999" y="1524000"/>
            <a:ext cx="11658599" cy="990600"/>
          </a:xfrm>
        </p:spPr>
        <p:txBody>
          <a:bodyPr>
            <a:normAutofit/>
            <a:scene3d>
              <a:camera prst="orthographicFront"/>
              <a:lightRig rig="threePt" dir="t"/>
            </a:scene3d>
            <a:sp3d extrusionH="57150">
              <a:bevelT w="38100" h="38100"/>
            </a:sp3d>
          </a:bodyPr>
          <a:lstStyle/>
          <a:p>
            <a:pPr>
              <a:buClr>
                <a:srgbClr val="8E002F"/>
              </a:buClr>
              <a:buFont typeface="Wingdings" pitchFamily="2" charset="2"/>
              <a:buChar char="v"/>
            </a:pPr>
            <a:r>
              <a:rPr lang="en-US" dirty="0" smtClean="0">
                <a:solidFill>
                  <a:srgbClr val="B83D68"/>
                </a:solidFill>
                <a:effectLst>
                  <a:glow rad="139700">
                    <a:schemeClr val="accent5">
                      <a:satMod val="175000"/>
                      <a:alpha val="40000"/>
                    </a:schemeClr>
                  </a:glow>
                </a:effectLst>
              </a:rPr>
              <a:t>Yahuah’s calendar does not use the moon to calculate the month commencement </a:t>
            </a:r>
            <a:r>
              <a:rPr lang="en-US" dirty="0" smtClean="0">
                <a:ln>
                  <a:solidFill>
                    <a:sysClr val="windowText" lastClr="000000"/>
                  </a:solidFill>
                </a:ln>
                <a:solidFill>
                  <a:schemeClr val="accent4">
                    <a:lumMod val="20000"/>
                    <a:lumOff val="80000"/>
                  </a:schemeClr>
                </a:solidFill>
                <a:effectLst>
                  <a:glow rad="139700">
                    <a:schemeClr val="accent5">
                      <a:satMod val="175000"/>
                      <a:alpha val="40000"/>
                    </a:schemeClr>
                  </a:glow>
                </a:effectLst>
              </a:rPr>
              <a:t>for the </a:t>
            </a:r>
            <a:r>
              <a:rPr lang="en-US" dirty="0" smtClean="0">
                <a:ln>
                  <a:solidFill>
                    <a:schemeClr val="tx1"/>
                  </a:solidFill>
                </a:ln>
                <a:solidFill>
                  <a:schemeClr val="bg1"/>
                </a:solidFill>
                <a:effectLst>
                  <a:glow rad="139700">
                    <a:schemeClr val="accent5">
                      <a:satMod val="175000"/>
                      <a:alpha val="40000"/>
                    </a:schemeClr>
                  </a:glow>
                </a:effectLst>
              </a:rPr>
              <a:t>purpose</a:t>
            </a:r>
            <a:r>
              <a:rPr lang="en-US" dirty="0" smtClean="0">
                <a:effectLst>
                  <a:glow rad="139700">
                    <a:schemeClr val="accent5">
                      <a:satMod val="175000"/>
                      <a:alpha val="40000"/>
                    </a:schemeClr>
                  </a:glow>
                </a:effectLst>
              </a:rPr>
              <a:t> </a:t>
            </a:r>
            <a:r>
              <a:rPr lang="en-US" dirty="0" smtClean="0">
                <a:ln>
                  <a:solidFill>
                    <a:schemeClr val="tx1"/>
                  </a:solidFill>
                </a:ln>
                <a:solidFill>
                  <a:schemeClr val="bg1"/>
                </a:solidFill>
                <a:effectLst>
                  <a:glow rad="139700">
                    <a:schemeClr val="accent5">
                      <a:satMod val="175000"/>
                      <a:alpha val="40000"/>
                    </a:schemeClr>
                  </a:glow>
                </a:effectLst>
              </a:rPr>
              <a:t>of</a:t>
            </a:r>
            <a:r>
              <a:rPr lang="en-US" dirty="0" smtClean="0">
                <a:effectLst>
                  <a:glow rad="139700">
                    <a:schemeClr val="accent5">
                      <a:satMod val="175000"/>
                      <a:alpha val="40000"/>
                    </a:schemeClr>
                  </a:glow>
                </a:effectLst>
              </a:rPr>
              <a:t> </a:t>
            </a:r>
            <a:r>
              <a:rPr lang="en-US" dirty="0" smtClean="0">
                <a:solidFill>
                  <a:srgbClr val="B83D68"/>
                </a:solidFill>
                <a:effectLst>
                  <a:glow rad="139700">
                    <a:schemeClr val="accent5">
                      <a:satMod val="175000"/>
                      <a:alpha val="40000"/>
                    </a:schemeClr>
                  </a:glow>
                </a:effectLst>
              </a:rPr>
              <a:t>defining the appointed times.</a:t>
            </a:r>
          </a:p>
        </p:txBody>
      </p:sp>
      <p:sp>
        <p:nvSpPr>
          <p:cNvPr id="5" name="Rectangle 4"/>
          <p:cNvSpPr/>
          <p:nvPr/>
        </p:nvSpPr>
        <p:spPr>
          <a:xfrm>
            <a:off x="152401" y="152400"/>
            <a:ext cx="11887198"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002060"/>
                  </a:solidFill>
                </a:ln>
                <a:solidFill>
                  <a:schemeClr val="accent1"/>
                </a:solidFill>
                <a:effectLst>
                  <a:outerShdw blurRad="50800" dist="39000" dir="5460000" algn="tl">
                    <a:srgbClr val="000000">
                      <a:alpha val="38000"/>
                    </a:srgbClr>
                  </a:outerShdw>
                </a:effectLst>
                <a:latin typeface="Arial Rounded MT Bold" pitchFamily="34" charset="0"/>
              </a:rPr>
              <a:t>A </a:t>
            </a:r>
            <a:r>
              <a:rPr lang="en-US" sz="5400" b="1" dirty="0" smtClean="0">
                <a:ln w="11430">
                  <a:solidFill>
                    <a:srgbClr val="002060"/>
                  </a:solidFill>
                </a:ln>
                <a:solidFill>
                  <a:srgbClr val="8E002F"/>
                </a:solidFill>
                <a:effectLst>
                  <a:outerShdw blurRad="50800" dist="39000" dir="5460000" algn="tl">
                    <a:srgbClr val="000000">
                      <a:alpha val="38000"/>
                    </a:srgbClr>
                  </a:outerShdw>
                </a:effectLst>
                <a:latin typeface="Arial Rounded MT Bold" pitchFamily="34" charset="0"/>
              </a:rPr>
              <a:t>Valid</a:t>
            </a:r>
            <a:r>
              <a:rPr lang="en-US" sz="5400" b="1" dirty="0" smtClean="0">
                <a:ln w="11430">
                  <a:solidFill>
                    <a:srgbClr val="002060"/>
                  </a:solidFill>
                </a:ln>
                <a:solidFill>
                  <a:schemeClr val="accent1"/>
                </a:solidFill>
                <a:effectLst>
                  <a:outerShdw blurRad="50800" dist="39000" dir="5460000" algn="tl">
                    <a:srgbClr val="000000">
                      <a:alpha val="38000"/>
                    </a:srgbClr>
                  </a:outerShdw>
                </a:effectLst>
                <a:latin typeface="Arial Rounded MT Bold" pitchFamily="34" charset="0"/>
              </a:rPr>
              <a:t> </a:t>
            </a:r>
            <a:r>
              <a:rPr lang="en-US" sz="5400" b="1" dirty="0" smtClean="0">
                <a:ln w="11430">
                  <a:solidFill>
                    <a:srgbClr val="002060"/>
                  </a:solidFill>
                </a:ln>
                <a:solidFill>
                  <a:srgbClr val="8E002F"/>
                </a:solidFill>
                <a:effectLst>
                  <a:outerShdw blurRad="50800" dist="39000" dir="5460000" algn="tl">
                    <a:srgbClr val="000000">
                      <a:alpha val="38000"/>
                    </a:srgbClr>
                  </a:outerShdw>
                </a:effectLst>
                <a:latin typeface="Arial Rounded MT Bold" pitchFamily="34" charset="0"/>
              </a:rPr>
              <a:t>Concern</a:t>
            </a:r>
            <a:r>
              <a:rPr lang="en-US" sz="5400" b="1" dirty="0" smtClean="0">
                <a:ln w="11430">
                  <a:solidFill>
                    <a:srgbClr val="002060"/>
                  </a:solidFill>
                </a:ln>
                <a:solidFill>
                  <a:schemeClr val="accent1"/>
                </a:solidFill>
                <a:effectLst>
                  <a:outerShdw blurRad="50800" dist="39000" dir="5460000" algn="tl">
                    <a:srgbClr val="000000">
                      <a:alpha val="38000"/>
                    </a:srgbClr>
                  </a:outerShdw>
                </a:effectLst>
                <a:latin typeface="Arial Rounded MT Bold" pitchFamily="34" charset="0"/>
              </a:rPr>
              <a:t> About </a:t>
            </a:r>
            <a:r>
              <a:rPr lang="en-US" sz="5400" b="1" dirty="0" smtClean="0">
                <a:ln w="11430">
                  <a:solidFill>
                    <a:srgbClr val="002060"/>
                  </a:solidFill>
                </a:ln>
                <a:solidFill>
                  <a:srgbClr val="8E002F"/>
                </a:solidFill>
                <a:effectLst>
                  <a:outerShdw blurRad="50800" dist="39000" dir="5460000" algn="tl">
                    <a:srgbClr val="000000">
                      <a:alpha val="38000"/>
                    </a:srgbClr>
                  </a:outerShdw>
                </a:effectLst>
                <a:latin typeface="Arial Rounded MT Bold" pitchFamily="34" charset="0"/>
              </a:rPr>
              <a:t>Judgment</a:t>
            </a:r>
            <a:endParaRPr lang="en-US" sz="5400" b="1" dirty="0">
              <a:ln w="11430">
                <a:solidFill>
                  <a:srgbClr val="002060"/>
                </a:solidFill>
              </a:ln>
              <a:solidFill>
                <a:srgbClr val="8E002F"/>
              </a:solidFill>
              <a:effectLst>
                <a:glow rad="63500">
                  <a:schemeClr val="accent6">
                    <a:satMod val="175000"/>
                    <a:alpha val="40000"/>
                  </a:schemeClr>
                </a:glow>
                <a:outerShdw blurRad="50800" dist="39000" dir="5460000" algn="tl">
                  <a:srgbClr val="000000">
                    <a:alpha val="38000"/>
                  </a:srgbClr>
                </a:outerShdw>
              </a:effectLst>
              <a:latin typeface="Arial Rounded MT Bold" pitchFamily="34" charset="0"/>
            </a:endParaRPr>
          </a:p>
        </p:txBody>
      </p:sp>
      <p:pic>
        <p:nvPicPr>
          <p:cNvPr id="1026" name="Picture 2" descr="C:\Users\Rae\Desktop\judge not.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0" y="3200400"/>
            <a:ext cx="4286250" cy="401955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a:xfrm>
            <a:off x="157483" y="2438400"/>
            <a:ext cx="3500118" cy="838200"/>
          </a:xfrm>
          <a:prstGeom prst="rect">
            <a:avLst/>
          </a:prstGeom>
        </p:spPr>
        <p:txBody>
          <a:bodyPr vert="horz">
            <a:norm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Clr>
                <a:srgbClr val="8E002F"/>
              </a:buClr>
              <a:buNone/>
            </a:pPr>
            <a:r>
              <a:rPr lang="en-US" sz="4400" b="1" dirty="0" smtClean="0">
                <a:ln w="9000" cmpd="sng">
                  <a:solidFill>
                    <a:srgbClr val="8E002F"/>
                  </a:solidFill>
                  <a:prstDash val="solid"/>
                </a:ln>
                <a:solidFill>
                  <a:srgbClr val="8E002F"/>
                </a:solidFill>
                <a:effectLst>
                  <a:reflection blurRad="12700" stA="28000" endPos="45000" dist="1000" dir="5400000" sy="-100000" algn="bl" rotWithShape="0"/>
                </a:effectLst>
                <a:latin typeface="Kristen ITC" pitchFamily="66" charset="0"/>
              </a:rPr>
              <a:t>Question</a:t>
            </a:r>
            <a:r>
              <a:rPr lang="en-US" sz="4400" b="1" cap="all" dirty="0" smtClean="0">
                <a:ln w="9000" cmpd="sng">
                  <a:solidFill>
                    <a:srgbClr val="8E002F"/>
                  </a:solidFill>
                  <a:prstDash val="solid"/>
                </a:ln>
                <a:solidFill>
                  <a:srgbClr val="8E002F"/>
                </a:solidFill>
                <a:effectLst>
                  <a:reflection blurRad="12700" stA="28000" endPos="45000" dist="1000" dir="5400000" sy="-100000" algn="bl" rotWithShape="0"/>
                </a:effectLst>
                <a:latin typeface="Kristen ITC" pitchFamily="66" charset="0"/>
              </a:rPr>
              <a:t>:</a:t>
            </a:r>
            <a:endParaRPr lang="en-US" sz="3600" dirty="0" smtClean="0">
              <a:effectLst>
                <a:glow rad="139700">
                  <a:schemeClr val="accent5">
                    <a:satMod val="175000"/>
                    <a:alpha val="40000"/>
                  </a:schemeClr>
                </a:glow>
              </a:effectLst>
            </a:endParaRPr>
          </a:p>
        </p:txBody>
      </p:sp>
      <p:sp>
        <p:nvSpPr>
          <p:cNvPr id="9" name="Content Placeholder 3"/>
          <p:cNvSpPr txBox="1">
            <a:spLocks/>
          </p:cNvSpPr>
          <p:nvPr/>
        </p:nvSpPr>
        <p:spPr>
          <a:xfrm>
            <a:off x="7086600" y="3733800"/>
            <a:ext cx="4866639" cy="2438400"/>
          </a:xfrm>
          <a:prstGeom prst="rect">
            <a:avLst/>
          </a:prstGeom>
        </p:spPr>
        <p:txBody>
          <a:bodyPr vert="horz">
            <a:norm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dirty="0" smtClean="0">
                <a:solidFill>
                  <a:srgbClr val="B83D68"/>
                </a:solidFill>
                <a:effectLst>
                  <a:glow rad="139700">
                    <a:schemeClr val="accent5">
                      <a:satMod val="175000"/>
                      <a:alpha val="40000"/>
                    </a:schemeClr>
                  </a:glow>
                </a:effectLst>
              </a:rPr>
              <a:t>This is a serious question, with a very valid concern that must be addressed before Part 2 of the Moon Study can proceed.</a:t>
            </a:r>
            <a:endParaRPr lang="en-US" dirty="0">
              <a:solidFill>
                <a:srgbClr val="B83D68"/>
              </a:solidFill>
              <a:effectLst>
                <a:glow rad="139700">
                  <a:schemeClr val="accent5">
                    <a:satMod val="175000"/>
                    <a:alpha val="40000"/>
                  </a:schemeClr>
                </a:glow>
              </a:effectLst>
            </a:endParaRPr>
          </a:p>
        </p:txBody>
      </p:sp>
      <p:sp>
        <p:nvSpPr>
          <p:cNvPr id="10" name="Content Placeholder 3"/>
          <p:cNvSpPr txBox="1">
            <a:spLocks/>
          </p:cNvSpPr>
          <p:nvPr/>
        </p:nvSpPr>
        <p:spPr>
          <a:xfrm>
            <a:off x="304800" y="3276600"/>
            <a:ext cx="5791200" cy="2895600"/>
          </a:xfrm>
          <a:prstGeom prst="rect">
            <a:avLst/>
          </a:prstGeom>
          <a:solidFill>
            <a:schemeClr val="accent5">
              <a:lumMod val="75000"/>
              <a:alpha val="34000"/>
            </a:schemeClr>
          </a:solidFill>
          <a:scene3d>
            <a:camera prst="orthographicFront"/>
            <a:lightRig rig="threePt" dir="t"/>
          </a:scene3d>
          <a:sp3d>
            <a:bevelT/>
          </a:sp3d>
        </p:spPr>
        <p:txBody>
          <a:bodyPr vert="horz">
            <a:normAutofit/>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rgbClr val="8E002F"/>
              </a:buClr>
              <a:buFont typeface="Wingdings" pitchFamily="2" charset="2"/>
              <a:buChar char="v"/>
            </a:pPr>
            <a:r>
              <a:rPr lang="en-US" dirty="0" smtClean="0">
                <a:solidFill>
                  <a:schemeClr val="bg1"/>
                </a:solidFill>
                <a:effectLst>
                  <a:glow rad="101600">
                    <a:schemeClr val="accent5">
                      <a:lumMod val="50000"/>
                      <a:alpha val="40000"/>
                    </a:schemeClr>
                  </a:glow>
                </a:effectLst>
              </a:rPr>
              <a:t>When this study is presented to those that still use the moon-month, can/will there </a:t>
            </a:r>
            <a:br>
              <a:rPr lang="en-US" dirty="0" smtClean="0">
                <a:solidFill>
                  <a:schemeClr val="bg1"/>
                </a:solidFill>
                <a:effectLst>
                  <a:glow rad="101600">
                    <a:schemeClr val="accent5">
                      <a:lumMod val="50000"/>
                      <a:alpha val="40000"/>
                    </a:schemeClr>
                  </a:glow>
                </a:effectLst>
              </a:rPr>
            </a:br>
            <a:r>
              <a:rPr lang="en-US" dirty="0" smtClean="0">
                <a:solidFill>
                  <a:schemeClr val="bg1"/>
                </a:solidFill>
                <a:effectLst>
                  <a:glow rad="101600">
                    <a:schemeClr val="accent5">
                      <a:lumMod val="50000"/>
                      <a:alpha val="40000"/>
                    </a:schemeClr>
                  </a:glow>
                </a:effectLst>
              </a:rPr>
              <a:t>be any judgmental concerns either from the study itself, or from those that present it?</a:t>
            </a:r>
          </a:p>
          <a:p>
            <a:endParaRPr lang="en-US" dirty="0" smtClean="0">
              <a:effectLst>
                <a:glow rad="139700">
                  <a:schemeClr val="accent5">
                    <a:satMod val="175000"/>
                    <a:alpha val="40000"/>
                  </a:schemeClr>
                </a:glow>
              </a:effectLst>
            </a:endParaRPr>
          </a:p>
        </p:txBody>
      </p:sp>
      <p:sp>
        <p:nvSpPr>
          <p:cNvPr id="11" name="Content Placeholder 3"/>
          <p:cNvSpPr txBox="1">
            <a:spLocks/>
          </p:cNvSpPr>
          <p:nvPr/>
        </p:nvSpPr>
        <p:spPr>
          <a:xfrm>
            <a:off x="1066800" y="6172200"/>
            <a:ext cx="10515600" cy="838200"/>
          </a:xfrm>
          <a:prstGeom prst="rect">
            <a:avLst/>
          </a:prstGeom>
        </p:spPr>
        <p:txBody>
          <a:bodyPr vert="horz">
            <a:norm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Clr>
                <a:srgbClr val="8E002F"/>
              </a:buClr>
              <a:buNone/>
            </a:pPr>
            <a:r>
              <a:rPr lang="en-US" sz="4400" b="1" dirty="0" smtClean="0">
                <a:ln w="9000" cmpd="sng">
                  <a:solidFill>
                    <a:srgbClr val="8E002F"/>
                  </a:solidFill>
                  <a:prstDash val="solid"/>
                </a:ln>
                <a:solidFill>
                  <a:srgbClr val="8E002F"/>
                </a:solidFill>
                <a:effectLst>
                  <a:reflection blurRad="12700" stA="28000" endPos="45000" dist="1000" dir="5400000" sy="-100000" algn="bl" rotWithShape="0"/>
                </a:effectLst>
                <a:latin typeface="Kristen ITC" pitchFamily="66" charset="0"/>
              </a:rPr>
              <a:t>Where is this concern coming from?</a:t>
            </a:r>
            <a:endParaRPr lang="en-US" sz="3600" dirty="0" smtClean="0">
              <a:effectLst>
                <a:glow rad="139700">
                  <a:schemeClr val="accent5">
                    <a:satMod val="175000"/>
                    <a:alpha val="40000"/>
                  </a:schemeClr>
                </a:glow>
              </a:effectLst>
            </a:endParaRPr>
          </a:p>
        </p:txBody>
      </p:sp>
    </p:spTree>
    <p:extLst>
      <p:ext uri="{BB962C8B-B14F-4D97-AF65-F5344CB8AC3E}">
        <p14:creationId xmlns:p14="http://schemas.microsoft.com/office/powerpoint/2010/main" val="140995789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1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solidFill>
                  <a:prstClr val="black">
                    <a:tint val="75000"/>
                  </a:prstClr>
                </a:solidFill>
              </a:rPr>
              <a:pPr/>
              <a:t>40</a:t>
            </a:fld>
            <a:endParaRPr lang="en-US">
              <a:solidFill>
                <a:prstClr val="black">
                  <a:tint val="75000"/>
                </a:prstClr>
              </a:solidFill>
            </a:endParaRPr>
          </a:p>
        </p:txBody>
      </p:sp>
      <p:pic>
        <p:nvPicPr>
          <p:cNvPr id="3" name="Picture 2"/>
          <p:cNvPicPr>
            <a:picLocks noChangeAspect="1"/>
          </p:cNvPicPr>
          <p:nvPr/>
        </p:nvPicPr>
        <p:blipFill>
          <a:blip r:embed="rId3" cstate="print"/>
          <a:stretch>
            <a:fillRect/>
          </a:stretch>
        </p:blipFill>
        <p:spPr>
          <a:xfrm>
            <a:off x="-56730" y="-152400"/>
            <a:ext cx="12304472" cy="7086600"/>
          </a:xfrm>
          <a:prstGeom prst="rect">
            <a:avLst/>
          </a:prstGeom>
        </p:spPr>
      </p:pic>
      <p:sp>
        <p:nvSpPr>
          <p:cNvPr id="6" name="Slide Number Placeholder 1"/>
          <p:cNvSpPr txBox="1">
            <a:spLocks/>
          </p:cNvSpPr>
          <p:nvPr/>
        </p:nvSpPr>
        <p:spPr>
          <a:xfrm>
            <a:off x="11353800" y="6270689"/>
            <a:ext cx="533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b="1" smtClean="0">
                <a:solidFill>
                  <a:schemeClr val="bg1"/>
                </a:solidFill>
              </a:rPr>
              <a:pPr/>
              <a:t>40</a:t>
            </a:fld>
            <a:endParaRPr lang="en-US" b="1" dirty="0">
              <a:solidFill>
                <a:schemeClr val="bg1"/>
              </a:solidFill>
            </a:endParaRPr>
          </a:p>
        </p:txBody>
      </p:sp>
      <p:sp>
        <p:nvSpPr>
          <p:cNvPr id="7" name="Title 1"/>
          <p:cNvSpPr txBox="1">
            <a:spLocks/>
          </p:cNvSpPr>
          <p:nvPr/>
        </p:nvSpPr>
        <p:spPr>
          <a:xfrm>
            <a:off x="612648" y="5782374"/>
            <a:ext cx="11007852" cy="838200"/>
          </a:xfrm>
          <a:prstGeom prst="rect">
            <a:avLst/>
          </a:prstGeom>
        </p:spPr>
        <p:txBody>
          <a:bodyPr>
            <a:normAutofit/>
            <a:scene3d>
              <a:camera prst="orthographicFront"/>
              <a:lightRig rig="soft" dir="t">
                <a:rot lat="0" lon="0" rev="10800000"/>
              </a:lightRig>
            </a:scene3d>
            <a:sp3d extrusionH="57150">
              <a:bevelT w="27940" h="12700" prst="angle"/>
              <a:contourClr>
                <a:srgbClr val="DDDDDD"/>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50" dirty="0" smtClean="0">
                <a:ln w="11430"/>
                <a:solidFill>
                  <a:srgbClr val="FFC1C1"/>
                </a:solidFill>
                <a:effectLst>
                  <a:outerShdw blurRad="25400" algn="tl" rotWithShape="0">
                    <a:srgbClr val="000000">
                      <a:alpha val="43000"/>
                    </a:srgbClr>
                  </a:outerShdw>
                </a:effectLst>
              </a:rPr>
              <a:t>What are ordinances?</a:t>
            </a:r>
            <a:endParaRPr lang="en-US" sz="4800" b="1" spc="150" dirty="0">
              <a:ln w="11430"/>
              <a:solidFill>
                <a:srgbClr val="00B0F0"/>
              </a:solidFill>
              <a:effectLst>
                <a:outerShdw blurRad="25400" algn="tl" rotWithShape="0">
                  <a:srgbClr val="000000">
                    <a:alpha val="43000"/>
                  </a:srgbClr>
                </a:outerShdw>
              </a:effectLst>
            </a:endParaRPr>
          </a:p>
        </p:txBody>
      </p:sp>
      <p:sp>
        <p:nvSpPr>
          <p:cNvPr id="9" name="TextBox 8"/>
          <p:cNvSpPr txBox="1"/>
          <p:nvPr/>
        </p:nvSpPr>
        <p:spPr>
          <a:xfrm>
            <a:off x="0" y="4749225"/>
            <a:ext cx="12192000" cy="584775"/>
          </a:xfrm>
          <a:prstGeom prst="rect">
            <a:avLst/>
          </a:prstGeom>
          <a:solidFill>
            <a:schemeClr val="accent2">
              <a:lumMod val="20000"/>
              <a:lumOff val="80000"/>
            </a:schemeClr>
          </a:solidFill>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a:sp3d>
          </a:bodyPr>
          <a:lstStyle/>
          <a:p>
            <a:pPr marL="365760" lvl="1" indent="0">
              <a:buNone/>
            </a:pPr>
            <a:r>
              <a:rPr lang="en-US" sz="3200" dirty="0" smtClean="0">
                <a:ln>
                  <a:solidFill>
                    <a:srgbClr val="00B0F0"/>
                  </a:solidFill>
                </a:ln>
                <a:solidFill>
                  <a:srgbClr val="00B0F0"/>
                </a:solidFill>
              </a:rPr>
              <a:t>Thus saith Yahuah, </a:t>
            </a:r>
            <a:r>
              <a:rPr lang="en-US" sz="3200" dirty="0">
                <a:ln>
                  <a:solidFill>
                    <a:srgbClr val="00B0F0"/>
                  </a:solidFill>
                </a:ln>
                <a:solidFill>
                  <a:srgbClr val="00B0F0"/>
                </a:solidFill>
              </a:rPr>
              <a:t>which </a:t>
            </a:r>
            <a:r>
              <a:rPr lang="en-US" sz="3200" dirty="0" err="1" smtClean="0">
                <a:ln>
                  <a:solidFill>
                    <a:srgbClr val="00B0F0"/>
                  </a:solidFill>
                </a:ln>
                <a:solidFill>
                  <a:srgbClr val="00B0F0"/>
                </a:solidFill>
              </a:rPr>
              <a:t>giveth</a:t>
            </a:r>
            <a:r>
              <a:rPr lang="en-US" sz="3200" dirty="0" smtClean="0">
                <a:ln>
                  <a:solidFill>
                    <a:srgbClr val="00B0F0"/>
                  </a:solidFill>
                </a:ln>
                <a:solidFill>
                  <a:srgbClr val="00B0F0"/>
                </a:solidFill>
              </a:rPr>
              <a:t> … </a:t>
            </a:r>
            <a:r>
              <a:rPr lang="en-US" sz="3200" dirty="0" smtClean="0">
                <a:ln>
                  <a:solidFill>
                    <a:schemeClr val="accent2"/>
                  </a:solidFill>
                </a:ln>
                <a:solidFill>
                  <a:schemeClr val="accent2"/>
                </a:solidFill>
              </a:rPr>
              <a:t>the ordinances </a:t>
            </a:r>
            <a:r>
              <a:rPr lang="en-US" sz="2000" dirty="0" smtClean="0">
                <a:ln>
                  <a:solidFill>
                    <a:schemeClr val="accent2"/>
                  </a:solidFill>
                </a:ln>
                <a:solidFill>
                  <a:schemeClr val="accent2"/>
                </a:solidFill>
              </a:rPr>
              <a:t>[H2708] </a:t>
            </a:r>
            <a:r>
              <a:rPr lang="en-US" sz="3200" dirty="0">
                <a:ln>
                  <a:solidFill>
                    <a:schemeClr val="accent2"/>
                  </a:solidFill>
                </a:ln>
                <a:solidFill>
                  <a:schemeClr val="accent2"/>
                </a:solidFill>
              </a:rPr>
              <a:t>of the </a:t>
            </a:r>
            <a:r>
              <a:rPr lang="en-US" sz="3200" dirty="0" smtClean="0">
                <a:ln>
                  <a:solidFill>
                    <a:schemeClr val="accent2"/>
                  </a:solidFill>
                </a:ln>
                <a:solidFill>
                  <a:schemeClr val="accent2"/>
                </a:solidFill>
              </a:rPr>
              <a:t>moon …</a:t>
            </a:r>
            <a:endParaRPr lang="en-US" sz="3200" dirty="0">
              <a:ln>
                <a:solidFill>
                  <a:srgbClr val="00B0F0"/>
                </a:solidFill>
              </a:ln>
              <a:solidFill>
                <a:srgbClr val="00B0F0"/>
              </a:solidFill>
            </a:endParaRPr>
          </a:p>
        </p:txBody>
      </p:sp>
      <p:sp>
        <p:nvSpPr>
          <p:cNvPr id="8" name="Title 1"/>
          <p:cNvSpPr txBox="1">
            <a:spLocks/>
          </p:cNvSpPr>
          <p:nvPr/>
        </p:nvSpPr>
        <p:spPr>
          <a:xfrm>
            <a:off x="304800" y="3911025"/>
            <a:ext cx="3124200" cy="838200"/>
          </a:xfrm>
          <a:prstGeom prst="rect">
            <a:avLst/>
          </a:prstGeom>
        </p:spPr>
        <p:txBody>
          <a:bodyPr>
            <a:normAutofit/>
            <a:scene3d>
              <a:camera prst="orthographicFront"/>
              <a:lightRig rig="soft" dir="t">
                <a:rot lat="0" lon="0" rev="10800000"/>
              </a:lightRig>
            </a:scene3d>
            <a:sp3d extrusionH="57150">
              <a:bevelT w="27940" h="12700" prst="angle"/>
              <a:contourClr>
                <a:srgbClr val="DDDDDD"/>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50" dirty="0" smtClean="0">
                <a:ln w="11430"/>
                <a:solidFill>
                  <a:schemeClr val="accent1">
                    <a:lumMod val="20000"/>
                    <a:lumOff val="80000"/>
                  </a:schemeClr>
                </a:solidFill>
                <a:effectLst>
                  <a:outerShdw blurRad="25400" algn="tl" rotWithShape="0">
                    <a:srgbClr val="000000">
                      <a:alpha val="43000"/>
                    </a:srgbClr>
                  </a:outerShdw>
                </a:effectLst>
              </a:rPr>
              <a:t>Jer 31:35</a:t>
            </a:r>
            <a:endParaRPr lang="en-US" sz="4800" b="1" spc="150" dirty="0">
              <a:ln w="11430"/>
              <a:solidFill>
                <a:srgbClr val="00B0F0"/>
              </a:solidFill>
              <a:effectLst>
                <a:outerShdw blurRad="25400" algn="tl" rotWithShape="0">
                  <a:srgbClr val="000000">
                    <a:alpha val="43000"/>
                  </a:srgbClr>
                </a:outerShdw>
              </a:effectLst>
            </a:endParaRPr>
          </a:p>
        </p:txBody>
      </p:sp>
      <p:sp>
        <p:nvSpPr>
          <p:cNvPr id="10" name="TextBox 9"/>
          <p:cNvSpPr txBox="1"/>
          <p:nvPr/>
        </p:nvSpPr>
        <p:spPr>
          <a:xfrm>
            <a:off x="2667000" y="228600"/>
            <a:ext cx="9250680" cy="156966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b="1" dirty="0" smtClean="0">
                <a:ln>
                  <a:solidFill>
                    <a:schemeClr val="bg1"/>
                  </a:solidFill>
                </a:ln>
                <a:solidFill>
                  <a:prstClr val="white"/>
                </a:solidFill>
              </a:rPr>
              <a:t>Yes!  The moon in the heavens</a:t>
            </a:r>
            <a:br>
              <a:rPr lang="en-US" sz="4800" b="1" dirty="0" smtClean="0">
                <a:ln>
                  <a:solidFill>
                    <a:schemeClr val="bg1"/>
                  </a:solidFill>
                </a:ln>
                <a:solidFill>
                  <a:prstClr val="white"/>
                </a:solidFill>
              </a:rPr>
            </a:br>
            <a:r>
              <a:rPr lang="en-US" sz="4800" b="1" dirty="0" smtClean="0">
                <a:ln>
                  <a:solidFill>
                    <a:schemeClr val="bg1"/>
                  </a:solidFill>
                </a:ln>
                <a:solidFill>
                  <a:prstClr val="white"/>
                </a:solidFill>
              </a:rPr>
              <a:t>has its own </a:t>
            </a:r>
            <a:r>
              <a:rPr lang="en-US" sz="4800" b="1" u="sng" dirty="0" smtClean="0">
                <a:ln>
                  <a:solidFill>
                    <a:schemeClr val="bg1"/>
                  </a:solidFill>
                </a:ln>
                <a:solidFill>
                  <a:prstClr val="white"/>
                </a:solidFill>
              </a:rPr>
              <a:t>ordinances</a:t>
            </a:r>
            <a:r>
              <a:rPr lang="en-US" sz="4800" b="1" dirty="0" smtClean="0">
                <a:ln>
                  <a:solidFill>
                    <a:schemeClr val="bg1"/>
                  </a:solidFill>
                </a:ln>
                <a:solidFill>
                  <a:prstClr val="white"/>
                </a:solidFill>
              </a:rPr>
              <a:t>.</a:t>
            </a:r>
          </a:p>
        </p:txBody>
      </p:sp>
    </p:spTree>
    <p:extLst>
      <p:ext uri="{BB962C8B-B14F-4D97-AF65-F5344CB8AC3E}">
        <p14:creationId xmlns:p14="http://schemas.microsoft.com/office/powerpoint/2010/main" val="28853946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19000">
              <a:schemeClr val="accent2">
                <a:lumMod val="40000"/>
                <a:lumOff val="60000"/>
              </a:schemeClr>
            </a:gs>
            <a:gs pos="52000">
              <a:srgbClr val="C9E7A7"/>
            </a:gs>
            <a:gs pos="94000">
              <a:srgbClr val="FFC9DB"/>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 y="228600"/>
            <a:ext cx="12192002" cy="990600"/>
          </a:xfrm>
        </p:spPr>
        <p:txBody>
          <a:bodyPr>
            <a:normAutofit/>
            <a:scene3d>
              <a:camera prst="orthographicFront"/>
              <a:lightRig rig="threePt" dir="t"/>
            </a:scene3d>
            <a:sp3d extrusionH="57150">
              <a:bevelT w="38100" h="38100" prst="angle"/>
            </a:sp3d>
          </a:bodyPr>
          <a:lstStyle/>
          <a:p>
            <a:pPr algn="ctr"/>
            <a:r>
              <a:rPr lang="en-US" sz="4800" dirty="0" smtClean="0">
                <a:solidFill>
                  <a:srgbClr val="FF0000"/>
                </a:solidFill>
                <a:latin typeface="Arial Rounded MT Bold" pitchFamily="34" charset="0"/>
                <a:cs typeface="Aharoni" pitchFamily="2" charset="-79"/>
              </a:rPr>
              <a:t>Definitions of </a:t>
            </a:r>
            <a:r>
              <a:rPr lang="en-US" sz="4800" dirty="0">
                <a:solidFill>
                  <a:srgbClr val="FF0000"/>
                </a:solidFill>
                <a:latin typeface="Arial Rounded MT Bold" pitchFamily="34" charset="0"/>
                <a:cs typeface="Aharoni" pitchFamily="2" charset="-79"/>
              </a:rPr>
              <a:t>Ordinances </a:t>
            </a:r>
            <a:r>
              <a:rPr lang="en-US" sz="3200" dirty="0" smtClean="0">
                <a:solidFill>
                  <a:schemeClr val="accent5">
                    <a:lumMod val="75000"/>
                  </a:schemeClr>
                </a:solidFill>
                <a:latin typeface="Arial Rounded MT Bold" pitchFamily="34" charset="0"/>
                <a:cs typeface="Aharoni" pitchFamily="2" charset="-79"/>
              </a:rPr>
              <a:t>[for </a:t>
            </a:r>
            <a:r>
              <a:rPr lang="en-US" sz="3200" dirty="0" smtClean="0">
                <a:solidFill>
                  <a:srgbClr val="00B0F0"/>
                </a:solidFill>
                <a:latin typeface="Arial Rounded MT Bold" pitchFamily="34" charset="0"/>
                <a:cs typeface="Aharoni" pitchFamily="2" charset="-79"/>
              </a:rPr>
              <a:t>Heaven</a:t>
            </a:r>
            <a:r>
              <a:rPr lang="en-US" sz="3200" dirty="0" smtClean="0">
                <a:solidFill>
                  <a:schemeClr val="accent5">
                    <a:lumMod val="75000"/>
                  </a:schemeClr>
                </a:solidFill>
                <a:latin typeface="Arial Rounded MT Bold" pitchFamily="34" charset="0"/>
                <a:cs typeface="Aharoni" pitchFamily="2" charset="-79"/>
              </a:rPr>
              <a:t> &amp; </a:t>
            </a:r>
            <a:r>
              <a:rPr lang="en-US" sz="3200" dirty="0" smtClean="0">
                <a:solidFill>
                  <a:srgbClr val="B83D68"/>
                </a:solidFill>
                <a:latin typeface="Arial Rounded MT Bold" pitchFamily="34" charset="0"/>
                <a:cs typeface="Aharoni" pitchFamily="2" charset="-79"/>
              </a:rPr>
              <a:t>Earth</a:t>
            </a:r>
            <a:r>
              <a:rPr lang="en-US" sz="3200" dirty="0" smtClean="0">
                <a:solidFill>
                  <a:schemeClr val="accent5">
                    <a:lumMod val="75000"/>
                  </a:schemeClr>
                </a:solidFill>
                <a:latin typeface="Arial Rounded MT Bold" pitchFamily="34" charset="0"/>
                <a:cs typeface="Aharoni" pitchFamily="2" charset="-79"/>
              </a:rPr>
              <a:t>]</a:t>
            </a:r>
            <a:endParaRPr lang="en-US" dirty="0">
              <a:solidFill>
                <a:schemeClr val="accent5">
                  <a:lumMod val="75000"/>
                </a:schemeClr>
              </a:solidFill>
              <a:latin typeface="Arial Rounded MT Bold" pitchFamily="34" charset="0"/>
            </a:endParaRPr>
          </a:p>
        </p:txBody>
      </p:sp>
      <p:sp>
        <p:nvSpPr>
          <p:cNvPr id="5" name="Content Placeholder 4"/>
          <p:cNvSpPr>
            <a:spLocks noGrp="1"/>
          </p:cNvSpPr>
          <p:nvPr>
            <p:ph sz="quarter" idx="2"/>
          </p:nvPr>
        </p:nvSpPr>
        <p:spPr>
          <a:xfrm>
            <a:off x="8102600" y="2294573"/>
            <a:ext cx="3810000" cy="4563427"/>
          </a:xfrm>
        </p:spPr>
        <p:txBody>
          <a:bodyPr>
            <a:normAutofit/>
            <a:scene3d>
              <a:camera prst="orthographicFront"/>
              <a:lightRig rig="threePt" dir="t"/>
            </a:scene3d>
            <a:sp3d extrusionH="57150">
              <a:bevelT w="38100" h="38100" prst="angle"/>
            </a:sp3d>
          </a:bodyPr>
          <a:lstStyle/>
          <a:p>
            <a:pPr marL="0" indent="0">
              <a:lnSpc>
                <a:spcPct val="134000"/>
              </a:lnSpc>
              <a:buNone/>
            </a:pPr>
            <a:r>
              <a:rPr lang="en-US" sz="2000" dirty="0" smtClean="0">
                <a:solidFill>
                  <a:srgbClr val="0070C0"/>
                </a:solidFill>
              </a:rPr>
              <a:t>The feminine </a:t>
            </a:r>
            <a:r>
              <a:rPr lang="en-US" sz="2000" dirty="0">
                <a:solidFill>
                  <a:srgbClr val="0070C0"/>
                </a:solidFill>
              </a:rPr>
              <a:t>ordinances </a:t>
            </a:r>
            <a:r>
              <a:rPr lang="en-US" sz="2000" dirty="0" smtClean="0">
                <a:solidFill>
                  <a:srgbClr val="0070C0"/>
                </a:solidFill>
              </a:rPr>
              <a:t/>
            </a:r>
            <a:br>
              <a:rPr lang="en-US" sz="2000" dirty="0" smtClean="0">
                <a:solidFill>
                  <a:srgbClr val="0070C0"/>
                </a:solidFill>
              </a:rPr>
            </a:br>
            <a:r>
              <a:rPr lang="en-US" sz="2000" dirty="0" smtClean="0">
                <a:solidFill>
                  <a:srgbClr val="0070C0"/>
                </a:solidFill>
              </a:rPr>
              <a:t>are given </a:t>
            </a:r>
            <a:r>
              <a:rPr lang="en-US" sz="2000" dirty="0">
                <a:solidFill>
                  <a:srgbClr val="0070C0"/>
                </a:solidFill>
              </a:rPr>
              <a:t>to the </a:t>
            </a:r>
            <a:r>
              <a:rPr lang="en-US" sz="2000" dirty="0" smtClean="0">
                <a:solidFill>
                  <a:srgbClr val="0070C0"/>
                </a:solidFill>
              </a:rPr>
              <a:t>Bride to</a:t>
            </a:r>
            <a:br>
              <a:rPr lang="en-US" sz="2000" dirty="0" smtClean="0">
                <a:solidFill>
                  <a:srgbClr val="0070C0"/>
                </a:solidFill>
              </a:rPr>
            </a:br>
            <a:r>
              <a:rPr lang="en-US" sz="2000" dirty="0" smtClean="0">
                <a:solidFill>
                  <a:srgbClr val="0070C0"/>
                </a:solidFill>
              </a:rPr>
              <a:t>follow, keep &amp; enjoy!</a:t>
            </a:r>
            <a:br>
              <a:rPr lang="en-US" sz="2000" dirty="0" smtClean="0">
                <a:solidFill>
                  <a:srgbClr val="0070C0"/>
                </a:solidFill>
              </a:rPr>
            </a:br>
            <a:r>
              <a:rPr lang="en-US" sz="2000" b="1" dirty="0" smtClean="0">
                <a:solidFill>
                  <a:srgbClr val="FF0000"/>
                </a:solidFill>
              </a:rPr>
              <a:t>H2708</a:t>
            </a:r>
            <a:r>
              <a:rPr lang="en-US" sz="2000" b="1" dirty="0" smtClean="0"/>
              <a:t> </a:t>
            </a:r>
            <a:r>
              <a:rPr lang="en-US" sz="2000" dirty="0" smtClean="0"/>
              <a:t> </a:t>
            </a:r>
            <a:r>
              <a:rPr lang="en-US" sz="2000" dirty="0" err="1"/>
              <a:t>chuqqah</a:t>
            </a:r>
            <a:r>
              <a:rPr lang="en-US" sz="2000" dirty="0"/>
              <a:t> (</a:t>
            </a:r>
            <a:r>
              <a:rPr lang="en-US" sz="2000" dirty="0" err="1"/>
              <a:t>khook-kaw</a:t>
            </a:r>
            <a:r>
              <a:rPr lang="en-US" sz="2000" dirty="0"/>
              <a:t>'); </a:t>
            </a:r>
            <a:r>
              <a:rPr lang="en-US" sz="2000" b="1" dirty="0"/>
              <a:t>feminine</a:t>
            </a:r>
            <a:r>
              <a:rPr lang="en-US" sz="2000" dirty="0"/>
              <a:t> of </a:t>
            </a:r>
            <a:r>
              <a:rPr lang="en-US" sz="2000" b="1" dirty="0" smtClean="0">
                <a:solidFill>
                  <a:srgbClr val="00B0F0"/>
                </a:solidFill>
              </a:rPr>
              <a:t>H2706,</a:t>
            </a:r>
            <a:r>
              <a:rPr lang="en-US" sz="2000" dirty="0" smtClean="0"/>
              <a:t> meaning </a:t>
            </a:r>
            <a:r>
              <a:rPr lang="en-US" sz="2000" dirty="0"/>
              <a:t>substantially the </a:t>
            </a:r>
            <a:r>
              <a:rPr lang="en-US" sz="2000" dirty="0" smtClean="0"/>
              <a:t/>
            </a:r>
            <a:br>
              <a:rPr lang="en-US" sz="2000" dirty="0" smtClean="0"/>
            </a:br>
            <a:r>
              <a:rPr lang="en-US" sz="2000" dirty="0" smtClean="0"/>
              <a:t>same: </a:t>
            </a:r>
            <a:r>
              <a:rPr lang="en-US" sz="1900" dirty="0" smtClean="0"/>
              <a:t>[the Bride</a:t>
            </a:r>
            <a:br>
              <a:rPr lang="en-US" sz="1900" dirty="0" smtClean="0"/>
            </a:br>
            <a:r>
              <a:rPr lang="en-US" sz="1900" dirty="0" smtClean="0"/>
              <a:t>follows the </a:t>
            </a:r>
            <a:br>
              <a:rPr lang="en-US" sz="1900" dirty="0" smtClean="0"/>
            </a:br>
            <a:r>
              <a:rPr lang="en-US" sz="1900" dirty="0" smtClean="0"/>
              <a:t>enactment given</a:t>
            </a:r>
            <a:br>
              <a:rPr lang="en-US" sz="1900" dirty="0" smtClean="0"/>
            </a:br>
            <a:r>
              <a:rPr lang="en-US" sz="1900" dirty="0" smtClean="0"/>
              <a:t>by the Bridegroom]. </a:t>
            </a:r>
            <a:endParaRPr lang="en-US" sz="1900" dirty="0"/>
          </a:p>
        </p:txBody>
      </p:sp>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pPr/>
              <a:t>41</a:t>
            </a:fld>
            <a:endParaRPr lang="en-US"/>
          </a:p>
        </p:txBody>
      </p:sp>
      <p:pic>
        <p:nvPicPr>
          <p:cNvPr id="3076" name="Picture 4" descr="C:\Users\Rae\Desktop\Save the Date\2nd coming NEW\2nd coming 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 y="4724400"/>
            <a:ext cx="2246166" cy="2133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7" name="Picture 5" descr="C:\Users\Rae\Desktop\Save the Date\2nd coming NEW\bride &amp; dove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169325" y="4343400"/>
            <a:ext cx="1905000" cy="25496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C:\Users\Rae\Desktop\bridegroom-returns with brid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44400" y="3082606"/>
            <a:ext cx="2081212" cy="27463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9" name="Picture 7" descr="C:\Users\Rae\Desktop\bride watchin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74523" y="-381000"/>
            <a:ext cx="1620965" cy="2863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Content Placeholder 4"/>
          <p:cNvSpPr>
            <a:spLocks noGrp="1"/>
          </p:cNvSpPr>
          <p:nvPr>
            <p:ph sz="quarter" idx="2"/>
          </p:nvPr>
        </p:nvSpPr>
        <p:spPr>
          <a:xfrm>
            <a:off x="4292600" y="2304259"/>
            <a:ext cx="3733800" cy="4553741"/>
          </a:xfrm>
          <a:noFill/>
        </p:spPr>
        <p:txBody>
          <a:bodyPr>
            <a:normAutofit/>
            <a:scene3d>
              <a:camera prst="orthographicFront"/>
              <a:lightRig rig="threePt" dir="t"/>
            </a:scene3d>
            <a:sp3d extrusionH="57150">
              <a:bevelT w="38100" h="38100" prst="angle"/>
            </a:sp3d>
          </a:bodyPr>
          <a:lstStyle/>
          <a:p>
            <a:pPr marL="0" indent="0" algn="ctr">
              <a:lnSpc>
                <a:spcPct val="134000"/>
              </a:lnSpc>
              <a:buNone/>
            </a:pPr>
            <a:r>
              <a:rPr lang="en-US" sz="2000" dirty="0" smtClean="0">
                <a:solidFill>
                  <a:srgbClr val="0070C0"/>
                </a:solidFill>
              </a:rPr>
              <a:t>The </a:t>
            </a:r>
            <a:r>
              <a:rPr lang="en-US" sz="2000" dirty="0">
                <a:solidFill>
                  <a:srgbClr val="0070C0"/>
                </a:solidFill>
              </a:rPr>
              <a:t>primitive root ensures the Creator’s </a:t>
            </a:r>
            <a:r>
              <a:rPr lang="en-US" sz="2000" dirty="0" smtClean="0">
                <a:solidFill>
                  <a:srgbClr val="0070C0"/>
                </a:solidFill>
              </a:rPr>
              <a:t>heavenly ordinances are </a:t>
            </a:r>
            <a:r>
              <a:rPr lang="en-US" sz="2000" dirty="0">
                <a:solidFill>
                  <a:srgbClr val="0070C0"/>
                </a:solidFill>
              </a:rPr>
              <a:t>unchangeable</a:t>
            </a:r>
            <a:r>
              <a:rPr lang="en-US" sz="2000" dirty="0" smtClean="0">
                <a:solidFill>
                  <a:srgbClr val="0070C0"/>
                </a:solidFill>
              </a:rPr>
              <a:t>.</a:t>
            </a:r>
            <a:endParaRPr lang="en-US" sz="2000" dirty="0">
              <a:solidFill>
                <a:srgbClr val="0070C0"/>
              </a:solidFill>
            </a:endParaRPr>
          </a:p>
          <a:p>
            <a:pPr marL="0" indent="0" algn="ctr">
              <a:lnSpc>
                <a:spcPct val="134000"/>
              </a:lnSpc>
              <a:buNone/>
            </a:pPr>
            <a:r>
              <a:rPr lang="en-US" sz="2000" b="1" dirty="0" smtClean="0">
                <a:solidFill>
                  <a:srgbClr val="006600"/>
                </a:solidFill>
              </a:rPr>
              <a:t>H2710</a:t>
            </a:r>
            <a:r>
              <a:rPr lang="en-US" sz="2000" dirty="0" smtClean="0"/>
              <a:t>  </a:t>
            </a:r>
            <a:r>
              <a:rPr lang="en-US" sz="2000" dirty="0" err="1"/>
              <a:t>chaqaq</a:t>
            </a:r>
            <a:r>
              <a:rPr lang="en-US" sz="2000" dirty="0"/>
              <a:t> (</a:t>
            </a:r>
            <a:r>
              <a:rPr lang="en-US" sz="2000" dirty="0" err="1"/>
              <a:t>khaw-kak</a:t>
            </a:r>
            <a:r>
              <a:rPr lang="en-US" sz="2000" dirty="0"/>
              <a:t>'); </a:t>
            </a:r>
            <a:r>
              <a:rPr lang="en-US" sz="2000" dirty="0" smtClean="0"/>
              <a:t/>
            </a:r>
            <a:br>
              <a:rPr lang="en-US" sz="2000" dirty="0" smtClean="0"/>
            </a:br>
            <a:r>
              <a:rPr lang="en-US" sz="2000" dirty="0" smtClean="0"/>
              <a:t>a </a:t>
            </a:r>
            <a:r>
              <a:rPr lang="en-US" sz="2000" dirty="0"/>
              <a:t>primitive root; properly, </a:t>
            </a:r>
            <a:r>
              <a:rPr lang="en-US" sz="2000" dirty="0" smtClean="0"/>
              <a:t/>
            </a:r>
            <a:br>
              <a:rPr lang="en-US" sz="2000" dirty="0" smtClean="0"/>
            </a:br>
            <a:r>
              <a:rPr lang="en-US" sz="2000" dirty="0" smtClean="0"/>
              <a:t>to engrave; … </a:t>
            </a:r>
            <a:r>
              <a:rPr lang="en-US" sz="2000" dirty="0"/>
              <a:t>by implication, </a:t>
            </a:r>
            <a:r>
              <a:rPr lang="en-US" sz="2000" dirty="0" smtClean="0"/>
              <a:t/>
            </a:r>
            <a:br>
              <a:rPr lang="en-US" sz="2000" dirty="0" smtClean="0"/>
            </a:br>
            <a:r>
              <a:rPr lang="en-US" sz="2000" b="1" u="sng" dirty="0" smtClean="0"/>
              <a:t>to enact</a:t>
            </a:r>
            <a:r>
              <a:rPr lang="en-US" sz="2000" dirty="0" smtClean="0"/>
              <a:t>: </a:t>
            </a:r>
            <a:r>
              <a:rPr lang="en-US" sz="2000" u="sng" dirty="0" smtClean="0"/>
              <a:t>decree</a:t>
            </a:r>
            <a:r>
              <a:rPr lang="en-US" sz="2000" dirty="0" smtClean="0"/>
              <a:t>, </a:t>
            </a:r>
            <a:r>
              <a:rPr lang="en-US" sz="2000" b="1" u="sng" dirty="0" smtClean="0"/>
              <a:t>set</a:t>
            </a:r>
            <a:r>
              <a:rPr lang="en-US" sz="2000" dirty="0"/>
              <a:t>.  </a:t>
            </a:r>
            <a:r>
              <a:rPr lang="en-US" sz="2000" dirty="0" smtClean="0"/>
              <a:t/>
            </a:r>
            <a:br>
              <a:rPr lang="en-US" sz="2000" dirty="0" smtClean="0"/>
            </a:br>
            <a:endParaRPr lang="en-US" sz="800" dirty="0"/>
          </a:p>
        </p:txBody>
      </p:sp>
      <p:sp>
        <p:nvSpPr>
          <p:cNvPr id="12" name="Content Placeholder 4"/>
          <p:cNvSpPr>
            <a:spLocks noGrp="1"/>
          </p:cNvSpPr>
          <p:nvPr>
            <p:ph sz="quarter" idx="2"/>
          </p:nvPr>
        </p:nvSpPr>
        <p:spPr>
          <a:xfrm>
            <a:off x="487679" y="2304259"/>
            <a:ext cx="3652521" cy="4553741"/>
          </a:xfrm>
        </p:spPr>
        <p:txBody>
          <a:bodyPr>
            <a:normAutofit/>
            <a:scene3d>
              <a:camera prst="orthographicFront"/>
              <a:lightRig rig="threePt" dir="t"/>
            </a:scene3d>
            <a:sp3d extrusionH="57150">
              <a:bevelT w="38100" h="38100" prst="angle"/>
            </a:sp3d>
          </a:bodyPr>
          <a:lstStyle/>
          <a:p>
            <a:pPr marL="0" indent="0" algn="ctr">
              <a:lnSpc>
                <a:spcPct val="134000"/>
              </a:lnSpc>
              <a:buNone/>
            </a:pPr>
            <a:r>
              <a:rPr lang="en-US" sz="2000" dirty="0" smtClean="0">
                <a:solidFill>
                  <a:srgbClr val="0070C0"/>
                </a:solidFill>
              </a:rPr>
              <a:t>The </a:t>
            </a:r>
            <a:r>
              <a:rPr lang="en-US" sz="2000" dirty="0">
                <a:solidFill>
                  <a:srgbClr val="0070C0"/>
                </a:solidFill>
              </a:rPr>
              <a:t>masculine ordinances are managed by the Bridegroom </a:t>
            </a:r>
            <a:r>
              <a:rPr lang="en-US" sz="2000" dirty="0" smtClean="0">
                <a:solidFill>
                  <a:srgbClr val="0070C0"/>
                </a:solidFill>
              </a:rPr>
              <a:t>for blessing.</a:t>
            </a:r>
            <a:endParaRPr lang="en-US" sz="2000" dirty="0">
              <a:solidFill>
                <a:srgbClr val="0070C0"/>
              </a:solidFill>
            </a:endParaRPr>
          </a:p>
          <a:p>
            <a:pPr marL="0" indent="0" algn="ctr">
              <a:lnSpc>
                <a:spcPct val="134000"/>
              </a:lnSpc>
              <a:buNone/>
            </a:pPr>
            <a:r>
              <a:rPr lang="en-US" sz="2000" b="1" dirty="0" smtClean="0">
                <a:solidFill>
                  <a:srgbClr val="00B0F0"/>
                </a:solidFill>
              </a:rPr>
              <a:t>H2706</a:t>
            </a:r>
            <a:r>
              <a:rPr lang="en-US" sz="2000" dirty="0" smtClean="0"/>
              <a:t>  </a:t>
            </a:r>
            <a:r>
              <a:rPr lang="en-US" sz="2000" dirty="0" err="1"/>
              <a:t>choq</a:t>
            </a:r>
            <a:r>
              <a:rPr lang="en-US" sz="2000" dirty="0"/>
              <a:t> (</a:t>
            </a:r>
            <a:r>
              <a:rPr lang="en-US" sz="2000" dirty="0" err="1"/>
              <a:t>khoke</a:t>
            </a:r>
            <a:r>
              <a:rPr lang="en-US" sz="2000" dirty="0"/>
              <a:t>); from </a:t>
            </a:r>
            <a:r>
              <a:rPr lang="en-US" sz="2000" b="1" dirty="0">
                <a:solidFill>
                  <a:srgbClr val="006600"/>
                </a:solidFill>
              </a:rPr>
              <a:t>H2710</a:t>
            </a:r>
            <a:r>
              <a:rPr lang="en-US" sz="2000" dirty="0">
                <a:solidFill>
                  <a:srgbClr val="006600"/>
                </a:solidFill>
              </a:rPr>
              <a:t>;</a:t>
            </a:r>
            <a:r>
              <a:rPr lang="en-US" sz="2000" dirty="0"/>
              <a:t> </a:t>
            </a:r>
            <a:r>
              <a:rPr lang="en-US" sz="2000" b="1" u="sng" dirty="0"/>
              <a:t>an </a:t>
            </a:r>
            <a:r>
              <a:rPr lang="en-US" sz="2000" b="1" u="sng" dirty="0" smtClean="0"/>
              <a:t>enactment</a:t>
            </a:r>
            <a:r>
              <a:rPr lang="en-US" sz="2000" dirty="0"/>
              <a:t> </a:t>
            </a:r>
            <a:r>
              <a:rPr lang="en-US" sz="2000" dirty="0" smtClean="0"/>
              <a:t>… (</a:t>
            </a:r>
            <a:r>
              <a:rPr lang="en-US" sz="2000" b="1" u="sng" dirty="0"/>
              <a:t>of</a:t>
            </a:r>
            <a:r>
              <a:rPr lang="en-US" sz="2000" dirty="0"/>
              <a:t> time, space, </a:t>
            </a:r>
            <a:r>
              <a:rPr lang="en-US" sz="2000" b="1" u="sng" dirty="0" smtClean="0"/>
              <a:t>labor </a:t>
            </a:r>
            <a:r>
              <a:rPr lang="en-US" sz="2000" b="1" u="sng" dirty="0"/>
              <a:t>or usage</a:t>
            </a:r>
            <a:r>
              <a:rPr lang="en-US" sz="2000" dirty="0"/>
              <a:t>):  </a:t>
            </a:r>
            <a:r>
              <a:rPr lang="en-US" sz="2000" dirty="0" smtClean="0"/>
              <a:t> </a:t>
            </a:r>
            <a:br>
              <a:rPr lang="en-US" sz="2000" dirty="0" smtClean="0"/>
            </a:br>
            <a:r>
              <a:rPr lang="en-US" sz="2000" dirty="0" smtClean="0"/>
              <a:t>            KJV – </a:t>
            </a:r>
            <a:r>
              <a:rPr lang="en-US" sz="2000" u="sng" dirty="0" smtClean="0"/>
              <a:t>decree</a:t>
            </a:r>
            <a:r>
              <a:rPr lang="en-US" sz="2000" dirty="0" smtClean="0"/>
              <a:t>, task</a:t>
            </a:r>
            <a:r>
              <a:rPr lang="en-US" sz="2000" dirty="0"/>
              <a:t>.  </a:t>
            </a:r>
            <a:r>
              <a:rPr lang="en-US" sz="2000" dirty="0" smtClean="0"/>
              <a:t/>
            </a:r>
            <a:br>
              <a:rPr lang="en-US" sz="2000" dirty="0" smtClean="0"/>
            </a:br>
            <a:endParaRPr lang="en-US" sz="1600" dirty="0">
              <a:solidFill>
                <a:srgbClr val="0070C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041418921"/>
              </p:ext>
            </p:extLst>
          </p:nvPr>
        </p:nvGraphicFramePr>
        <p:xfrm>
          <a:off x="406402" y="1641039"/>
          <a:ext cx="11496039" cy="533400"/>
        </p:xfrm>
        <a:graphic>
          <a:graphicData uri="http://schemas.openxmlformats.org/drawingml/2006/table">
            <a:tbl>
              <a:tblPr firstRow="1" bandRow="1">
                <a:tableStyleId>{17292A2E-F333-43FB-9621-5CBBE7FDCDCB}</a:tableStyleId>
              </a:tblPr>
              <a:tblGrid>
                <a:gridCol w="3832013"/>
                <a:gridCol w="3832013"/>
                <a:gridCol w="3832013"/>
              </a:tblGrid>
              <a:tr h="533400">
                <a:tc>
                  <a:txBody>
                    <a:bodyPr/>
                    <a:lstStyle/>
                    <a:p>
                      <a:endParaRPr lang="en-US" dirty="0"/>
                    </a:p>
                  </a:txBody>
                  <a:tcPr>
                    <a:cell3D prstMaterial="dkEdge">
                      <a:bevel/>
                      <a:lightRig rig="flood" dir="t"/>
                    </a:cell3D>
                  </a:tcPr>
                </a:tc>
                <a:tc>
                  <a:txBody>
                    <a:bodyPr/>
                    <a:lstStyle/>
                    <a:p>
                      <a:endParaRPr lang="en-US" dirty="0"/>
                    </a:p>
                  </a:txBody>
                  <a:tcPr>
                    <a:cell3D prstMaterial="dkEdge">
                      <a:bevel/>
                      <a:lightRig rig="flood" dir="t"/>
                    </a:cell3D>
                  </a:tcPr>
                </a:tc>
                <a:tc>
                  <a:txBody>
                    <a:bodyPr/>
                    <a:lstStyle/>
                    <a:p>
                      <a:endParaRPr lang="en-US" dirty="0"/>
                    </a:p>
                  </a:txBody>
                  <a:tcPr>
                    <a:cell3D prstMaterial="dkEdge">
                      <a:bevel/>
                      <a:lightRig rig="flood" dir="t"/>
                    </a:cell3D>
                  </a:tcPr>
                </a:tc>
              </a:tr>
            </a:tbl>
          </a:graphicData>
        </a:graphic>
      </p:graphicFrame>
      <p:sp>
        <p:nvSpPr>
          <p:cNvPr id="7" name="Rectangle 6"/>
          <p:cNvSpPr/>
          <p:nvPr/>
        </p:nvSpPr>
        <p:spPr>
          <a:xfrm>
            <a:off x="619847" y="1544955"/>
            <a:ext cx="332834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00B0F0"/>
                </a:solidFill>
                <a:effectLst>
                  <a:outerShdw blurRad="50800" dist="39000" dir="5460000" algn="tl">
                    <a:srgbClr val="000000">
                      <a:alpha val="38000"/>
                    </a:srgbClr>
                  </a:outerShdw>
                </a:effectLst>
              </a:rPr>
              <a:t>BRIDEGROOM</a:t>
            </a:r>
            <a:endParaRPr lang="en-US" sz="5400" b="1" cap="none" spc="0" dirty="0">
              <a:ln w="11430"/>
              <a:solidFill>
                <a:srgbClr val="00B0F0"/>
              </a:solidFill>
              <a:effectLst>
                <a:outerShdw blurRad="50800" dist="39000" dir="5460000" algn="tl">
                  <a:srgbClr val="000000">
                    <a:alpha val="38000"/>
                  </a:srgbClr>
                </a:outerShdw>
              </a:effectLst>
            </a:endParaRPr>
          </a:p>
        </p:txBody>
      </p:sp>
      <p:sp>
        <p:nvSpPr>
          <p:cNvPr id="16" name="Rectangle 15"/>
          <p:cNvSpPr/>
          <p:nvPr/>
        </p:nvSpPr>
        <p:spPr>
          <a:xfrm>
            <a:off x="4826000" y="1552893"/>
            <a:ext cx="258243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rgbClr val="006600"/>
                </a:solidFill>
                <a:effectLst>
                  <a:outerShdw blurRad="50800" dist="39000" dir="5460000" algn="tl">
                    <a:srgbClr val="000000">
                      <a:alpha val="38000"/>
                    </a:srgbClr>
                  </a:outerShdw>
                </a:effectLst>
              </a:rPr>
              <a:t>Root Word</a:t>
            </a:r>
            <a:endParaRPr lang="en-US" sz="5400" b="1" cap="none" spc="0" dirty="0">
              <a:ln w="11430"/>
              <a:solidFill>
                <a:srgbClr val="006600"/>
              </a:solidFill>
              <a:effectLst>
                <a:outerShdw blurRad="50800" dist="39000" dir="5460000" algn="tl">
                  <a:srgbClr val="000000">
                    <a:alpha val="38000"/>
                  </a:srgbClr>
                </a:outerShdw>
              </a:effectLst>
            </a:endParaRPr>
          </a:p>
        </p:txBody>
      </p:sp>
      <p:sp>
        <p:nvSpPr>
          <p:cNvPr id="17" name="Rectangle 16"/>
          <p:cNvSpPr/>
          <p:nvPr/>
        </p:nvSpPr>
        <p:spPr>
          <a:xfrm>
            <a:off x="9209817" y="1539240"/>
            <a:ext cx="1540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B83D68"/>
                </a:solidFill>
                <a:effectLst>
                  <a:outerShdw blurRad="50800" dist="39000" dir="5460000" algn="tl">
                    <a:srgbClr val="000000">
                      <a:alpha val="38000"/>
                    </a:srgbClr>
                  </a:outerShdw>
                </a:effectLst>
              </a:rPr>
              <a:t>BRIDE</a:t>
            </a:r>
            <a:endParaRPr lang="en-US" sz="5400" b="1" cap="none" spc="0" dirty="0">
              <a:ln w="11430"/>
              <a:solidFill>
                <a:srgbClr val="B83D68"/>
              </a:solidFill>
              <a:effectLst>
                <a:outerShdw blurRad="50800" dist="39000" dir="5460000" algn="tl">
                  <a:srgbClr val="000000">
                    <a:alpha val="38000"/>
                  </a:srgbClr>
                </a:outerShdw>
              </a:effectLst>
            </a:endParaRPr>
          </a:p>
        </p:txBody>
      </p:sp>
      <p:pic>
        <p:nvPicPr>
          <p:cNvPr id="3080" name="Picture 8" descr="C:\Users\Rae\Desktop\sum moon stars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8720" y="5278120"/>
            <a:ext cx="2267858"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94885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1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up)">
                                      <p:cBhvr>
                                        <p:cTn id="12" dur="1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up)">
                                      <p:cBhvr>
                                        <p:cTn id="17" dur="1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ipe(up)">
                                      <p:cBhvr>
                                        <p:cTn id="22" dur="1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up)">
                                      <p:cBhvr>
                                        <p:cTn id="27" dur="1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19000">
              <a:schemeClr val="bg2">
                <a:lumMod val="50000"/>
              </a:schemeClr>
            </a:gs>
            <a:gs pos="52000">
              <a:schemeClr val="accent4">
                <a:lumMod val="40000"/>
                <a:lumOff val="60000"/>
              </a:schemeClr>
            </a:gs>
            <a:gs pos="94000">
              <a:srgbClr val="C9E7A7"/>
            </a:gs>
          </a:gsLst>
          <a:lin ang="5400000" scaled="1"/>
          <a:tileRect/>
        </a:gradFill>
        <a:effectLst/>
      </p:bgPr>
    </p:bg>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2133600" y="5486400"/>
            <a:ext cx="9753600" cy="1219200"/>
          </a:xfrm>
        </p:spPr>
        <p:txBody>
          <a:bodyPr>
            <a:noAutofit/>
            <a:scene3d>
              <a:camera prst="orthographicFront"/>
              <a:lightRig rig="threePt" dir="t"/>
            </a:scene3d>
            <a:sp3d extrusionH="57150">
              <a:bevelT w="38100" h="38100"/>
            </a:sp3d>
          </a:bodyPr>
          <a:lstStyle/>
          <a:p>
            <a:pPr algn="ctr"/>
            <a:r>
              <a:rPr lang="en-US" sz="3200" b="1" dirty="0" smtClean="0">
                <a:solidFill>
                  <a:schemeClr val="bg2">
                    <a:lumMod val="50000"/>
                  </a:schemeClr>
                </a:solidFill>
              </a:rPr>
              <a:t>Many say the “ordinances of the moon” determine Yahuah’s set-apart month commencement.  Do they?</a:t>
            </a:r>
            <a:endParaRPr lang="en-US" sz="3200" b="1" dirty="0">
              <a:solidFill>
                <a:schemeClr val="bg2">
                  <a:lumMod val="50000"/>
                </a:schemeClr>
              </a:solidFill>
            </a:endParaRPr>
          </a:p>
        </p:txBody>
      </p:sp>
      <p:pic>
        <p:nvPicPr>
          <p:cNvPr id="8" name="Picture Placeholder 7"/>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802" b="1802"/>
          <a:stretch>
            <a:fillRect/>
          </a:stretch>
        </p:blipFill>
        <p:spPr>
          <a:prstGeom prst="rect">
            <a:avLst/>
          </a:prstGeom>
          <a:ln>
            <a:noFill/>
          </a:ln>
          <a:effectLst>
            <a:softEdge rad="112500"/>
          </a:effectLst>
        </p:spPr>
      </p:pic>
      <p:sp>
        <p:nvSpPr>
          <p:cNvPr id="9" name="Title 2"/>
          <p:cNvSpPr txBox="1">
            <a:spLocks/>
          </p:cNvSpPr>
          <p:nvPr/>
        </p:nvSpPr>
        <p:spPr>
          <a:xfrm>
            <a:off x="2057400" y="4648200"/>
            <a:ext cx="9829800" cy="685800"/>
          </a:xfrm>
          <a:prstGeom prst="rect">
            <a:avLst/>
          </a:prstGeom>
        </p:spPr>
        <p:txBody>
          <a:bodyPr vert="horz" anchor="ct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l" rtl="0" eaLnBrk="1" latinLnBrk="0" hangingPunct="1">
              <a:spcBef>
                <a:spcPct val="0"/>
              </a:spcBef>
              <a:buNone/>
              <a:defRPr kumimoji="0" sz="2800" b="0" kern="1200">
                <a:solidFill>
                  <a:srgbClr val="FFFFFF"/>
                </a:solidFill>
                <a:latin typeface="+mj-lt"/>
                <a:ea typeface="+mj-ea"/>
                <a:cs typeface="+mj-cs"/>
              </a:defRPr>
            </a:lvl1pPr>
          </a:lstStyle>
          <a:p>
            <a:pPr algn="ctr"/>
            <a:r>
              <a:rPr lang="en-US" sz="4800" b="1" dirty="0" smtClean="0">
                <a:ln/>
                <a:solidFill>
                  <a:srgbClr val="AAB733"/>
                </a:solidFill>
              </a:rPr>
              <a:t>What are Ordinance</a:t>
            </a:r>
            <a:r>
              <a:rPr lang="en-US" sz="4800" b="1" u="sng" dirty="0" smtClean="0">
                <a:ln/>
                <a:solidFill>
                  <a:srgbClr val="AAB733"/>
                </a:solidFill>
              </a:rPr>
              <a:t>s</a:t>
            </a:r>
            <a:r>
              <a:rPr lang="en-US" sz="4800" b="1" dirty="0" smtClean="0">
                <a:ln/>
                <a:solidFill>
                  <a:srgbClr val="AAB733"/>
                </a:solidFill>
              </a:rPr>
              <a:t> of the Moon?</a:t>
            </a:r>
            <a:endParaRPr lang="en-US" sz="4800" b="1" dirty="0">
              <a:ln/>
              <a:solidFill>
                <a:srgbClr val="AAB733"/>
              </a:solidFill>
            </a:endParaRPr>
          </a:p>
        </p:txBody>
      </p:sp>
      <p:sp>
        <p:nvSpPr>
          <p:cNvPr id="4" name="Slide Number Placeholder 3"/>
          <p:cNvSpPr>
            <a:spLocks noGrp="1"/>
          </p:cNvSpPr>
          <p:nvPr>
            <p:ph type="sldNum" sz="quarter" idx="11"/>
          </p:nvPr>
        </p:nvSpPr>
        <p:spPr/>
        <p:txBody>
          <a:bodyPr/>
          <a:lstStyle/>
          <a:p>
            <a:fld id="{AA4C6552-42F6-43F2-A3FB-E92E8C09004E}" type="slidenum">
              <a:rPr lang="en-US" smtClean="0"/>
              <a:pPr/>
              <a:t>42</a:t>
            </a:fld>
            <a:endParaRPr lang="en-US"/>
          </a:p>
        </p:txBody>
      </p:sp>
      <p:sp>
        <p:nvSpPr>
          <p:cNvPr id="5" name="Rectangle 4"/>
          <p:cNvSpPr/>
          <p:nvPr/>
        </p:nvSpPr>
        <p:spPr>
          <a:xfrm>
            <a:off x="2516638" y="228600"/>
            <a:ext cx="8987524" cy="2585323"/>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rPr>
              <a:t>Jer 31:35  Thus saith Yahuah,</a:t>
            </a:r>
            <a:br>
              <a:rPr lang="en-US" sz="5400" b="1" cap="none" spc="150" dirty="0" smtClean="0">
                <a:ln w="11430"/>
                <a:solidFill>
                  <a:srgbClr val="F8F8F8"/>
                </a:solidFill>
                <a:effectLst>
                  <a:outerShdw blurRad="25400" algn="tl" rotWithShape="0">
                    <a:srgbClr val="000000">
                      <a:alpha val="43000"/>
                    </a:srgbClr>
                  </a:outerShdw>
                </a:effectLst>
              </a:rPr>
            </a:br>
            <a:r>
              <a:rPr lang="en-US" sz="5400" b="1" cap="none" spc="150" dirty="0" smtClean="0">
                <a:ln w="11430"/>
                <a:solidFill>
                  <a:srgbClr val="F8F8F8"/>
                </a:solidFill>
                <a:effectLst>
                  <a:outerShdw blurRad="25400" algn="tl" rotWithShape="0">
                    <a:srgbClr val="000000">
                      <a:alpha val="43000"/>
                    </a:srgbClr>
                  </a:outerShdw>
                </a:effectLst>
              </a:rPr>
              <a:t>which </a:t>
            </a:r>
            <a:r>
              <a:rPr lang="en-US" sz="5400" b="1" cap="none" spc="150" dirty="0" err="1" smtClean="0">
                <a:ln w="11430"/>
                <a:solidFill>
                  <a:srgbClr val="F8F8F8"/>
                </a:solidFill>
                <a:effectLst>
                  <a:outerShdw blurRad="25400" algn="tl" rotWithShape="0">
                    <a:srgbClr val="000000">
                      <a:alpha val="43000"/>
                    </a:srgbClr>
                  </a:outerShdw>
                </a:effectLst>
              </a:rPr>
              <a:t>giveth</a:t>
            </a:r>
            <a:r>
              <a:rPr lang="en-US" sz="5400" b="1" cap="none" spc="150" dirty="0" smtClean="0">
                <a:ln w="11430"/>
                <a:solidFill>
                  <a:srgbClr val="F8F8F8"/>
                </a:solidFill>
                <a:effectLst>
                  <a:outerShdw blurRad="25400" algn="tl" rotWithShape="0">
                    <a:srgbClr val="000000">
                      <a:alpha val="43000"/>
                    </a:srgbClr>
                  </a:outerShdw>
                </a:effectLst>
              </a:rPr>
              <a:t> … the</a:t>
            </a:r>
            <a:br>
              <a:rPr lang="en-US" sz="5400" b="1" cap="none" spc="150" dirty="0" smtClean="0">
                <a:ln w="11430"/>
                <a:solidFill>
                  <a:srgbClr val="F8F8F8"/>
                </a:solidFill>
                <a:effectLst>
                  <a:outerShdw blurRad="25400" algn="tl" rotWithShape="0">
                    <a:srgbClr val="000000">
                      <a:alpha val="43000"/>
                    </a:srgbClr>
                  </a:outerShdw>
                </a:effectLst>
              </a:rPr>
            </a:br>
            <a:r>
              <a:rPr lang="en-US" sz="5400" b="1" cap="none" spc="150" dirty="0" smtClean="0">
                <a:ln w="11430"/>
                <a:solidFill>
                  <a:srgbClr val="F8F8F8"/>
                </a:solidFill>
                <a:effectLst>
                  <a:outerShdw blurRad="25400" algn="tl" rotWithShape="0">
                    <a:srgbClr val="000000">
                      <a:alpha val="43000"/>
                    </a:srgbClr>
                  </a:outerShdw>
                </a:effectLst>
              </a:rPr>
              <a:t>ordinances of the moon …</a:t>
            </a:r>
            <a:endParaRPr lang="en-US" sz="5400" b="1" cap="none" spc="150" dirty="0">
              <a:ln w="11430"/>
              <a:solidFill>
                <a:srgbClr val="F8F8F8"/>
              </a:solidFill>
              <a:effectLst>
                <a:outerShdw blurRad="25400" algn="tl" rotWithShape="0">
                  <a:srgbClr val="000000">
                    <a:alpha val="43000"/>
                  </a:srgbClr>
                </a:outerShdw>
              </a:effectLst>
            </a:endParaRPr>
          </a:p>
        </p:txBody>
      </p:sp>
      <p:sp>
        <p:nvSpPr>
          <p:cNvPr id="6" name="Rectangle 5"/>
          <p:cNvSpPr/>
          <p:nvPr/>
        </p:nvSpPr>
        <p:spPr>
          <a:xfrm>
            <a:off x="3886200" y="3343870"/>
            <a:ext cx="5752872" cy="923330"/>
          </a:xfrm>
          <a:prstGeom prst="rect">
            <a:avLst/>
          </a:prstGeom>
          <a:noFill/>
        </p:spPr>
        <p:txBody>
          <a:bodyPr wrap="none" lIns="91440" tIns="45720" rIns="91440" bIns="45720">
            <a:prstTxWarp prst="textWave2">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92D050"/>
                  </a:solidFill>
                </a:ln>
                <a:solidFill>
                  <a:srgbClr val="D8EEC0"/>
                </a:solidFill>
                <a:effectLst>
                  <a:outerShdw blurRad="25400" algn="tl" rotWithShape="0">
                    <a:srgbClr val="000000">
                      <a:alpha val="43000"/>
                    </a:srgbClr>
                  </a:outerShdw>
                </a:effectLst>
                <a:latin typeface="Ravie" pitchFamily="82" charset="0"/>
              </a:rPr>
              <a:t> Questions </a:t>
            </a:r>
            <a:endParaRPr lang="en-US" sz="5400" b="1" cap="none" spc="150" dirty="0">
              <a:ln w="11430">
                <a:solidFill>
                  <a:srgbClr val="92D050"/>
                </a:solidFill>
              </a:ln>
              <a:solidFill>
                <a:srgbClr val="D8EEC0"/>
              </a:solidFill>
              <a:effectLst>
                <a:outerShdw blurRad="25400" algn="tl" rotWithShape="0">
                  <a:srgbClr val="000000">
                    <a:alpha val="43000"/>
                  </a:srgbClr>
                </a:outerShdw>
              </a:effectLst>
              <a:latin typeface="Ravie" pitchFamily="82" charset="0"/>
            </a:endParaRPr>
          </a:p>
        </p:txBody>
      </p:sp>
    </p:spTree>
    <p:extLst>
      <p:ext uri="{BB962C8B-B14F-4D97-AF65-F5344CB8AC3E}">
        <p14:creationId xmlns:p14="http://schemas.microsoft.com/office/powerpoint/2010/main" val="310757731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chemeClr val="bg2">
                <a:lumMod val="50000"/>
              </a:schemeClr>
            </a:gs>
            <a:gs pos="63000">
              <a:schemeClr val="accent4">
                <a:lumMod val="40000"/>
                <a:lumOff val="60000"/>
              </a:schemeClr>
            </a:gs>
            <a:gs pos="100000">
              <a:srgbClr val="C9E7A7"/>
            </a:gs>
          </a:gsLst>
          <a:lin ang="81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81200" y="4648200"/>
            <a:ext cx="10210800" cy="685800"/>
          </a:xfrm>
        </p:spPr>
        <p:txBody>
          <a:bodyPr>
            <a:noAutofit/>
            <a:scene3d>
              <a:camera prst="orthographicFront"/>
              <a:lightRig rig="soft" dir="t">
                <a:rot lat="0" lon="0" rev="10800000"/>
              </a:lightRig>
            </a:scene3d>
            <a:sp3d>
              <a:bevelT w="27940" h="12700"/>
              <a:contourClr>
                <a:srgbClr val="DDDDDD"/>
              </a:contourClr>
            </a:sp3d>
          </a:bodyPr>
          <a:lstStyle/>
          <a:p>
            <a:pPr algn="ctr"/>
            <a:r>
              <a:rPr lang="en-US" sz="3600" b="1" spc="150" dirty="0" smtClean="0">
                <a:ln w="11430"/>
                <a:solidFill>
                  <a:srgbClr val="F8F8F8"/>
                </a:solidFill>
                <a:effectLst>
                  <a:outerShdw blurRad="25400" algn="tl" rotWithShape="0">
                    <a:srgbClr val="000000">
                      <a:alpha val="43000"/>
                    </a:srgbClr>
                  </a:outerShdw>
                </a:effectLst>
              </a:rPr>
              <a:t>Moon Ordinances &amp; the Pull of the Lunar Cycle</a:t>
            </a:r>
            <a:endParaRPr lang="en-US" sz="3600" b="1" spc="150" dirty="0">
              <a:ln w="11430"/>
              <a:solidFill>
                <a:srgbClr val="F8F8F8"/>
              </a:solidFill>
              <a:effectLst>
                <a:outerShdw blurRad="25400" algn="tl" rotWithShape="0">
                  <a:srgbClr val="000000">
                    <a:alpha val="43000"/>
                  </a:srgbClr>
                </a:outerShdw>
              </a:effectLst>
            </a:endParaRPr>
          </a:p>
        </p:txBody>
      </p:sp>
      <p:sp>
        <p:nvSpPr>
          <p:cNvPr id="4" name="Slide Number Placeholder 3"/>
          <p:cNvSpPr>
            <a:spLocks noGrp="1"/>
          </p:cNvSpPr>
          <p:nvPr>
            <p:ph type="sldNum" sz="quarter" idx="11"/>
          </p:nvPr>
        </p:nvSpPr>
        <p:spPr/>
        <p:txBody>
          <a:bodyPr/>
          <a:lstStyle/>
          <a:p>
            <a:fld id="{AA4C6552-42F6-43F2-A3FB-E92E8C09004E}" type="slidenum">
              <a:rPr lang="en-US" smtClean="0"/>
              <a:pPr/>
              <a:t>43</a:t>
            </a:fld>
            <a:endParaRPr lang="en-US"/>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3850" b="13850"/>
          <a:stretch>
            <a:fillRect/>
          </a:stretch>
        </p:blipFill>
        <p:spPr>
          <a:prstGeom prst="rect">
            <a:avLst/>
          </a:prstGeom>
          <a:ln>
            <a:noFill/>
          </a:ln>
          <a:effectLst>
            <a:softEdge rad="112500"/>
          </a:effectLst>
        </p:spPr>
      </p:pic>
      <p:sp>
        <p:nvSpPr>
          <p:cNvPr id="7" name="Text Placeholder 1"/>
          <p:cNvSpPr txBox="1">
            <a:spLocks/>
          </p:cNvSpPr>
          <p:nvPr/>
        </p:nvSpPr>
        <p:spPr>
          <a:xfrm>
            <a:off x="2133600" y="5486400"/>
            <a:ext cx="9982200" cy="1219200"/>
          </a:xfrm>
          <a:prstGeom prst="rect">
            <a:avLst/>
          </a:prstGeom>
        </p:spPr>
        <p:txBody>
          <a:bodyPr vert="horz">
            <a:noAutofit/>
            <a:scene3d>
              <a:camera prst="orthographicFront"/>
              <a:lightRig rig="threePt" dir="t"/>
            </a:scene3d>
            <a:sp3d extrusionH="57150">
              <a:bevelT w="38100" h="38100"/>
            </a:sp3d>
          </a:bodyPr>
          <a:lstStyle>
            <a:lvl1pPr marL="0" indent="0" algn="l" rtl="0" eaLnBrk="1" latinLnBrk="0" hangingPunct="1">
              <a:spcBef>
                <a:spcPts val="700"/>
              </a:spcBef>
              <a:buClr>
                <a:schemeClr val="accent2"/>
              </a:buClr>
              <a:buSzPct val="100000"/>
              <a:buFontTx/>
              <a:buNone/>
              <a:defRPr kumimoji="0" sz="17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Tx/>
              <a:buNone/>
              <a:defRPr kumimoji="0" sz="12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Tx/>
              <a:buNone/>
              <a:defRPr kumimoji="0" sz="10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Tx/>
              <a:buNone/>
              <a:defRPr kumimoji="0" sz="9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Tx/>
              <a:buNone/>
              <a:defRPr kumimoji="0" sz="9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r>
              <a:rPr lang="en-US" sz="3200" b="1" dirty="0" smtClean="0">
                <a:solidFill>
                  <a:srgbClr val="0070C0"/>
                </a:solidFill>
              </a:rPr>
              <a:t>This section will address a tidbit of information on the pull of the lunar cycle for water, land, animals &amp; plants.</a:t>
            </a:r>
            <a:endParaRPr lang="en-US" sz="3200" b="1" dirty="0">
              <a:solidFill>
                <a:srgbClr val="0070C0"/>
              </a:solidFill>
            </a:endParaRPr>
          </a:p>
        </p:txBody>
      </p:sp>
      <p:sp>
        <p:nvSpPr>
          <p:cNvPr id="8" name="Rectangle 7"/>
          <p:cNvSpPr/>
          <p:nvPr/>
        </p:nvSpPr>
        <p:spPr>
          <a:xfrm>
            <a:off x="215286" y="457200"/>
            <a:ext cx="1612942" cy="378565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rgbClr val="990033"/>
                </a:solidFill>
                <a:effectLst>
                  <a:outerShdw blurRad="50800" dist="39000" dir="5460000" algn="tl">
                    <a:srgbClr val="000000">
                      <a:alpha val="38000"/>
                    </a:srgbClr>
                  </a:outerShdw>
                </a:effectLst>
              </a:rPr>
              <a:t>Count </a:t>
            </a:r>
            <a:br>
              <a:rPr lang="en-US" sz="2800" b="1" cap="none" spc="0" dirty="0" smtClean="0">
                <a:ln w="11430"/>
                <a:solidFill>
                  <a:srgbClr val="990033"/>
                </a:solidFill>
                <a:effectLst>
                  <a:outerShdw blurRad="50800" dist="39000" dir="5460000" algn="tl">
                    <a:srgbClr val="000000">
                      <a:alpha val="38000"/>
                    </a:srgbClr>
                  </a:outerShdw>
                </a:effectLst>
              </a:rPr>
            </a:br>
            <a:r>
              <a:rPr lang="en-US" sz="2800" b="1" cap="none" spc="0" dirty="0" smtClean="0">
                <a:ln w="11430"/>
                <a:solidFill>
                  <a:srgbClr val="990033"/>
                </a:solidFill>
                <a:effectLst>
                  <a:outerShdw blurRad="50800" dist="39000" dir="5460000" algn="tl">
                    <a:srgbClr val="000000">
                      <a:alpha val="38000"/>
                    </a:srgbClr>
                  </a:outerShdw>
                </a:effectLst>
              </a:rPr>
              <a:t>the </a:t>
            </a:r>
            <a:br>
              <a:rPr lang="en-US" sz="2800" b="1" cap="none" spc="0" dirty="0" smtClean="0">
                <a:ln w="11430"/>
                <a:solidFill>
                  <a:srgbClr val="990033"/>
                </a:solidFill>
                <a:effectLst>
                  <a:outerShdw blurRad="50800" dist="39000" dir="5460000" algn="tl">
                    <a:srgbClr val="000000">
                      <a:alpha val="38000"/>
                    </a:srgbClr>
                  </a:outerShdw>
                </a:effectLst>
              </a:rPr>
            </a:br>
            <a:r>
              <a:rPr lang="en-US" sz="2800" b="1" cap="none" spc="0" dirty="0" smtClean="0">
                <a:ln w="11430"/>
                <a:solidFill>
                  <a:srgbClr val="990033"/>
                </a:solidFill>
                <a:effectLst>
                  <a:outerShdw blurRad="50800" dist="39000" dir="5460000" algn="tl">
                    <a:srgbClr val="000000">
                      <a:alpha val="38000"/>
                    </a:srgbClr>
                  </a:outerShdw>
                </a:effectLst>
              </a:rPr>
              <a:t>Blessings</a:t>
            </a:r>
            <a:r>
              <a:rPr lang="en-US" sz="2800" b="1" cap="none" spc="0" dirty="0" smtClean="0">
                <a:ln w="11430"/>
                <a:solidFill>
                  <a:srgbClr val="002060"/>
                </a:solidFill>
                <a:effectLst>
                  <a:outerShdw blurRad="50800" dist="39000" dir="5460000" algn="tl">
                    <a:srgbClr val="000000">
                      <a:alpha val="38000"/>
                    </a:srgbClr>
                  </a:outerShdw>
                </a:effectLst>
              </a:rPr>
              <a:t/>
            </a:r>
            <a:br>
              <a:rPr lang="en-US" sz="2800" b="1" cap="none" spc="0" dirty="0" smtClean="0">
                <a:ln w="11430"/>
                <a:solidFill>
                  <a:srgbClr val="002060"/>
                </a:solidFill>
                <a:effectLst>
                  <a:outerShdw blurRad="50800" dist="39000" dir="5460000" algn="tl">
                    <a:srgbClr val="000000">
                      <a:alpha val="38000"/>
                    </a:srgbClr>
                  </a:outerShdw>
                </a:effectLst>
              </a:rPr>
            </a:br>
            <a:r>
              <a:rPr lang="en-US" sz="2800" b="1" cap="none" spc="0" dirty="0" smtClean="0">
                <a:ln w="11430"/>
                <a:solidFill>
                  <a:srgbClr val="002060"/>
                </a:solidFill>
                <a:effectLst>
                  <a:outerShdw blurRad="50800" dist="39000" dir="5460000" algn="tl">
                    <a:srgbClr val="000000">
                      <a:alpha val="38000"/>
                    </a:srgbClr>
                  </a:outerShdw>
                </a:effectLst>
              </a:rPr>
              <a:t>from</a:t>
            </a:r>
            <a:br>
              <a:rPr lang="en-US" sz="2800" b="1" cap="none" spc="0" dirty="0" smtClean="0">
                <a:ln w="11430"/>
                <a:solidFill>
                  <a:srgbClr val="002060"/>
                </a:solidFill>
                <a:effectLst>
                  <a:outerShdw blurRad="50800" dist="39000" dir="5460000" algn="tl">
                    <a:srgbClr val="000000">
                      <a:alpha val="38000"/>
                    </a:srgbClr>
                  </a:outerShdw>
                </a:effectLst>
              </a:rPr>
            </a:br>
            <a:r>
              <a:rPr lang="en-US" sz="2800" b="1" cap="none" spc="0" dirty="0" smtClean="0">
                <a:ln w="11430"/>
                <a:solidFill>
                  <a:srgbClr val="002060"/>
                </a:solidFill>
                <a:effectLst>
                  <a:outerShdw blurRad="50800" dist="39000" dir="5460000" algn="tl">
                    <a:srgbClr val="000000">
                      <a:alpha val="38000"/>
                    </a:srgbClr>
                  </a:outerShdw>
                </a:effectLst>
              </a:rPr>
              <a:t>Yahuah</a:t>
            </a:r>
            <a:br>
              <a:rPr lang="en-US" sz="2800" b="1" cap="none" spc="0" dirty="0" smtClean="0">
                <a:ln w="11430"/>
                <a:solidFill>
                  <a:srgbClr val="002060"/>
                </a:solidFill>
                <a:effectLst>
                  <a:outerShdw blurRad="50800" dist="39000" dir="5460000" algn="tl">
                    <a:srgbClr val="000000">
                      <a:alpha val="38000"/>
                    </a:srgbClr>
                  </a:outerShdw>
                </a:effectLst>
              </a:rPr>
            </a:br>
            <a:r>
              <a:rPr lang="en-US" sz="2000" b="1" cap="none" spc="0" dirty="0" smtClean="0">
                <a:ln w="11430"/>
                <a:solidFill>
                  <a:srgbClr val="002060"/>
                </a:solidFill>
                <a:effectLst>
                  <a:outerShdw blurRad="50800" dist="39000" dir="5460000" algn="tl">
                    <a:srgbClr val="000000">
                      <a:alpha val="38000"/>
                    </a:srgbClr>
                  </a:outerShdw>
                </a:effectLst>
              </a:rPr>
              <a:t>[H2706]</a:t>
            </a:r>
            <a:br>
              <a:rPr lang="en-US" sz="2000" b="1" cap="none" spc="0" dirty="0" smtClean="0">
                <a:ln w="11430"/>
                <a:solidFill>
                  <a:srgbClr val="002060"/>
                </a:solidFill>
                <a:effectLst>
                  <a:outerShdw blurRad="50800" dist="39000" dir="5460000" algn="tl">
                    <a:srgbClr val="000000">
                      <a:alpha val="38000"/>
                    </a:srgbClr>
                  </a:outerShdw>
                </a:effectLst>
              </a:rPr>
            </a:br>
            <a:r>
              <a:rPr lang="en-US" sz="2800" b="1" cap="none" spc="0" dirty="0" smtClean="0">
                <a:ln w="11430"/>
                <a:solidFill>
                  <a:srgbClr val="002060"/>
                </a:solidFill>
                <a:effectLst>
                  <a:outerShdw blurRad="50800" dist="39000" dir="5460000" algn="tl">
                    <a:srgbClr val="000000">
                      <a:alpha val="38000"/>
                    </a:srgbClr>
                  </a:outerShdw>
                </a:effectLst>
              </a:rPr>
              <a:t>to His</a:t>
            </a:r>
            <a:br>
              <a:rPr lang="en-US" sz="2800" b="1" cap="none" spc="0" dirty="0" smtClean="0">
                <a:ln w="11430"/>
                <a:solidFill>
                  <a:srgbClr val="002060"/>
                </a:solidFill>
                <a:effectLst>
                  <a:outerShdw blurRad="50800" dist="39000" dir="5460000" algn="tl">
                    <a:srgbClr val="000000">
                      <a:alpha val="38000"/>
                    </a:srgbClr>
                  </a:outerShdw>
                </a:effectLst>
              </a:rPr>
            </a:br>
            <a:r>
              <a:rPr lang="en-US" sz="2800" b="1" cap="none" spc="0" dirty="0" smtClean="0">
                <a:ln w="11430"/>
                <a:solidFill>
                  <a:srgbClr val="990033"/>
                </a:solidFill>
                <a:effectLst>
                  <a:outerShdw blurRad="50800" dist="39000" dir="5460000" algn="tl">
                    <a:srgbClr val="000000">
                      <a:alpha val="38000"/>
                    </a:srgbClr>
                  </a:outerShdw>
                </a:effectLst>
              </a:rPr>
              <a:t>Bride</a:t>
            </a:r>
            <a:br>
              <a:rPr lang="en-US" sz="2800" b="1" cap="none" spc="0" dirty="0" smtClean="0">
                <a:ln w="11430"/>
                <a:solidFill>
                  <a:srgbClr val="990033"/>
                </a:solidFill>
                <a:effectLst>
                  <a:outerShdw blurRad="50800" dist="39000" dir="5460000" algn="tl">
                    <a:srgbClr val="000000">
                      <a:alpha val="38000"/>
                    </a:srgbClr>
                  </a:outerShdw>
                </a:effectLst>
              </a:rPr>
            </a:br>
            <a:r>
              <a:rPr lang="en-US" sz="2000" b="1" cap="none" spc="0" dirty="0" smtClean="0">
                <a:ln w="11430"/>
                <a:solidFill>
                  <a:srgbClr val="990033"/>
                </a:solidFill>
                <a:effectLst>
                  <a:outerShdw blurRad="50800" dist="39000" dir="5460000" algn="tl">
                    <a:srgbClr val="000000">
                      <a:alpha val="38000"/>
                    </a:srgbClr>
                  </a:outerShdw>
                </a:effectLst>
              </a:rPr>
              <a:t>[H2708]</a:t>
            </a:r>
            <a:endParaRPr lang="en-US" sz="2000" b="1" cap="none" spc="0" dirty="0">
              <a:ln w="11430"/>
              <a:solidFill>
                <a:srgbClr val="990033"/>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3537045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887200" cy="990600"/>
          </a:xfrm>
        </p:spPr>
        <p:txBody>
          <a:bodyPr>
            <a:normAutofit fontScale="90000"/>
            <a:scene3d>
              <a:camera prst="orthographicFront"/>
              <a:lightRig rig="balanced" dir="t">
                <a:rot lat="0" lon="0" rev="2100000"/>
              </a:lightRig>
            </a:scene3d>
            <a:sp3d extrusionH="57150" prstMaterial="metal">
              <a:bevelT w="38100" h="25400"/>
              <a:contourClr>
                <a:schemeClr val="bg2"/>
              </a:contourClr>
            </a:sp3d>
          </a:bodyPr>
          <a:lstStyle/>
          <a:p>
            <a:r>
              <a:rPr lang="en-US" sz="4800" b="1" dirty="0" smtClean="0">
                <a:ln w="50800"/>
                <a:solidFill>
                  <a:schemeClr val="bg1">
                    <a:shade val="50000"/>
                  </a:schemeClr>
                </a:solidFill>
                <a:latin typeface="Arial Rounded MT Bold" pitchFamily="34" charset="0"/>
              </a:rPr>
              <a:t>Lunar Cycle Pull                       Water  </a:t>
            </a:r>
            <a:r>
              <a:rPr lang="en-US" sz="4000" b="1" spc="150" dirty="0">
                <a:ln w="11430"/>
                <a:solidFill>
                  <a:srgbClr val="FF66FF"/>
                </a:solidFill>
                <a:effectLst>
                  <a:outerShdw blurRad="25400" algn="tl" rotWithShape="0">
                    <a:srgbClr val="000000">
                      <a:alpha val="43000"/>
                    </a:srgbClr>
                  </a:outerShdw>
                </a:effectLst>
              </a:rPr>
              <a:t>[</a:t>
            </a:r>
            <a:r>
              <a:rPr lang="en-US" sz="4000" b="1" spc="150" dirty="0" smtClean="0">
                <a:ln w="11430"/>
                <a:solidFill>
                  <a:srgbClr val="FF66FF"/>
                </a:solidFill>
                <a:effectLst>
                  <a:outerShdw blurRad="25400" algn="tl" rotWithShape="0">
                    <a:srgbClr val="000000">
                      <a:alpha val="43000"/>
                    </a:srgbClr>
                  </a:outerShdw>
                </a:effectLst>
              </a:rPr>
              <a:t>H2708]</a:t>
            </a:r>
            <a:r>
              <a:rPr lang="en-US" sz="4000" b="1" dirty="0" smtClean="0">
                <a:ln w="50800"/>
                <a:solidFill>
                  <a:srgbClr val="FF66FF"/>
                </a:solidFill>
                <a:latin typeface="Arial Rounded MT Bold" pitchFamily="34" charset="0"/>
              </a:rPr>
              <a:t> </a:t>
            </a:r>
            <a:endParaRPr lang="en-US" sz="4800" b="1" dirty="0">
              <a:ln w="50800"/>
              <a:solidFill>
                <a:srgbClr val="FF66FF"/>
              </a:solidFill>
              <a:latin typeface="Arial Rounded MT Bold"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44</a:t>
            </a:fld>
            <a:endParaRPr lang="en-US" dirty="0"/>
          </a:p>
        </p:txBody>
      </p:sp>
      <p:sp>
        <p:nvSpPr>
          <p:cNvPr id="4" name="Content Placeholder 3"/>
          <p:cNvSpPr>
            <a:spLocks noGrp="1"/>
          </p:cNvSpPr>
          <p:nvPr>
            <p:ph sz="quarter" idx="1"/>
          </p:nvPr>
        </p:nvSpPr>
        <p:spPr>
          <a:xfrm>
            <a:off x="457200" y="1752600"/>
            <a:ext cx="4038600" cy="4686300"/>
          </a:xfrm>
        </p:spPr>
        <p:txBody>
          <a:bodyPr>
            <a:normAutofit/>
          </a:bodyPr>
          <a:lstStyle/>
          <a:p>
            <a:pPr marL="0" indent="0" algn="ctr">
              <a:buNone/>
            </a:pPr>
            <a:r>
              <a:rPr lang="en-US" b="1" dirty="0" smtClean="0">
                <a:ln w="1905">
                  <a:noFill/>
                </a:ln>
                <a:solidFill>
                  <a:schemeClr val="accent4"/>
                </a:solidFill>
                <a:effectLst>
                  <a:innerShdw blurRad="69850" dist="43180" dir="5400000">
                    <a:srgbClr val="000000">
                      <a:alpha val="65000"/>
                    </a:srgbClr>
                  </a:innerShdw>
                </a:effectLst>
              </a:rPr>
              <a:t>Tides </a:t>
            </a:r>
            <a:r>
              <a:rPr lang="en-US" b="1" dirty="0">
                <a:ln w="1905">
                  <a:noFill/>
                </a:ln>
                <a:solidFill>
                  <a:schemeClr val="accent4"/>
                </a:solidFill>
                <a:effectLst>
                  <a:innerShdw blurRad="69850" dist="43180" dir="5400000">
                    <a:srgbClr val="000000">
                      <a:alpha val="65000"/>
                    </a:srgbClr>
                  </a:innerShdw>
                </a:effectLst>
              </a:rPr>
              <a:t>are pulled by the gravitational force of the </a:t>
            </a:r>
            <a:r>
              <a:rPr lang="en-US" b="1" dirty="0" smtClean="0">
                <a:ln w="1905">
                  <a:noFill/>
                </a:ln>
                <a:solidFill>
                  <a:schemeClr val="accent4"/>
                </a:solidFill>
                <a:effectLst>
                  <a:innerShdw blurRad="69850" dist="43180" dir="5400000">
                    <a:srgbClr val="000000">
                      <a:alpha val="65000"/>
                    </a:srgbClr>
                  </a:innerShdw>
                </a:effectLst>
              </a:rPr>
              <a:t/>
            </a:r>
            <a:br>
              <a:rPr lang="en-US" b="1" dirty="0" smtClean="0">
                <a:ln w="1905">
                  <a:noFill/>
                </a:ln>
                <a:solidFill>
                  <a:schemeClr val="accent4"/>
                </a:solidFill>
                <a:effectLst>
                  <a:innerShdw blurRad="69850" dist="43180" dir="5400000">
                    <a:srgbClr val="000000">
                      <a:alpha val="65000"/>
                    </a:srgbClr>
                  </a:innerShdw>
                </a:effectLst>
              </a:rPr>
            </a:br>
            <a:r>
              <a:rPr lang="en-US" b="1" dirty="0" smtClean="0">
                <a:ln w="1905">
                  <a:noFill/>
                </a:ln>
                <a:solidFill>
                  <a:schemeClr val="accent4"/>
                </a:solidFill>
                <a:effectLst>
                  <a:innerShdw blurRad="69850" dist="43180" dir="5400000">
                    <a:srgbClr val="000000">
                      <a:alpha val="65000"/>
                    </a:srgbClr>
                  </a:innerShdw>
                </a:effectLst>
              </a:rPr>
              <a:t>sun </a:t>
            </a:r>
            <a:r>
              <a:rPr lang="en-US" b="1" u="sng" dirty="0" smtClean="0">
                <a:ln w="1905">
                  <a:noFill/>
                </a:ln>
                <a:solidFill>
                  <a:schemeClr val="accent4"/>
                </a:solidFill>
                <a:effectLst>
                  <a:innerShdw blurRad="69850" dist="43180" dir="5400000">
                    <a:srgbClr val="000000">
                      <a:alpha val="65000"/>
                    </a:srgbClr>
                  </a:innerShdw>
                </a:effectLst>
              </a:rPr>
              <a:t>and</a:t>
            </a:r>
            <a:r>
              <a:rPr lang="en-US" b="1" dirty="0" smtClean="0">
                <a:ln w="1905">
                  <a:noFill/>
                </a:ln>
                <a:solidFill>
                  <a:schemeClr val="accent4"/>
                </a:solidFill>
                <a:effectLst>
                  <a:innerShdw blurRad="69850" dist="43180" dir="5400000">
                    <a:srgbClr val="000000">
                      <a:alpha val="65000"/>
                    </a:srgbClr>
                  </a:innerShdw>
                </a:effectLst>
              </a:rPr>
              <a:t> the moon.</a:t>
            </a:r>
          </a:p>
          <a:p>
            <a:pPr marL="0" indent="0" algn="ctr">
              <a:buNone/>
            </a:pPr>
            <a:r>
              <a:rPr lang="en-US" b="1" dirty="0" smtClean="0">
                <a:ln w="1905">
                  <a:noFill/>
                </a:ln>
                <a:solidFill>
                  <a:schemeClr val="accent4"/>
                </a:solidFill>
                <a:effectLst>
                  <a:innerShdw blurRad="69850" dist="43180" dir="5400000">
                    <a:srgbClr val="000000">
                      <a:alpha val="65000"/>
                    </a:srgbClr>
                  </a:innerShdw>
                </a:effectLst>
              </a:rPr>
              <a:t/>
            </a:r>
            <a:br>
              <a:rPr lang="en-US" b="1" dirty="0" smtClean="0">
                <a:ln w="1905">
                  <a:noFill/>
                </a:ln>
                <a:solidFill>
                  <a:schemeClr val="accent4"/>
                </a:solidFill>
                <a:effectLst>
                  <a:innerShdw blurRad="69850" dist="43180" dir="5400000">
                    <a:srgbClr val="000000">
                      <a:alpha val="65000"/>
                    </a:srgbClr>
                  </a:innerShdw>
                </a:effectLst>
              </a:rPr>
            </a:br>
            <a:r>
              <a:rPr lang="en-US" b="1" dirty="0" smtClean="0">
                <a:ln w="1905">
                  <a:noFill/>
                </a:ln>
                <a:solidFill>
                  <a:schemeClr val="accent4"/>
                </a:solidFill>
                <a:effectLst>
                  <a:innerShdw blurRad="69850" dist="43180" dir="5400000">
                    <a:srgbClr val="000000">
                      <a:alpha val="65000"/>
                    </a:srgbClr>
                  </a:innerShdw>
                </a:effectLst>
              </a:rPr>
              <a:t>The tidal waters</a:t>
            </a:r>
            <a:br>
              <a:rPr lang="en-US" b="1" dirty="0" smtClean="0">
                <a:ln w="1905">
                  <a:noFill/>
                </a:ln>
                <a:solidFill>
                  <a:schemeClr val="accent4"/>
                </a:solidFill>
                <a:effectLst>
                  <a:innerShdw blurRad="69850" dist="43180" dir="5400000">
                    <a:srgbClr val="000000">
                      <a:alpha val="65000"/>
                    </a:srgbClr>
                  </a:innerShdw>
                </a:effectLst>
              </a:rPr>
            </a:br>
            <a:r>
              <a:rPr lang="en-US" b="1" dirty="0" smtClean="0">
                <a:ln w="1905">
                  <a:noFill/>
                </a:ln>
                <a:solidFill>
                  <a:schemeClr val="accent4"/>
                </a:solidFill>
                <a:effectLst>
                  <a:innerShdw blurRad="69850" dist="43180" dir="5400000">
                    <a:srgbClr val="000000">
                      <a:alpha val="65000"/>
                    </a:srgbClr>
                  </a:innerShdw>
                </a:effectLst>
              </a:rPr>
              <a:t>supply oxygen to</a:t>
            </a:r>
            <a:br>
              <a:rPr lang="en-US" b="1" dirty="0" smtClean="0">
                <a:ln w="1905">
                  <a:noFill/>
                </a:ln>
                <a:solidFill>
                  <a:schemeClr val="accent4"/>
                </a:solidFill>
                <a:effectLst>
                  <a:innerShdw blurRad="69850" dist="43180" dir="5400000">
                    <a:srgbClr val="000000">
                      <a:alpha val="65000"/>
                    </a:srgbClr>
                  </a:innerShdw>
                </a:effectLst>
              </a:rPr>
            </a:br>
            <a:r>
              <a:rPr lang="en-US" b="1" dirty="0" smtClean="0">
                <a:ln w="1905">
                  <a:noFill/>
                </a:ln>
                <a:solidFill>
                  <a:schemeClr val="accent4"/>
                </a:solidFill>
                <a:effectLst>
                  <a:innerShdw blurRad="69850" dist="43180" dir="5400000">
                    <a:srgbClr val="000000">
                      <a:alpha val="65000"/>
                    </a:srgbClr>
                  </a:innerShdw>
                </a:effectLst>
              </a:rPr>
              <a:t>the plants and animals in</a:t>
            </a:r>
            <a:br>
              <a:rPr lang="en-US" b="1" dirty="0" smtClean="0">
                <a:ln w="1905">
                  <a:noFill/>
                </a:ln>
                <a:solidFill>
                  <a:schemeClr val="accent4"/>
                </a:solidFill>
                <a:effectLst>
                  <a:innerShdw blurRad="69850" dist="43180" dir="5400000">
                    <a:srgbClr val="000000">
                      <a:alpha val="65000"/>
                    </a:srgbClr>
                  </a:innerShdw>
                </a:effectLst>
              </a:rPr>
            </a:br>
            <a:r>
              <a:rPr lang="en-US" b="1" dirty="0" smtClean="0">
                <a:ln w="1905">
                  <a:noFill/>
                </a:ln>
                <a:solidFill>
                  <a:schemeClr val="accent4"/>
                </a:solidFill>
                <a:effectLst>
                  <a:innerShdw blurRad="69850" dist="43180" dir="5400000">
                    <a:srgbClr val="000000">
                      <a:alpha val="65000"/>
                    </a:srgbClr>
                  </a:innerShdw>
                </a:effectLst>
              </a:rPr>
              <a:t>the sea.</a:t>
            </a:r>
            <a:endParaRPr lang="en-US" dirty="0" smtClean="0"/>
          </a:p>
        </p:txBody>
      </p:sp>
      <p:sp>
        <p:nvSpPr>
          <p:cNvPr id="7" name="Content Placeholder 3"/>
          <p:cNvSpPr txBox="1">
            <a:spLocks/>
          </p:cNvSpPr>
          <p:nvPr/>
        </p:nvSpPr>
        <p:spPr>
          <a:xfrm>
            <a:off x="8153400" y="2286000"/>
            <a:ext cx="4114800" cy="4152900"/>
          </a:xfrm>
          <a:prstGeom prst="rect">
            <a:avLst/>
          </a:prstGeom>
        </p:spPr>
        <p:txBody>
          <a:bodyPr vert="horz">
            <a:normAutofit/>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b="1" dirty="0" smtClean="0">
                <a:ln w="1905">
                  <a:solidFill>
                    <a:schemeClr val="tx1"/>
                  </a:solidFill>
                </a:ln>
                <a:solidFill>
                  <a:schemeClr val="accent4"/>
                </a:solidFill>
                <a:effectLst>
                  <a:innerShdw blurRad="69850" dist="43180" dir="5400000">
                    <a:srgbClr val="000000">
                      <a:alpha val="65000"/>
                    </a:srgbClr>
                  </a:innerShdw>
                </a:effectLst>
              </a:rPr>
              <a:t>Jer 31:35 … </a:t>
            </a:r>
            <a:br>
              <a:rPr lang="en-US" b="1" dirty="0" smtClean="0">
                <a:ln w="1905">
                  <a:solidFill>
                    <a:schemeClr val="tx1"/>
                  </a:solidFill>
                </a:ln>
                <a:solidFill>
                  <a:schemeClr val="accent4"/>
                </a:solidFill>
                <a:effectLst>
                  <a:innerShdw blurRad="69850" dist="43180" dir="5400000">
                    <a:srgbClr val="000000">
                      <a:alpha val="65000"/>
                    </a:srgbClr>
                  </a:innerShdw>
                </a:effectLst>
              </a:rPr>
            </a:br>
            <a:r>
              <a:rPr lang="en-US" b="1" dirty="0" smtClean="0">
                <a:ln w="1905">
                  <a:solidFill>
                    <a:schemeClr val="tx1"/>
                  </a:solidFill>
                </a:ln>
                <a:solidFill>
                  <a:schemeClr val="bg1"/>
                </a:solidFill>
                <a:effectLst>
                  <a:innerShdw blurRad="69850" dist="43180" dir="5400000">
                    <a:srgbClr val="000000">
                      <a:alpha val="65000"/>
                    </a:srgbClr>
                  </a:innerShdw>
                </a:effectLst>
              </a:rPr>
              <a:t>Yahuah </a:t>
            </a:r>
            <a:r>
              <a:rPr lang="en-US" b="1" dirty="0" err="1" smtClean="0">
                <a:ln w="1905">
                  <a:solidFill>
                    <a:schemeClr val="tx1"/>
                  </a:solidFill>
                </a:ln>
                <a:solidFill>
                  <a:srgbClr val="FF66FF"/>
                </a:solidFill>
                <a:effectLst>
                  <a:innerShdw blurRad="69850" dist="43180" dir="5400000">
                    <a:srgbClr val="000000">
                      <a:alpha val="65000"/>
                    </a:srgbClr>
                  </a:innerShdw>
                </a:effectLst>
              </a:rPr>
              <a:t>giveth</a:t>
            </a:r>
            <a:r>
              <a:rPr lang="en-US" b="1" dirty="0" smtClean="0">
                <a:ln w="1905">
                  <a:solidFill>
                    <a:schemeClr val="tx1"/>
                  </a:solidFill>
                </a:ln>
                <a:solidFill>
                  <a:schemeClr val="bg1"/>
                </a:solidFill>
                <a:effectLst>
                  <a:innerShdw blurRad="69850" dist="43180" dir="5400000">
                    <a:srgbClr val="000000">
                      <a:alpha val="65000"/>
                    </a:srgbClr>
                  </a:innerShdw>
                </a:effectLst>
              </a:rPr>
              <a:t> the </a:t>
            </a:r>
            <a:br>
              <a:rPr lang="en-US" b="1" dirty="0" smtClean="0">
                <a:ln w="1905">
                  <a:solidFill>
                    <a:schemeClr val="tx1"/>
                  </a:solidFill>
                </a:ln>
                <a:solidFill>
                  <a:schemeClr val="bg1"/>
                </a:solidFill>
                <a:effectLst>
                  <a:innerShdw blurRad="69850" dist="43180" dir="5400000">
                    <a:srgbClr val="000000">
                      <a:alpha val="65000"/>
                    </a:srgbClr>
                  </a:innerShdw>
                </a:effectLst>
              </a:rPr>
            </a:br>
            <a:r>
              <a:rPr lang="en-US" b="1" u="sng" dirty="0" smtClean="0">
                <a:ln w="1905">
                  <a:solidFill>
                    <a:schemeClr val="tx1"/>
                  </a:solidFill>
                </a:ln>
                <a:solidFill>
                  <a:schemeClr val="bg1"/>
                </a:solidFill>
                <a:effectLst>
                  <a:innerShdw blurRad="69850" dist="43180" dir="5400000">
                    <a:srgbClr val="000000">
                      <a:alpha val="65000"/>
                    </a:srgbClr>
                  </a:innerShdw>
                </a:effectLst>
              </a:rPr>
              <a:t>ordinances</a:t>
            </a:r>
            <a:r>
              <a:rPr lang="en-US" b="1" dirty="0" smtClean="0">
                <a:ln w="1905">
                  <a:solidFill>
                    <a:schemeClr val="tx1"/>
                  </a:solidFill>
                </a:ln>
                <a:solidFill>
                  <a:schemeClr val="bg1"/>
                </a:solidFill>
                <a:effectLst>
                  <a:innerShdw blurRad="69850" dist="43180" dir="5400000">
                    <a:srgbClr val="000000">
                      <a:alpha val="65000"/>
                    </a:srgbClr>
                  </a:innerShdw>
                </a:effectLst>
              </a:rPr>
              <a:t> </a:t>
            </a:r>
            <a:r>
              <a:rPr lang="en-US" sz="2000" b="1" dirty="0" smtClean="0">
                <a:ln w="1905">
                  <a:solidFill>
                    <a:schemeClr val="tx1"/>
                  </a:solidFill>
                </a:ln>
                <a:solidFill>
                  <a:srgbClr val="FF66FF"/>
                </a:solidFill>
                <a:effectLst>
                  <a:innerShdw blurRad="69850" dist="43180" dir="5400000">
                    <a:srgbClr val="000000">
                      <a:alpha val="65000"/>
                    </a:srgbClr>
                  </a:innerShdw>
                </a:effectLst>
              </a:rPr>
              <a:t>[H2708] </a:t>
            </a:r>
            <a:br>
              <a:rPr lang="en-US" sz="2000" b="1" dirty="0" smtClean="0">
                <a:ln w="1905">
                  <a:solidFill>
                    <a:schemeClr val="tx1"/>
                  </a:solidFill>
                </a:ln>
                <a:solidFill>
                  <a:srgbClr val="FF66FF"/>
                </a:solidFill>
                <a:effectLst>
                  <a:innerShdw blurRad="69850" dist="43180" dir="5400000">
                    <a:srgbClr val="000000">
                      <a:alpha val="65000"/>
                    </a:srgbClr>
                  </a:innerShdw>
                </a:effectLst>
              </a:rPr>
            </a:br>
            <a:r>
              <a:rPr lang="en-US" b="1" dirty="0" smtClean="0">
                <a:ln w="1905">
                  <a:solidFill>
                    <a:schemeClr val="tx1"/>
                  </a:solidFill>
                </a:ln>
                <a:solidFill>
                  <a:schemeClr val="bg1"/>
                </a:solidFill>
                <a:effectLst>
                  <a:innerShdw blurRad="69850" dist="43180" dir="5400000">
                    <a:srgbClr val="000000">
                      <a:alpha val="65000"/>
                    </a:srgbClr>
                  </a:innerShdw>
                </a:effectLst>
              </a:rPr>
              <a:t>of </a:t>
            </a:r>
            <a:r>
              <a:rPr lang="en-US" b="1" dirty="0">
                <a:ln w="1905">
                  <a:solidFill>
                    <a:schemeClr val="tx1"/>
                  </a:solidFill>
                </a:ln>
                <a:solidFill>
                  <a:schemeClr val="bg1"/>
                </a:solidFill>
                <a:effectLst>
                  <a:innerShdw blurRad="69850" dist="43180" dir="5400000">
                    <a:srgbClr val="000000">
                      <a:alpha val="65000"/>
                    </a:srgbClr>
                  </a:innerShdw>
                </a:effectLst>
              </a:rPr>
              <a:t>the </a:t>
            </a:r>
            <a:r>
              <a:rPr lang="en-US" b="1" dirty="0" smtClean="0">
                <a:ln w="1905">
                  <a:solidFill>
                    <a:schemeClr val="tx1"/>
                  </a:solidFill>
                </a:ln>
                <a:solidFill>
                  <a:schemeClr val="bg1"/>
                </a:solidFill>
                <a:effectLst>
                  <a:innerShdw blurRad="69850" dist="43180" dir="5400000">
                    <a:srgbClr val="000000">
                      <a:alpha val="65000"/>
                    </a:srgbClr>
                  </a:innerShdw>
                </a:effectLst>
              </a:rPr>
              <a:t>moon … </a:t>
            </a:r>
            <a:br>
              <a:rPr lang="en-US" b="1" dirty="0" smtClean="0">
                <a:ln w="1905">
                  <a:solidFill>
                    <a:schemeClr val="tx1"/>
                  </a:solidFill>
                </a:ln>
                <a:solidFill>
                  <a:schemeClr val="bg1"/>
                </a:solidFill>
                <a:effectLst>
                  <a:innerShdw blurRad="69850" dist="43180" dir="5400000">
                    <a:srgbClr val="000000">
                      <a:alpha val="65000"/>
                    </a:srgbClr>
                  </a:innerShdw>
                </a:effectLst>
              </a:rPr>
            </a:br>
            <a:r>
              <a:rPr lang="en-US" b="1" dirty="0" smtClean="0">
                <a:ln w="1905">
                  <a:solidFill>
                    <a:schemeClr val="tx1"/>
                  </a:solidFill>
                </a:ln>
                <a:solidFill>
                  <a:schemeClr val="bg1"/>
                </a:solidFill>
                <a:effectLst>
                  <a:innerShdw blurRad="69850" dist="43180" dir="5400000">
                    <a:srgbClr val="000000">
                      <a:alpha val="65000"/>
                    </a:srgbClr>
                  </a:innerShdw>
                </a:effectLst>
              </a:rPr>
              <a:t>which </a:t>
            </a:r>
            <a:r>
              <a:rPr lang="en-US" b="1" dirty="0" err="1">
                <a:ln w="1905">
                  <a:solidFill>
                    <a:schemeClr val="tx1"/>
                  </a:solidFill>
                </a:ln>
                <a:solidFill>
                  <a:schemeClr val="bg1"/>
                </a:solidFill>
                <a:effectLst>
                  <a:innerShdw blurRad="69850" dist="43180" dir="5400000">
                    <a:srgbClr val="000000">
                      <a:alpha val="65000"/>
                    </a:srgbClr>
                  </a:innerShdw>
                </a:effectLst>
              </a:rPr>
              <a:t>divideth</a:t>
            </a:r>
            <a:r>
              <a:rPr lang="en-US" b="1" dirty="0">
                <a:ln w="1905">
                  <a:solidFill>
                    <a:schemeClr val="tx1"/>
                  </a:solidFill>
                </a:ln>
                <a:solidFill>
                  <a:schemeClr val="bg1"/>
                </a:solidFill>
                <a:effectLst>
                  <a:innerShdw blurRad="69850" dist="43180" dir="5400000">
                    <a:srgbClr val="000000">
                      <a:alpha val="65000"/>
                    </a:srgbClr>
                  </a:innerShdw>
                </a:effectLst>
              </a:rPr>
              <a:t> </a:t>
            </a:r>
            <a:r>
              <a:rPr lang="en-US" b="1" dirty="0" smtClean="0">
                <a:ln w="1905">
                  <a:solidFill>
                    <a:schemeClr val="tx1"/>
                  </a:solidFill>
                </a:ln>
                <a:solidFill>
                  <a:schemeClr val="bg1"/>
                </a:solidFill>
                <a:effectLst>
                  <a:innerShdw blurRad="69850" dist="43180" dir="5400000">
                    <a:srgbClr val="000000">
                      <a:alpha val="65000"/>
                    </a:srgbClr>
                  </a:innerShdw>
                </a:effectLst>
              </a:rPr>
              <a:t/>
            </a:r>
            <a:br>
              <a:rPr lang="en-US" b="1" dirty="0" smtClean="0">
                <a:ln w="1905">
                  <a:solidFill>
                    <a:schemeClr val="tx1"/>
                  </a:solidFill>
                </a:ln>
                <a:solidFill>
                  <a:schemeClr val="bg1"/>
                </a:solidFill>
                <a:effectLst>
                  <a:innerShdw blurRad="69850" dist="43180" dir="5400000">
                    <a:srgbClr val="000000">
                      <a:alpha val="65000"/>
                    </a:srgbClr>
                  </a:innerShdw>
                </a:effectLst>
              </a:rPr>
            </a:br>
            <a:r>
              <a:rPr lang="en-US" b="1" dirty="0" smtClean="0">
                <a:ln w="1905">
                  <a:solidFill>
                    <a:schemeClr val="tx1"/>
                  </a:solidFill>
                </a:ln>
                <a:solidFill>
                  <a:schemeClr val="bg1"/>
                </a:solidFill>
                <a:effectLst>
                  <a:innerShdw blurRad="69850" dist="43180" dir="5400000">
                    <a:srgbClr val="000000">
                      <a:alpha val="65000"/>
                    </a:srgbClr>
                  </a:innerShdw>
                </a:effectLst>
              </a:rPr>
              <a:t>the </a:t>
            </a:r>
            <a:r>
              <a:rPr lang="en-US" b="1" dirty="0">
                <a:ln w="1905">
                  <a:solidFill>
                    <a:schemeClr val="tx1"/>
                  </a:solidFill>
                </a:ln>
                <a:solidFill>
                  <a:schemeClr val="bg1"/>
                </a:solidFill>
                <a:effectLst>
                  <a:innerShdw blurRad="69850" dist="43180" dir="5400000">
                    <a:srgbClr val="000000">
                      <a:alpha val="65000"/>
                    </a:srgbClr>
                  </a:innerShdw>
                </a:effectLst>
              </a:rPr>
              <a:t>sea </a:t>
            </a:r>
            <a:r>
              <a:rPr lang="en-US" b="1" dirty="0" smtClean="0">
                <a:ln w="1905">
                  <a:solidFill>
                    <a:schemeClr val="tx1"/>
                  </a:solidFill>
                </a:ln>
                <a:solidFill>
                  <a:schemeClr val="bg1"/>
                </a:solidFill>
                <a:effectLst>
                  <a:innerShdw blurRad="69850" dist="43180" dir="5400000">
                    <a:srgbClr val="000000">
                      <a:alpha val="65000"/>
                    </a:srgbClr>
                  </a:innerShdw>
                </a:effectLst>
              </a:rPr>
              <a:t/>
            </a:r>
            <a:br>
              <a:rPr lang="en-US" b="1" dirty="0" smtClean="0">
                <a:ln w="1905">
                  <a:solidFill>
                    <a:schemeClr val="tx1"/>
                  </a:solidFill>
                </a:ln>
                <a:solidFill>
                  <a:schemeClr val="bg1"/>
                </a:solidFill>
                <a:effectLst>
                  <a:innerShdw blurRad="69850" dist="43180" dir="5400000">
                    <a:srgbClr val="000000">
                      <a:alpha val="65000"/>
                    </a:srgbClr>
                  </a:innerShdw>
                </a:effectLst>
              </a:rPr>
            </a:br>
            <a:r>
              <a:rPr lang="en-US" b="1" dirty="0" smtClean="0">
                <a:ln w="1905">
                  <a:solidFill>
                    <a:schemeClr val="tx1"/>
                  </a:solidFill>
                </a:ln>
                <a:solidFill>
                  <a:schemeClr val="bg1"/>
                </a:solidFill>
                <a:effectLst>
                  <a:innerShdw blurRad="69850" dist="43180" dir="5400000">
                    <a:srgbClr val="000000">
                      <a:alpha val="65000"/>
                    </a:srgbClr>
                  </a:innerShdw>
                </a:effectLst>
              </a:rPr>
              <a:t>when </a:t>
            </a:r>
            <a:r>
              <a:rPr lang="en-US" b="1" dirty="0">
                <a:ln w="1905">
                  <a:solidFill>
                    <a:schemeClr val="tx1"/>
                  </a:solidFill>
                </a:ln>
                <a:solidFill>
                  <a:schemeClr val="bg1"/>
                </a:solidFill>
                <a:effectLst>
                  <a:innerShdw blurRad="69850" dist="43180" dir="5400000">
                    <a:srgbClr val="000000">
                      <a:alpha val="65000"/>
                    </a:srgbClr>
                  </a:innerShdw>
                </a:effectLst>
              </a:rPr>
              <a:t>the waves thereof </a:t>
            </a:r>
            <a:r>
              <a:rPr lang="en-US" b="1" dirty="0" smtClean="0">
                <a:ln w="1905">
                  <a:solidFill>
                    <a:schemeClr val="tx1"/>
                  </a:solidFill>
                </a:ln>
                <a:solidFill>
                  <a:schemeClr val="bg1"/>
                </a:solidFill>
                <a:effectLst>
                  <a:innerShdw blurRad="69850" dist="43180" dir="5400000">
                    <a:srgbClr val="000000">
                      <a:alpha val="65000"/>
                    </a:srgbClr>
                  </a:innerShdw>
                </a:effectLst>
              </a:rPr>
              <a:t>roar</a:t>
            </a:r>
            <a:r>
              <a:rPr lang="en-US" b="1" dirty="0">
                <a:ln w="1905">
                  <a:solidFill>
                    <a:schemeClr val="tx1"/>
                  </a:solidFill>
                </a:ln>
                <a:solidFill>
                  <a:schemeClr val="bg1"/>
                </a:solidFill>
                <a:effectLst>
                  <a:innerShdw blurRad="69850" dist="43180" dir="5400000">
                    <a:srgbClr val="000000">
                      <a:alpha val="65000"/>
                    </a:srgbClr>
                  </a:innerShdw>
                </a:effectLst>
              </a:rPr>
              <a:t>.</a:t>
            </a:r>
            <a:endParaRPr lang="en-US" dirty="0" smtClean="0"/>
          </a:p>
        </p:txBody>
      </p:sp>
    </p:spTree>
    <p:extLst>
      <p:ext uri="{BB962C8B-B14F-4D97-AF65-F5344CB8AC3E}">
        <p14:creationId xmlns:p14="http://schemas.microsoft.com/office/powerpoint/2010/main" val="221167565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8610600" y="6356350"/>
            <a:ext cx="2743200" cy="365125"/>
          </a:xfrm>
        </p:spPr>
        <p:txBody>
          <a:bodyPr/>
          <a:lstStyle/>
          <a:p>
            <a:fld id="{AA4C6552-42F6-43F2-A3FB-E92E8C09004E}" type="slidenum">
              <a:rPr lang="en-US" smtClean="0">
                <a:solidFill>
                  <a:prstClr val="black">
                    <a:tint val="75000"/>
                  </a:prstClr>
                </a:solidFill>
              </a:rPr>
              <a:pPr/>
              <a:t>45</a:t>
            </a:fld>
            <a:endParaRPr lang="en-US">
              <a:solidFill>
                <a:prstClr val="black">
                  <a:tint val="75000"/>
                </a:prstClr>
              </a:solidFill>
            </a:endParaRPr>
          </a:p>
        </p:txBody>
      </p:sp>
      <p:sp>
        <p:nvSpPr>
          <p:cNvPr id="8" name="Slide Number Placeholder 1"/>
          <p:cNvSpPr txBox="1">
            <a:spLocks/>
          </p:cNvSpPr>
          <p:nvPr/>
        </p:nvSpPr>
        <p:spPr>
          <a:xfrm>
            <a:off x="11582400" y="6269487"/>
            <a:ext cx="533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b="1" smtClean="0">
                <a:solidFill>
                  <a:schemeClr val="bg1"/>
                </a:solidFill>
              </a:rPr>
              <a:pPr/>
              <a:t>45</a:t>
            </a:fld>
            <a:endParaRPr lang="en-US" b="1" dirty="0">
              <a:solidFill>
                <a:schemeClr val="bg1"/>
              </a:solidFill>
            </a:endParaRPr>
          </a:p>
        </p:txBody>
      </p:sp>
      <p:sp>
        <p:nvSpPr>
          <p:cNvPr id="9" name="Content Placeholder 2"/>
          <p:cNvSpPr txBox="1">
            <a:spLocks/>
          </p:cNvSpPr>
          <p:nvPr/>
        </p:nvSpPr>
        <p:spPr>
          <a:xfrm>
            <a:off x="751352" y="2502536"/>
            <a:ext cx="11516848" cy="4203064"/>
          </a:xfrm>
          <a:prstGeom prst="rect">
            <a:avLst/>
          </a:prstGeom>
        </p:spPr>
        <p:txBody>
          <a:bodyPr>
            <a:normAutofit fontScale="92500" lnSpcReduction="10000"/>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smtClean="0">
                <a:solidFill>
                  <a:schemeClr val="accent4">
                    <a:lumMod val="60000"/>
                    <a:lumOff val="40000"/>
                  </a:schemeClr>
                </a:solidFill>
              </a:rPr>
              <a:t>Job 38:8, 10, 11</a:t>
            </a:r>
          </a:p>
          <a:p>
            <a:r>
              <a:rPr lang="en-US" sz="3900" b="1" dirty="0" smtClean="0">
                <a:solidFill>
                  <a:schemeClr val="bg1"/>
                </a:solidFill>
                <a:effectLst>
                  <a:glow rad="228600">
                    <a:schemeClr val="accent1">
                      <a:satMod val="175000"/>
                      <a:alpha val="40000"/>
                    </a:schemeClr>
                  </a:glow>
                </a:effectLst>
              </a:rPr>
              <a:t>8  Or who shut up the sea with doors, when it brake </a:t>
            </a:r>
            <a:br>
              <a:rPr lang="en-US" sz="3900" b="1" dirty="0" smtClean="0">
                <a:solidFill>
                  <a:schemeClr val="bg1"/>
                </a:solidFill>
                <a:effectLst>
                  <a:glow rad="228600">
                    <a:schemeClr val="accent1">
                      <a:satMod val="175000"/>
                      <a:alpha val="40000"/>
                    </a:schemeClr>
                  </a:glow>
                </a:effectLst>
              </a:rPr>
            </a:br>
            <a:r>
              <a:rPr lang="en-US" sz="3900" b="1" dirty="0" smtClean="0">
                <a:solidFill>
                  <a:schemeClr val="bg1"/>
                </a:solidFill>
                <a:effectLst>
                  <a:glow rad="228600">
                    <a:schemeClr val="accent1">
                      <a:satMod val="175000"/>
                      <a:alpha val="40000"/>
                    </a:schemeClr>
                  </a:glow>
                </a:effectLst>
              </a:rPr>
              <a:t>    forth, as if it had issued out of the womb?</a:t>
            </a:r>
          </a:p>
          <a:p>
            <a:endParaRPr lang="en-US" sz="1300" b="1" dirty="0" smtClean="0">
              <a:solidFill>
                <a:schemeClr val="bg1"/>
              </a:solidFill>
              <a:effectLst>
                <a:glow rad="228600">
                  <a:schemeClr val="accent1">
                    <a:satMod val="175000"/>
                    <a:alpha val="40000"/>
                  </a:schemeClr>
                </a:glow>
              </a:effectLst>
            </a:endParaRPr>
          </a:p>
          <a:p>
            <a:r>
              <a:rPr lang="en-US" sz="3900" b="1" dirty="0" smtClean="0">
                <a:solidFill>
                  <a:schemeClr val="bg1"/>
                </a:solidFill>
                <a:effectLst>
                  <a:glow rad="228600">
                    <a:schemeClr val="accent1">
                      <a:satMod val="175000"/>
                      <a:alpha val="40000"/>
                    </a:schemeClr>
                  </a:glow>
                </a:effectLst>
              </a:rPr>
              <a:t>10  And brake up for it my decreed </a:t>
            </a:r>
            <a:r>
              <a:rPr lang="en-US" sz="3000" b="1" dirty="0" smtClean="0">
                <a:solidFill>
                  <a:schemeClr val="accent4">
                    <a:lumMod val="60000"/>
                    <a:lumOff val="40000"/>
                  </a:schemeClr>
                </a:solidFill>
                <a:effectLst>
                  <a:glow rad="228600">
                    <a:schemeClr val="accent1">
                      <a:satMod val="175000"/>
                      <a:alpha val="40000"/>
                    </a:schemeClr>
                  </a:glow>
                </a:effectLst>
              </a:rPr>
              <a:t>[H2706] </a:t>
            </a:r>
            <a:r>
              <a:rPr lang="en-US" sz="3900" b="1" dirty="0" smtClean="0">
                <a:solidFill>
                  <a:schemeClr val="bg1"/>
                </a:solidFill>
                <a:effectLst>
                  <a:glow rad="228600">
                    <a:schemeClr val="accent1">
                      <a:satMod val="175000"/>
                      <a:alpha val="40000"/>
                    </a:schemeClr>
                  </a:glow>
                </a:effectLst>
              </a:rPr>
              <a:t>place, </a:t>
            </a:r>
            <a:br>
              <a:rPr lang="en-US" sz="3900" b="1" dirty="0" smtClean="0">
                <a:solidFill>
                  <a:schemeClr val="bg1"/>
                </a:solidFill>
                <a:effectLst>
                  <a:glow rad="228600">
                    <a:schemeClr val="accent1">
                      <a:satMod val="175000"/>
                      <a:alpha val="40000"/>
                    </a:schemeClr>
                  </a:glow>
                </a:effectLst>
              </a:rPr>
            </a:br>
            <a:r>
              <a:rPr lang="en-US" sz="3900" b="1" dirty="0" smtClean="0">
                <a:solidFill>
                  <a:schemeClr val="bg1"/>
                </a:solidFill>
                <a:effectLst>
                  <a:glow rad="228600">
                    <a:schemeClr val="accent1">
                      <a:satMod val="175000"/>
                      <a:alpha val="40000"/>
                    </a:schemeClr>
                  </a:glow>
                </a:effectLst>
              </a:rPr>
              <a:t>      and set bars and doors,</a:t>
            </a:r>
          </a:p>
          <a:p>
            <a:endParaRPr lang="en-US" sz="1200" b="1" dirty="0" smtClean="0">
              <a:solidFill>
                <a:schemeClr val="bg1"/>
              </a:solidFill>
              <a:effectLst>
                <a:glow rad="228600">
                  <a:schemeClr val="accent1">
                    <a:satMod val="175000"/>
                    <a:alpha val="40000"/>
                  </a:schemeClr>
                </a:glow>
              </a:effectLst>
            </a:endParaRPr>
          </a:p>
          <a:p>
            <a:r>
              <a:rPr lang="en-US" sz="3900" b="1" dirty="0" smtClean="0">
                <a:solidFill>
                  <a:schemeClr val="bg1"/>
                </a:solidFill>
                <a:effectLst>
                  <a:glow rad="228600">
                    <a:schemeClr val="accent1">
                      <a:satMod val="175000"/>
                      <a:alpha val="40000"/>
                    </a:schemeClr>
                  </a:glow>
                </a:effectLst>
              </a:rPr>
              <a:t>11  And said, Hitherto shalt thou come, but no further:</a:t>
            </a:r>
            <a:br>
              <a:rPr lang="en-US" sz="3900" b="1" dirty="0" smtClean="0">
                <a:solidFill>
                  <a:schemeClr val="bg1"/>
                </a:solidFill>
                <a:effectLst>
                  <a:glow rad="228600">
                    <a:schemeClr val="accent1">
                      <a:satMod val="175000"/>
                      <a:alpha val="40000"/>
                    </a:schemeClr>
                  </a:glow>
                </a:effectLst>
              </a:rPr>
            </a:br>
            <a:r>
              <a:rPr lang="en-US" sz="3900" b="1" dirty="0" smtClean="0">
                <a:solidFill>
                  <a:schemeClr val="bg1"/>
                </a:solidFill>
                <a:effectLst>
                  <a:glow rad="228600">
                    <a:schemeClr val="accent1">
                      <a:satMod val="175000"/>
                      <a:alpha val="40000"/>
                    </a:schemeClr>
                  </a:glow>
                </a:effectLst>
              </a:rPr>
              <a:t>      and here shall thy proud waves be stayed?</a:t>
            </a:r>
            <a:endParaRPr lang="en-US" dirty="0">
              <a:effectLst>
                <a:glow rad="228600">
                  <a:schemeClr val="accent1">
                    <a:satMod val="175000"/>
                    <a:alpha val="40000"/>
                  </a:schemeClr>
                </a:glow>
              </a:effectLst>
            </a:endParaRPr>
          </a:p>
        </p:txBody>
      </p:sp>
      <p:sp>
        <p:nvSpPr>
          <p:cNvPr id="10" name="Rectangle 9"/>
          <p:cNvSpPr/>
          <p:nvPr/>
        </p:nvSpPr>
        <p:spPr>
          <a:xfrm>
            <a:off x="381001" y="228600"/>
            <a:ext cx="9296400" cy="92333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chemeClr val="accent4">
                    <a:lumMod val="60000"/>
                    <a:lumOff val="40000"/>
                  </a:schemeClr>
                </a:solidFill>
                <a:effectLst>
                  <a:outerShdw blurRad="25400" algn="tl" rotWithShape="0">
                    <a:srgbClr val="000000">
                      <a:alpha val="43000"/>
                    </a:srgbClr>
                  </a:outerShdw>
                </a:effectLst>
                <a:latin typeface="Matura MT Script Capitals" pitchFamily="66" charset="0"/>
              </a:rPr>
              <a:t>Job’s Illustration  </a:t>
            </a:r>
            <a:r>
              <a:rPr lang="en-US" sz="4000" b="1" spc="150" dirty="0" smtClean="0">
                <a:ln w="11430"/>
                <a:solidFill>
                  <a:schemeClr val="accent4">
                    <a:lumMod val="60000"/>
                    <a:lumOff val="40000"/>
                  </a:schemeClr>
                </a:solidFill>
                <a:effectLst>
                  <a:outerShdw blurRad="25400" algn="tl" rotWithShape="0">
                    <a:srgbClr val="000000">
                      <a:alpha val="43000"/>
                    </a:srgbClr>
                  </a:outerShdw>
                </a:effectLst>
              </a:rPr>
              <a:t>[H2706]</a:t>
            </a:r>
            <a:endParaRPr lang="en-US" sz="4000" b="1" spc="150" dirty="0">
              <a:ln w="11430"/>
              <a:solidFill>
                <a:schemeClr val="accent4">
                  <a:lumMod val="60000"/>
                  <a:lumOff val="40000"/>
                </a:schemeClr>
              </a:solidFill>
              <a:effectLst>
                <a:outerShdw blurRad="25400" algn="tl" rotWithShape="0">
                  <a:srgbClr val="000000">
                    <a:alpha val="43000"/>
                  </a:srgbClr>
                </a:outerShdw>
              </a:effectLst>
            </a:endParaRPr>
          </a:p>
        </p:txBody>
      </p:sp>
      <p:pic>
        <p:nvPicPr>
          <p:cNvPr id="11" name="Picture 10" descr="C:\Users\Rae\Desktop\flowers snow yell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11" descr="C:\Users\Rae\Desktop\flowers sn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143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3" name="Picture 2" descr="C:\Users\Rae\Desktop\flowers snow pin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4" name="Picture 3" descr="C:\Users\Rae\Desktop\flowers snow yel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5" name="Picture 4" descr="C:\Users\Rae\Desktop\flowers snow mt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0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32347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6000" b="-1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63000" y="6356351"/>
            <a:ext cx="3276600" cy="349250"/>
          </a:xfrm>
        </p:spPr>
        <p:txBody>
          <a:bodyPr/>
          <a:lstStyle/>
          <a:p>
            <a:fld id="{AA4C6552-42F6-43F2-A3FB-E92E8C09004E}" type="slidenum">
              <a:rPr lang="en-US" sz="1600" smtClean="0">
                <a:solidFill>
                  <a:schemeClr val="bg1"/>
                </a:solidFill>
              </a:rPr>
              <a:pPr/>
              <a:t>46</a:t>
            </a:fld>
            <a:endParaRPr lang="en-US" dirty="0">
              <a:solidFill>
                <a:schemeClr val="bg1"/>
              </a:solidFill>
            </a:endParaRPr>
          </a:p>
        </p:txBody>
      </p:sp>
      <p:sp>
        <p:nvSpPr>
          <p:cNvPr id="5" name="Content Placeholder 3"/>
          <p:cNvSpPr txBox="1">
            <a:spLocks/>
          </p:cNvSpPr>
          <p:nvPr/>
        </p:nvSpPr>
        <p:spPr>
          <a:xfrm>
            <a:off x="990600" y="3200400"/>
            <a:ext cx="10287000" cy="3886200"/>
          </a:xfrm>
          <a:prstGeom prst="rect">
            <a:avLst/>
          </a:prstGeom>
        </p:spPr>
        <p:txBody>
          <a:bodyPr vert="horz">
            <a:normAutofit fontScale="77500" lnSpcReduction="20000"/>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4100" b="1" dirty="0">
                <a:ln w="1905">
                  <a:solidFill>
                    <a:srgbClr val="002060"/>
                  </a:solidFill>
                </a:ln>
                <a:solidFill>
                  <a:schemeClr val="bg1"/>
                </a:solidFill>
                <a:effectLst>
                  <a:glow rad="139700">
                    <a:schemeClr val="accent5">
                      <a:satMod val="175000"/>
                      <a:alpha val="40000"/>
                    </a:schemeClr>
                  </a:glow>
                  <a:innerShdw blurRad="69850" dist="43180" dir="5400000">
                    <a:srgbClr val="000000">
                      <a:alpha val="65000"/>
                    </a:srgbClr>
                  </a:innerShdw>
                </a:effectLst>
              </a:rPr>
              <a:t>Jer 5:22</a:t>
            </a:r>
          </a:p>
          <a:p>
            <a:pPr>
              <a:lnSpc>
                <a:spcPct val="170000"/>
              </a:lnSpc>
              <a:buFont typeface="Wingdings" pitchFamily="2" charset="2"/>
              <a:buChar char="§"/>
            </a:pPr>
            <a:r>
              <a:rPr lang="en-US" sz="3100" b="1" dirty="0">
                <a:ln w="1905">
                  <a:noFill/>
                </a:ln>
                <a:solidFill>
                  <a:schemeClr val="bg1"/>
                </a:solidFill>
                <a:effectLst>
                  <a:glow rad="228600">
                    <a:schemeClr val="accent5">
                      <a:satMod val="175000"/>
                      <a:alpha val="40000"/>
                    </a:schemeClr>
                  </a:glow>
                  <a:innerShdw blurRad="69850" dist="43180" dir="5400000">
                    <a:srgbClr val="000000">
                      <a:alpha val="65000"/>
                    </a:srgbClr>
                  </a:innerShdw>
                </a:effectLst>
              </a:rPr>
              <a:t>Fear ye not me? saith </a:t>
            </a:r>
            <a:r>
              <a:rPr lang="en-US" sz="3100" b="1" dirty="0" smtClean="0">
                <a:ln w="1905">
                  <a:noFill/>
                </a:ln>
                <a:solidFill>
                  <a:schemeClr val="bg1"/>
                </a:solidFill>
                <a:effectLst>
                  <a:glow rad="228600">
                    <a:schemeClr val="accent5">
                      <a:satMod val="175000"/>
                      <a:alpha val="40000"/>
                    </a:schemeClr>
                  </a:glow>
                  <a:innerShdw blurRad="69850" dist="43180" dir="5400000">
                    <a:srgbClr val="000000">
                      <a:alpha val="65000"/>
                    </a:srgbClr>
                  </a:innerShdw>
                </a:effectLst>
              </a:rPr>
              <a:t>Yahuah: </a:t>
            </a:r>
            <a:r>
              <a:rPr lang="en-US" sz="3100" b="1" dirty="0">
                <a:ln w="1905">
                  <a:noFill/>
                </a:ln>
                <a:solidFill>
                  <a:schemeClr val="bg1"/>
                </a:solidFill>
                <a:effectLst>
                  <a:glow rad="228600">
                    <a:schemeClr val="accent5">
                      <a:satMod val="175000"/>
                      <a:alpha val="40000"/>
                    </a:schemeClr>
                  </a:glow>
                  <a:innerShdw blurRad="69850" dist="43180" dir="5400000">
                    <a:srgbClr val="000000">
                      <a:alpha val="65000"/>
                    </a:srgbClr>
                  </a:innerShdw>
                </a:effectLst>
              </a:rPr>
              <a:t>will ye not tremble at my presence, which </a:t>
            </a:r>
            <a:r>
              <a:rPr lang="en-US" sz="3100" b="1" dirty="0">
                <a:ln w="1905">
                  <a:noFill/>
                </a:ln>
                <a:solidFill>
                  <a:schemeClr val="accent4"/>
                </a:solidFill>
                <a:effectLst>
                  <a:glow rad="228600">
                    <a:schemeClr val="accent5">
                      <a:satMod val="175000"/>
                      <a:alpha val="40000"/>
                    </a:schemeClr>
                  </a:glow>
                  <a:innerShdw blurRad="69850" dist="43180" dir="5400000">
                    <a:srgbClr val="000000">
                      <a:alpha val="65000"/>
                    </a:srgbClr>
                  </a:innerShdw>
                </a:effectLst>
              </a:rPr>
              <a:t>have placed the sand for the bound of the sea by a perpetual </a:t>
            </a:r>
            <a:r>
              <a:rPr lang="en-US" sz="3100" b="1" dirty="0" smtClean="0">
                <a:ln w="1905">
                  <a:noFill/>
                </a:ln>
                <a:solidFill>
                  <a:schemeClr val="accent4"/>
                </a:solidFill>
                <a:effectLst>
                  <a:glow rad="228600">
                    <a:schemeClr val="accent5">
                      <a:satMod val="175000"/>
                      <a:alpha val="40000"/>
                    </a:schemeClr>
                  </a:glow>
                  <a:innerShdw blurRad="69850" dist="43180" dir="5400000">
                    <a:srgbClr val="000000">
                      <a:alpha val="65000"/>
                    </a:srgbClr>
                  </a:innerShdw>
                </a:effectLst>
              </a:rPr>
              <a:t>decree </a:t>
            </a:r>
            <a:r>
              <a:rPr lang="en-US" sz="2600" b="1" dirty="0" smtClean="0">
                <a:ln w="1905">
                  <a:noFill/>
                </a:ln>
                <a:solidFill>
                  <a:srgbClr val="990033"/>
                </a:solidFill>
                <a:effectLst>
                  <a:glow rad="228600">
                    <a:schemeClr val="accent5">
                      <a:satMod val="175000"/>
                      <a:alpha val="40000"/>
                    </a:schemeClr>
                  </a:glow>
                  <a:innerShdw blurRad="69850" dist="43180" dir="5400000">
                    <a:srgbClr val="000000">
                      <a:alpha val="65000"/>
                    </a:srgbClr>
                  </a:innerShdw>
                </a:effectLst>
              </a:rPr>
              <a:t>[H2706], </a:t>
            </a:r>
            <a:r>
              <a:rPr lang="en-US" sz="3100" b="1" dirty="0">
                <a:ln w="1905">
                  <a:noFill/>
                </a:ln>
                <a:solidFill>
                  <a:schemeClr val="bg1"/>
                </a:solidFill>
                <a:effectLst>
                  <a:glow rad="228600">
                    <a:schemeClr val="accent5">
                      <a:satMod val="175000"/>
                      <a:alpha val="40000"/>
                    </a:schemeClr>
                  </a:glow>
                  <a:innerShdw blurRad="69850" dist="43180" dir="5400000">
                    <a:srgbClr val="000000">
                      <a:alpha val="65000"/>
                    </a:srgbClr>
                  </a:innerShdw>
                </a:effectLst>
              </a:rPr>
              <a:t>that it cannot pass it: and though the waves thereof toss themselves, yet can they not prevail; </a:t>
            </a:r>
            <a:r>
              <a:rPr lang="en-US" sz="3100" b="1" dirty="0">
                <a:ln w="1905">
                  <a:noFill/>
                </a:ln>
                <a:solidFill>
                  <a:schemeClr val="accent4"/>
                </a:solidFill>
                <a:effectLst>
                  <a:glow rad="228600">
                    <a:schemeClr val="accent5">
                      <a:satMod val="175000"/>
                      <a:alpha val="40000"/>
                    </a:schemeClr>
                  </a:glow>
                  <a:innerShdw blurRad="69850" dist="43180" dir="5400000">
                    <a:srgbClr val="000000">
                      <a:alpha val="65000"/>
                    </a:srgbClr>
                  </a:innerShdw>
                </a:effectLst>
              </a:rPr>
              <a:t>though they roar, yet can they not pass over it</a:t>
            </a:r>
            <a:r>
              <a:rPr lang="en-US" sz="3100" b="1" dirty="0" smtClean="0">
                <a:ln w="1905">
                  <a:noFill/>
                </a:ln>
                <a:solidFill>
                  <a:schemeClr val="accent4"/>
                </a:solidFill>
                <a:effectLst>
                  <a:glow rad="228600">
                    <a:schemeClr val="accent5">
                      <a:satMod val="175000"/>
                      <a:alpha val="40000"/>
                    </a:schemeClr>
                  </a:glow>
                  <a:innerShdw blurRad="69850" dist="43180" dir="5400000">
                    <a:srgbClr val="000000">
                      <a:alpha val="65000"/>
                    </a:srgbClr>
                  </a:innerShdw>
                </a:effectLst>
              </a:rPr>
              <a:t>?</a:t>
            </a:r>
            <a:endParaRPr lang="en-US" sz="3100" b="1" dirty="0">
              <a:ln w="1905">
                <a:noFill/>
              </a:ln>
              <a:solidFill>
                <a:schemeClr val="accent4"/>
              </a:solidFill>
              <a:effectLst>
                <a:glow rad="228600">
                  <a:schemeClr val="accent5">
                    <a:satMod val="175000"/>
                    <a:alpha val="40000"/>
                  </a:schemeClr>
                </a:glow>
                <a:innerShdw blurRad="69850" dist="43180" dir="5400000">
                  <a:srgbClr val="000000">
                    <a:alpha val="65000"/>
                  </a:srgbClr>
                </a:innerShdw>
              </a:effectLst>
            </a:endParaRPr>
          </a:p>
        </p:txBody>
      </p:sp>
      <p:sp>
        <p:nvSpPr>
          <p:cNvPr id="10" name="Rectangle 9"/>
          <p:cNvSpPr/>
          <p:nvPr/>
        </p:nvSpPr>
        <p:spPr>
          <a:xfrm>
            <a:off x="167833" y="1524000"/>
            <a:ext cx="10576368" cy="92333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chemeClr val="accent4">
                    <a:lumMod val="60000"/>
                    <a:lumOff val="40000"/>
                  </a:schemeClr>
                </a:solidFill>
                <a:effectLst>
                  <a:outerShdw blurRad="25400" algn="tl" rotWithShape="0">
                    <a:srgbClr val="000000">
                      <a:alpha val="43000"/>
                    </a:srgbClr>
                  </a:outerShdw>
                </a:effectLst>
                <a:latin typeface="Matura MT Script Capitals" pitchFamily="66" charset="0"/>
              </a:rPr>
              <a:t>Jeremiah’s Illustration  </a:t>
            </a:r>
            <a:r>
              <a:rPr lang="en-US" sz="4000" b="1" spc="150" dirty="0">
                <a:ln w="11430"/>
                <a:solidFill>
                  <a:schemeClr val="accent4">
                    <a:lumMod val="60000"/>
                    <a:lumOff val="40000"/>
                  </a:schemeClr>
                </a:solidFill>
                <a:effectLst>
                  <a:outerShdw blurRad="25400" algn="tl" rotWithShape="0">
                    <a:srgbClr val="000000">
                      <a:alpha val="43000"/>
                    </a:srgbClr>
                  </a:outerShdw>
                </a:effectLst>
              </a:rPr>
              <a:t>[H2706</a:t>
            </a:r>
            <a:r>
              <a:rPr lang="en-US" sz="4000" b="1" spc="150" dirty="0" smtClean="0">
                <a:ln w="11430"/>
                <a:solidFill>
                  <a:schemeClr val="accent4">
                    <a:lumMod val="60000"/>
                    <a:lumOff val="40000"/>
                  </a:schemeClr>
                </a:solidFill>
                <a:effectLst>
                  <a:outerShdw blurRad="25400" algn="tl" rotWithShape="0">
                    <a:srgbClr val="000000">
                      <a:alpha val="43000"/>
                    </a:srgbClr>
                  </a:outerShdw>
                </a:effectLst>
              </a:rPr>
              <a:t>]</a:t>
            </a:r>
            <a:endParaRPr lang="en-US" sz="5400" b="1" spc="150" dirty="0">
              <a:ln w="11430"/>
              <a:solidFill>
                <a:schemeClr val="accent4">
                  <a:lumMod val="60000"/>
                  <a:lumOff val="40000"/>
                </a:schemeClr>
              </a:solidFill>
              <a:effectLst>
                <a:outerShdw blurRad="25400" algn="tl" rotWithShape="0">
                  <a:srgbClr val="000000">
                    <a:alpha val="43000"/>
                  </a:srgbClr>
                </a:outerShdw>
              </a:effectLst>
              <a:latin typeface="Matura MT Script Capitals" pitchFamily="66" charset="0"/>
            </a:endParaRPr>
          </a:p>
        </p:txBody>
      </p:sp>
      <p:pic>
        <p:nvPicPr>
          <p:cNvPr id="6" name="Picture 5" descr="C:\Users\Rae\Desktop\flowers sn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143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7" name="Picture 2" descr="C:\Users\Rae\Desktop\flowers snow pin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8" name="Picture 3" descr="C:\Users\Rae\Desktop\flowers snow yello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20" y="5716405"/>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4" descr="C:\Users\Rae\Desktop\flowers snow mt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9913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250"/>
                                        <p:tgtEl>
                                          <p:spTgt spid="5">
                                            <p:txEl>
                                              <p:pRg st="0" end="0"/>
                                            </p:txEl>
                                          </p:spTgt>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175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47</a:t>
            </a:fld>
            <a:endParaRPr lang="en-US" dirty="0"/>
          </a:p>
        </p:txBody>
      </p:sp>
      <p:sp>
        <p:nvSpPr>
          <p:cNvPr id="5" name="Content Placeholder 3"/>
          <p:cNvSpPr txBox="1">
            <a:spLocks/>
          </p:cNvSpPr>
          <p:nvPr/>
        </p:nvSpPr>
        <p:spPr>
          <a:xfrm>
            <a:off x="228600" y="1752600"/>
            <a:ext cx="11785600" cy="5105400"/>
          </a:xfrm>
          <a:prstGeom prst="rect">
            <a:avLst/>
          </a:prstGeom>
        </p:spPr>
        <p:txBody>
          <a:bodyPr vert="horz">
            <a:normAutofit fontScale="92500"/>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endParaRPr lang="en-US" sz="2600" b="1" dirty="0" smtClean="0">
              <a:ln w="1905">
                <a:solidFill>
                  <a:schemeClr val="tx1"/>
                </a:solidFill>
              </a:ln>
              <a:solidFill>
                <a:schemeClr val="bg1"/>
              </a:solidFill>
              <a:effectLst>
                <a:innerShdw blurRad="69850" dist="43180" dir="5400000">
                  <a:srgbClr val="000000">
                    <a:alpha val="65000"/>
                  </a:srgbClr>
                </a:innerShdw>
              </a:effectLst>
            </a:endParaRPr>
          </a:p>
          <a:p>
            <a:pPr marL="0" indent="0">
              <a:buFont typeface="Wingdings"/>
              <a:buNone/>
            </a:pPr>
            <a:endParaRPr lang="en-US" sz="2600" b="1" dirty="0">
              <a:ln w="1905">
                <a:solidFill>
                  <a:schemeClr val="tx1"/>
                </a:solidFill>
              </a:ln>
              <a:solidFill>
                <a:schemeClr val="bg1"/>
              </a:solidFill>
              <a:effectLst>
                <a:innerShdw blurRad="69850" dist="43180" dir="5400000">
                  <a:srgbClr val="000000">
                    <a:alpha val="65000"/>
                  </a:srgbClr>
                </a:innerShdw>
              </a:effectLst>
            </a:endParaRPr>
          </a:p>
          <a:p>
            <a:pPr marL="0" indent="0">
              <a:buFont typeface="Wingdings"/>
              <a:buNone/>
            </a:pPr>
            <a:endParaRPr lang="en-US" sz="2600" b="1" dirty="0" smtClean="0">
              <a:ln w="1905">
                <a:solidFill>
                  <a:schemeClr val="tx1"/>
                </a:solidFill>
              </a:ln>
              <a:solidFill>
                <a:schemeClr val="bg1"/>
              </a:solidFill>
              <a:effectLst>
                <a:innerShdw blurRad="69850" dist="43180" dir="5400000">
                  <a:srgbClr val="000000">
                    <a:alpha val="65000"/>
                  </a:srgbClr>
                </a:innerShdw>
              </a:effectLst>
            </a:endParaRPr>
          </a:p>
          <a:p>
            <a:pPr>
              <a:buFont typeface="Wingdings" pitchFamily="2" charset="2"/>
              <a:buChar char="§"/>
            </a:pPr>
            <a:r>
              <a:rPr lang="en-US" sz="3600" b="1" dirty="0" smtClean="0">
                <a:ln w="1905">
                  <a:solidFill>
                    <a:schemeClr val="tx1"/>
                  </a:solidFill>
                </a:ln>
                <a:solidFill>
                  <a:schemeClr val="accent2">
                    <a:lumMod val="75000"/>
                  </a:schemeClr>
                </a:solidFill>
                <a:effectLst>
                  <a:innerShdw blurRad="69850" dist="43180" dir="5400000">
                    <a:srgbClr val="000000">
                      <a:alpha val="65000"/>
                    </a:srgbClr>
                  </a:innerShdw>
                </a:effectLst>
              </a:rPr>
              <a:t>The lunar cycle impacts human reproduction </a:t>
            </a:r>
            <a:br>
              <a:rPr lang="en-US" sz="3600" b="1" dirty="0" smtClean="0">
                <a:ln w="1905">
                  <a:solidFill>
                    <a:schemeClr val="tx1"/>
                  </a:solidFill>
                </a:ln>
                <a:solidFill>
                  <a:schemeClr val="accent2">
                    <a:lumMod val="75000"/>
                  </a:schemeClr>
                </a:solidFill>
                <a:effectLst>
                  <a:innerShdw blurRad="69850" dist="43180" dir="5400000">
                    <a:srgbClr val="000000">
                      <a:alpha val="65000"/>
                    </a:srgbClr>
                  </a:innerShdw>
                </a:effectLst>
              </a:rPr>
            </a:br>
            <a:r>
              <a:rPr lang="en-US" sz="3600" b="1" dirty="0" smtClean="0">
                <a:ln w="1905">
                  <a:solidFill>
                    <a:schemeClr val="tx1"/>
                  </a:solidFill>
                </a:ln>
                <a:solidFill>
                  <a:schemeClr val="accent2">
                    <a:lumMod val="75000"/>
                  </a:schemeClr>
                </a:solidFill>
                <a:effectLst>
                  <a:innerShdw blurRad="69850" dist="43180" dir="5400000">
                    <a:srgbClr val="000000">
                      <a:alpha val="65000"/>
                    </a:srgbClr>
                  </a:innerShdw>
                </a:effectLst>
              </a:rPr>
              <a:t>as well as land &amp; sea animal husbandry.</a:t>
            </a:r>
          </a:p>
          <a:p>
            <a:pPr>
              <a:buFont typeface="Wingdings" pitchFamily="2" charset="2"/>
              <a:buChar char="§"/>
            </a:pPr>
            <a:r>
              <a:rPr lang="en-US" sz="3600" b="1" dirty="0" smtClean="0">
                <a:ln w="1905">
                  <a:solidFill>
                    <a:schemeClr val="tx1"/>
                  </a:solidFill>
                </a:ln>
                <a:solidFill>
                  <a:schemeClr val="accent5">
                    <a:lumMod val="75000"/>
                  </a:schemeClr>
                </a:solidFill>
                <a:effectLst>
                  <a:innerShdw blurRad="69850" dist="43180" dir="5400000">
                    <a:srgbClr val="000000">
                      <a:alpha val="65000"/>
                    </a:srgbClr>
                  </a:innerShdw>
                </a:effectLst>
              </a:rPr>
              <a:t>Farm animals are dehorned/castrated successfully.</a:t>
            </a:r>
          </a:p>
          <a:p>
            <a:pPr>
              <a:buFont typeface="Wingdings" pitchFamily="2" charset="2"/>
              <a:buChar char="§"/>
            </a:pPr>
            <a:r>
              <a:rPr lang="en-US" sz="3600" b="1" dirty="0" smtClean="0">
                <a:ln w="1905">
                  <a:solidFill>
                    <a:schemeClr val="tx1"/>
                  </a:solidFill>
                </a:ln>
                <a:solidFill>
                  <a:schemeClr val="accent4"/>
                </a:solidFill>
                <a:effectLst>
                  <a:innerShdw blurRad="69850" dist="43180" dir="5400000">
                    <a:srgbClr val="000000">
                      <a:alpha val="65000"/>
                    </a:srgbClr>
                  </a:innerShdw>
                </a:effectLst>
              </a:rPr>
              <a:t>Hair grows fuller and faster when cut by lunar cycles.</a:t>
            </a:r>
          </a:p>
          <a:p>
            <a:pPr>
              <a:buFont typeface="Wingdings" pitchFamily="2" charset="2"/>
              <a:buChar char="§"/>
            </a:pPr>
            <a:r>
              <a:rPr lang="en-US" sz="3600" b="1" dirty="0" smtClean="0">
                <a:ln w="1905">
                  <a:solidFill>
                    <a:schemeClr val="tx1"/>
                  </a:solidFill>
                </a:ln>
                <a:solidFill>
                  <a:srgbClr val="92D050"/>
                </a:solidFill>
                <a:effectLst>
                  <a:innerShdw blurRad="69850" dist="43180" dir="5400000">
                    <a:srgbClr val="000000">
                      <a:alpha val="65000"/>
                    </a:srgbClr>
                  </a:innerShdw>
                </a:effectLst>
              </a:rPr>
              <a:t>Parasite cleansing is more successful if done before parasites begin to reproduce at the full moon.</a:t>
            </a:r>
            <a:endParaRPr lang="en-US" sz="3600" dirty="0" smtClean="0">
              <a:solidFill>
                <a:srgbClr val="92D050"/>
              </a:solidFill>
            </a:endParaRPr>
          </a:p>
        </p:txBody>
      </p:sp>
      <p:sp>
        <p:nvSpPr>
          <p:cNvPr id="6" name="Title 1"/>
          <p:cNvSpPr txBox="1">
            <a:spLocks/>
          </p:cNvSpPr>
          <p:nvPr/>
        </p:nvSpPr>
        <p:spPr>
          <a:xfrm>
            <a:off x="0" y="228600"/>
            <a:ext cx="12192000" cy="990600"/>
          </a:xfrm>
          <a:prstGeom prst="rect">
            <a:avLst/>
          </a:prstGeom>
        </p:spPr>
        <p:txBody>
          <a:bodyPr vert="horz" anchor="ctr">
            <a:normAutofit/>
            <a:scene3d>
              <a:camera prst="orthographicFront"/>
              <a:lightRig rig="balanced" dir="t">
                <a:rot lat="0" lon="0" rev="2100000"/>
              </a:lightRig>
            </a:scene3d>
            <a:sp3d extrusionH="57150" prstMaterial="metal">
              <a:bevelT w="38100" h="25400"/>
              <a:contourClr>
                <a:schemeClr val="bg2"/>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smtClean="0">
                <a:ln w="50800"/>
                <a:solidFill>
                  <a:schemeClr val="bg1">
                    <a:shade val="50000"/>
                  </a:schemeClr>
                </a:solidFill>
                <a:latin typeface="Arial Rounded MT Bold" pitchFamily="34" charset="0"/>
              </a:rPr>
              <a:t>  Lunar Cycle Pull            Land Animals</a:t>
            </a:r>
            <a:endParaRPr lang="en-US" sz="4800" b="1" dirty="0">
              <a:ln w="50800"/>
              <a:solidFill>
                <a:schemeClr val="bg1">
                  <a:shade val="50000"/>
                </a:schemeClr>
              </a:solidFill>
              <a:latin typeface="Arial Rounded MT Bold" pitchFamily="34" charset="0"/>
            </a:endParaRPr>
          </a:p>
        </p:txBody>
      </p:sp>
    </p:spTree>
    <p:extLst>
      <p:ext uri="{BB962C8B-B14F-4D97-AF65-F5344CB8AC3E}">
        <p14:creationId xmlns:p14="http://schemas.microsoft.com/office/powerpoint/2010/main" val="265619927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anim calcmode="lin" valueType="num">
                                      <p:cBhvr>
                                        <p:cTn id="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fade">
                                      <p:cBhvr>
                                        <p:cTn id="13" dur="1000"/>
                                        <p:tgtEl>
                                          <p:spTgt spid="5">
                                            <p:txEl>
                                              <p:pRg st="5" end="5"/>
                                            </p:txEl>
                                          </p:spTgt>
                                        </p:tgtEl>
                                      </p:cBhvr>
                                    </p:animEffect>
                                    <p:anim calcmode="lin" valueType="num">
                                      <p:cBhvr>
                                        <p:cTn id="14"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anim calcmode="lin" valueType="num">
                                      <p:cBhvr>
                                        <p:cTn id="2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48</a:t>
            </a:fld>
            <a:endParaRPr lang="en-US"/>
          </a:p>
        </p:txBody>
      </p:sp>
      <p:sp>
        <p:nvSpPr>
          <p:cNvPr id="5" name="Content Placeholder 3"/>
          <p:cNvSpPr txBox="1">
            <a:spLocks/>
          </p:cNvSpPr>
          <p:nvPr/>
        </p:nvSpPr>
        <p:spPr>
          <a:xfrm>
            <a:off x="228600" y="1981200"/>
            <a:ext cx="11785600" cy="5105400"/>
          </a:xfrm>
          <a:prstGeom prst="rect">
            <a:avLst/>
          </a:prstGeom>
        </p:spPr>
        <p:txBody>
          <a:bodyPr vert="horz">
            <a:normAutofit/>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endParaRPr lang="en-US" dirty="0" smtClean="0"/>
          </a:p>
        </p:txBody>
      </p:sp>
      <p:sp>
        <p:nvSpPr>
          <p:cNvPr id="6" name="Title 1"/>
          <p:cNvSpPr txBox="1">
            <a:spLocks/>
          </p:cNvSpPr>
          <p:nvPr/>
        </p:nvSpPr>
        <p:spPr>
          <a:xfrm>
            <a:off x="0" y="228600"/>
            <a:ext cx="12014200" cy="990600"/>
          </a:xfrm>
          <a:prstGeom prst="rect">
            <a:avLst/>
          </a:prstGeom>
        </p:spPr>
        <p:txBody>
          <a:bodyPr vert="horz" anchor="ctr">
            <a:normAutofit/>
            <a:scene3d>
              <a:camera prst="orthographicFront"/>
              <a:lightRig rig="balanced" dir="t">
                <a:rot lat="0" lon="0" rev="2100000"/>
              </a:lightRig>
            </a:scene3d>
            <a:sp3d extrusionH="57150" prstMaterial="metal">
              <a:bevelT w="38100" h="25400"/>
              <a:contourClr>
                <a:schemeClr val="bg2"/>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r"/>
            <a:r>
              <a:rPr lang="en-US" sz="4800" b="1" dirty="0" smtClean="0">
                <a:ln w="50800"/>
                <a:solidFill>
                  <a:schemeClr val="bg1">
                    <a:shade val="50000"/>
                  </a:schemeClr>
                </a:solidFill>
                <a:latin typeface="Arial Rounded MT Bold" pitchFamily="34" charset="0"/>
              </a:rPr>
              <a:t>    Lunar Cycle Pull     Land Plants</a:t>
            </a:r>
            <a:endParaRPr lang="en-US" sz="4800" b="1" dirty="0">
              <a:ln w="50800"/>
              <a:solidFill>
                <a:schemeClr val="bg1">
                  <a:shade val="50000"/>
                </a:schemeClr>
              </a:solidFill>
              <a:latin typeface="Arial Rounded MT Bold" pitchFamily="34" charset="0"/>
            </a:endParaRPr>
          </a:p>
        </p:txBody>
      </p:sp>
      <p:sp>
        <p:nvSpPr>
          <p:cNvPr id="7" name="Rectangle 6"/>
          <p:cNvSpPr/>
          <p:nvPr/>
        </p:nvSpPr>
        <p:spPr>
          <a:xfrm>
            <a:off x="354243" y="1588625"/>
            <a:ext cx="11413744" cy="4893647"/>
          </a:xfrm>
          <a:prstGeom prst="rect">
            <a:avLst/>
          </a:prstGeom>
        </p:spPr>
        <p:txBody>
          <a:bodyPr wrap="square">
            <a:spAutoFit/>
          </a:bodyPr>
          <a:lstStyle/>
          <a:p>
            <a:endParaRPr lang="en-US" sz="4000" b="1" dirty="0">
              <a:ln w="1905">
                <a:solidFill>
                  <a:schemeClr val="tx1"/>
                </a:solidFill>
              </a:ln>
              <a:solidFill>
                <a:schemeClr val="bg1"/>
              </a:solidFill>
              <a:effectLst>
                <a:innerShdw blurRad="69850" dist="43180" dir="5400000">
                  <a:srgbClr val="000000">
                    <a:alpha val="65000"/>
                  </a:srgbClr>
                </a:innerShdw>
              </a:effectLst>
            </a:endParaRPr>
          </a:p>
          <a:p>
            <a:endParaRPr lang="en-US" sz="1600" b="1" dirty="0" smtClean="0">
              <a:ln w="1905">
                <a:solidFill>
                  <a:schemeClr val="tx1"/>
                </a:solidFill>
              </a:ln>
              <a:solidFill>
                <a:schemeClr val="bg1"/>
              </a:solidFill>
              <a:effectLst>
                <a:innerShdw blurRad="69850" dist="43180" dir="5400000">
                  <a:srgbClr val="000000">
                    <a:alpha val="65000"/>
                  </a:srgbClr>
                </a:innerShdw>
              </a:effectLst>
            </a:endParaRPr>
          </a:p>
          <a:p>
            <a:endParaRPr lang="en-US" sz="2000" b="1" dirty="0" smtClean="0">
              <a:ln w="1905">
                <a:solidFill>
                  <a:schemeClr val="tx1"/>
                </a:solidFill>
              </a:ln>
              <a:solidFill>
                <a:schemeClr val="bg1"/>
              </a:solidFill>
              <a:effectLst>
                <a:innerShdw blurRad="69850" dist="43180" dir="5400000">
                  <a:srgbClr val="000000">
                    <a:alpha val="65000"/>
                  </a:srgbClr>
                </a:innerShdw>
              </a:effectLst>
            </a:endParaRPr>
          </a:p>
          <a:p>
            <a:endParaRPr lang="en-US" sz="2000" b="1" dirty="0">
              <a:ln w="1905">
                <a:solidFill>
                  <a:schemeClr val="tx1"/>
                </a:solidFill>
              </a:ln>
              <a:solidFill>
                <a:schemeClr val="bg1"/>
              </a:solidFill>
              <a:effectLst>
                <a:innerShdw blurRad="69850" dist="43180" dir="5400000">
                  <a:srgbClr val="000000">
                    <a:alpha val="65000"/>
                  </a:srgbClr>
                </a:innerShdw>
              </a:effectLst>
            </a:endParaRPr>
          </a:p>
          <a:p>
            <a:endParaRPr lang="en-US" sz="2000" b="1" dirty="0" smtClean="0">
              <a:ln w="1905">
                <a:solidFill>
                  <a:schemeClr val="tx1"/>
                </a:solidFill>
              </a:ln>
              <a:solidFill>
                <a:schemeClr val="bg1"/>
              </a:solidFill>
              <a:effectLst>
                <a:innerShdw blurRad="69850" dist="43180" dir="5400000">
                  <a:srgbClr val="000000">
                    <a:alpha val="65000"/>
                  </a:srgbClr>
                </a:innerShdw>
              </a:effectLst>
            </a:endParaRPr>
          </a:p>
          <a:p>
            <a:endParaRPr lang="en-US" sz="2000" b="1" dirty="0" smtClean="0">
              <a:ln w="1905">
                <a:solidFill>
                  <a:schemeClr val="tx1"/>
                </a:solidFill>
              </a:ln>
              <a:solidFill>
                <a:schemeClr val="bg1"/>
              </a:solidFill>
              <a:effectLst>
                <a:innerShdw blurRad="69850" dist="43180" dir="5400000">
                  <a:srgbClr val="000000">
                    <a:alpha val="65000"/>
                  </a:srgbClr>
                </a:innerShdw>
              </a:effectLst>
            </a:endParaRPr>
          </a:p>
          <a:p>
            <a:r>
              <a:rPr lang="en-US" sz="4400" b="1" dirty="0">
                <a:ln w="1905">
                  <a:solidFill>
                    <a:schemeClr val="tx1"/>
                  </a:solidFill>
                </a:ln>
                <a:solidFill>
                  <a:schemeClr val="bg1"/>
                </a:solidFill>
                <a:effectLst>
                  <a:innerShdw blurRad="69850" dist="43180" dir="5400000">
                    <a:srgbClr val="000000">
                      <a:alpha val="65000"/>
                    </a:srgbClr>
                  </a:innerShdw>
                </a:effectLst>
              </a:rPr>
              <a:t>L</a:t>
            </a:r>
            <a:r>
              <a:rPr lang="en-US" sz="4400" b="1" dirty="0" smtClean="0">
                <a:ln w="1905">
                  <a:solidFill>
                    <a:schemeClr val="tx1"/>
                  </a:solidFill>
                </a:ln>
                <a:solidFill>
                  <a:schemeClr val="bg1"/>
                </a:solidFill>
                <a:effectLst>
                  <a:innerShdw blurRad="69850" dist="43180" dir="5400000">
                    <a:srgbClr val="000000">
                      <a:alpha val="65000"/>
                    </a:srgbClr>
                  </a:innerShdw>
                </a:effectLst>
              </a:rPr>
              <a:t>unar </a:t>
            </a:r>
            <a:r>
              <a:rPr lang="en-US" sz="4400" b="1" dirty="0">
                <a:ln w="1905">
                  <a:solidFill>
                    <a:schemeClr val="tx1"/>
                  </a:solidFill>
                </a:ln>
                <a:solidFill>
                  <a:schemeClr val="bg1"/>
                </a:solidFill>
                <a:effectLst>
                  <a:innerShdw blurRad="69850" dist="43180" dir="5400000">
                    <a:srgbClr val="000000">
                      <a:alpha val="65000"/>
                    </a:srgbClr>
                  </a:innerShdw>
                </a:effectLst>
              </a:rPr>
              <a:t>cycles </a:t>
            </a:r>
            <a:r>
              <a:rPr lang="en-US" sz="4400" b="1" dirty="0" smtClean="0">
                <a:ln w="1905">
                  <a:solidFill>
                    <a:schemeClr val="tx1"/>
                  </a:solidFill>
                </a:ln>
                <a:solidFill>
                  <a:schemeClr val="bg1"/>
                </a:solidFill>
                <a:effectLst>
                  <a:innerShdw blurRad="69850" dist="43180" dir="5400000">
                    <a:srgbClr val="000000">
                      <a:alpha val="65000"/>
                    </a:srgbClr>
                  </a:innerShdw>
                </a:effectLst>
              </a:rPr>
              <a:t>also influence </a:t>
            </a:r>
            <a:r>
              <a:rPr lang="en-US" sz="4400" b="1" dirty="0">
                <a:ln w="1905">
                  <a:solidFill>
                    <a:schemeClr val="tx1"/>
                  </a:solidFill>
                </a:ln>
                <a:solidFill>
                  <a:schemeClr val="bg1"/>
                </a:solidFill>
                <a:effectLst>
                  <a:innerShdw blurRad="69850" dist="43180" dir="5400000">
                    <a:srgbClr val="000000">
                      <a:alpha val="65000"/>
                    </a:srgbClr>
                  </a:innerShdw>
                </a:effectLst>
              </a:rPr>
              <a:t>agricultural seasons of seeding and harvesting (haying). </a:t>
            </a:r>
            <a:r>
              <a:rPr lang="en-US" sz="4400" b="1" dirty="0" smtClean="0">
                <a:ln w="1905">
                  <a:solidFill>
                    <a:schemeClr val="tx1"/>
                  </a:solidFill>
                </a:ln>
                <a:solidFill>
                  <a:schemeClr val="bg1"/>
                </a:solidFill>
                <a:effectLst>
                  <a:innerShdw blurRad="69850" dist="43180" dir="5400000">
                    <a:srgbClr val="000000">
                      <a:alpha val="65000"/>
                    </a:srgbClr>
                  </a:innerShdw>
                </a:effectLst>
              </a:rPr>
              <a:t/>
            </a:r>
            <a:br>
              <a:rPr lang="en-US" sz="4400" b="1" dirty="0" smtClean="0">
                <a:ln w="1905">
                  <a:solidFill>
                    <a:schemeClr val="tx1"/>
                  </a:solidFill>
                </a:ln>
                <a:solidFill>
                  <a:schemeClr val="bg1"/>
                </a:solidFill>
                <a:effectLst>
                  <a:innerShdw blurRad="69850" dist="43180" dir="5400000">
                    <a:srgbClr val="000000">
                      <a:alpha val="65000"/>
                    </a:srgbClr>
                  </a:innerShdw>
                </a:effectLst>
              </a:rPr>
            </a:br>
            <a:r>
              <a:rPr lang="en-US" sz="4400" b="1" dirty="0" smtClean="0">
                <a:ln w="1905">
                  <a:solidFill>
                    <a:schemeClr val="tx1"/>
                  </a:solidFill>
                </a:ln>
                <a:solidFill>
                  <a:schemeClr val="bg1"/>
                </a:solidFill>
                <a:effectLst>
                  <a:innerShdw blurRad="69850" dist="43180" dir="5400000">
                    <a:srgbClr val="000000">
                      <a:alpha val="65000"/>
                    </a:srgbClr>
                  </a:innerShdw>
                </a:effectLst>
              </a:rPr>
              <a:t>Gardens </a:t>
            </a:r>
            <a:r>
              <a:rPr lang="en-US" sz="4400" b="1" dirty="0">
                <a:ln w="1905">
                  <a:solidFill>
                    <a:schemeClr val="tx1"/>
                  </a:solidFill>
                </a:ln>
                <a:solidFill>
                  <a:schemeClr val="bg1"/>
                </a:solidFill>
                <a:effectLst>
                  <a:innerShdw blurRad="69850" dist="43180" dir="5400000">
                    <a:srgbClr val="000000">
                      <a:alpha val="65000"/>
                    </a:srgbClr>
                  </a:innerShdw>
                </a:effectLst>
              </a:rPr>
              <a:t>flourish when planted according to various lunar phases.  </a:t>
            </a:r>
            <a:endParaRPr lang="en-US" sz="4000" b="1" dirty="0" smtClean="0">
              <a:ln w="1905">
                <a:solidFill>
                  <a:schemeClr val="tx1"/>
                </a:solidFill>
              </a:ln>
              <a:solidFill>
                <a:srgbClr val="006600"/>
              </a:solidFill>
              <a:effectLst>
                <a:innerShdw blurRad="69850" dist="43180" dir="5400000">
                  <a:srgbClr val="000000">
                    <a:alpha val="65000"/>
                  </a:srgbClr>
                </a:innerShdw>
              </a:effectLst>
            </a:endParaRPr>
          </a:p>
        </p:txBody>
      </p:sp>
      <p:sp>
        <p:nvSpPr>
          <p:cNvPr id="8" name="Content Placeholder 3"/>
          <p:cNvSpPr txBox="1">
            <a:spLocks/>
          </p:cNvSpPr>
          <p:nvPr/>
        </p:nvSpPr>
        <p:spPr>
          <a:xfrm>
            <a:off x="360835" y="2738375"/>
            <a:ext cx="8325966" cy="1066800"/>
          </a:xfrm>
          <a:prstGeom prst="rect">
            <a:avLst/>
          </a:prstGeom>
        </p:spPr>
        <p:txBody>
          <a:bodyPr vert="horz">
            <a:normAutofit/>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b="1" dirty="0" smtClean="0">
                <a:ln w="1905">
                  <a:solidFill>
                    <a:srgbClr val="002060"/>
                  </a:solidFill>
                </a:ln>
                <a:solidFill>
                  <a:schemeClr val="accent4"/>
                </a:solidFill>
                <a:effectLst>
                  <a:innerShdw blurRad="69850" dist="43180" dir="5400000">
                    <a:srgbClr val="000000">
                      <a:alpha val="65000"/>
                    </a:srgbClr>
                  </a:innerShdw>
                </a:effectLst>
              </a:rPr>
              <a:t>This Lunar Pull affects soil moisture, </a:t>
            </a:r>
            <a:br>
              <a:rPr lang="en-US" b="1" dirty="0" smtClean="0">
                <a:ln w="1905">
                  <a:solidFill>
                    <a:srgbClr val="002060"/>
                  </a:solidFill>
                </a:ln>
                <a:solidFill>
                  <a:schemeClr val="accent4"/>
                </a:solidFill>
                <a:effectLst>
                  <a:innerShdw blurRad="69850" dist="43180" dir="5400000">
                    <a:srgbClr val="000000">
                      <a:alpha val="65000"/>
                    </a:srgbClr>
                  </a:innerShdw>
                </a:effectLst>
              </a:rPr>
            </a:br>
            <a:r>
              <a:rPr lang="en-US" b="1" dirty="0" smtClean="0">
                <a:ln w="1905">
                  <a:solidFill>
                    <a:srgbClr val="002060"/>
                  </a:solidFill>
                </a:ln>
                <a:solidFill>
                  <a:schemeClr val="accent4"/>
                </a:solidFill>
                <a:effectLst>
                  <a:innerShdw blurRad="69850" dist="43180" dir="5400000">
                    <a:srgbClr val="000000">
                      <a:alpha val="65000"/>
                    </a:srgbClr>
                  </a:innerShdw>
                </a:effectLst>
              </a:rPr>
              <a:t>plant sap and the water table of the earth.</a:t>
            </a:r>
            <a:endParaRPr lang="en-US" dirty="0" smtClean="0">
              <a:ln w="1905">
                <a:solidFill>
                  <a:srgbClr val="002060"/>
                </a:solidFill>
              </a:ln>
            </a:endParaRPr>
          </a:p>
        </p:txBody>
      </p:sp>
      <p:sp>
        <p:nvSpPr>
          <p:cNvPr id="10" name="TextBox 9"/>
          <p:cNvSpPr txBox="1"/>
          <p:nvPr/>
        </p:nvSpPr>
        <p:spPr>
          <a:xfrm>
            <a:off x="5593466" y="5891373"/>
            <a:ext cx="6324600" cy="783193"/>
          </a:xfrm>
          <a:prstGeom prst="roundRect">
            <a:avLst/>
          </a:prstGeom>
          <a:gradFill>
            <a:gsLst>
              <a:gs pos="0">
                <a:srgbClr val="00B050"/>
              </a:gs>
              <a:gs pos="50000">
                <a:schemeClr val="bg1"/>
              </a:gs>
              <a:gs pos="100000">
                <a:srgbClr val="92D050"/>
              </a:gs>
            </a:gsLst>
            <a:lin ang="5400000" scaled="0"/>
          </a:gradFill>
          <a:ln w="57150">
            <a:solidFill>
              <a:srgbClr val="00B050"/>
            </a:solidFill>
          </a:ln>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4000" b="1" dirty="0">
                <a:ln w="1905">
                  <a:solidFill>
                    <a:schemeClr val="tx1"/>
                  </a:solidFill>
                </a:ln>
                <a:solidFill>
                  <a:srgbClr val="006600"/>
                </a:solidFill>
                <a:effectLst>
                  <a:innerShdw blurRad="69850" dist="43180" dir="5400000">
                    <a:srgbClr val="000000">
                      <a:alpha val="65000"/>
                    </a:srgbClr>
                  </a:innerShdw>
                </a:effectLst>
              </a:rPr>
              <a:t>Next:  Deut 33:14; Ps 104:19</a:t>
            </a:r>
            <a:r>
              <a:rPr lang="en-US" sz="4000" b="1" dirty="0" smtClean="0">
                <a:ln w="1905">
                  <a:solidFill>
                    <a:schemeClr val="tx1"/>
                  </a:solidFill>
                </a:ln>
                <a:solidFill>
                  <a:srgbClr val="006600"/>
                </a:solidFill>
                <a:effectLst>
                  <a:innerShdw blurRad="69850" dist="43180" dir="5400000">
                    <a:srgbClr val="000000">
                      <a:alpha val="65000"/>
                    </a:srgbClr>
                  </a:innerShdw>
                </a:effectLst>
              </a:rPr>
              <a:t>.</a:t>
            </a:r>
            <a:endParaRPr lang="en-US" sz="4000" b="1" dirty="0">
              <a:ln w="1905">
                <a:solidFill>
                  <a:schemeClr val="tx1"/>
                </a:solidFill>
              </a:ln>
              <a:solidFill>
                <a:srgbClr val="0066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06362318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1078464" cy="9906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4">
                    <a:lumMod val="75000"/>
                  </a:schemeClr>
                </a:solidFill>
                <a:latin typeface="Arial Rounded MT Bold" pitchFamily="34" charset="0"/>
              </a:rPr>
              <a:t>Ordinance of the Harvest Moon</a:t>
            </a:r>
            <a:endParaRPr lang="en-US" sz="5400" b="1" dirty="0">
              <a:ln/>
              <a:solidFill>
                <a:schemeClr val="accent4">
                  <a:lumMod val="75000"/>
                </a:schemeClr>
              </a:solidFill>
              <a:latin typeface="Arial Rounded MT Bold" pitchFamily="34" charset="0"/>
            </a:endParaRPr>
          </a:p>
        </p:txBody>
      </p:sp>
      <p:sp>
        <p:nvSpPr>
          <p:cNvPr id="3" name="Slide Number Placeholder 2"/>
          <p:cNvSpPr>
            <a:spLocks noGrp="1"/>
          </p:cNvSpPr>
          <p:nvPr>
            <p:ph type="sldNum" sz="quarter" idx="12"/>
          </p:nvPr>
        </p:nvSpPr>
        <p:spPr>
          <a:xfrm>
            <a:off x="11353800" y="6502812"/>
            <a:ext cx="711200" cy="244476"/>
          </a:xfrm>
        </p:spPr>
        <p:txBody>
          <a:bodyPr>
            <a:normAutofit fontScale="85000" lnSpcReduction="20000"/>
          </a:bodyPr>
          <a:lstStyle/>
          <a:p>
            <a:fld id="{AA4C6552-42F6-43F2-A3FB-E92E8C09004E}" type="slidenum">
              <a:rPr lang="en-US" smtClean="0"/>
              <a:pPr/>
              <a:t>49</a:t>
            </a:fld>
            <a:endParaRPr lang="en-US" dirty="0"/>
          </a:p>
        </p:txBody>
      </p:sp>
      <p:sp>
        <p:nvSpPr>
          <p:cNvPr id="4" name="Content Placeholder 3"/>
          <p:cNvSpPr>
            <a:spLocks noGrp="1"/>
          </p:cNvSpPr>
          <p:nvPr>
            <p:ph sz="quarter" idx="1"/>
          </p:nvPr>
        </p:nvSpPr>
        <p:spPr>
          <a:xfrm>
            <a:off x="457200" y="2590800"/>
            <a:ext cx="11483700" cy="3124200"/>
          </a:xfrm>
        </p:spPr>
        <p:txBody>
          <a:bodyPr>
            <a:normAutofit/>
            <a:scene3d>
              <a:camera prst="orthographicFront"/>
              <a:lightRig rig="threePt" dir="t"/>
            </a:scene3d>
            <a:sp3d extrusionH="57150">
              <a:bevelT w="38100" h="38100"/>
            </a:sp3d>
          </a:bodyPr>
          <a:lstStyle/>
          <a:p>
            <a:pPr marL="0" indent="0">
              <a:buNone/>
            </a:pPr>
            <a:r>
              <a:rPr lang="en-US" sz="3600" b="1" dirty="0">
                <a:ln>
                  <a:solidFill>
                    <a:schemeClr val="bg1"/>
                  </a:solidFill>
                </a:ln>
                <a:solidFill>
                  <a:schemeClr val="accent4">
                    <a:lumMod val="75000"/>
                  </a:schemeClr>
                </a:solidFill>
              </a:rPr>
              <a:t>Deut </a:t>
            </a:r>
            <a:r>
              <a:rPr lang="en-US" sz="3600" b="1" dirty="0" smtClean="0">
                <a:ln>
                  <a:solidFill>
                    <a:schemeClr val="bg1"/>
                  </a:solidFill>
                </a:ln>
                <a:solidFill>
                  <a:schemeClr val="accent4">
                    <a:lumMod val="75000"/>
                  </a:schemeClr>
                </a:solidFill>
              </a:rPr>
              <a:t>33:14</a:t>
            </a:r>
            <a:r>
              <a:rPr lang="en-US" sz="3600" b="1" dirty="0" smtClean="0">
                <a:solidFill>
                  <a:schemeClr val="bg1"/>
                </a:solidFill>
              </a:rPr>
              <a:t> … and </a:t>
            </a:r>
            <a:r>
              <a:rPr lang="en-US" sz="3600" b="1" dirty="0">
                <a:solidFill>
                  <a:schemeClr val="bg1"/>
                </a:solidFill>
              </a:rPr>
              <a:t>for the </a:t>
            </a:r>
            <a:r>
              <a:rPr lang="en-US" sz="3600" b="1" u="sng" dirty="0">
                <a:ln>
                  <a:solidFill>
                    <a:schemeClr val="accent3">
                      <a:lumMod val="50000"/>
                    </a:schemeClr>
                  </a:solidFill>
                </a:ln>
                <a:solidFill>
                  <a:schemeClr val="accent3">
                    <a:lumMod val="60000"/>
                    <a:lumOff val="40000"/>
                  </a:schemeClr>
                </a:solidFill>
              </a:rPr>
              <a:t>precious </a:t>
            </a:r>
            <a:r>
              <a:rPr lang="en-US" sz="3600" b="1" u="sng" dirty="0" smtClean="0">
                <a:ln>
                  <a:solidFill>
                    <a:schemeClr val="accent3">
                      <a:lumMod val="50000"/>
                    </a:schemeClr>
                  </a:solidFill>
                </a:ln>
                <a:solidFill>
                  <a:schemeClr val="accent3">
                    <a:lumMod val="60000"/>
                    <a:lumOff val="40000"/>
                  </a:schemeClr>
                </a:solidFill>
              </a:rPr>
              <a:t>things</a:t>
            </a:r>
            <a:r>
              <a:rPr lang="en-US" sz="3600" b="1" dirty="0" smtClean="0">
                <a:ln>
                  <a:solidFill>
                    <a:schemeClr val="accent3">
                      <a:lumMod val="50000"/>
                    </a:schemeClr>
                  </a:solidFill>
                </a:ln>
                <a:solidFill>
                  <a:schemeClr val="accent3">
                    <a:lumMod val="60000"/>
                    <a:lumOff val="40000"/>
                  </a:schemeClr>
                </a:solidFill>
              </a:rPr>
              <a:t> </a:t>
            </a:r>
            <a:r>
              <a:rPr lang="en-US" sz="2800" b="1" dirty="0" smtClean="0">
                <a:ln>
                  <a:solidFill>
                    <a:schemeClr val="accent3">
                      <a:lumMod val="50000"/>
                    </a:schemeClr>
                  </a:solidFill>
                </a:ln>
                <a:solidFill>
                  <a:schemeClr val="accent3">
                    <a:lumMod val="60000"/>
                    <a:lumOff val="40000"/>
                  </a:schemeClr>
                </a:solidFill>
              </a:rPr>
              <a:t>[H4022] </a:t>
            </a:r>
            <a:r>
              <a:rPr lang="en-US" sz="3600" b="1" dirty="0">
                <a:solidFill>
                  <a:schemeClr val="bg1"/>
                </a:solidFill>
              </a:rPr>
              <a:t>put forth by the </a:t>
            </a:r>
            <a:r>
              <a:rPr lang="en-US" sz="3600" b="1" dirty="0" smtClean="0">
                <a:solidFill>
                  <a:schemeClr val="bg1"/>
                </a:solidFill>
              </a:rPr>
              <a:t>moon </a:t>
            </a:r>
            <a:r>
              <a:rPr lang="en-US" sz="2800" b="1" dirty="0" smtClean="0">
                <a:solidFill>
                  <a:schemeClr val="bg1"/>
                </a:solidFill>
              </a:rPr>
              <a:t>[H3391].</a:t>
            </a:r>
          </a:p>
          <a:p>
            <a:pPr marL="0" indent="0">
              <a:buNone/>
            </a:pPr>
            <a:endParaRPr lang="en-US" sz="1000" b="1" dirty="0">
              <a:solidFill>
                <a:schemeClr val="bg1"/>
              </a:solidFill>
            </a:endParaRPr>
          </a:p>
          <a:p>
            <a:pPr marL="320040" lvl="1" indent="0">
              <a:buNone/>
            </a:pPr>
            <a:r>
              <a:rPr lang="en-US" sz="4000" b="1" dirty="0">
                <a:ln>
                  <a:solidFill>
                    <a:schemeClr val="accent3">
                      <a:lumMod val="50000"/>
                    </a:schemeClr>
                  </a:solidFill>
                </a:ln>
                <a:solidFill>
                  <a:schemeClr val="accent3">
                    <a:lumMod val="60000"/>
                    <a:lumOff val="40000"/>
                  </a:schemeClr>
                </a:solidFill>
              </a:rPr>
              <a:t>[H4022</a:t>
            </a:r>
            <a:r>
              <a:rPr lang="en-US" sz="4000" b="1" dirty="0" smtClean="0">
                <a:ln>
                  <a:solidFill>
                    <a:schemeClr val="accent3">
                      <a:lumMod val="50000"/>
                    </a:schemeClr>
                  </a:solidFill>
                </a:ln>
                <a:solidFill>
                  <a:schemeClr val="accent3">
                    <a:lumMod val="60000"/>
                    <a:lumOff val="40000"/>
                  </a:schemeClr>
                </a:solidFill>
              </a:rPr>
              <a:t>] – something valuable; precious fruit</a:t>
            </a:r>
          </a:p>
          <a:p>
            <a:pPr marL="320040" lvl="1" indent="0">
              <a:buNone/>
            </a:pPr>
            <a:r>
              <a:rPr lang="en-US" sz="4000" b="1" dirty="0" smtClean="0">
                <a:solidFill>
                  <a:schemeClr val="bg1"/>
                </a:solidFill>
              </a:rPr>
              <a:t>[H3391] – lunation of the moon </a:t>
            </a:r>
            <a:endParaRPr lang="en-US" sz="4000" b="1" dirty="0">
              <a:solidFill>
                <a:schemeClr val="bg1"/>
              </a:solidFill>
            </a:endParaRPr>
          </a:p>
          <a:p>
            <a:pPr marL="0" indent="0">
              <a:buNone/>
            </a:pPr>
            <a:endParaRPr lang="en-US" sz="3600" b="1" dirty="0">
              <a:solidFill>
                <a:schemeClr val="bg1"/>
              </a:solidFill>
            </a:endParaRPr>
          </a:p>
          <a:p>
            <a:endParaRPr lang="en-US" dirty="0"/>
          </a:p>
        </p:txBody>
      </p:sp>
      <p:sp>
        <p:nvSpPr>
          <p:cNvPr id="5" name="TextBox 4"/>
          <p:cNvSpPr txBox="1"/>
          <p:nvPr/>
        </p:nvSpPr>
        <p:spPr>
          <a:xfrm>
            <a:off x="1447800" y="5486400"/>
            <a:ext cx="9372600" cy="1191816"/>
          </a:xfrm>
          <a:prstGeom prst="roundRect">
            <a:avLst/>
          </a:prstGeom>
          <a:gradFill>
            <a:gsLst>
              <a:gs pos="0">
                <a:srgbClr val="AAB733"/>
              </a:gs>
              <a:gs pos="50000">
                <a:schemeClr val="accent4">
                  <a:lumMod val="60000"/>
                  <a:lumOff val="40000"/>
                </a:schemeClr>
              </a:gs>
              <a:gs pos="100000">
                <a:srgbClr val="AAB733"/>
              </a:gs>
            </a:gsLst>
            <a:lin ang="5400000" scaled="0"/>
          </a:gradFill>
          <a:ln w="57150">
            <a:solidFill>
              <a:srgbClr val="AAB733"/>
            </a:solidFill>
          </a:ln>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ln w="1905">
                  <a:solidFill>
                    <a:schemeClr val="tx1"/>
                  </a:solidFill>
                </a:ln>
                <a:solidFill>
                  <a:srgbClr val="006600"/>
                </a:solidFill>
                <a:effectLst>
                  <a:innerShdw blurRad="69850" dist="43180" dir="5400000">
                    <a:srgbClr val="000000">
                      <a:alpha val="65000"/>
                    </a:srgbClr>
                  </a:innerShdw>
                </a:effectLst>
                <a:latin typeface="Corbel" pitchFamily="34" charset="0"/>
              </a:rPr>
              <a:t>This verse aligns with agricultural seasons.  </a:t>
            </a:r>
            <a:br>
              <a:rPr lang="en-US" sz="3200" b="1" dirty="0" smtClean="0">
                <a:ln w="1905">
                  <a:solidFill>
                    <a:schemeClr val="tx1"/>
                  </a:solidFill>
                </a:ln>
                <a:solidFill>
                  <a:srgbClr val="006600"/>
                </a:solidFill>
                <a:effectLst>
                  <a:innerShdw blurRad="69850" dist="43180" dir="5400000">
                    <a:srgbClr val="000000">
                      <a:alpha val="65000"/>
                    </a:srgbClr>
                  </a:innerShdw>
                </a:effectLst>
                <a:latin typeface="Corbel" pitchFamily="34" charset="0"/>
              </a:rPr>
            </a:br>
            <a:r>
              <a:rPr lang="en-US" sz="3200" b="1" dirty="0" smtClean="0">
                <a:ln w="1905">
                  <a:solidFill>
                    <a:schemeClr val="tx1"/>
                  </a:solidFill>
                </a:ln>
                <a:solidFill>
                  <a:srgbClr val="006600"/>
                </a:solidFill>
                <a:effectLst>
                  <a:innerShdw blurRad="69850" dist="43180" dir="5400000">
                    <a:srgbClr val="000000">
                      <a:alpha val="65000"/>
                    </a:srgbClr>
                  </a:innerShdw>
                </a:effectLst>
                <a:latin typeface="Corbel" pitchFamily="34" charset="0"/>
              </a:rPr>
              <a:t>Let’s compare to Ps 104:19</a:t>
            </a:r>
            <a:r>
              <a:rPr lang="en-US" sz="3200" b="1" dirty="0">
                <a:ln w="1905">
                  <a:solidFill>
                    <a:schemeClr val="tx1"/>
                  </a:solidFill>
                </a:ln>
                <a:solidFill>
                  <a:srgbClr val="006600"/>
                </a:solidFill>
                <a:effectLst>
                  <a:innerShdw blurRad="69850" dist="43180" dir="5400000">
                    <a:srgbClr val="000000">
                      <a:alpha val="65000"/>
                    </a:srgbClr>
                  </a:innerShdw>
                </a:effectLst>
                <a:latin typeface="Corbel" pitchFamily="34" charset="0"/>
              </a:rPr>
              <a:t> </a:t>
            </a:r>
            <a:r>
              <a:rPr lang="en-US" sz="3200" b="1" dirty="0" smtClean="0">
                <a:ln w="1905">
                  <a:solidFill>
                    <a:schemeClr val="tx1"/>
                  </a:solidFill>
                </a:ln>
                <a:solidFill>
                  <a:srgbClr val="006600"/>
                </a:solidFill>
                <a:effectLst>
                  <a:innerShdw blurRad="69850" dist="43180" dir="5400000">
                    <a:srgbClr val="000000">
                      <a:alpha val="65000"/>
                    </a:srgbClr>
                  </a:innerShdw>
                </a:effectLst>
                <a:latin typeface="Corbel" pitchFamily="34" charset="0"/>
              </a:rPr>
              <a:t>and the word “seasons.”</a:t>
            </a:r>
            <a:endParaRPr lang="en-US" sz="3200" b="1" dirty="0">
              <a:ln w="1905">
                <a:solidFill>
                  <a:schemeClr val="tx1"/>
                </a:solidFill>
              </a:ln>
              <a:solidFill>
                <a:srgbClr val="006600"/>
              </a:solidFill>
              <a:effectLst>
                <a:innerShdw blurRad="69850" dist="43180" dir="5400000">
                  <a:srgbClr val="000000">
                    <a:alpha val="65000"/>
                  </a:srgbClr>
                </a:innerShdw>
              </a:effectLst>
              <a:latin typeface="Corbel" pitchFamily="34" charset="0"/>
            </a:endParaRPr>
          </a:p>
        </p:txBody>
      </p:sp>
    </p:spTree>
    <p:extLst>
      <p:ext uri="{BB962C8B-B14F-4D97-AF65-F5344CB8AC3E}">
        <p14:creationId xmlns:p14="http://schemas.microsoft.com/office/powerpoint/2010/main" val="335015299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up)">
                                      <p:cBhvr>
                                        <p:cTn id="7" dur="1500"/>
                                        <p:tgtEl>
                                          <p:spTgt spid="4">
                                            <p:txEl>
                                              <p:pRg st="2" end="2"/>
                                            </p:txEl>
                                          </p:spTgt>
                                        </p:tgtEl>
                                      </p:cBhvr>
                                    </p:animEffect>
                                  </p:childTnLst>
                                </p:cTn>
                              </p:par>
                              <p:par>
                                <p:cTn id="8" presetID="22" presetClass="entr" presetSubtype="1" fill="hold" nodeType="withEffect">
                                  <p:stCondLst>
                                    <p:cond delay="100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wipe(up)">
                                      <p:cBhvr>
                                        <p:cTn id="10" dur="1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5</a:t>
            </a:fld>
            <a:endParaRPr lang="en-US"/>
          </a:p>
        </p:txBody>
      </p:sp>
      <p:sp>
        <p:nvSpPr>
          <p:cNvPr id="4" name="Content Placeholder 3"/>
          <p:cNvSpPr>
            <a:spLocks noGrp="1"/>
          </p:cNvSpPr>
          <p:nvPr>
            <p:ph sz="quarter" idx="1"/>
          </p:nvPr>
        </p:nvSpPr>
        <p:spPr>
          <a:xfrm>
            <a:off x="152401" y="1676400"/>
            <a:ext cx="6603999" cy="5562600"/>
          </a:xfrm>
        </p:spPr>
        <p:txBody>
          <a:bodyPr>
            <a:normAutofit fontScale="77500" lnSpcReduction="20000"/>
            <a:scene3d>
              <a:camera prst="orthographicFront"/>
              <a:lightRig rig="threePt" dir="t"/>
            </a:scene3d>
            <a:sp3d extrusionH="57150">
              <a:bevelT w="38100" h="38100"/>
            </a:sp3d>
          </a:bodyPr>
          <a:lstStyle/>
          <a:p>
            <a:pPr marL="0" indent="0">
              <a:buNone/>
            </a:pPr>
            <a:r>
              <a:rPr lang="en-US" sz="3600" b="1" dirty="0">
                <a:ln>
                  <a:solidFill>
                    <a:schemeClr val="accent6">
                      <a:lumMod val="75000"/>
                    </a:schemeClr>
                  </a:solidFill>
                </a:ln>
                <a:solidFill>
                  <a:srgbClr val="FF9900"/>
                </a:solidFill>
              </a:rPr>
              <a:t>Deut </a:t>
            </a:r>
            <a:r>
              <a:rPr lang="en-US" sz="3600" b="1" dirty="0" smtClean="0">
                <a:ln>
                  <a:solidFill>
                    <a:schemeClr val="accent6">
                      <a:lumMod val="75000"/>
                    </a:schemeClr>
                  </a:solidFill>
                </a:ln>
                <a:solidFill>
                  <a:srgbClr val="FF9900"/>
                </a:solidFill>
              </a:rPr>
              <a:t>4:1, 2, 19, 23, 26   </a:t>
            </a:r>
          </a:p>
          <a:p>
            <a:pPr>
              <a:lnSpc>
                <a:spcPct val="120000"/>
              </a:lnSpc>
              <a:buFont typeface="Wingdings" pitchFamily="2" charset="2"/>
              <a:buChar char="§"/>
            </a:pPr>
            <a:r>
              <a:rPr lang="en-US" b="1" dirty="0" smtClean="0"/>
              <a:t>1</a:t>
            </a:r>
            <a:r>
              <a:rPr lang="en-US" dirty="0" smtClean="0"/>
              <a:t>  </a:t>
            </a:r>
            <a:r>
              <a:rPr lang="en-US" dirty="0" smtClean="0">
                <a:solidFill>
                  <a:srgbClr val="002060"/>
                </a:solidFill>
              </a:rPr>
              <a:t>Now </a:t>
            </a:r>
            <a:r>
              <a:rPr lang="en-US" dirty="0">
                <a:solidFill>
                  <a:srgbClr val="002060"/>
                </a:solidFill>
              </a:rPr>
              <a:t>therefore hearken, O Israel, unto the statutes and unto the judgments, which I teach you, for to do them, that ye may live</a:t>
            </a:r>
            <a:r>
              <a:rPr lang="en-US" dirty="0" smtClean="0">
                <a:solidFill>
                  <a:srgbClr val="002060"/>
                </a:solidFill>
              </a:rPr>
              <a:t>,</a:t>
            </a:r>
            <a:endParaRPr lang="en-US" dirty="0">
              <a:solidFill>
                <a:srgbClr val="002060"/>
              </a:solidFill>
            </a:endParaRPr>
          </a:p>
          <a:p>
            <a:pPr>
              <a:lnSpc>
                <a:spcPct val="120000"/>
              </a:lnSpc>
              <a:buFont typeface="Wingdings" pitchFamily="2" charset="2"/>
              <a:buChar char="§"/>
            </a:pPr>
            <a:r>
              <a:rPr lang="en-US" b="1" dirty="0" smtClean="0"/>
              <a:t>2</a:t>
            </a:r>
            <a:r>
              <a:rPr lang="en-US" dirty="0" smtClean="0"/>
              <a:t>  </a:t>
            </a:r>
            <a:r>
              <a:rPr lang="en-US" dirty="0" smtClean="0">
                <a:solidFill>
                  <a:srgbClr val="8E002F"/>
                </a:solidFill>
              </a:rPr>
              <a:t>Ye </a:t>
            </a:r>
            <a:r>
              <a:rPr lang="en-US" dirty="0">
                <a:solidFill>
                  <a:srgbClr val="8E002F"/>
                </a:solidFill>
              </a:rPr>
              <a:t>shall not add unto the word which I command you, neither shall ye diminish ought from it, </a:t>
            </a:r>
          </a:p>
          <a:p>
            <a:pPr>
              <a:lnSpc>
                <a:spcPct val="120000"/>
              </a:lnSpc>
              <a:buFont typeface="Wingdings" pitchFamily="2" charset="2"/>
              <a:buChar char="§"/>
            </a:pPr>
            <a:r>
              <a:rPr lang="en-US" b="1" dirty="0" smtClean="0"/>
              <a:t>19</a:t>
            </a:r>
            <a:r>
              <a:rPr lang="en-US" dirty="0" smtClean="0"/>
              <a:t>  </a:t>
            </a:r>
            <a:r>
              <a:rPr lang="en-US" dirty="0" smtClean="0">
                <a:solidFill>
                  <a:srgbClr val="002060"/>
                </a:solidFill>
              </a:rPr>
              <a:t>And </a:t>
            </a:r>
            <a:r>
              <a:rPr lang="en-US" dirty="0">
                <a:solidFill>
                  <a:srgbClr val="002060"/>
                </a:solidFill>
              </a:rPr>
              <a:t>lest thou lift up thine eyes unto heaven, and when thou </a:t>
            </a:r>
            <a:r>
              <a:rPr lang="en-US" dirty="0" err="1">
                <a:solidFill>
                  <a:srgbClr val="002060"/>
                </a:solidFill>
              </a:rPr>
              <a:t>seest</a:t>
            </a:r>
            <a:r>
              <a:rPr lang="en-US" dirty="0">
                <a:solidFill>
                  <a:srgbClr val="002060"/>
                </a:solidFill>
              </a:rPr>
              <a:t> </a:t>
            </a:r>
            <a:r>
              <a:rPr lang="en-US" dirty="0">
                <a:solidFill>
                  <a:srgbClr val="8E002F"/>
                </a:solidFill>
              </a:rPr>
              <a:t>the sun, and </a:t>
            </a:r>
            <a:r>
              <a:rPr lang="en-US" dirty="0" smtClean="0">
                <a:solidFill>
                  <a:srgbClr val="8E002F"/>
                </a:solidFill>
              </a:rPr>
              <a:t/>
            </a:r>
            <a:br>
              <a:rPr lang="en-US" dirty="0" smtClean="0">
                <a:solidFill>
                  <a:srgbClr val="8E002F"/>
                </a:solidFill>
              </a:rPr>
            </a:br>
            <a:r>
              <a:rPr lang="en-US" dirty="0" smtClean="0">
                <a:solidFill>
                  <a:srgbClr val="8E002F"/>
                </a:solidFill>
              </a:rPr>
              <a:t>the </a:t>
            </a:r>
            <a:r>
              <a:rPr lang="en-US" b="1" u="sng" dirty="0" smtClean="0">
                <a:solidFill>
                  <a:srgbClr val="8E002F"/>
                </a:solidFill>
              </a:rPr>
              <a:t>MOON</a:t>
            </a:r>
            <a:r>
              <a:rPr lang="en-US" dirty="0" smtClean="0">
                <a:solidFill>
                  <a:srgbClr val="8E002F"/>
                </a:solidFill>
              </a:rPr>
              <a:t>, </a:t>
            </a:r>
            <a:r>
              <a:rPr lang="en-US" dirty="0">
                <a:solidFill>
                  <a:srgbClr val="8E002F"/>
                </a:solidFill>
              </a:rPr>
              <a:t>and the stars, even all the host </a:t>
            </a:r>
            <a:r>
              <a:rPr lang="en-US" dirty="0" smtClean="0">
                <a:solidFill>
                  <a:srgbClr val="8E002F"/>
                </a:solidFill>
              </a:rPr>
              <a:t/>
            </a:r>
            <a:br>
              <a:rPr lang="en-US" dirty="0" smtClean="0">
                <a:solidFill>
                  <a:srgbClr val="8E002F"/>
                </a:solidFill>
              </a:rPr>
            </a:br>
            <a:r>
              <a:rPr lang="en-US" dirty="0" smtClean="0">
                <a:solidFill>
                  <a:srgbClr val="8E002F"/>
                </a:solidFill>
              </a:rPr>
              <a:t>of </a:t>
            </a:r>
            <a:r>
              <a:rPr lang="en-US" dirty="0">
                <a:solidFill>
                  <a:srgbClr val="8E002F"/>
                </a:solidFill>
              </a:rPr>
              <a:t>heaven, </a:t>
            </a:r>
            <a:r>
              <a:rPr lang="en-US" dirty="0" err="1">
                <a:solidFill>
                  <a:srgbClr val="8E002F"/>
                </a:solidFill>
              </a:rPr>
              <a:t>shouldest</a:t>
            </a:r>
            <a:r>
              <a:rPr lang="en-US" dirty="0">
                <a:solidFill>
                  <a:srgbClr val="8E002F"/>
                </a:solidFill>
              </a:rPr>
              <a:t> be driven to </a:t>
            </a:r>
            <a:r>
              <a:rPr lang="en-US" b="1" u="sng" dirty="0">
                <a:solidFill>
                  <a:srgbClr val="8E002F"/>
                </a:solidFill>
              </a:rPr>
              <a:t>worship</a:t>
            </a:r>
            <a:r>
              <a:rPr lang="en-US" dirty="0">
                <a:solidFill>
                  <a:srgbClr val="8E002F"/>
                </a:solidFill>
              </a:rPr>
              <a:t> </a:t>
            </a:r>
            <a:r>
              <a:rPr lang="en-US" dirty="0" smtClean="0"/>
              <a:t>[H7812] </a:t>
            </a:r>
            <a:r>
              <a:rPr lang="en-US" dirty="0" smtClean="0">
                <a:solidFill>
                  <a:srgbClr val="8E002F"/>
                </a:solidFill>
              </a:rPr>
              <a:t>them</a:t>
            </a:r>
            <a:r>
              <a:rPr lang="en-US" dirty="0">
                <a:solidFill>
                  <a:srgbClr val="8E002F"/>
                </a:solidFill>
              </a:rPr>
              <a:t>, and </a:t>
            </a:r>
            <a:r>
              <a:rPr lang="en-US" b="1" u="sng" dirty="0" smtClean="0">
                <a:solidFill>
                  <a:srgbClr val="8E002F"/>
                </a:solidFill>
              </a:rPr>
              <a:t>SERVE</a:t>
            </a:r>
            <a:r>
              <a:rPr lang="en-US" dirty="0" smtClean="0">
                <a:solidFill>
                  <a:srgbClr val="8E002F"/>
                </a:solidFill>
              </a:rPr>
              <a:t> </a:t>
            </a:r>
            <a:r>
              <a:rPr lang="en-US" dirty="0" smtClean="0"/>
              <a:t>[H5647] </a:t>
            </a:r>
            <a:r>
              <a:rPr lang="en-US" dirty="0">
                <a:solidFill>
                  <a:srgbClr val="8E002F"/>
                </a:solidFill>
              </a:rPr>
              <a:t>them,</a:t>
            </a:r>
            <a:r>
              <a:rPr lang="en-US" dirty="0"/>
              <a:t> </a:t>
            </a:r>
            <a:r>
              <a:rPr lang="en-US" dirty="0" smtClean="0"/>
              <a:t/>
            </a:r>
            <a:br>
              <a:rPr lang="en-US" dirty="0" smtClean="0"/>
            </a:br>
            <a:r>
              <a:rPr lang="en-US" dirty="0" smtClean="0"/>
              <a:t>which Yahuah thy Elohim hath </a:t>
            </a:r>
            <a:r>
              <a:rPr lang="en-US" dirty="0"/>
              <a:t>divided </a:t>
            </a:r>
            <a:r>
              <a:rPr lang="en-US" dirty="0" smtClean="0"/>
              <a:t>unto</a:t>
            </a:r>
            <a:br>
              <a:rPr lang="en-US" dirty="0" smtClean="0"/>
            </a:br>
            <a:r>
              <a:rPr lang="en-US" dirty="0" smtClean="0"/>
              <a:t>all </a:t>
            </a:r>
            <a:r>
              <a:rPr lang="en-US" dirty="0"/>
              <a:t>nations under the whole heaven</a:t>
            </a:r>
            <a:r>
              <a:rPr lang="en-US" dirty="0" smtClean="0"/>
              <a:t>.</a:t>
            </a:r>
            <a:endParaRPr lang="en-US" dirty="0"/>
          </a:p>
          <a:p>
            <a:endParaRPr lang="en-US" dirty="0"/>
          </a:p>
          <a:p>
            <a:endParaRPr lang="en-US" dirty="0"/>
          </a:p>
        </p:txBody>
      </p:sp>
      <p:sp>
        <p:nvSpPr>
          <p:cNvPr id="5" name="Rectangle 4"/>
          <p:cNvSpPr/>
          <p:nvPr/>
        </p:nvSpPr>
        <p:spPr>
          <a:xfrm>
            <a:off x="152401" y="152400"/>
            <a:ext cx="11887198"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002060"/>
                  </a:solidFill>
                </a:ln>
                <a:solidFill>
                  <a:schemeClr val="accent1"/>
                </a:solidFill>
                <a:effectLst>
                  <a:outerShdw blurRad="50800" dist="39000" dir="5460000" algn="tl">
                    <a:srgbClr val="000000">
                      <a:alpha val="38000"/>
                    </a:srgbClr>
                  </a:outerShdw>
                </a:effectLst>
                <a:latin typeface="Arial Rounded MT Bold" pitchFamily="34" charset="0"/>
              </a:rPr>
              <a:t>A </a:t>
            </a:r>
            <a:r>
              <a:rPr lang="en-US" sz="5400" b="1" dirty="0" smtClean="0">
                <a:ln w="11430">
                  <a:solidFill>
                    <a:srgbClr val="002060"/>
                  </a:solidFill>
                </a:ln>
                <a:solidFill>
                  <a:srgbClr val="8E002F"/>
                </a:solidFill>
                <a:effectLst>
                  <a:outerShdw blurRad="50800" dist="39000" dir="5460000" algn="tl">
                    <a:srgbClr val="000000">
                      <a:alpha val="38000"/>
                    </a:srgbClr>
                  </a:outerShdw>
                </a:effectLst>
                <a:latin typeface="Arial Rounded MT Bold" pitchFamily="34" charset="0"/>
              </a:rPr>
              <a:t>Closer Look </a:t>
            </a:r>
            <a:r>
              <a:rPr lang="en-US" sz="5400" b="1" dirty="0" smtClean="0">
                <a:ln w="11430">
                  <a:solidFill>
                    <a:srgbClr val="002060"/>
                  </a:solidFill>
                </a:ln>
                <a:solidFill>
                  <a:schemeClr val="accent1"/>
                </a:solidFill>
                <a:effectLst>
                  <a:outerShdw blurRad="50800" dist="39000" dir="5460000" algn="tl">
                    <a:srgbClr val="000000">
                      <a:alpha val="38000"/>
                    </a:srgbClr>
                  </a:outerShdw>
                </a:effectLst>
                <a:latin typeface="Arial Rounded MT Bold" pitchFamily="34" charset="0"/>
              </a:rPr>
              <a:t>At </a:t>
            </a:r>
            <a:r>
              <a:rPr lang="en-US" sz="5400" b="1" dirty="0" smtClean="0">
                <a:ln w="11430">
                  <a:solidFill>
                    <a:srgbClr val="002060"/>
                  </a:solidFill>
                </a:ln>
                <a:solidFill>
                  <a:srgbClr val="8E002F"/>
                </a:solidFill>
                <a:effectLst>
                  <a:outerShdw blurRad="50800" dist="39000" dir="5460000" algn="tl">
                    <a:srgbClr val="000000">
                      <a:alpha val="38000"/>
                    </a:srgbClr>
                  </a:outerShdw>
                </a:effectLst>
                <a:latin typeface="Arial Rounded MT Bold" pitchFamily="34" charset="0"/>
              </a:rPr>
              <a:t>Deut 4:19   </a:t>
            </a:r>
            <a:r>
              <a:rPr lang="en-US" sz="3600" b="1" dirty="0" smtClean="0">
                <a:ln w="11430">
                  <a:solidFill>
                    <a:srgbClr val="002060"/>
                  </a:solidFill>
                </a:ln>
                <a:solidFill>
                  <a:schemeClr val="accent1"/>
                </a:solidFill>
                <a:effectLst>
                  <a:outerShdw blurRad="50800" dist="39000" dir="5460000" algn="tl">
                    <a:srgbClr val="000000">
                      <a:alpha val="38000"/>
                    </a:srgbClr>
                  </a:outerShdw>
                </a:effectLst>
                <a:latin typeface="Arial Rounded MT Bold" pitchFamily="34" charset="0"/>
              </a:rPr>
              <a:t>1451</a:t>
            </a:r>
            <a:r>
              <a:rPr lang="en-US" sz="5400" b="1" dirty="0" smtClean="0">
                <a:ln w="11430">
                  <a:solidFill>
                    <a:srgbClr val="002060"/>
                  </a:solidFill>
                </a:ln>
                <a:solidFill>
                  <a:schemeClr val="accent1"/>
                </a:solidFill>
                <a:effectLst>
                  <a:outerShdw blurRad="50800" dist="39000" dir="5460000" algn="tl">
                    <a:srgbClr val="000000">
                      <a:alpha val="38000"/>
                    </a:srgbClr>
                  </a:outerShdw>
                </a:effectLst>
                <a:latin typeface="Arial Rounded MT Bold" pitchFamily="34" charset="0"/>
              </a:rPr>
              <a:t> </a:t>
            </a:r>
            <a:r>
              <a:rPr lang="en-US" sz="3600" b="1" dirty="0" smtClean="0">
                <a:ln w="11430">
                  <a:solidFill>
                    <a:srgbClr val="002060"/>
                  </a:solidFill>
                </a:ln>
                <a:solidFill>
                  <a:schemeClr val="accent1"/>
                </a:solidFill>
                <a:effectLst>
                  <a:outerShdw blurRad="50800" dist="39000" dir="5460000" algn="tl">
                    <a:srgbClr val="000000">
                      <a:alpha val="38000"/>
                    </a:srgbClr>
                  </a:outerShdw>
                </a:effectLst>
                <a:latin typeface="Arial Rounded MT Bold" pitchFamily="34" charset="0"/>
              </a:rPr>
              <a:t>BC</a:t>
            </a:r>
            <a:endParaRPr lang="en-US" sz="5400" b="1" dirty="0">
              <a:ln w="11430">
                <a:solidFill>
                  <a:srgbClr val="002060"/>
                </a:solidFill>
              </a:ln>
              <a:solidFill>
                <a:schemeClr val="accent1"/>
              </a:solidFill>
              <a:effectLst>
                <a:glow rad="63500">
                  <a:schemeClr val="accent6">
                    <a:satMod val="175000"/>
                    <a:alpha val="40000"/>
                  </a:schemeClr>
                </a:glow>
                <a:outerShdw blurRad="50800" dist="39000" dir="5460000" algn="tl">
                  <a:srgbClr val="000000">
                    <a:alpha val="38000"/>
                  </a:srgbClr>
                </a:outerShdw>
              </a:effectLst>
              <a:latin typeface="Arial Rounded MT Bold" pitchFamily="34" charset="0"/>
            </a:endParaRPr>
          </a:p>
        </p:txBody>
      </p:sp>
      <p:sp>
        <p:nvSpPr>
          <p:cNvPr id="7" name="Content Placeholder 3"/>
          <p:cNvSpPr txBox="1">
            <a:spLocks/>
          </p:cNvSpPr>
          <p:nvPr/>
        </p:nvSpPr>
        <p:spPr>
          <a:xfrm>
            <a:off x="6756399" y="1828800"/>
            <a:ext cx="5283199" cy="5105400"/>
          </a:xfrm>
          <a:prstGeom prst="rect">
            <a:avLst/>
          </a:prstGeom>
        </p:spPr>
        <p:txBody>
          <a:bodyPr vert="horz">
            <a:normAutofit fontScale="77500" lnSpcReduction="20000"/>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20000"/>
              </a:lnSpc>
              <a:buFont typeface="Wingdings" pitchFamily="2" charset="2"/>
              <a:buChar char="§"/>
            </a:pPr>
            <a:r>
              <a:rPr lang="en-US" b="1" dirty="0" smtClean="0"/>
              <a:t>23</a:t>
            </a:r>
            <a:r>
              <a:rPr lang="en-US" dirty="0" smtClean="0"/>
              <a:t>  Take heed unto yourselves, </a:t>
            </a:r>
            <a:r>
              <a:rPr lang="en-US" b="1" u="sng" dirty="0" smtClean="0">
                <a:solidFill>
                  <a:srgbClr val="C00000"/>
                </a:solidFill>
              </a:rPr>
              <a:t>lest ye forget</a:t>
            </a:r>
            <a:r>
              <a:rPr lang="en-US" b="1" dirty="0" smtClean="0">
                <a:solidFill>
                  <a:srgbClr val="C00000"/>
                </a:solidFill>
              </a:rPr>
              <a:t> </a:t>
            </a:r>
            <a:r>
              <a:rPr lang="en-US" dirty="0" smtClean="0">
                <a:solidFill>
                  <a:srgbClr val="002060"/>
                </a:solidFill>
              </a:rPr>
              <a:t>the covenant of Yahuah your Elohim, which he made with you, </a:t>
            </a:r>
            <a:r>
              <a:rPr lang="en-US" b="1" u="sng" dirty="0" smtClean="0">
                <a:solidFill>
                  <a:srgbClr val="C00000"/>
                </a:solidFill>
              </a:rPr>
              <a:t>and make you a graven image</a:t>
            </a:r>
            <a:r>
              <a:rPr lang="en-US" dirty="0" smtClean="0">
                <a:solidFill>
                  <a:srgbClr val="C00000"/>
                </a:solidFill>
              </a:rPr>
              <a:t>,</a:t>
            </a:r>
            <a:r>
              <a:rPr lang="en-US" dirty="0" smtClean="0"/>
              <a:t> </a:t>
            </a:r>
            <a:r>
              <a:rPr lang="en-US" dirty="0" smtClean="0">
                <a:solidFill>
                  <a:srgbClr val="C00000"/>
                </a:solidFill>
              </a:rPr>
              <a:t>or the likeness of any thing, </a:t>
            </a:r>
            <a:r>
              <a:rPr lang="en-US" dirty="0" smtClean="0">
                <a:solidFill>
                  <a:srgbClr val="002060"/>
                </a:solidFill>
              </a:rPr>
              <a:t>which Yahuah thy Elohim hath forbidden thee.</a:t>
            </a:r>
          </a:p>
          <a:p>
            <a:pPr>
              <a:lnSpc>
                <a:spcPct val="120000"/>
              </a:lnSpc>
              <a:buFont typeface="Wingdings" pitchFamily="2" charset="2"/>
              <a:buChar char="§"/>
            </a:pPr>
            <a:r>
              <a:rPr lang="en-US" b="1" dirty="0" smtClean="0"/>
              <a:t>26</a:t>
            </a:r>
            <a:r>
              <a:rPr lang="en-US" b="1" dirty="0" smtClean="0">
                <a:solidFill>
                  <a:srgbClr val="002060"/>
                </a:solidFill>
              </a:rPr>
              <a:t> </a:t>
            </a:r>
            <a:r>
              <a:rPr lang="en-US" dirty="0" smtClean="0">
                <a:solidFill>
                  <a:srgbClr val="002060"/>
                </a:solidFill>
              </a:rPr>
              <a:t> I call heaven and earth to witness against you this day, </a:t>
            </a:r>
            <a:r>
              <a:rPr lang="en-US" u="sng" dirty="0" smtClean="0"/>
              <a:t>that ye shall soon utterly perish</a:t>
            </a:r>
            <a:r>
              <a:rPr lang="en-US" dirty="0" smtClean="0"/>
              <a:t> from off the land whereunto ye go over Jordan to possess it; ye shall not prolong your days upon it, but </a:t>
            </a:r>
            <a:r>
              <a:rPr lang="en-US" u="sng" dirty="0" smtClean="0"/>
              <a:t>shall utterly be destroyed</a:t>
            </a:r>
            <a:r>
              <a:rPr lang="en-US" dirty="0" smtClean="0"/>
              <a:t>.</a:t>
            </a:r>
          </a:p>
          <a:p>
            <a:endParaRPr lang="en-US" dirty="0" smtClean="0"/>
          </a:p>
          <a:p>
            <a:endParaRPr lang="en-US" dirty="0"/>
          </a:p>
        </p:txBody>
      </p:sp>
    </p:spTree>
    <p:extLst>
      <p:ext uri="{BB962C8B-B14F-4D97-AF65-F5344CB8AC3E}">
        <p14:creationId xmlns:p14="http://schemas.microsoft.com/office/powerpoint/2010/main" val="199436817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3000" b="-23000"/>
          </a:stretch>
        </a:blipFill>
        <a:effectLst/>
      </p:bgPr>
    </p:bg>
    <p:spTree>
      <p:nvGrpSpPr>
        <p:cNvPr id="1" name=""/>
        <p:cNvGrpSpPr/>
        <p:nvPr/>
      </p:nvGrpSpPr>
      <p:grpSpPr>
        <a:xfrm>
          <a:off x="0" y="0"/>
          <a:ext cx="0" cy="0"/>
          <a:chOff x="0" y="0"/>
          <a:chExt cx="0" cy="0"/>
        </a:xfrm>
      </p:grpSpPr>
      <p:sp>
        <p:nvSpPr>
          <p:cNvPr id="7" name="Content Placeholder 2"/>
          <p:cNvSpPr txBox="1">
            <a:spLocks/>
          </p:cNvSpPr>
          <p:nvPr/>
        </p:nvSpPr>
        <p:spPr>
          <a:xfrm>
            <a:off x="762000" y="1589567"/>
            <a:ext cx="8839200" cy="4811233"/>
          </a:xfrm>
          <a:prstGeom prst="rect">
            <a:avLst/>
          </a:prstGeom>
        </p:spPr>
        <p:txBody>
          <a:bodyPr vert="horz">
            <a:normAutofit fontScale="925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34000"/>
              </a:lnSpc>
              <a:buFont typeface="Wingdings"/>
              <a:buNone/>
            </a:pPr>
            <a:r>
              <a:rPr lang="en-US" sz="3700" b="1" dirty="0" smtClean="0">
                <a:solidFill>
                  <a:schemeClr val="accent4"/>
                </a:solidFill>
              </a:rPr>
              <a:t>Ps 104:19</a:t>
            </a:r>
            <a:r>
              <a:rPr lang="en-US" sz="3700" dirty="0" smtClean="0">
                <a:solidFill>
                  <a:schemeClr val="accent4"/>
                </a:solidFill>
              </a:rPr>
              <a:t>  </a:t>
            </a:r>
            <a:r>
              <a:rPr lang="en-US" sz="3700" dirty="0" smtClean="0">
                <a:solidFill>
                  <a:schemeClr val="accent4">
                    <a:lumMod val="20000"/>
                    <a:lumOff val="80000"/>
                  </a:schemeClr>
                </a:solidFill>
              </a:rPr>
              <a:t>He appointed the moon </a:t>
            </a:r>
            <a:r>
              <a:rPr lang="en-US" sz="2400" dirty="0" smtClean="0">
                <a:solidFill>
                  <a:schemeClr val="accent4">
                    <a:lumMod val="20000"/>
                    <a:lumOff val="80000"/>
                  </a:schemeClr>
                </a:solidFill>
              </a:rPr>
              <a:t>[H3394] </a:t>
            </a:r>
            <a:r>
              <a:rPr lang="en-US" sz="3700" dirty="0" smtClean="0">
                <a:solidFill>
                  <a:schemeClr val="accent4">
                    <a:lumMod val="20000"/>
                    <a:lumOff val="80000"/>
                  </a:schemeClr>
                </a:solidFill>
              </a:rPr>
              <a:t>for seasons </a:t>
            </a:r>
            <a:r>
              <a:rPr lang="en-US" sz="2800" dirty="0" smtClean="0">
                <a:solidFill>
                  <a:schemeClr val="accent4">
                    <a:lumMod val="20000"/>
                    <a:lumOff val="80000"/>
                  </a:schemeClr>
                </a:solidFill>
              </a:rPr>
              <a:t>[</a:t>
            </a:r>
            <a:r>
              <a:rPr lang="en-US" sz="2400" dirty="0" smtClean="0">
                <a:solidFill>
                  <a:schemeClr val="accent4">
                    <a:lumMod val="20000"/>
                    <a:lumOff val="80000"/>
                  </a:schemeClr>
                </a:solidFill>
              </a:rPr>
              <a:t>H4150</a:t>
            </a:r>
            <a:r>
              <a:rPr lang="en-US" sz="2800" dirty="0" smtClean="0">
                <a:solidFill>
                  <a:schemeClr val="accent4">
                    <a:lumMod val="20000"/>
                    <a:lumOff val="80000"/>
                  </a:schemeClr>
                </a:solidFill>
              </a:rPr>
              <a:t>] </a:t>
            </a:r>
            <a:r>
              <a:rPr lang="en-US" sz="3700" dirty="0" smtClean="0">
                <a:solidFill>
                  <a:schemeClr val="accent4">
                    <a:lumMod val="20000"/>
                    <a:lumOff val="80000"/>
                  </a:schemeClr>
                </a:solidFill>
              </a:rPr>
              <a:t>…</a:t>
            </a:r>
          </a:p>
          <a:p>
            <a:pPr marL="0" indent="0">
              <a:lnSpc>
                <a:spcPct val="134000"/>
              </a:lnSpc>
              <a:buFont typeface="Wingdings"/>
              <a:buNone/>
            </a:pPr>
            <a:r>
              <a:rPr lang="en-US" sz="3700" dirty="0" smtClean="0">
                <a:solidFill>
                  <a:schemeClr val="accent4"/>
                </a:solidFill>
                <a:latin typeface="Arial Rounded MT Bold" pitchFamily="34" charset="0"/>
                <a:cs typeface="Aharoni" pitchFamily="2" charset="-79"/>
              </a:rPr>
              <a:t>This is a verse that is often used to place the moon in a position to commence </a:t>
            </a:r>
            <a:r>
              <a:rPr lang="en-US" sz="3700" dirty="0" smtClean="0">
                <a:solidFill>
                  <a:srgbClr val="ACDED8"/>
                </a:solidFill>
                <a:latin typeface="Arial Rounded MT Bold" pitchFamily="34" charset="0"/>
                <a:cs typeface="Aharoni" pitchFamily="2" charset="-79"/>
              </a:rPr>
              <a:t>Yahuah’s set-apart months and related appointed worship times.  </a:t>
            </a:r>
            <a:r>
              <a:rPr lang="en-US" sz="4200" dirty="0" smtClean="0">
                <a:solidFill>
                  <a:srgbClr val="FFC1C1"/>
                </a:solidFill>
                <a:latin typeface="Arial Rounded MT Bold" pitchFamily="34" charset="0"/>
                <a:cs typeface="Aharoni" pitchFamily="2" charset="-79"/>
              </a:rPr>
              <a:t>Why?  </a:t>
            </a:r>
            <a:endParaRPr lang="en-US" sz="4900" dirty="0" smtClean="0">
              <a:solidFill>
                <a:schemeClr val="accent4">
                  <a:lumMod val="20000"/>
                  <a:lumOff val="80000"/>
                </a:schemeClr>
              </a:solidFill>
              <a:latin typeface="Arial Rounded MT Bold" pitchFamily="34" charset="0"/>
            </a:endParaRPr>
          </a:p>
        </p:txBody>
      </p:sp>
      <p:sp>
        <p:nvSpPr>
          <p:cNvPr id="8" name="Slide Number Placeholder 3"/>
          <p:cNvSpPr txBox="1">
            <a:spLocks/>
          </p:cNvSpPr>
          <p:nvPr/>
        </p:nvSpPr>
        <p:spPr>
          <a:xfrm>
            <a:off x="0" y="1272222"/>
            <a:ext cx="711200" cy="244476"/>
          </a:xfrm>
          <a:prstGeom prst="rect">
            <a:avLst/>
          </a:prstGeom>
        </p:spPr>
        <p:txBody>
          <a:bodyP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A4C6552-42F6-43F2-A3FB-E92E8C09004E}" type="slidenum">
              <a:rPr lang="en-US" smtClean="0"/>
              <a:pPr algn="ctr"/>
              <a:t>50</a:t>
            </a:fld>
            <a:endParaRPr lang="en-US" dirty="0"/>
          </a:p>
        </p:txBody>
      </p:sp>
      <p:sp>
        <p:nvSpPr>
          <p:cNvPr id="9" name="Title 1"/>
          <p:cNvSpPr txBox="1">
            <a:spLocks/>
          </p:cNvSpPr>
          <p:nvPr/>
        </p:nvSpPr>
        <p:spPr>
          <a:xfrm>
            <a:off x="0" y="228600"/>
            <a:ext cx="11887200" cy="990600"/>
          </a:xfrm>
          <a:prstGeom prst="rect">
            <a:avLst/>
          </a:prstGeom>
        </p:spPr>
        <p:txBody>
          <a:bodyPr vert="horz" anchor="ctr">
            <a:normAutofit fontScale="85000" lnSpcReduction="10000"/>
            <a:scene3d>
              <a:camera prst="orthographicFront"/>
              <a:lightRig rig="threePt" dir="t"/>
            </a:scene3d>
            <a:sp3d extrusionH="57150">
              <a:bevelT w="38100" h="38100" prst="angle"/>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b="1" dirty="0" smtClean="0">
                <a:ln w="19050">
                  <a:solidFill>
                    <a:srgbClr val="FFC9DB"/>
                  </a:solidFill>
                </a:ln>
                <a:solidFill>
                  <a:srgbClr val="FF0000"/>
                </a:solidFill>
                <a:latin typeface="Comic Sans MS" pitchFamily="66" charset="0"/>
                <a:cs typeface="Aharoni" pitchFamily="2" charset="-79"/>
              </a:rPr>
              <a:t>Does Ps 104:19 Define Ordinances of the Moon? </a:t>
            </a:r>
            <a:endParaRPr lang="en-US" b="1" dirty="0">
              <a:ln w="19050">
                <a:solidFill>
                  <a:srgbClr val="FFC9DB"/>
                </a:solidFill>
              </a:ln>
              <a:latin typeface="Comic Sans MS" pitchFamily="66" charset="0"/>
            </a:endParaRPr>
          </a:p>
        </p:txBody>
      </p:sp>
      <p:sp>
        <p:nvSpPr>
          <p:cNvPr id="5" name="Content Placeholder 2"/>
          <p:cNvSpPr txBox="1">
            <a:spLocks/>
          </p:cNvSpPr>
          <p:nvPr/>
        </p:nvSpPr>
        <p:spPr>
          <a:xfrm>
            <a:off x="711200" y="3429000"/>
            <a:ext cx="9753600" cy="3276600"/>
          </a:xfrm>
          <a:prstGeom prst="rect">
            <a:avLst/>
          </a:prstGeom>
        </p:spPr>
        <p:txBody>
          <a:bodyPr vert="horz">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lnSpc>
                <a:spcPct val="134000"/>
              </a:lnSpc>
            </a:pPr>
            <a:endParaRPr lang="en-US" sz="3700" dirty="0" smtClean="0">
              <a:solidFill>
                <a:schemeClr val="accent4">
                  <a:lumMod val="20000"/>
                  <a:lumOff val="80000"/>
                </a:schemeClr>
              </a:solidFill>
            </a:endParaRPr>
          </a:p>
        </p:txBody>
      </p:sp>
      <p:pic>
        <p:nvPicPr>
          <p:cNvPr id="4098" name="Picture 2" descr="C:\Users\Rae\Desktop\Art on Desktop\white man clip art\3d white people\png\3d gets i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4375" y="3006210"/>
            <a:ext cx="2968625" cy="3394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94142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up)">
                                      <p:cBhvr>
                                        <p:cTn id="7" dur="225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0" r="-10000"/>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1905000" y="304800"/>
            <a:ext cx="8382000" cy="6324600"/>
          </a:xfrm>
          <a:prstGeom prst="rect">
            <a:avLst/>
          </a:prstGeom>
        </p:spPr>
        <p:txBody>
          <a:bodyPr>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rgbClr val="9FB8CD"/>
              </a:buClr>
            </a:pPr>
            <a:endParaRPr lang="en-US" dirty="0">
              <a:solidFill>
                <a:prstClr val="black"/>
              </a:solidFill>
            </a:endParaRPr>
          </a:p>
        </p:txBody>
      </p:sp>
      <p:sp>
        <p:nvSpPr>
          <p:cNvPr id="5" name="Slide Number Placeholder 4"/>
          <p:cNvSpPr>
            <a:spLocks noGrp="1"/>
          </p:cNvSpPr>
          <p:nvPr>
            <p:ph type="sldNum" sz="quarter" idx="12"/>
          </p:nvPr>
        </p:nvSpPr>
        <p:spPr>
          <a:xfrm>
            <a:off x="11460480" y="6438900"/>
            <a:ext cx="711200" cy="381000"/>
          </a:xfrm>
        </p:spPr>
        <p:txBody>
          <a:bodyPr/>
          <a:lstStyle/>
          <a:p>
            <a:fld id="{AA4C6552-42F6-43F2-A3FB-E92E8C09004E}" type="slidenum">
              <a:rPr lang="en-US" smtClean="0">
                <a:solidFill>
                  <a:srgbClr val="464653"/>
                </a:solidFill>
              </a:rPr>
              <a:pPr/>
              <a:t>51</a:t>
            </a:fld>
            <a:endParaRPr lang="en-US" dirty="0">
              <a:solidFill>
                <a:srgbClr val="464653"/>
              </a:solidFill>
            </a:endParaRPr>
          </a:p>
        </p:txBody>
      </p:sp>
      <p:sp>
        <p:nvSpPr>
          <p:cNvPr id="3" name="TextBox 2"/>
          <p:cNvSpPr txBox="1"/>
          <p:nvPr/>
        </p:nvSpPr>
        <p:spPr>
          <a:xfrm>
            <a:off x="3500592" y="2819400"/>
            <a:ext cx="6410016" cy="258532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5400" b="1" dirty="0" smtClean="0">
                <a:solidFill>
                  <a:schemeClr val="accent5">
                    <a:lumMod val="50000"/>
                  </a:schemeClr>
                </a:solidFill>
              </a:rPr>
              <a:t>There might be </a:t>
            </a:r>
            <a:br>
              <a:rPr lang="en-US" sz="5400" b="1" dirty="0" smtClean="0">
                <a:solidFill>
                  <a:schemeClr val="accent5">
                    <a:lumMod val="50000"/>
                  </a:schemeClr>
                </a:solidFill>
              </a:rPr>
            </a:br>
            <a:r>
              <a:rPr lang="en-US" sz="5400" b="1" dirty="0" smtClean="0">
                <a:solidFill>
                  <a:schemeClr val="accent5">
                    <a:lumMod val="50000"/>
                  </a:schemeClr>
                </a:solidFill>
              </a:rPr>
              <a:t>something there if </a:t>
            </a:r>
            <a:br>
              <a:rPr lang="en-US" sz="5400" b="1" dirty="0" smtClean="0">
                <a:solidFill>
                  <a:schemeClr val="accent5">
                    <a:lumMod val="50000"/>
                  </a:schemeClr>
                </a:solidFill>
              </a:rPr>
            </a:br>
            <a:r>
              <a:rPr lang="en-US" sz="5400" b="1" dirty="0" smtClean="0">
                <a:solidFill>
                  <a:schemeClr val="accent5">
                    <a:lumMod val="50000"/>
                  </a:schemeClr>
                </a:solidFill>
              </a:rPr>
              <a:t>we look carefully!</a:t>
            </a:r>
            <a:endParaRPr lang="en-US" sz="5400" b="1" dirty="0">
              <a:solidFill>
                <a:schemeClr val="accent5">
                  <a:lumMod val="50000"/>
                </a:schemeClr>
              </a:solidFill>
            </a:endParaRPr>
          </a:p>
        </p:txBody>
      </p:sp>
      <p:sp>
        <p:nvSpPr>
          <p:cNvPr id="6" name="Title 3"/>
          <p:cNvSpPr txBox="1">
            <a:spLocks/>
          </p:cNvSpPr>
          <p:nvPr/>
        </p:nvSpPr>
        <p:spPr>
          <a:xfrm>
            <a:off x="5029200" y="152400"/>
            <a:ext cx="5562600" cy="2133599"/>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b="1" dirty="0" smtClean="0">
                <a:ln w="11430"/>
                <a:solidFill>
                  <a:srgbClr val="002060"/>
                </a:solidFill>
                <a:effectLst>
                  <a:outerShdw blurRad="50800" dist="39000" dir="5460000" algn="tl">
                    <a:srgbClr val="000000">
                      <a:alpha val="38000"/>
                    </a:srgbClr>
                  </a:outerShdw>
                </a:effectLst>
                <a:latin typeface="Arial Rounded MT Bold" pitchFamily="34" charset="0"/>
              </a:rPr>
              <a:t>Let’s examine the definitions for H4150.</a:t>
            </a:r>
            <a:endParaRPr lang="en-US" b="1" dirty="0">
              <a:ln w="11430"/>
              <a:solidFill>
                <a:srgbClr val="002060"/>
              </a:solidFill>
              <a:effectLst>
                <a:outerShdw blurRad="50800" dist="39000" dir="5460000" algn="tl">
                  <a:srgbClr val="000000">
                    <a:alpha val="38000"/>
                  </a:srgbClr>
                </a:outerShdw>
              </a:effectLst>
              <a:latin typeface="Arial Rounded MT Bold" pitchFamily="34" charset="0"/>
            </a:endParaRPr>
          </a:p>
        </p:txBody>
      </p:sp>
      <p:pic>
        <p:nvPicPr>
          <p:cNvPr id="8" name="Picture 7" descr="C:\Users\Rae\Desktop\flowers snow yell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9" name="Picture 8" descr="C:\Users\Rae\Desktop\flowers sn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86400" y="7315200"/>
            <a:ext cx="1657318"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0" name="Picture 2" descr="C:\Users\Rae\Desktop\flowers snow pin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3" descr="C:\Users\Rae\Desktop\flowers snow yel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4" descr="C:\Users\Rae\Desktop\flowers snow mt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0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72067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58445"/>
            <a:ext cx="9601200" cy="1006475"/>
          </a:xfrm>
        </p:spPr>
        <p:txBody>
          <a:bodyPr>
            <a:noAutofit/>
            <a:scene3d>
              <a:camera prst="orthographicFront"/>
              <a:lightRig rig="soft" dir="t">
                <a:rot lat="0" lon="0" rev="10800000"/>
              </a:lightRig>
            </a:scene3d>
            <a:sp3d>
              <a:bevelT w="27940" h="12700"/>
              <a:contourClr>
                <a:srgbClr val="DDDDDD"/>
              </a:contourClr>
            </a:sp3d>
          </a:bodyPr>
          <a:lstStyle/>
          <a:p>
            <a:pPr algn="ctr"/>
            <a:r>
              <a:rPr lang="en-US" sz="4000" b="1" i="1" spc="150" dirty="0" smtClean="0">
                <a:ln w="11430"/>
                <a:solidFill>
                  <a:srgbClr val="D8EEC0"/>
                </a:solidFill>
                <a:effectLst>
                  <a:outerShdw blurRad="25400" algn="tl" rotWithShape="0">
                    <a:srgbClr val="000000">
                      <a:alpha val="43000"/>
                    </a:srgbClr>
                  </a:outerShdw>
                </a:effectLst>
              </a:rPr>
              <a:t>A Note about “italicized words” </a:t>
            </a:r>
            <a:br>
              <a:rPr lang="en-US" sz="4000" b="1" i="1" spc="150" dirty="0" smtClean="0">
                <a:ln w="11430"/>
                <a:solidFill>
                  <a:srgbClr val="D8EEC0"/>
                </a:solidFill>
                <a:effectLst>
                  <a:outerShdw blurRad="25400" algn="tl" rotWithShape="0">
                    <a:srgbClr val="000000">
                      <a:alpha val="43000"/>
                    </a:srgbClr>
                  </a:outerShdw>
                </a:effectLst>
              </a:rPr>
            </a:br>
            <a:r>
              <a:rPr lang="en-US" sz="4000" b="1" i="1" spc="150" dirty="0" smtClean="0">
                <a:ln w="11430"/>
                <a:solidFill>
                  <a:srgbClr val="D8EEC0"/>
                </a:solidFill>
                <a:effectLst>
                  <a:outerShdw blurRad="25400" algn="tl" rotWithShape="0">
                    <a:srgbClr val="000000">
                      <a:alpha val="43000"/>
                    </a:srgbClr>
                  </a:outerShdw>
                </a:effectLst>
              </a:rPr>
              <a:t>in the Strong’s Concordance</a:t>
            </a:r>
            <a:endParaRPr lang="en-US" sz="4000" b="1" i="1" spc="150" dirty="0">
              <a:ln w="11430"/>
              <a:solidFill>
                <a:srgbClr val="D8EEC0"/>
              </a:solidFill>
              <a:effectLst>
                <a:outerShdw blurRad="25400" algn="tl" rotWithShape="0">
                  <a:srgbClr val="000000">
                    <a:alpha val="43000"/>
                  </a:srgbClr>
                </a:outerShdw>
              </a:effectLst>
            </a:endParaRPr>
          </a:p>
        </p:txBody>
      </p:sp>
      <p:sp>
        <p:nvSpPr>
          <p:cNvPr id="3" name="Content Placeholder 2"/>
          <p:cNvSpPr>
            <a:spLocks noGrp="1"/>
          </p:cNvSpPr>
          <p:nvPr>
            <p:ph idx="1"/>
          </p:nvPr>
        </p:nvSpPr>
        <p:spPr>
          <a:xfrm>
            <a:off x="533400" y="1295400"/>
            <a:ext cx="11220450" cy="5334000"/>
          </a:xfrm>
        </p:spPr>
        <p:txBody>
          <a:bodyPr>
            <a:noAutofit/>
          </a:bodyPr>
          <a:lstStyle/>
          <a:p>
            <a:pPr>
              <a:lnSpc>
                <a:spcPct val="150000"/>
              </a:lnSpc>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Words in </a:t>
            </a:r>
            <a:r>
              <a:rPr lang="en-US"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italics</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in the Strong’s Concordance are to be noted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like this: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[quote]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“they </a:t>
            </a:r>
            <a:r>
              <a:rPr lang="en-US" b="1" i="1" dirty="0" smtClean="0">
                <a:ln w="1905"/>
                <a:solidFill>
                  <a:schemeClr val="accent2">
                    <a:lumMod val="40000"/>
                    <a:lumOff val="60000"/>
                  </a:schemeClr>
                </a:solidFill>
                <a:effectLst>
                  <a:innerShdw blurRad="69850" dist="43180" dir="5400000">
                    <a:srgbClr val="000000">
                      <a:alpha val="65000"/>
                    </a:srgbClr>
                  </a:innerShdw>
                </a:effectLst>
              </a:rPr>
              <a:t>[words in italics]</a:t>
            </a:r>
            <a:r>
              <a:rPr lang="en-US" b="1" dirty="0" smtClean="0">
                <a:ln w="1905"/>
                <a:solidFill>
                  <a:schemeClr val="accent2">
                    <a:lumMod val="40000"/>
                    <a:lumOff val="60000"/>
                  </a:schemeClr>
                </a:solidFill>
                <a:effectLst>
                  <a:innerShdw blurRad="69850" dist="43180" dir="5400000">
                    <a:srgbClr val="000000">
                      <a:alpha val="65000"/>
                    </a:srgbClr>
                  </a:innerShdw>
                </a:effectLst>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are a rendering from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A.V. and </a:t>
            </a:r>
            <a:r>
              <a:rPr lang="en-US" b="1" u="sng" dirty="0" smtClean="0">
                <a:ln w="1905"/>
                <a:solidFill>
                  <a:schemeClr val="accent4">
                    <a:lumMod val="60000"/>
                    <a:lumOff val="40000"/>
                  </a:schemeClr>
                </a:solidFill>
                <a:effectLst>
                  <a:innerShdw blurRad="69850" dist="43180" dir="5400000">
                    <a:srgbClr val="000000">
                      <a:alpha val="65000"/>
                    </a:srgbClr>
                  </a:innerShdw>
                </a:effectLst>
              </a:rPr>
              <a:t>denote an explanation of the variations from </a:t>
            </a:r>
            <a:br>
              <a:rPr lang="en-US" b="1" u="sng" dirty="0" smtClean="0">
                <a:ln w="1905"/>
                <a:solidFill>
                  <a:schemeClr val="accent4">
                    <a:lumMod val="60000"/>
                    <a:lumOff val="40000"/>
                  </a:schemeClr>
                </a:solidFill>
                <a:effectLst>
                  <a:innerShdw blurRad="69850" dist="43180" dir="5400000">
                    <a:srgbClr val="000000">
                      <a:alpha val="65000"/>
                    </a:srgbClr>
                  </a:innerShdw>
                </a:effectLst>
              </a:rPr>
            </a:br>
            <a:r>
              <a:rPr lang="en-US" b="1" u="sng" dirty="0" smtClean="0">
                <a:ln w="1905"/>
                <a:solidFill>
                  <a:schemeClr val="accent4">
                    <a:lumMod val="60000"/>
                    <a:lumOff val="40000"/>
                  </a:schemeClr>
                </a:solidFill>
                <a:effectLst>
                  <a:innerShdw blurRad="69850" dist="43180" dir="5400000">
                    <a:srgbClr val="000000">
                      <a:alpha val="65000"/>
                    </a:srgbClr>
                  </a:innerShdw>
                </a:effectLst>
              </a:rPr>
              <a:t>the usual form</a:t>
            </a:r>
            <a:r>
              <a:rPr lang="en-US" b="1" dirty="0" smtClean="0">
                <a:ln w="1905"/>
                <a:solidFill>
                  <a:schemeClr val="accent4">
                    <a:lumMod val="60000"/>
                    <a:lumOff val="40000"/>
                  </a:schemeClr>
                </a:solidFill>
                <a:effectLst>
                  <a:innerShdw blurRad="69850" dist="43180" dir="5400000">
                    <a:srgbClr val="000000">
                      <a:alpha val="65000"/>
                    </a:srgbClr>
                  </a:innerShdw>
                </a:effectLst>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Variations from the usual form </a:t>
            </a:r>
            <a:r>
              <a:rPr lang="en-US" b="1" u="sng" dirty="0" smtClean="0">
                <a:ln w="1905"/>
                <a:solidFill>
                  <a:srgbClr val="D8EEC0"/>
                </a:solidFill>
                <a:effectLst>
                  <a:innerShdw blurRad="69850" dist="43180" dir="5400000">
                    <a:srgbClr val="000000">
                      <a:alpha val="65000"/>
                    </a:srgbClr>
                  </a:innerShdw>
                </a:effectLst>
              </a:rPr>
              <a:t>could mean the usual definition as taught by the Jewish mindset</a:t>
            </a:r>
            <a:r>
              <a:rPr lang="en-US" b="1" dirty="0" smtClean="0">
                <a:ln w="1905"/>
                <a:solidFill>
                  <a:srgbClr val="D8EEC0"/>
                </a:solidFill>
                <a:effectLst>
                  <a:innerShdw blurRad="69850" dist="43180" dir="5400000">
                    <a:srgbClr val="000000">
                      <a:alpha val="65000"/>
                    </a:srgbClr>
                  </a:innerShdw>
                </a:effectLst>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When considering the word “seasons” (H4150 &lt;</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mo`ed</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&gt;) the Jewish mindset can most often mean that H4150 </a:t>
            </a:r>
            <a:r>
              <a:rPr lang="en-US" b="1" i="1" u="sng" dirty="0" smtClean="0">
                <a:ln w="1905"/>
                <a:solidFill>
                  <a:srgbClr val="D8EEC0"/>
                </a:solidFill>
                <a:effectLst>
                  <a:innerShdw blurRad="69850" dist="43180" dir="5400000">
                    <a:srgbClr val="000000">
                      <a:alpha val="65000"/>
                    </a:srgbClr>
                  </a:innerShdw>
                </a:effectLst>
              </a:rPr>
              <a:t>defines and designates this word “seasons” to be</a:t>
            </a:r>
            <a:r>
              <a:rPr lang="en-US" b="1" i="1" u="sng" dirty="0" smtClean="0">
                <a:ln w="1905"/>
                <a:solidFill>
                  <a:srgbClr val="FFFF00"/>
                </a:solidFill>
                <a:effectLst>
                  <a:innerShdw blurRad="69850" dist="43180" dir="5400000">
                    <a:srgbClr val="000000">
                      <a:alpha val="65000"/>
                    </a:srgbClr>
                  </a:innerShdw>
                </a:effectLst>
              </a:rPr>
              <a:t> first linked to the annual appointed Feast and Festival Seasons</a:t>
            </a:r>
            <a:r>
              <a:rPr lang="en-US" b="1" dirty="0" smtClean="0">
                <a:ln w="1905"/>
                <a:solidFill>
                  <a:srgbClr val="FFFF00"/>
                </a:solidFill>
                <a:effectLst>
                  <a:innerShdw blurRad="69850" dist="43180" dir="5400000">
                    <a:srgbClr val="000000">
                      <a:alpha val="65000"/>
                    </a:srgbClr>
                  </a:innerShdw>
                </a:effectLst>
              </a:rPr>
              <a:t>.</a:t>
            </a:r>
            <a:endParaRPr lang="en-US" sz="3200" b="1" dirty="0" smtClean="0">
              <a:ln w="1905"/>
              <a:solidFill>
                <a:srgbClr val="FFFF00"/>
              </a:solidFill>
              <a:effectLst>
                <a:innerShdw blurRad="69850" dist="43180" dir="5400000">
                  <a:srgbClr val="000000">
                    <a:alpha val="65000"/>
                  </a:srgbClr>
                </a:innerShdw>
              </a:effectLst>
            </a:endParaRPr>
          </a:p>
        </p:txBody>
      </p:sp>
      <p:sp>
        <p:nvSpPr>
          <p:cNvPr id="4" name="Slide Number Placeholder 3"/>
          <p:cNvSpPr>
            <a:spLocks noGrp="1"/>
          </p:cNvSpPr>
          <p:nvPr>
            <p:ph type="sldNum" sz="quarter" idx="12"/>
          </p:nvPr>
        </p:nvSpPr>
        <p:spPr>
          <a:xfrm>
            <a:off x="9296400" y="6340475"/>
            <a:ext cx="2743200" cy="365125"/>
          </a:xfrm>
        </p:spPr>
        <p:txBody>
          <a:bodyPr/>
          <a:lstStyle/>
          <a:p>
            <a:fld id="{AA4C6552-42F6-43F2-A3FB-E92E8C09004E}" type="slidenum">
              <a:rPr lang="en-US" b="1" smtClean="0">
                <a:solidFill>
                  <a:schemeClr val="bg1"/>
                </a:solidFill>
              </a:rPr>
              <a:pPr/>
              <a:t>52</a:t>
            </a:fld>
            <a:endParaRPr lang="en-US" b="1" dirty="0">
              <a:solidFill>
                <a:schemeClr val="bg1"/>
              </a:solidFill>
            </a:endParaRPr>
          </a:p>
        </p:txBody>
      </p:sp>
      <p:pic>
        <p:nvPicPr>
          <p:cNvPr id="2050" name="Picture 2" descr="C:\Users\Rae\Desktop\Moon study\torah rabbi teach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734550" y="304800"/>
            <a:ext cx="2152650" cy="29737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C:\Users\Rae\Desktop\false true joined.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2496800" y="5486400"/>
            <a:ext cx="1815466" cy="957634"/>
          </a:xfrm>
          <a:prstGeom prst="rect">
            <a:avLst/>
          </a:prstGeom>
          <a:noFill/>
          <a:ln w="76200">
            <a:solidFill>
              <a:srgbClr val="8C4C64"/>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54314" y="5931243"/>
            <a:ext cx="3328086" cy="584775"/>
          </a:xfrm>
          <a:prstGeom prst="rect">
            <a:avLst/>
          </a:prstGeom>
          <a:solidFill>
            <a:srgbClr val="57342B"/>
          </a:solidFill>
          <a:ln w="57150">
            <a:solidFill>
              <a:schemeClr val="accent4"/>
            </a:solidFill>
          </a:ln>
          <a:scene3d>
            <a:camera prst="orthographicFront"/>
            <a:lightRig rig="threePt" dir="t"/>
          </a:scene3d>
          <a:sp3d>
            <a:bevelT/>
          </a:sp3d>
        </p:spPr>
        <p:txBody>
          <a:bodyPr wrap="square" rtlCol="0">
            <a:spAutoFit/>
            <a:sp3d extrusionH="57150">
              <a:bevelT w="38100" h="38100"/>
            </a:sp3d>
          </a:bodyPr>
          <a:lstStyle/>
          <a:p>
            <a:pPr algn="ctr"/>
            <a:r>
              <a:rPr lang="en-US" sz="3200" b="1" dirty="0" smtClean="0">
                <a:ln w="1905"/>
                <a:solidFill>
                  <a:srgbClr val="FFC000"/>
                </a:solidFill>
                <a:effectLst>
                  <a:innerShdw blurRad="69850" dist="43180" dir="5400000">
                    <a:srgbClr val="000000">
                      <a:alpha val="65000"/>
                    </a:srgbClr>
                  </a:innerShdw>
                </a:effectLst>
                <a:latin typeface="Comic Sans MS" pitchFamily="66" charset="0"/>
              </a:rPr>
              <a:t>True </a:t>
            </a:r>
            <a:r>
              <a:rPr lang="en-US" sz="3200" b="1" dirty="0">
                <a:ln w="1905"/>
                <a:solidFill>
                  <a:srgbClr val="FFC000"/>
                </a:solidFill>
                <a:effectLst>
                  <a:innerShdw blurRad="69850" dist="43180" dir="5400000">
                    <a:srgbClr val="000000">
                      <a:alpha val="65000"/>
                    </a:srgbClr>
                  </a:innerShdw>
                </a:effectLst>
                <a:latin typeface="Comic Sans MS" pitchFamily="66" charset="0"/>
              </a:rPr>
              <a:t>or false</a:t>
            </a:r>
            <a:r>
              <a:rPr lang="en-US" sz="3200" b="1" dirty="0" smtClean="0">
                <a:ln w="1905"/>
                <a:solidFill>
                  <a:srgbClr val="FFC000"/>
                </a:solidFill>
                <a:effectLst>
                  <a:innerShdw blurRad="69850" dist="43180" dir="5400000">
                    <a:srgbClr val="000000">
                      <a:alpha val="65000"/>
                    </a:srgbClr>
                  </a:innerShdw>
                </a:effectLst>
                <a:latin typeface="Comic Sans MS" pitchFamily="66" charset="0"/>
              </a:rPr>
              <a:t>?</a:t>
            </a:r>
            <a:endParaRPr lang="en-US" sz="3200" b="1" dirty="0">
              <a:ln w="1905"/>
              <a:solidFill>
                <a:srgbClr val="FFC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70034824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1430000" cy="1325563"/>
          </a:xfrm>
        </p:spPr>
        <p:txBody>
          <a:bodyPr>
            <a:noAutofit/>
            <a:scene3d>
              <a:camera prst="orthographicFront"/>
              <a:lightRig rig="soft" dir="t">
                <a:rot lat="0" lon="0" rev="10800000"/>
              </a:lightRig>
            </a:scene3d>
            <a:sp3d>
              <a:bevelT w="27940" h="12700"/>
              <a:contourClr>
                <a:srgbClr val="DDDDDD"/>
              </a:contourClr>
            </a:sp3d>
          </a:bodyPr>
          <a:lstStyle/>
          <a:p>
            <a:pPr algn="ctr"/>
            <a:r>
              <a:rPr lang="en-US" sz="4800" b="1" spc="150" dirty="0" smtClean="0">
                <a:ln w="11430"/>
                <a:solidFill>
                  <a:srgbClr val="990033"/>
                </a:solidFill>
                <a:effectLst>
                  <a:outerShdw blurRad="25400" algn="tl" rotWithShape="0">
                    <a:srgbClr val="000000">
                      <a:alpha val="43000"/>
                    </a:srgbClr>
                  </a:outerShdw>
                </a:effectLst>
              </a:rPr>
              <a:t>My computer program for </a:t>
            </a:r>
            <a:r>
              <a:rPr lang="en-US" sz="4800" b="1" i="1" spc="150" dirty="0" smtClean="0">
                <a:ln w="11430"/>
                <a:solidFill>
                  <a:srgbClr val="006600"/>
                </a:solidFill>
                <a:effectLst>
                  <a:outerShdw blurRad="25400" algn="tl" rotWithShape="0">
                    <a:srgbClr val="000000">
                      <a:alpha val="43000"/>
                    </a:srgbClr>
                  </a:outerShdw>
                </a:effectLst>
              </a:rPr>
              <a:t>Strong’s </a:t>
            </a:r>
            <a:r>
              <a:rPr lang="en-US" sz="4800" b="1" spc="150" dirty="0" smtClean="0">
                <a:ln w="11430"/>
                <a:solidFill>
                  <a:srgbClr val="990033"/>
                </a:solidFill>
                <a:effectLst>
                  <a:outerShdw blurRad="25400" algn="tl" rotWithShape="0">
                    <a:srgbClr val="000000">
                      <a:alpha val="43000"/>
                    </a:srgbClr>
                  </a:outerShdw>
                </a:effectLst>
              </a:rPr>
              <a:t>gives this information.</a:t>
            </a:r>
            <a:endParaRPr lang="en-US" sz="4800" b="1" i="1" spc="150" dirty="0">
              <a:ln w="11430"/>
              <a:solidFill>
                <a:srgbClr val="990033"/>
              </a:solidFill>
              <a:effectLst>
                <a:outerShdw blurRad="25400" algn="tl" rotWithShape="0">
                  <a:srgbClr val="000000">
                    <a:alpha val="43000"/>
                  </a:srgbClr>
                </a:outerShdw>
              </a:effectLst>
            </a:endParaRPr>
          </a:p>
        </p:txBody>
      </p:sp>
      <p:sp>
        <p:nvSpPr>
          <p:cNvPr id="3" name="Content Placeholder 2"/>
          <p:cNvSpPr>
            <a:spLocks noGrp="1"/>
          </p:cNvSpPr>
          <p:nvPr>
            <p:ph idx="1"/>
          </p:nvPr>
        </p:nvSpPr>
        <p:spPr>
          <a:xfrm>
            <a:off x="457200" y="1371600"/>
            <a:ext cx="11277600" cy="5334000"/>
          </a:xfrm>
        </p:spPr>
        <p:txBody>
          <a:bodyPr>
            <a:noAutofit/>
            <a:scene3d>
              <a:camera prst="orthographicFront"/>
              <a:lightRig rig="threePt" dir="t"/>
            </a:scene3d>
            <a:sp3d extrusionH="57150">
              <a:bevelT w="38100" h="38100"/>
            </a:sp3d>
          </a:bodyPr>
          <a:lstStyle/>
          <a:p>
            <a:pPr>
              <a:lnSpc>
                <a:spcPct val="170000"/>
              </a:lnSpc>
            </a:pPr>
            <a:r>
              <a:rPr lang="en-US" sz="2000" b="1" dirty="0"/>
              <a:t>H</a:t>
            </a:r>
            <a:r>
              <a:rPr lang="en-US" sz="2000" b="1" dirty="0" smtClean="0"/>
              <a:t>4150</a:t>
            </a:r>
            <a:r>
              <a:rPr lang="en-US" sz="2000" dirty="0" smtClean="0"/>
              <a:t>  mowed</a:t>
            </a:r>
            <a:r>
              <a:rPr lang="en-US" sz="2000" dirty="0"/>
              <a:t>` (</a:t>
            </a:r>
            <a:r>
              <a:rPr lang="en-US" sz="2000" dirty="0" err="1"/>
              <a:t>mo-ade</a:t>
            </a:r>
            <a:r>
              <a:rPr lang="en-US" sz="2000" dirty="0"/>
              <a:t>'); or </a:t>
            </a:r>
            <a:r>
              <a:rPr lang="en-US" sz="2000" dirty="0" err="1"/>
              <a:t>moed</a:t>
            </a:r>
            <a:r>
              <a:rPr lang="en-US" sz="2000" dirty="0"/>
              <a:t>` (</a:t>
            </a:r>
            <a:r>
              <a:rPr lang="en-US" sz="2000" dirty="0" err="1"/>
              <a:t>mo-ade</a:t>
            </a:r>
            <a:r>
              <a:rPr lang="en-US" sz="2000" dirty="0"/>
              <a:t>'); </a:t>
            </a:r>
            <a:r>
              <a:rPr lang="en-US" sz="2000" dirty="0">
                <a:solidFill>
                  <a:srgbClr val="8A2E4F"/>
                </a:solidFill>
              </a:rPr>
              <a:t>or (feminine) mow` </a:t>
            </a:r>
            <a:r>
              <a:rPr lang="en-US" sz="2000" dirty="0" err="1">
                <a:solidFill>
                  <a:srgbClr val="8A2E4F"/>
                </a:solidFill>
              </a:rPr>
              <a:t>adah</a:t>
            </a:r>
            <a:r>
              <a:rPr lang="en-US" sz="2000" dirty="0">
                <a:solidFill>
                  <a:srgbClr val="8A2E4F"/>
                </a:solidFill>
              </a:rPr>
              <a:t> (2 Chron 8:13) (</a:t>
            </a:r>
            <a:r>
              <a:rPr lang="en-US" sz="2000" dirty="0" err="1">
                <a:solidFill>
                  <a:srgbClr val="8A2E4F"/>
                </a:solidFill>
              </a:rPr>
              <a:t>mo</a:t>
            </a:r>
            <a:r>
              <a:rPr lang="en-US" sz="2000" dirty="0">
                <a:solidFill>
                  <a:srgbClr val="8A2E4F"/>
                </a:solidFill>
              </a:rPr>
              <a:t>-aw-</a:t>
            </a:r>
            <a:r>
              <a:rPr lang="en-US" sz="2000" dirty="0" err="1">
                <a:solidFill>
                  <a:srgbClr val="8A2E4F"/>
                </a:solidFill>
              </a:rPr>
              <a:t>daw</a:t>
            </a:r>
            <a:r>
              <a:rPr lang="en-US" sz="2000" dirty="0">
                <a:solidFill>
                  <a:srgbClr val="8A2E4F"/>
                </a:solidFill>
              </a:rPr>
              <a:t>'); from </a:t>
            </a:r>
            <a:r>
              <a:rPr lang="en-US" sz="2000" b="1" dirty="0">
                <a:solidFill>
                  <a:srgbClr val="8A2E4F"/>
                </a:solidFill>
              </a:rPr>
              <a:t>H</a:t>
            </a:r>
            <a:r>
              <a:rPr lang="en-US" sz="2000" b="1" dirty="0" smtClean="0">
                <a:solidFill>
                  <a:srgbClr val="8A2E4F"/>
                </a:solidFill>
              </a:rPr>
              <a:t>3259</a:t>
            </a:r>
            <a:r>
              <a:rPr lang="en-US" sz="2000" dirty="0">
                <a:solidFill>
                  <a:srgbClr val="8A2E4F"/>
                </a:solidFill>
              </a:rPr>
              <a:t>;</a:t>
            </a:r>
            <a:r>
              <a:rPr lang="en-US" sz="2000" dirty="0"/>
              <a:t> properly, an appointment, i.e. a fixed time or season; specifically, a festival; conventionally a year; by implication, an assembly (as convened for a definite purpose); technically the congregation; by extension, the place of meeting; also a signal (as appointed beforehand</a:t>
            </a:r>
            <a:r>
              <a:rPr lang="en-US" sz="2000" dirty="0" smtClean="0"/>
              <a:t>):  KJV </a:t>
            </a:r>
            <a:r>
              <a:rPr lang="en-US" sz="2000" dirty="0"/>
              <a:t>- appointed (sign, time), (place of, solemn) assembly, congregation, (set, solemn) feast, (appointed, due) season, solemn (-</a:t>
            </a:r>
            <a:r>
              <a:rPr lang="en-US" sz="2000" dirty="0" err="1"/>
              <a:t>ity</a:t>
            </a:r>
            <a:r>
              <a:rPr lang="en-US" sz="2000" dirty="0"/>
              <a:t>), </a:t>
            </a:r>
            <a:r>
              <a:rPr lang="en-US" sz="2000" dirty="0" smtClean="0"/>
              <a:t>synagogue, </a:t>
            </a:r>
            <a:r>
              <a:rPr lang="en-US" sz="2000" dirty="0"/>
              <a:t>(set) time (appointed).</a:t>
            </a:r>
          </a:p>
          <a:p>
            <a:pPr>
              <a:lnSpc>
                <a:spcPct val="170000"/>
              </a:lnSpc>
            </a:pPr>
            <a:r>
              <a:rPr lang="en-US" sz="2000" b="1" dirty="0">
                <a:solidFill>
                  <a:srgbClr val="8A2E4F"/>
                </a:solidFill>
              </a:rPr>
              <a:t>H</a:t>
            </a:r>
            <a:r>
              <a:rPr lang="en-US" sz="2000" b="1" dirty="0" smtClean="0">
                <a:solidFill>
                  <a:srgbClr val="8A2E4F"/>
                </a:solidFill>
              </a:rPr>
              <a:t>3259</a:t>
            </a:r>
            <a:r>
              <a:rPr lang="en-US" sz="2000" dirty="0" smtClean="0">
                <a:solidFill>
                  <a:srgbClr val="8A2E4F"/>
                </a:solidFill>
              </a:rPr>
              <a:t>  </a:t>
            </a:r>
            <a:r>
              <a:rPr lang="en-US" sz="2000" dirty="0" err="1" smtClean="0">
                <a:solidFill>
                  <a:srgbClr val="8A2E4F"/>
                </a:solidFill>
              </a:rPr>
              <a:t>ya</a:t>
            </a:r>
            <a:r>
              <a:rPr lang="en-US" sz="2000" dirty="0">
                <a:solidFill>
                  <a:srgbClr val="8A2E4F"/>
                </a:solidFill>
              </a:rPr>
              <a:t>` ad (yaw-ad'); a primitive root; to fix upon (by agreement or appointment); by implication, to meet (at a stated time), to summon (to trial), to direct (in a certain quarter or position), to engage (for marriage): -agree, </a:t>
            </a:r>
            <a:r>
              <a:rPr lang="en-US" sz="2000" dirty="0" smtClean="0">
                <a:solidFill>
                  <a:srgbClr val="8A2E4F"/>
                </a:solidFill>
              </a:rPr>
              <a:t>make </a:t>
            </a:r>
            <a:r>
              <a:rPr lang="en-US" sz="2000" dirty="0">
                <a:solidFill>
                  <a:srgbClr val="8A2E4F"/>
                </a:solidFill>
              </a:rPr>
              <a:t>an) appoint (-</a:t>
            </a:r>
            <a:r>
              <a:rPr lang="en-US" sz="2000" dirty="0" err="1">
                <a:solidFill>
                  <a:srgbClr val="8A2E4F"/>
                </a:solidFill>
              </a:rPr>
              <a:t>ment</a:t>
            </a:r>
            <a:r>
              <a:rPr lang="en-US" sz="2000" dirty="0">
                <a:solidFill>
                  <a:srgbClr val="8A2E4F"/>
                </a:solidFill>
              </a:rPr>
              <a:t>, a time), assemble (selves), betroth, gather (selves, together), meet (together), set (a time</a:t>
            </a:r>
            <a:r>
              <a:rPr lang="en-US" sz="2000" dirty="0" smtClean="0">
                <a:solidFill>
                  <a:srgbClr val="8A2E4F"/>
                </a:solidFill>
              </a:rPr>
              <a:t>).</a:t>
            </a:r>
            <a:endParaRPr lang="en-US" sz="2000" dirty="0">
              <a:solidFill>
                <a:srgbClr val="8A2E4F"/>
              </a:solidFill>
            </a:endParaRPr>
          </a:p>
        </p:txBody>
      </p:sp>
      <p:sp>
        <p:nvSpPr>
          <p:cNvPr id="4" name="Slide Number Placeholder 3"/>
          <p:cNvSpPr>
            <a:spLocks noGrp="1"/>
          </p:cNvSpPr>
          <p:nvPr>
            <p:ph type="sldNum" sz="quarter" idx="12"/>
          </p:nvPr>
        </p:nvSpPr>
        <p:spPr>
          <a:xfrm>
            <a:off x="9296400" y="6492875"/>
            <a:ext cx="2743200" cy="365125"/>
          </a:xfrm>
        </p:spPr>
        <p:txBody>
          <a:bodyPr/>
          <a:lstStyle/>
          <a:p>
            <a:fld id="{AA4C6552-42F6-43F2-A3FB-E92E8C09004E}" type="slidenum">
              <a:rPr lang="en-US" smtClean="0">
                <a:solidFill>
                  <a:schemeClr val="tx1"/>
                </a:solidFill>
              </a:rPr>
              <a:pPr/>
              <a:t>53</a:t>
            </a:fld>
            <a:endParaRPr lang="en-US" dirty="0">
              <a:solidFill>
                <a:schemeClr val="tx1"/>
              </a:solidFill>
            </a:endParaRPr>
          </a:p>
        </p:txBody>
      </p:sp>
      <p:sp>
        <p:nvSpPr>
          <p:cNvPr id="5" name="Title 1"/>
          <p:cNvSpPr txBox="1">
            <a:spLocks/>
          </p:cNvSpPr>
          <p:nvPr/>
        </p:nvSpPr>
        <p:spPr>
          <a:xfrm>
            <a:off x="4495800" y="4038600"/>
            <a:ext cx="7239000" cy="609600"/>
          </a:xfrm>
          <a:prstGeom prst="roundRect">
            <a:avLst/>
          </a:prstGeom>
          <a:solidFill>
            <a:srgbClr val="C9E7A7"/>
          </a:solidFill>
          <a:ln w="57150">
            <a:solidFill>
              <a:schemeClr val="accent6">
                <a:lumMod val="50000"/>
              </a:schemeClr>
            </a:solidFill>
          </a:ln>
          <a:scene3d>
            <a:camera prst="orthographicFront"/>
            <a:lightRig rig="soft" dir="t">
              <a:rot lat="0" lon="0" rev="10800000"/>
            </a:lightRig>
          </a:scene3d>
          <a:sp3d>
            <a:bevelT/>
          </a:sp3d>
        </p:spPr>
        <p:txBody>
          <a:bodyPr vert="horz" lIns="91440" tIns="45720" rIns="91440" bIns="45720" rtlCol="0" anchor="ctr">
            <a:noAutofit/>
            <a:sp3d>
              <a:bevelT w="27940" h="12700"/>
              <a:contourClr>
                <a:srgbClr val="DDDDDD"/>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spc="150" dirty="0" smtClean="0">
                <a:ln w="11430"/>
                <a:solidFill>
                  <a:srgbClr val="B83D68"/>
                </a:solidFill>
                <a:effectLst>
                  <a:outerShdw blurRad="25400" algn="tl" rotWithShape="0">
                    <a:srgbClr val="000000">
                      <a:alpha val="43000"/>
                    </a:srgbClr>
                  </a:outerShdw>
                </a:effectLst>
              </a:rPr>
              <a:t>There is not one italicized word!</a:t>
            </a:r>
            <a:endParaRPr lang="en-US" sz="4000" b="1" i="1" spc="150" dirty="0">
              <a:ln w="11430"/>
              <a:solidFill>
                <a:srgbClr val="B83D6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3727461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8000" b="-8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11430000" cy="5257800"/>
          </a:xfrm>
        </p:spPr>
        <p:txBody>
          <a:bodyPr>
            <a:normAutofit/>
          </a:bodyPr>
          <a:lstStyle/>
          <a:p>
            <a:pPr>
              <a:lnSpc>
                <a:spcPct val="170000"/>
              </a:lnSpc>
            </a:pPr>
            <a:r>
              <a:rPr lang="en-US" sz="1800" dirty="0" smtClean="0"/>
              <a:t>[</a:t>
            </a:r>
            <a:r>
              <a:rPr lang="en-US" sz="1800" b="1" dirty="0" smtClean="0"/>
              <a:t>masculine of 3259</a:t>
            </a:r>
            <a:r>
              <a:rPr lang="en-US" sz="1800" dirty="0" smtClean="0"/>
              <a:t>]  </a:t>
            </a:r>
            <a:r>
              <a:rPr lang="en-US" sz="1800" b="1" dirty="0" smtClean="0"/>
              <a:t>H4150</a:t>
            </a:r>
            <a:r>
              <a:rPr lang="en-US" sz="1800" dirty="0" smtClean="0"/>
              <a:t>  mowed</a:t>
            </a:r>
            <a:r>
              <a:rPr lang="en-US" sz="1800" dirty="0"/>
              <a:t>` (</a:t>
            </a:r>
            <a:r>
              <a:rPr lang="en-US" sz="1800" dirty="0" err="1"/>
              <a:t>mo-ade</a:t>
            </a:r>
            <a:r>
              <a:rPr lang="en-US" sz="1800" dirty="0"/>
              <a:t>'); or </a:t>
            </a:r>
            <a:r>
              <a:rPr lang="en-US" sz="1800" dirty="0" err="1"/>
              <a:t>moed</a:t>
            </a:r>
            <a:r>
              <a:rPr lang="en-US" sz="1800" dirty="0"/>
              <a:t>` (</a:t>
            </a:r>
            <a:r>
              <a:rPr lang="en-US" sz="1800" dirty="0" err="1"/>
              <a:t>mo-ade</a:t>
            </a:r>
            <a:r>
              <a:rPr lang="en-US" sz="1800" dirty="0"/>
              <a:t>'); or (</a:t>
            </a:r>
            <a:r>
              <a:rPr lang="en-US" sz="2400" b="1" dirty="0">
                <a:solidFill>
                  <a:srgbClr val="990033"/>
                </a:solidFill>
              </a:rPr>
              <a:t>feminine</a:t>
            </a:r>
            <a:r>
              <a:rPr lang="en-US" sz="1800" dirty="0"/>
              <a:t>) </a:t>
            </a:r>
            <a:r>
              <a:rPr lang="en-US" sz="1800" dirty="0" smtClean="0"/>
              <a:t> </a:t>
            </a:r>
            <a:r>
              <a:rPr lang="en-US" sz="1800" dirty="0" smtClean="0">
                <a:solidFill>
                  <a:srgbClr val="990033"/>
                </a:solidFill>
              </a:rPr>
              <a:t>mow</a:t>
            </a:r>
            <a:r>
              <a:rPr lang="en-US" sz="1800" dirty="0">
                <a:solidFill>
                  <a:srgbClr val="990033"/>
                </a:solidFill>
              </a:rPr>
              <a:t>` </a:t>
            </a:r>
            <a:r>
              <a:rPr lang="en-US" sz="1800" dirty="0" err="1">
                <a:solidFill>
                  <a:srgbClr val="990033"/>
                </a:solidFill>
              </a:rPr>
              <a:t>adah</a:t>
            </a:r>
            <a:r>
              <a:rPr lang="en-US" sz="1800" dirty="0">
                <a:solidFill>
                  <a:srgbClr val="990033"/>
                </a:solidFill>
              </a:rPr>
              <a:t> </a:t>
            </a:r>
            <a:r>
              <a:rPr lang="en-US" sz="1800" dirty="0" smtClean="0">
                <a:solidFill>
                  <a:srgbClr val="990033"/>
                </a:solidFill>
              </a:rPr>
              <a:t/>
            </a:r>
            <a:br>
              <a:rPr lang="en-US" sz="1800" dirty="0" smtClean="0">
                <a:solidFill>
                  <a:srgbClr val="990033"/>
                </a:solidFill>
              </a:rPr>
            </a:br>
            <a:r>
              <a:rPr lang="en-US" sz="1800" dirty="0" smtClean="0"/>
              <a:t>(</a:t>
            </a:r>
            <a:r>
              <a:rPr lang="en-US" sz="1800" dirty="0"/>
              <a:t>2 Chron 8:13) </a:t>
            </a:r>
            <a:r>
              <a:rPr lang="en-US" sz="1800" dirty="0">
                <a:solidFill>
                  <a:srgbClr val="990033"/>
                </a:solidFill>
              </a:rPr>
              <a:t>(</a:t>
            </a:r>
            <a:r>
              <a:rPr lang="en-US" sz="1800" dirty="0" err="1">
                <a:solidFill>
                  <a:srgbClr val="990033"/>
                </a:solidFill>
              </a:rPr>
              <a:t>mo</a:t>
            </a:r>
            <a:r>
              <a:rPr lang="en-US" sz="1800" dirty="0">
                <a:solidFill>
                  <a:srgbClr val="990033"/>
                </a:solidFill>
              </a:rPr>
              <a:t>-aw-</a:t>
            </a:r>
            <a:r>
              <a:rPr lang="en-US" sz="1800" dirty="0" err="1">
                <a:solidFill>
                  <a:srgbClr val="990033"/>
                </a:solidFill>
              </a:rPr>
              <a:t>daw</a:t>
            </a:r>
            <a:r>
              <a:rPr lang="en-US" sz="1800" dirty="0">
                <a:solidFill>
                  <a:srgbClr val="990033"/>
                </a:solidFill>
              </a:rPr>
              <a:t>'); from </a:t>
            </a:r>
            <a:r>
              <a:rPr lang="en-US" sz="1800" b="1" dirty="0">
                <a:solidFill>
                  <a:srgbClr val="990033"/>
                </a:solidFill>
              </a:rPr>
              <a:t>H</a:t>
            </a:r>
            <a:r>
              <a:rPr lang="en-US" sz="1800" b="1" dirty="0" smtClean="0">
                <a:solidFill>
                  <a:srgbClr val="990033"/>
                </a:solidFill>
              </a:rPr>
              <a:t>3259</a:t>
            </a:r>
            <a:r>
              <a:rPr lang="en-US" sz="1800" dirty="0">
                <a:solidFill>
                  <a:srgbClr val="990033"/>
                </a:solidFill>
              </a:rPr>
              <a:t>; </a:t>
            </a:r>
            <a:r>
              <a:rPr lang="en-US" sz="1800" dirty="0"/>
              <a:t>properly, an </a:t>
            </a:r>
            <a:r>
              <a:rPr lang="en-US" sz="1800" i="1" dirty="0"/>
              <a:t>appointment</a:t>
            </a:r>
            <a:r>
              <a:rPr lang="en-US" sz="1800" dirty="0"/>
              <a:t>, i.e. a fixed </a:t>
            </a:r>
            <a:r>
              <a:rPr lang="en-US" sz="1800" i="1" dirty="0"/>
              <a:t>time</a:t>
            </a:r>
            <a:r>
              <a:rPr lang="en-US" sz="1800" dirty="0"/>
              <a:t> or season; specifically, a </a:t>
            </a:r>
            <a:r>
              <a:rPr lang="en-US" sz="1800" i="1" dirty="0"/>
              <a:t>festival</a:t>
            </a:r>
            <a:r>
              <a:rPr lang="en-US" sz="1800" dirty="0"/>
              <a:t>; conventionally a </a:t>
            </a:r>
            <a:r>
              <a:rPr lang="en-US" sz="1800" i="1" dirty="0"/>
              <a:t>year</a:t>
            </a:r>
            <a:r>
              <a:rPr lang="en-US" sz="1800" dirty="0"/>
              <a:t>; by implication, an </a:t>
            </a:r>
            <a:r>
              <a:rPr lang="en-US" sz="1800" i="1" dirty="0"/>
              <a:t>assembly</a:t>
            </a:r>
            <a:r>
              <a:rPr lang="en-US" sz="1800" dirty="0"/>
              <a:t> (as convened for a definite purpose); technically the </a:t>
            </a:r>
            <a:r>
              <a:rPr lang="en-US" sz="1800" i="1" dirty="0"/>
              <a:t>congregation</a:t>
            </a:r>
            <a:r>
              <a:rPr lang="en-US" sz="1800" dirty="0"/>
              <a:t>; by extension, the </a:t>
            </a:r>
            <a:r>
              <a:rPr lang="en-US" sz="1800" i="1" dirty="0"/>
              <a:t>place of meeting;</a:t>
            </a:r>
            <a:r>
              <a:rPr lang="en-US" sz="1800" dirty="0"/>
              <a:t> also a </a:t>
            </a:r>
            <a:r>
              <a:rPr lang="en-US" sz="1800" i="1" dirty="0"/>
              <a:t>signal</a:t>
            </a:r>
            <a:r>
              <a:rPr lang="en-US" sz="1800" dirty="0"/>
              <a:t> (as appointed beforehand</a:t>
            </a:r>
            <a:r>
              <a:rPr lang="en-US" sz="1800" dirty="0" smtClean="0"/>
              <a:t>):</a:t>
            </a:r>
            <a:endParaRPr lang="en-US" sz="1800" dirty="0"/>
          </a:p>
          <a:p>
            <a:pPr>
              <a:lnSpc>
                <a:spcPct val="170000"/>
              </a:lnSpc>
            </a:pPr>
            <a:r>
              <a:rPr lang="en-US" sz="1800" dirty="0" smtClean="0"/>
              <a:t>KJV [usages, explanation or variations] </a:t>
            </a:r>
            <a:r>
              <a:rPr lang="en-US" sz="1800" dirty="0"/>
              <a:t>- appointed (sign, time), (place of, solemn) assembly, congregation, (set, solemn) feast, (appointed, due) season, solemn (-</a:t>
            </a:r>
            <a:r>
              <a:rPr lang="en-US" sz="1800" dirty="0" err="1"/>
              <a:t>ity</a:t>
            </a:r>
            <a:r>
              <a:rPr lang="en-US" sz="1800" dirty="0"/>
              <a:t>), </a:t>
            </a:r>
            <a:r>
              <a:rPr lang="en-US" sz="1800" dirty="0" smtClean="0"/>
              <a:t>synagogue, </a:t>
            </a:r>
            <a:r>
              <a:rPr lang="en-US" sz="1800" dirty="0"/>
              <a:t>(set) time (appointed).</a:t>
            </a:r>
          </a:p>
          <a:p>
            <a:pPr>
              <a:lnSpc>
                <a:spcPct val="170000"/>
              </a:lnSpc>
            </a:pPr>
            <a:r>
              <a:rPr lang="en-US" sz="1800" dirty="0" smtClean="0"/>
              <a:t>[</a:t>
            </a:r>
            <a:r>
              <a:rPr lang="en-US" sz="1800" b="1" dirty="0" smtClean="0">
                <a:solidFill>
                  <a:srgbClr val="990033"/>
                </a:solidFill>
              </a:rPr>
              <a:t>feminine </a:t>
            </a:r>
            <a:r>
              <a:rPr lang="en-US" sz="1800" b="1" dirty="0">
                <a:solidFill>
                  <a:srgbClr val="990033"/>
                </a:solidFill>
              </a:rPr>
              <a:t>of </a:t>
            </a:r>
            <a:r>
              <a:rPr lang="en-US" sz="1800" b="1" dirty="0" smtClean="0">
                <a:solidFill>
                  <a:srgbClr val="990033"/>
                </a:solidFill>
              </a:rPr>
              <a:t>4150</a:t>
            </a:r>
            <a:r>
              <a:rPr lang="en-US" sz="1800" dirty="0" smtClean="0"/>
              <a:t>]  </a:t>
            </a:r>
            <a:r>
              <a:rPr lang="en-US" sz="1800" b="1" dirty="0" smtClean="0">
                <a:solidFill>
                  <a:srgbClr val="990033"/>
                </a:solidFill>
              </a:rPr>
              <a:t>H3259</a:t>
            </a:r>
            <a:r>
              <a:rPr lang="en-US" sz="1800" dirty="0" smtClean="0">
                <a:solidFill>
                  <a:srgbClr val="990033"/>
                </a:solidFill>
              </a:rPr>
              <a:t> </a:t>
            </a:r>
            <a:r>
              <a:rPr lang="en-US" sz="1800" dirty="0" smtClean="0"/>
              <a:t> </a:t>
            </a:r>
            <a:r>
              <a:rPr lang="en-US" sz="1800" dirty="0" err="1" smtClean="0"/>
              <a:t>ya</a:t>
            </a:r>
            <a:r>
              <a:rPr lang="en-US" sz="1800" dirty="0"/>
              <a:t>` ad (</a:t>
            </a:r>
            <a:r>
              <a:rPr lang="en-US" sz="1800" dirty="0" smtClean="0"/>
              <a:t>yaw-ad’);</a:t>
            </a:r>
            <a:r>
              <a:rPr lang="en-US" sz="1800" dirty="0" smtClean="0">
                <a:solidFill>
                  <a:srgbClr val="990033"/>
                </a:solidFill>
              </a:rPr>
              <a:t> a </a:t>
            </a:r>
            <a:r>
              <a:rPr lang="en-US" sz="1800" dirty="0">
                <a:solidFill>
                  <a:srgbClr val="990033"/>
                </a:solidFill>
              </a:rPr>
              <a:t>primitive </a:t>
            </a:r>
            <a:r>
              <a:rPr lang="en-US" sz="1800" dirty="0" smtClean="0">
                <a:solidFill>
                  <a:srgbClr val="990033"/>
                </a:solidFill>
              </a:rPr>
              <a:t>root;</a:t>
            </a:r>
            <a:r>
              <a:rPr lang="en-US" sz="1800" dirty="0" smtClean="0"/>
              <a:t> </a:t>
            </a:r>
            <a:r>
              <a:rPr lang="en-US" sz="1800" dirty="0"/>
              <a:t>to </a:t>
            </a:r>
            <a:r>
              <a:rPr lang="en-US" sz="1800" i="1" dirty="0"/>
              <a:t>fix</a:t>
            </a:r>
            <a:r>
              <a:rPr lang="en-US" sz="1800" dirty="0"/>
              <a:t> upon (</a:t>
            </a:r>
            <a:r>
              <a:rPr lang="en-US" sz="1800" dirty="0">
                <a:solidFill>
                  <a:srgbClr val="990033"/>
                </a:solidFill>
              </a:rPr>
              <a:t>by agreement or appointment</a:t>
            </a:r>
            <a:r>
              <a:rPr lang="en-US" sz="1800" dirty="0"/>
              <a:t>); by implication, </a:t>
            </a:r>
            <a:r>
              <a:rPr lang="en-US" sz="1800" dirty="0">
                <a:solidFill>
                  <a:srgbClr val="990033"/>
                </a:solidFill>
              </a:rPr>
              <a:t>to </a:t>
            </a:r>
            <a:r>
              <a:rPr lang="en-US" sz="1800" i="1" dirty="0">
                <a:solidFill>
                  <a:srgbClr val="990033"/>
                </a:solidFill>
              </a:rPr>
              <a:t>meet</a:t>
            </a:r>
            <a:r>
              <a:rPr lang="en-US" sz="1800" dirty="0">
                <a:solidFill>
                  <a:srgbClr val="990033"/>
                </a:solidFill>
              </a:rPr>
              <a:t> (at a stated time),</a:t>
            </a:r>
            <a:r>
              <a:rPr lang="en-US" sz="1800" dirty="0"/>
              <a:t> to </a:t>
            </a:r>
            <a:r>
              <a:rPr lang="en-US" sz="1800" i="1" dirty="0"/>
              <a:t>summon</a:t>
            </a:r>
            <a:r>
              <a:rPr lang="en-US" sz="1800" dirty="0"/>
              <a:t> (to trial), to </a:t>
            </a:r>
            <a:r>
              <a:rPr lang="en-US" sz="1800" i="1" dirty="0"/>
              <a:t>direct</a:t>
            </a:r>
            <a:r>
              <a:rPr lang="en-US" sz="1800" dirty="0"/>
              <a:t> (in a certain quarter or position), </a:t>
            </a:r>
            <a:r>
              <a:rPr lang="en-US" sz="1800" dirty="0">
                <a:solidFill>
                  <a:srgbClr val="990033"/>
                </a:solidFill>
              </a:rPr>
              <a:t>to </a:t>
            </a:r>
            <a:r>
              <a:rPr lang="en-US" sz="1800" i="1" dirty="0">
                <a:solidFill>
                  <a:srgbClr val="990033"/>
                </a:solidFill>
              </a:rPr>
              <a:t>engage</a:t>
            </a:r>
            <a:r>
              <a:rPr lang="en-US" sz="1800" dirty="0">
                <a:solidFill>
                  <a:srgbClr val="990033"/>
                </a:solidFill>
              </a:rPr>
              <a:t> </a:t>
            </a:r>
            <a:r>
              <a:rPr lang="en-US" sz="1800" dirty="0" smtClean="0">
                <a:solidFill>
                  <a:srgbClr val="990033"/>
                </a:solidFill>
              </a:rPr>
              <a:t/>
            </a:r>
            <a:br>
              <a:rPr lang="en-US" sz="1800" dirty="0" smtClean="0">
                <a:solidFill>
                  <a:srgbClr val="990033"/>
                </a:solidFill>
              </a:rPr>
            </a:br>
            <a:r>
              <a:rPr lang="en-US" sz="1800" dirty="0" smtClean="0">
                <a:solidFill>
                  <a:srgbClr val="990033"/>
                </a:solidFill>
              </a:rPr>
              <a:t>(</a:t>
            </a:r>
            <a:r>
              <a:rPr lang="en-US" sz="1800" dirty="0">
                <a:solidFill>
                  <a:srgbClr val="990033"/>
                </a:solidFill>
              </a:rPr>
              <a:t>for marriage): </a:t>
            </a:r>
            <a:r>
              <a:rPr lang="en-US" sz="1800" dirty="0"/>
              <a:t>-agree, </a:t>
            </a:r>
            <a:r>
              <a:rPr lang="en-US" sz="1800" dirty="0" smtClean="0">
                <a:solidFill>
                  <a:srgbClr val="990033"/>
                </a:solidFill>
              </a:rPr>
              <a:t>make </a:t>
            </a:r>
            <a:r>
              <a:rPr lang="en-US" sz="1800" dirty="0">
                <a:solidFill>
                  <a:srgbClr val="990033"/>
                </a:solidFill>
              </a:rPr>
              <a:t>an) appoint (-</a:t>
            </a:r>
            <a:r>
              <a:rPr lang="en-US" sz="1800" dirty="0" err="1">
                <a:solidFill>
                  <a:srgbClr val="990033"/>
                </a:solidFill>
              </a:rPr>
              <a:t>ment</a:t>
            </a:r>
            <a:r>
              <a:rPr lang="en-US" sz="1800" dirty="0">
                <a:solidFill>
                  <a:srgbClr val="990033"/>
                </a:solidFill>
              </a:rPr>
              <a:t>,</a:t>
            </a:r>
            <a:r>
              <a:rPr lang="en-US" sz="1800" dirty="0"/>
              <a:t> a time), assemble (selves), </a:t>
            </a:r>
            <a:r>
              <a:rPr lang="en-US" sz="1800" b="1" u="sng" dirty="0" smtClean="0">
                <a:solidFill>
                  <a:srgbClr val="990033"/>
                </a:solidFill>
              </a:rPr>
              <a:t>betroth</a:t>
            </a:r>
            <a:r>
              <a:rPr lang="en-US" sz="1800" dirty="0" smtClean="0">
                <a:solidFill>
                  <a:srgbClr val="990033"/>
                </a:solidFill>
              </a:rPr>
              <a:t>,</a:t>
            </a:r>
            <a:r>
              <a:rPr lang="en-US" sz="1800" dirty="0" smtClean="0"/>
              <a:t> </a:t>
            </a:r>
            <a:r>
              <a:rPr lang="en-US" sz="1800" dirty="0"/>
              <a:t>gather (selves, together), </a:t>
            </a:r>
            <a:r>
              <a:rPr lang="en-US" sz="1800" b="1" u="sng" dirty="0">
                <a:solidFill>
                  <a:srgbClr val="990033"/>
                </a:solidFill>
              </a:rPr>
              <a:t>meet</a:t>
            </a:r>
            <a:r>
              <a:rPr lang="en-US" sz="1800" dirty="0">
                <a:solidFill>
                  <a:srgbClr val="990033"/>
                </a:solidFill>
              </a:rPr>
              <a:t> (together), </a:t>
            </a:r>
            <a:r>
              <a:rPr lang="en-US" sz="1800" b="1" u="sng" dirty="0" smtClean="0">
                <a:solidFill>
                  <a:srgbClr val="990033"/>
                </a:solidFill>
              </a:rPr>
              <a:t>set</a:t>
            </a:r>
            <a:r>
              <a:rPr lang="en-US" sz="1800" dirty="0" smtClean="0"/>
              <a:t> </a:t>
            </a:r>
            <a:r>
              <a:rPr lang="en-US" sz="1800" dirty="0"/>
              <a:t>(a time</a:t>
            </a:r>
            <a:r>
              <a:rPr lang="en-US" sz="1800" dirty="0" smtClean="0"/>
              <a:t>).</a:t>
            </a:r>
            <a:endParaRPr lang="en-US" sz="1800" dirty="0"/>
          </a:p>
        </p:txBody>
      </p:sp>
      <p:sp>
        <p:nvSpPr>
          <p:cNvPr id="4" name="Slide Number Placeholder 3"/>
          <p:cNvSpPr>
            <a:spLocks noGrp="1"/>
          </p:cNvSpPr>
          <p:nvPr>
            <p:ph type="sldNum" sz="quarter" idx="12"/>
          </p:nvPr>
        </p:nvSpPr>
        <p:spPr>
          <a:xfrm>
            <a:off x="9443720" y="6492875"/>
            <a:ext cx="2743200" cy="365125"/>
          </a:xfrm>
        </p:spPr>
        <p:txBody>
          <a:bodyPr/>
          <a:lstStyle/>
          <a:p>
            <a:fld id="{AA4C6552-42F6-43F2-A3FB-E92E8C09004E}" type="slidenum">
              <a:rPr lang="en-US" smtClean="0">
                <a:solidFill>
                  <a:schemeClr val="tx1"/>
                </a:solidFill>
              </a:rPr>
              <a:pPr/>
              <a:t>54</a:t>
            </a:fld>
            <a:endParaRPr lang="en-US" dirty="0">
              <a:solidFill>
                <a:schemeClr val="tx1"/>
              </a:solidFill>
            </a:endParaRPr>
          </a:p>
        </p:txBody>
      </p:sp>
      <p:sp>
        <p:nvSpPr>
          <p:cNvPr id="5" name="Title 1"/>
          <p:cNvSpPr>
            <a:spLocks noGrp="1"/>
          </p:cNvSpPr>
          <p:nvPr>
            <p:ph type="title"/>
          </p:nvPr>
        </p:nvSpPr>
        <p:spPr>
          <a:xfrm>
            <a:off x="0" y="228601"/>
            <a:ext cx="12192000" cy="838200"/>
          </a:xfrm>
        </p:spPr>
        <p:txBody>
          <a:bodyPr>
            <a:noAutofit/>
            <a:scene3d>
              <a:camera prst="orthographicFront"/>
              <a:lightRig rig="soft" dir="t">
                <a:rot lat="0" lon="0" rev="10800000"/>
              </a:lightRig>
            </a:scene3d>
            <a:sp3d>
              <a:bevelT w="27940" h="12700"/>
              <a:contourClr>
                <a:srgbClr val="DDDDDD"/>
              </a:contourClr>
            </a:sp3d>
          </a:bodyPr>
          <a:lstStyle/>
          <a:p>
            <a:pPr algn="ctr"/>
            <a:r>
              <a:rPr lang="en-US" sz="5400" b="1" i="1" spc="150" dirty="0" smtClean="0">
                <a:ln w="11430"/>
                <a:solidFill>
                  <a:srgbClr val="006600"/>
                </a:solidFill>
                <a:effectLst>
                  <a:outerShdw blurRad="25400" algn="tl" rotWithShape="0">
                    <a:srgbClr val="000000">
                      <a:alpha val="43000"/>
                    </a:srgbClr>
                  </a:outerShdw>
                </a:effectLst>
              </a:rPr>
              <a:t>Strong’s Handbook </a:t>
            </a:r>
            <a:r>
              <a:rPr lang="en-US" sz="3200" b="1" spc="150" dirty="0" smtClean="0">
                <a:ln w="11430"/>
                <a:solidFill>
                  <a:schemeClr val="tx1">
                    <a:lumMod val="75000"/>
                    <a:lumOff val="25000"/>
                  </a:schemeClr>
                </a:solidFill>
                <a:effectLst>
                  <a:outerShdw blurRad="25400" algn="tl" rotWithShape="0">
                    <a:srgbClr val="000000">
                      <a:alpha val="43000"/>
                    </a:srgbClr>
                  </a:outerShdw>
                </a:effectLst>
              </a:rPr>
              <a:t>[1986] </a:t>
            </a:r>
            <a:r>
              <a:rPr lang="en-US" sz="3600" b="1" i="1" spc="150" dirty="0" smtClean="0">
                <a:ln w="11430"/>
                <a:solidFill>
                  <a:srgbClr val="990033"/>
                </a:solidFill>
                <a:effectLst>
                  <a:outerShdw blurRad="25400" algn="tl" rotWithShape="0">
                    <a:srgbClr val="000000">
                      <a:alpha val="43000"/>
                    </a:srgbClr>
                  </a:outerShdw>
                </a:effectLst>
                <a:latin typeface="Comic Sans MS" pitchFamily="66" charset="0"/>
              </a:rPr>
              <a:t>Italicized Words</a:t>
            </a:r>
            <a:endParaRPr lang="en-US" sz="3600" b="1" i="1" spc="150" dirty="0">
              <a:ln w="11430"/>
              <a:solidFill>
                <a:srgbClr val="990033"/>
              </a:solidFill>
              <a:effectLst>
                <a:outerShdw blurRad="25400" algn="tl" rotWithShape="0">
                  <a:srgbClr val="000000">
                    <a:alpha val="43000"/>
                  </a:srgbClr>
                </a:outerShdw>
              </a:effectLst>
              <a:latin typeface="Comic Sans MS" pitchFamily="66" charset="0"/>
            </a:endParaRPr>
          </a:p>
        </p:txBody>
      </p:sp>
      <p:sp>
        <p:nvSpPr>
          <p:cNvPr id="6" name="Rounded Rectangle 5"/>
          <p:cNvSpPr/>
          <p:nvPr/>
        </p:nvSpPr>
        <p:spPr>
          <a:xfrm>
            <a:off x="2971801" y="5715000"/>
            <a:ext cx="8839200" cy="817424"/>
          </a:xfrm>
          <a:prstGeom prst="roundRect">
            <a:avLst>
              <a:gd name="adj" fmla="val 23672"/>
            </a:avLst>
          </a:prstGeom>
          <a:solidFill>
            <a:schemeClr val="bg1"/>
          </a:solidFill>
          <a:ln w="76200">
            <a:solidFill>
              <a:srgbClr val="006600"/>
            </a:solidFill>
          </a:ln>
          <a:scene3d>
            <a:camera prst="orthographicFront"/>
            <a:lightRig rig="threePt" dir="t"/>
          </a:scene3d>
          <a:sp3d>
            <a:bevelT/>
          </a:sp3d>
        </p:spPr>
        <p:txBody>
          <a:bodyPr wrap="square" lIns="91440" tIns="45720" rIns="91440" bIns="45720">
            <a:spAutoFit/>
          </a:bodyPr>
          <a:lstStyle/>
          <a:p>
            <a:pPr algn="ctr">
              <a:defRPr/>
            </a:pPr>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Note:  For </a:t>
            </a:r>
            <a:r>
              <a:rPr lang="en-US" sz="2000" b="1" dirty="0">
                <a:ln w="1905"/>
                <a:solidFill>
                  <a:srgbClr val="990033"/>
                </a:solidFill>
                <a:effectLst>
                  <a:innerShdw blurRad="69850" dist="43180" dir="5400000">
                    <a:srgbClr val="000000">
                      <a:alpha val="65000"/>
                    </a:srgbClr>
                  </a:innerShdw>
                </a:effectLst>
              </a:rPr>
              <a:t>H3259</a:t>
            </a:r>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there are 29 verses in the </a:t>
            </a:r>
            <a:r>
              <a:rPr lang="en-US" sz="2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Tanach</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not one of them are linked </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 </a:t>
            </a:r>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feasts or festivals … just appointments of meeting for a variety of reasons.</a:t>
            </a:r>
          </a:p>
        </p:txBody>
      </p:sp>
      <p:sp>
        <p:nvSpPr>
          <p:cNvPr id="2" name="Rectangle 1"/>
          <p:cNvSpPr/>
          <p:nvPr/>
        </p:nvSpPr>
        <p:spPr>
          <a:xfrm>
            <a:off x="5768340" y="1752600"/>
            <a:ext cx="1295400" cy="228600"/>
          </a:xfrm>
          <a:prstGeom prst="rect">
            <a:avLst/>
          </a:prstGeom>
          <a:noFill/>
          <a:ln w="38100">
            <a:solidFill>
              <a:srgbClr val="8A2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046720" y="1752600"/>
            <a:ext cx="533400" cy="228600"/>
          </a:xfrm>
          <a:prstGeom prst="rect">
            <a:avLst/>
          </a:prstGeom>
          <a:noFill/>
          <a:ln w="38100">
            <a:solidFill>
              <a:srgbClr val="8A2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794133" y="1752600"/>
            <a:ext cx="841607" cy="228600"/>
          </a:xfrm>
          <a:prstGeom prst="rect">
            <a:avLst/>
          </a:prstGeom>
          <a:noFill/>
          <a:ln w="38100">
            <a:solidFill>
              <a:srgbClr val="8A2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33600" y="2209800"/>
            <a:ext cx="533400" cy="228600"/>
          </a:xfrm>
          <a:prstGeom prst="rect">
            <a:avLst/>
          </a:prstGeom>
          <a:noFill/>
          <a:ln w="38100">
            <a:solidFill>
              <a:srgbClr val="8A2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43400" y="2230120"/>
            <a:ext cx="990600" cy="228600"/>
          </a:xfrm>
          <a:prstGeom prst="rect">
            <a:avLst/>
          </a:prstGeom>
          <a:noFill/>
          <a:ln w="38100">
            <a:solidFill>
              <a:srgbClr val="8A2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169293" y="2230120"/>
            <a:ext cx="1295400" cy="228600"/>
          </a:xfrm>
          <a:prstGeom prst="rect">
            <a:avLst/>
          </a:prstGeom>
          <a:noFill/>
          <a:ln w="38100">
            <a:solidFill>
              <a:srgbClr val="8A2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40280" y="2687320"/>
            <a:ext cx="1600200" cy="228600"/>
          </a:xfrm>
          <a:prstGeom prst="rect">
            <a:avLst/>
          </a:prstGeom>
          <a:noFill/>
          <a:ln w="38100">
            <a:solidFill>
              <a:srgbClr val="8A2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480560" y="2687320"/>
            <a:ext cx="609600" cy="228600"/>
          </a:xfrm>
          <a:prstGeom prst="rect">
            <a:avLst/>
          </a:prstGeom>
          <a:noFill/>
          <a:ln w="38100">
            <a:solidFill>
              <a:srgbClr val="8A2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3079" y="3235960"/>
            <a:ext cx="10612121" cy="838200"/>
          </a:xfrm>
          <a:prstGeom prst="rect">
            <a:avLst/>
          </a:prstGeom>
          <a:noFill/>
          <a:ln w="38100">
            <a:solidFill>
              <a:srgbClr val="8A2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41952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3">
                                            <p:txEl>
                                              <p:pRg st="2" end="2"/>
                                            </p:txEl>
                                          </p:spTgt>
                                        </p:tgtEl>
                                      </p:cBhvr>
                                    </p:animEffect>
                                    <p:anim calcmode="lin" valueType="num">
                                      <p:cBhvr>
                                        <p:cTn id="12" dur="1000"/>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p:tgtEl>
                                          <p:spTgt spid="3">
                                            <p:txEl>
                                              <p:pRg st="2" end="2"/>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3">
                                            <p:txEl>
                                              <p:pRg st="2" end="2"/>
                                            </p:txEl>
                                          </p:spTgt>
                                        </p:tgtEl>
                                        <p:attrNameLst>
                                          <p:attrName>style.visibility</p:attrName>
                                        </p:attrNameLst>
                                      </p:cBhvr>
                                      <p:to>
                                        <p:strVal val="hidden"/>
                                      </p:to>
                                    </p:set>
                                  </p:childTnLst>
                                </p:cTn>
                              </p:par>
                            </p:childTnLst>
                          </p:cTn>
                        </p:par>
                        <p:par>
                          <p:cTn id="15" fill="hold">
                            <p:stCondLst>
                              <p:cond delay="1000"/>
                            </p:stCondLst>
                            <p:childTnLst>
                              <p:par>
                                <p:cTn id="16" presetID="42" presetClass="exit" presetSubtype="0" fill="hold" grpId="1" nodeType="afterEffect">
                                  <p:stCondLst>
                                    <p:cond delay="0"/>
                                  </p:stCondLst>
                                  <p:childTnLst>
                                    <p:animEffect transition="out" filter="fade">
                                      <p:cBhvr>
                                        <p:cTn id="17" dur="1000"/>
                                        <p:tgtEl>
                                          <p:spTgt spid="6"/>
                                        </p:tgtEl>
                                      </p:cBhvr>
                                    </p:animEffect>
                                    <p:anim calcmode="lin" valueType="num">
                                      <p:cBhvr>
                                        <p:cTn id="18" dur="1000"/>
                                        <p:tgtEl>
                                          <p:spTgt spid="6"/>
                                        </p:tgtEl>
                                        <p:attrNameLst>
                                          <p:attrName>ppt_x</p:attrName>
                                        </p:attrNameLst>
                                      </p:cBhvr>
                                      <p:tavLst>
                                        <p:tav tm="0">
                                          <p:val>
                                            <p:strVal val="ppt_x"/>
                                          </p:val>
                                        </p:tav>
                                        <p:tav tm="100000">
                                          <p:val>
                                            <p:strVal val="ppt_x"/>
                                          </p:val>
                                        </p:tav>
                                      </p:tavLst>
                                    </p:anim>
                                    <p:anim calcmode="lin" valueType="num">
                                      <p:cBhvr>
                                        <p:cTn id="19" dur="1000"/>
                                        <p:tgtEl>
                                          <p:spTgt spid="6"/>
                                        </p:tgtEl>
                                        <p:attrNameLst>
                                          <p:attrName>ppt_y</p:attrName>
                                        </p:attrNameLst>
                                      </p:cBhvr>
                                      <p:tavLst>
                                        <p:tav tm="0">
                                          <p:val>
                                            <p:strVal val="ppt_y"/>
                                          </p:val>
                                        </p:tav>
                                        <p:tav tm="100000">
                                          <p:val>
                                            <p:strVal val="ppt_y+.1"/>
                                          </p:val>
                                        </p:tav>
                                      </p:tavLst>
                                    </p:anim>
                                    <p:set>
                                      <p:cBhvr>
                                        <p:cTn id="20" dur="1" fill="hold">
                                          <p:stCondLst>
                                            <p:cond delay="999"/>
                                          </p:stCondLst>
                                        </p:cTn>
                                        <p:tgtEl>
                                          <p:spTgt spid="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3000"/>
                                        <p:tgtEl>
                                          <p:spTgt spid="3">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3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par>
                          <p:cTn id="58" fill="hold">
                            <p:stCondLst>
                              <p:cond delay="5000"/>
                            </p:stCondLst>
                            <p:childTnLst>
                              <p:par>
                                <p:cTn id="59" presetID="42"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grpId="0"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42" presetClass="entr" presetSubtype="0"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1000"/>
                                        <p:tgtEl>
                                          <p:spTgt spid="13"/>
                                        </p:tgtEl>
                                      </p:cBhvr>
                                    </p:animEffect>
                                    <p:anim calcmode="lin" valueType="num">
                                      <p:cBhvr>
                                        <p:cTn id="74" dur="1000" fill="hold"/>
                                        <p:tgtEl>
                                          <p:spTgt spid="13"/>
                                        </p:tgtEl>
                                        <p:attrNameLst>
                                          <p:attrName>ppt_x</p:attrName>
                                        </p:attrNameLst>
                                      </p:cBhvr>
                                      <p:tavLst>
                                        <p:tav tm="0">
                                          <p:val>
                                            <p:strVal val="#ppt_x"/>
                                          </p:val>
                                        </p:tav>
                                        <p:tav tm="100000">
                                          <p:val>
                                            <p:strVal val="#ppt_x"/>
                                          </p:val>
                                        </p:tav>
                                      </p:tavLst>
                                    </p:anim>
                                    <p:anim calcmode="lin" valueType="num">
                                      <p:cBhvr>
                                        <p:cTn id="75" dur="1000" fill="hold"/>
                                        <p:tgtEl>
                                          <p:spTgt spid="13"/>
                                        </p:tgtEl>
                                        <p:attrNameLst>
                                          <p:attrName>ppt_y</p:attrName>
                                        </p:attrNameLst>
                                      </p:cBhvr>
                                      <p:tavLst>
                                        <p:tav tm="0">
                                          <p:val>
                                            <p:strVal val="#ppt_y+.1"/>
                                          </p:val>
                                        </p:tav>
                                        <p:tav tm="100000">
                                          <p:val>
                                            <p:strVal val="#ppt_y"/>
                                          </p:val>
                                        </p:tav>
                                      </p:tavLst>
                                    </p:anim>
                                  </p:childTnLst>
                                </p:cTn>
                              </p:par>
                            </p:childTnLst>
                          </p:cTn>
                        </p:par>
                        <p:par>
                          <p:cTn id="76" fill="hold">
                            <p:stCondLst>
                              <p:cond delay="8000"/>
                            </p:stCondLst>
                            <p:childTnLst>
                              <p:par>
                                <p:cTn id="77" presetID="21" presetClass="entr" presetSubtype="1"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heel(1)">
                                      <p:cBhvr>
                                        <p:cTn id="79"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9000">
              <a:srgbClr val="FEE7F2"/>
            </a:gs>
            <a:gs pos="29000">
              <a:schemeClr val="bg1"/>
            </a:gs>
            <a:gs pos="65000">
              <a:schemeClr val="bg1"/>
            </a:gs>
            <a:gs pos="82001">
              <a:srgbClr val="FBD49C"/>
            </a:gs>
            <a:gs pos="100000">
              <a:srgbClr val="FEE7F2"/>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11277600" cy="762000"/>
          </a:xfrm>
        </p:spPr>
        <p:txBody>
          <a:bodyPr>
            <a:noAutofit/>
            <a:scene3d>
              <a:camera prst="orthographicFront"/>
              <a:lightRig rig="soft" dir="t">
                <a:rot lat="0" lon="0" rev="10800000"/>
              </a:lightRig>
            </a:scene3d>
            <a:sp3d>
              <a:bevelT w="27940" h="12700"/>
              <a:contourClr>
                <a:srgbClr val="DDDDDD"/>
              </a:contourClr>
            </a:sp3d>
          </a:bodyPr>
          <a:lstStyle/>
          <a:p>
            <a:r>
              <a:rPr lang="en-US" sz="4000" b="1" i="1" spc="150" dirty="0" smtClean="0">
                <a:ln w="11430"/>
                <a:solidFill>
                  <a:schemeClr val="tx1">
                    <a:lumMod val="75000"/>
                    <a:lumOff val="25000"/>
                  </a:schemeClr>
                </a:solidFill>
                <a:effectLst>
                  <a:outerShdw blurRad="25400" algn="tl" rotWithShape="0">
                    <a:srgbClr val="000000">
                      <a:alpha val="43000"/>
                    </a:srgbClr>
                  </a:outerShdw>
                </a:effectLst>
              </a:rPr>
              <a:t>Removing the </a:t>
            </a:r>
            <a:r>
              <a:rPr lang="en-US" sz="3600" b="1" i="1" spc="150" dirty="0" smtClean="0">
                <a:ln w="11430"/>
                <a:solidFill>
                  <a:srgbClr val="990033"/>
                </a:solidFill>
                <a:effectLst>
                  <a:outerShdw blurRad="25400" algn="tl" rotWithShape="0">
                    <a:srgbClr val="000000">
                      <a:alpha val="43000"/>
                    </a:srgbClr>
                  </a:outerShdw>
                </a:effectLst>
                <a:latin typeface="Comic Sans MS" pitchFamily="66" charset="0"/>
              </a:rPr>
              <a:t>Italicized Words </a:t>
            </a:r>
            <a:r>
              <a:rPr lang="en-US" sz="4000" b="1" i="1" spc="150" dirty="0" smtClean="0">
                <a:ln w="11430"/>
                <a:solidFill>
                  <a:schemeClr val="tx1">
                    <a:lumMod val="75000"/>
                    <a:lumOff val="25000"/>
                  </a:schemeClr>
                </a:solidFill>
                <a:effectLst>
                  <a:outerShdw blurRad="25400" algn="tl" rotWithShape="0">
                    <a:srgbClr val="000000">
                      <a:alpha val="43000"/>
                    </a:srgbClr>
                  </a:outerShdw>
                </a:effectLst>
              </a:rPr>
              <a:t>from H4150</a:t>
            </a:r>
            <a:endParaRPr lang="en-US" sz="4000" b="1" i="1" spc="150" dirty="0">
              <a:ln w="11430"/>
              <a:solidFill>
                <a:schemeClr val="tx1">
                  <a:lumMod val="75000"/>
                  <a:lumOff val="25000"/>
                </a:schemeClr>
              </a:solidFill>
              <a:effectLst>
                <a:outerShdw blurRad="25400" algn="tl" rotWithShape="0">
                  <a:srgbClr val="000000">
                    <a:alpha val="43000"/>
                  </a:srgbClr>
                </a:outerShdw>
              </a:effectLst>
            </a:endParaRPr>
          </a:p>
        </p:txBody>
      </p:sp>
      <p:sp>
        <p:nvSpPr>
          <p:cNvPr id="3" name="Content Placeholder 2"/>
          <p:cNvSpPr>
            <a:spLocks noGrp="1"/>
          </p:cNvSpPr>
          <p:nvPr>
            <p:ph idx="1"/>
          </p:nvPr>
        </p:nvSpPr>
        <p:spPr>
          <a:xfrm>
            <a:off x="381000" y="1371600"/>
            <a:ext cx="11430000" cy="6172200"/>
          </a:xfrm>
        </p:spPr>
        <p:txBody>
          <a:bodyPr>
            <a:noAutofit/>
          </a:bodyPr>
          <a:lstStyle/>
          <a:p>
            <a:pPr>
              <a:lnSpc>
                <a:spcPct val="170000"/>
              </a:lnSpc>
            </a:pPr>
            <a:r>
              <a:rPr lang="en-US" sz="2400" dirty="0" smtClean="0"/>
              <a:t>(</a:t>
            </a:r>
            <a:r>
              <a:rPr lang="en-US" sz="2400" b="1" dirty="0" smtClean="0"/>
              <a:t>masculine of 3259</a:t>
            </a:r>
            <a:r>
              <a:rPr lang="en-US" sz="2400" dirty="0" smtClean="0"/>
              <a:t>)   </a:t>
            </a:r>
            <a:r>
              <a:rPr lang="en-US" sz="2400" b="1" dirty="0" smtClean="0"/>
              <a:t>H4150</a:t>
            </a:r>
            <a:r>
              <a:rPr lang="en-US" sz="2400" dirty="0" smtClean="0"/>
              <a:t>  mowed</a:t>
            </a:r>
            <a:r>
              <a:rPr lang="en-US" sz="2400" dirty="0"/>
              <a:t>` (</a:t>
            </a:r>
            <a:r>
              <a:rPr lang="en-US" sz="2400" dirty="0" err="1"/>
              <a:t>mo-ade</a:t>
            </a:r>
            <a:r>
              <a:rPr lang="en-US" sz="2400" dirty="0"/>
              <a:t>'); or </a:t>
            </a:r>
            <a:r>
              <a:rPr lang="en-US" sz="2400" dirty="0" err="1"/>
              <a:t>moed</a:t>
            </a:r>
            <a:r>
              <a:rPr lang="en-US" sz="2400" dirty="0"/>
              <a:t>` (</a:t>
            </a:r>
            <a:r>
              <a:rPr lang="en-US" sz="2400" dirty="0" err="1"/>
              <a:t>mo-ade</a:t>
            </a:r>
            <a:r>
              <a:rPr lang="en-US" sz="2400" dirty="0"/>
              <a:t>'); or </a:t>
            </a:r>
            <a:r>
              <a:rPr lang="en-US" sz="2400" dirty="0" smtClean="0"/>
              <a:t/>
            </a:r>
            <a:br>
              <a:rPr lang="en-US" sz="2400" dirty="0" smtClean="0"/>
            </a:br>
            <a:r>
              <a:rPr lang="en-US" sz="2400" dirty="0" smtClean="0"/>
              <a:t>(</a:t>
            </a:r>
            <a:r>
              <a:rPr lang="en-US" sz="2400" b="1" dirty="0">
                <a:solidFill>
                  <a:srgbClr val="990033"/>
                </a:solidFill>
              </a:rPr>
              <a:t>feminine</a:t>
            </a:r>
            <a:r>
              <a:rPr lang="en-US" sz="2400" dirty="0"/>
              <a:t>) </a:t>
            </a:r>
            <a:r>
              <a:rPr lang="en-US" sz="2400" dirty="0">
                <a:solidFill>
                  <a:srgbClr val="990033"/>
                </a:solidFill>
              </a:rPr>
              <a:t>mow` </a:t>
            </a:r>
            <a:r>
              <a:rPr lang="en-US" sz="2400" dirty="0" err="1">
                <a:solidFill>
                  <a:srgbClr val="990033"/>
                </a:solidFill>
              </a:rPr>
              <a:t>adah</a:t>
            </a:r>
            <a:r>
              <a:rPr lang="en-US" sz="2400" dirty="0">
                <a:solidFill>
                  <a:srgbClr val="990033"/>
                </a:solidFill>
              </a:rPr>
              <a:t> </a:t>
            </a:r>
            <a:r>
              <a:rPr lang="en-US" sz="2400" dirty="0"/>
              <a:t>(2 Chron 8:13) </a:t>
            </a:r>
            <a:r>
              <a:rPr lang="en-US" sz="2400" dirty="0">
                <a:solidFill>
                  <a:srgbClr val="990033"/>
                </a:solidFill>
              </a:rPr>
              <a:t>(</a:t>
            </a:r>
            <a:r>
              <a:rPr lang="en-US" sz="2400" dirty="0" err="1">
                <a:solidFill>
                  <a:srgbClr val="990033"/>
                </a:solidFill>
              </a:rPr>
              <a:t>mo</a:t>
            </a:r>
            <a:r>
              <a:rPr lang="en-US" sz="2400" dirty="0">
                <a:solidFill>
                  <a:srgbClr val="990033"/>
                </a:solidFill>
              </a:rPr>
              <a:t>-aw-</a:t>
            </a:r>
            <a:r>
              <a:rPr lang="en-US" sz="2400" dirty="0" err="1">
                <a:solidFill>
                  <a:srgbClr val="990033"/>
                </a:solidFill>
              </a:rPr>
              <a:t>daw</a:t>
            </a:r>
            <a:r>
              <a:rPr lang="en-US" sz="2400" dirty="0">
                <a:solidFill>
                  <a:srgbClr val="990033"/>
                </a:solidFill>
              </a:rPr>
              <a:t>'); from </a:t>
            </a:r>
            <a:r>
              <a:rPr lang="en-US" sz="2400" b="1" dirty="0">
                <a:solidFill>
                  <a:srgbClr val="990033"/>
                </a:solidFill>
              </a:rPr>
              <a:t>H</a:t>
            </a:r>
            <a:r>
              <a:rPr lang="en-US" sz="2400" b="1" dirty="0" smtClean="0">
                <a:solidFill>
                  <a:srgbClr val="990033"/>
                </a:solidFill>
              </a:rPr>
              <a:t>3259</a:t>
            </a:r>
            <a:r>
              <a:rPr lang="en-US" sz="2400" dirty="0">
                <a:solidFill>
                  <a:srgbClr val="990033"/>
                </a:solidFill>
              </a:rPr>
              <a:t>; </a:t>
            </a:r>
            <a:r>
              <a:rPr lang="en-US" sz="2400" dirty="0"/>
              <a:t>properly, an </a:t>
            </a:r>
            <a:r>
              <a:rPr lang="en-US" sz="2400" i="1" dirty="0">
                <a:solidFill>
                  <a:schemeClr val="bg1"/>
                </a:solidFill>
              </a:rPr>
              <a:t>appointment</a:t>
            </a:r>
            <a:r>
              <a:rPr lang="en-US" sz="2400" dirty="0">
                <a:solidFill>
                  <a:schemeClr val="bg1"/>
                </a:solidFill>
              </a:rPr>
              <a:t>,</a:t>
            </a:r>
            <a:r>
              <a:rPr lang="en-US" sz="2400" dirty="0"/>
              <a:t> i.e. a fixed </a:t>
            </a:r>
            <a:r>
              <a:rPr lang="en-US" sz="2400" i="1" dirty="0">
                <a:solidFill>
                  <a:schemeClr val="bg1"/>
                </a:solidFill>
              </a:rPr>
              <a:t>time</a:t>
            </a:r>
            <a:r>
              <a:rPr lang="en-US" sz="2400" dirty="0"/>
              <a:t> or season; specifically, a </a:t>
            </a:r>
            <a:r>
              <a:rPr lang="en-US" sz="2400" i="1" dirty="0">
                <a:solidFill>
                  <a:schemeClr val="bg1"/>
                </a:solidFill>
              </a:rPr>
              <a:t>festival</a:t>
            </a:r>
            <a:r>
              <a:rPr lang="en-US" sz="2400" dirty="0">
                <a:solidFill>
                  <a:schemeClr val="bg1"/>
                </a:solidFill>
              </a:rPr>
              <a:t>;</a:t>
            </a:r>
            <a:r>
              <a:rPr lang="en-US" sz="2400" dirty="0"/>
              <a:t> conventionally a </a:t>
            </a:r>
            <a:r>
              <a:rPr lang="en-US" sz="2400" i="1" dirty="0">
                <a:solidFill>
                  <a:schemeClr val="bg1"/>
                </a:solidFill>
              </a:rPr>
              <a:t>year</a:t>
            </a:r>
            <a:r>
              <a:rPr lang="en-US" sz="2400" dirty="0">
                <a:solidFill>
                  <a:schemeClr val="bg1"/>
                </a:solidFill>
              </a:rPr>
              <a:t>; </a:t>
            </a:r>
            <a:r>
              <a:rPr lang="en-US" sz="2400" dirty="0" smtClean="0">
                <a:solidFill>
                  <a:schemeClr val="bg1"/>
                </a:solidFill>
              </a:rPr>
              <a:t/>
            </a:r>
            <a:br>
              <a:rPr lang="en-US" sz="2400" dirty="0" smtClean="0">
                <a:solidFill>
                  <a:schemeClr val="bg1"/>
                </a:solidFill>
              </a:rPr>
            </a:br>
            <a:r>
              <a:rPr lang="en-US" sz="2400" dirty="0" smtClean="0"/>
              <a:t>by </a:t>
            </a:r>
            <a:r>
              <a:rPr lang="en-US" sz="2400" dirty="0"/>
              <a:t>implication, an </a:t>
            </a:r>
            <a:r>
              <a:rPr lang="en-US" sz="2400" i="1" dirty="0">
                <a:solidFill>
                  <a:schemeClr val="bg1"/>
                </a:solidFill>
              </a:rPr>
              <a:t>assembly</a:t>
            </a:r>
            <a:r>
              <a:rPr lang="en-US" sz="2400" dirty="0"/>
              <a:t> (as convened for a definite purpose); technically the </a:t>
            </a:r>
            <a:r>
              <a:rPr lang="en-US" sz="2400" i="1" dirty="0">
                <a:solidFill>
                  <a:schemeClr val="bg1"/>
                </a:solidFill>
              </a:rPr>
              <a:t>congregation</a:t>
            </a:r>
            <a:r>
              <a:rPr lang="en-US" sz="2400" dirty="0">
                <a:solidFill>
                  <a:schemeClr val="bg1"/>
                </a:solidFill>
              </a:rPr>
              <a:t>;</a:t>
            </a:r>
            <a:r>
              <a:rPr lang="en-US" sz="2400" dirty="0"/>
              <a:t> by extension, the </a:t>
            </a:r>
            <a:r>
              <a:rPr lang="en-US" sz="2400" i="1" dirty="0">
                <a:solidFill>
                  <a:schemeClr val="bg1"/>
                </a:solidFill>
              </a:rPr>
              <a:t>place of meeting;</a:t>
            </a:r>
            <a:r>
              <a:rPr lang="en-US" sz="2400" dirty="0">
                <a:solidFill>
                  <a:schemeClr val="bg1"/>
                </a:solidFill>
              </a:rPr>
              <a:t> </a:t>
            </a:r>
            <a:r>
              <a:rPr lang="en-US" sz="2400" dirty="0"/>
              <a:t>also a </a:t>
            </a:r>
            <a:r>
              <a:rPr lang="en-US" sz="2400" i="1" dirty="0">
                <a:solidFill>
                  <a:schemeClr val="bg1"/>
                </a:solidFill>
              </a:rPr>
              <a:t>signal</a:t>
            </a:r>
            <a:r>
              <a:rPr lang="en-US" sz="2400" dirty="0"/>
              <a:t> (as appointed beforehand</a:t>
            </a:r>
            <a:r>
              <a:rPr lang="en-US" sz="2400" dirty="0" smtClean="0"/>
              <a:t>):  </a:t>
            </a:r>
          </a:p>
          <a:p>
            <a:pPr>
              <a:lnSpc>
                <a:spcPct val="100000"/>
              </a:lnSpc>
            </a:pPr>
            <a:r>
              <a:rPr lang="en-US" sz="2400" dirty="0" smtClean="0">
                <a:solidFill>
                  <a:schemeClr val="bg1">
                    <a:lumMod val="50000"/>
                  </a:schemeClr>
                </a:solidFill>
              </a:rPr>
              <a:t>KJV</a:t>
            </a:r>
            <a:r>
              <a:rPr lang="en-US" sz="2400" dirty="0" smtClean="0"/>
              <a:t> [usages, explanation or variations] </a:t>
            </a:r>
            <a:r>
              <a:rPr lang="en-US" sz="2400" dirty="0"/>
              <a:t>- </a:t>
            </a:r>
            <a:r>
              <a:rPr lang="en-US" sz="2400" dirty="0">
                <a:solidFill>
                  <a:schemeClr val="bg1">
                    <a:lumMod val="50000"/>
                  </a:schemeClr>
                </a:solidFill>
              </a:rPr>
              <a:t>appointed (sign, time), (place of, solemn) assembly, congregation, (set, solemn) feast, (appointed, due) season, solemn (-</a:t>
            </a:r>
            <a:r>
              <a:rPr lang="en-US" sz="2400" dirty="0" err="1">
                <a:solidFill>
                  <a:schemeClr val="bg1">
                    <a:lumMod val="50000"/>
                  </a:schemeClr>
                </a:solidFill>
              </a:rPr>
              <a:t>ity</a:t>
            </a:r>
            <a:r>
              <a:rPr lang="en-US" sz="2400" dirty="0">
                <a:solidFill>
                  <a:schemeClr val="bg1">
                    <a:lumMod val="50000"/>
                  </a:schemeClr>
                </a:solidFill>
              </a:rPr>
              <a:t>), </a:t>
            </a:r>
            <a:r>
              <a:rPr lang="en-US" sz="2400" dirty="0" smtClean="0">
                <a:solidFill>
                  <a:schemeClr val="bg1">
                    <a:lumMod val="50000"/>
                  </a:schemeClr>
                </a:solidFill>
              </a:rPr>
              <a:t>synagogue, </a:t>
            </a:r>
            <a:r>
              <a:rPr lang="en-US" sz="2400" dirty="0">
                <a:solidFill>
                  <a:schemeClr val="bg1">
                    <a:lumMod val="50000"/>
                  </a:schemeClr>
                </a:solidFill>
              </a:rPr>
              <a:t>(set) time (appointed</a:t>
            </a:r>
            <a:r>
              <a:rPr lang="en-US" sz="2400" dirty="0" smtClean="0">
                <a:solidFill>
                  <a:schemeClr val="bg1">
                    <a:lumMod val="50000"/>
                  </a:schemeClr>
                </a:solidFill>
              </a:rPr>
              <a:t>).  </a:t>
            </a:r>
            <a:r>
              <a:rPr lang="en-US" sz="2400" b="1" dirty="0" smtClean="0">
                <a:solidFill>
                  <a:srgbClr val="8A2E4F"/>
                </a:solidFill>
              </a:rPr>
              <a:t>(Note:  These KJV terms are not considered as they are suggestions for KJV usage, whether correct all the time or not.)</a:t>
            </a:r>
            <a:endParaRPr lang="en-US" sz="2400" dirty="0">
              <a:solidFill>
                <a:schemeClr val="bg1">
                  <a:lumMod val="50000"/>
                </a:schemeClr>
              </a:solidFill>
            </a:endParaRPr>
          </a:p>
        </p:txBody>
      </p:sp>
      <p:sp>
        <p:nvSpPr>
          <p:cNvPr id="4" name="Slide Number Placeholder 3"/>
          <p:cNvSpPr>
            <a:spLocks noGrp="1"/>
          </p:cNvSpPr>
          <p:nvPr>
            <p:ph type="sldNum" sz="quarter" idx="12"/>
          </p:nvPr>
        </p:nvSpPr>
        <p:spPr>
          <a:xfrm>
            <a:off x="9372600" y="6324600"/>
            <a:ext cx="2743200" cy="365125"/>
          </a:xfrm>
        </p:spPr>
        <p:txBody>
          <a:bodyPr/>
          <a:lstStyle/>
          <a:p>
            <a:fld id="{AA4C6552-42F6-43F2-A3FB-E92E8C09004E}" type="slidenum">
              <a:rPr lang="en-US" smtClean="0">
                <a:solidFill>
                  <a:schemeClr val="tx1"/>
                </a:solidFill>
              </a:rPr>
              <a:pPr/>
              <a:t>55</a:t>
            </a:fld>
            <a:endParaRPr lang="en-US" dirty="0">
              <a:solidFill>
                <a:schemeClr val="tx1"/>
              </a:solidFill>
            </a:endParaRPr>
          </a:p>
        </p:txBody>
      </p:sp>
      <p:sp>
        <p:nvSpPr>
          <p:cNvPr id="5" name="Rectangle 4"/>
          <p:cNvSpPr/>
          <p:nvPr/>
        </p:nvSpPr>
        <p:spPr>
          <a:xfrm>
            <a:off x="2362200" y="2616201"/>
            <a:ext cx="3305037" cy="707886"/>
          </a:xfrm>
          <a:prstGeom prst="rect">
            <a:avLst/>
          </a:prstGeom>
          <a:solidFill>
            <a:schemeClr val="bg1"/>
          </a:solidFill>
        </p:spPr>
        <p:txBody>
          <a:bodyPr wrap="square" lIns="91440" tIns="45720" rIns="91440" bIns="45720">
            <a:spAutoFit/>
          </a:bodyPr>
          <a:lstStyle/>
          <a:p>
            <a:pPr algn="ctr"/>
            <a:r>
              <a:rPr lang="en-US" sz="40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000" b="1" u="sng"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fixed</a:t>
            </a: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000" b="1" u="sng"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season</a:t>
            </a:r>
            <a:endParaRPr lang="en-US" sz="4000" b="1" u="sng"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Rectangle 6"/>
          <p:cNvSpPr/>
          <p:nvPr/>
        </p:nvSpPr>
        <p:spPr>
          <a:xfrm>
            <a:off x="8810763" y="2001522"/>
            <a:ext cx="2024877" cy="707886"/>
          </a:xfrm>
          <a:prstGeom prst="rect">
            <a:avLst/>
          </a:prstGeom>
          <a:solidFill>
            <a:schemeClr val="bg1"/>
          </a:solidFill>
        </p:spPr>
        <p:txBody>
          <a:bodyPr wrap="square" lIns="91440" tIns="45720" rIns="91440" bIns="45720">
            <a:spAutoFit/>
          </a:bodyPr>
          <a:lstStyle/>
          <a:p>
            <a:pPr algn="ct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properly</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Rounded Rectangle 7"/>
          <p:cNvSpPr/>
          <p:nvPr/>
        </p:nvSpPr>
        <p:spPr>
          <a:xfrm>
            <a:off x="2819400" y="4495800"/>
            <a:ext cx="7724637" cy="783193"/>
          </a:xfrm>
          <a:prstGeom prst="roundRect">
            <a:avLst>
              <a:gd name="adj" fmla="val 32924"/>
            </a:avLst>
          </a:prstGeom>
          <a:solidFill>
            <a:schemeClr val="accent6">
              <a:lumMod val="20000"/>
              <a:lumOff val="80000"/>
            </a:schemeClr>
          </a:solidFill>
          <a:ln w="57150">
            <a:solidFill>
              <a:schemeClr val="accent6">
                <a:lumMod val="75000"/>
              </a:schemeClr>
            </a:solidFill>
          </a:ln>
          <a:scene3d>
            <a:camera prst="orthographicFront"/>
            <a:lightRig rig="threePt" dir="t"/>
          </a:scene3d>
          <a:sp3d>
            <a:bevelT/>
          </a:sp3d>
        </p:spPr>
        <p:txBody>
          <a:bodyPr wrap="square" lIns="91440" tIns="45720" rIns="91440" bIns="45720">
            <a:spAutoFit/>
          </a:bodyPr>
          <a:lstStyle/>
          <a:p>
            <a:pPr algn="ct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Can you discern the 1</a:t>
            </a:r>
            <a:r>
              <a:rPr lang="en-US" sz="4000" b="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st</a:t>
            </a: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definition?</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Title 1"/>
          <p:cNvSpPr txBox="1">
            <a:spLocks/>
          </p:cNvSpPr>
          <p:nvPr/>
        </p:nvSpPr>
        <p:spPr>
          <a:xfrm>
            <a:off x="3581400" y="762000"/>
            <a:ext cx="5193174" cy="762000"/>
          </a:xfrm>
          <a:prstGeom prst="hexagon">
            <a:avLst>
              <a:gd name="adj" fmla="val 50116"/>
              <a:gd name="vf" fmla="val 115470"/>
            </a:avLst>
          </a:prstGeom>
          <a:solidFill>
            <a:schemeClr val="accent6">
              <a:lumMod val="20000"/>
              <a:lumOff val="80000"/>
            </a:schemeClr>
          </a:solidFill>
          <a:ln w="57150">
            <a:solidFill>
              <a:schemeClr val="accent6">
                <a:lumMod val="75000"/>
              </a:schemeClr>
            </a:solidFill>
          </a:ln>
          <a:scene3d>
            <a:camera prst="orthographicFront"/>
            <a:lightRig rig="soft" dir="t">
              <a:rot lat="0" lon="0" rev="10800000"/>
            </a:lightRig>
          </a:scene3d>
          <a:sp3d>
            <a:bevelT/>
          </a:sp3d>
        </p:spPr>
        <p:txBody>
          <a:bodyPr vert="horz" lIns="91440" tIns="45720" rIns="91440" bIns="45720" rtlCol="0" anchor="ctr">
            <a:noAutofit/>
            <a:sp3d>
              <a:bevelT w="27940" h="12700"/>
              <a:contourClr>
                <a:srgbClr val="DDDDDD"/>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i="1" spc="300" dirty="0" smtClean="0">
                <a:ln w="11430"/>
                <a:solidFill>
                  <a:srgbClr val="B83D68"/>
                </a:solidFill>
                <a:effectLst>
                  <a:outerShdw blurRad="25400" algn="tl" rotWithShape="0">
                    <a:srgbClr val="000000">
                      <a:alpha val="43000"/>
                    </a:srgbClr>
                  </a:outerShdw>
                </a:effectLst>
                <a:latin typeface="Berlin Sans FB Demi" pitchFamily="34" charset="0"/>
              </a:rPr>
              <a:t>What is left?</a:t>
            </a:r>
            <a:endParaRPr lang="en-US" sz="4800" b="1" i="1" spc="300" dirty="0">
              <a:ln w="11430"/>
              <a:solidFill>
                <a:srgbClr val="B83D68"/>
              </a:solidFill>
              <a:effectLst>
                <a:outerShdw blurRad="25400" algn="tl" rotWithShape="0">
                  <a:srgbClr val="000000">
                    <a:alpha val="43000"/>
                  </a:srgbClr>
                </a:outerShdw>
              </a:effectLst>
              <a:latin typeface="Berlin Sans FB Demi" pitchFamily="34" charset="0"/>
            </a:endParaRPr>
          </a:p>
        </p:txBody>
      </p:sp>
    </p:spTree>
    <p:extLst>
      <p:ext uri="{BB962C8B-B14F-4D97-AF65-F5344CB8AC3E}">
        <p14:creationId xmlns:p14="http://schemas.microsoft.com/office/powerpoint/2010/main" val="361248626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3">
                                            <p:txEl>
                                              <p:pRg st="1" end="1"/>
                                            </p:txEl>
                                          </p:spTgt>
                                        </p:tgtEl>
                                      </p:cBhvr>
                                    </p:animEffect>
                                    <p:anim calcmode="lin" valueType="num">
                                      <p:cBhvr>
                                        <p:cTn id="15" dur="1000"/>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p:tgtEl>
                                          <p:spTgt spid="3">
                                            <p:txEl>
                                              <p:pRg st="1" end="1"/>
                                            </p:txEl>
                                          </p:spTgt>
                                        </p:tgtEl>
                                        <p:attrNameLst>
                                          <p:attrName>ppt_y</p:attrName>
                                        </p:attrNameLst>
                                      </p:cBhvr>
                                      <p:tavLst>
                                        <p:tav tm="0">
                                          <p:val>
                                            <p:strVal val="ppt_y"/>
                                          </p:val>
                                        </p:tav>
                                        <p:tav tm="100000">
                                          <p:val>
                                            <p:strVal val="ppt_y+.1"/>
                                          </p:val>
                                        </p:tav>
                                      </p:tavLst>
                                    </p:anim>
                                    <p:set>
                                      <p:cBhvr>
                                        <p:cTn id="17" dur="1" fill="hold">
                                          <p:stCondLst>
                                            <p:cond delay="999"/>
                                          </p:stCondLst>
                                        </p:cTn>
                                        <p:tgtEl>
                                          <p:spTgt spid="3">
                                            <p:txEl>
                                              <p:pRg st="1" end="1"/>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80">
                                          <p:stCondLst>
                                            <p:cond delay="0"/>
                                          </p:stCondLst>
                                        </p:cTn>
                                        <p:tgtEl>
                                          <p:spTgt spid="9">
                                            <p:txEl>
                                              <p:pRg st="0" end="0"/>
                                            </p:txEl>
                                          </p:spTgt>
                                        </p:tgtEl>
                                      </p:cBhvr>
                                    </p:animEffect>
                                    <p:anim calcmode="lin" valueType="num">
                                      <p:cBhvr>
                                        <p:cTn id="23"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9">
                                            <p:txEl>
                                              <p:pRg st="0" end="0"/>
                                            </p:txEl>
                                          </p:spTgt>
                                        </p:tgtEl>
                                      </p:cBhvr>
                                      <p:to x="100000" y="60000"/>
                                    </p:animScale>
                                    <p:animScale>
                                      <p:cBhvr>
                                        <p:cTn id="29" dur="166" decel="50000">
                                          <p:stCondLst>
                                            <p:cond delay="676"/>
                                          </p:stCondLst>
                                        </p:cTn>
                                        <p:tgtEl>
                                          <p:spTgt spid="9">
                                            <p:txEl>
                                              <p:pRg st="0" end="0"/>
                                            </p:txEl>
                                          </p:spTgt>
                                        </p:tgtEl>
                                      </p:cBhvr>
                                      <p:to x="100000" y="100000"/>
                                    </p:animScale>
                                    <p:animScale>
                                      <p:cBhvr>
                                        <p:cTn id="30" dur="26">
                                          <p:stCondLst>
                                            <p:cond delay="1312"/>
                                          </p:stCondLst>
                                        </p:cTn>
                                        <p:tgtEl>
                                          <p:spTgt spid="9">
                                            <p:txEl>
                                              <p:pRg st="0" end="0"/>
                                            </p:txEl>
                                          </p:spTgt>
                                        </p:tgtEl>
                                      </p:cBhvr>
                                      <p:to x="100000" y="80000"/>
                                    </p:animScale>
                                    <p:animScale>
                                      <p:cBhvr>
                                        <p:cTn id="31" dur="166" decel="50000">
                                          <p:stCondLst>
                                            <p:cond delay="1338"/>
                                          </p:stCondLst>
                                        </p:cTn>
                                        <p:tgtEl>
                                          <p:spTgt spid="9">
                                            <p:txEl>
                                              <p:pRg st="0" end="0"/>
                                            </p:txEl>
                                          </p:spTgt>
                                        </p:tgtEl>
                                      </p:cBhvr>
                                      <p:to x="100000" y="100000"/>
                                    </p:animScale>
                                    <p:animScale>
                                      <p:cBhvr>
                                        <p:cTn id="32" dur="26">
                                          <p:stCondLst>
                                            <p:cond delay="1642"/>
                                          </p:stCondLst>
                                        </p:cTn>
                                        <p:tgtEl>
                                          <p:spTgt spid="9">
                                            <p:txEl>
                                              <p:pRg st="0" end="0"/>
                                            </p:txEl>
                                          </p:spTgt>
                                        </p:tgtEl>
                                      </p:cBhvr>
                                      <p:to x="100000" y="90000"/>
                                    </p:animScale>
                                    <p:animScale>
                                      <p:cBhvr>
                                        <p:cTn id="33" dur="166" decel="50000">
                                          <p:stCondLst>
                                            <p:cond delay="1668"/>
                                          </p:stCondLst>
                                        </p:cTn>
                                        <p:tgtEl>
                                          <p:spTgt spid="9">
                                            <p:txEl>
                                              <p:pRg st="0" end="0"/>
                                            </p:txEl>
                                          </p:spTgt>
                                        </p:tgtEl>
                                      </p:cBhvr>
                                      <p:to x="100000" y="100000"/>
                                    </p:animScale>
                                    <p:animScale>
                                      <p:cBhvr>
                                        <p:cTn id="34" dur="26">
                                          <p:stCondLst>
                                            <p:cond delay="1808"/>
                                          </p:stCondLst>
                                        </p:cTn>
                                        <p:tgtEl>
                                          <p:spTgt spid="9">
                                            <p:txEl>
                                              <p:pRg st="0" end="0"/>
                                            </p:txEl>
                                          </p:spTgt>
                                        </p:tgtEl>
                                      </p:cBhvr>
                                      <p:to x="100000" y="95000"/>
                                    </p:animScale>
                                    <p:animScale>
                                      <p:cBhvr>
                                        <p:cTn id="35" dur="166" decel="50000">
                                          <p:stCondLst>
                                            <p:cond delay="1834"/>
                                          </p:stCondLst>
                                        </p:cTn>
                                        <p:tgtEl>
                                          <p:spTgt spid="9">
                                            <p:txEl>
                                              <p:pRg st="0" end="0"/>
                                            </p:txEl>
                                          </p:spTgt>
                                        </p:tgtEl>
                                      </p:cBhvr>
                                      <p:to x="100000" y="100000"/>
                                    </p:animScale>
                                  </p:childTnLst>
                                </p:cTn>
                              </p:par>
                            </p:childTnLst>
                          </p:cTn>
                        </p:par>
                        <p:par>
                          <p:cTn id="36" fill="hold">
                            <p:stCondLst>
                              <p:cond delay="2000"/>
                            </p:stCondLst>
                            <p:childTnLst>
                              <p:par>
                                <p:cTn id="37" presetID="22" presetClass="entr" presetSubtype="8" fill="hold" nodeType="after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left)">
                                      <p:cBhvr>
                                        <p:cTn id="39" dur="1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6" presetClass="entr" presetSubtype="0" fill="hold" nodeType="clickEffect">
                                  <p:stCondLst>
                                    <p:cond delay="0"/>
                                  </p:stCondLst>
                                  <p:iterate type="lt">
                                    <p:tmPct val="10000"/>
                                  </p:iterate>
                                  <p:childTnLst>
                                    <p:set>
                                      <p:cBhvr>
                                        <p:cTn id="43" dur="1" fill="hold">
                                          <p:stCondLst>
                                            <p:cond delay="0"/>
                                          </p:stCondLst>
                                        </p:cTn>
                                        <p:tgtEl>
                                          <p:spTgt spid="7">
                                            <p:txEl>
                                              <p:pRg st="0" end="0"/>
                                            </p:txEl>
                                          </p:spTgt>
                                        </p:tgtEl>
                                        <p:attrNameLst>
                                          <p:attrName>style.visibility</p:attrName>
                                        </p:attrNameLst>
                                      </p:cBhvr>
                                      <p:to>
                                        <p:strVal val="visible"/>
                                      </p:to>
                                    </p:set>
                                    <p:anim by="(-#ppt_w*2)" calcmode="lin" valueType="num">
                                      <p:cBhvr rctx="PPT">
                                        <p:cTn id="44" dur="500" autoRev="1" fill="hold">
                                          <p:stCondLst>
                                            <p:cond delay="0"/>
                                          </p:stCondLst>
                                        </p:cTn>
                                        <p:tgtEl>
                                          <p:spTgt spid="7">
                                            <p:txEl>
                                              <p:pRg st="0" end="0"/>
                                            </p:txEl>
                                          </p:spTgt>
                                        </p:tgtEl>
                                        <p:attrNameLst>
                                          <p:attrName>ppt_w</p:attrName>
                                        </p:attrNameLst>
                                      </p:cBhvr>
                                    </p:anim>
                                    <p:anim by="(#ppt_w*0.50)" calcmode="lin" valueType="num">
                                      <p:cBhvr>
                                        <p:cTn id="45" dur="500" decel="50000" autoRev="1" fill="hold">
                                          <p:stCondLst>
                                            <p:cond delay="0"/>
                                          </p:stCondLst>
                                        </p:cTn>
                                        <p:tgtEl>
                                          <p:spTgt spid="7">
                                            <p:txEl>
                                              <p:pRg st="0" end="0"/>
                                            </p:txEl>
                                          </p:spTgt>
                                        </p:tgtEl>
                                        <p:attrNameLst>
                                          <p:attrName>ppt_x</p:attrName>
                                        </p:attrNameLst>
                                      </p:cBhvr>
                                    </p:anim>
                                    <p:anim from="(-#ppt_h/2)" to="(#ppt_y)" calcmode="lin" valueType="num">
                                      <p:cBhvr>
                                        <p:cTn id="46" dur="1000" fill="hold">
                                          <p:stCondLst>
                                            <p:cond delay="0"/>
                                          </p:stCondLst>
                                        </p:cTn>
                                        <p:tgtEl>
                                          <p:spTgt spid="7">
                                            <p:txEl>
                                              <p:pRg st="0" end="0"/>
                                            </p:txEl>
                                          </p:spTgt>
                                        </p:tgtEl>
                                        <p:attrNameLst>
                                          <p:attrName>ppt_y</p:attrName>
                                        </p:attrNameLst>
                                      </p:cBhvr>
                                    </p:anim>
                                    <p:animRot by="21600000">
                                      <p:cBhvr>
                                        <p:cTn id="47" dur="1000" fill="hold">
                                          <p:stCondLst>
                                            <p:cond delay="0"/>
                                          </p:stCondLst>
                                        </p:cTn>
                                        <p:tgtEl>
                                          <p:spTgt spid="7">
                                            <p:txEl>
                                              <p:pRg st="0" end="0"/>
                                            </p:txEl>
                                          </p:spTgt>
                                        </p:tgtEl>
                                        <p:attrNameLst>
                                          <p:attrName>r</p:attrName>
                                        </p:attrNameLst>
                                      </p:cBhvr>
                                    </p:animRot>
                                  </p:childTnLst>
                                </p:cTn>
                              </p:par>
                            </p:childTnLst>
                          </p:cTn>
                        </p:par>
                        <p:par>
                          <p:cTn id="48" fill="hold">
                            <p:stCondLst>
                              <p:cond delay="1700"/>
                            </p:stCondLst>
                            <p:childTnLst>
                              <p:par>
                                <p:cTn id="49" presetID="56" presetClass="entr" presetSubtype="0" fill="hold" nodeType="afterEffect">
                                  <p:stCondLst>
                                    <p:cond delay="0"/>
                                  </p:stCondLst>
                                  <p:iterate type="lt">
                                    <p:tmPct val="10000"/>
                                  </p:iterate>
                                  <p:childTnLst>
                                    <p:set>
                                      <p:cBhvr>
                                        <p:cTn id="50" dur="1" fill="hold">
                                          <p:stCondLst>
                                            <p:cond delay="0"/>
                                          </p:stCondLst>
                                        </p:cTn>
                                        <p:tgtEl>
                                          <p:spTgt spid="5">
                                            <p:txEl>
                                              <p:pRg st="0" end="0"/>
                                            </p:txEl>
                                          </p:spTgt>
                                        </p:tgtEl>
                                        <p:attrNameLst>
                                          <p:attrName>style.visibility</p:attrName>
                                        </p:attrNameLst>
                                      </p:cBhvr>
                                      <p:to>
                                        <p:strVal val="visible"/>
                                      </p:to>
                                    </p:set>
                                    <p:anim by="(-#ppt_w*2)" calcmode="lin" valueType="num">
                                      <p:cBhvr rctx="PPT">
                                        <p:cTn id="51" dur="500" autoRev="1" fill="hold">
                                          <p:stCondLst>
                                            <p:cond delay="0"/>
                                          </p:stCondLst>
                                        </p:cTn>
                                        <p:tgtEl>
                                          <p:spTgt spid="5">
                                            <p:txEl>
                                              <p:pRg st="0" end="0"/>
                                            </p:txEl>
                                          </p:spTgt>
                                        </p:tgtEl>
                                        <p:attrNameLst>
                                          <p:attrName>ppt_w</p:attrName>
                                        </p:attrNameLst>
                                      </p:cBhvr>
                                    </p:anim>
                                    <p:anim by="(#ppt_w*0.50)" calcmode="lin" valueType="num">
                                      <p:cBhvr>
                                        <p:cTn id="52" dur="500" decel="50000" autoRev="1" fill="hold">
                                          <p:stCondLst>
                                            <p:cond delay="0"/>
                                          </p:stCondLst>
                                        </p:cTn>
                                        <p:tgtEl>
                                          <p:spTgt spid="5">
                                            <p:txEl>
                                              <p:pRg st="0" end="0"/>
                                            </p:txEl>
                                          </p:spTgt>
                                        </p:tgtEl>
                                        <p:attrNameLst>
                                          <p:attrName>ppt_x</p:attrName>
                                        </p:attrNameLst>
                                      </p:cBhvr>
                                    </p:anim>
                                    <p:anim from="(-#ppt_h/2)" to="(#ppt_y)" calcmode="lin" valueType="num">
                                      <p:cBhvr>
                                        <p:cTn id="53" dur="1000" fill="hold">
                                          <p:stCondLst>
                                            <p:cond delay="0"/>
                                          </p:stCondLst>
                                        </p:cTn>
                                        <p:tgtEl>
                                          <p:spTgt spid="5">
                                            <p:txEl>
                                              <p:pRg st="0" end="0"/>
                                            </p:txEl>
                                          </p:spTgt>
                                        </p:tgtEl>
                                        <p:attrNameLst>
                                          <p:attrName>ppt_y</p:attrName>
                                        </p:attrNameLst>
                                      </p:cBhvr>
                                    </p:anim>
                                    <p:animRot by="21600000">
                                      <p:cBhvr>
                                        <p:cTn id="54" dur="1000" fill="hold">
                                          <p:stCondLst>
                                            <p:cond delay="0"/>
                                          </p:stCondLst>
                                        </p:cTn>
                                        <p:tgtEl>
                                          <p:spTgt spid="5">
                                            <p:txEl>
                                              <p:pRg st="0" end="0"/>
                                            </p:txEl>
                                          </p:spTgt>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56" presetClass="entr" presetSubtype="0" fill="hold" nodeType="clickEffect">
                                  <p:stCondLst>
                                    <p:cond delay="0"/>
                                  </p:stCondLst>
                                  <p:iterate type="lt">
                                    <p:tmPct val="10000"/>
                                  </p:iterate>
                                  <p:childTnLst>
                                    <p:set>
                                      <p:cBhvr>
                                        <p:cTn id="58" dur="1" fill="hold">
                                          <p:stCondLst>
                                            <p:cond delay="0"/>
                                          </p:stCondLst>
                                        </p:cTn>
                                        <p:tgtEl>
                                          <p:spTgt spid="8">
                                            <p:txEl>
                                              <p:pRg st="0" end="0"/>
                                            </p:txEl>
                                          </p:spTgt>
                                        </p:tgtEl>
                                        <p:attrNameLst>
                                          <p:attrName>style.visibility</p:attrName>
                                        </p:attrNameLst>
                                      </p:cBhvr>
                                      <p:to>
                                        <p:strVal val="visible"/>
                                      </p:to>
                                    </p:set>
                                    <p:anim by="(-#ppt_w*2)" calcmode="lin" valueType="num">
                                      <p:cBhvr rctx="PPT">
                                        <p:cTn id="59" dur="500" autoRev="1" fill="hold">
                                          <p:stCondLst>
                                            <p:cond delay="0"/>
                                          </p:stCondLst>
                                        </p:cTn>
                                        <p:tgtEl>
                                          <p:spTgt spid="8">
                                            <p:txEl>
                                              <p:pRg st="0" end="0"/>
                                            </p:txEl>
                                          </p:spTgt>
                                        </p:tgtEl>
                                        <p:attrNameLst>
                                          <p:attrName>ppt_w</p:attrName>
                                        </p:attrNameLst>
                                      </p:cBhvr>
                                    </p:anim>
                                    <p:anim by="(#ppt_w*0.50)" calcmode="lin" valueType="num">
                                      <p:cBhvr>
                                        <p:cTn id="60" dur="500" decel="50000" autoRev="1" fill="hold">
                                          <p:stCondLst>
                                            <p:cond delay="0"/>
                                          </p:stCondLst>
                                        </p:cTn>
                                        <p:tgtEl>
                                          <p:spTgt spid="8">
                                            <p:txEl>
                                              <p:pRg st="0" end="0"/>
                                            </p:txEl>
                                          </p:spTgt>
                                        </p:tgtEl>
                                        <p:attrNameLst>
                                          <p:attrName>ppt_x</p:attrName>
                                        </p:attrNameLst>
                                      </p:cBhvr>
                                    </p:anim>
                                    <p:anim from="(-#ppt_h/2)" to="(#ppt_y)" calcmode="lin" valueType="num">
                                      <p:cBhvr>
                                        <p:cTn id="61" dur="1000" fill="hold">
                                          <p:stCondLst>
                                            <p:cond delay="0"/>
                                          </p:stCondLst>
                                        </p:cTn>
                                        <p:tgtEl>
                                          <p:spTgt spid="8">
                                            <p:txEl>
                                              <p:pRg st="0" end="0"/>
                                            </p:txEl>
                                          </p:spTgt>
                                        </p:tgtEl>
                                        <p:attrNameLst>
                                          <p:attrName>ppt_y</p:attrName>
                                        </p:attrNameLst>
                                      </p:cBhvr>
                                    </p:anim>
                                    <p:animRot by="21600000">
                                      <p:cBhvr>
                                        <p:cTn id="62" dur="1000" fill="hold">
                                          <p:stCondLst>
                                            <p:cond delay="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9000">
              <a:srgbClr val="FEE7F2"/>
            </a:gs>
            <a:gs pos="29000">
              <a:schemeClr val="bg1"/>
            </a:gs>
            <a:gs pos="65000">
              <a:schemeClr val="bg1"/>
            </a:gs>
            <a:gs pos="82001">
              <a:srgbClr val="FBD49C"/>
            </a:gs>
            <a:gs pos="100000">
              <a:srgbClr val="FEE7F2"/>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11277600" cy="1066800"/>
          </a:xfrm>
        </p:spPr>
        <p:txBody>
          <a:bodyPr>
            <a:noAutofit/>
            <a:scene3d>
              <a:camera prst="orthographicFront"/>
              <a:lightRig rig="soft" dir="t">
                <a:rot lat="0" lon="0" rev="10800000"/>
              </a:lightRig>
            </a:scene3d>
            <a:sp3d>
              <a:bevelT w="27940" h="12700"/>
              <a:contourClr>
                <a:srgbClr val="DDDDDD"/>
              </a:contourClr>
            </a:sp3d>
          </a:bodyPr>
          <a:lstStyle/>
          <a:p>
            <a:pPr algn="ctr"/>
            <a:r>
              <a:rPr lang="en-US" sz="4000" b="1" i="1" spc="150" dirty="0" smtClean="0">
                <a:ln w="11430"/>
                <a:solidFill>
                  <a:srgbClr val="990033"/>
                </a:solidFill>
                <a:effectLst>
                  <a:outerShdw blurRad="25400" algn="tl" rotWithShape="0">
                    <a:srgbClr val="000000">
                      <a:alpha val="43000"/>
                    </a:srgbClr>
                  </a:outerShdw>
                </a:effectLst>
              </a:rPr>
              <a:t>Properly Discerning the 1</a:t>
            </a:r>
            <a:r>
              <a:rPr lang="en-US" sz="4000" b="1" i="1" spc="150" baseline="30000" dirty="0" smtClean="0">
                <a:ln w="11430"/>
                <a:solidFill>
                  <a:srgbClr val="990033"/>
                </a:solidFill>
                <a:effectLst>
                  <a:outerShdw blurRad="25400" algn="tl" rotWithShape="0">
                    <a:srgbClr val="000000">
                      <a:alpha val="43000"/>
                    </a:srgbClr>
                  </a:outerShdw>
                </a:effectLst>
              </a:rPr>
              <a:t>st</a:t>
            </a:r>
            <a:r>
              <a:rPr lang="en-US" sz="4000" b="1" i="1" spc="150" dirty="0" smtClean="0">
                <a:ln w="11430"/>
                <a:solidFill>
                  <a:srgbClr val="990033"/>
                </a:solidFill>
                <a:effectLst>
                  <a:outerShdw blurRad="25400" algn="tl" rotWithShape="0">
                    <a:srgbClr val="000000">
                      <a:alpha val="43000"/>
                    </a:srgbClr>
                  </a:outerShdw>
                </a:effectLst>
              </a:rPr>
              <a:t> Definition of H4150 as a “fixed season”</a:t>
            </a:r>
            <a:endParaRPr lang="en-US" sz="4000" b="1" i="1" spc="150" dirty="0">
              <a:ln w="11430"/>
              <a:solidFill>
                <a:srgbClr val="990033"/>
              </a:solidFill>
              <a:effectLst>
                <a:outerShdw blurRad="25400" algn="tl" rotWithShape="0">
                  <a:srgbClr val="000000">
                    <a:alpha val="43000"/>
                  </a:srgbClr>
                </a:outerShdw>
              </a:effectLst>
            </a:endParaRPr>
          </a:p>
        </p:txBody>
      </p:sp>
      <p:sp>
        <p:nvSpPr>
          <p:cNvPr id="3" name="Content Placeholder 2"/>
          <p:cNvSpPr>
            <a:spLocks noGrp="1"/>
          </p:cNvSpPr>
          <p:nvPr>
            <p:ph idx="1"/>
          </p:nvPr>
        </p:nvSpPr>
        <p:spPr>
          <a:xfrm>
            <a:off x="228600" y="1219200"/>
            <a:ext cx="11430000" cy="6172200"/>
          </a:xfrm>
        </p:spPr>
        <p:txBody>
          <a:bodyPr>
            <a:noAutofit/>
          </a:bodyPr>
          <a:lstStyle/>
          <a:p>
            <a:pPr>
              <a:lnSpc>
                <a:spcPct val="170000"/>
              </a:lnSpc>
            </a:pPr>
            <a:r>
              <a:rPr lang="en-US" sz="2400" dirty="0"/>
              <a:t>Lev 26:5  And your threshing shall reach unto the vintage, and the vintage shall reach unto the </a:t>
            </a:r>
            <a:r>
              <a:rPr lang="en-US" sz="2400" u="sng" dirty="0"/>
              <a:t>sowing </a:t>
            </a:r>
            <a:r>
              <a:rPr lang="en-US" sz="2400" u="sng" dirty="0" smtClean="0"/>
              <a:t>time</a:t>
            </a:r>
            <a:r>
              <a:rPr lang="en-US" sz="2400" dirty="0" smtClean="0"/>
              <a:t> [H2233]: </a:t>
            </a:r>
            <a:endParaRPr lang="en-US" sz="2400" dirty="0"/>
          </a:p>
          <a:p>
            <a:pPr>
              <a:lnSpc>
                <a:spcPct val="170000"/>
              </a:lnSpc>
            </a:pPr>
            <a:r>
              <a:rPr lang="en-US" sz="2400" dirty="0" smtClean="0"/>
              <a:t>1 </a:t>
            </a:r>
            <a:r>
              <a:rPr lang="en-US" sz="2400" dirty="0"/>
              <a:t>Sam </a:t>
            </a:r>
            <a:r>
              <a:rPr lang="en-US" sz="2400" dirty="0" smtClean="0"/>
              <a:t>6:13  And </a:t>
            </a:r>
            <a:r>
              <a:rPr lang="en-US" sz="2400" dirty="0"/>
              <a:t>they </a:t>
            </a:r>
            <a:r>
              <a:rPr lang="en-US" sz="2400" dirty="0" smtClean="0"/>
              <a:t> … were </a:t>
            </a:r>
            <a:r>
              <a:rPr lang="en-US" sz="2400" u="sng" dirty="0" smtClean="0"/>
              <a:t>reaping</a:t>
            </a:r>
            <a:r>
              <a:rPr lang="en-US" sz="2400" dirty="0" smtClean="0"/>
              <a:t> [H7114] </a:t>
            </a:r>
            <a:r>
              <a:rPr lang="en-US" sz="2400" dirty="0"/>
              <a:t>their </a:t>
            </a:r>
            <a:r>
              <a:rPr lang="en-US" sz="2400" u="sng" dirty="0"/>
              <a:t>wheat </a:t>
            </a:r>
            <a:r>
              <a:rPr lang="en-US" sz="2400" u="sng" dirty="0" smtClean="0"/>
              <a:t>harvest</a:t>
            </a:r>
            <a:r>
              <a:rPr lang="en-US" sz="2400" dirty="0" smtClean="0"/>
              <a:t> [H7105] </a:t>
            </a:r>
            <a:r>
              <a:rPr lang="en-US" sz="2400" dirty="0"/>
              <a:t>in the valley: </a:t>
            </a:r>
            <a:r>
              <a:rPr lang="en-US" sz="2400" dirty="0" smtClean="0"/>
              <a:t/>
            </a:r>
            <a:br>
              <a:rPr lang="en-US" sz="2400" dirty="0" smtClean="0"/>
            </a:br>
            <a:endParaRPr lang="en-US" sz="2000" dirty="0"/>
          </a:p>
          <a:p>
            <a:pPr>
              <a:lnSpc>
                <a:spcPct val="170000"/>
              </a:lnSpc>
            </a:pPr>
            <a:r>
              <a:rPr lang="en-US" sz="2400" dirty="0" smtClean="0"/>
              <a:t>Ex 34:22  And </a:t>
            </a:r>
            <a:r>
              <a:rPr lang="en-US" sz="2400" dirty="0"/>
              <a:t>thou shalt observe the feast of weeks, of the </a:t>
            </a:r>
            <a:r>
              <a:rPr lang="en-US" sz="2400" dirty="0" err="1"/>
              <a:t>firstfruits</a:t>
            </a:r>
            <a:r>
              <a:rPr lang="en-US" sz="2400" dirty="0"/>
              <a:t> of wheat harvest, and the feast of </a:t>
            </a:r>
            <a:r>
              <a:rPr lang="en-US" sz="2400" u="sng" dirty="0" smtClean="0"/>
              <a:t>ingathering</a:t>
            </a:r>
            <a:r>
              <a:rPr lang="en-US" sz="2400" dirty="0" smtClean="0"/>
              <a:t> [H614] </a:t>
            </a:r>
            <a:r>
              <a:rPr lang="en-US" sz="2400" u="sng" dirty="0"/>
              <a:t>at the year's </a:t>
            </a:r>
            <a:r>
              <a:rPr lang="en-US" sz="2400" u="sng" dirty="0" smtClean="0"/>
              <a:t>end</a:t>
            </a:r>
            <a:r>
              <a:rPr lang="en-US" sz="2400" dirty="0" smtClean="0"/>
              <a:t> [H8141].</a:t>
            </a:r>
            <a:endParaRPr lang="en-US" sz="2400" dirty="0"/>
          </a:p>
        </p:txBody>
      </p:sp>
      <p:sp>
        <p:nvSpPr>
          <p:cNvPr id="4" name="Slide Number Placeholder 3"/>
          <p:cNvSpPr>
            <a:spLocks noGrp="1"/>
          </p:cNvSpPr>
          <p:nvPr>
            <p:ph type="sldNum" sz="quarter" idx="12"/>
          </p:nvPr>
        </p:nvSpPr>
        <p:spPr>
          <a:xfrm>
            <a:off x="9348718" y="6324600"/>
            <a:ext cx="2743200" cy="365125"/>
          </a:xfrm>
        </p:spPr>
        <p:txBody>
          <a:bodyPr/>
          <a:lstStyle/>
          <a:p>
            <a:fld id="{AA4C6552-42F6-43F2-A3FB-E92E8C09004E}" type="slidenum">
              <a:rPr lang="en-US" smtClean="0">
                <a:solidFill>
                  <a:schemeClr val="tx1"/>
                </a:solidFill>
              </a:rPr>
              <a:pPr/>
              <a:t>56</a:t>
            </a:fld>
            <a:endParaRPr lang="en-US" dirty="0">
              <a:solidFill>
                <a:schemeClr val="tx1"/>
              </a:solidFill>
            </a:endParaRPr>
          </a:p>
        </p:txBody>
      </p:sp>
      <p:sp>
        <p:nvSpPr>
          <p:cNvPr id="5" name="Rounded Rectangle 4"/>
          <p:cNvSpPr/>
          <p:nvPr/>
        </p:nvSpPr>
        <p:spPr>
          <a:xfrm>
            <a:off x="5502751" y="3200400"/>
            <a:ext cx="3869849" cy="831116"/>
          </a:xfrm>
          <a:prstGeom prst="roundRect">
            <a:avLst>
              <a:gd name="adj" fmla="val 25535"/>
            </a:avLst>
          </a:prstGeom>
          <a:solidFill>
            <a:schemeClr val="accent1">
              <a:lumMod val="20000"/>
              <a:lumOff val="80000"/>
            </a:schemeClr>
          </a:solidFill>
          <a:ln w="57150">
            <a:solidFill>
              <a:schemeClr val="accent5">
                <a:lumMod val="75000"/>
              </a:schemeClr>
            </a:solidFill>
          </a:ln>
          <a:scene3d>
            <a:camera prst="orthographicFront"/>
            <a:lightRig rig="threePt" dir="t"/>
          </a:scene3d>
          <a:sp3d>
            <a:bevelT/>
          </a:sp3d>
        </p:spPr>
        <p:txBody>
          <a:bodyPr wrap="square" lIns="91440" tIns="45720" rIns="91440" bIns="45720">
            <a:spAutoFit/>
          </a:bodyPr>
          <a:lstStyle/>
          <a:p>
            <a:pPr algn="ctr"/>
            <a:r>
              <a:rPr lang="en-US" sz="4000" b="1" dirty="0" smtClean="0">
                <a:ln w="1905"/>
                <a:solidFill>
                  <a:schemeClr val="accent1">
                    <a:lumMod val="75000"/>
                  </a:schemeClr>
                </a:solidFill>
                <a:effectLst>
                  <a:innerShdw blurRad="69850" dist="43180" dir="5400000">
                    <a:srgbClr val="000000">
                      <a:alpha val="65000"/>
                    </a:srgbClr>
                  </a:innerShdw>
                </a:effectLst>
              </a:rPr>
              <a:t>Summer </a:t>
            </a:r>
            <a:r>
              <a:rPr lang="en-US" sz="4000" b="1" dirty="0">
                <a:ln w="1905"/>
                <a:solidFill>
                  <a:schemeClr val="accent1">
                    <a:lumMod val="75000"/>
                  </a:schemeClr>
                </a:solidFill>
                <a:effectLst>
                  <a:innerShdw blurRad="69850" dist="43180" dir="5400000">
                    <a:srgbClr val="000000">
                      <a:alpha val="65000"/>
                    </a:srgbClr>
                  </a:innerShdw>
                </a:effectLst>
              </a:rPr>
              <a:t>S</a:t>
            </a:r>
            <a:r>
              <a:rPr lang="en-US" sz="4000" b="1" cap="none" spc="0" dirty="0" smtClean="0">
                <a:ln w="1905"/>
                <a:solidFill>
                  <a:schemeClr val="accent1">
                    <a:lumMod val="75000"/>
                  </a:schemeClr>
                </a:solidFill>
                <a:effectLst>
                  <a:innerShdw blurRad="69850" dist="43180" dir="5400000">
                    <a:srgbClr val="000000">
                      <a:alpha val="65000"/>
                    </a:srgbClr>
                  </a:innerShdw>
                </a:effectLst>
              </a:rPr>
              <a:t>eason</a:t>
            </a:r>
            <a:endParaRPr lang="en-US" sz="4000" b="1" cap="none" spc="0" dirty="0">
              <a:ln w="1905"/>
              <a:solidFill>
                <a:schemeClr val="accent1">
                  <a:lumMod val="75000"/>
                </a:schemeClr>
              </a:solidFill>
              <a:effectLst>
                <a:innerShdw blurRad="69850" dist="43180" dir="5400000">
                  <a:srgbClr val="000000">
                    <a:alpha val="65000"/>
                  </a:srgbClr>
                </a:innerShdw>
              </a:effectLst>
            </a:endParaRPr>
          </a:p>
        </p:txBody>
      </p:sp>
      <p:sp>
        <p:nvSpPr>
          <p:cNvPr id="7" name="Rounded Rectangle 6"/>
          <p:cNvSpPr/>
          <p:nvPr/>
        </p:nvSpPr>
        <p:spPr>
          <a:xfrm>
            <a:off x="4572000" y="1823720"/>
            <a:ext cx="3429000" cy="803731"/>
          </a:xfrm>
          <a:prstGeom prst="roundRect">
            <a:avLst>
              <a:gd name="adj" fmla="val 21101"/>
            </a:avLst>
          </a:prstGeom>
          <a:solidFill>
            <a:schemeClr val="accent6">
              <a:lumMod val="20000"/>
              <a:lumOff val="80000"/>
            </a:schemeClr>
          </a:solidFill>
          <a:ln w="57150">
            <a:solidFill>
              <a:schemeClr val="accent6">
                <a:lumMod val="75000"/>
              </a:schemeClr>
            </a:solidFill>
          </a:ln>
          <a:scene3d>
            <a:camera prst="orthographicFront"/>
            <a:lightRig rig="threePt" dir="t"/>
          </a:scene3d>
          <a:sp3d>
            <a:bevelT/>
          </a:sp3d>
        </p:spPr>
        <p:txBody>
          <a:bodyPr wrap="square" lIns="91440" tIns="45720" rIns="91440" bIns="45720">
            <a:spAutoFit/>
          </a:bodyPr>
          <a:lstStyle/>
          <a:p>
            <a:pPr algn="ct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Spring Season</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Rectangle 7"/>
          <p:cNvSpPr/>
          <p:nvPr/>
        </p:nvSpPr>
        <p:spPr>
          <a:xfrm>
            <a:off x="616352" y="5174505"/>
            <a:ext cx="11049000" cy="1692771"/>
          </a:xfrm>
          <a:prstGeom prst="rect">
            <a:avLst/>
          </a:prstGeom>
          <a:noFill/>
        </p:spPr>
        <p:txBody>
          <a:bodyPr wrap="square" lIns="91440" tIns="45720" rIns="91440" bIns="45720">
            <a:spAutoFit/>
          </a:bodyPr>
          <a:lstStyle/>
          <a:p>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These are H4150 </a:t>
            </a:r>
            <a:r>
              <a:rPr lang="en-US" sz="4000" b="1" u="sng"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agricultural</a:t>
            </a: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000" b="1" u="sng"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seasonal</a:t>
            </a: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000" b="1" u="sng"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markers</a:t>
            </a: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en-US" sz="3200" b="1" dirty="0" smtClean="0">
                <a:ln w="1905"/>
                <a:solidFill>
                  <a:srgbClr val="B83D68"/>
                </a:solidFill>
                <a:effectLst>
                  <a:innerShdw blurRad="69850" dist="43180" dir="5400000">
                    <a:srgbClr val="000000">
                      <a:alpha val="65000"/>
                    </a:srgbClr>
                  </a:innerShdw>
                </a:effectLst>
              </a:rPr>
              <a:t>Is it possible the ordinances of the moon are connected </a:t>
            </a:r>
            <a:br>
              <a:rPr lang="en-US" sz="3200" b="1" dirty="0" smtClean="0">
                <a:ln w="1905"/>
                <a:solidFill>
                  <a:srgbClr val="B83D68"/>
                </a:solidFill>
                <a:effectLst>
                  <a:innerShdw blurRad="69850" dist="43180" dir="5400000">
                    <a:srgbClr val="000000">
                      <a:alpha val="65000"/>
                    </a:srgbClr>
                  </a:innerShdw>
                </a:effectLst>
              </a:rPr>
            </a:br>
            <a:r>
              <a:rPr lang="en-US" sz="3200" b="1" dirty="0" smtClean="0">
                <a:ln w="1905"/>
                <a:solidFill>
                  <a:srgbClr val="B83D68"/>
                </a:solidFill>
                <a:effectLst>
                  <a:innerShdw blurRad="69850" dist="43180" dir="5400000">
                    <a:srgbClr val="000000">
                      <a:alpha val="65000"/>
                    </a:srgbClr>
                  </a:innerShdw>
                </a:effectLst>
              </a:rPr>
              <a:t>to the agricultural harvests of the yearly seasons?  </a:t>
            </a:r>
            <a:endParaRPr lang="en-US" sz="3200" b="1" cap="none" spc="0" dirty="0">
              <a:ln w="1905"/>
              <a:solidFill>
                <a:srgbClr val="B83D68"/>
              </a:solidFill>
              <a:effectLst>
                <a:innerShdw blurRad="69850" dist="43180" dir="5400000">
                  <a:srgbClr val="000000">
                    <a:alpha val="65000"/>
                  </a:srgbClr>
                </a:innerShdw>
              </a:effectLst>
            </a:endParaRPr>
          </a:p>
        </p:txBody>
      </p:sp>
      <p:sp>
        <p:nvSpPr>
          <p:cNvPr id="10" name="Rounded Rectangle 9"/>
          <p:cNvSpPr/>
          <p:nvPr/>
        </p:nvSpPr>
        <p:spPr>
          <a:xfrm>
            <a:off x="8183300" y="4451557"/>
            <a:ext cx="3780100" cy="831116"/>
          </a:xfrm>
          <a:prstGeom prst="roundRect">
            <a:avLst>
              <a:gd name="adj" fmla="val 25535"/>
            </a:avLst>
          </a:prstGeom>
          <a:solidFill>
            <a:schemeClr val="accent4">
              <a:lumMod val="60000"/>
              <a:lumOff val="40000"/>
            </a:schemeClr>
          </a:solidFill>
          <a:ln w="57150">
            <a:solidFill>
              <a:schemeClr val="accent2">
                <a:lumMod val="50000"/>
              </a:schemeClr>
            </a:solidFill>
          </a:ln>
        </p:spPr>
        <p:txBody>
          <a:bodyPr wrap="square" lIns="91440" tIns="45720" rIns="91440" bIns="45720">
            <a:spAutoFit/>
          </a:bodyPr>
          <a:lstStyle/>
          <a:p>
            <a:pPr algn="ctr"/>
            <a:r>
              <a:rPr lang="en-US" sz="4000" b="1" dirty="0" smtClean="0">
                <a:ln w="1905"/>
                <a:solidFill>
                  <a:schemeClr val="accent2">
                    <a:lumMod val="75000"/>
                  </a:schemeClr>
                </a:solidFill>
                <a:effectLst>
                  <a:innerShdw blurRad="69850" dist="43180" dir="5400000">
                    <a:srgbClr val="000000">
                      <a:alpha val="65000"/>
                    </a:srgbClr>
                  </a:innerShdw>
                </a:effectLst>
              </a:rPr>
              <a:t>Autumn </a:t>
            </a:r>
            <a:r>
              <a:rPr lang="en-US" sz="4000" b="1" dirty="0">
                <a:ln w="1905"/>
                <a:solidFill>
                  <a:schemeClr val="accent2">
                    <a:lumMod val="75000"/>
                  </a:schemeClr>
                </a:solidFill>
                <a:effectLst>
                  <a:innerShdw blurRad="69850" dist="43180" dir="5400000">
                    <a:srgbClr val="000000">
                      <a:alpha val="65000"/>
                    </a:srgbClr>
                  </a:innerShdw>
                </a:effectLst>
              </a:rPr>
              <a:t>S</a:t>
            </a:r>
            <a:r>
              <a:rPr lang="en-US" sz="4000" b="1" cap="none" spc="0" dirty="0" smtClean="0">
                <a:ln w="1905"/>
                <a:solidFill>
                  <a:schemeClr val="accent2">
                    <a:lumMod val="75000"/>
                  </a:schemeClr>
                </a:solidFill>
                <a:effectLst>
                  <a:innerShdw blurRad="69850" dist="43180" dir="5400000">
                    <a:srgbClr val="000000">
                      <a:alpha val="65000"/>
                    </a:srgbClr>
                  </a:innerShdw>
                </a:effectLst>
              </a:rPr>
              <a:t>eason</a:t>
            </a:r>
            <a:endParaRPr lang="en-US" sz="4000" b="1" cap="none" spc="0" dirty="0">
              <a:ln w="1905"/>
              <a:solidFill>
                <a:schemeClr val="accent2">
                  <a:lumMod val="75000"/>
                </a:schemeClr>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78106433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7">
                                            <p:txEl>
                                              <p:pRg st="0" end="0"/>
                                            </p:txEl>
                                          </p:spTgt>
                                        </p:tgtEl>
                                        <p:attrNameLst>
                                          <p:attrName>ppt_w</p:attrName>
                                        </p:attrNameLst>
                                      </p:cBhvr>
                                    </p:anim>
                                    <p:anim by="(#ppt_w*0.50)" calcmode="lin" valueType="num">
                                      <p:cBhvr>
                                        <p:cTn id="8" dur="500" decel="50000" autoRev="1" fill="hold">
                                          <p:stCondLst>
                                            <p:cond delay="0"/>
                                          </p:stCondLst>
                                        </p:cTn>
                                        <p:tgtEl>
                                          <p:spTgt spid="7">
                                            <p:txEl>
                                              <p:pRg st="0" end="0"/>
                                            </p:txEl>
                                          </p:spTgt>
                                        </p:tgtEl>
                                        <p:attrNameLst>
                                          <p:attrName>ppt_x</p:attrName>
                                        </p:attrNameLst>
                                      </p:cBhvr>
                                    </p:anim>
                                    <p:anim from="(-#ppt_h/2)" to="(#ppt_y)" calcmode="lin" valueType="num">
                                      <p:cBhvr>
                                        <p:cTn id="9" dur="1000" fill="hold">
                                          <p:stCondLst>
                                            <p:cond delay="0"/>
                                          </p:stCondLst>
                                        </p:cTn>
                                        <p:tgtEl>
                                          <p:spTgt spid="7">
                                            <p:txEl>
                                              <p:pRg st="0" end="0"/>
                                            </p:txEl>
                                          </p:spTgt>
                                        </p:tgtEl>
                                        <p:attrNameLst>
                                          <p:attrName>ppt_y</p:attrName>
                                        </p:attrNameLst>
                                      </p:cBhvr>
                                    </p:anim>
                                    <p:animRot by="21600000">
                                      <p:cBhvr>
                                        <p:cTn id="10" dur="1000" fill="hold">
                                          <p:stCondLst>
                                            <p:cond delay="0"/>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5">
                                            <p:txEl>
                                              <p:pRg st="0" end="0"/>
                                            </p:txEl>
                                          </p:spTgt>
                                        </p:tgtEl>
                                        <p:attrNameLst>
                                          <p:attrName>style.visibility</p:attrName>
                                        </p:attrNameLst>
                                      </p:cBhvr>
                                      <p:to>
                                        <p:strVal val="visible"/>
                                      </p:to>
                                    </p:set>
                                    <p:anim by="(-#ppt_w*2)" calcmode="lin" valueType="num">
                                      <p:cBhvr rctx="PPT">
                                        <p:cTn id="15" dur="500" autoRev="1" fill="hold">
                                          <p:stCondLst>
                                            <p:cond delay="0"/>
                                          </p:stCondLst>
                                        </p:cTn>
                                        <p:tgtEl>
                                          <p:spTgt spid="5">
                                            <p:txEl>
                                              <p:pRg st="0" end="0"/>
                                            </p:txEl>
                                          </p:spTgt>
                                        </p:tgtEl>
                                        <p:attrNameLst>
                                          <p:attrName>ppt_w</p:attrName>
                                        </p:attrNameLst>
                                      </p:cBhvr>
                                    </p:anim>
                                    <p:anim by="(#ppt_w*0.50)" calcmode="lin" valueType="num">
                                      <p:cBhvr>
                                        <p:cTn id="16" dur="500" decel="50000" autoRev="1" fill="hold">
                                          <p:stCondLst>
                                            <p:cond delay="0"/>
                                          </p:stCondLst>
                                        </p:cTn>
                                        <p:tgtEl>
                                          <p:spTgt spid="5">
                                            <p:txEl>
                                              <p:pRg st="0" end="0"/>
                                            </p:txEl>
                                          </p:spTgt>
                                        </p:tgtEl>
                                        <p:attrNameLst>
                                          <p:attrName>ppt_x</p:attrName>
                                        </p:attrNameLst>
                                      </p:cBhvr>
                                    </p:anim>
                                    <p:anim from="(-#ppt_h/2)" to="(#ppt_y)" calcmode="lin" valueType="num">
                                      <p:cBhvr>
                                        <p:cTn id="17" dur="1000" fill="hold">
                                          <p:stCondLst>
                                            <p:cond delay="0"/>
                                          </p:stCondLst>
                                        </p:cTn>
                                        <p:tgtEl>
                                          <p:spTgt spid="5">
                                            <p:txEl>
                                              <p:pRg st="0" end="0"/>
                                            </p:txEl>
                                          </p:spTgt>
                                        </p:tgtEl>
                                        <p:attrNameLst>
                                          <p:attrName>ppt_y</p:attrName>
                                        </p:attrNameLst>
                                      </p:cBhvr>
                                    </p:anim>
                                    <p:animRot by="21600000">
                                      <p:cBhvr>
                                        <p:cTn id="18" dur="1000" fill="hold">
                                          <p:stCondLst>
                                            <p:cond delay="0"/>
                                          </p:stCondLst>
                                        </p:cTn>
                                        <p:tgtEl>
                                          <p:spTgt spid="5">
                                            <p:txEl>
                                              <p:pRg st="0" end="0"/>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nodeType="clickEffect">
                                  <p:stCondLst>
                                    <p:cond delay="0"/>
                                  </p:stCondLst>
                                  <p:iterate type="lt">
                                    <p:tmPct val="10000"/>
                                  </p:iterate>
                                  <p:childTnLst>
                                    <p:set>
                                      <p:cBhvr>
                                        <p:cTn id="22" dur="1" fill="hold">
                                          <p:stCondLst>
                                            <p:cond delay="0"/>
                                          </p:stCondLst>
                                        </p:cTn>
                                        <p:tgtEl>
                                          <p:spTgt spid="10">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0">
                                            <p:txEl>
                                              <p:pRg st="0" end="0"/>
                                            </p:txEl>
                                          </p:spTgt>
                                        </p:tgtEl>
                                        <p:attrNameLst>
                                          <p:attrName>ppt_w</p:attrName>
                                        </p:attrNameLst>
                                      </p:cBhvr>
                                    </p:anim>
                                    <p:anim by="(#ppt_w*0.50)" calcmode="lin" valueType="num">
                                      <p:cBhvr>
                                        <p:cTn id="24" dur="500" decel="50000" autoRev="1" fill="hold">
                                          <p:stCondLst>
                                            <p:cond delay="0"/>
                                          </p:stCondLst>
                                        </p:cTn>
                                        <p:tgtEl>
                                          <p:spTgt spid="10">
                                            <p:txEl>
                                              <p:pRg st="0" end="0"/>
                                            </p:txEl>
                                          </p:spTgt>
                                        </p:tgtEl>
                                        <p:attrNameLst>
                                          <p:attrName>ppt_x</p:attrName>
                                        </p:attrNameLst>
                                      </p:cBhvr>
                                    </p:anim>
                                    <p:anim from="(-#ppt_h/2)" to="(#ppt_y)" calcmode="lin" valueType="num">
                                      <p:cBhvr>
                                        <p:cTn id="25" dur="1000" fill="hold">
                                          <p:stCondLst>
                                            <p:cond delay="0"/>
                                          </p:stCondLst>
                                        </p:cTn>
                                        <p:tgtEl>
                                          <p:spTgt spid="10">
                                            <p:txEl>
                                              <p:pRg st="0" end="0"/>
                                            </p:txEl>
                                          </p:spTgt>
                                        </p:tgtEl>
                                        <p:attrNameLst>
                                          <p:attrName>ppt_y</p:attrName>
                                        </p:attrNameLst>
                                      </p:cBhvr>
                                    </p:anim>
                                    <p:animRot by="21600000">
                                      <p:cBhvr>
                                        <p:cTn id="26" dur="1000" fill="hold">
                                          <p:stCondLst>
                                            <p:cond delay="0"/>
                                          </p:stCondLst>
                                        </p:cTn>
                                        <p:tgtEl>
                                          <p:spTgt spid="10">
                                            <p:txEl>
                                              <p:pRg st="0" end="0"/>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1000"/>
                                        <p:tgtEl>
                                          <p:spTgt spid="8">
                                            <p:txEl>
                                              <p:pRg st="0" end="0"/>
                                            </p:txEl>
                                          </p:spTgt>
                                        </p:tgtEl>
                                      </p:cBhvr>
                                    </p:animEffect>
                                    <p:anim calcmode="lin" valueType="num">
                                      <p:cBhvr>
                                        <p:cTn id="3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fade">
                                      <p:cBhvr>
                                        <p:cTn id="38" dur="1000"/>
                                        <p:tgtEl>
                                          <p:spTgt spid="8">
                                            <p:txEl>
                                              <p:pRg st="1" end="1"/>
                                            </p:txEl>
                                          </p:spTgt>
                                        </p:tgtEl>
                                      </p:cBhvr>
                                    </p:animEffect>
                                    <p:anim calcmode="lin" valueType="num">
                                      <p:cBhvr>
                                        <p:cTn id="3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9000">
              <a:srgbClr val="FEE7F2"/>
            </a:gs>
            <a:gs pos="29000">
              <a:schemeClr val="bg1"/>
            </a:gs>
            <a:gs pos="65000">
              <a:schemeClr val="bg1"/>
            </a:gs>
            <a:gs pos="82001">
              <a:srgbClr val="FBD49C"/>
            </a:gs>
            <a:gs pos="100000">
              <a:srgbClr val="FEE7F2"/>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1877" y="-35559"/>
            <a:ext cx="10515600" cy="1026160"/>
          </a:xfrm>
        </p:spPr>
        <p:txBody>
          <a:bodyPr>
            <a:noAutofit/>
            <a:scene3d>
              <a:camera prst="orthographicFront"/>
              <a:lightRig rig="soft" dir="t">
                <a:rot lat="0" lon="0" rev="10800000"/>
              </a:lightRig>
            </a:scene3d>
            <a:sp3d>
              <a:bevelT w="27940" h="12700"/>
              <a:contourClr>
                <a:srgbClr val="DDDDDD"/>
              </a:contourClr>
            </a:sp3d>
          </a:bodyPr>
          <a:lstStyle/>
          <a:p>
            <a:pPr algn="ctr"/>
            <a:r>
              <a:rPr lang="en-US" sz="4000" b="1" i="1" spc="150" dirty="0" smtClean="0">
                <a:ln w="11430"/>
                <a:solidFill>
                  <a:srgbClr val="990033"/>
                </a:solidFill>
                <a:effectLst>
                  <a:outerShdw blurRad="25400" algn="tl" rotWithShape="0">
                    <a:srgbClr val="000000">
                      <a:alpha val="43000"/>
                    </a:srgbClr>
                  </a:outerShdw>
                </a:effectLst>
              </a:rPr>
              <a:t>Other uses of “seasons” &amp; H4150</a:t>
            </a:r>
            <a:endParaRPr lang="en-US" sz="4000" b="1" i="1" spc="150" dirty="0">
              <a:ln w="11430"/>
              <a:solidFill>
                <a:srgbClr val="990033"/>
              </a:solidFill>
              <a:effectLst>
                <a:outerShdw blurRad="25400" algn="tl" rotWithShape="0">
                  <a:srgbClr val="000000">
                    <a:alpha val="43000"/>
                  </a:srgbClr>
                </a:outerShdw>
              </a:effectLst>
            </a:endParaRPr>
          </a:p>
        </p:txBody>
      </p:sp>
      <p:sp>
        <p:nvSpPr>
          <p:cNvPr id="9" name="Text Placeholder 8"/>
          <p:cNvSpPr>
            <a:spLocks noGrp="1"/>
          </p:cNvSpPr>
          <p:nvPr>
            <p:ph type="body" idx="1"/>
          </p:nvPr>
        </p:nvSpPr>
        <p:spPr>
          <a:xfrm>
            <a:off x="533401" y="1034239"/>
            <a:ext cx="4419600" cy="823912"/>
          </a:xfrm>
          <a:solidFill>
            <a:schemeClr val="accent6">
              <a:lumMod val="20000"/>
              <a:lumOff val="80000"/>
            </a:schemeClr>
          </a:solidFill>
          <a:ln w="57150">
            <a:solidFill>
              <a:srgbClr val="990033"/>
            </a:solidFill>
          </a:ln>
          <a:scene3d>
            <a:camera prst="orthographicFront"/>
            <a:lightRig rig="threePt" dir="t"/>
          </a:scene3d>
          <a:sp3d>
            <a:bevelT w="114300" prst="artDeco"/>
          </a:sp3d>
        </p:spPr>
        <p:txBody>
          <a:bodyPr>
            <a:normAutofit lnSpcReduction="10000"/>
            <a:sp3d extrusionH="57150">
              <a:bevelT w="38100" h="38100"/>
            </a:sp3d>
          </a:bodyPr>
          <a:lstStyle/>
          <a:p>
            <a:pPr algn="ctr"/>
            <a:r>
              <a:rPr lang="en-US" dirty="0" smtClean="0">
                <a:solidFill>
                  <a:srgbClr val="006600"/>
                </a:solidFill>
              </a:rPr>
              <a:t>Day &amp; Night </a:t>
            </a:r>
            <a:r>
              <a:rPr lang="en-US" u="sng" dirty="0" smtClean="0">
                <a:solidFill>
                  <a:srgbClr val="006600"/>
                </a:solidFill>
              </a:rPr>
              <a:t>Seasons</a:t>
            </a:r>
          </a:p>
          <a:p>
            <a:pPr algn="ctr"/>
            <a:r>
              <a:rPr lang="en-US" dirty="0" smtClean="0">
                <a:solidFill>
                  <a:schemeClr val="tx1">
                    <a:lumMod val="75000"/>
                    <a:lumOff val="25000"/>
                  </a:schemeClr>
                </a:solidFill>
              </a:rPr>
              <a:t>(Duration of Time, not a Festival)</a:t>
            </a:r>
            <a:endParaRPr lang="en-US" dirty="0">
              <a:solidFill>
                <a:schemeClr val="tx1">
                  <a:lumMod val="75000"/>
                  <a:lumOff val="25000"/>
                </a:schemeClr>
              </a:solidFill>
            </a:endParaRPr>
          </a:p>
        </p:txBody>
      </p:sp>
      <p:sp>
        <p:nvSpPr>
          <p:cNvPr id="3" name="Content Placeholder 2"/>
          <p:cNvSpPr>
            <a:spLocks noGrp="1"/>
          </p:cNvSpPr>
          <p:nvPr>
            <p:ph sz="half" idx="2"/>
          </p:nvPr>
        </p:nvSpPr>
        <p:spPr>
          <a:xfrm>
            <a:off x="533401" y="2020200"/>
            <a:ext cx="4800600" cy="4527411"/>
          </a:xfrm>
        </p:spPr>
        <p:txBody>
          <a:bodyPr>
            <a:noAutofit/>
            <a:scene3d>
              <a:camera prst="orthographicFront"/>
              <a:lightRig rig="threePt" dir="t"/>
            </a:scene3d>
            <a:sp3d extrusionH="57150">
              <a:bevelT w="38100" h="38100"/>
            </a:sp3d>
          </a:bodyPr>
          <a:lstStyle/>
          <a:p>
            <a:pPr marL="0" indent="0">
              <a:lnSpc>
                <a:spcPct val="100000"/>
              </a:lnSpc>
              <a:buNone/>
            </a:pPr>
            <a:r>
              <a:rPr lang="en-US" sz="2400" b="1" dirty="0" smtClean="0">
                <a:solidFill>
                  <a:srgbClr val="006600"/>
                </a:solidFill>
              </a:rPr>
              <a:t>Job 30:17  </a:t>
            </a:r>
            <a:r>
              <a:rPr lang="en-US" sz="2400" dirty="0" smtClean="0"/>
              <a:t>My </a:t>
            </a:r>
            <a:r>
              <a:rPr lang="en-US" sz="2400" dirty="0"/>
              <a:t>bones are pierced in me in the </a:t>
            </a:r>
            <a:r>
              <a:rPr lang="en-US" sz="2400" b="1" u="sng" dirty="0">
                <a:solidFill>
                  <a:schemeClr val="tx1">
                    <a:lumMod val="75000"/>
                    <a:lumOff val="25000"/>
                  </a:schemeClr>
                </a:solidFill>
              </a:rPr>
              <a:t>night </a:t>
            </a:r>
            <a:r>
              <a:rPr lang="en-US" sz="2400" b="1" u="sng" dirty="0" smtClean="0">
                <a:solidFill>
                  <a:schemeClr val="tx1">
                    <a:lumMod val="75000"/>
                    <a:lumOff val="25000"/>
                  </a:schemeClr>
                </a:solidFill>
              </a:rPr>
              <a:t>season</a:t>
            </a:r>
            <a:r>
              <a:rPr lang="en-US" sz="2400" dirty="0" smtClean="0">
                <a:solidFill>
                  <a:schemeClr val="tx1">
                    <a:lumMod val="75000"/>
                    <a:lumOff val="25000"/>
                  </a:schemeClr>
                </a:solidFill>
              </a:rPr>
              <a:t> </a:t>
            </a:r>
            <a:r>
              <a:rPr lang="en-US" sz="2400" dirty="0" smtClean="0"/>
              <a:t>[3915]: </a:t>
            </a:r>
            <a:br>
              <a:rPr lang="en-US" sz="2400" dirty="0" smtClean="0"/>
            </a:br>
            <a:r>
              <a:rPr lang="en-US" sz="2400" dirty="0" smtClean="0"/>
              <a:t>and </a:t>
            </a:r>
            <a:r>
              <a:rPr lang="en-US" sz="2400" dirty="0"/>
              <a:t>my sinews take no rest</a:t>
            </a:r>
            <a:r>
              <a:rPr lang="en-US" sz="2400" dirty="0" smtClean="0"/>
              <a:t>.  </a:t>
            </a:r>
            <a:endParaRPr lang="en-US" sz="2400" dirty="0"/>
          </a:p>
          <a:p>
            <a:pPr marL="0" indent="0">
              <a:lnSpc>
                <a:spcPct val="100000"/>
              </a:lnSpc>
              <a:buNone/>
            </a:pPr>
            <a:r>
              <a:rPr lang="en-US" sz="2400" b="1" dirty="0" err="1" smtClean="0">
                <a:solidFill>
                  <a:srgbClr val="006600"/>
                </a:solidFill>
              </a:rPr>
              <a:t>Psa</a:t>
            </a:r>
            <a:r>
              <a:rPr lang="en-US" sz="2400" b="1" dirty="0" smtClean="0">
                <a:solidFill>
                  <a:srgbClr val="006600"/>
                </a:solidFill>
              </a:rPr>
              <a:t> 22:2  </a:t>
            </a:r>
            <a:r>
              <a:rPr lang="en-US" sz="2400" dirty="0" smtClean="0"/>
              <a:t>O </a:t>
            </a:r>
            <a:r>
              <a:rPr lang="en-US" sz="2400" dirty="0"/>
              <a:t>my </a:t>
            </a:r>
            <a:r>
              <a:rPr lang="en-US" sz="2400" dirty="0" smtClean="0"/>
              <a:t>Elohim, </a:t>
            </a:r>
            <a:r>
              <a:rPr lang="en-US" sz="2400" dirty="0"/>
              <a:t>I </a:t>
            </a:r>
            <a:r>
              <a:rPr lang="en-US" sz="2400" dirty="0" smtClean="0"/>
              <a:t>cry … </a:t>
            </a:r>
            <a:br>
              <a:rPr lang="en-US" sz="2400" dirty="0" smtClean="0"/>
            </a:br>
            <a:r>
              <a:rPr lang="en-US" sz="2400" dirty="0" smtClean="0"/>
              <a:t>in </a:t>
            </a:r>
            <a:r>
              <a:rPr lang="en-US" sz="2400" dirty="0"/>
              <a:t>the </a:t>
            </a:r>
            <a:r>
              <a:rPr lang="en-US" sz="2400" b="1" u="sng" dirty="0">
                <a:solidFill>
                  <a:schemeClr val="tx1">
                    <a:lumMod val="75000"/>
                    <a:lumOff val="25000"/>
                  </a:schemeClr>
                </a:solidFill>
              </a:rPr>
              <a:t>night </a:t>
            </a:r>
            <a:r>
              <a:rPr lang="en-US" sz="2400" b="1" u="sng" dirty="0" smtClean="0">
                <a:solidFill>
                  <a:schemeClr val="tx1">
                    <a:lumMod val="75000"/>
                    <a:lumOff val="25000"/>
                  </a:schemeClr>
                </a:solidFill>
              </a:rPr>
              <a:t>season</a:t>
            </a:r>
            <a:r>
              <a:rPr lang="en-US" sz="2400" dirty="0" smtClean="0">
                <a:solidFill>
                  <a:schemeClr val="tx1">
                    <a:lumMod val="75000"/>
                    <a:lumOff val="25000"/>
                  </a:schemeClr>
                </a:solidFill>
              </a:rPr>
              <a:t> </a:t>
            </a:r>
            <a:r>
              <a:rPr lang="en-US" sz="2400" dirty="0" smtClean="0"/>
              <a:t>[H3915], </a:t>
            </a:r>
            <a:r>
              <a:rPr lang="en-US" sz="2400" dirty="0"/>
              <a:t>and </a:t>
            </a:r>
            <a:r>
              <a:rPr lang="en-US" sz="2400" dirty="0" smtClean="0"/>
              <a:t/>
            </a:r>
            <a:br>
              <a:rPr lang="en-US" sz="2400" dirty="0" smtClean="0"/>
            </a:br>
            <a:r>
              <a:rPr lang="en-US" sz="2400" dirty="0" smtClean="0"/>
              <a:t>am </a:t>
            </a:r>
            <a:r>
              <a:rPr lang="en-US" sz="2400" dirty="0"/>
              <a:t>not silent.</a:t>
            </a:r>
          </a:p>
          <a:p>
            <a:pPr marL="0" indent="0">
              <a:lnSpc>
                <a:spcPct val="100000"/>
              </a:lnSpc>
              <a:buNone/>
            </a:pPr>
            <a:r>
              <a:rPr lang="en-US" sz="2400" b="1" dirty="0" smtClean="0">
                <a:solidFill>
                  <a:srgbClr val="006600"/>
                </a:solidFill>
              </a:rPr>
              <a:t>Jer 33:20  </a:t>
            </a:r>
            <a:r>
              <a:rPr lang="en-US" sz="2400" dirty="0" smtClean="0"/>
              <a:t>Thus </a:t>
            </a:r>
            <a:r>
              <a:rPr lang="en-US" sz="2400" dirty="0"/>
              <a:t>saith </a:t>
            </a:r>
            <a:r>
              <a:rPr lang="en-US" sz="2400" dirty="0" smtClean="0"/>
              <a:t>Yahuah; </a:t>
            </a:r>
            <a:r>
              <a:rPr lang="en-US" sz="2400" dirty="0"/>
              <a:t>If ye can break my covenant of the day, and my covenant of the night, and that there should not be </a:t>
            </a:r>
            <a:r>
              <a:rPr lang="en-US" sz="2400" b="1" u="sng" dirty="0">
                <a:solidFill>
                  <a:schemeClr val="tx1">
                    <a:lumMod val="75000"/>
                    <a:lumOff val="25000"/>
                  </a:schemeClr>
                </a:solidFill>
              </a:rPr>
              <a:t>day and night in their </a:t>
            </a:r>
            <a:r>
              <a:rPr lang="en-US" sz="2400" b="1" u="sng" dirty="0" smtClean="0">
                <a:solidFill>
                  <a:schemeClr val="tx1">
                    <a:lumMod val="75000"/>
                    <a:lumOff val="25000"/>
                  </a:schemeClr>
                </a:solidFill>
              </a:rPr>
              <a:t>season</a:t>
            </a:r>
            <a:r>
              <a:rPr lang="en-US" sz="2400" dirty="0" smtClean="0"/>
              <a:t> [H6256].</a:t>
            </a:r>
            <a:endParaRPr lang="en-US" sz="2400" dirty="0"/>
          </a:p>
        </p:txBody>
      </p:sp>
      <p:sp>
        <p:nvSpPr>
          <p:cNvPr id="10" name="Text Placeholder 9"/>
          <p:cNvSpPr>
            <a:spLocks noGrp="1"/>
          </p:cNvSpPr>
          <p:nvPr>
            <p:ph type="body" sz="quarter" idx="3"/>
          </p:nvPr>
        </p:nvSpPr>
        <p:spPr>
          <a:xfrm>
            <a:off x="5715000" y="1034239"/>
            <a:ext cx="5868988" cy="823912"/>
          </a:xfrm>
          <a:solidFill>
            <a:schemeClr val="accent1">
              <a:lumMod val="20000"/>
              <a:lumOff val="80000"/>
            </a:schemeClr>
          </a:solidFill>
          <a:ln w="57150">
            <a:solidFill>
              <a:srgbClr val="990033"/>
            </a:solidFill>
          </a:ln>
          <a:scene3d>
            <a:camera prst="orthographicFront"/>
            <a:lightRig rig="threePt" dir="t"/>
          </a:scene3d>
          <a:sp3d>
            <a:bevelT w="114300" prst="artDeco"/>
          </a:sp3d>
        </p:spPr>
        <p:txBody>
          <a:bodyPr>
            <a:normAutofit lnSpcReduction="10000"/>
            <a:sp3d extrusionH="57150">
              <a:bevelT w="38100" h="38100"/>
            </a:sp3d>
          </a:bodyPr>
          <a:lstStyle/>
          <a:p>
            <a:pPr algn="ctr"/>
            <a:r>
              <a:rPr lang="en-US" dirty="0" smtClean="0">
                <a:solidFill>
                  <a:srgbClr val="002060"/>
                </a:solidFill>
              </a:rPr>
              <a:t>Feast &amp; Festival </a:t>
            </a:r>
            <a:r>
              <a:rPr lang="en-US" u="sng" dirty="0" smtClean="0">
                <a:solidFill>
                  <a:srgbClr val="002060"/>
                </a:solidFill>
              </a:rPr>
              <a:t>Seasons</a:t>
            </a:r>
            <a:r>
              <a:rPr lang="en-US" dirty="0" smtClean="0">
                <a:solidFill>
                  <a:srgbClr val="002060"/>
                </a:solidFill>
              </a:rPr>
              <a:t> (H4150)</a:t>
            </a:r>
          </a:p>
          <a:p>
            <a:pPr algn="ctr"/>
            <a:r>
              <a:rPr lang="en-US" dirty="0" smtClean="0">
                <a:ln w="1905"/>
                <a:solidFill>
                  <a:srgbClr val="0070C0"/>
                </a:solidFill>
                <a:effectLst>
                  <a:innerShdw blurRad="69850" dist="43180" dir="5400000">
                    <a:srgbClr val="000000">
                      <a:alpha val="65000"/>
                    </a:srgbClr>
                  </a:innerShdw>
                </a:effectLst>
              </a:rPr>
              <a:t>(Feasts are </a:t>
            </a:r>
            <a:r>
              <a:rPr lang="en-US" u="sng" dirty="0" smtClean="0">
                <a:ln w="1905"/>
                <a:solidFill>
                  <a:srgbClr val="0070C0"/>
                </a:solidFill>
                <a:effectLst>
                  <a:innerShdw blurRad="69850" dist="43180" dir="5400000">
                    <a:srgbClr val="000000">
                      <a:alpha val="65000"/>
                    </a:srgbClr>
                  </a:innerShdw>
                </a:effectLst>
              </a:rPr>
              <a:t>always</a:t>
            </a:r>
            <a:r>
              <a:rPr lang="en-US" dirty="0" smtClean="0">
                <a:ln w="1905"/>
                <a:solidFill>
                  <a:srgbClr val="0070C0"/>
                </a:solidFill>
                <a:effectLst>
                  <a:innerShdw blurRad="69850" dist="43180" dir="5400000">
                    <a:srgbClr val="000000">
                      <a:alpha val="65000"/>
                    </a:srgbClr>
                  </a:innerShdw>
                </a:effectLst>
              </a:rPr>
              <a:t> </a:t>
            </a:r>
            <a:r>
              <a:rPr lang="en-US" dirty="0" smtClean="0">
                <a:ln w="1905"/>
                <a:solidFill>
                  <a:srgbClr val="8A2E4F"/>
                </a:solidFill>
                <a:effectLst>
                  <a:innerShdw blurRad="69850" dist="43180" dir="5400000">
                    <a:srgbClr val="000000">
                      <a:alpha val="65000"/>
                    </a:srgbClr>
                  </a:innerShdw>
                </a:effectLst>
              </a:rPr>
              <a:t>Qualified</a:t>
            </a:r>
            <a:r>
              <a:rPr lang="en-US" dirty="0" smtClean="0">
                <a:ln w="1905"/>
                <a:solidFill>
                  <a:srgbClr val="0070C0"/>
                </a:solidFill>
                <a:effectLst>
                  <a:innerShdw blurRad="69850" dist="43180" dir="5400000">
                    <a:srgbClr val="000000">
                      <a:alpha val="65000"/>
                    </a:srgbClr>
                  </a:innerShdw>
                </a:effectLst>
              </a:rPr>
              <a:t> in the Context)</a:t>
            </a:r>
            <a:endParaRPr lang="en-US" dirty="0">
              <a:ln w="1905"/>
              <a:solidFill>
                <a:srgbClr val="0070C0"/>
              </a:solidFill>
              <a:effectLst>
                <a:innerShdw blurRad="69850" dist="43180" dir="5400000">
                  <a:srgbClr val="000000">
                    <a:alpha val="65000"/>
                  </a:srgbClr>
                </a:innerShdw>
              </a:effectLst>
            </a:endParaRPr>
          </a:p>
        </p:txBody>
      </p:sp>
      <p:sp>
        <p:nvSpPr>
          <p:cNvPr id="11" name="Content Placeholder 10"/>
          <p:cNvSpPr>
            <a:spLocks noGrp="1"/>
          </p:cNvSpPr>
          <p:nvPr>
            <p:ph sz="quarter" idx="4"/>
          </p:nvPr>
        </p:nvSpPr>
        <p:spPr>
          <a:xfrm>
            <a:off x="5562600" y="2020200"/>
            <a:ext cx="6400800" cy="4747507"/>
          </a:xfrm>
        </p:spPr>
        <p:txBody>
          <a:bodyPr>
            <a:normAutofit fontScale="85000" lnSpcReduction="20000"/>
            <a:scene3d>
              <a:camera prst="orthographicFront"/>
              <a:lightRig rig="threePt" dir="t"/>
            </a:scene3d>
            <a:sp3d extrusionH="57150">
              <a:bevelT w="38100" h="38100"/>
            </a:sp3d>
          </a:bodyPr>
          <a:lstStyle/>
          <a:p>
            <a:pPr>
              <a:lnSpc>
                <a:spcPct val="120000"/>
              </a:lnSpc>
            </a:pPr>
            <a:r>
              <a:rPr lang="en-US" b="1" dirty="0" err="1" smtClean="0">
                <a:solidFill>
                  <a:srgbClr val="002060"/>
                </a:solidFill>
              </a:rPr>
              <a:t>Exo</a:t>
            </a:r>
            <a:r>
              <a:rPr lang="en-US" b="1" dirty="0" smtClean="0">
                <a:solidFill>
                  <a:srgbClr val="002060"/>
                </a:solidFill>
              </a:rPr>
              <a:t> 13:10  </a:t>
            </a:r>
            <a:r>
              <a:rPr lang="en-US" dirty="0" smtClean="0"/>
              <a:t>Thou </a:t>
            </a:r>
            <a:r>
              <a:rPr lang="en-US" dirty="0"/>
              <a:t>shalt therefore keep this </a:t>
            </a:r>
            <a:r>
              <a:rPr lang="en-US" b="1" dirty="0" smtClean="0">
                <a:ln w="1905"/>
                <a:solidFill>
                  <a:srgbClr val="0070C0"/>
                </a:solidFill>
                <a:effectLst>
                  <a:innerShdw blurRad="69850" dist="43180" dir="5400000">
                    <a:srgbClr val="000000">
                      <a:alpha val="65000"/>
                    </a:srgbClr>
                  </a:innerShdw>
                </a:effectLst>
              </a:rPr>
              <a:t>[Unleavened Bread] </a:t>
            </a:r>
            <a:r>
              <a:rPr lang="en-US" dirty="0" smtClean="0"/>
              <a:t>ordinance </a:t>
            </a:r>
            <a:r>
              <a:rPr lang="en-US" dirty="0"/>
              <a:t>in his </a:t>
            </a:r>
            <a:r>
              <a:rPr lang="en-US"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season</a:t>
            </a:r>
            <a:r>
              <a:rPr lang="en-US" dirty="0"/>
              <a:t> from year to year</a:t>
            </a:r>
            <a:r>
              <a:rPr lang="en-US" dirty="0" smtClean="0"/>
              <a:t>.</a:t>
            </a:r>
            <a:endParaRPr lang="en-US" dirty="0"/>
          </a:p>
          <a:p>
            <a:pPr>
              <a:lnSpc>
                <a:spcPct val="120000"/>
              </a:lnSpc>
            </a:pPr>
            <a:r>
              <a:rPr lang="en-US" b="1" dirty="0" smtClean="0">
                <a:solidFill>
                  <a:srgbClr val="002060"/>
                </a:solidFill>
              </a:rPr>
              <a:t>Lev 23:4  </a:t>
            </a:r>
            <a:r>
              <a:rPr lang="en-US" dirty="0" smtClean="0"/>
              <a:t>These </a:t>
            </a:r>
            <a:r>
              <a:rPr lang="en-US" dirty="0"/>
              <a:t>are the feasts of </a:t>
            </a:r>
            <a:r>
              <a:rPr lang="en-US" dirty="0" smtClean="0"/>
              <a:t>Yahuah, </a:t>
            </a:r>
            <a:r>
              <a:rPr lang="en-US" dirty="0"/>
              <a:t>even </a:t>
            </a:r>
            <a:r>
              <a:rPr lang="en-US" b="1" u="sng" dirty="0">
                <a:ln w="1905"/>
                <a:solidFill>
                  <a:srgbClr val="0070C0"/>
                </a:solidFill>
                <a:effectLst>
                  <a:innerShdw blurRad="69850" dist="43180" dir="5400000">
                    <a:srgbClr val="000000">
                      <a:alpha val="65000"/>
                    </a:srgbClr>
                  </a:innerShdw>
                </a:effectLst>
              </a:rPr>
              <a:t>holy convocations</a:t>
            </a:r>
            <a:r>
              <a:rPr lang="en-US" b="1" dirty="0">
                <a:ln w="1905"/>
                <a:solidFill>
                  <a:srgbClr val="0070C0"/>
                </a:solidFill>
                <a:effectLst>
                  <a:innerShdw blurRad="69850" dist="43180" dir="5400000">
                    <a:srgbClr val="000000">
                      <a:alpha val="65000"/>
                    </a:srgbClr>
                  </a:innerShdw>
                </a:effectLst>
              </a:rPr>
              <a:t>, </a:t>
            </a:r>
            <a:r>
              <a:rPr lang="en-US" dirty="0"/>
              <a:t>which ye shall proclaim in their </a:t>
            </a:r>
            <a:r>
              <a:rPr lang="en-US"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seasons</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dirty="0"/>
          </a:p>
          <a:p>
            <a:pPr>
              <a:lnSpc>
                <a:spcPct val="120000"/>
              </a:lnSpc>
            </a:pPr>
            <a:r>
              <a:rPr lang="en-US" b="1" dirty="0" smtClean="0">
                <a:solidFill>
                  <a:srgbClr val="002060"/>
                </a:solidFill>
              </a:rPr>
              <a:t>Num 9:2  </a:t>
            </a:r>
            <a:r>
              <a:rPr lang="en-US" dirty="0" smtClean="0"/>
              <a:t>Let </a:t>
            </a:r>
            <a:r>
              <a:rPr lang="en-US" dirty="0"/>
              <a:t>the children of Israel also keep </a:t>
            </a:r>
            <a:r>
              <a:rPr lang="en-US" dirty="0" smtClean="0"/>
              <a:t/>
            </a:r>
            <a:br>
              <a:rPr lang="en-US" dirty="0" smtClean="0"/>
            </a:br>
            <a:r>
              <a:rPr lang="en-US" dirty="0" smtClean="0"/>
              <a:t>the </a:t>
            </a:r>
            <a:r>
              <a:rPr lang="en-US" b="1" u="sng" dirty="0" err="1">
                <a:ln w="1905"/>
                <a:solidFill>
                  <a:srgbClr val="0070C0"/>
                </a:solidFill>
                <a:effectLst>
                  <a:innerShdw blurRad="69850" dist="43180" dir="5400000">
                    <a:srgbClr val="000000">
                      <a:alpha val="65000"/>
                    </a:srgbClr>
                  </a:innerShdw>
                </a:effectLst>
              </a:rPr>
              <a:t>passover</a:t>
            </a:r>
            <a:r>
              <a:rPr lang="en-US" dirty="0"/>
              <a:t> at his </a:t>
            </a:r>
            <a:r>
              <a:rPr lang="en-US"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appointed</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season</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nSpc>
                <a:spcPct val="120000"/>
              </a:lnSpc>
            </a:pPr>
            <a:r>
              <a:rPr lang="en-US" b="1" dirty="0" smtClean="0">
                <a:solidFill>
                  <a:srgbClr val="002060"/>
                </a:solidFill>
              </a:rPr>
              <a:t>Deut 16:6</a:t>
            </a:r>
            <a:r>
              <a:rPr lang="en-US" dirty="0" smtClean="0">
                <a:solidFill>
                  <a:srgbClr val="002060"/>
                </a:solidFill>
              </a:rPr>
              <a:t>  </a:t>
            </a:r>
            <a:r>
              <a:rPr lang="en-US" dirty="0" smtClean="0"/>
              <a:t>… thou </a:t>
            </a:r>
            <a:r>
              <a:rPr lang="en-US" dirty="0"/>
              <a:t>shalt sacrifice the </a:t>
            </a:r>
            <a:r>
              <a:rPr lang="en-US" b="1" u="sng" dirty="0" err="1">
                <a:ln w="1905"/>
                <a:solidFill>
                  <a:srgbClr val="0070C0"/>
                </a:solidFill>
                <a:effectLst>
                  <a:innerShdw blurRad="69850" dist="43180" dir="5400000">
                    <a:srgbClr val="000000">
                      <a:alpha val="65000"/>
                    </a:srgbClr>
                  </a:innerShdw>
                </a:effectLst>
              </a:rPr>
              <a:t>passover</a:t>
            </a:r>
            <a:r>
              <a:rPr lang="en-US" dirty="0"/>
              <a:t> </a:t>
            </a:r>
            <a:r>
              <a:rPr lang="en-US" dirty="0" smtClean="0"/>
              <a:t/>
            </a:r>
            <a:br>
              <a:rPr lang="en-US" dirty="0" smtClean="0"/>
            </a:br>
            <a:r>
              <a:rPr lang="en-US" dirty="0" smtClean="0"/>
              <a:t>at </a:t>
            </a:r>
            <a:r>
              <a:rPr lang="en-US" dirty="0"/>
              <a:t>even, at the going down of the sun, </a:t>
            </a:r>
            <a:r>
              <a:rPr lang="en-US"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the season</a:t>
            </a:r>
            <a:r>
              <a:rPr lang="en-US" dirty="0"/>
              <a:t> that thou </a:t>
            </a:r>
            <a:r>
              <a:rPr lang="en-US" dirty="0" err="1"/>
              <a:t>camest</a:t>
            </a:r>
            <a:r>
              <a:rPr lang="en-US" dirty="0"/>
              <a:t> forth out of Egypt</a:t>
            </a:r>
            <a:r>
              <a:rPr lang="en-US" dirty="0" smtClean="0"/>
              <a:t>.</a:t>
            </a:r>
            <a:endParaRPr lang="en-US" dirty="0"/>
          </a:p>
          <a:p>
            <a:pPr>
              <a:lnSpc>
                <a:spcPct val="120000"/>
              </a:lnSpc>
            </a:pPr>
            <a:endParaRPr lang="en-US" dirty="0"/>
          </a:p>
        </p:txBody>
      </p:sp>
      <p:sp>
        <p:nvSpPr>
          <p:cNvPr id="4" name="Slide Number Placeholder 3"/>
          <p:cNvSpPr>
            <a:spLocks noGrp="1"/>
          </p:cNvSpPr>
          <p:nvPr>
            <p:ph type="sldNum" sz="quarter" idx="12"/>
          </p:nvPr>
        </p:nvSpPr>
        <p:spPr>
          <a:xfrm>
            <a:off x="9296400" y="6416042"/>
            <a:ext cx="2743200" cy="365125"/>
          </a:xfrm>
        </p:spPr>
        <p:txBody>
          <a:bodyPr/>
          <a:lstStyle/>
          <a:p>
            <a:fld id="{AA4C6552-42F6-43F2-A3FB-E92E8C09004E}" type="slidenum">
              <a:rPr lang="en-US" smtClean="0">
                <a:solidFill>
                  <a:schemeClr val="tx1"/>
                </a:solidFill>
              </a:rPr>
              <a:pPr/>
              <a:t>57</a:t>
            </a:fld>
            <a:endParaRPr lang="en-US" dirty="0">
              <a:solidFill>
                <a:schemeClr val="tx1"/>
              </a:solidFill>
            </a:endParaRPr>
          </a:p>
        </p:txBody>
      </p:sp>
    </p:spTree>
    <p:extLst>
      <p:ext uri="{BB962C8B-B14F-4D97-AF65-F5344CB8AC3E}">
        <p14:creationId xmlns:p14="http://schemas.microsoft.com/office/powerpoint/2010/main" val="297368511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7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7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80">
                                          <p:stCondLst>
                                            <p:cond delay="0"/>
                                          </p:stCondLst>
                                        </p:cTn>
                                        <p:tgtEl>
                                          <p:spTgt spid="10">
                                            <p:txEl>
                                              <p:pRg st="0" end="0"/>
                                            </p:txEl>
                                          </p:spTgt>
                                        </p:tgtEl>
                                      </p:cBhvr>
                                    </p:animEffect>
                                    <p:anim calcmode="lin" valueType="num">
                                      <p:cBhvr>
                                        <p:cTn id="23"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10">
                                            <p:txEl>
                                              <p:pRg st="0" end="0"/>
                                            </p:txEl>
                                          </p:spTgt>
                                        </p:tgtEl>
                                      </p:cBhvr>
                                      <p:to x="100000" y="60000"/>
                                    </p:animScale>
                                    <p:animScale>
                                      <p:cBhvr>
                                        <p:cTn id="29" dur="166" decel="50000">
                                          <p:stCondLst>
                                            <p:cond delay="676"/>
                                          </p:stCondLst>
                                        </p:cTn>
                                        <p:tgtEl>
                                          <p:spTgt spid="10">
                                            <p:txEl>
                                              <p:pRg st="0" end="0"/>
                                            </p:txEl>
                                          </p:spTgt>
                                        </p:tgtEl>
                                      </p:cBhvr>
                                      <p:to x="100000" y="100000"/>
                                    </p:animScale>
                                    <p:animScale>
                                      <p:cBhvr>
                                        <p:cTn id="30" dur="26">
                                          <p:stCondLst>
                                            <p:cond delay="1312"/>
                                          </p:stCondLst>
                                        </p:cTn>
                                        <p:tgtEl>
                                          <p:spTgt spid="10">
                                            <p:txEl>
                                              <p:pRg st="0" end="0"/>
                                            </p:txEl>
                                          </p:spTgt>
                                        </p:tgtEl>
                                      </p:cBhvr>
                                      <p:to x="100000" y="80000"/>
                                    </p:animScale>
                                    <p:animScale>
                                      <p:cBhvr>
                                        <p:cTn id="31" dur="166" decel="50000">
                                          <p:stCondLst>
                                            <p:cond delay="1338"/>
                                          </p:stCondLst>
                                        </p:cTn>
                                        <p:tgtEl>
                                          <p:spTgt spid="10">
                                            <p:txEl>
                                              <p:pRg st="0" end="0"/>
                                            </p:txEl>
                                          </p:spTgt>
                                        </p:tgtEl>
                                      </p:cBhvr>
                                      <p:to x="100000" y="100000"/>
                                    </p:animScale>
                                    <p:animScale>
                                      <p:cBhvr>
                                        <p:cTn id="32" dur="26">
                                          <p:stCondLst>
                                            <p:cond delay="1642"/>
                                          </p:stCondLst>
                                        </p:cTn>
                                        <p:tgtEl>
                                          <p:spTgt spid="10">
                                            <p:txEl>
                                              <p:pRg st="0" end="0"/>
                                            </p:txEl>
                                          </p:spTgt>
                                        </p:tgtEl>
                                      </p:cBhvr>
                                      <p:to x="100000" y="90000"/>
                                    </p:animScale>
                                    <p:animScale>
                                      <p:cBhvr>
                                        <p:cTn id="33" dur="166" decel="50000">
                                          <p:stCondLst>
                                            <p:cond delay="1668"/>
                                          </p:stCondLst>
                                        </p:cTn>
                                        <p:tgtEl>
                                          <p:spTgt spid="10">
                                            <p:txEl>
                                              <p:pRg st="0" end="0"/>
                                            </p:txEl>
                                          </p:spTgt>
                                        </p:tgtEl>
                                      </p:cBhvr>
                                      <p:to x="100000" y="100000"/>
                                    </p:animScale>
                                    <p:animScale>
                                      <p:cBhvr>
                                        <p:cTn id="34" dur="26">
                                          <p:stCondLst>
                                            <p:cond delay="1808"/>
                                          </p:stCondLst>
                                        </p:cTn>
                                        <p:tgtEl>
                                          <p:spTgt spid="10">
                                            <p:txEl>
                                              <p:pRg st="0" end="0"/>
                                            </p:txEl>
                                          </p:spTgt>
                                        </p:tgtEl>
                                      </p:cBhvr>
                                      <p:to x="100000" y="95000"/>
                                    </p:animScale>
                                    <p:animScale>
                                      <p:cBhvr>
                                        <p:cTn id="35" dur="166" decel="50000">
                                          <p:stCondLst>
                                            <p:cond delay="1834"/>
                                          </p:stCondLst>
                                        </p:cTn>
                                        <p:tgtEl>
                                          <p:spTgt spid="10">
                                            <p:txEl>
                                              <p:pRg st="0" end="0"/>
                                            </p:txEl>
                                          </p:spTgt>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wipe(down)">
                                      <p:cBhvr>
                                        <p:cTn id="38" dur="580">
                                          <p:stCondLst>
                                            <p:cond delay="0"/>
                                          </p:stCondLst>
                                        </p:cTn>
                                        <p:tgtEl>
                                          <p:spTgt spid="10">
                                            <p:txEl>
                                              <p:pRg st="1" end="1"/>
                                            </p:txEl>
                                          </p:spTgt>
                                        </p:tgtEl>
                                      </p:cBhvr>
                                    </p:animEffect>
                                    <p:anim calcmode="lin" valueType="num">
                                      <p:cBhvr>
                                        <p:cTn id="39" dur="1822" tmFilter="0,0; 0.14,0.36; 0.43,0.73; 0.71,0.91; 1.0,1.0">
                                          <p:stCondLst>
                                            <p:cond delay="0"/>
                                          </p:stCondLst>
                                        </p:cTn>
                                        <p:tgtEl>
                                          <p:spTgt spid="10">
                                            <p:txEl>
                                              <p:pRg st="1" end="1"/>
                                            </p:txEl>
                                          </p:spTgt>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xEl>
                                              <p:pRg st="1" end="1"/>
                                            </p:txEl>
                                          </p:spTgt>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xEl>
                                              <p:pRg st="1" end="1"/>
                                            </p:txEl>
                                          </p:spTgt>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xEl>
                                              <p:pRg st="1" end="1"/>
                                            </p:txEl>
                                          </p:spTgt>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xEl>
                                              <p:pRg st="1" end="1"/>
                                            </p:txEl>
                                          </p:spTgt>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xEl>
                                              <p:pRg st="1" end="1"/>
                                            </p:txEl>
                                          </p:spTgt>
                                        </p:tgtEl>
                                      </p:cBhvr>
                                      <p:to x="100000" y="60000"/>
                                    </p:animScale>
                                    <p:animScale>
                                      <p:cBhvr>
                                        <p:cTn id="45" dur="166" decel="50000">
                                          <p:stCondLst>
                                            <p:cond delay="676"/>
                                          </p:stCondLst>
                                        </p:cTn>
                                        <p:tgtEl>
                                          <p:spTgt spid="10">
                                            <p:txEl>
                                              <p:pRg st="1" end="1"/>
                                            </p:txEl>
                                          </p:spTgt>
                                        </p:tgtEl>
                                      </p:cBhvr>
                                      <p:to x="100000" y="100000"/>
                                    </p:animScale>
                                    <p:animScale>
                                      <p:cBhvr>
                                        <p:cTn id="46" dur="26">
                                          <p:stCondLst>
                                            <p:cond delay="1312"/>
                                          </p:stCondLst>
                                        </p:cTn>
                                        <p:tgtEl>
                                          <p:spTgt spid="10">
                                            <p:txEl>
                                              <p:pRg st="1" end="1"/>
                                            </p:txEl>
                                          </p:spTgt>
                                        </p:tgtEl>
                                      </p:cBhvr>
                                      <p:to x="100000" y="80000"/>
                                    </p:animScale>
                                    <p:animScale>
                                      <p:cBhvr>
                                        <p:cTn id="47" dur="166" decel="50000">
                                          <p:stCondLst>
                                            <p:cond delay="1338"/>
                                          </p:stCondLst>
                                        </p:cTn>
                                        <p:tgtEl>
                                          <p:spTgt spid="10">
                                            <p:txEl>
                                              <p:pRg st="1" end="1"/>
                                            </p:txEl>
                                          </p:spTgt>
                                        </p:tgtEl>
                                      </p:cBhvr>
                                      <p:to x="100000" y="100000"/>
                                    </p:animScale>
                                    <p:animScale>
                                      <p:cBhvr>
                                        <p:cTn id="48" dur="26">
                                          <p:stCondLst>
                                            <p:cond delay="1642"/>
                                          </p:stCondLst>
                                        </p:cTn>
                                        <p:tgtEl>
                                          <p:spTgt spid="10">
                                            <p:txEl>
                                              <p:pRg st="1" end="1"/>
                                            </p:txEl>
                                          </p:spTgt>
                                        </p:tgtEl>
                                      </p:cBhvr>
                                      <p:to x="100000" y="90000"/>
                                    </p:animScale>
                                    <p:animScale>
                                      <p:cBhvr>
                                        <p:cTn id="49" dur="166" decel="50000">
                                          <p:stCondLst>
                                            <p:cond delay="1668"/>
                                          </p:stCondLst>
                                        </p:cTn>
                                        <p:tgtEl>
                                          <p:spTgt spid="10">
                                            <p:txEl>
                                              <p:pRg st="1" end="1"/>
                                            </p:txEl>
                                          </p:spTgt>
                                        </p:tgtEl>
                                      </p:cBhvr>
                                      <p:to x="100000" y="100000"/>
                                    </p:animScale>
                                    <p:animScale>
                                      <p:cBhvr>
                                        <p:cTn id="50" dur="26">
                                          <p:stCondLst>
                                            <p:cond delay="1808"/>
                                          </p:stCondLst>
                                        </p:cTn>
                                        <p:tgtEl>
                                          <p:spTgt spid="10">
                                            <p:txEl>
                                              <p:pRg st="1" end="1"/>
                                            </p:txEl>
                                          </p:spTgt>
                                        </p:tgtEl>
                                      </p:cBhvr>
                                      <p:to x="100000" y="95000"/>
                                    </p:animScale>
                                    <p:animScale>
                                      <p:cBhvr>
                                        <p:cTn id="51" dur="166" decel="50000">
                                          <p:stCondLst>
                                            <p:cond delay="1834"/>
                                          </p:stCondLst>
                                        </p:cTn>
                                        <p:tgtEl>
                                          <p:spTgt spid="10">
                                            <p:txEl>
                                              <p:pRg st="1" end="1"/>
                                            </p:txEl>
                                          </p:spTgt>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wipe(left)">
                                      <p:cBhvr>
                                        <p:cTn id="56" dur="1500"/>
                                        <p:tgtEl>
                                          <p:spTgt spid="11">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1">
                                            <p:txEl>
                                              <p:pRg st="1" end="1"/>
                                            </p:txEl>
                                          </p:spTgt>
                                        </p:tgtEl>
                                        <p:attrNameLst>
                                          <p:attrName>style.visibility</p:attrName>
                                        </p:attrNameLst>
                                      </p:cBhvr>
                                      <p:to>
                                        <p:strVal val="visible"/>
                                      </p:to>
                                    </p:set>
                                    <p:animEffect transition="in" filter="wipe(left)">
                                      <p:cBhvr>
                                        <p:cTn id="61" dur="1500"/>
                                        <p:tgtEl>
                                          <p:spTgt spid="11">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1">
                                            <p:txEl>
                                              <p:pRg st="2" end="2"/>
                                            </p:txEl>
                                          </p:spTgt>
                                        </p:tgtEl>
                                        <p:attrNameLst>
                                          <p:attrName>style.visibility</p:attrName>
                                        </p:attrNameLst>
                                      </p:cBhvr>
                                      <p:to>
                                        <p:strVal val="visible"/>
                                      </p:to>
                                    </p:set>
                                    <p:animEffect transition="in" filter="wipe(left)">
                                      <p:cBhvr>
                                        <p:cTn id="66" dur="1500"/>
                                        <p:tgtEl>
                                          <p:spTgt spid="11">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1">
                                            <p:txEl>
                                              <p:pRg st="3" end="3"/>
                                            </p:txEl>
                                          </p:spTgt>
                                        </p:tgtEl>
                                        <p:attrNameLst>
                                          <p:attrName>style.visibility</p:attrName>
                                        </p:attrNameLst>
                                      </p:cBhvr>
                                      <p:to>
                                        <p:strVal val="visible"/>
                                      </p:to>
                                    </p:set>
                                    <p:animEffect transition="in" filter="wipe(left)">
                                      <p:cBhvr>
                                        <p:cTn id="71" dur="1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3000" b="-23000"/>
          </a:stretch>
        </a:blipFill>
        <a:effectLst/>
      </p:bgPr>
    </p:bg>
    <p:spTree>
      <p:nvGrpSpPr>
        <p:cNvPr id="1" name=""/>
        <p:cNvGrpSpPr/>
        <p:nvPr/>
      </p:nvGrpSpPr>
      <p:grpSpPr>
        <a:xfrm>
          <a:off x="0" y="0"/>
          <a:ext cx="0" cy="0"/>
          <a:chOff x="0" y="0"/>
          <a:chExt cx="0" cy="0"/>
        </a:xfrm>
      </p:grpSpPr>
      <p:sp>
        <p:nvSpPr>
          <p:cNvPr id="7" name="Content Placeholder 2"/>
          <p:cNvSpPr txBox="1">
            <a:spLocks/>
          </p:cNvSpPr>
          <p:nvPr/>
        </p:nvSpPr>
        <p:spPr>
          <a:xfrm>
            <a:off x="812800" y="1524001"/>
            <a:ext cx="9956800" cy="1066799"/>
          </a:xfrm>
          <a:prstGeom prst="rect">
            <a:avLst/>
          </a:prstGeom>
        </p:spPr>
        <p:txBody>
          <a:bodyPr vert="horz">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34000"/>
              </a:lnSpc>
              <a:buFont typeface="Wingdings"/>
              <a:buNone/>
            </a:pPr>
            <a:r>
              <a:rPr lang="en-US" sz="3700" b="1" dirty="0" smtClean="0">
                <a:solidFill>
                  <a:schemeClr val="accent4"/>
                </a:solidFill>
              </a:rPr>
              <a:t>Ps 104:19</a:t>
            </a:r>
            <a:r>
              <a:rPr lang="en-US" sz="3700" dirty="0" smtClean="0">
                <a:solidFill>
                  <a:schemeClr val="accent4"/>
                </a:solidFill>
              </a:rPr>
              <a:t>  </a:t>
            </a:r>
            <a:r>
              <a:rPr lang="en-US" sz="2800" dirty="0" smtClean="0">
                <a:solidFill>
                  <a:schemeClr val="accent4">
                    <a:lumMod val="20000"/>
                    <a:lumOff val="80000"/>
                  </a:schemeClr>
                </a:solidFill>
              </a:rPr>
              <a:t>He appointed the moon for seasons </a:t>
            </a:r>
            <a:r>
              <a:rPr lang="en-US" sz="1800" dirty="0" smtClean="0">
                <a:solidFill>
                  <a:schemeClr val="accent4">
                    <a:lumMod val="20000"/>
                    <a:lumOff val="80000"/>
                  </a:schemeClr>
                </a:solidFill>
              </a:rPr>
              <a:t>[</a:t>
            </a:r>
            <a:r>
              <a:rPr lang="en-US" sz="1600" dirty="0" smtClean="0">
                <a:solidFill>
                  <a:schemeClr val="accent4">
                    <a:lumMod val="20000"/>
                    <a:lumOff val="80000"/>
                  </a:schemeClr>
                </a:solidFill>
              </a:rPr>
              <a:t>H4150</a:t>
            </a:r>
            <a:r>
              <a:rPr lang="en-US" sz="1800" dirty="0" smtClean="0">
                <a:solidFill>
                  <a:schemeClr val="accent4">
                    <a:lumMod val="20000"/>
                    <a:lumOff val="80000"/>
                  </a:schemeClr>
                </a:solidFill>
              </a:rPr>
              <a:t>] </a:t>
            </a:r>
            <a:r>
              <a:rPr lang="en-US" sz="2800" dirty="0" smtClean="0">
                <a:solidFill>
                  <a:schemeClr val="accent4">
                    <a:lumMod val="20000"/>
                    <a:lumOff val="80000"/>
                  </a:schemeClr>
                </a:solidFill>
              </a:rPr>
              <a:t>…</a:t>
            </a:r>
          </a:p>
        </p:txBody>
      </p:sp>
      <p:sp>
        <p:nvSpPr>
          <p:cNvPr id="8" name="Slide Number Placeholder 3"/>
          <p:cNvSpPr txBox="1">
            <a:spLocks/>
          </p:cNvSpPr>
          <p:nvPr/>
        </p:nvSpPr>
        <p:spPr>
          <a:xfrm>
            <a:off x="0" y="1272222"/>
            <a:ext cx="711200" cy="244476"/>
          </a:xfrm>
          <a:prstGeom prst="rect">
            <a:avLst/>
          </a:prstGeom>
        </p:spPr>
        <p:txBody>
          <a:bodyP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A4C6552-42F6-43F2-A3FB-E92E8C09004E}" type="slidenum">
              <a:rPr lang="en-US" smtClean="0"/>
              <a:pPr algn="ctr"/>
              <a:t>58</a:t>
            </a:fld>
            <a:endParaRPr lang="en-US"/>
          </a:p>
        </p:txBody>
      </p:sp>
      <p:sp>
        <p:nvSpPr>
          <p:cNvPr id="5" name="Content Placeholder 2"/>
          <p:cNvSpPr txBox="1">
            <a:spLocks/>
          </p:cNvSpPr>
          <p:nvPr/>
        </p:nvSpPr>
        <p:spPr>
          <a:xfrm>
            <a:off x="711200" y="3429000"/>
            <a:ext cx="9753600" cy="3276600"/>
          </a:xfrm>
          <a:prstGeom prst="rect">
            <a:avLst/>
          </a:prstGeom>
        </p:spPr>
        <p:txBody>
          <a:bodyPr vert="horz">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lnSpc>
                <a:spcPct val="134000"/>
              </a:lnSpc>
            </a:pPr>
            <a:endParaRPr lang="en-US" sz="3700" dirty="0" smtClean="0">
              <a:solidFill>
                <a:schemeClr val="accent4">
                  <a:lumMod val="20000"/>
                  <a:lumOff val="80000"/>
                </a:schemeClr>
              </a:solidFill>
            </a:endParaRPr>
          </a:p>
        </p:txBody>
      </p:sp>
      <p:pic>
        <p:nvPicPr>
          <p:cNvPr id="4098" name="Picture 2" descr="C:\Users\Rae\Desktop\Art on Desktop\white man clip art\3d white people\png\3d gets i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3600" y="3234810"/>
            <a:ext cx="2968625" cy="33945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6400" y="5943600"/>
            <a:ext cx="5503238"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And, it must agree with Torah!</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Title 1"/>
          <p:cNvSpPr txBox="1">
            <a:spLocks/>
          </p:cNvSpPr>
          <p:nvPr/>
        </p:nvSpPr>
        <p:spPr>
          <a:xfrm>
            <a:off x="0" y="228600"/>
            <a:ext cx="11887200" cy="990600"/>
          </a:xfrm>
          <a:prstGeom prst="rect">
            <a:avLst/>
          </a:prstGeom>
        </p:spPr>
        <p:txBody>
          <a:bodyPr vert="horz" anchor="ctr">
            <a:noAutofit/>
            <a:scene3d>
              <a:camera prst="orthographicFront"/>
              <a:lightRig rig="threePt" dir="t"/>
            </a:scene3d>
            <a:sp3d extrusionH="57150">
              <a:bevelT w="38100" h="38100" prst="angle"/>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smtClean="0">
                <a:ln w="19050">
                  <a:solidFill>
                    <a:srgbClr val="FFC9DB"/>
                  </a:solidFill>
                </a:ln>
                <a:solidFill>
                  <a:srgbClr val="FF0000"/>
                </a:solidFill>
                <a:latin typeface="Comic Sans MS" pitchFamily="66" charset="0"/>
                <a:cs typeface="Aharoni" pitchFamily="2" charset="-79"/>
              </a:rPr>
              <a:t>Back to the “Moon” &amp; “Seasons”</a:t>
            </a:r>
            <a:endParaRPr lang="en-US" sz="5400" b="1" dirty="0">
              <a:ln w="19050">
                <a:solidFill>
                  <a:srgbClr val="FFC9DB"/>
                </a:solidFill>
              </a:ln>
              <a:latin typeface="Comic Sans MS" pitchFamily="66" charset="0"/>
            </a:endParaRPr>
          </a:p>
        </p:txBody>
      </p:sp>
      <p:sp>
        <p:nvSpPr>
          <p:cNvPr id="9" name="Smiley Face 8"/>
          <p:cNvSpPr/>
          <p:nvPr/>
        </p:nvSpPr>
        <p:spPr>
          <a:xfrm>
            <a:off x="7772400" y="5771745"/>
            <a:ext cx="838200" cy="838200"/>
          </a:xfrm>
          <a:prstGeom prst="smileyFace">
            <a:avLst/>
          </a:prstGeom>
          <a:solidFill>
            <a:srgbClr val="FFC9D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5328" y="2563849"/>
            <a:ext cx="11217072"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cap="none" spc="300" dirty="0" smtClean="0">
                <a:ln w="11430">
                  <a:solidFill>
                    <a:srgbClr val="B83D68"/>
                  </a:solidFill>
                </a:ln>
                <a:solidFill>
                  <a:schemeClr val="accent4">
                    <a:lumMod val="75000"/>
                  </a:schemeClr>
                </a:solidFill>
                <a:effectLst>
                  <a:outerShdw blurRad="50800" dist="39000" dir="5460000" algn="tl">
                    <a:srgbClr val="000000">
                      <a:alpha val="38000"/>
                    </a:srgbClr>
                  </a:outerShdw>
                </a:effectLst>
                <a:latin typeface="Ravie" pitchFamily="82" charset="0"/>
              </a:rPr>
              <a:t>Question:  </a:t>
            </a:r>
            <a:r>
              <a:rPr lang="en-US" sz="2800" b="1" cap="none" spc="300" dirty="0" smtClean="0">
                <a:ln w="11430">
                  <a:solidFill>
                    <a:srgbClr val="B83D68"/>
                  </a:solidFill>
                </a:ln>
                <a:solidFill>
                  <a:schemeClr val="accent2">
                    <a:lumMod val="60000"/>
                    <a:lumOff val="40000"/>
                  </a:schemeClr>
                </a:solidFill>
                <a:effectLst>
                  <a:outerShdw blurRad="50800" dist="39000" dir="5460000" algn="tl">
                    <a:srgbClr val="000000">
                      <a:alpha val="38000"/>
                    </a:srgbClr>
                  </a:outerShdw>
                </a:effectLst>
                <a:latin typeface="Cooper Black" pitchFamily="18" charset="0"/>
              </a:rPr>
              <a:t>Is there a qualifier in Ps 104 to designate the moon is involved with the feasts?</a:t>
            </a:r>
            <a:endParaRPr lang="en-US" sz="2800" b="1" cap="none" spc="300" dirty="0">
              <a:ln w="11430">
                <a:solidFill>
                  <a:srgbClr val="B83D68"/>
                </a:solidFill>
              </a:ln>
              <a:solidFill>
                <a:schemeClr val="accent2">
                  <a:lumMod val="60000"/>
                  <a:lumOff val="40000"/>
                </a:schemeClr>
              </a:solidFill>
              <a:effectLst>
                <a:outerShdw blurRad="50800" dist="39000" dir="5460000" algn="tl">
                  <a:srgbClr val="000000">
                    <a:alpha val="38000"/>
                  </a:srgbClr>
                </a:outerShdw>
              </a:effectLst>
              <a:latin typeface="Cooper Black" pitchFamily="18" charset="0"/>
            </a:endParaRPr>
          </a:p>
        </p:txBody>
      </p:sp>
      <p:sp>
        <p:nvSpPr>
          <p:cNvPr id="13" name="Content Placeholder 2"/>
          <p:cNvSpPr txBox="1">
            <a:spLocks/>
          </p:cNvSpPr>
          <p:nvPr/>
        </p:nvSpPr>
        <p:spPr>
          <a:xfrm>
            <a:off x="812800" y="3776693"/>
            <a:ext cx="9245600" cy="2014508"/>
          </a:xfrm>
          <a:prstGeom prst="rect">
            <a:avLst/>
          </a:prstGeom>
        </p:spPr>
        <p:txBody>
          <a:bodyPr vert="horz">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34000"/>
              </a:lnSpc>
              <a:buNone/>
            </a:pPr>
            <a:r>
              <a:rPr lang="en-US" sz="2800" dirty="0" smtClean="0">
                <a:solidFill>
                  <a:schemeClr val="accent4"/>
                </a:solidFill>
                <a:latin typeface="Arial Rounded MT Bold" pitchFamily="34" charset="0"/>
                <a:cs typeface="Aharoni" pitchFamily="2" charset="-79"/>
              </a:rPr>
              <a:t>Now that we have examined the definition[s] for H4150 very carefully it is time to align the proper definition with the context of Ps 104:19</a:t>
            </a:r>
            <a:r>
              <a:rPr lang="en-US" sz="3700" dirty="0" smtClean="0">
                <a:solidFill>
                  <a:schemeClr val="accent4"/>
                </a:solidFill>
                <a:latin typeface="Arial Rounded MT Bold" pitchFamily="34" charset="0"/>
                <a:cs typeface="Aharoni" pitchFamily="2" charset="-79"/>
              </a:rPr>
              <a:t>.</a:t>
            </a:r>
            <a:endParaRPr lang="en-US" sz="4900" dirty="0" smtClean="0">
              <a:solidFill>
                <a:schemeClr val="accent4">
                  <a:lumMod val="20000"/>
                  <a:lumOff val="80000"/>
                </a:schemeClr>
              </a:solidFill>
              <a:latin typeface="Arial Rounded MT Bold" pitchFamily="34" charset="0"/>
            </a:endParaRPr>
          </a:p>
        </p:txBody>
      </p:sp>
    </p:spTree>
    <p:extLst>
      <p:ext uri="{BB962C8B-B14F-4D97-AF65-F5344CB8AC3E}">
        <p14:creationId xmlns:p14="http://schemas.microsoft.com/office/powerpoint/2010/main" val="90244108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175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85000" lnSpcReduction="20000"/>
          </a:bodyPr>
          <a:lstStyle/>
          <a:p>
            <a:fld id="{AA4C6552-42F6-43F2-A3FB-E92E8C09004E}" type="slidenum">
              <a:rPr lang="en-US" smtClean="0">
                <a:solidFill>
                  <a:schemeClr val="bg1"/>
                </a:solidFill>
              </a:rPr>
              <a:pPr/>
              <a:t>59</a:t>
            </a:fld>
            <a:endParaRPr lang="en-US" dirty="0">
              <a:solidFill>
                <a:schemeClr val="bg1"/>
              </a:solidFill>
            </a:endParaRPr>
          </a:p>
        </p:txBody>
      </p:sp>
      <p:sp>
        <p:nvSpPr>
          <p:cNvPr id="7" name="Title 5"/>
          <p:cNvSpPr>
            <a:spLocks noGrp="1"/>
          </p:cNvSpPr>
          <p:nvPr>
            <p:ph type="title"/>
          </p:nvPr>
        </p:nvSpPr>
        <p:spPr>
          <a:xfrm>
            <a:off x="1219200" y="152400"/>
            <a:ext cx="10896600" cy="86995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200" b="1" dirty="0" smtClean="0">
                <a:ln w="50800"/>
                <a:solidFill>
                  <a:schemeClr val="bg1">
                    <a:shade val="50000"/>
                  </a:schemeClr>
                </a:solidFill>
                <a:latin typeface="Arial Rounded MT Bold" pitchFamily="34" charset="0"/>
              </a:rPr>
              <a:t>               </a:t>
            </a:r>
            <a:r>
              <a:rPr lang="en-US" sz="5400" b="1" spc="300" dirty="0" smtClean="0">
                <a:ln w="50800">
                  <a:solidFill>
                    <a:srgbClr val="C9E7A7"/>
                  </a:solidFill>
                </a:ln>
                <a:solidFill>
                  <a:schemeClr val="bg1">
                    <a:shade val="50000"/>
                  </a:schemeClr>
                </a:solidFill>
                <a:latin typeface="Arial Rounded MT Bold" pitchFamily="34" charset="0"/>
              </a:rPr>
              <a:t>Thoughts to Ponder</a:t>
            </a:r>
            <a:endParaRPr lang="en-US" sz="5400" b="1" spc="300" dirty="0">
              <a:ln w="50800">
                <a:solidFill>
                  <a:srgbClr val="C9E7A7"/>
                </a:solidFill>
              </a:ln>
              <a:solidFill>
                <a:schemeClr val="bg1">
                  <a:shade val="50000"/>
                </a:schemeClr>
              </a:solidFill>
              <a:latin typeface="Arial Rounded MT Bold" pitchFamily="34" charset="0"/>
            </a:endParaRPr>
          </a:p>
        </p:txBody>
      </p:sp>
      <p:pic>
        <p:nvPicPr>
          <p:cNvPr id="8" name="Picture 2" descr="C:\Users\Rae\Desktop\Moon study\torah truths png.png"/>
          <p:cNvPicPr>
            <a:picLocks noChangeAspect="1" noChangeArrowheads="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64125" y="152399"/>
            <a:ext cx="3031525" cy="145840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Content Placeholder 9"/>
          <p:cNvSpPr txBox="1">
            <a:spLocks/>
          </p:cNvSpPr>
          <p:nvPr/>
        </p:nvSpPr>
        <p:spPr>
          <a:xfrm>
            <a:off x="575144" y="3124200"/>
            <a:ext cx="11235855" cy="5181600"/>
          </a:xfrm>
          <a:prstGeom prst="rect">
            <a:avLst/>
          </a:prstGeom>
          <a:noFill/>
        </p:spPr>
        <p:txBody>
          <a:bodyPr vert="horz">
            <a:normAutofit/>
            <a:scene3d>
              <a:camera prst="orthographicFront"/>
              <a:lightRig rig="soft" dir="t">
                <a:rot lat="0" lon="0" rev="10800000"/>
              </a:lightRig>
            </a:scene3d>
            <a:sp3d extrusionH="57150">
              <a:bevelT w="27940" h="12700"/>
              <a:contourClr>
                <a:srgbClr val="DDDDDD"/>
              </a:contourClr>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lvl="1" indent="-457200">
              <a:spcBef>
                <a:spcPts val="700"/>
              </a:spcBef>
              <a:buClr>
                <a:schemeClr val="accent2"/>
              </a:buClr>
              <a:buSzPct val="100000"/>
              <a:buFont typeface="Wingdings" pitchFamily="2" charset="2"/>
              <a:buChar char="§"/>
            </a:pPr>
            <a:r>
              <a:rPr lang="en-US" sz="3400" b="1" spc="150" dirty="0" smtClean="0">
                <a:ln w="11430"/>
                <a:solidFill>
                  <a:srgbClr val="F8F8F8"/>
                </a:solidFill>
                <a:effectLst>
                  <a:glow rad="101600">
                    <a:schemeClr val="accent6">
                      <a:satMod val="175000"/>
                      <a:alpha val="40000"/>
                    </a:schemeClr>
                  </a:glow>
                  <a:outerShdw blurRad="25400" algn="tl" rotWithShape="0">
                    <a:srgbClr val="000000">
                      <a:alpha val="43000"/>
                    </a:srgbClr>
                  </a:outerShdw>
                </a:effectLst>
              </a:rPr>
              <a:t>This is NOT a Torah Verse.</a:t>
            </a:r>
          </a:p>
          <a:p>
            <a:pPr marL="457200" lvl="1" indent="-457200">
              <a:spcBef>
                <a:spcPts val="700"/>
              </a:spcBef>
              <a:buClr>
                <a:schemeClr val="accent2"/>
              </a:buClr>
              <a:buSzPct val="100000"/>
              <a:buFont typeface="Wingdings" pitchFamily="2" charset="2"/>
              <a:buChar char="§"/>
            </a:pPr>
            <a:r>
              <a:rPr lang="en-US" sz="3400" b="1" spc="150" dirty="0" smtClean="0">
                <a:ln w="11430"/>
                <a:solidFill>
                  <a:srgbClr val="F8F8F8"/>
                </a:solidFill>
                <a:effectLst>
                  <a:glow rad="101600">
                    <a:schemeClr val="accent6">
                      <a:satMod val="175000"/>
                      <a:alpha val="40000"/>
                    </a:schemeClr>
                  </a:glow>
                  <a:outerShdw blurRad="25400" algn="tl" rotWithShape="0">
                    <a:srgbClr val="000000">
                      <a:alpha val="43000"/>
                    </a:srgbClr>
                  </a:outerShdw>
                </a:effectLst>
              </a:rPr>
              <a:t>Isa 8:20  We learned that any non-Torah </a:t>
            </a:r>
            <a:r>
              <a:rPr lang="en-US" sz="3400" b="1" spc="150" dirty="0" err="1">
                <a:ln w="11430"/>
                <a:solidFill>
                  <a:srgbClr val="F8F8F8"/>
                </a:solidFill>
                <a:effectLst>
                  <a:glow rad="101600">
                    <a:schemeClr val="accent6">
                      <a:satMod val="175000"/>
                      <a:alpha val="40000"/>
                    </a:schemeClr>
                  </a:glow>
                  <a:outerShdw blurRad="25400" algn="tl" rotWithShape="0">
                    <a:srgbClr val="000000">
                      <a:alpha val="43000"/>
                    </a:srgbClr>
                  </a:outerShdw>
                </a:effectLst>
              </a:rPr>
              <a:t>Tanach</a:t>
            </a:r>
            <a:r>
              <a:rPr lang="en-US" sz="3400" b="1" spc="150" dirty="0">
                <a:ln w="11430"/>
                <a:solidFill>
                  <a:srgbClr val="F8F8F8"/>
                </a:solidFill>
                <a:effectLst>
                  <a:glow rad="101600">
                    <a:schemeClr val="accent6">
                      <a:satMod val="175000"/>
                      <a:alpha val="40000"/>
                    </a:schemeClr>
                  </a:glow>
                  <a:outerShdw blurRad="25400" algn="tl" rotWithShape="0">
                    <a:srgbClr val="000000">
                      <a:alpha val="43000"/>
                    </a:srgbClr>
                  </a:outerShdw>
                </a:effectLst>
              </a:rPr>
              <a:t> </a:t>
            </a:r>
            <a:r>
              <a:rPr lang="en-US" sz="3400" b="1" spc="150" dirty="0" smtClean="0">
                <a:ln w="11430"/>
                <a:solidFill>
                  <a:srgbClr val="F8F8F8"/>
                </a:solidFill>
                <a:effectLst>
                  <a:glow rad="101600">
                    <a:schemeClr val="accent6">
                      <a:satMod val="175000"/>
                      <a:alpha val="40000"/>
                    </a:schemeClr>
                  </a:glow>
                  <a:outerShdw blurRad="25400" algn="tl" rotWithShape="0">
                    <a:srgbClr val="000000">
                      <a:alpha val="43000"/>
                    </a:srgbClr>
                  </a:outerShdw>
                </a:effectLst>
              </a:rPr>
              <a:t>Scriptures have to be in full alignment with Torah.</a:t>
            </a:r>
          </a:p>
          <a:p>
            <a:pPr marL="457200" lvl="1" indent="-457200">
              <a:spcBef>
                <a:spcPts val="700"/>
              </a:spcBef>
              <a:buClr>
                <a:schemeClr val="accent2"/>
              </a:buClr>
              <a:buSzPct val="100000"/>
              <a:buFont typeface="Wingdings" pitchFamily="2" charset="2"/>
              <a:buChar char="§"/>
            </a:pPr>
            <a:r>
              <a:rPr lang="en-US" sz="3600" b="1" spc="50" dirty="0">
                <a:ln w="12700" cmpd="sng">
                  <a:solidFill>
                    <a:srgbClr val="ACDED8"/>
                  </a:solidFill>
                  <a:prstDash val="solid"/>
                </a:ln>
                <a:solidFill>
                  <a:srgbClr val="00B0F0"/>
                </a:solidFill>
                <a:effectLst>
                  <a:glow rad="53100">
                    <a:schemeClr val="accent6">
                      <a:satMod val="180000"/>
                      <a:alpha val="30000"/>
                    </a:schemeClr>
                  </a:glow>
                </a:effectLst>
                <a:latin typeface="Comic Sans MS" pitchFamily="66" charset="0"/>
              </a:rPr>
              <a:t>Ps 104:19 </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definitely sounds like the moon is involved with Yahuah’s month-start.</a:t>
            </a:r>
          </a:p>
          <a:p>
            <a:pPr marL="457200" lvl="1" indent="-457200">
              <a:spcBef>
                <a:spcPts val="700"/>
              </a:spcBef>
              <a:buClr>
                <a:schemeClr val="accent2"/>
              </a:buClr>
              <a:buSzPct val="100000"/>
              <a:buFont typeface="Wingdings" pitchFamily="2" charset="2"/>
              <a:buChar char="§"/>
            </a:pP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Ps 104:19 must be examined very closely.</a:t>
            </a:r>
            <a:endParaRPr lang="en-US" sz="3400" b="1" spc="150" dirty="0" smtClean="0">
              <a:ln w="11430"/>
              <a:solidFill>
                <a:srgbClr val="F8F8F8"/>
              </a:solidFill>
              <a:effectLst>
                <a:glow rad="101600">
                  <a:schemeClr val="accent6">
                    <a:satMod val="175000"/>
                    <a:alpha val="40000"/>
                  </a:schemeClr>
                </a:glow>
                <a:outerShdw blurRad="25400" algn="tl" rotWithShape="0">
                  <a:srgbClr val="000000">
                    <a:alpha val="43000"/>
                  </a:srgbClr>
                </a:outerShdw>
              </a:effectLst>
            </a:endParaRPr>
          </a:p>
          <a:p>
            <a:pPr marL="457200" lvl="1" indent="-457200">
              <a:spcBef>
                <a:spcPts val="700"/>
              </a:spcBef>
              <a:buClr>
                <a:schemeClr val="accent2"/>
              </a:buClr>
              <a:buSzPct val="100000"/>
              <a:buFont typeface="Wingdings" pitchFamily="2" charset="2"/>
              <a:buChar char="§"/>
            </a:pPr>
            <a:endParaRPr lang="en-US" sz="3400" b="1" spc="150" dirty="0" smtClean="0">
              <a:ln w="11430"/>
              <a:solidFill>
                <a:srgbClr val="F8F8F8"/>
              </a:solidFill>
              <a:effectLst>
                <a:glow rad="101600">
                  <a:schemeClr val="accent6">
                    <a:satMod val="175000"/>
                    <a:alpha val="40000"/>
                  </a:schemeClr>
                </a:glow>
                <a:outerShdw blurRad="25400" algn="tl" rotWithShape="0">
                  <a:srgbClr val="000000">
                    <a:alpha val="43000"/>
                  </a:srgbClr>
                </a:outerShdw>
              </a:effectLst>
            </a:endParaRPr>
          </a:p>
        </p:txBody>
      </p:sp>
      <p:sp>
        <p:nvSpPr>
          <p:cNvPr id="11" name="Content Placeholder 9"/>
          <p:cNvSpPr txBox="1">
            <a:spLocks/>
          </p:cNvSpPr>
          <p:nvPr/>
        </p:nvSpPr>
        <p:spPr>
          <a:xfrm>
            <a:off x="685800" y="1610809"/>
            <a:ext cx="10820400" cy="1665792"/>
          </a:xfrm>
          <a:prstGeom prst="rect">
            <a:avLst/>
          </a:prstGeom>
          <a:noFill/>
        </p:spPr>
        <p:txBody>
          <a:bodyPr vert="horz">
            <a:norm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lvl="1" indent="-457200">
              <a:spcBef>
                <a:spcPts val="700"/>
              </a:spcBef>
              <a:buClr>
                <a:schemeClr val="accent2"/>
              </a:buClr>
              <a:buSzPct val="100000"/>
              <a:buFont typeface="Wingdings" pitchFamily="2" charset="2"/>
              <a:buChar char="§"/>
            </a:pPr>
            <a:r>
              <a:rPr lang="en-US" sz="4400" b="1" spc="50" dirty="0" smtClean="0">
                <a:ln w="12700" cmpd="sng">
                  <a:solidFill>
                    <a:srgbClr val="00B0F0"/>
                  </a:solidFill>
                  <a:prstDash val="solid"/>
                </a:ln>
                <a:solidFill>
                  <a:srgbClr val="00B0F0"/>
                </a:solidFill>
                <a:effectLst>
                  <a:glow rad="53100">
                    <a:schemeClr val="accent6">
                      <a:satMod val="180000"/>
                      <a:alpha val="30000"/>
                    </a:schemeClr>
                  </a:glow>
                </a:effectLst>
                <a:latin typeface="Comic Sans MS" pitchFamily="66" charset="0"/>
              </a:rPr>
              <a:t>Ps 104:19 </a:t>
            </a: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He </a:t>
            </a:r>
            <a:r>
              <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appointed the </a:t>
            </a: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
            </a:r>
            <a:b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b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moon </a:t>
            </a:r>
            <a:r>
              <a:rPr lang="en-U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[H3394]</a:t>
            </a: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 </a:t>
            </a:r>
            <a:r>
              <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for </a:t>
            </a: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seasons</a:t>
            </a:r>
            <a:r>
              <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 </a:t>
            </a: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 </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endParaRPr>
          </a:p>
        </p:txBody>
      </p:sp>
      <p:pic>
        <p:nvPicPr>
          <p:cNvPr id="13" name="Picture 7" descr="C:\Users\Rae\Desktop\flowers snow yellow purp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354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4" name="Picture 13" descr="C:\Users\Rae\Desktop\flowers snow purp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477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5" name="Picture 2" descr="C:\Users\Rae\Desktop\flowers snow pin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8714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6" name="Picture 3" descr="C:\Users\Rae\Desktop\flowers snow yellow.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7" name="Picture 4" descr="C:\Users\Rae\Desktop\flowers snow mtn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766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72822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125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125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125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up)">
                                      <p:cBhvr>
                                        <p:cTn id="22" dur="125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6</a:t>
            </a:fld>
            <a:endParaRPr lang="en-US"/>
          </a:p>
        </p:txBody>
      </p:sp>
      <p:sp>
        <p:nvSpPr>
          <p:cNvPr id="4" name="Content Placeholder 3"/>
          <p:cNvSpPr>
            <a:spLocks noGrp="1"/>
          </p:cNvSpPr>
          <p:nvPr>
            <p:ph sz="quarter" idx="1"/>
          </p:nvPr>
        </p:nvSpPr>
        <p:spPr>
          <a:xfrm>
            <a:off x="152400" y="1600200"/>
            <a:ext cx="5867400" cy="5257800"/>
          </a:xfrm>
        </p:spPr>
        <p:txBody>
          <a:bodyPr>
            <a:normAutofit fontScale="92500" lnSpcReduction="20000"/>
            <a:scene3d>
              <a:camera prst="orthographicFront"/>
              <a:lightRig rig="threePt" dir="t"/>
            </a:scene3d>
            <a:sp3d extrusionH="57150">
              <a:bevelT w="38100" h="38100"/>
            </a:sp3d>
          </a:bodyPr>
          <a:lstStyle/>
          <a:p>
            <a:pPr>
              <a:buFont typeface="Wingdings" pitchFamily="2" charset="2"/>
              <a:buChar char="§"/>
            </a:pPr>
            <a:r>
              <a:rPr lang="en-US" sz="3200" b="1" dirty="0">
                <a:ln>
                  <a:solidFill>
                    <a:schemeClr val="accent6">
                      <a:lumMod val="75000"/>
                    </a:schemeClr>
                  </a:solidFill>
                </a:ln>
                <a:solidFill>
                  <a:srgbClr val="FF9900"/>
                </a:solidFill>
              </a:rPr>
              <a:t>Deut </a:t>
            </a:r>
            <a:r>
              <a:rPr lang="en-US" sz="3200" b="1" dirty="0" smtClean="0">
                <a:ln>
                  <a:solidFill>
                    <a:schemeClr val="accent6">
                      <a:lumMod val="75000"/>
                    </a:schemeClr>
                  </a:solidFill>
                </a:ln>
                <a:solidFill>
                  <a:srgbClr val="FF9900"/>
                </a:solidFill>
              </a:rPr>
              <a:t>17:2-5</a:t>
            </a:r>
            <a:r>
              <a:rPr lang="en-US" b="1" dirty="0" smtClean="0"/>
              <a:t>  </a:t>
            </a:r>
            <a:r>
              <a:rPr lang="en-US" b="1" u="sng" dirty="0" smtClean="0">
                <a:ln w="1905"/>
                <a:solidFill>
                  <a:srgbClr val="C00000"/>
                </a:solidFill>
                <a:effectLst>
                  <a:innerShdw blurRad="69850" dist="43180" dir="5400000">
                    <a:srgbClr val="000000">
                      <a:alpha val="65000"/>
                    </a:srgbClr>
                  </a:innerShdw>
                </a:effectLst>
              </a:rPr>
              <a:t>IF</a:t>
            </a:r>
            <a:r>
              <a:rPr lang="en-US" b="1" dirty="0" smtClean="0">
                <a:ln w="1905"/>
                <a:solidFill>
                  <a:schemeClr val="accent5">
                    <a:lumMod val="75000"/>
                  </a:schemeClr>
                </a:solidFill>
                <a:effectLst>
                  <a:innerShdw blurRad="69850" dist="43180" dir="5400000">
                    <a:srgbClr val="000000">
                      <a:alpha val="65000"/>
                    </a:srgbClr>
                  </a:innerShdw>
                </a:effectLst>
              </a:rPr>
              <a:t> </a:t>
            </a:r>
            <a:r>
              <a:rPr lang="en-US" b="1" dirty="0">
                <a:ln w="1905"/>
                <a:solidFill>
                  <a:schemeClr val="accent5">
                    <a:lumMod val="75000"/>
                  </a:schemeClr>
                </a:solidFill>
                <a:effectLst>
                  <a:innerShdw blurRad="69850" dist="43180" dir="5400000">
                    <a:srgbClr val="000000">
                      <a:alpha val="65000"/>
                    </a:srgbClr>
                  </a:innerShdw>
                </a:effectLst>
              </a:rPr>
              <a:t>there be found among you, within any </a:t>
            </a:r>
            <a:r>
              <a:rPr lang="en-US" b="1" dirty="0" smtClean="0">
                <a:ln w="1905"/>
                <a:solidFill>
                  <a:schemeClr val="accent5">
                    <a:lumMod val="75000"/>
                  </a:schemeClr>
                </a:solidFill>
                <a:effectLst>
                  <a:innerShdw blurRad="69850" dist="43180" dir="5400000">
                    <a:srgbClr val="000000">
                      <a:alpha val="65000"/>
                    </a:srgbClr>
                  </a:innerShdw>
                </a:effectLst>
              </a:rPr>
              <a:t/>
            </a:r>
            <a:br>
              <a:rPr lang="en-US" b="1" dirty="0" smtClean="0">
                <a:ln w="1905"/>
                <a:solidFill>
                  <a:schemeClr val="accent5">
                    <a:lumMod val="75000"/>
                  </a:schemeClr>
                </a:solidFill>
                <a:effectLst>
                  <a:innerShdw blurRad="69850" dist="43180" dir="5400000">
                    <a:srgbClr val="000000">
                      <a:alpha val="65000"/>
                    </a:srgbClr>
                  </a:innerShdw>
                </a:effectLst>
              </a:rPr>
            </a:br>
            <a:r>
              <a:rPr lang="en-US" b="1" dirty="0" smtClean="0">
                <a:ln w="1905"/>
                <a:solidFill>
                  <a:schemeClr val="accent5">
                    <a:lumMod val="75000"/>
                  </a:schemeClr>
                </a:solidFill>
                <a:effectLst>
                  <a:innerShdw blurRad="69850" dist="43180" dir="5400000">
                    <a:srgbClr val="000000">
                      <a:alpha val="65000"/>
                    </a:srgbClr>
                  </a:innerShdw>
                </a:effectLst>
              </a:rPr>
              <a:t>of </a:t>
            </a:r>
            <a:r>
              <a:rPr lang="en-US" b="1" dirty="0">
                <a:ln w="1905"/>
                <a:solidFill>
                  <a:schemeClr val="accent5">
                    <a:lumMod val="75000"/>
                  </a:schemeClr>
                </a:solidFill>
                <a:effectLst>
                  <a:innerShdw blurRad="69850" dist="43180" dir="5400000">
                    <a:srgbClr val="000000">
                      <a:alpha val="65000"/>
                    </a:srgbClr>
                  </a:innerShdw>
                </a:effectLst>
              </a:rPr>
              <a:t>thy gates which </a:t>
            </a:r>
            <a:r>
              <a:rPr lang="en-US" b="1" dirty="0" err="1" smtClean="0">
                <a:ln w="1905"/>
                <a:solidFill>
                  <a:schemeClr val="accent5">
                    <a:lumMod val="75000"/>
                  </a:schemeClr>
                </a:solidFill>
                <a:effectLst>
                  <a:innerShdw blurRad="69850" dist="43180" dir="5400000">
                    <a:srgbClr val="000000">
                      <a:alpha val="65000"/>
                    </a:srgbClr>
                  </a:innerShdw>
                </a:effectLst>
              </a:rPr>
              <a:t>Yahuah</a:t>
            </a:r>
            <a:r>
              <a:rPr lang="en-US" b="1" dirty="0" smtClean="0">
                <a:ln w="1905"/>
                <a:solidFill>
                  <a:schemeClr val="accent5">
                    <a:lumMod val="75000"/>
                  </a:schemeClr>
                </a:solidFill>
                <a:effectLst>
                  <a:innerShdw blurRad="69850" dist="43180" dir="5400000">
                    <a:srgbClr val="000000">
                      <a:alpha val="65000"/>
                    </a:srgbClr>
                  </a:innerShdw>
                </a:effectLst>
              </a:rPr>
              <a:t> </a:t>
            </a:r>
            <a:br>
              <a:rPr lang="en-US" b="1" dirty="0" smtClean="0">
                <a:ln w="1905"/>
                <a:solidFill>
                  <a:schemeClr val="accent5">
                    <a:lumMod val="75000"/>
                  </a:schemeClr>
                </a:solidFill>
                <a:effectLst>
                  <a:innerShdw blurRad="69850" dist="43180" dir="5400000">
                    <a:srgbClr val="000000">
                      <a:alpha val="65000"/>
                    </a:srgbClr>
                  </a:innerShdw>
                </a:effectLst>
              </a:rPr>
            </a:br>
            <a:r>
              <a:rPr lang="en-US" b="1" dirty="0" smtClean="0">
                <a:ln w="1905"/>
                <a:solidFill>
                  <a:schemeClr val="accent5">
                    <a:lumMod val="75000"/>
                  </a:schemeClr>
                </a:solidFill>
                <a:effectLst>
                  <a:innerShdw blurRad="69850" dist="43180" dir="5400000">
                    <a:srgbClr val="000000">
                      <a:alpha val="65000"/>
                    </a:srgbClr>
                  </a:innerShdw>
                </a:effectLst>
              </a:rPr>
              <a:t>thy Elohim </a:t>
            </a:r>
            <a:r>
              <a:rPr lang="en-US" b="1" dirty="0" err="1">
                <a:ln w="1905"/>
                <a:solidFill>
                  <a:schemeClr val="accent5">
                    <a:lumMod val="75000"/>
                  </a:schemeClr>
                </a:solidFill>
                <a:effectLst>
                  <a:innerShdw blurRad="69850" dist="43180" dir="5400000">
                    <a:srgbClr val="000000">
                      <a:alpha val="65000"/>
                    </a:srgbClr>
                  </a:innerShdw>
                </a:effectLst>
              </a:rPr>
              <a:t>giveth</a:t>
            </a:r>
            <a:r>
              <a:rPr lang="en-US" b="1" dirty="0">
                <a:ln w="1905"/>
                <a:solidFill>
                  <a:schemeClr val="accent5">
                    <a:lumMod val="75000"/>
                  </a:schemeClr>
                </a:solidFill>
                <a:effectLst>
                  <a:innerShdw blurRad="69850" dist="43180" dir="5400000">
                    <a:srgbClr val="000000">
                      <a:alpha val="65000"/>
                    </a:srgbClr>
                  </a:innerShdw>
                </a:effectLst>
              </a:rPr>
              <a:t> thee</a:t>
            </a:r>
            <a:r>
              <a:rPr lang="en-US" b="1" dirty="0" smtClean="0">
                <a:ln w="1905"/>
                <a:solidFill>
                  <a:schemeClr val="accent5">
                    <a:lumMod val="75000"/>
                  </a:schemeClr>
                </a:solidFill>
                <a:effectLst>
                  <a:innerShdw blurRad="69850" dist="43180" dir="5400000">
                    <a:srgbClr val="000000">
                      <a:alpha val="65000"/>
                    </a:srgbClr>
                  </a:innerShdw>
                </a:effectLst>
              </a:rPr>
              <a:t>,</a:t>
            </a:r>
            <a:br>
              <a:rPr lang="en-US" b="1" dirty="0" smtClean="0">
                <a:ln w="1905"/>
                <a:solidFill>
                  <a:schemeClr val="accent5">
                    <a:lumMod val="75000"/>
                  </a:schemeClr>
                </a:solidFill>
                <a:effectLst>
                  <a:innerShdw blurRad="69850" dist="43180" dir="5400000">
                    <a:srgbClr val="000000">
                      <a:alpha val="65000"/>
                    </a:srgbClr>
                  </a:innerShdw>
                </a:effectLst>
              </a:rPr>
            </a:br>
            <a:r>
              <a:rPr lang="en-US" b="1" dirty="0" smtClean="0">
                <a:ln w="1905"/>
                <a:solidFill>
                  <a:schemeClr val="accent4">
                    <a:lumMod val="75000"/>
                  </a:schemeClr>
                </a:solidFill>
                <a:effectLst>
                  <a:innerShdw blurRad="69850" dist="43180" dir="5400000">
                    <a:srgbClr val="000000">
                      <a:alpha val="65000"/>
                    </a:srgbClr>
                  </a:innerShdw>
                </a:effectLst>
              </a:rPr>
              <a:t>man </a:t>
            </a:r>
            <a:r>
              <a:rPr lang="en-US" b="1" dirty="0">
                <a:ln w="1905"/>
                <a:solidFill>
                  <a:schemeClr val="accent4">
                    <a:lumMod val="75000"/>
                  </a:schemeClr>
                </a:solidFill>
                <a:effectLst>
                  <a:innerShdw blurRad="69850" dist="43180" dir="5400000">
                    <a:srgbClr val="000000">
                      <a:alpha val="65000"/>
                    </a:srgbClr>
                  </a:innerShdw>
                </a:effectLst>
              </a:rPr>
              <a:t>or woman, that hath wrought wickedness</a:t>
            </a:r>
            <a:r>
              <a:rPr lang="en-US" b="1" dirty="0">
                <a:ln w="1905"/>
                <a:solidFill>
                  <a:schemeClr val="accent5">
                    <a:lumMod val="75000"/>
                  </a:schemeClr>
                </a:solidFill>
                <a:effectLst>
                  <a:innerShdw blurRad="69850" dist="43180" dir="5400000">
                    <a:srgbClr val="000000">
                      <a:alpha val="65000"/>
                    </a:srgbClr>
                  </a:innerShdw>
                </a:effectLst>
              </a:rPr>
              <a:t> </a:t>
            </a:r>
            <a:r>
              <a:rPr lang="en-US" b="1" dirty="0">
                <a:ln w="1905"/>
                <a:solidFill>
                  <a:srgbClr val="00B0F0"/>
                </a:solidFill>
                <a:effectLst>
                  <a:innerShdw blurRad="69850" dist="43180" dir="5400000">
                    <a:srgbClr val="000000">
                      <a:alpha val="65000"/>
                    </a:srgbClr>
                  </a:innerShdw>
                </a:effectLst>
              </a:rPr>
              <a:t>in the </a:t>
            </a:r>
            <a:r>
              <a:rPr lang="en-US" b="1" dirty="0" smtClean="0">
                <a:ln w="1905"/>
                <a:solidFill>
                  <a:srgbClr val="00B0F0"/>
                </a:solidFill>
                <a:effectLst>
                  <a:innerShdw blurRad="69850" dist="43180" dir="5400000">
                    <a:srgbClr val="000000">
                      <a:alpha val="65000"/>
                    </a:srgbClr>
                  </a:innerShdw>
                </a:effectLst>
              </a:rPr>
              <a:t/>
            </a:r>
            <a:br>
              <a:rPr lang="en-US" b="1" dirty="0" smtClean="0">
                <a:ln w="1905"/>
                <a:solidFill>
                  <a:srgbClr val="00B0F0"/>
                </a:solidFill>
                <a:effectLst>
                  <a:innerShdw blurRad="69850" dist="43180" dir="5400000">
                    <a:srgbClr val="000000">
                      <a:alpha val="65000"/>
                    </a:srgbClr>
                  </a:innerShdw>
                </a:effectLst>
              </a:rPr>
            </a:br>
            <a:r>
              <a:rPr lang="en-US" b="1" dirty="0" smtClean="0">
                <a:ln w="1905"/>
                <a:solidFill>
                  <a:srgbClr val="00B0F0"/>
                </a:solidFill>
                <a:effectLst>
                  <a:innerShdw blurRad="69850" dist="43180" dir="5400000">
                    <a:srgbClr val="000000">
                      <a:alpha val="65000"/>
                    </a:srgbClr>
                  </a:innerShdw>
                </a:effectLst>
              </a:rPr>
              <a:t>sight </a:t>
            </a:r>
            <a:r>
              <a:rPr lang="en-US" b="1" dirty="0">
                <a:ln w="1905"/>
                <a:solidFill>
                  <a:srgbClr val="00B0F0"/>
                </a:solidFill>
                <a:effectLst>
                  <a:innerShdw blurRad="69850" dist="43180" dir="5400000">
                    <a:srgbClr val="000000">
                      <a:alpha val="65000"/>
                    </a:srgbClr>
                  </a:innerShdw>
                </a:effectLst>
              </a:rPr>
              <a:t>of Yahuah thy </a:t>
            </a:r>
            <a:r>
              <a:rPr lang="en-US" b="1" dirty="0" smtClean="0">
                <a:ln w="1905"/>
                <a:solidFill>
                  <a:srgbClr val="00B0F0"/>
                </a:solidFill>
                <a:effectLst>
                  <a:innerShdw blurRad="69850" dist="43180" dir="5400000">
                    <a:srgbClr val="000000">
                      <a:alpha val="65000"/>
                    </a:srgbClr>
                  </a:innerShdw>
                </a:effectLst>
              </a:rPr>
              <a:t>Elohim, </a:t>
            </a:r>
            <a:br>
              <a:rPr lang="en-US" b="1" dirty="0" smtClean="0">
                <a:ln w="1905"/>
                <a:solidFill>
                  <a:srgbClr val="00B0F0"/>
                </a:solidFill>
                <a:effectLst>
                  <a:innerShdw blurRad="69850" dist="43180" dir="5400000">
                    <a:srgbClr val="000000">
                      <a:alpha val="65000"/>
                    </a:srgbClr>
                  </a:innerShdw>
                </a:effectLst>
              </a:rPr>
            </a:br>
            <a:r>
              <a:rPr lang="en-US" b="1" dirty="0" smtClean="0">
                <a:ln w="1905"/>
                <a:solidFill>
                  <a:schemeClr val="accent5">
                    <a:lumMod val="75000"/>
                  </a:schemeClr>
                </a:solidFill>
                <a:effectLst>
                  <a:innerShdw blurRad="69850" dist="43180" dir="5400000">
                    <a:srgbClr val="000000">
                      <a:alpha val="65000"/>
                    </a:srgbClr>
                  </a:innerShdw>
                </a:effectLst>
              </a:rPr>
              <a:t>in </a:t>
            </a:r>
            <a:r>
              <a:rPr lang="en-US" b="1" dirty="0">
                <a:ln w="1905"/>
                <a:solidFill>
                  <a:schemeClr val="accent5">
                    <a:lumMod val="75000"/>
                  </a:schemeClr>
                </a:solidFill>
                <a:effectLst>
                  <a:innerShdw blurRad="69850" dist="43180" dir="5400000">
                    <a:srgbClr val="000000">
                      <a:alpha val="65000"/>
                    </a:srgbClr>
                  </a:innerShdw>
                </a:effectLst>
              </a:rPr>
              <a:t>transgressing </a:t>
            </a:r>
            <a:r>
              <a:rPr lang="en-US" b="1" dirty="0" smtClean="0">
                <a:ln w="1905"/>
                <a:solidFill>
                  <a:schemeClr val="accent5">
                    <a:lumMod val="75000"/>
                  </a:schemeClr>
                </a:solidFill>
                <a:effectLst>
                  <a:innerShdw blurRad="69850" dist="43180" dir="5400000">
                    <a:srgbClr val="000000">
                      <a:alpha val="65000"/>
                    </a:srgbClr>
                  </a:innerShdw>
                </a:effectLst>
              </a:rPr>
              <a:t>His </a:t>
            </a:r>
            <a:r>
              <a:rPr lang="en-US" b="1" dirty="0">
                <a:ln w="1905"/>
                <a:solidFill>
                  <a:schemeClr val="accent5">
                    <a:lumMod val="75000"/>
                  </a:schemeClr>
                </a:solidFill>
                <a:effectLst>
                  <a:innerShdw blurRad="69850" dist="43180" dir="5400000">
                    <a:srgbClr val="000000">
                      <a:alpha val="65000"/>
                    </a:srgbClr>
                  </a:innerShdw>
                </a:effectLst>
              </a:rPr>
              <a:t>covenant,</a:t>
            </a:r>
          </a:p>
          <a:p>
            <a:pPr marL="0" indent="0">
              <a:buNone/>
            </a:pPr>
            <a:endParaRPr lang="en-US" sz="800" dirty="0"/>
          </a:p>
          <a:p>
            <a:pPr>
              <a:buFont typeface="Wingdings" pitchFamily="2" charset="2"/>
              <a:buChar char="§"/>
            </a:pPr>
            <a:r>
              <a:rPr lang="en-US" dirty="0"/>
              <a:t>3 </a:t>
            </a:r>
            <a:r>
              <a:rPr lang="en-US" dirty="0" smtClean="0"/>
              <a:t> </a:t>
            </a:r>
            <a:r>
              <a:rPr lang="en-US" b="1" dirty="0" smtClean="0">
                <a:ln w="1905"/>
                <a:solidFill>
                  <a:schemeClr val="accent5">
                    <a:lumMod val="75000"/>
                  </a:schemeClr>
                </a:solidFill>
                <a:effectLst>
                  <a:innerShdw blurRad="69850" dist="43180" dir="5400000">
                    <a:srgbClr val="000000">
                      <a:alpha val="65000"/>
                    </a:srgbClr>
                  </a:innerShdw>
                </a:effectLst>
              </a:rPr>
              <a:t>And </a:t>
            </a:r>
            <a:r>
              <a:rPr lang="en-US" b="1" dirty="0">
                <a:ln w="1905"/>
                <a:solidFill>
                  <a:schemeClr val="accent5">
                    <a:lumMod val="75000"/>
                  </a:schemeClr>
                </a:solidFill>
                <a:effectLst>
                  <a:innerShdw blurRad="69850" dist="43180" dir="5400000">
                    <a:srgbClr val="000000">
                      <a:alpha val="65000"/>
                    </a:srgbClr>
                  </a:innerShdw>
                </a:effectLst>
              </a:rPr>
              <a:t>hath gone and </a:t>
            </a:r>
            <a:r>
              <a:rPr lang="en-US" b="1" u="sng" dirty="0" smtClean="0">
                <a:ln w="1905"/>
                <a:solidFill>
                  <a:srgbClr val="F3872D"/>
                </a:solidFill>
                <a:effectLst>
                  <a:innerShdw blurRad="69850" dist="43180" dir="5400000">
                    <a:srgbClr val="000000">
                      <a:alpha val="65000"/>
                    </a:srgbClr>
                  </a:innerShdw>
                </a:effectLst>
              </a:rPr>
              <a:t>SERVED</a:t>
            </a:r>
            <a:r>
              <a:rPr lang="en-US" b="1" dirty="0" smtClean="0">
                <a:ln w="1905"/>
                <a:solidFill>
                  <a:schemeClr val="accent5">
                    <a:lumMod val="75000"/>
                  </a:schemeClr>
                </a:solidFill>
                <a:effectLst>
                  <a:innerShdw blurRad="69850" dist="43180" dir="5400000">
                    <a:srgbClr val="000000">
                      <a:alpha val="65000"/>
                    </a:srgbClr>
                  </a:innerShdw>
                </a:effectLst>
              </a:rPr>
              <a:t> </a:t>
            </a:r>
            <a:r>
              <a:rPr lang="en-US" b="1" dirty="0" smtClean="0">
                <a:ln w="1905"/>
                <a:solidFill>
                  <a:schemeClr val="bg1"/>
                </a:solidFill>
                <a:effectLst>
                  <a:glow rad="63500">
                    <a:schemeClr val="accent5">
                      <a:satMod val="175000"/>
                      <a:alpha val="40000"/>
                    </a:schemeClr>
                  </a:glow>
                  <a:innerShdw blurRad="69850" dist="43180" dir="5400000">
                    <a:srgbClr val="000000">
                      <a:alpha val="65000"/>
                    </a:srgbClr>
                  </a:innerShdw>
                </a:effectLst>
              </a:rPr>
              <a:t>[H5647] </a:t>
            </a:r>
            <a:r>
              <a:rPr lang="en-US" b="1" dirty="0" smtClean="0">
                <a:ln w="1905"/>
                <a:solidFill>
                  <a:srgbClr val="F3872D"/>
                </a:solidFill>
                <a:effectLst>
                  <a:glow rad="63500">
                    <a:schemeClr val="accent5">
                      <a:satMod val="175000"/>
                      <a:alpha val="40000"/>
                    </a:schemeClr>
                  </a:glow>
                  <a:innerShdw blurRad="69850" dist="43180" dir="5400000">
                    <a:srgbClr val="000000">
                      <a:alpha val="65000"/>
                    </a:srgbClr>
                  </a:innerShdw>
                </a:effectLst>
              </a:rPr>
              <a:t>other </a:t>
            </a:r>
            <a:r>
              <a:rPr lang="en-US" b="1" dirty="0">
                <a:ln w="1905"/>
                <a:solidFill>
                  <a:srgbClr val="F3872D"/>
                </a:solidFill>
                <a:effectLst>
                  <a:glow rad="63500">
                    <a:schemeClr val="accent5">
                      <a:satMod val="175000"/>
                      <a:alpha val="40000"/>
                    </a:schemeClr>
                  </a:glow>
                  <a:innerShdw blurRad="69850" dist="43180" dir="5400000">
                    <a:srgbClr val="000000">
                      <a:alpha val="65000"/>
                    </a:srgbClr>
                  </a:innerShdw>
                </a:effectLst>
              </a:rPr>
              <a:t>gods, </a:t>
            </a:r>
            <a:r>
              <a:rPr lang="en-US" b="1" dirty="0">
                <a:ln w="1905"/>
                <a:solidFill>
                  <a:schemeClr val="accent5">
                    <a:lumMod val="75000"/>
                  </a:schemeClr>
                </a:solidFill>
                <a:effectLst>
                  <a:glow rad="63500">
                    <a:schemeClr val="accent5">
                      <a:satMod val="175000"/>
                      <a:alpha val="40000"/>
                    </a:schemeClr>
                  </a:glow>
                  <a:innerShdw blurRad="69850" dist="43180" dir="5400000">
                    <a:srgbClr val="000000">
                      <a:alpha val="65000"/>
                    </a:srgbClr>
                  </a:innerShdw>
                </a:effectLst>
              </a:rPr>
              <a:t>and </a:t>
            </a:r>
            <a:r>
              <a:rPr lang="en-US" b="1" u="sng" dirty="0">
                <a:ln w="1905"/>
                <a:solidFill>
                  <a:srgbClr val="F3872D"/>
                </a:solidFill>
                <a:effectLst>
                  <a:glow rad="63500">
                    <a:schemeClr val="accent5">
                      <a:satMod val="175000"/>
                      <a:alpha val="40000"/>
                    </a:schemeClr>
                  </a:glow>
                  <a:innerShdw blurRad="69850" dist="43180" dir="5400000">
                    <a:srgbClr val="000000">
                      <a:alpha val="65000"/>
                    </a:srgbClr>
                  </a:innerShdw>
                </a:effectLst>
              </a:rPr>
              <a:t>worshipped</a:t>
            </a:r>
            <a:r>
              <a:rPr lang="en-US" b="1" dirty="0">
                <a:ln w="1905"/>
                <a:solidFill>
                  <a:schemeClr val="accent5">
                    <a:lumMod val="75000"/>
                  </a:schemeClr>
                </a:solidFill>
                <a:effectLst>
                  <a:glow rad="63500">
                    <a:schemeClr val="accent5">
                      <a:satMod val="175000"/>
                      <a:alpha val="40000"/>
                    </a:schemeClr>
                  </a:glow>
                  <a:innerShdw blurRad="69850" dist="43180" dir="5400000">
                    <a:srgbClr val="000000">
                      <a:alpha val="65000"/>
                    </a:srgbClr>
                  </a:innerShdw>
                </a:effectLst>
              </a:rPr>
              <a:t> </a:t>
            </a:r>
            <a:r>
              <a:rPr lang="en-US" b="1" dirty="0" smtClean="0">
                <a:ln w="1905"/>
                <a:solidFill>
                  <a:schemeClr val="bg1"/>
                </a:solidFill>
                <a:effectLst>
                  <a:glow rad="63500">
                    <a:schemeClr val="accent5">
                      <a:satMod val="175000"/>
                      <a:alpha val="40000"/>
                    </a:schemeClr>
                  </a:glow>
                  <a:innerShdw blurRad="69850" dist="43180" dir="5400000">
                    <a:srgbClr val="000000">
                      <a:alpha val="65000"/>
                    </a:srgbClr>
                  </a:innerShdw>
                </a:effectLst>
              </a:rPr>
              <a:t>[H7812] </a:t>
            </a:r>
            <a:r>
              <a:rPr lang="en-US" b="1" dirty="0" smtClean="0">
                <a:ln w="1905"/>
                <a:solidFill>
                  <a:srgbClr val="F3872D"/>
                </a:solidFill>
                <a:effectLst>
                  <a:glow rad="63500">
                    <a:schemeClr val="accent5">
                      <a:satMod val="175000"/>
                      <a:alpha val="40000"/>
                    </a:schemeClr>
                  </a:glow>
                  <a:innerShdw blurRad="69850" dist="43180" dir="5400000">
                    <a:srgbClr val="000000">
                      <a:alpha val="65000"/>
                    </a:srgbClr>
                  </a:innerShdw>
                </a:effectLst>
              </a:rPr>
              <a:t>them,</a:t>
            </a:r>
            <a:r>
              <a:rPr lang="en-US" b="1" dirty="0" smtClean="0">
                <a:ln w="1905"/>
                <a:solidFill>
                  <a:schemeClr val="accent5">
                    <a:lumMod val="75000"/>
                  </a:schemeClr>
                </a:solidFill>
                <a:effectLst>
                  <a:glow rad="63500">
                    <a:schemeClr val="accent5">
                      <a:satMod val="175000"/>
                      <a:alpha val="40000"/>
                    </a:schemeClr>
                  </a:glow>
                  <a:innerShdw blurRad="69850" dist="43180" dir="5400000">
                    <a:srgbClr val="000000">
                      <a:alpha val="65000"/>
                    </a:srgbClr>
                  </a:innerShdw>
                </a:effectLst>
              </a:rPr>
              <a:t/>
            </a:r>
            <a:br>
              <a:rPr lang="en-US" b="1" dirty="0" smtClean="0">
                <a:ln w="1905"/>
                <a:solidFill>
                  <a:schemeClr val="accent5">
                    <a:lumMod val="75000"/>
                  </a:schemeClr>
                </a:solidFill>
                <a:effectLst>
                  <a:glow rad="63500">
                    <a:schemeClr val="accent5">
                      <a:satMod val="175000"/>
                      <a:alpha val="40000"/>
                    </a:schemeClr>
                  </a:glow>
                  <a:innerShdw blurRad="69850" dist="43180" dir="5400000">
                    <a:srgbClr val="000000">
                      <a:alpha val="65000"/>
                    </a:srgbClr>
                  </a:innerShdw>
                </a:effectLst>
              </a:rPr>
            </a:br>
            <a:r>
              <a:rPr lang="en-US" b="1" dirty="0" smtClean="0">
                <a:ln w="1905"/>
                <a:solidFill>
                  <a:schemeClr val="accent4">
                    <a:lumMod val="75000"/>
                  </a:schemeClr>
                </a:solidFill>
                <a:effectLst>
                  <a:glow rad="63500">
                    <a:schemeClr val="accent5">
                      <a:satMod val="175000"/>
                      <a:alpha val="40000"/>
                    </a:schemeClr>
                  </a:glow>
                  <a:innerShdw blurRad="69850" dist="43180" dir="5400000">
                    <a:srgbClr val="000000">
                      <a:alpha val="65000"/>
                    </a:srgbClr>
                  </a:innerShdw>
                </a:effectLst>
              </a:rPr>
              <a:t>either </a:t>
            </a:r>
            <a:r>
              <a:rPr lang="en-US" b="1" dirty="0">
                <a:ln w="1905"/>
                <a:solidFill>
                  <a:schemeClr val="accent4">
                    <a:lumMod val="75000"/>
                  </a:schemeClr>
                </a:solidFill>
                <a:effectLst>
                  <a:glow rad="63500">
                    <a:schemeClr val="accent5">
                      <a:satMod val="175000"/>
                      <a:alpha val="40000"/>
                    </a:schemeClr>
                  </a:glow>
                  <a:innerShdw blurRad="69850" dist="43180" dir="5400000">
                    <a:srgbClr val="000000">
                      <a:alpha val="65000"/>
                    </a:srgbClr>
                  </a:innerShdw>
                </a:effectLst>
              </a:rPr>
              <a:t>the sun, or </a:t>
            </a:r>
            <a:r>
              <a:rPr lang="en-US" b="1" u="sng" dirty="0" smtClean="0">
                <a:ln w="1905"/>
                <a:solidFill>
                  <a:schemeClr val="accent4">
                    <a:lumMod val="75000"/>
                  </a:schemeClr>
                </a:solidFill>
                <a:effectLst>
                  <a:glow rad="63500">
                    <a:schemeClr val="accent5">
                      <a:satMod val="175000"/>
                      <a:alpha val="40000"/>
                    </a:schemeClr>
                  </a:glow>
                  <a:innerShdw blurRad="69850" dist="43180" dir="5400000">
                    <a:srgbClr val="000000">
                      <a:alpha val="65000"/>
                    </a:srgbClr>
                  </a:innerShdw>
                </a:effectLst>
              </a:rPr>
              <a:t>MOON</a:t>
            </a:r>
            <a:r>
              <a:rPr lang="en-US" b="1" dirty="0" smtClean="0">
                <a:ln w="1905"/>
                <a:solidFill>
                  <a:schemeClr val="accent4">
                    <a:lumMod val="75000"/>
                  </a:schemeClr>
                </a:solidFill>
                <a:effectLst>
                  <a:glow rad="63500">
                    <a:schemeClr val="accent5">
                      <a:satMod val="175000"/>
                      <a:alpha val="40000"/>
                    </a:schemeClr>
                  </a:glow>
                  <a:innerShdw blurRad="69850" dist="43180" dir="5400000">
                    <a:srgbClr val="000000">
                      <a:alpha val="65000"/>
                    </a:srgbClr>
                  </a:innerShdw>
                </a:effectLst>
              </a:rPr>
              <a:t>, </a:t>
            </a:r>
            <a:br>
              <a:rPr lang="en-US" b="1" dirty="0" smtClean="0">
                <a:ln w="1905"/>
                <a:solidFill>
                  <a:schemeClr val="accent4">
                    <a:lumMod val="75000"/>
                  </a:schemeClr>
                </a:solidFill>
                <a:effectLst>
                  <a:glow rad="63500">
                    <a:schemeClr val="accent5">
                      <a:satMod val="175000"/>
                      <a:alpha val="40000"/>
                    </a:schemeClr>
                  </a:glow>
                  <a:innerShdw blurRad="69850" dist="43180" dir="5400000">
                    <a:srgbClr val="000000">
                      <a:alpha val="65000"/>
                    </a:srgbClr>
                  </a:innerShdw>
                </a:effectLst>
              </a:rPr>
            </a:br>
            <a:r>
              <a:rPr lang="en-US" b="1" dirty="0" smtClean="0">
                <a:ln w="1905"/>
                <a:solidFill>
                  <a:schemeClr val="accent4">
                    <a:lumMod val="75000"/>
                  </a:schemeClr>
                </a:solidFill>
                <a:effectLst>
                  <a:glow rad="63500">
                    <a:schemeClr val="accent5">
                      <a:satMod val="175000"/>
                      <a:alpha val="40000"/>
                    </a:schemeClr>
                  </a:glow>
                  <a:innerShdw blurRad="69850" dist="43180" dir="5400000">
                    <a:srgbClr val="000000">
                      <a:alpha val="65000"/>
                    </a:srgbClr>
                  </a:innerShdw>
                </a:effectLst>
              </a:rPr>
              <a:t>or any </a:t>
            </a:r>
            <a:r>
              <a:rPr lang="en-US" b="1" dirty="0">
                <a:ln w="1905"/>
                <a:solidFill>
                  <a:schemeClr val="accent4">
                    <a:lumMod val="75000"/>
                  </a:schemeClr>
                </a:solidFill>
                <a:effectLst>
                  <a:glow rad="63500">
                    <a:schemeClr val="accent5">
                      <a:satMod val="175000"/>
                      <a:alpha val="40000"/>
                    </a:schemeClr>
                  </a:glow>
                  <a:innerShdw blurRad="69850" dist="43180" dir="5400000">
                    <a:srgbClr val="000000">
                      <a:alpha val="65000"/>
                    </a:srgbClr>
                  </a:innerShdw>
                </a:effectLst>
              </a:rPr>
              <a:t>of the host of heaven, </a:t>
            </a:r>
            <a:r>
              <a:rPr lang="en-US" b="1" dirty="0">
                <a:ln w="1905"/>
                <a:solidFill>
                  <a:srgbClr val="00B0F0"/>
                </a:solidFill>
                <a:effectLst>
                  <a:glow rad="63500">
                    <a:schemeClr val="accent5">
                      <a:satMod val="175000"/>
                      <a:alpha val="40000"/>
                    </a:schemeClr>
                  </a:glow>
                  <a:innerShdw blurRad="69850" dist="43180" dir="5400000">
                    <a:srgbClr val="000000">
                      <a:alpha val="65000"/>
                    </a:srgbClr>
                  </a:innerShdw>
                </a:effectLst>
              </a:rPr>
              <a:t>which I have not commanded</a:t>
            </a:r>
            <a:r>
              <a:rPr lang="en-US" b="1" dirty="0" smtClean="0">
                <a:ln w="1905"/>
                <a:solidFill>
                  <a:srgbClr val="00B0F0"/>
                </a:solidFill>
                <a:effectLst>
                  <a:glow rad="63500">
                    <a:schemeClr val="accent5">
                      <a:satMod val="175000"/>
                      <a:alpha val="40000"/>
                    </a:schemeClr>
                  </a:glow>
                  <a:innerShdw blurRad="69850" dist="43180" dir="5400000">
                    <a:srgbClr val="000000">
                      <a:alpha val="65000"/>
                    </a:srgbClr>
                  </a:innerShdw>
                </a:effectLst>
              </a:rPr>
              <a:t>;</a:t>
            </a:r>
            <a:endParaRPr lang="en-US" b="1" dirty="0">
              <a:ln w="1905"/>
              <a:solidFill>
                <a:srgbClr val="00B0F0"/>
              </a:solidFill>
              <a:effectLst>
                <a:glow rad="63500">
                  <a:schemeClr val="accent5">
                    <a:satMod val="175000"/>
                    <a:alpha val="40000"/>
                  </a:schemeClr>
                </a:glow>
                <a:innerShdw blurRad="69850" dist="43180" dir="5400000">
                  <a:srgbClr val="000000">
                    <a:alpha val="65000"/>
                  </a:srgbClr>
                </a:innerShdw>
              </a:effectLst>
            </a:endParaRPr>
          </a:p>
        </p:txBody>
      </p:sp>
      <p:sp>
        <p:nvSpPr>
          <p:cNvPr id="5" name="Content Placeholder 3"/>
          <p:cNvSpPr txBox="1">
            <a:spLocks/>
          </p:cNvSpPr>
          <p:nvPr/>
        </p:nvSpPr>
        <p:spPr>
          <a:xfrm>
            <a:off x="6019800" y="1600200"/>
            <a:ext cx="5815584" cy="5105400"/>
          </a:xfrm>
          <a:prstGeom prst="rect">
            <a:avLst/>
          </a:prstGeom>
        </p:spPr>
        <p:txBody>
          <a:bodyPr vert="horz">
            <a:normAutofit fontScale="92500" lnSpcReduction="20000"/>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itchFamily="2" charset="2"/>
              <a:buChar char="§"/>
            </a:pPr>
            <a:r>
              <a:rPr lang="en-US" dirty="0" smtClean="0"/>
              <a:t>4  </a:t>
            </a:r>
            <a:r>
              <a:rPr lang="en-US" b="1" dirty="0" smtClean="0">
                <a:ln w="1905"/>
                <a:solidFill>
                  <a:schemeClr val="accent5">
                    <a:lumMod val="75000"/>
                  </a:schemeClr>
                </a:solidFill>
                <a:effectLst>
                  <a:innerShdw blurRad="69850" dist="43180" dir="5400000">
                    <a:srgbClr val="000000">
                      <a:alpha val="65000"/>
                    </a:srgbClr>
                  </a:innerShdw>
                </a:effectLst>
              </a:rPr>
              <a:t>And it be told thee, </a:t>
            </a:r>
            <a:r>
              <a:rPr lang="en-US" b="1" u="sng" dirty="0" smtClean="0">
                <a:ln w="1905"/>
                <a:solidFill>
                  <a:schemeClr val="accent5">
                    <a:lumMod val="75000"/>
                  </a:schemeClr>
                </a:solidFill>
                <a:effectLst>
                  <a:innerShdw blurRad="69850" dist="43180" dir="5400000">
                    <a:srgbClr val="000000">
                      <a:alpha val="65000"/>
                    </a:srgbClr>
                  </a:innerShdw>
                </a:effectLst>
              </a:rPr>
              <a:t>and</a:t>
            </a:r>
            <a:r>
              <a:rPr lang="en-US" b="1" dirty="0" smtClean="0">
                <a:ln w="1905"/>
                <a:solidFill>
                  <a:schemeClr val="accent5">
                    <a:lumMod val="75000"/>
                  </a:schemeClr>
                </a:solidFill>
                <a:effectLst>
                  <a:innerShdw blurRad="69850" dist="43180" dir="5400000">
                    <a:srgbClr val="000000">
                      <a:alpha val="65000"/>
                    </a:srgbClr>
                  </a:innerShdw>
                </a:effectLst>
              </a:rPr>
              <a:t> thou hast heard of it, </a:t>
            </a:r>
            <a:r>
              <a:rPr lang="en-US" b="1" u="sng" dirty="0" smtClean="0">
                <a:ln w="1905"/>
                <a:solidFill>
                  <a:schemeClr val="accent5">
                    <a:lumMod val="75000"/>
                  </a:schemeClr>
                </a:solidFill>
                <a:effectLst>
                  <a:innerShdw blurRad="69850" dist="43180" dir="5400000">
                    <a:srgbClr val="000000">
                      <a:alpha val="65000"/>
                    </a:srgbClr>
                  </a:innerShdw>
                </a:effectLst>
              </a:rPr>
              <a:t>and</a:t>
            </a:r>
            <a:r>
              <a:rPr lang="en-US" b="1" dirty="0" smtClean="0">
                <a:ln w="1905"/>
                <a:solidFill>
                  <a:schemeClr val="accent5">
                    <a:lumMod val="75000"/>
                  </a:schemeClr>
                </a:solidFill>
                <a:effectLst>
                  <a:innerShdw blurRad="69850" dist="43180" dir="5400000">
                    <a:srgbClr val="000000">
                      <a:alpha val="65000"/>
                    </a:srgbClr>
                  </a:innerShdw>
                </a:effectLst>
              </a:rPr>
              <a:t> inquired diligently, </a:t>
            </a:r>
            <a:r>
              <a:rPr lang="en-US" b="1" u="sng" dirty="0" smtClean="0">
                <a:ln w="1905"/>
                <a:solidFill>
                  <a:schemeClr val="accent5">
                    <a:lumMod val="75000"/>
                  </a:schemeClr>
                </a:solidFill>
                <a:effectLst>
                  <a:innerShdw blurRad="69850" dist="43180" dir="5400000">
                    <a:srgbClr val="000000">
                      <a:alpha val="65000"/>
                    </a:srgbClr>
                  </a:innerShdw>
                </a:effectLst>
              </a:rPr>
              <a:t>and</a:t>
            </a:r>
            <a:r>
              <a:rPr lang="en-US" b="1" dirty="0" smtClean="0">
                <a:ln w="1905"/>
                <a:solidFill>
                  <a:schemeClr val="accent5">
                    <a:lumMod val="75000"/>
                  </a:schemeClr>
                </a:solidFill>
                <a:effectLst>
                  <a:innerShdw blurRad="69850" dist="43180" dir="5400000">
                    <a:srgbClr val="000000">
                      <a:alpha val="65000"/>
                    </a:srgbClr>
                  </a:innerShdw>
                </a:effectLst>
              </a:rPr>
              <a:t>, </a:t>
            </a:r>
            <a:br>
              <a:rPr lang="en-US" b="1" dirty="0" smtClean="0">
                <a:ln w="1905"/>
                <a:solidFill>
                  <a:schemeClr val="accent5">
                    <a:lumMod val="75000"/>
                  </a:schemeClr>
                </a:solidFill>
                <a:effectLst>
                  <a:innerShdw blurRad="69850" dist="43180" dir="5400000">
                    <a:srgbClr val="000000">
                      <a:alpha val="65000"/>
                    </a:srgbClr>
                  </a:innerShdw>
                </a:effectLst>
              </a:rPr>
            </a:br>
            <a:r>
              <a:rPr lang="en-US" b="1" dirty="0" smtClean="0">
                <a:ln w="1905"/>
                <a:solidFill>
                  <a:schemeClr val="accent5">
                    <a:lumMod val="75000"/>
                  </a:schemeClr>
                </a:solidFill>
                <a:effectLst>
                  <a:innerShdw blurRad="69850" dist="43180" dir="5400000">
                    <a:srgbClr val="000000">
                      <a:alpha val="65000"/>
                    </a:srgbClr>
                  </a:innerShdw>
                </a:effectLst>
              </a:rPr>
              <a:t>behold, it be true, </a:t>
            </a:r>
            <a:r>
              <a:rPr lang="en-US" b="1" u="sng" dirty="0" smtClean="0">
                <a:ln w="1905"/>
                <a:solidFill>
                  <a:schemeClr val="accent5">
                    <a:lumMod val="75000"/>
                  </a:schemeClr>
                </a:solidFill>
                <a:effectLst>
                  <a:innerShdw blurRad="69850" dist="43180" dir="5400000">
                    <a:srgbClr val="000000">
                      <a:alpha val="65000"/>
                    </a:srgbClr>
                  </a:innerShdw>
                </a:effectLst>
              </a:rPr>
              <a:t>and</a:t>
            </a:r>
            <a:r>
              <a:rPr lang="en-US" b="1" dirty="0" smtClean="0">
                <a:ln w="1905"/>
                <a:solidFill>
                  <a:schemeClr val="accent5">
                    <a:lumMod val="75000"/>
                  </a:schemeClr>
                </a:solidFill>
                <a:effectLst>
                  <a:innerShdw blurRad="69850" dist="43180" dir="5400000">
                    <a:srgbClr val="000000">
                      <a:alpha val="65000"/>
                    </a:srgbClr>
                  </a:innerShdw>
                </a:effectLst>
              </a:rPr>
              <a:t> the thing certain, THAT SUCH </a:t>
            </a:r>
            <a:r>
              <a:rPr lang="en-US" b="1" dirty="0" smtClean="0">
                <a:ln w="1905"/>
                <a:solidFill>
                  <a:srgbClr val="C00000"/>
                </a:solidFill>
                <a:effectLst>
                  <a:innerShdw blurRad="69850" dist="43180" dir="5400000">
                    <a:srgbClr val="000000">
                      <a:alpha val="65000"/>
                    </a:srgbClr>
                  </a:innerShdw>
                </a:effectLst>
              </a:rPr>
              <a:t>ABOMINATION</a:t>
            </a:r>
            <a:r>
              <a:rPr lang="en-US" b="1" dirty="0" smtClean="0">
                <a:ln w="1905"/>
                <a:solidFill>
                  <a:schemeClr val="accent5">
                    <a:lumMod val="75000"/>
                  </a:schemeClr>
                </a:solidFill>
                <a:effectLst>
                  <a:innerShdw blurRad="69850" dist="43180" dir="5400000">
                    <a:srgbClr val="000000">
                      <a:alpha val="65000"/>
                    </a:srgbClr>
                  </a:innerShdw>
                </a:effectLst>
              </a:rPr>
              <a:t> IS WROUGHT IN ISRAEL:</a:t>
            </a:r>
          </a:p>
          <a:p>
            <a:pPr marL="0" indent="0">
              <a:buNone/>
            </a:pPr>
            <a:endParaRPr lang="en-US" sz="800" dirty="0"/>
          </a:p>
          <a:p>
            <a:pPr>
              <a:buFont typeface="Wingdings" pitchFamily="2" charset="2"/>
              <a:buChar char="§"/>
            </a:pPr>
            <a:r>
              <a:rPr lang="en-US" dirty="0" smtClean="0"/>
              <a:t>5  </a:t>
            </a:r>
            <a:r>
              <a:rPr lang="en-US" b="1" u="sng" dirty="0" smtClean="0">
                <a:ln w="1905"/>
                <a:solidFill>
                  <a:srgbClr val="C00000"/>
                </a:solidFill>
                <a:effectLst>
                  <a:innerShdw blurRad="69850" dist="43180" dir="5400000">
                    <a:srgbClr val="000000">
                      <a:alpha val="65000"/>
                    </a:srgbClr>
                  </a:innerShdw>
                </a:effectLst>
              </a:rPr>
              <a:t>THEN</a:t>
            </a:r>
            <a:r>
              <a:rPr lang="en-US" b="1" dirty="0" smtClean="0">
                <a:ln w="1905"/>
                <a:solidFill>
                  <a:schemeClr val="accent5">
                    <a:lumMod val="75000"/>
                  </a:schemeClr>
                </a:solidFill>
                <a:effectLst>
                  <a:innerShdw blurRad="69850" dist="43180" dir="5400000">
                    <a:srgbClr val="000000">
                      <a:alpha val="65000"/>
                    </a:srgbClr>
                  </a:innerShdw>
                </a:effectLst>
              </a:rPr>
              <a:t> shalt thou bring forth that man or that woman, which have committed that wicked thing, unto thy gates, </a:t>
            </a:r>
            <a:r>
              <a:rPr lang="en-US" b="1" dirty="0" smtClean="0">
                <a:solidFill>
                  <a:schemeClr val="accent4">
                    <a:lumMod val="75000"/>
                  </a:schemeClr>
                </a:solidFill>
              </a:rPr>
              <a:t>even that man or that woman, </a:t>
            </a:r>
            <a:r>
              <a:rPr lang="en-US" b="1" u="sng" dirty="0" smtClean="0">
                <a:solidFill>
                  <a:schemeClr val="accent4">
                    <a:lumMod val="75000"/>
                  </a:schemeClr>
                </a:solidFill>
              </a:rPr>
              <a:t>and shalt stone them with stones, till they die</a:t>
            </a:r>
            <a:r>
              <a:rPr lang="en-US" b="1" dirty="0" smtClean="0">
                <a:solidFill>
                  <a:schemeClr val="accent4">
                    <a:lumMod val="75000"/>
                  </a:schemeClr>
                </a:solidFill>
              </a:rPr>
              <a:t>.</a:t>
            </a:r>
          </a:p>
        </p:txBody>
      </p:sp>
      <p:sp>
        <p:nvSpPr>
          <p:cNvPr id="6" name="Rectangle 5"/>
          <p:cNvSpPr/>
          <p:nvPr/>
        </p:nvSpPr>
        <p:spPr>
          <a:xfrm>
            <a:off x="152401" y="152400"/>
            <a:ext cx="11887198"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002060"/>
                  </a:solidFill>
                </a:ln>
                <a:solidFill>
                  <a:schemeClr val="accent1"/>
                </a:solidFill>
                <a:effectLst>
                  <a:outerShdw blurRad="50800" dist="39000" dir="5460000" algn="tl">
                    <a:srgbClr val="000000">
                      <a:alpha val="38000"/>
                    </a:srgbClr>
                  </a:outerShdw>
                </a:effectLst>
                <a:latin typeface="Arial Rounded MT Bold" pitchFamily="34" charset="0"/>
              </a:rPr>
              <a:t>A </a:t>
            </a:r>
            <a:r>
              <a:rPr lang="en-US" sz="5400" b="1" dirty="0" smtClean="0">
                <a:ln w="11430">
                  <a:solidFill>
                    <a:srgbClr val="002060"/>
                  </a:solidFill>
                </a:ln>
                <a:solidFill>
                  <a:srgbClr val="8E002F"/>
                </a:solidFill>
                <a:effectLst>
                  <a:outerShdw blurRad="50800" dist="39000" dir="5460000" algn="tl">
                    <a:srgbClr val="000000">
                      <a:alpha val="38000"/>
                    </a:srgbClr>
                  </a:outerShdw>
                </a:effectLst>
                <a:latin typeface="Arial Rounded MT Bold" pitchFamily="34" charset="0"/>
              </a:rPr>
              <a:t>Closer Look </a:t>
            </a:r>
            <a:r>
              <a:rPr lang="en-US" sz="5400" b="1" dirty="0" smtClean="0">
                <a:ln w="11430">
                  <a:solidFill>
                    <a:srgbClr val="002060"/>
                  </a:solidFill>
                </a:ln>
                <a:solidFill>
                  <a:schemeClr val="accent1"/>
                </a:solidFill>
                <a:effectLst>
                  <a:outerShdw blurRad="50800" dist="39000" dir="5460000" algn="tl">
                    <a:srgbClr val="000000">
                      <a:alpha val="38000"/>
                    </a:srgbClr>
                  </a:outerShdw>
                </a:effectLst>
                <a:latin typeface="Arial Rounded MT Bold" pitchFamily="34" charset="0"/>
              </a:rPr>
              <a:t>At </a:t>
            </a:r>
            <a:r>
              <a:rPr lang="en-US" sz="5400" b="1" dirty="0" smtClean="0">
                <a:ln w="11430">
                  <a:solidFill>
                    <a:srgbClr val="002060"/>
                  </a:solidFill>
                </a:ln>
                <a:solidFill>
                  <a:srgbClr val="8E002F"/>
                </a:solidFill>
                <a:effectLst>
                  <a:outerShdw blurRad="50800" dist="39000" dir="5460000" algn="tl">
                    <a:srgbClr val="000000">
                      <a:alpha val="38000"/>
                    </a:srgbClr>
                  </a:outerShdw>
                </a:effectLst>
                <a:latin typeface="Arial Rounded MT Bold" pitchFamily="34" charset="0"/>
              </a:rPr>
              <a:t>Deut 17:3   </a:t>
            </a:r>
            <a:r>
              <a:rPr lang="en-US" sz="4400" b="1" dirty="0" smtClean="0">
                <a:ln w="11430">
                  <a:solidFill>
                    <a:srgbClr val="002060"/>
                  </a:solidFill>
                </a:ln>
                <a:solidFill>
                  <a:srgbClr val="FFC000"/>
                </a:solidFill>
                <a:effectLst>
                  <a:outerShdw blurRad="50800" dist="39000" dir="5460000" algn="tl">
                    <a:srgbClr val="000000">
                      <a:alpha val="38000"/>
                    </a:srgbClr>
                  </a:outerShdw>
                </a:effectLst>
                <a:latin typeface="Arial Rounded MT Bold" pitchFamily="34" charset="0"/>
              </a:rPr>
              <a:t>‘If/Then’</a:t>
            </a:r>
            <a:endParaRPr lang="en-US" sz="6600" b="1" dirty="0">
              <a:ln w="11430">
                <a:solidFill>
                  <a:srgbClr val="002060"/>
                </a:solidFill>
              </a:ln>
              <a:solidFill>
                <a:srgbClr val="FFC000"/>
              </a:solidFill>
              <a:effectLst>
                <a:glow rad="63500">
                  <a:schemeClr val="accent6">
                    <a:satMod val="175000"/>
                    <a:alpha val="40000"/>
                  </a:schemeClr>
                </a:glow>
                <a:outerShdw blurRad="50800" dist="39000" dir="5460000" algn="tl">
                  <a:srgbClr val="000000">
                    <a:alpha val="38000"/>
                  </a:srgbClr>
                </a:outerShdw>
              </a:effectLst>
              <a:latin typeface="Arial Rounded MT Bold" pitchFamily="34" charset="0"/>
            </a:endParaRPr>
          </a:p>
        </p:txBody>
      </p:sp>
      <p:sp>
        <p:nvSpPr>
          <p:cNvPr id="7" name="Content Placeholder 3"/>
          <p:cNvSpPr txBox="1">
            <a:spLocks/>
          </p:cNvSpPr>
          <p:nvPr/>
        </p:nvSpPr>
        <p:spPr>
          <a:xfrm>
            <a:off x="8610601" y="6172200"/>
            <a:ext cx="3505199" cy="838200"/>
          </a:xfrm>
          <a:prstGeom prst="rect">
            <a:avLst/>
          </a:prstGeom>
        </p:spPr>
        <p:txBody>
          <a:bodyPr vert="horz">
            <a:norm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Clr>
                <a:srgbClr val="8E002F"/>
              </a:buClr>
              <a:buNone/>
            </a:pPr>
            <a:r>
              <a:rPr lang="en-US" sz="4400" b="1" dirty="0" smtClean="0">
                <a:ln w="9000" cmpd="sng">
                  <a:solidFill>
                    <a:srgbClr val="8E002F"/>
                  </a:solidFill>
                  <a:prstDash val="solid"/>
                </a:ln>
                <a:solidFill>
                  <a:schemeClr val="accent5">
                    <a:lumMod val="60000"/>
                    <a:lumOff val="40000"/>
                  </a:schemeClr>
                </a:solidFill>
                <a:effectLst>
                  <a:reflection blurRad="12700" stA="28000" endPos="45000" dist="1000" dir="5400000" sy="-100000" algn="bl" rotWithShape="0"/>
                </a:effectLst>
                <a:latin typeface="Kristen ITC" pitchFamily="66" charset="0"/>
              </a:rPr>
              <a:t>Concern?</a:t>
            </a:r>
            <a:endParaRPr lang="en-US" sz="3600" dirty="0" smtClean="0">
              <a:solidFill>
                <a:schemeClr val="accent5">
                  <a:lumMod val="60000"/>
                  <a:lumOff val="40000"/>
                </a:schemeClr>
              </a:solidFill>
              <a:effectLst>
                <a:glow rad="139700">
                  <a:schemeClr val="accent5">
                    <a:satMod val="175000"/>
                    <a:alpha val="40000"/>
                  </a:schemeClr>
                </a:glow>
              </a:effectLst>
            </a:endParaRPr>
          </a:p>
        </p:txBody>
      </p:sp>
    </p:spTree>
    <p:extLst>
      <p:ext uri="{BB962C8B-B14F-4D97-AF65-F5344CB8AC3E}">
        <p14:creationId xmlns:p14="http://schemas.microsoft.com/office/powerpoint/2010/main" val="10933278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sz="quarter" idx="2"/>
          </p:nvPr>
        </p:nvSpPr>
        <p:spPr>
          <a:xfrm>
            <a:off x="-69011" y="-3200400"/>
            <a:ext cx="12496800" cy="3030166"/>
          </a:xfrm>
          <a:solidFill>
            <a:schemeClr val="accent4">
              <a:lumMod val="20000"/>
              <a:lumOff val="80000"/>
            </a:schemeClr>
          </a:solidFill>
        </p:spPr>
        <p:txBody>
          <a:bodyPr>
            <a:noAutofit/>
            <a:scene3d>
              <a:camera prst="orthographicFront"/>
              <a:lightRig rig="threePt" dir="t"/>
            </a:scene3d>
            <a:sp3d extrusionH="57150">
              <a:bevelT w="38100" h="38100"/>
            </a:sp3d>
          </a:bodyPr>
          <a:lstStyle/>
          <a:p>
            <a:pPr marL="0" lvl="1" indent="0">
              <a:lnSpc>
                <a:spcPct val="170000"/>
              </a:lnSpc>
              <a:spcBef>
                <a:spcPts val="700"/>
              </a:spcBef>
              <a:buClr>
                <a:schemeClr val="accent2"/>
              </a:buClr>
              <a:buSzPct val="100000"/>
              <a:buNone/>
            </a:pPr>
            <a:r>
              <a:rPr lang="en-US" sz="1800" b="1" i="1" u="sng" dirty="0" smtClean="0">
                <a:solidFill>
                  <a:srgbClr val="76003B"/>
                </a:solidFill>
              </a:rPr>
              <a:t>This whole slide is going to get re-arranged</a:t>
            </a:r>
            <a:r>
              <a:rPr lang="en-US" sz="1800" b="1" i="1" dirty="0" smtClean="0">
                <a:solidFill>
                  <a:srgbClr val="76003B"/>
                </a:solidFill>
              </a:rPr>
              <a:t>!   </a:t>
            </a:r>
            <a:r>
              <a:rPr lang="en-US" sz="1800" i="1" dirty="0" smtClean="0">
                <a:solidFill>
                  <a:srgbClr val="76003B"/>
                </a:solidFill>
              </a:rPr>
              <a:t>Tim:  question … the sun does not give us the F&amp;F worship statutes, right?  The sun marks off the old year, then we count for the F&amp;F, right?  The Gen 1:14 </a:t>
            </a:r>
            <a:r>
              <a:rPr lang="en-US" sz="1800" i="1" dirty="0" err="1" smtClean="0">
                <a:solidFill>
                  <a:srgbClr val="76003B"/>
                </a:solidFill>
              </a:rPr>
              <a:t>vs</a:t>
            </a:r>
            <a:r>
              <a:rPr lang="en-US" sz="1800" i="1" dirty="0" smtClean="0">
                <a:solidFill>
                  <a:srgbClr val="76003B"/>
                </a:solidFill>
              </a:rPr>
              <a:t> about the sun is given for signs, seasons, days and years … it seems to me in that verse, the sun is first given for the seasons of “sowing &amp; reaping” [before it is given for F&amp;F statutes] … The seeds were in the ground on Day 3 – then the sun on Day 4.  The 1</a:t>
            </a:r>
            <a:r>
              <a:rPr lang="en-US" sz="1800" i="1" baseline="30000" dirty="0" smtClean="0">
                <a:solidFill>
                  <a:srgbClr val="76003B"/>
                </a:solidFill>
              </a:rPr>
              <a:t>st</a:t>
            </a:r>
            <a:r>
              <a:rPr lang="en-US" sz="1800" i="1" dirty="0" smtClean="0">
                <a:solidFill>
                  <a:srgbClr val="76003B"/>
                </a:solidFill>
              </a:rPr>
              <a:t> Feast &amp; Festival season came sometime later.  I’m not addressing the weekly Sabbath right now, as on most calendars the moon does not appoint the weekly Sabbath.  I’m not going to take the time to do another slide just for lunar Sabbath calendars. </a:t>
            </a:r>
            <a:endParaRPr lang="en-US" sz="1400" dirty="0"/>
          </a:p>
        </p:txBody>
      </p:sp>
      <p:sp>
        <p:nvSpPr>
          <p:cNvPr id="5" name="Slide Number Placeholder 4"/>
          <p:cNvSpPr>
            <a:spLocks noGrp="1"/>
          </p:cNvSpPr>
          <p:nvPr>
            <p:ph type="sldNum" sz="quarter" idx="16"/>
          </p:nvPr>
        </p:nvSpPr>
        <p:spPr/>
        <p:txBody>
          <a:bodyPr>
            <a:normAutofit fontScale="85000" lnSpcReduction="20000"/>
          </a:bodyPr>
          <a:lstStyle/>
          <a:p>
            <a:fld id="{AA4C6552-42F6-43F2-A3FB-E92E8C09004E}" type="slidenum">
              <a:rPr lang="en-US" smtClean="0"/>
              <a:pPr/>
              <a:t>60</a:t>
            </a:fld>
            <a:endParaRPr lang="en-US"/>
          </a:p>
        </p:txBody>
      </p:sp>
      <p:sp>
        <p:nvSpPr>
          <p:cNvPr id="7" name="Content Placeholder 9"/>
          <p:cNvSpPr txBox="1">
            <a:spLocks/>
          </p:cNvSpPr>
          <p:nvPr/>
        </p:nvSpPr>
        <p:spPr>
          <a:xfrm>
            <a:off x="6248400" y="1676402"/>
            <a:ext cx="5638800" cy="2324099"/>
          </a:xfrm>
          <a:prstGeom prst="rect">
            <a:avLst/>
          </a:prstGeom>
        </p:spPr>
        <p:txBody>
          <a:bodyPr vert="horz">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lvl="1" indent="-457200">
              <a:spcBef>
                <a:spcPts val="700"/>
              </a:spcBef>
              <a:buClr>
                <a:schemeClr val="accent2"/>
              </a:buClr>
              <a:buSzPct val="100000"/>
              <a:buFont typeface="Wingdings" pitchFamily="2" charset="2"/>
              <a:buChar char="§"/>
            </a:pPr>
            <a:r>
              <a:rPr lang="en-US" sz="3400" b="1" dirty="0" smtClean="0">
                <a:solidFill>
                  <a:srgbClr val="FF0000"/>
                </a:solidFill>
              </a:rPr>
              <a:t>It is true the moon is ordained </a:t>
            </a:r>
            <a:r>
              <a:rPr lang="en-US" sz="2800" b="1" dirty="0" smtClean="0">
                <a:solidFill>
                  <a:srgbClr val="FF0000"/>
                </a:solidFill>
              </a:rPr>
              <a:t>[along with the </a:t>
            </a:r>
            <a:br>
              <a:rPr lang="en-US" sz="2800" b="1" dirty="0" smtClean="0">
                <a:solidFill>
                  <a:srgbClr val="FF0000"/>
                </a:solidFill>
              </a:rPr>
            </a:br>
            <a:r>
              <a:rPr lang="en-US" sz="2800" b="1" dirty="0" smtClean="0">
                <a:solidFill>
                  <a:srgbClr val="FF0000"/>
                </a:solidFill>
              </a:rPr>
              <a:t>sun]</a:t>
            </a:r>
            <a:r>
              <a:rPr lang="en-US" sz="3400" b="1" dirty="0" smtClean="0">
                <a:solidFill>
                  <a:srgbClr val="FF0000"/>
                </a:solidFill>
              </a:rPr>
              <a:t> to usher in the agricultural seasons. </a:t>
            </a:r>
            <a:endParaRPr lang="en-US" b="1" dirty="0">
              <a:solidFill>
                <a:schemeClr val="accent5">
                  <a:lumMod val="75000"/>
                </a:schemeClr>
              </a:solidFill>
            </a:endParaRPr>
          </a:p>
        </p:txBody>
      </p:sp>
      <p:pic>
        <p:nvPicPr>
          <p:cNvPr id="9" name="Picture 2" descr="C:\Users\Rae\Desktop\man and glas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591800" y="1219200"/>
            <a:ext cx="1835989" cy="216841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txBox="1">
            <a:spLocks/>
          </p:cNvSpPr>
          <p:nvPr/>
        </p:nvSpPr>
        <p:spPr>
          <a:xfrm>
            <a:off x="517000" y="1612718"/>
            <a:ext cx="6019800" cy="2273482"/>
          </a:xfrm>
          <a:prstGeom prst="rect">
            <a:avLst/>
          </a:prstGeom>
        </p:spPr>
        <p:txBody>
          <a:bodyPr vert="horz">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1" indent="0">
              <a:spcBef>
                <a:spcPts val="700"/>
              </a:spcBef>
              <a:buClr>
                <a:schemeClr val="accent2"/>
              </a:buClr>
              <a:buSzPct val="100000"/>
              <a:buFont typeface="Wingdings 2"/>
              <a:buNone/>
            </a:pPr>
            <a:r>
              <a:rPr lang="en-US" sz="3400" b="1" i="1" u="sng" dirty="0" smtClean="0">
                <a:solidFill>
                  <a:srgbClr val="B83D68"/>
                </a:solidFill>
              </a:rPr>
              <a:t>Seasons</a:t>
            </a:r>
            <a:r>
              <a:rPr lang="en-US" sz="3400" i="1" dirty="0" smtClean="0"/>
              <a:t> – </a:t>
            </a:r>
            <a:r>
              <a:rPr lang="en-US" sz="3400" b="1" i="1" dirty="0" smtClean="0">
                <a:solidFill>
                  <a:srgbClr val="006600"/>
                </a:solidFill>
              </a:rPr>
              <a:t>Strong’s</a:t>
            </a:r>
            <a:r>
              <a:rPr lang="en-US" sz="3400" i="1" dirty="0" smtClean="0"/>
              <a:t> </a:t>
            </a:r>
            <a:r>
              <a:rPr lang="en-US" sz="3400" dirty="0" smtClean="0"/>
              <a:t> </a:t>
            </a:r>
            <a:r>
              <a:rPr lang="en-US" sz="3400" b="1" dirty="0" smtClean="0"/>
              <a:t>H4150</a:t>
            </a:r>
            <a:r>
              <a:rPr lang="en-US" sz="3400" dirty="0" smtClean="0"/>
              <a:t>; </a:t>
            </a:r>
            <a:br>
              <a:rPr lang="en-US" sz="3400" dirty="0" smtClean="0"/>
            </a:br>
            <a:r>
              <a:rPr lang="en-US" sz="3400" b="1" dirty="0" err="1" smtClean="0">
                <a:solidFill>
                  <a:srgbClr val="0070C0"/>
                </a:solidFill>
              </a:rPr>
              <a:t>moed</a:t>
            </a:r>
            <a:r>
              <a:rPr lang="en-US" sz="3400" b="1" dirty="0" smtClean="0">
                <a:solidFill>
                  <a:srgbClr val="0070C0"/>
                </a:solidFill>
              </a:rPr>
              <a:t>`; </a:t>
            </a:r>
            <a:r>
              <a:rPr lang="en-US" sz="3400" dirty="0" smtClean="0"/>
              <a:t>… properly </a:t>
            </a:r>
            <a:br>
              <a:rPr lang="en-US" sz="3400" dirty="0" smtClean="0"/>
            </a:br>
            <a:r>
              <a:rPr lang="en-US" sz="2400" dirty="0" smtClean="0"/>
              <a:t>[</a:t>
            </a:r>
            <a:r>
              <a:rPr lang="en-US" sz="2400" b="1" dirty="0" smtClean="0">
                <a:solidFill>
                  <a:srgbClr val="B83D68"/>
                </a:solidFill>
              </a:rPr>
              <a:t>1</a:t>
            </a:r>
            <a:r>
              <a:rPr lang="en-US" sz="2400" b="1" baseline="30000" dirty="0" smtClean="0">
                <a:solidFill>
                  <a:srgbClr val="B83D68"/>
                </a:solidFill>
              </a:rPr>
              <a:t>st</a:t>
            </a:r>
            <a:r>
              <a:rPr lang="en-US" sz="2400" b="1" dirty="0" smtClean="0">
                <a:solidFill>
                  <a:srgbClr val="B83D68"/>
                </a:solidFill>
              </a:rPr>
              <a:t> def.</a:t>
            </a:r>
            <a:r>
              <a:rPr lang="en-US" sz="2400" dirty="0" smtClean="0"/>
              <a:t>]  </a:t>
            </a:r>
            <a:r>
              <a:rPr lang="en-US" sz="3400" b="1" u="sng" dirty="0" smtClean="0">
                <a:solidFill>
                  <a:srgbClr val="006600"/>
                </a:solidFill>
              </a:rPr>
              <a:t>a fixed season</a:t>
            </a:r>
            <a:r>
              <a:rPr lang="en-US" sz="3400" b="1" dirty="0" smtClean="0">
                <a:solidFill>
                  <a:srgbClr val="006600"/>
                </a:solidFill>
              </a:rPr>
              <a:t>;</a:t>
            </a:r>
          </a:p>
          <a:p>
            <a:pPr marL="0" lvl="1" indent="0">
              <a:spcBef>
                <a:spcPts val="700"/>
              </a:spcBef>
              <a:buClr>
                <a:schemeClr val="accent2"/>
              </a:buClr>
              <a:buSzPct val="100000"/>
              <a:buFont typeface="Wingdings 2"/>
              <a:buNone/>
            </a:pPr>
            <a:r>
              <a:rPr lang="en-US" sz="1700" dirty="0" smtClean="0"/>
              <a:t> </a:t>
            </a:r>
          </a:p>
          <a:p>
            <a:pPr marL="0" lvl="1" indent="0">
              <a:spcBef>
                <a:spcPts val="700"/>
              </a:spcBef>
              <a:buClr>
                <a:schemeClr val="accent2"/>
              </a:buClr>
              <a:buSzPct val="100000"/>
              <a:buFont typeface="Wingdings 2"/>
              <a:buNone/>
            </a:pPr>
            <a:endParaRPr lang="en-US" sz="1700" dirty="0" smtClean="0"/>
          </a:p>
        </p:txBody>
      </p:sp>
      <p:sp>
        <p:nvSpPr>
          <p:cNvPr id="2" name="Rounded Rectangle 1"/>
          <p:cNvSpPr/>
          <p:nvPr/>
        </p:nvSpPr>
        <p:spPr>
          <a:xfrm>
            <a:off x="609600" y="2819400"/>
            <a:ext cx="4267199" cy="586537"/>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w="57150">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Notched Right Arrow 2"/>
          <p:cNvSpPr/>
          <p:nvPr/>
        </p:nvSpPr>
        <p:spPr>
          <a:xfrm rot="917887">
            <a:off x="4601591" y="2976751"/>
            <a:ext cx="1974645" cy="685800"/>
          </a:xfrm>
          <a:prstGeom prst="notchedRightArrow">
            <a:avLst>
              <a:gd name="adj1" fmla="val 53375"/>
              <a:gd name="adj2" fmla="val 63502"/>
            </a:avLst>
          </a:prstGeom>
          <a:blipFill dpi="0" rotWithShape="1">
            <a:blip r:embed="rId6" cstate="print">
              <a:extLst>
                <a:ext uri="{28A0092B-C50C-407E-A947-70E740481C1C}">
                  <a14:useLocalDpi xmlns:a14="http://schemas.microsoft.com/office/drawing/2010/main" val="0"/>
                </a:ext>
              </a:extLst>
            </a:blip>
            <a:srcRect/>
            <a:stretch>
              <a:fillRect/>
            </a:stretch>
          </a:blipFill>
          <a:ln w="57150">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5"/>
          <p:cNvSpPr txBox="1">
            <a:spLocks/>
          </p:cNvSpPr>
          <p:nvPr/>
        </p:nvSpPr>
        <p:spPr>
          <a:xfrm>
            <a:off x="177800" y="273050"/>
            <a:ext cx="11938000" cy="869950"/>
          </a:xfrm>
          <a:prstGeom prst="rect">
            <a:avLst/>
          </a:prstGeom>
        </p:spPr>
        <p:txBody>
          <a:bodyPr vert="horz" anchor="ctr">
            <a:normAutofit/>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i="1" dirty="0" smtClean="0">
                <a:ln w="10541" cmpd="sng">
                  <a:solidFill>
                    <a:schemeClr val="accent1">
                      <a:shade val="88000"/>
                      <a:satMod val="110000"/>
                    </a:schemeClr>
                  </a:solidFill>
                  <a:prstDash val="solid"/>
                </a:ln>
                <a:solidFill>
                  <a:srgbClr val="006600"/>
                </a:solidFill>
                <a:latin typeface="Arial Rounded MT Bold" pitchFamily="34" charset="0"/>
              </a:rPr>
              <a:t>Strong’s</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  </a:t>
            </a:r>
            <a:r>
              <a:rPr lang="en-US" sz="4800" b="1" dirty="0" smtClean="0">
                <a:ln w="10541" cmpd="sng">
                  <a:solidFill>
                    <a:srgbClr val="002060"/>
                  </a:solidFill>
                  <a:prstDash val="solid"/>
                </a:ln>
                <a:solidFill>
                  <a:srgbClr val="AAB733"/>
                </a:solidFill>
                <a:latin typeface="Arial Rounded MT Bold" pitchFamily="34" charset="0"/>
              </a:rPr>
              <a:t>H4150 “Seasons”     1</a:t>
            </a:r>
            <a:r>
              <a:rPr lang="en-US" sz="4800" b="1" baseline="30000" dirty="0" smtClean="0">
                <a:ln w="10541" cmpd="sng">
                  <a:solidFill>
                    <a:srgbClr val="002060"/>
                  </a:solidFill>
                  <a:prstDash val="solid"/>
                </a:ln>
                <a:solidFill>
                  <a:srgbClr val="AAB733"/>
                </a:solidFill>
                <a:latin typeface="Arial Rounded MT Bold" pitchFamily="34" charset="0"/>
              </a:rPr>
              <a:t>st</a:t>
            </a:r>
            <a:r>
              <a:rPr lang="en-US" sz="4800" b="1" dirty="0" smtClean="0">
                <a:ln w="10541" cmpd="sng">
                  <a:solidFill>
                    <a:srgbClr val="002060"/>
                  </a:solidFill>
                  <a:prstDash val="solid"/>
                </a:ln>
                <a:solidFill>
                  <a:srgbClr val="AAB733"/>
                </a:solidFill>
                <a:latin typeface="Arial Rounded MT Bold" pitchFamily="34" charset="0"/>
              </a:rPr>
              <a:t> Def.</a:t>
            </a:r>
            <a:endParaRPr lang="en-US" sz="4800" b="1" dirty="0">
              <a:ln w="10541" cmpd="sng">
                <a:solidFill>
                  <a:srgbClr val="002060"/>
                </a:solidFill>
                <a:prstDash val="solid"/>
              </a:ln>
              <a:solidFill>
                <a:srgbClr val="AAB733"/>
              </a:solidFill>
              <a:latin typeface="Arial Rounded MT Bold" pitchFamily="34" charset="0"/>
            </a:endParaRPr>
          </a:p>
        </p:txBody>
      </p:sp>
      <p:sp>
        <p:nvSpPr>
          <p:cNvPr id="16" name="Rounded Rectangle 15"/>
          <p:cNvSpPr/>
          <p:nvPr/>
        </p:nvSpPr>
        <p:spPr>
          <a:xfrm>
            <a:off x="9296400" y="228600"/>
            <a:ext cx="2362200" cy="914400"/>
          </a:xfrm>
          <a:prstGeom prst="roundRect">
            <a:avLst/>
          </a:prstGeom>
          <a:noFill/>
          <a:ln w="76200">
            <a:solidFill>
              <a:srgbClr val="AAB73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9"/>
          <p:cNvSpPr txBox="1">
            <a:spLocks/>
          </p:cNvSpPr>
          <p:nvPr/>
        </p:nvSpPr>
        <p:spPr>
          <a:xfrm>
            <a:off x="177800" y="3733801"/>
            <a:ext cx="6070600" cy="2743200"/>
          </a:xfrm>
          <a:prstGeom prst="rect">
            <a:avLst/>
          </a:prstGeom>
        </p:spPr>
        <p:txBody>
          <a:bodyPr vert="horz">
            <a:no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lvl="1" indent="-457200">
              <a:spcBef>
                <a:spcPts val="700"/>
              </a:spcBef>
              <a:buClr>
                <a:schemeClr val="accent2"/>
              </a:buClr>
              <a:buSzPct val="100000"/>
              <a:buFont typeface="Wingdings" pitchFamily="2" charset="2"/>
              <a:buChar char="§"/>
            </a:pPr>
            <a:r>
              <a:rPr lang="en-US" sz="3200" b="1" dirty="0" smtClean="0"/>
              <a:t>The term </a:t>
            </a:r>
            <a:r>
              <a:rPr lang="en-US" sz="3200" b="1" dirty="0" err="1" smtClean="0">
                <a:solidFill>
                  <a:srgbClr val="0070C0"/>
                </a:solidFill>
              </a:rPr>
              <a:t>moed</a:t>
            </a:r>
            <a:r>
              <a:rPr lang="en-US" sz="3200" b="1" dirty="0" smtClean="0">
                <a:solidFill>
                  <a:srgbClr val="0070C0"/>
                </a:solidFill>
              </a:rPr>
              <a:t>`,</a:t>
            </a:r>
            <a:r>
              <a:rPr lang="en-US" sz="3200" dirty="0" smtClean="0"/>
              <a:t> </a:t>
            </a:r>
            <a:r>
              <a:rPr lang="en-US" sz="2800" dirty="0" smtClean="0"/>
              <a:t>[</a:t>
            </a:r>
            <a:r>
              <a:rPr lang="en-US" sz="2800" b="1" dirty="0" smtClean="0">
                <a:solidFill>
                  <a:srgbClr val="B83D68"/>
                </a:solidFill>
              </a:rPr>
              <a:t>1</a:t>
            </a:r>
            <a:r>
              <a:rPr lang="en-US" sz="2800" b="1" baseline="30000" dirty="0" smtClean="0">
                <a:solidFill>
                  <a:srgbClr val="B83D68"/>
                </a:solidFill>
              </a:rPr>
              <a:t>st</a:t>
            </a:r>
            <a:r>
              <a:rPr lang="en-US" sz="2800" b="1" dirty="0" smtClean="0">
                <a:solidFill>
                  <a:srgbClr val="B83D68"/>
                </a:solidFill>
              </a:rPr>
              <a:t> </a:t>
            </a:r>
            <a:r>
              <a:rPr lang="en-US" sz="2800" dirty="0" smtClean="0"/>
              <a:t>defined as] </a:t>
            </a:r>
            <a:r>
              <a:rPr lang="en-US" sz="3200" b="1" dirty="0" smtClean="0">
                <a:solidFill>
                  <a:srgbClr val="006600"/>
                </a:solidFill>
              </a:rPr>
              <a:t>a fixed season,</a:t>
            </a:r>
            <a:r>
              <a:rPr lang="en-US" sz="3200" b="1" dirty="0" smtClean="0">
                <a:solidFill>
                  <a:srgbClr val="0070C0"/>
                </a:solidFill>
              </a:rPr>
              <a:t> </a:t>
            </a:r>
            <a:r>
              <a:rPr lang="en-US" sz="3200" dirty="0" smtClean="0"/>
              <a:t>is rightly understood </a:t>
            </a:r>
            <a:r>
              <a:rPr lang="en-US" sz="3200" b="1" u="sng" dirty="0" smtClean="0"/>
              <a:t>first</a:t>
            </a:r>
            <a:r>
              <a:rPr lang="en-US" sz="3200" dirty="0" smtClean="0"/>
              <a:t> in the context of the appointed agricultural seasons of </a:t>
            </a:r>
            <a:r>
              <a:rPr lang="en-US" sz="3200" b="1" dirty="0" smtClean="0">
                <a:solidFill>
                  <a:srgbClr val="0070C0"/>
                </a:solidFill>
              </a:rPr>
              <a:t>Gen 1:14.</a:t>
            </a:r>
          </a:p>
        </p:txBody>
      </p:sp>
      <p:pic>
        <p:nvPicPr>
          <p:cNvPr id="13" name="Picture 5" descr="C:\Users\Rae\Desktop\moses B6896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1131" y="3977334"/>
            <a:ext cx="2487532" cy="2604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7" name="Content Placeholder 9"/>
          <p:cNvSpPr txBox="1">
            <a:spLocks/>
          </p:cNvSpPr>
          <p:nvPr/>
        </p:nvSpPr>
        <p:spPr>
          <a:xfrm>
            <a:off x="9067800" y="3944897"/>
            <a:ext cx="2819400" cy="2913104"/>
          </a:xfrm>
          <a:prstGeom prst="rect">
            <a:avLst/>
          </a:prstGeom>
        </p:spPr>
        <p:txBody>
          <a:bodyPr vert="horz">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1" indent="0" algn="ctr">
              <a:spcBef>
                <a:spcPts val="700"/>
              </a:spcBef>
              <a:buClr>
                <a:schemeClr val="accent2"/>
              </a:buClr>
              <a:buSzPct val="100000"/>
              <a:buNone/>
            </a:pPr>
            <a:r>
              <a:rPr lang="en-US" sz="3400" b="1" dirty="0" smtClean="0">
                <a:solidFill>
                  <a:schemeClr val="accent5">
                    <a:lumMod val="75000"/>
                  </a:schemeClr>
                </a:solidFill>
              </a:rPr>
              <a:t>Why did Moses use H4150 and </a:t>
            </a:r>
            <a:br>
              <a:rPr lang="en-US" sz="3400" b="1" dirty="0" smtClean="0">
                <a:solidFill>
                  <a:schemeClr val="accent5">
                    <a:lumMod val="75000"/>
                  </a:schemeClr>
                </a:solidFill>
              </a:rPr>
            </a:br>
            <a:r>
              <a:rPr lang="en-US" sz="3400" b="1" dirty="0" smtClean="0">
                <a:solidFill>
                  <a:schemeClr val="accent5">
                    <a:lumMod val="75000"/>
                  </a:schemeClr>
                </a:solidFill>
              </a:rPr>
              <a:t>not another option?</a:t>
            </a:r>
            <a:endParaRPr lang="en-US" b="1" dirty="0">
              <a:solidFill>
                <a:schemeClr val="accent5">
                  <a:lumMod val="75000"/>
                </a:schemeClr>
              </a:solidFill>
            </a:endParaRPr>
          </a:p>
        </p:txBody>
      </p:sp>
    </p:spTree>
    <p:extLst>
      <p:ext uri="{BB962C8B-B14F-4D97-AF65-F5344CB8AC3E}">
        <p14:creationId xmlns:p14="http://schemas.microsoft.com/office/powerpoint/2010/main" val="132589825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xit" presetSubtype="0" fill="hold" grpId="0" nodeType="click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 decel="100000"/>
                                        <p:tgtEl>
                                          <p:spTgt spid="2"/>
                                        </p:tgtEl>
                                        <p:attrNameLst>
                                          <p:attrName>ppt_y</p:attrName>
                                        </p:attrNameLst>
                                      </p:cBhvr>
                                      <p:tavLst>
                                        <p:tav tm="0">
                                          <p:val>
                                            <p:strVal val="ppt_y"/>
                                          </p:val>
                                        </p:tav>
                                        <p:tav tm="100000">
                                          <p:val>
                                            <p:strVal val="ppt_y-.03"/>
                                          </p:val>
                                        </p:tav>
                                      </p:tavLst>
                                    </p:anim>
                                    <p:anim calcmode="lin" valueType="num">
                                      <p:cBhvr>
                                        <p:cTn id="14" dur="900" accel="100000">
                                          <p:stCondLst>
                                            <p:cond delay="100"/>
                                          </p:stCondLst>
                                        </p:cTn>
                                        <p:tgtEl>
                                          <p:spTgt spid="2"/>
                                        </p:tgtEl>
                                        <p:attrNameLst>
                                          <p:attrName>ppt_y</p:attrName>
                                        </p:attrNameLst>
                                      </p:cBhvr>
                                      <p:tavLst>
                                        <p:tav tm="0">
                                          <p:val>
                                            <p:strVal val="ppt_y"/>
                                          </p:val>
                                        </p:tav>
                                        <p:tav tm="100000">
                                          <p:val>
                                            <p:strVal val="ppt_y+1"/>
                                          </p:val>
                                        </p:tav>
                                      </p:tavLst>
                                    </p:anim>
                                    <p:set>
                                      <p:cBhvr>
                                        <p:cTn id="15" dur="1" fill="hold">
                                          <p:stCondLst>
                                            <p:cond delay="9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up)">
                                      <p:cBhvr>
                                        <p:cTn id="20" dur="175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up)">
                                      <p:cBhvr>
                                        <p:cTn id="25" dur="1750"/>
                                        <p:tgtEl>
                                          <p:spTgt spid="7">
                                            <p:txEl>
                                              <p:pRg st="0" end="0"/>
                                            </p:txEl>
                                          </p:spTgt>
                                        </p:tgtEl>
                                      </p:cBhvr>
                                    </p:animEffect>
                                  </p:childTnLst>
                                </p:cTn>
                              </p:par>
                            </p:childTnLst>
                          </p:cTn>
                        </p:par>
                        <p:par>
                          <p:cTn id="26" fill="hold">
                            <p:stCondLst>
                              <p:cond delay="1750"/>
                            </p:stCondLst>
                            <p:childTnLst>
                              <p:par>
                                <p:cTn id="27" presetID="22" presetClass="entr" presetSubtype="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wipe(up)">
                                      <p:cBhvr>
                                        <p:cTn id="34" dur="1750"/>
                                        <p:tgtEl>
                                          <p:spTgt spid="17">
                                            <p:txEl>
                                              <p:pRg st="0" end="0"/>
                                            </p:txEl>
                                          </p:spTgt>
                                        </p:tgtEl>
                                      </p:cBhvr>
                                    </p:animEffect>
                                  </p:childTnLst>
                                </p:cTn>
                              </p:par>
                              <p:par>
                                <p:cTn id="35" presetID="21" presetClass="entr" presetSubtype="3"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3)">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2000"/>
            <a:lum/>
          </a:blip>
          <a:srcRect/>
          <a:stretch>
            <a:fillRect t="-8000" b="-8000"/>
          </a:stretch>
        </a:blipFill>
        <a:effectLst/>
      </p:bgPr>
    </p:bg>
    <p:spTree>
      <p:nvGrpSpPr>
        <p:cNvPr id="1" name=""/>
        <p:cNvGrpSpPr/>
        <p:nvPr/>
      </p:nvGrpSpPr>
      <p:grpSpPr>
        <a:xfrm>
          <a:off x="0" y="0"/>
          <a:ext cx="0" cy="0"/>
          <a:chOff x="0" y="0"/>
          <a:chExt cx="0" cy="0"/>
        </a:xfrm>
      </p:grpSpPr>
      <p:pic>
        <p:nvPicPr>
          <p:cNvPr id="12" name="Picture 2" descr="C:\Users\Rae\Desktop\man and glas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420311" y="4124486"/>
            <a:ext cx="1741997" cy="20574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6"/>
          </p:nvPr>
        </p:nvSpPr>
        <p:spPr/>
        <p:txBody>
          <a:bodyPr>
            <a:normAutofit fontScale="85000" lnSpcReduction="20000"/>
          </a:bodyPr>
          <a:lstStyle/>
          <a:p>
            <a:fld id="{AA4C6552-42F6-43F2-A3FB-E92E8C09004E}" type="slidenum">
              <a:rPr lang="en-US" smtClean="0"/>
              <a:pPr/>
              <a:t>61</a:t>
            </a:fld>
            <a:endParaRPr lang="en-US"/>
          </a:p>
        </p:txBody>
      </p:sp>
      <p:sp>
        <p:nvSpPr>
          <p:cNvPr id="11" name="Content Placeholder 9"/>
          <p:cNvSpPr txBox="1">
            <a:spLocks/>
          </p:cNvSpPr>
          <p:nvPr/>
        </p:nvSpPr>
        <p:spPr>
          <a:xfrm>
            <a:off x="228600" y="3906466"/>
            <a:ext cx="4343400" cy="2839353"/>
          </a:xfrm>
          <a:prstGeom prst="rect">
            <a:avLst/>
          </a:prstGeom>
        </p:spPr>
        <p:txBody>
          <a:bodyPr vert="horz">
            <a:normAutofit lnSpcReduction="100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1" indent="0">
              <a:spcBef>
                <a:spcPts val="700"/>
              </a:spcBef>
              <a:buClr>
                <a:schemeClr val="accent2"/>
              </a:buClr>
              <a:buSzPct val="100000"/>
              <a:buNone/>
            </a:pPr>
            <a:r>
              <a:rPr lang="en-US" sz="3200" dirty="0" smtClean="0"/>
              <a:t>The</a:t>
            </a:r>
            <a:r>
              <a:rPr lang="en-US" sz="3200" b="1" dirty="0" smtClean="0">
                <a:solidFill>
                  <a:schemeClr val="tx1">
                    <a:lumMod val="75000"/>
                    <a:lumOff val="25000"/>
                  </a:schemeClr>
                </a:solidFill>
              </a:rPr>
              <a:t> </a:t>
            </a:r>
            <a:r>
              <a:rPr lang="en-US" sz="3200" b="1" dirty="0" smtClean="0">
                <a:solidFill>
                  <a:srgbClr val="B83D68"/>
                </a:solidFill>
              </a:rPr>
              <a:t>2</a:t>
            </a:r>
            <a:r>
              <a:rPr lang="en-US" sz="3200" b="1" baseline="30000" dirty="0" smtClean="0">
                <a:solidFill>
                  <a:srgbClr val="B83D68"/>
                </a:solidFill>
              </a:rPr>
              <a:t>nd</a:t>
            </a:r>
            <a:r>
              <a:rPr lang="en-US" sz="3200" b="1" dirty="0" smtClean="0"/>
              <a:t> </a:t>
            </a:r>
            <a:r>
              <a:rPr lang="en-US" sz="3200" dirty="0" smtClean="0"/>
              <a:t>definition[s] of </a:t>
            </a:r>
            <a:r>
              <a:rPr lang="en-US" sz="3200" b="1" dirty="0" err="1" smtClean="0">
                <a:solidFill>
                  <a:srgbClr val="0070C0"/>
                </a:solidFill>
              </a:rPr>
              <a:t>moed</a:t>
            </a:r>
            <a:r>
              <a:rPr lang="en-US" sz="3200" b="1" dirty="0" smtClean="0">
                <a:solidFill>
                  <a:srgbClr val="0070C0"/>
                </a:solidFill>
              </a:rPr>
              <a:t>,</a:t>
            </a:r>
            <a:r>
              <a:rPr lang="en-US" sz="3200" dirty="0" smtClean="0"/>
              <a:t> </a:t>
            </a:r>
            <a:r>
              <a:rPr lang="en-US" sz="3200" b="1" u="sng" dirty="0" smtClean="0"/>
              <a:t>are implied as</a:t>
            </a:r>
            <a:r>
              <a:rPr lang="en-US" sz="3200" dirty="0" smtClean="0"/>
              <a:t>: </a:t>
            </a:r>
            <a:r>
              <a:rPr lang="en-US" sz="2800" dirty="0" smtClean="0"/>
              <a:t> </a:t>
            </a:r>
            <a:br>
              <a:rPr lang="en-US" sz="2800" dirty="0" smtClean="0"/>
            </a:br>
            <a:r>
              <a:rPr lang="en-US" sz="3200" b="1" dirty="0" smtClean="0">
                <a:solidFill>
                  <a:srgbClr val="0070C0"/>
                </a:solidFill>
              </a:rPr>
              <a:t>a festival;</a:t>
            </a:r>
            <a:r>
              <a:rPr lang="en-US" sz="3200" dirty="0" smtClean="0"/>
              <a:t> </a:t>
            </a:r>
            <a:r>
              <a:rPr lang="en-US" sz="3200" b="1" dirty="0" smtClean="0">
                <a:solidFill>
                  <a:srgbClr val="0070C0"/>
                </a:solidFill>
              </a:rPr>
              <a:t>an assembly, or congregational place of meeting for a definite purpose. </a:t>
            </a:r>
            <a:endParaRPr lang="en-US" sz="2400" dirty="0" smtClean="0"/>
          </a:p>
        </p:txBody>
      </p:sp>
      <p:sp>
        <p:nvSpPr>
          <p:cNvPr id="19" name="Notched Right Arrow 18"/>
          <p:cNvSpPr/>
          <p:nvPr/>
        </p:nvSpPr>
        <p:spPr>
          <a:xfrm rot="9215803">
            <a:off x="4137551" y="3314368"/>
            <a:ext cx="1996111" cy="685800"/>
          </a:xfrm>
          <a:prstGeom prst="notchedRightArrow">
            <a:avLst>
              <a:gd name="adj1" fmla="val 53375"/>
              <a:gd name="adj2" fmla="val 63502"/>
            </a:avLst>
          </a:prstGeom>
          <a:blipFill dpi="0" rotWithShape="1">
            <a:blip r:embed="rId5" cstate="print">
              <a:extLst>
                <a:ext uri="{28A0092B-C50C-407E-A947-70E740481C1C}">
                  <a14:useLocalDpi xmlns:a14="http://schemas.microsoft.com/office/drawing/2010/main" val="0"/>
                </a:ext>
              </a:extLst>
            </a:blip>
            <a:srcRect/>
            <a:stretch>
              <a:fillRect/>
            </a:stretch>
          </a:blipFill>
          <a:ln w="57150">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5"/>
          <p:cNvSpPr txBox="1">
            <a:spLocks/>
          </p:cNvSpPr>
          <p:nvPr/>
        </p:nvSpPr>
        <p:spPr>
          <a:xfrm>
            <a:off x="76200" y="196850"/>
            <a:ext cx="11938000" cy="869950"/>
          </a:xfrm>
          <a:prstGeom prst="rect">
            <a:avLst/>
          </a:prstGeom>
        </p:spPr>
        <p:txBody>
          <a:bodyPr vert="horz" anchor="ctr">
            <a:normAutofit/>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i="1" dirty="0" smtClean="0">
                <a:ln w="10541" cmpd="sng">
                  <a:solidFill>
                    <a:schemeClr val="accent1">
                      <a:shade val="88000"/>
                      <a:satMod val="110000"/>
                    </a:schemeClr>
                  </a:solidFill>
                  <a:prstDash val="solid"/>
                </a:ln>
                <a:solidFill>
                  <a:srgbClr val="006600"/>
                </a:solidFill>
                <a:latin typeface="Arial Rounded MT Bold" pitchFamily="34" charset="0"/>
              </a:rPr>
              <a:t>Strong’s</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  </a:t>
            </a:r>
            <a:r>
              <a:rPr lang="en-US" sz="4800" b="1" dirty="0" smtClean="0">
                <a:ln w="10541" cmpd="sng">
                  <a:solidFill>
                    <a:srgbClr val="002060"/>
                  </a:solidFill>
                  <a:prstDash val="solid"/>
                </a:ln>
                <a:solidFill>
                  <a:srgbClr val="00B0F0"/>
                </a:solidFill>
                <a:latin typeface="Arial Rounded MT Bold" pitchFamily="34" charset="0"/>
              </a:rPr>
              <a:t>H4150 “Seasons”    2</a:t>
            </a:r>
            <a:r>
              <a:rPr lang="en-US" sz="4800" b="1" baseline="30000" dirty="0" smtClean="0">
                <a:ln w="10541" cmpd="sng">
                  <a:solidFill>
                    <a:srgbClr val="002060"/>
                  </a:solidFill>
                  <a:prstDash val="solid"/>
                </a:ln>
                <a:solidFill>
                  <a:srgbClr val="00B0F0"/>
                </a:solidFill>
                <a:latin typeface="Arial Rounded MT Bold" pitchFamily="34" charset="0"/>
              </a:rPr>
              <a:t>nd</a:t>
            </a:r>
            <a:r>
              <a:rPr lang="en-US" sz="4800" b="1" dirty="0" smtClean="0">
                <a:ln w="10541" cmpd="sng">
                  <a:solidFill>
                    <a:srgbClr val="002060"/>
                  </a:solidFill>
                  <a:prstDash val="solid"/>
                </a:ln>
                <a:solidFill>
                  <a:srgbClr val="00B0F0"/>
                </a:solidFill>
                <a:latin typeface="Arial Rounded MT Bold" pitchFamily="34" charset="0"/>
              </a:rPr>
              <a:t> Def.</a:t>
            </a:r>
            <a:endParaRPr lang="en-US" sz="4800" b="1" dirty="0">
              <a:ln w="10541" cmpd="sng">
                <a:solidFill>
                  <a:srgbClr val="002060"/>
                </a:solidFill>
                <a:prstDash val="solid"/>
              </a:ln>
              <a:solidFill>
                <a:srgbClr val="00B0F0"/>
              </a:solidFill>
              <a:latin typeface="Arial Rounded MT Bold" pitchFamily="34" charset="0"/>
            </a:endParaRPr>
          </a:p>
        </p:txBody>
      </p:sp>
      <p:sp>
        <p:nvSpPr>
          <p:cNvPr id="23" name="Rounded Rectangle 22"/>
          <p:cNvSpPr/>
          <p:nvPr/>
        </p:nvSpPr>
        <p:spPr>
          <a:xfrm>
            <a:off x="9067800" y="152400"/>
            <a:ext cx="2413000" cy="914400"/>
          </a:xfrm>
          <a:prstGeom prst="round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7" name="Notched Right Arrow 26"/>
          <p:cNvSpPr/>
          <p:nvPr/>
        </p:nvSpPr>
        <p:spPr>
          <a:xfrm>
            <a:off x="12649200" y="2410310"/>
            <a:ext cx="2514600" cy="685800"/>
          </a:xfrm>
          <a:prstGeom prst="notchedRightArrow">
            <a:avLst>
              <a:gd name="adj1" fmla="val 53375"/>
              <a:gd name="adj2" fmla="val 63502"/>
            </a:avLst>
          </a:prstGeom>
          <a:blipFill dpi="0" rotWithShape="1">
            <a:blip r:embed="rId6" cstate="print">
              <a:extLst>
                <a:ext uri="{28A0092B-C50C-407E-A947-70E740481C1C}">
                  <a14:useLocalDpi xmlns:a14="http://schemas.microsoft.com/office/drawing/2010/main" val="0"/>
                </a:ext>
              </a:extLst>
            </a:blip>
            <a:srcRect/>
            <a:stretch>
              <a:fillRect/>
            </a:stretch>
          </a:blipFill>
          <a:ln w="57150">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7"/>
          <p:cNvSpPr txBox="1">
            <a:spLocks/>
          </p:cNvSpPr>
          <p:nvPr/>
        </p:nvSpPr>
        <p:spPr>
          <a:xfrm>
            <a:off x="318880" y="1475559"/>
            <a:ext cx="6019800" cy="1816282"/>
          </a:xfrm>
          <a:prstGeom prst="rect">
            <a:avLst/>
          </a:prstGeom>
        </p:spPr>
        <p:txBody>
          <a:bodyPr vert="horz">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1" indent="0">
              <a:spcBef>
                <a:spcPts val="700"/>
              </a:spcBef>
              <a:buClr>
                <a:schemeClr val="accent2"/>
              </a:buClr>
              <a:buSzPct val="100000"/>
              <a:buFont typeface="Wingdings 2"/>
              <a:buNone/>
            </a:pPr>
            <a:r>
              <a:rPr lang="en-US" sz="3400" b="1" i="1" u="sng" dirty="0" smtClean="0">
                <a:solidFill>
                  <a:srgbClr val="B83D68"/>
                </a:solidFill>
              </a:rPr>
              <a:t>Seasons</a:t>
            </a:r>
            <a:r>
              <a:rPr lang="en-US" sz="3400" i="1" dirty="0" smtClean="0"/>
              <a:t> – </a:t>
            </a:r>
            <a:r>
              <a:rPr lang="en-US" sz="3400" b="1" i="1" dirty="0" smtClean="0">
                <a:solidFill>
                  <a:srgbClr val="006600"/>
                </a:solidFill>
              </a:rPr>
              <a:t>Strong’s</a:t>
            </a:r>
            <a:r>
              <a:rPr lang="en-US" sz="3400" i="1" dirty="0" smtClean="0"/>
              <a:t> </a:t>
            </a:r>
            <a:r>
              <a:rPr lang="en-US" sz="3400" dirty="0" smtClean="0"/>
              <a:t> </a:t>
            </a:r>
            <a:r>
              <a:rPr lang="en-US" sz="3400" b="1" dirty="0" smtClean="0"/>
              <a:t>H4150</a:t>
            </a:r>
            <a:r>
              <a:rPr lang="en-US" sz="3400" dirty="0" smtClean="0"/>
              <a:t>; </a:t>
            </a:r>
            <a:br>
              <a:rPr lang="en-US" sz="3400" dirty="0" smtClean="0"/>
            </a:br>
            <a:r>
              <a:rPr lang="en-US" sz="3400" b="1" dirty="0" err="1" smtClean="0">
                <a:solidFill>
                  <a:srgbClr val="0070C0"/>
                </a:solidFill>
              </a:rPr>
              <a:t>moed</a:t>
            </a:r>
            <a:r>
              <a:rPr lang="en-US" sz="3400" b="1" dirty="0" smtClean="0">
                <a:solidFill>
                  <a:srgbClr val="0070C0"/>
                </a:solidFill>
              </a:rPr>
              <a:t>`; </a:t>
            </a:r>
            <a:r>
              <a:rPr lang="en-US" sz="3400" dirty="0" smtClean="0"/>
              <a:t>…  </a:t>
            </a:r>
            <a:br>
              <a:rPr lang="en-US" sz="3400" dirty="0" smtClean="0"/>
            </a:br>
            <a:r>
              <a:rPr lang="en-US" sz="2400" dirty="0" smtClean="0"/>
              <a:t>[</a:t>
            </a:r>
            <a:r>
              <a:rPr lang="en-US" sz="2400" b="1" dirty="0" smtClean="0">
                <a:solidFill>
                  <a:srgbClr val="B83D68"/>
                </a:solidFill>
              </a:rPr>
              <a:t>1</a:t>
            </a:r>
            <a:r>
              <a:rPr lang="en-US" sz="2400" b="1" baseline="30000" dirty="0" smtClean="0">
                <a:solidFill>
                  <a:srgbClr val="B83D68"/>
                </a:solidFill>
              </a:rPr>
              <a:t>st</a:t>
            </a:r>
            <a:r>
              <a:rPr lang="en-US" sz="2400" b="1" dirty="0" smtClean="0">
                <a:solidFill>
                  <a:srgbClr val="B83D68"/>
                </a:solidFill>
              </a:rPr>
              <a:t> def.</a:t>
            </a:r>
            <a:r>
              <a:rPr lang="en-US" sz="2400" dirty="0" smtClean="0"/>
              <a:t>]  </a:t>
            </a:r>
            <a:r>
              <a:rPr lang="en-US" sz="3400" b="1" u="sng" dirty="0" smtClean="0">
                <a:solidFill>
                  <a:srgbClr val="006600"/>
                </a:solidFill>
              </a:rPr>
              <a:t>a fixed season</a:t>
            </a:r>
            <a:r>
              <a:rPr lang="en-US" sz="3400" b="1" dirty="0" smtClean="0">
                <a:solidFill>
                  <a:srgbClr val="006600"/>
                </a:solidFill>
              </a:rPr>
              <a:t>;</a:t>
            </a:r>
          </a:p>
        </p:txBody>
      </p:sp>
      <p:sp>
        <p:nvSpPr>
          <p:cNvPr id="29" name="Rounded Rectangle 28"/>
          <p:cNvSpPr/>
          <p:nvPr/>
        </p:nvSpPr>
        <p:spPr>
          <a:xfrm>
            <a:off x="458741" y="2619799"/>
            <a:ext cx="4143739" cy="641561"/>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w="57150">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7"/>
          <p:cNvSpPr txBox="1">
            <a:spLocks/>
          </p:cNvSpPr>
          <p:nvPr/>
        </p:nvSpPr>
        <p:spPr>
          <a:xfrm>
            <a:off x="5979160" y="1600200"/>
            <a:ext cx="6212840" cy="5203518"/>
          </a:xfrm>
          <a:prstGeom prst="rect">
            <a:avLst/>
          </a:prstGeom>
        </p:spPr>
        <p:txBody>
          <a:bodyPr vert="horz">
            <a:normAutofit fontScale="92500" lnSpcReduction="100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1" indent="0">
              <a:lnSpc>
                <a:spcPct val="110000"/>
              </a:lnSpc>
              <a:spcBef>
                <a:spcPts val="700"/>
              </a:spcBef>
              <a:buClr>
                <a:schemeClr val="accent2"/>
              </a:buClr>
              <a:buSzPct val="100000"/>
              <a:buNone/>
            </a:pPr>
            <a:r>
              <a:rPr lang="en-US" sz="2800" dirty="0" smtClean="0"/>
              <a:t>[</a:t>
            </a:r>
            <a:r>
              <a:rPr lang="en-US" sz="2800" b="1" dirty="0" smtClean="0">
                <a:solidFill>
                  <a:srgbClr val="0070C0"/>
                </a:solidFill>
              </a:rPr>
              <a:t>The following terms are 2</a:t>
            </a:r>
            <a:r>
              <a:rPr lang="en-US" sz="2800" b="1" baseline="30000" dirty="0" smtClean="0">
                <a:solidFill>
                  <a:srgbClr val="0070C0"/>
                </a:solidFill>
              </a:rPr>
              <a:t>nd</a:t>
            </a:r>
            <a:r>
              <a:rPr lang="en-US" sz="2800" b="1" dirty="0" smtClean="0">
                <a:solidFill>
                  <a:srgbClr val="0070C0"/>
                </a:solidFill>
              </a:rPr>
              <a:t> </a:t>
            </a:r>
            <a:r>
              <a:rPr lang="en-US" sz="2800" b="1" dirty="0" err="1" smtClean="0">
                <a:solidFill>
                  <a:srgbClr val="0070C0"/>
                </a:solidFill>
              </a:rPr>
              <a:t>defs</a:t>
            </a:r>
            <a:r>
              <a:rPr lang="en-US" sz="2800" b="1" dirty="0" smtClean="0">
                <a:solidFill>
                  <a:srgbClr val="0070C0"/>
                </a:solidFill>
              </a:rPr>
              <a:t>. according to KJV usages for feasts &amp; festivals.</a:t>
            </a:r>
            <a:r>
              <a:rPr lang="en-US" sz="2800" dirty="0" smtClean="0"/>
              <a:t>] … </a:t>
            </a:r>
            <a:r>
              <a:rPr lang="en-US" sz="3200" dirty="0" smtClean="0"/>
              <a:t>specifically</a:t>
            </a:r>
            <a:r>
              <a:rPr lang="en-US" sz="3200" dirty="0"/>
              <a:t>,</a:t>
            </a:r>
            <a:r>
              <a:rPr lang="en-US" sz="3200" dirty="0" smtClean="0"/>
              <a:t> </a:t>
            </a:r>
            <a:r>
              <a:rPr lang="en-US" sz="3200" b="1" dirty="0" smtClean="0">
                <a:solidFill>
                  <a:srgbClr val="0070C0"/>
                </a:solidFill>
              </a:rPr>
              <a:t>a festival; </a:t>
            </a:r>
            <a:r>
              <a:rPr lang="en-US" sz="3200" dirty="0" smtClean="0"/>
              <a:t>conventionally a year </a:t>
            </a:r>
            <a:r>
              <a:rPr lang="en-US" sz="3000" dirty="0" smtClean="0">
                <a:solidFill>
                  <a:srgbClr val="C00000"/>
                </a:solidFill>
              </a:rPr>
              <a:t>[or end of an agricultural season, or festival];</a:t>
            </a:r>
            <a:r>
              <a:rPr lang="en-US" sz="3900" dirty="0" smtClean="0">
                <a:solidFill>
                  <a:srgbClr val="C00000"/>
                </a:solidFill>
              </a:rPr>
              <a:t>  </a:t>
            </a:r>
            <a:br>
              <a:rPr lang="en-US" sz="3900" dirty="0" smtClean="0">
                <a:solidFill>
                  <a:srgbClr val="C00000"/>
                </a:solidFill>
              </a:rPr>
            </a:br>
            <a:r>
              <a:rPr lang="en-US" sz="3200" b="1" u="sng" dirty="0" smtClean="0">
                <a:solidFill>
                  <a:srgbClr val="C00000"/>
                </a:solidFill>
              </a:rPr>
              <a:t>by</a:t>
            </a:r>
            <a:r>
              <a:rPr lang="en-US" sz="3200" dirty="0" smtClean="0"/>
              <a:t> </a:t>
            </a:r>
            <a:r>
              <a:rPr lang="en-US" sz="3200" b="1" u="sng" dirty="0" smtClean="0">
                <a:solidFill>
                  <a:srgbClr val="C00000"/>
                </a:solidFill>
              </a:rPr>
              <a:t>implication</a:t>
            </a:r>
            <a:r>
              <a:rPr lang="en-US" sz="3200" dirty="0" smtClean="0">
                <a:solidFill>
                  <a:srgbClr val="C00000"/>
                </a:solidFill>
              </a:rPr>
              <a:t>,</a:t>
            </a:r>
            <a:r>
              <a:rPr lang="en-US" sz="3200" dirty="0" smtClean="0"/>
              <a:t> </a:t>
            </a:r>
            <a:r>
              <a:rPr lang="en-US" sz="3200" b="1" dirty="0" smtClean="0">
                <a:solidFill>
                  <a:srgbClr val="0070C0"/>
                </a:solidFill>
              </a:rPr>
              <a:t>an assembly </a:t>
            </a:r>
            <a:br>
              <a:rPr lang="en-US" sz="3200" b="1" dirty="0" smtClean="0">
                <a:solidFill>
                  <a:srgbClr val="0070C0"/>
                </a:solidFill>
              </a:rPr>
            </a:br>
            <a:r>
              <a:rPr lang="en-US" sz="3200" dirty="0" smtClean="0"/>
              <a:t>(as convened for a definite purpose); </a:t>
            </a:r>
            <a:r>
              <a:rPr lang="en-US" sz="3200" b="1" dirty="0" smtClean="0">
                <a:solidFill>
                  <a:srgbClr val="0070C0"/>
                </a:solidFill>
              </a:rPr>
              <a:t>technically the congregation;</a:t>
            </a:r>
            <a:r>
              <a:rPr lang="en-US" sz="3200" dirty="0" smtClean="0"/>
              <a:t> </a:t>
            </a:r>
            <a:br>
              <a:rPr lang="en-US" sz="3200" dirty="0" smtClean="0"/>
            </a:br>
            <a:r>
              <a:rPr lang="en-US" sz="3200" dirty="0" smtClean="0"/>
              <a:t>by extension, </a:t>
            </a:r>
            <a:r>
              <a:rPr lang="en-US" sz="3200" b="1" dirty="0" smtClean="0">
                <a:solidFill>
                  <a:srgbClr val="0070C0"/>
                </a:solidFill>
              </a:rPr>
              <a:t>the place of meeting; </a:t>
            </a:r>
            <a:r>
              <a:rPr lang="en-US" sz="3200" dirty="0" smtClean="0"/>
              <a:t> </a:t>
            </a:r>
            <a:br>
              <a:rPr lang="en-US" sz="3200" dirty="0" smtClean="0"/>
            </a:br>
            <a:r>
              <a:rPr lang="en-US" sz="3200" b="1" u="sng" dirty="0" smtClean="0"/>
              <a:t>also a signal</a:t>
            </a:r>
            <a:r>
              <a:rPr lang="en-US" sz="3200" dirty="0" smtClean="0"/>
              <a:t> (as appointed beforehand).</a:t>
            </a:r>
          </a:p>
          <a:p>
            <a:pPr marL="0" indent="0">
              <a:buFont typeface="Wingdings"/>
              <a:buNone/>
            </a:pPr>
            <a:endParaRPr lang="en-US" dirty="0"/>
          </a:p>
        </p:txBody>
      </p:sp>
    </p:spTree>
    <p:extLst>
      <p:ext uri="{BB962C8B-B14F-4D97-AF65-F5344CB8AC3E}">
        <p14:creationId xmlns:p14="http://schemas.microsoft.com/office/powerpoint/2010/main" val="25052427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8" presetClass="emph" presetSubtype="0" fill="hold" grpId="1" nodeType="afterEffect">
                                  <p:stCondLst>
                                    <p:cond delay="0"/>
                                  </p:stCondLst>
                                  <p:childTnLst>
                                    <p:animRot by="-21600000">
                                      <p:cBhvr>
                                        <p:cTn id="13" dur="2000" fill="hold"/>
                                        <p:tgtEl>
                                          <p:spTgt spid="2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up)">
                                      <p:cBhvr>
                                        <p:cTn id="18" dur="1750"/>
                                        <p:tgtEl>
                                          <p:spTgt spid="3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1750"/>
                                        <p:tgtEl>
                                          <p:spTgt spid="19"/>
                                        </p:tgtEl>
                                      </p:cBhvr>
                                    </p:animEffect>
                                  </p:childTnLst>
                                </p:cTn>
                              </p:par>
                              <p:par>
                                <p:cTn id="24" presetID="22" presetClass="entr" presetSubtype="1" fill="hold"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up)">
                                      <p:cBhvr>
                                        <p:cTn id="26" dur="175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3"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4000"/>
            <a:lum/>
          </a:blip>
          <a:srcRect/>
          <a:stretch>
            <a:fillRect l="-1000" r="-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85000" lnSpcReduction="20000"/>
          </a:bodyPr>
          <a:lstStyle/>
          <a:p>
            <a:fld id="{AA4C6552-42F6-43F2-A3FB-E92E8C09004E}" type="slidenum">
              <a:rPr lang="en-US" smtClean="0">
                <a:solidFill>
                  <a:srgbClr val="464653"/>
                </a:solidFill>
              </a:rPr>
              <a:pPr/>
              <a:t>62</a:t>
            </a:fld>
            <a:endParaRPr lang="en-US">
              <a:solidFill>
                <a:srgbClr val="464653"/>
              </a:solidFill>
            </a:endParaRPr>
          </a:p>
        </p:txBody>
      </p:sp>
      <p:pic>
        <p:nvPicPr>
          <p:cNvPr id="4" name="Picture 2" descr="C:\Users\Rae\Desktop\man and gla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4717908"/>
            <a:ext cx="1610803" cy="20574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52400" y="-1144899"/>
            <a:ext cx="4038600" cy="914400"/>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w="57150">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410200" y="-953906"/>
            <a:ext cx="3265025" cy="762000"/>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w="57150">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p:cNvSpPr txBox="1">
            <a:spLocks/>
          </p:cNvSpPr>
          <p:nvPr/>
        </p:nvSpPr>
        <p:spPr>
          <a:xfrm>
            <a:off x="2141480" y="4876800"/>
            <a:ext cx="5476071" cy="2146884"/>
          </a:xfrm>
          <a:prstGeom prst="rect">
            <a:avLst/>
          </a:prstGeom>
        </p:spPr>
        <p:txBody>
          <a:bodyPr vert="horz">
            <a:normAutofit fontScale="925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lvl="1" indent="-457200">
              <a:spcBef>
                <a:spcPts val="700"/>
              </a:spcBef>
              <a:buClr>
                <a:schemeClr val="accent2"/>
              </a:buClr>
              <a:buSzPct val="100000"/>
              <a:buFont typeface="Wingdings" pitchFamily="2" charset="2"/>
              <a:buChar char="§"/>
            </a:pPr>
            <a:r>
              <a:rPr lang="en-US" sz="2400" b="1" dirty="0">
                <a:solidFill>
                  <a:srgbClr val="006600"/>
                </a:solidFill>
              </a:rPr>
              <a:t>Deut 33:14. … and for the precious things put forth by the moon [H3391].  </a:t>
            </a:r>
          </a:p>
          <a:p>
            <a:pPr marL="457200" lvl="1" indent="-457200">
              <a:spcBef>
                <a:spcPts val="700"/>
              </a:spcBef>
              <a:buClr>
                <a:schemeClr val="accent2"/>
              </a:buClr>
              <a:buSzPct val="100000"/>
              <a:buFont typeface="Wingdings" pitchFamily="2" charset="2"/>
              <a:buChar char="§"/>
            </a:pPr>
            <a:r>
              <a:rPr lang="en-US" sz="2400" b="1" dirty="0" smtClean="0">
                <a:solidFill>
                  <a:srgbClr val="006600"/>
                </a:solidFill>
              </a:rPr>
              <a:t>H3391 defines the moon’s lunation cycle that ushers in these H4150 agricultural seasons for Ps 104:19 as well.</a:t>
            </a:r>
            <a:endParaRPr lang="en-US" sz="2400" b="1" dirty="0">
              <a:solidFill>
                <a:srgbClr val="006600"/>
              </a:solidFill>
            </a:endParaRPr>
          </a:p>
        </p:txBody>
      </p:sp>
      <p:pic>
        <p:nvPicPr>
          <p:cNvPr id="11" name="Picture 5" descr="C:\Users\Rae\Desktop\moses B6896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4843400"/>
            <a:ext cx="1725532" cy="18064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2" name="Notched Right Arrow 11"/>
          <p:cNvSpPr/>
          <p:nvPr/>
        </p:nvSpPr>
        <p:spPr>
          <a:xfrm rot="3706644">
            <a:off x="865910" y="3399573"/>
            <a:ext cx="2491212" cy="685800"/>
          </a:xfrm>
          <a:prstGeom prst="notchedRightArrow">
            <a:avLst>
              <a:gd name="adj1" fmla="val 53375"/>
              <a:gd name="adj2" fmla="val 63502"/>
            </a:avLst>
          </a:prstGeom>
          <a:blipFill dpi="0" rotWithShape="1">
            <a:blip r:embed="rId7" cstate="print">
              <a:extLst>
                <a:ext uri="{28A0092B-C50C-407E-A947-70E740481C1C}">
                  <a14:useLocalDpi xmlns:a14="http://schemas.microsoft.com/office/drawing/2010/main" val="0"/>
                </a:ext>
              </a:extLst>
            </a:blip>
            <a:srcRect/>
            <a:stretch>
              <a:fillRect/>
            </a:stretch>
          </a:blipFill>
          <a:ln w="57150">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91200" y="1642272"/>
            <a:ext cx="4077102" cy="2677656"/>
          </a:xfrm>
          <a:prstGeom prst="rect">
            <a:avLst/>
          </a:prstGeom>
          <a:solidFill>
            <a:schemeClr val="bg1">
              <a:alpha val="70000"/>
            </a:schemeClr>
          </a:solidFill>
          <a:scene3d>
            <a:camera prst="orthographicFront"/>
            <a:lightRig rig="threePt" dir="t"/>
          </a:scene3d>
          <a:sp3d>
            <a:bevelT w="165100" prst="coolSlant"/>
          </a:sp3d>
        </p:spPr>
        <p:txBody>
          <a:bodyPr wrap="square" lIns="91440" tIns="45720" rIns="91440" bIns="45720">
            <a:spAutoFit/>
          </a:bodyPr>
          <a:lstStyle/>
          <a:p>
            <a:pPr algn="ctr"/>
            <a:r>
              <a:rPr lang="en-US" sz="2400" b="1" cap="none" spc="0" dirty="0" smtClean="0">
                <a:ln w="1905">
                  <a:solidFill>
                    <a:schemeClr val="tx1"/>
                  </a:solidFill>
                </a:ln>
                <a:solidFill>
                  <a:srgbClr val="00B0F0"/>
                </a:solidFill>
                <a:effectLst>
                  <a:innerShdw blurRad="69850" dist="43180" dir="5400000">
                    <a:srgbClr val="000000">
                      <a:alpha val="65000"/>
                    </a:srgbClr>
                  </a:innerShdw>
                </a:effectLst>
                <a:latin typeface="Comic Sans MS" pitchFamily="66" charset="0"/>
              </a:rPr>
              <a:t>King David used H4150 </a:t>
            </a:r>
            <a:br>
              <a:rPr lang="en-US" sz="2400" b="1" cap="none" spc="0" dirty="0" smtClean="0">
                <a:ln w="1905">
                  <a:solidFill>
                    <a:schemeClr val="tx1"/>
                  </a:solidFill>
                </a:ln>
                <a:solidFill>
                  <a:srgbClr val="00B0F0"/>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tx1"/>
                  </a:solidFill>
                </a:ln>
                <a:solidFill>
                  <a:srgbClr val="00B0F0"/>
                </a:solidFill>
                <a:effectLst>
                  <a:innerShdw blurRad="69850" dist="43180" dir="5400000">
                    <a:srgbClr val="000000">
                      <a:alpha val="65000"/>
                    </a:srgbClr>
                  </a:innerShdw>
                </a:effectLst>
                <a:latin typeface="Comic Sans MS" pitchFamily="66" charset="0"/>
              </a:rPr>
              <a:t>in Ps 104:19 “appointing the moon for seasons.” </a:t>
            </a:r>
            <a:br>
              <a:rPr lang="en-US" sz="2400" b="1" cap="none" spc="0" dirty="0" smtClean="0">
                <a:ln w="1905">
                  <a:solidFill>
                    <a:schemeClr val="tx1"/>
                  </a:solidFill>
                </a:ln>
                <a:solidFill>
                  <a:srgbClr val="00B0F0"/>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tx1"/>
                  </a:solidFill>
                </a:ln>
                <a:solidFill>
                  <a:srgbClr val="00B0F0"/>
                </a:solidFill>
                <a:effectLst>
                  <a:innerShdw blurRad="69850" dist="43180" dir="5400000">
                    <a:srgbClr val="000000">
                      <a:alpha val="65000"/>
                    </a:srgbClr>
                  </a:innerShdw>
                </a:effectLst>
                <a:latin typeface="Comic Sans MS" pitchFamily="66" charset="0"/>
              </a:rPr>
              <a:t> David meant </a:t>
            </a:r>
            <a:br>
              <a:rPr lang="en-US" sz="2400" b="1" cap="none" spc="0" dirty="0" smtClean="0">
                <a:ln w="1905">
                  <a:solidFill>
                    <a:schemeClr val="tx1"/>
                  </a:solidFill>
                </a:ln>
                <a:solidFill>
                  <a:srgbClr val="00B0F0"/>
                </a:solidFill>
                <a:effectLst>
                  <a:innerShdw blurRad="69850" dist="43180" dir="5400000">
                    <a:srgbClr val="000000">
                      <a:alpha val="65000"/>
                    </a:srgbClr>
                  </a:innerShdw>
                </a:effectLst>
                <a:latin typeface="Comic Sans MS" pitchFamily="66" charset="0"/>
              </a:rPr>
            </a:br>
            <a:r>
              <a:rPr lang="en-US" sz="2400" b="1" cap="none" spc="0" dirty="0" smtClean="0">
                <a:ln w="1905">
                  <a:solidFill>
                    <a:schemeClr val="tx1"/>
                  </a:solidFill>
                </a:ln>
                <a:solidFill>
                  <a:srgbClr val="00B0F0"/>
                </a:solidFill>
                <a:effectLst>
                  <a:innerShdw blurRad="69850" dist="43180" dir="5400000">
                    <a:srgbClr val="000000">
                      <a:alpha val="65000"/>
                    </a:srgbClr>
                  </a:innerShdw>
                </a:effectLst>
                <a:latin typeface="Comic Sans MS" pitchFamily="66" charset="0"/>
              </a:rPr>
              <a:t>“agricultural seasons.”</a:t>
            </a:r>
          </a:p>
          <a:p>
            <a:pPr algn="ctr"/>
            <a:r>
              <a:rPr lang="en-US" sz="2400" b="1" dirty="0" smtClean="0">
                <a:ln w="1905">
                  <a:solidFill>
                    <a:schemeClr val="tx1"/>
                  </a:solidFill>
                </a:ln>
                <a:solidFill>
                  <a:srgbClr val="00B0F0"/>
                </a:solidFill>
                <a:effectLst>
                  <a:innerShdw blurRad="69850" dist="43180" dir="5400000">
                    <a:srgbClr val="000000">
                      <a:alpha val="65000"/>
                    </a:srgbClr>
                  </a:innerShdw>
                </a:effectLst>
                <a:latin typeface="Comic Sans MS" pitchFamily="66" charset="0"/>
              </a:rPr>
              <a:t>Does Moses write </a:t>
            </a:r>
            <a:br>
              <a:rPr lang="en-US" sz="2400" b="1" dirty="0" smtClean="0">
                <a:ln w="1905">
                  <a:solidFill>
                    <a:schemeClr val="tx1"/>
                  </a:solidFill>
                </a:ln>
                <a:solidFill>
                  <a:srgbClr val="00B0F0"/>
                </a:solidFill>
                <a:effectLst>
                  <a:innerShdw blurRad="69850" dist="43180" dir="5400000">
                    <a:srgbClr val="000000">
                      <a:alpha val="65000"/>
                    </a:srgbClr>
                  </a:innerShdw>
                </a:effectLst>
                <a:latin typeface="Comic Sans MS" pitchFamily="66" charset="0"/>
              </a:rPr>
            </a:br>
            <a:r>
              <a:rPr lang="en-US" sz="2400" b="1" dirty="0" smtClean="0">
                <a:ln w="1905">
                  <a:solidFill>
                    <a:schemeClr val="tx1"/>
                  </a:solidFill>
                </a:ln>
                <a:solidFill>
                  <a:srgbClr val="00B0F0"/>
                </a:solidFill>
                <a:effectLst>
                  <a:innerShdw blurRad="69850" dist="43180" dir="5400000">
                    <a:srgbClr val="000000">
                      <a:alpha val="65000"/>
                    </a:srgbClr>
                  </a:innerShdw>
                </a:effectLst>
                <a:latin typeface="Comic Sans MS" pitchFamily="66" charset="0"/>
              </a:rPr>
              <a:t>about this?</a:t>
            </a:r>
            <a:r>
              <a:rPr lang="en-US" sz="2400" b="1" cap="none" spc="0" dirty="0" smtClean="0">
                <a:ln w="1905">
                  <a:solidFill>
                    <a:schemeClr val="tx1"/>
                  </a:solidFill>
                </a:ln>
                <a:solidFill>
                  <a:srgbClr val="00B0F0"/>
                </a:solidFill>
                <a:effectLst>
                  <a:innerShdw blurRad="69850" dist="43180" dir="5400000">
                    <a:srgbClr val="000000">
                      <a:alpha val="65000"/>
                    </a:srgbClr>
                  </a:innerShdw>
                </a:effectLst>
                <a:latin typeface="Comic Sans MS" pitchFamily="66" charset="0"/>
              </a:rPr>
              <a:t>  </a:t>
            </a:r>
            <a:endParaRPr lang="en-US" sz="2400" b="1" cap="none" spc="0" dirty="0">
              <a:ln w="1905">
                <a:solidFill>
                  <a:schemeClr val="tx1"/>
                </a:solidFill>
              </a:ln>
              <a:solidFill>
                <a:srgbClr val="00B0F0"/>
              </a:solidFill>
              <a:effectLst>
                <a:innerShdw blurRad="69850" dist="43180" dir="5400000">
                  <a:srgbClr val="000000">
                    <a:alpha val="65000"/>
                  </a:srgbClr>
                </a:innerShdw>
              </a:effectLst>
              <a:latin typeface="Comic Sans MS" pitchFamily="66" charset="0"/>
            </a:endParaRPr>
          </a:p>
        </p:txBody>
      </p:sp>
      <p:sp>
        <p:nvSpPr>
          <p:cNvPr id="14" name="Title 5"/>
          <p:cNvSpPr txBox="1">
            <a:spLocks/>
          </p:cNvSpPr>
          <p:nvPr/>
        </p:nvSpPr>
        <p:spPr>
          <a:xfrm>
            <a:off x="76200" y="196850"/>
            <a:ext cx="11938000" cy="869950"/>
          </a:xfrm>
          <a:prstGeom prst="rect">
            <a:avLst/>
          </a:prstGeom>
        </p:spPr>
        <p:txBody>
          <a:bodyPr vert="horz" anchor="ctr">
            <a:noAutofit/>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smtClean="0">
                <a:ln w="10541" cmpd="sng">
                  <a:solidFill>
                    <a:srgbClr val="002060"/>
                  </a:solidFill>
                  <a:prstDash val="solid"/>
                </a:ln>
                <a:solidFill>
                  <a:srgbClr val="ECDFF5"/>
                </a:solidFill>
                <a:latin typeface="Arial Rounded MT Bold" pitchFamily="34" charset="0"/>
              </a:rPr>
              <a:t>H4150  Moses &amp; King David</a:t>
            </a:r>
            <a:endParaRPr lang="en-US" sz="6000" b="1" dirty="0">
              <a:ln w="10541" cmpd="sng">
                <a:solidFill>
                  <a:srgbClr val="002060"/>
                </a:solidFill>
                <a:prstDash val="solid"/>
              </a:ln>
              <a:solidFill>
                <a:srgbClr val="ECDFF5"/>
              </a:solidFill>
              <a:latin typeface="Arial Rounded MT Bold" pitchFamily="34" charset="0"/>
            </a:endParaRPr>
          </a:p>
        </p:txBody>
      </p:sp>
      <p:sp>
        <p:nvSpPr>
          <p:cNvPr id="16" name="Content Placeholder 9"/>
          <p:cNvSpPr txBox="1">
            <a:spLocks/>
          </p:cNvSpPr>
          <p:nvPr/>
        </p:nvSpPr>
        <p:spPr>
          <a:xfrm>
            <a:off x="18642475" y="1389068"/>
            <a:ext cx="5638800" cy="2461463"/>
          </a:xfrm>
          <a:prstGeom prst="rect">
            <a:avLst/>
          </a:prstGeom>
        </p:spPr>
        <p:txBody>
          <a:bodyPr vert="horz">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lvl="1" indent="-457200">
              <a:spcBef>
                <a:spcPts val="700"/>
              </a:spcBef>
              <a:buClr>
                <a:schemeClr val="accent2"/>
              </a:buClr>
              <a:buSzPct val="100000"/>
              <a:buFont typeface="Wingdings" pitchFamily="2" charset="2"/>
              <a:buChar char="§"/>
            </a:pPr>
            <a:r>
              <a:rPr lang="en-US" sz="2400" b="1" dirty="0" smtClean="0">
                <a:solidFill>
                  <a:schemeClr val="tx1">
                    <a:lumMod val="75000"/>
                    <a:lumOff val="25000"/>
                  </a:schemeClr>
                </a:solidFill>
              </a:rPr>
              <a:t>Review:  </a:t>
            </a:r>
            <a:r>
              <a:rPr lang="en-US" sz="2400" dirty="0" smtClean="0"/>
              <a:t>The</a:t>
            </a:r>
            <a:r>
              <a:rPr lang="en-US" sz="2400" b="1" dirty="0" smtClean="0">
                <a:solidFill>
                  <a:schemeClr val="tx1">
                    <a:lumMod val="75000"/>
                    <a:lumOff val="25000"/>
                  </a:schemeClr>
                </a:solidFill>
              </a:rPr>
              <a:t> </a:t>
            </a:r>
            <a:r>
              <a:rPr lang="en-US" sz="2400" b="1" dirty="0">
                <a:solidFill>
                  <a:srgbClr val="B83D68"/>
                </a:solidFill>
              </a:rPr>
              <a:t>1</a:t>
            </a:r>
            <a:r>
              <a:rPr lang="en-US" sz="2400" b="1" baseline="30000" dirty="0">
                <a:solidFill>
                  <a:srgbClr val="B83D68"/>
                </a:solidFill>
              </a:rPr>
              <a:t>st</a:t>
            </a:r>
            <a:r>
              <a:rPr lang="en-US" sz="2400" b="1" dirty="0" smtClean="0"/>
              <a:t> </a:t>
            </a:r>
            <a:r>
              <a:rPr lang="en-US" sz="2400" dirty="0" smtClean="0"/>
              <a:t>of many </a:t>
            </a:r>
            <a:r>
              <a:rPr lang="en-US" sz="2400" b="1" dirty="0" err="1" smtClean="0">
                <a:solidFill>
                  <a:srgbClr val="0070C0"/>
                </a:solidFill>
              </a:rPr>
              <a:t>moed</a:t>
            </a:r>
            <a:r>
              <a:rPr lang="en-US" sz="2400" b="1" dirty="0" smtClean="0">
                <a:solidFill>
                  <a:srgbClr val="0070C0"/>
                </a:solidFill>
              </a:rPr>
              <a:t>`,</a:t>
            </a:r>
            <a:r>
              <a:rPr lang="en-US" sz="2400" dirty="0" smtClean="0"/>
              <a:t> definition</a:t>
            </a:r>
            <a:r>
              <a:rPr lang="en-US" sz="2000" dirty="0" smtClean="0"/>
              <a:t> </a:t>
            </a:r>
            <a:r>
              <a:rPr lang="en-US" sz="2400" dirty="0" smtClean="0"/>
              <a:t>for Gen 1:14 is correct as: </a:t>
            </a:r>
            <a:r>
              <a:rPr lang="en-US" sz="2000" dirty="0" smtClean="0"/>
              <a:t> </a:t>
            </a:r>
            <a:br>
              <a:rPr lang="en-US" sz="2000" dirty="0" smtClean="0"/>
            </a:br>
            <a:r>
              <a:rPr lang="en-US" sz="2400" b="1" dirty="0" smtClean="0">
                <a:solidFill>
                  <a:srgbClr val="0070C0"/>
                </a:solidFill>
              </a:rPr>
              <a:t>a festival;</a:t>
            </a:r>
            <a:r>
              <a:rPr lang="en-US" sz="2400" dirty="0" smtClean="0"/>
              <a:t> </a:t>
            </a:r>
            <a:r>
              <a:rPr lang="en-US" sz="2400" b="1" dirty="0" smtClean="0">
                <a:solidFill>
                  <a:srgbClr val="0070C0"/>
                </a:solidFill>
              </a:rPr>
              <a:t>an assembly, or congregational place of meeting. </a:t>
            </a:r>
            <a:br>
              <a:rPr lang="en-US" sz="2400" b="1" dirty="0" smtClean="0">
                <a:solidFill>
                  <a:srgbClr val="0070C0"/>
                </a:solidFill>
              </a:rPr>
            </a:br>
            <a:endParaRPr lang="en-US" sz="2400" dirty="0" smtClean="0"/>
          </a:p>
        </p:txBody>
      </p:sp>
      <p:sp>
        <p:nvSpPr>
          <p:cNvPr id="19" name="Notched Right Arrow 18"/>
          <p:cNvSpPr/>
          <p:nvPr/>
        </p:nvSpPr>
        <p:spPr>
          <a:xfrm>
            <a:off x="16508875" y="1796990"/>
            <a:ext cx="2514600" cy="685800"/>
          </a:xfrm>
          <a:prstGeom prst="notchedRightArrow">
            <a:avLst>
              <a:gd name="adj1" fmla="val 53375"/>
              <a:gd name="adj2" fmla="val 63502"/>
            </a:avLst>
          </a:prstGeom>
          <a:blipFill dpi="0" rotWithShape="1">
            <a:blip r:embed="rId8" cstate="print">
              <a:extLst>
                <a:ext uri="{28A0092B-C50C-407E-A947-70E740481C1C}">
                  <a14:useLocalDpi xmlns:a14="http://schemas.microsoft.com/office/drawing/2010/main" val="0"/>
                </a:ext>
              </a:extLst>
            </a:blip>
            <a:srcRect/>
            <a:stretch>
              <a:fillRect/>
            </a:stretch>
          </a:blipFill>
          <a:ln w="57150">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7"/>
          <p:cNvSpPr txBox="1">
            <a:spLocks/>
          </p:cNvSpPr>
          <p:nvPr/>
        </p:nvSpPr>
        <p:spPr>
          <a:xfrm>
            <a:off x="517000" y="1612719"/>
            <a:ext cx="6019800" cy="1816282"/>
          </a:xfrm>
          <a:prstGeom prst="rect">
            <a:avLst/>
          </a:prstGeom>
        </p:spPr>
        <p:txBody>
          <a:bodyPr vert="horz">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1" indent="0">
              <a:spcBef>
                <a:spcPts val="700"/>
              </a:spcBef>
              <a:buClr>
                <a:schemeClr val="accent2"/>
              </a:buClr>
              <a:buSzPct val="100000"/>
              <a:buFont typeface="Wingdings 2"/>
              <a:buNone/>
            </a:pPr>
            <a:r>
              <a:rPr lang="en-US" sz="2400" b="1" i="1" u="sng" dirty="0" smtClean="0">
                <a:solidFill>
                  <a:srgbClr val="B83D68"/>
                </a:solidFill>
              </a:rPr>
              <a:t>Seasons</a:t>
            </a:r>
            <a:r>
              <a:rPr lang="en-US" sz="2400" i="1" dirty="0" smtClean="0"/>
              <a:t> – </a:t>
            </a:r>
            <a:r>
              <a:rPr lang="en-US" sz="2400" b="1" i="1" dirty="0" smtClean="0">
                <a:solidFill>
                  <a:srgbClr val="006600"/>
                </a:solidFill>
              </a:rPr>
              <a:t>Strong’s</a:t>
            </a:r>
            <a:r>
              <a:rPr lang="en-US" sz="2400" i="1" dirty="0" smtClean="0"/>
              <a:t> </a:t>
            </a:r>
            <a:r>
              <a:rPr lang="en-US" sz="2400" dirty="0" smtClean="0"/>
              <a:t> </a:t>
            </a:r>
            <a:r>
              <a:rPr lang="en-US" sz="2400" b="1" dirty="0" smtClean="0"/>
              <a:t>H4150</a:t>
            </a:r>
            <a:r>
              <a:rPr lang="en-US" sz="2400" dirty="0" smtClean="0"/>
              <a:t>; </a:t>
            </a:r>
            <a:r>
              <a:rPr lang="en-US" sz="2400" b="1" dirty="0" err="1" smtClean="0">
                <a:solidFill>
                  <a:srgbClr val="0070C0"/>
                </a:solidFill>
              </a:rPr>
              <a:t>moed</a:t>
            </a:r>
            <a:r>
              <a:rPr lang="en-US" sz="2400" b="1" dirty="0" smtClean="0">
                <a:solidFill>
                  <a:srgbClr val="0070C0"/>
                </a:solidFill>
              </a:rPr>
              <a:t>`;</a:t>
            </a:r>
            <a:r>
              <a:rPr lang="en-US" sz="2400" dirty="0" smtClean="0"/>
              <a:t>  </a:t>
            </a:r>
            <a:r>
              <a:rPr lang="en-US" sz="3400" dirty="0" smtClean="0"/>
              <a:t/>
            </a:r>
            <a:br>
              <a:rPr lang="en-US" sz="3400" dirty="0" smtClean="0"/>
            </a:br>
            <a:r>
              <a:rPr lang="en-US" sz="2400" dirty="0" smtClean="0"/>
              <a:t>[</a:t>
            </a:r>
            <a:r>
              <a:rPr lang="en-US" sz="2400" b="1" dirty="0" smtClean="0">
                <a:solidFill>
                  <a:srgbClr val="B83D68"/>
                </a:solidFill>
              </a:rPr>
              <a:t>1</a:t>
            </a:r>
            <a:r>
              <a:rPr lang="en-US" sz="2400" b="1" baseline="30000" dirty="0" smtClean="0">
                <a:solidFill>
                  <a:srgbClr val="B83D68"/>
                </a:solidFill>
              </a:rPr>
              <a:t>st</a:t>
            </a:r>
            <a:r>
              <a:rPr lang="en-US" sz="2400" b="1" dirty="0" smtClean="0">
                <a:solidFill>
                  <a:srgbClr val="B83D68"/>
                </a:solidFill>
              </a:rPr>
              <a:t> def.</a:t>
            </a:r>
            <a:r>
              <a:rPr lang="en-US" sz="2400" dirty="0" smtClean="0"/>
              <a:t>]  </a:t>
            </a:r>
            <a:r>
              <a:rPr lang="en-US" sz="3400" b="1" u="sng" dirty="0" smtClean="0">
                <a:solidFill>
                  <a:srgbClr val="006600"/>
                </a:solidFill>
              </a:rPr>
              <a:t>a fixed season</a:t>
            </a:r>
            <a:endParaRPr lang="en-US" sz="3400" b="1" dirty="0" smtClean="0">
              <a:solidFill>
                <a:srgbClr val="006600"/>
              </a:solidFill>
            </a:endParaRPr>
          </a:p>
        </p:txBody>
      </p:sp>
      <p:sp>
        <p:nvSpPr>
          <p:cNvPr id="21" name="Rounded Rectangle 20"/>
          <p:cNvSpPr/>
          <p:nvPr/>
        </p:nvSpPr>
        <p:spPr>
          <a:xfrm>
            <a:off x="609600" y="2064642"/>
            <a:ext cx="4143739" cy="830958"/>
          </a:xfrm>
          <a:prstGeom prst="roundRect">
            <a:avLst/>
          </a:prstGeom>
          <a:blipFill dpi="0" rotWithShape="1">
            <a:blip r:embed="rId9" cstate="print">
              <a:extLst>
                <a:ext uri="{28A0092B-C50C-407E-A947-70E740481C1C}">
                  <a14:useLocalDpi xmlns:a14="http://schemas.microsoft.com/office/drawing/2010/main" val="0"/>
                </a:ext>
              </a:extLst>
            </a:blip>
            <a:srcRect/>
            <a:stretch>
              <a:fillRect/>
            </a:stretch>
          </a:blipFill>
          <a:ln w="57150">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558001" y="4367068"/>
            <a:ext cx="3661972" cy="2492990"/>
          </a:xfrm>
          <a:prstGeom prst="rect">
            <a:avLst/>
          </a:prstGeom>
          <a:noFill/>
        </p:spPr>
        <p:txBody>
          <a:bodyPr wrap="square" lIns="91440" tIns="45720" rIns="91440" bIns="45720">
            <a:spAutoFit/>
          </a:bodyPr>
          <a:lstStyle/>
          <a:p>
            <a:pPr algn="ctr"/>
            <a:r>
              <a:rPr lang="en-US" sz="2600" b="1" cap="none" spc="0" dirty="0" smtClean="0">
                <a:ln w="1905">
                  <a:solidFill>
                    <a:schemeClr val="tx1"/>
                  </a:solidFill>
                </a:ln>
                <a:solidFill>
                  <a:schemeClr val="accent5">
                    <a:lumMod val="50000"/>
                  </a:schemeClr>
                </a:solidFill>
                <a:effectLst>
                  <a:innerShdw blurRad="69850" dist="43180" dir="5400000">
                    <a:srgbClr val="000000">
                      <a:alpha val="65000"/>
                    </a:srgbClr>
                  </a:innerShdw>
                </a:effectLst>
                <a:latin typeface="Segoe Print" pitchFamily="2" charset="0"/>
              </a:rPr>
              <a:t>The only word that</a:t>
            </a:r>
            <a:br>
              <a:rPr lang="en-US" sz="2600" b="1" cap="none" spc="0" dirty="0" smtClean="0">
                <a:ln w="1905">
                  <a:solidFill>
                    <a:schemeClr val="tx1"/>
                  </a:solidFill>
                </a:ln>
                <a:solidFill>
                  <a:schemeClr val="accent5">
                    <a:lumMod val="50000"/>
                  </a:schemeClr>
                </a:solidFill>
                <a:effectLst>
                  <a:innerShdw blurRad="69850" dist="43180" dir="5400000">
                    <a:srgbClr val="000000">
                      <a:alpha val="65000"/>
                    </a:srgbClr>
                  </a:innerShdw>
                </a:effectLst>
                <a:latin typeface="Segoe Print" pitchFamily="2" charset="0"/>
              </a:rPr>
            </a:br>
            <a:r>
              <a:rPr lang="en-US" sz="2600" b="1" cap="none" spc="0" dirty="0" smtClean="0">
                <a:ln w="1905">
                  <a:solidFill>
                    <a:schemeClr val="tx1"/>
                  </a:solidFill>
                </a:ln>
                <a:solidFill>
                  <a:schemeClr val="accent5">
                    <a:lumMod val="50000"/>
                  </a:schemeClr>
                </a:solidFill>
                <a:effectLst>
                  <a:innerShdw blurRad="69850" dist="43180" dir="5400000">
                    <a:srgbClr val="000000">
                      <a:alpha val="65000"/>
                    </a:srgbClr>
                  </a:innerShdw>
                </a:effectLst>
                <a:latin typeface="Segoe Print" pitchFamily="2" charset="0"/>
              </a:rPr>
              <a:t>Moses or David </a:t>
            </a:r>
            <a:r>
              <a:rPr lang="en-US" sz="2600" b="1" u="sng" cap="none" spc="0" dirty="0" smtClean="0">
                <a:ln w="1905">
                  <a:solidFill>
                    <a:schemeClr val="tx1"/>
                  </a:solidFill>
                </a:ln>
                <a:solidFill>
                  <a:schemeClr val="accent5">
                    <a:lumMod val="50000"/>
                  </a:schemeClr>
                </a:solidFill>
                <a:effectLst>
                  <a:innerShdw blurRad="69850" dist="43180" dir="5400000">
                    <a:srgbClr val="000000">
                      <a:alpha val="65000"/>
                    </a:srgbClr>
                  </a:innerShdw>
                </a:effectLst>
                <a:latin typeface="Segoe Print" pitchFamily="2" charset="0"/>
              </a:rPr>
              <a:t>could use</a:t>
            </a:r>
            <a:r>
              <a:rPr lang="en-US" sz="2600" b="1" cap="none" spc="0" dirty="0" smtClean="0">
                <a:ln w="1905">
                  <a:solidFill>
                    <a:schemeClr val="tx1"/>
                  </a:solidFill>
                </a:ln>
                <a:solidFill>
                  <a:schemeClr val="accent5">
                    <a:lumMod val="50000"/>
                  </a:schemeClr>
                </a:solidFill>
                <a:effectLst>
                  <a:innerShdw blurRad="69850" dist="43180" dir="5400000">
                    <a:srgbClr val="000000">
                      <a:alpha val="65000"/>
                    </a:srgbClr>
                  </a:innerShdw>
                </a:effectLst>
                <a:latin typeface="Segoe Print" pitchFamily="2" charset="0"/>
              </a:rPr>
              <a:t> for </a:t>
            </a:r>
            <a:br>
              <a:rPr lang="en-US" sz="2600" b="1" cap="none" spc="0" dirty="0" smtClean="0">
                <a:ln w="1905">
                  <a:solidFill>
                    <a:schemeClr val="tx1"/>
                  </a:solidFill>
                </a:ln>
                <a:solidFill>
                  <a:schemeClr val="accent5">
                    <a:lumMod val="50000"/>
                  </a:schemeClr>
                </a:solidFill>
                <a:effectLst>
                  <a:innerShdw blurRad="69850" dist="43180" dir="5400000">
                    <a:srgbClr val="000000">
                      <a:alpha val="65000"/>
                    </a:srgbClr>
                  </a:innerShdw>
                </a:effectLst>
                <a:latin typeface="Segoe Print" pitchFamily="2" charset="0"/>
              </a:rPr>
            </a:br>
            <a:r>
              <a:rPr lang="en-US" sz="2600" b="1" cap="none" spc="0" dirty="0" smtClean="0">
                <a:ln w="1905">
                  <a:solidFill>
                    <a:schemeClr val="tx1"/>
                  </a:solidFill>
                </a:ln>
                <a:solidFill>
                  <a:schemeClr val="accent5">
                    <a:lumMod val="50000"/>
                  </a:schemeClr>
                </a:solidFill>
                <a:effectLst>
                  <a:innerShdw blurRad="69850" dist="43180" dir="5400000">
                    <a:srgbClr val="000000">
                      <a:alpha val="65000"/>
                    </a:srgbClr>
                  </a:innerShdw>
                </a:effectLst>
                <a:latin typeface="Segoe Print" pitchFamily="2" charset="0"/>
              </a:rPr>
              <a:t>the moon’s</a:t>
            </a:r>
            <a:br>
              <a:rPr lang="en-US" sz="2600" b="1" cap="none" spc="0" dirty="0" smtClean="0">
                <a:ln w="1905">
                  <a:solidFill>
                    <a:schemeClr val="tx1"/>
                  </a:solidFill>
                </a:ln>
                <a:solidFill>
                  <a:schemeClr val="accent5">
                    <a:lumMod val="50000"/>
                  </a:schemeClr>
                </a:solidFill>
                <a:effectLst>
                  <a:innerShdw blurRad="69850" dist="43180" dir="5400000">
                    <a:srgbClr val="000000">
                      <a:alpha val="65000"/>
                    </a:srgbClr>
                  </a:innerShdw>
                </a:effectLst>
                <a:latin typeface="Segoe Print" pitchFamily="2" charset="0"/>
              </a:rPr>
            </a:br>
            <a:r>
              <a:rPr lang="en-US" sz="2600" b="1" cap="none" spc="0" dirty="0" smtClean="0">
                <a:ln w="1905">
                  <a:solidFill>
                    <a:schemeClr val="tx1"/>
                  </a:solidFill>
                </a:ln>
                <a:solidFill>
                  <a:schemeClr val="accent5">
                    <a:lumMod val="50000"/>
                  </a:schemeClr>
                </a:solidFill>
                <a:effectLst>
                  <a:innerShdw blurRad="69850" dist="43180" dir="5400000">
                    <a:srgbClr val="000000">
                      <a:alpha val="65000"/>
                    </a:srgbClr>
                  </a:innerShdw>
                </a:effectLst>
                <a:latin typeface="Segoe Print" pitchFamily="2" charset="0"/>
              </a:rPr>
              <a:t>agricultural seasons</a:t>
            </a:r>
            <a:br>
              <a:rPr lang="en-US" sz="2600" b="1" cap="none" spc="0" dirty="0" smtClean="0">
                <a:ln w="1905">
                  <a:solidFill>
                    <a:schemeClr val="tx1"/>
                  </a:solidFill>
                </a:ln>
                <a:solidFill>
                  <a:schemeClr val="accent5">
                    <a:lumMod val="50000"/>
                  </a:schemeClr>
                </a:solidFill>
                <a:effectLst>
                  <a:innerShdw blurRad="69850" dist="43180" dir="5400000">
                    <a:srgbClr val="000000">
                      <a:alpha val="65000"/>
                    </a:srgbClr>
                  </a:innerShdw>
                </a:effectLst>
                <a:latin typeface="Segoe Print" pitchFamily="2" charset="0"/>
              </a:rPr>
            </a:br>
            <a:r>
              <a:rPr lang="en-US" sz="2600" b="1" cap="none" spc="0" dirty="0" smtClean="0">
                <a:ln w="1905">
                  <a:solidFill>
                    <a:schemeClr val="tx1"/>
                  </a:solidFill>
                </a:ln>
                <a:solidFill>
                  <a:schemeClr val="accent5">
                    <a:lumMod val="50000"/>
                  </a:schemeClr>
                </a:solidFill>
                <a:effectLst>
                  <a:innerShdw blurRad="69850" dist="43180" dir="5400000">
                    <a:srgbClr val="000000">
                      <a:alpha val="65000"/>
                    </a:srgbClr>
                  </a:innerShdw>
                </a:effectLst>
                <a:latin typeface="Segoe Print" pitchFamily="2" charset="0"/>
              </a:rPr>
              <a:t>is </a:t>
            </a:r>
            <a:r>
              <a:rPr lang="en-US" sz="2600" b="1" cap="none" spc="0" dirty="0" err="1" smtClean="0">
                <a:ln w="1905">
                  <a:solidFill>
                    <a:schemeClr val="tx1"/>
                  </a:solidFill>
                </a:ln>
                <a:solidFill>
                  <a:schemeClr val="accent5">
                    <a:lumMod val="50000"/>
                  </a:schemeClr>
                </a:solidFill>
                <a:effectLst>
                  <a:innerShdw blurRad="69850" dist="43180" dir="5400000">
                    <a:srgbClr val="000000">
                      <a:alpha val="65000"/>
                    </a:srgbClr>
                  </a:innerShdw>
                </a:effectLst>
                <a:latin typeface="Segoe Print" pitchFamily="2" charset="0"/>
              </a:rPr>
              <a:t>mo`ed</a:t>
            </a:r>
            <a:r>
              <a:rPr lang="en-US" sz="2600" b="1" cap="none" spc="0" dirty="0" smtClean="0">
                <a:ln w="1905">
                  <a:solidFill>
                    <a:schemeClr val="tx1"/>
                  </a:solidFill>
                </a:ln>
                <a:solidFill>
                  <a:schemeClr val="accent5">
                    <a:lumMod val="50000"/>
                  </a:schemeClr>
                </a:solidFill>
                <a:effectLst>
                  <a:innerShdw blurRad="69850" dist="43180" dir="5400000">
                    <a:srgbClr val="000000">
                      <a:alpha val="65000"/>
                    </a:srgbClr>
                  </a:innerShdw>
                </a:effectLst>
                <a:latin typeface="Segoe Print" pitchFamily="2" charset="0"/>
              </a:rPr>
              <a:t> H4150.</a:t>
            </a:r>
            <a:endParaRPr lang="en-US" sz="2600" b="1" cap="none" spc="0" dirty="0">
              <a:ln w="1905">
                <a:solidFill>
                  <a:schemeClr val="tx1"/>
                </a:solidFill>
              </a:ln>
              <a:solidFill>
                <a:schemeClr val="accent5">
                  <a:lumMod val="50000"/>
                </a:schemeClr>
              </a:solidFill>
              <a:effectLst>
                <a:innerShdw blurRad="69850" dist="43180" dir="5400000">
                  <a:srgbClr val="000000">
                    <a:alpha val="65000"/>
                  </a:srgbClr>
                </a:innerShdw>
              </a:effectLst>
              <a:latin typeface="Segoe Print" pitchFamily="2" charset="0"/>
            </a:endParaRPr>
          </a:p>
        </p:txBody>
      </p:sp>
      <p:pic>
        <p:nvPicPr>
          <p:cNvPr id="23" name="Picture 2" descr="C:\Users\Rae\Desktop\Art on Desktop\Bible Characters\King Davi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9982200" y="1591146"/>
            <a:ext cx="2065337" cy="2754312"/>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3031696" y="2980737"/>
            <a:ext cx="2541342" cy="1872853"/>
          </a:xfrm>
          <a:prstGeom prst="roundRect">
            <a:avLst>
              <a:gd name="adj" fmla="val 17243"/>
            </a:avLst>
          </a:prstGeom>
          <a:solidFill>
            <a:schemeClr val="accent3">
              <a:lumMod val="20000"/>
              <a:lumOff val="80000"/>
              <a:alpha val="72000"/>
            </a:schemeClr>
          </a:solidFill>
          <a:scene3d>
            <a:camera prst="orthographicFront"/>
            <a:lightRig rig="threePt" dir="t"/>
          </a:scene3d>
          <a:sp3d>
            <a:bevelT w="114300" prst="artDeco"/>
          </a:sp3d>
        </p:spPr>
        <p:txBody>
          <a:bodyPr wrap="square" lIns="91440" tIns="45720" rIns="91440" bIns="45720">
            <a:spAutoFit/>
          </a:bodyPr>
          <a:lstStyle/>
          <a:p>
            <a:pPr algn="ctr"/>
            <a:r>
              <a:rPr lang="en-US" sz="2600" b="1" cap="none" spc="0" dirty="0" smtClean="0">
                <a:ln w="1905">
                  <a:solidFill>
                    <a:sysClr val="windowText" lastClr="000000"/>
                  </a:solidFill>
                </a:ln>
                <a:solidFill>
                  <a:srgbClr val="00B0F0"/>
                </a:solidFill>
                <a:effectLst>
                  <a:innerShdw blurRad="69850" dist="43180" dir="5400000">
                    <a:srgbClr val="000000">
                      <a:alpha val="65000"/>
                    </a:srgbClr>
                  </a:innerShdw>
                </a:effectLst>
              </a:rPr>
              <a:t>1</a:t>
            </a:r>
            <a:r>
              <a:rPr lang="en-US" sz="2600" b="1" cap="none" spc="0" baseline="30000" dirty="0" smtClean="0">
                <a:ln w="1905">
                  <a:solidFill>
                    <a:sysClr val="windowText" lastClr="000000"/>
                  </a:solidFill>
                </a:ln>
                <a:solidFill>
                  <a:srgbClr val="00B0F0"/>
                </a:solidFill>
                <a:effectLst>
                  <a:innerShdw blurRad="69850" dist="43180" dir="5400000">
                    <a:srgbClr val="000000">
                      <a:alpha val="65000"/>
                    </a:srgbClr>
                  </a:innerShdw>
                </a:effectLst>
              </a:rPr>
              <a:t>st</a:t>
            </a:r>
            <a:r>
              <a:rPr lang="en-US" sz="2600" b="1" cap="none" spc="0" dirty="0" smtClean="0">
                <a:ln w="1905">
                  <a:solidFill>
                    <a:sysClr val="windowText" lastClr="000000"/>
                  </a:solidFill>
                </a:ln>
                <a:solidFill>
                  <a:srgbClr val="00B0F0"/>
                </a:solidFill>
                <a:effectLst>
                  <a:innerShdw blurRad="69850" dist="43180" dir="5400000">
                    <a:srgbClr val="000000">
                      <a:alpha val="65000"/>
                    </a:srgbClr>
                  </a:innerShdw>
                </a:effectLst>
              </a:rPr>
              <a:t> time Moses connects </a:t>
            </a:r>
            <a:br>
              <a:rPr lang="en-US" sz="2600" b="1" cap="none" spc="0" dirty="0" smtClean="0">
                <a:ln w="1905">
                  <a:solidFill>
                    <a:sysClr val="windowText" lastClr="000000"/>
                  </a:solidFill>
                </a:ln>
                <a:solidFill>
                  <a:srgbClr val="00B0F0"/>
                </a:solidFill>
                <a:effectLst>
                  <a:innerShdw blurRad="69850" dist="43180" dir="5400000">
                    <a:srgbClr val="000000">
                      <a:alpha val="65000"/>
                    </a:srgbClr>
                  </a:innerShdw>
                </a:effectLst>
              </a:rPr>
            </a:br>
            <a:r>
              <a:rPr lang="en-US" sz="2600" b="1" cap="none" spc="0" dirty="0" smtClean="0">
                <a:ln w="1905">
                  <a:solidFill>
                    <a:sysClr val="windowText" lastClr="000000"/>
                  </a:solidFill>
                </a:ln>
                <a:solidFill>
                  <a:srgbClr val="00B0F0"/>
                </a:solidFill>
                <a:effectLst>
                  <a:innerShdw blurRad="69850" dist="43180" dir="5400000">
                    <a:srgbClr val="000000">
                      <a:alpha val="65000"/>
                    </a:srgbClr>
                  </a:innerShdw>
                </a:effectLst>
              </a:rPr>
              <a:t>the “moon” </a:t>
            </a:r>
            <a:br>
              <a:rPr lang="en-US" sz="2600" b="1" cap="none" spc="0" dirty="0" smtClean="0">
                <a:ln w="1905">
                  <a:solidFill>
                    <a:sysClr val="windowText" lastClr="000000"/>
                  </a:solidFill>
                </a:ln>
                <a:solidFill>
                  <a:srgbClr val="00B0F0"/>
                </a:solidFill>
                <a:effectLst>
                  <a:innerShdw blurRad="69850" dist="43180" dir="5400000">
                    <a:srgbClr val="000000">
                      <a:alpha val="65000"/>
                    </a:srgbClr>
                  </a:innerShdw>
                </a:effectLst>
              </a:rPr>
            </a:br>
            <a:r>
              <a:rPr lang="en-US" sz="2600" b="1" cap="none" spc="0" dirty="0" smtClean="0">
                <a:ln w="1905">
                  <a:solidFill>
                    <a:sysClr val="windowText" lastClr="000000"/>
                  </a:solidFill>
                </a:ln>
                <a:solidFill>
                  <a:srgbClr val="00B0F0"/>
                </a:solidFill>
                <a:effectLst>
                  <a:innerShdw blurRad="69850" dist="43180" dir="5400000">
                    <a:srgbClr val="000000">
                      <a:alpha val="65000"/>
                    </a:srgbClr>
                  </a:innerShdw>
                </a:effectLst>
              </a:rPr>
              <a:t>to harvests. </a:t>
            </a:r>
            <a:endParaRPr lang="en-US" sz="2600" b="1" cap="none" spc="0" dirty="0">
              <a:ln w="1905">
                <a:solidFill>
                  <a:sysClr val="windowText" lastClr="000000"/>
                </a:solidFill>
              </a:ln>
              <a:solidFill>
                <a:srgbClr val="00B0F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78776749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750"/>
                                        <p:tgtEl>
                                          <p:spTgt spid="21"/>
                                        </p:tgtEl>
                                      </p:cBhvr>
                                    </p:animEffect>
                                    <p:set>
                                      <p:cBhvr>
                                        <p:cTn id="7" dur="1" fill="hold">
                                          <p:stCondLst>
                                            <p:cond delay="174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17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750"/>
                                        <p:tgtEl>
                                          <p:spTgt spid="12"/>
                                        </p:tgtEl>
                                      </p:cBhvr>
                                    </p:animEffect>
                                  </p:childTnLst>
                                </p:cTn>
                              </p:par>
                            </p:childTnLst>
                          </p:cTn>
                        </p:par>
                        <p:par>
                          <p:cTn id="18" fill="hold">
                            <p:stCondLst>
                              <p:cond delay="1750"/>
                            </p:stCondLst>
                            <p:childTnLst>
                              <p:par>
                                <p:cTn id="19" presetID="22" presetClass="entr" presetSubtype="1" fill="hold" nodeType="after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wipe(up)">
                                      <p:cBhvr>
                                        <p:cTn id="21" dur="2000"/>
                                        <p:tgtEl>
                                          <p:spTgt spid="10">
                                            <p:txEl>
                                              <p:pRg st="0" end="0"/>
                                            </p:txEl>
                                          </p:spTgt>
                                        </p:tgtEl>
                                      </p:cBhvr>
                                    </p:animEffect>
                                  </p:childTnLst>
                                </p:cTn>
                              </p:par>
                            </p:childTnLst>
                          </p:cTn>
                        </p:par>
                        <p:par>
                          <p:cTn id="22" fill="hold">
                            <p:stCondLst>
                              <p:cond delay="3750"/>
                            </p:stCondLst>
                            <p:childTnLst>
                              <p:par>
                                <p:cTn id="23" presetID="22" presetClass="entr" presetSubtype="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175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wipe(up)">
                                      <p:cBhvr>
                                        <p:cTn id="30" dur="2000"/>
                                        <p:tgtEl>
                                          <p:spTgt spid="10">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1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1" grpId="0" animBg="1"/>
      <p:bldP spid="22" grpId="0"/>
      <p:bldP spid="2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9000"/>
            <a:lum/>
          </a:blip>
          <a:srcRect/>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sz="quarter" idx="2"/>
          </p:nvPr>
        </p:nvSpPr>
        <p:spPr>
          <a:xfrm>
            <a:off x="457200" y="1635868"/>
            <a:ext cx="4724400" cy="2609629"/>
          </a:xfrm>
        </p:spPr>
        <p:txBody>
          <a:bodyPr>
            <a:normAutofit/>
            <a:scene3d>
              <a:camera prst="orthographicFront"/>
              <a:lightRig rig="threePt" dir="t"/>
            </a:scene3d>
            <a:sp3d extrusionH="57150">
              <a:bevelT w="38100" h="38100"/>
            </a:sp3d>
          </a:bodyPr>
          <a:lstStyle/>
          <a:p>
            <a:pPr marL="0" lvl="1" indent="0">
              <a:spcBef>
                <a:spcPts val="700"/>
              </a:spcBef>
              <a:buClr>
                <a:schemeClr val="accent2"/>
              </a:buClr>
              <a:buSzPct val="100000"/>
              <a:buNone/>
            </a:pPr>
            <a:r>
              <a:rPr lang="en-US" sz="3400" b="1" i="1" dirty="0" smtClean="0">
                <a:solidFill>
                  <a:srgbClr val="76003B"/>
                </a:solidFill>
              </a:rPr>
              <a:t>H4150 &lt;</a:t>
            </a:r>
            <a:r>
              <a:rPr lang="en-US" sz="3400" b="1" i="1" dirty="0" err="1" smtClean="0">
                <a:solidFill>
                  <a:srgbClr val="76003B"/>
                </a:solidFill>
              </a:rPr>
              <a:t>mo`ed</a:t>
            </a:r>
            <a:r>
              <a:rPr lang="en-US" sz="3400" b="1" i="1" dirty="0" smtClean="0">
                <a:solidFill>
                  <a:srgbClr val="76003B"/>
                </a:solidFill>
              </a:rPr>
              <a:t>&gt;</a:t>
            </a:r>
            <a:endParaRPr lang="en-US" sz="3400" b="1" dirty="0" smtClean="0">
              <a:solidFill>
                <a:srgbClr val="76003B"/>
              </a:solidFill>
            </a:endParaRPr>
          </a:p>
          <a:p>
            <a:pPr marL="0" lvl="1" indent="0">
              <a:spcBef>
                <a:spcPts val="700"/>
              </a:spcBef>
              <a:buClr>
                <a:schemeClr val="accent2"/>
              </a:buClr>
              <a:buSzPct val="100000"/>
              <a:buNone/>
            </a:pPr>
            <a:r>
              <a:rPr lang="en-US" sz="3400" b="1" i="1" dirty="0" smtClean="0">
                <a:solidFill>
                  <a:srgbClr val="00B050"/>
                </a:solidFill>
              </a:rPr>
              <a:t>1</a:t>
            </a:r>
            <a:r>
              <a:rPr lang="en-US" sz="3400" b="1" i="1" baseline="30000" dirty="0" smtClean="0">
                <a:solidFill>
                  <a:srgbClr val="00B050"/>
                </a:solidFill>
              </a:rPr>
              <a:t>st</a:t>
            </a:r>
            <a:r>
              <a:rPr lang="en-US" sz="3400" b="1" i="1" dirty="0" smtClean="0">
                <a:solidFill>
                  <a:srgbClr val="00B050"/>
                </a:solidFill>
              </a:rPr>
              <a:t>  </a:t>
            </a:r>
            <a:r>
              <a:rPr lang="en-US" sz="3400" b="1" i="1" dirty="0" err="1" smtClean="0">
                <a:solidFill>
                  <a:srgbClr val="00B050"/>
                </a:solidFill>
              </a:rPr>
              <a:t>Def</a:t>
            </a:r>
            <a:r>
              <a:rPr lang="en-US" sz="3400" b="1" i="1" dirty="0" smtClean="0">
                <a:solidFill>
                  <a:srgbClr val="00B050"/>
                </a:solidFill>
              </a:rPr>
              <a:t>:  agricultural </a:t>
            </a:r>
          </a:p>
          <a:p>
            <a:pPr marL="0" lvl="1" indent="0">
              <a:spcBef>
                <a:spcPts val="700"/>
              </a:spcBef>
              <a:buClr>
                <a:schemeClr val="accent2"/>
              </a:buClr>
              <a:buSzPct val="100000"/>
              <a:buNone/>
            </a:pPr>
            <a:r>
              <a:rPr lang="en-US" sz="3400" b="1" i="1" dirty="0" smtClean="0">
                <a:solidFill>
                  <a:srgbClr val="0070C0"/>
                </a:solidFill>
              </a:rPr>
              <a:t>2</a:t>
            </a:r>
            <a:r>
              <a:rPr lang="en-US" sz="3400" b="1" i="1" baseline="30000" dirty="0" smtClean="0">
                <a:solidFill>
                  <a:srgbClr val="0070C0"/>
                </a:solidFill>
              </a:rPr>
              <a:t>nd</a:t>
            </a:r>
            <a:r>
              <a:rPr lang="en-US" sz="3400" b="1" i="1" dirty="0" smtClean="0">
                <a:solidFill>
                  <a:srgbClr val="0070C0"/>
                </a:solidFill>
              </a:rPr>
              <a:t> </a:t>
            </a:r>
            <a:r>
              <a:rPr lang="en-US" sz="3400" b="1" i="1" dirty="0" err="1" smtClean="0">
                <a:solidFill>
                  <a:srgbClr val="0070C0"/>
                </a:solidFill>
              </a:rPr>
              <a:t>Def</a:t>
            </a:r>
            <a:r>
              <a:rPr lang="en-US" sz="3400" b="1" i="1" dirty="0" smtClean="0">
                <a:solidFill>
                  <a:srgbClr val="0070C0"/>
                </a:solidFill>
              </a:rPr>
              <a:t>:  worship statutes</a:t>
            </a:r>
          </a:p>
          <a:p>
            <a:pPr marL="0" lvl="1" indent="0">
              <a:spcBef>
                <a:spcPts val="700"/>
              </a:spcBef>
              <a:buClr>
                <a:schemeClr val="accent2"/>
              </a:buClr>
              <a:buSzPct val="100000"/>
              <a:buNone/>
            </a:pPr>
            <a:r>
              <a:rPr lang="en-US" sz="3400" b="1" i="1" dirty="0" smtClean="0">
                <a:solidFill>
                  <a:schemeClr val="accent5">
                    <a:lumMod val="75000"/>
                  </a:schemeClr>
                </a:solidFill>
              </a:rPr>
              <a:t>3</a:t>
            </a:r>
            <a:r>
              <a:rPr lang="en-US" sz="3400" b="1" i="1" baseline="30000" dirty="0" smtClean="0">
                <a:solidFill>
                  <a:schemeClr val="accent5">
                    <a:lumMod val="75000"/>
                  </a:schemeClr>
                </a:solidFill>
              </a:rPr>
              <a:t>rd</a:t>
            </a:r>
            <a:r>
              <a:rPr lang="en-US" sz="3400" b="1" i="1" dirty="0" smtClean="0">
                <a:solidFill>
                  <a:schemeClr val="accent5">
                    <a:lumMod val="75000"/>
                  </a:schemeClr>
                </a:solidFill>
              </a:rPr>
              <a:t> </a:t>
            </a:r>
            <a:r>
              <a:rPr lang="en-US" sz="3400" b="1" i="1" dirty="0" err="1" smtClean="0">
                <a:solidFill>
                  <a:schemeClr val="accent5">
                    <a:lumMod val="75000"/>
                  </a:schemeClr>
                </a:solidFill>
              </a:rPr>
              <a:t>Def</a:t>
            </a:r>
            <a:r>
              <a:rPr lang="en-US" sz="3400" b="1" i="1" dirty="0" smtClean="0">
                <a:solidFill>
                  <a:schemeClr val="accent5">
                    <a:lumMod val="75000"/>
                  </a:schemeClr>
                </a:solidFill>
              </a:rPr>
              <a:t>:  coming soon!</a:t>
            </a:r>
            <a:endParaRPr lang="en-US" b="1" dirty="0">
              <a:solidFill>
                <a:schemeClr val="accent5">
                  <a:lumMod val="75000"/>
                </a:schemeClr>
              </a:solidFill>
            </a:endParaRPr>
          </a:p>
        </p:txBody>
      </p:sp>
      <p:sp>
        <p:nvSpPr>
          <p:cNvPr id="10" name="Content Placeholder 9"/>
          <p:cNvSpPr>
            <a:spLocks noGrp="1"/>
          </p:cNvSpPr>
          <p:nvPr>
            <p:ph sz="quarter" idx="4"/>
          </p:nvPr>
        </p:nvSpPr>
        <p:spPr>
          <a:xfrm>
            <a:off x="5283200" y="1600200"/>
            <a:ext cx="6705600" cy="5181600"/>
          </a:xfrm>
        </p:spPr>
        <p:txBody>
          <a:bodyPr>
            <a:normAutofit fontScale="92500"/>
            <a:scene3d>
              <a:camera prst="orthographicFront"/>
              <a:lightRig rig="threePt" dir="t"/>
            </a:scene3d>
            <a:sp3d extrusionH="57150">
              <a:bevelT w="38100" h="38100"/>
            </a:sp3d>
          </a:bodyPr>
          <a:lstStyle/>
          <a:p>
            <a:pPr marL="457200" lvl="1" indent="-457200">
              <a:spcBef>
                <a:spcPts val="700"/>
              </a:spcBef>
              <a:buClr>
                <a:schemeClr val="accent2"/>
              </a:buClr>
              <a:buSzPct val="100000"/>
              <a:buFont typeface="Wingdings" pitchFamily="2" charset="2"/>
              <a:buChar char="§"/>
            </a:pPr>
            <a:r>
              <a:rPr lang="en-US" sz="3400" b="1" dirty="0"/>
              <a:t>T</a:t>
            </a:r>
            <a:r>
              <a:rPr lang="en-US" sz="3400" b="1" dirty="0" smtClean="0"/>
              <a:t>he 1</a:t>
            </a:r>
            <a:r>
              <a:rPr lang="en-US" sz="3400" b="1" baseline="30000" dirty="0" smtClean="0"/>
              <a:t>st</a:t>
            </a:r>
            <a:r>
              <a:rPr lang="en-US" sz="3400" b="1" dirty="0" smtClean="0"/>
              <a:t> definition for H4150 is </a:t>
            </a:r>
            <a:r>
              <a:rPr lang="en-US" sz="3400" b="1" u="sng" dirty="0">
                <a:solidFill>
                  <a:srgbClr val="006600"/>
                </a:solidFill>
              </a:rPr>
              <a:t>a fixed </a:t>
            </a:r>
            <a:r>
              <a:rPr lang="en-US" sz="3400" b="1" u="sng" dirty="0" smtClean="0">
                <a:solidFill>
                  <a:srgbClr val="006600"/>
                </a:solidFill>
              </a:rPr>
              <a:t>time </a:t>
            </a:r>
            <a:r>
              <a:rPr lang="en-US" sz="3400" b="1" u="sng" dirty="0">
                <a:solidFill>
                  <a:srgbClr val="006600"/>
                </a:solidFill>
              </a:rPr>
              <a:t>or</a:t>
            </a:r>
            <a:r>
              <a:rPr lang="en-US" sz="3400" dirty="0">
                <a:solidFill>
                  <a:srgbClr val="006600"/>
                </a:solidFill>
              </a:rPr>
              <a:t> </a:t>
            </a:r>
            <a:r>
              <a:rPr lang="en-US" sz="3400" b="1" u="sng" dirty="0">
                <a:solidFill>
                  <a:srgbClr val="006600"/>
                </a:solidFill>
              </a:rPr>
              <a:t>season</a:t>
            </a:r>
            <a:r>
              <a:rPr lang="en-US" sz="3400" dirty="0">
                <a:solidFill>
                  <a:srgbClr val="006600"/>
                </a:solidFill>
              </a:rPr>
              <a:t>; </a:t>
            </a:r>
            <a:r>
              <a:rPr lang="en-US" sz="3400" dirty="0" smtClean="0">
                <a:solidFill>
                  <a:srgbClr val="006600"/>
                </a:solidFill>
              </a:rPr>
              <a:t> </a:t>
            </a:r>
            <a:r>
              <a:rPr lang="en-US" sz="3400" dirty="0" smtClean="0"/>
              <a:t>which must be first rightly understood in the context </a:t>
            </a:r>
            <a:br>
              <a:rPr lang="en-US" sz="3400" dirty="0" smtClean="0"/>
            </a:br>
            <a:r>
              <a:rPr lang="en-US" sz="3400" b="1" dirty="0" smtClean="0">
                <a:ln>
                  <a:solidFill>
                    <a:srgbClr val="006600"/>
                  </a:solidFill>
                </a:ln>
              </a:rPr>
              <a:t>of the </a:t>
            </a:r>
            <a:r>
              <a:rPr lang="en-US" sz="3400" b="1" u="sng" dirty="0" smtClean="0">
                <a:ln>
                  <a:solidFill>
                    <a:srgbClr val="006600"/>
                  </a:solidFill>
                </a:ln>
              </a:rPr>
              <a:t>four seasons of the year</a:t>
            </a:r>
            <a:r>
              <a:rPr lang="en-US" sz="3400" dirty="0" smtClean="0">
                <a:ln>
                  <a:solidFill>
                    <a:srgbClr val="006600"/>
                  </a:solidFill>
                </a:ln>
              </a:rPr>
              <a:t>. </a:t>
            </a:r>
            <a:r>
              <a:rPr lang="en-US" sz="3400" dirty="0" smtClean="0"/>
              <a:t> </a:t>
            </a:r>
            <a:r>
              <a:rPr lang="en-US" sz="3400" b="1" dirty="0" smtClean="0"/>
              <a:t>These seasons are </a:t>
            </a:r>
            <a:r>
              <a:rPr lang="en-US" sz="3400" b="1" u="sng" dirty="0" smtClean="0"/>
              <a:t>fixed</a:t>
            </a:r>
            <a:r>
              <a:rPr lang="en-US" sz="3400" b="1" dirty="0" smtClean="0"/>
              <a:t>; they do not vary.  </a:t>
            </a:r>
            <a:r>
              <a:rPr lang="en-US" sz="3400" dirty="0" smtClean="0"/>
              <a:t>One of the ordinances of the moon is to maintain these fixed seasons for agricultural purposes that happen to coincide with the harvests of the appointed festivals.</a:t>
            </a:r>
            <a:endParaRPr lang="en-US" dirty="0"/>
          </a:p>
        </p:txBody>
      </p:sp>
      <p:sp>
        <p:nvSpPr>
          <p:cNvPr id="5" name="Slide Number Placeholder 4"/>
          <p:cNvSpPr>
            <a:spLocks noGrp="1"/>
          </p:cNvSpPr>
          <p:nvPr>
            <p:ph type="sldNum" sz="quarter" idx="16"/>
          </p:nvPr>
        </p:nvSpPr>
        <p:spPr/>
        <p:txBody>
          <a:bodyPr>
            <a:normAutofit fontScale="85000" lnSpcReduction="20000"/>
          </a:bodyPr>
          <a:lstStyle/>
          <a:p>
            <a:fld id="{AA4C6552-42F6-43F2-A3FB-E92E8C09004E}" type="slidenum">
              <a:rPr lang="en-US" smtClean="0"/>
              <a:pPr/>
              <a:t>63</a:t>
            </a:fld>
            <a:endParaRPr lang="en-US"/>
          </a:p>
        </p:txBody>
      </p:sp>
      <p:sp>
        <p:nvSpPr>
          <p:cNvPr id="7" name="Title 5"/>
          <p:cNvSpPr>
            <a:spLocks noGrp="1"/>
          </p:cNvSpPr>
          <p:nvPr>
            <p:ph type="title"/>
          </p:nvPr>
        </p:nvSpPr>
        <p:spPr>
          <a:xfrm>
            <a:off x="0" y="152400"/>
            <a:ext cx="12115800" cy="869950"/>
          </a:xfrm>
        </p:spPr>
        <p:txBody>
          <a:bodyPr>
            <a:normAutofit/>
            <a:scene3d>
              <a:camera prst="orthographicFront"/>
              <a:lightRig rig="threePt" dir="t"/>
            </a:scene3d>
            <a:sp3d extrusionH="57150">
              <a:bevelT w="38100" h="38100"/>
            </a:sp3d>
          </a:bodyPr>
          <a:lstStyle/>
          <a:p>
            <a:pPr algn="ctr"/>
            <a:r>
              <a:rPr lang="en-US" sz="4700" b="1" dirty="0" smtClean="0">
                <a:ln w="10541" cmpd="sng">
                  <a:solidFill>
                    <a:schemeClr val="accent1">
                      <a:shade val="88000"/>
                      <a:satMod val="110000"/>
                    </a:schemeClr>
                  </a:solidFill>
                  <a:prstDash val="solid"/>
                </a:ln>
                <a:solidFill>
                  <a:srgbClr val="006600"/>
                </a:solidFill>
                <a:latin typeface="Arial Rounded MT Bold" pitchFamily="34" charset="0"/>
              </a:rPr>
              <a:t>The Puzzle of               &amp;</a:t>
            </a:r>
            <a:r>
              <a:rPr lang="en-US" sz="47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 </a:t>
            </a:r>
            <a:r>
              <a:rPr lang="en-US" sz="4700" b="1" dirty="0" smtClean="0">
                <a:ln w="10541" cmpd="sng">
                  <a:solidFill>
                    <a:srgbClr val="002060"/>
                  </a:solidFill>
                  <a:prstDash val="solid"/>
                </a:ln>
                <a:solidFill>
                  <a:srgbClr val="B83D68"/>
                </a:solidFill>
                <a:latin typeface="Arial Rounded MT Bold" pitchFamily="34" charset="0"/>
              </a:rPr>
              <a:t>H4150</a:t>
            </a:r>
            <a:r>
              <a:rPr lang="en-US" sz="4700" b="1" dirty="0" smtClean="0">
                <a:ln w="10541" cmpd="sng">
                  <a:solidFill>
                    <a:srgbClr val="002060"/>
                  </a:solidFill>
                  <a:prstDash val="solid"/>
                </a:ln>
                <a:solidFill>
                  <a:srgbClr val="AAB733"/>
                </a:solidFill>
                <a:latin typeface="Arial Rounded MT Bold" pitchFamily="34" charset="0"/>
              </a:rPr>
              <a:t> </a:t>
            </a:r>
            <a:r>
              <a:rPr lang="en-US" sz="4700" b="1" dirty="0" smtClean="0">
                <a:ln w="10541" cmpd="sng">
                  <a:solidFill>
                    <a:srgbClr val="002060"/>
                  </a:solidFill>
                  <a:prstDash val="solid"/>
                </a:ln>
                <a:solidFill>
                  <a:srgbClr val="B83D68"/>
                </a:solidFill>
                <a:latin typeface="Arial Rounded MT Bold" pitchFamily="34" charset="0"/>
              </a:rPr>
              <a:t>“</a:t>
            </a:r>
            <a:r>
              <a:rPr lang="en-US" sz="4700" b="1" dirty="0" smtClean="0">
                <a:ln w="10541" cmpd="sng">
                  <a:solidFill>
                    <a:srgbClr val="002060"/>
                  </a:solidFill>
                  <a:prstDash val="solid"/>
                </a:ln>
                <a:solidFill>
                  <a:srgbClr val="AAB733"/>
                </a:solidFill>
                <a:latin typeface="Arial Rounded MT Bold" pitchFamily="34" charset="0"/>
              </a:rPr>
              <a:t>S</a:t>
            </a:r>
            <a:r>
              <a:rPr lang="en-US" sz="4700" b="1" dirty="0" smtClean="0">
                <a:ln w="10541" cmpd="sng">
                  <a:solidFill>
                    <a:srgbClr val="002060"/>
                  </a:solidFill>
                  <a:prstDash val="solid"/>
                </a:ln>
                <a:solidFill>
                  <a:srgbClr val="0070C0"/>
                </a:solidFill>
                <a:latin typeface="Arial Rounded MT Bold" pitchFamily="34" charset="0"/>
              </a:rPr>
              <a:t>e</a:t>
            </a:r>
            <a:r>
              <a:rPr lang="en-US" sz="4700" b="1" dirty="0" smtClean="0">
                <a:ln w="10541" cmpd="sng">
                  <a:solidFill>
                    <a:srgbClr val="002060"/>
                  </a:solidFill>
                  <a:prstDash val="solid"/>
                </a:ln>
                <a:solidFill>
                  <a:srgbClr val="AAB733"/>
                </a:solidFill>
                <a:latin typeface="Arial Rounded MT Bold" pitchFamily="34" charset="0"/>
              </a:rPr>
              <a:t>a</a:t>
            </a:r>
            <a:r>
              <a:rPr lang="en-US" sz="4700" b="1" dirty="0" smtClean="0">
                <a:ln w="10541" cmpd="sng">
                  <a:solidFill>
                    <a:srgbClr val="002060"/>
                  </a:solidFill>
                  <a:prstDash val="solid"/>
                </a:ln>
                <a:solidFill>
                  <a:srgbClr val="0070C0"/>
                </a:solidFill>
                <a:latin typeface="Arial Rounded MT Bold" pitchFamily="34" charset="0"/>
              </a:rPr>
              <a:t>s</a:t>
            </a:r>
            <a:r>
              <a:rPr lang="en-US" sz="4700" b="1" dirty="0" smtClean="0">
                <a:ln w="10541" cmpd="sng">
                  <a:solidFill>
                    <a:srgbClr val="002060"/>
                  </a:solidFill>
                  <a:prstDash val="solid"/>
                </a:ln>
                <a:solidFill>
                  <a:srgbClr val="AAB733"/>
                </a:solidFill>
                <a:latin typeface="Arial Rounded MT Bold" pitchFamily="34" charset="0"/>
              </a:rPr>
              <a:t>o</a:t>
            </a:r>
            <a:r>
              <a:rPr lang="en-US" sz="4700" b="1" dirty="0" smtClean="0">
                <a:ln w="10541" cmpd="sng">
                  <a:solidFill>
                    <a:srgbClr val="002060"/>
                  </a:solidFill>
                  <a:prstDash val="solid"/>
                </a:ln>
                <a:solidFill>
                  <a:srgbClr val="0070C0"/>
                </a:solidFill>
                <a:latin typeface="Arial Rounded MT Bold" pitchFamily="34" charset="0"/>
              </a:rPr>
              <a:t>n</a:t>
            </a:r>
            <a:r>
              <a:rPr lang="en-US" sz="4700" b="1" dirty="0" smtClean="0">
                <a:ln w="10541" cmpd="sng">
                  <a:solidFill>
                    <a:srgbClr val="002060"/>
                  </a:solidFill>
                  <a:prstDash val="solid"/>
                </a:ln>
                <a:solidFill>
                  <a:srgbClr val="AAB733"/>
                </a:solidFill>
                <a:latin typeface="Arial Rounded MT Bold" pitchFamily="34" charset="0"/>
              </a:rPr>
              <a:t>s</a:t>
            </a:r>
            <a:r>
              <a:rPr lang="en-US" sz="4700" b="1" dirty="0" smtClean="0">
                <a:ln w="10541" cmpd="sng">
                  <a:solidFill>
                    <a:srgbClr val="002060"/>
                  </a:solidFill>
                  <a:prstDash val="solid"/>
                </a:ln>
                <a:solidFill>
                  <a:srgbClr val="B83D68"/>
                </a:solidFill>
                <a:latin typeface="Arial Rounded MT Bold" pitchFamily="34" charset="0"/>
              </a:rPr>
              <a:t>”</a:t>
            </a:r>
            <a:endParaRPr lang="en-US" sz="4700" b="1" dirty="0">
              <a:ln w="10541" cmpd="sng">
                <a:solidFill>
                  <a:srgbClr val="002060"/>
                </a:solidFill>
                <a:prstDash val="solid"/>
              </a:ln>
              <a:solidFill>
                <a:srgbClr val="B83D68"/>
              </a:solidFill>
              <a:latin typeface="Arial Rounded MT Bold" pitchFamily="34" charset="0"/>
            </a:endParaRPr>
          </a:p>
        </p:txBody>
      </p:sp>
      <p:pic>
        <p:nvPicPr>
          <p:cNvPr id="1026" name="Picture 2" descr="C:\Users\Rae\Desktop\Moon study\torah truths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73626"/>
            <a:ext cx="2381250" cy="1145574"/>
          </a:xfrm>
          <a:prstGeom prst="rect">
            <a:avLst/>
          </a:prstGeom>
          <a:noFill/>
          <a:extLst>
            <a:ext uri="{909E8E84-426E-40DD-AFC4-6F175D3DCCD1}">
              <a14:hiddenFill xmlns:a14="http://schemas.microsoft.com/office/drawing/2010/main">
                <a:solidFill>
                  <a:srgbClr val="FFFFFF"/>
                </a:solidFill>
              </a14:hiddenFill>
            </a:ext>
          </a:extLst>
        </p:spPr>
      </p:pic>
      <p:sp>
        <p:nvSpPr>
          <p:cNvPr id="9" name="Smiley Face 8"/>
          <p:cNvSpPr/>
          <p:nvPr/>
        </p:nvSpPr>
        <p:spPr>
          <a:xfrm>
            <a:off x="4602384" y="3505200"/>
            <a:ext cx="838200" cy="838200"/>
          </a:xfrm>
          <a:prstGeom prst="smileyFace">
            <a:avLst/>
          </a:prstGeom>
          <a:solidFill>
            <a:srgbClr val="FFC9D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7"/>
          <p:cNvSpPr txBox="1">
            <a:spLocks/>
          </p:cNvSpPr>
          <p:nvPr/>
        </p:nvSpPr>
        <p:spPr>
          <a:xfrm>
            <a:off x="304800" y="4495800"/>
            <a:ext cx="5181600" cy="2133600"/>
          </a:xfrm>
          <a:prstGeom prst="rect">
            <a:avLst/>
          </a:prstGeom>
        </p:spPr>
        <p:txBody>
          <a:bodyPr vert="horz">
            <a:normAutofit fontScale="85000" lnSpcReduction="10000"/>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1" indent="0" algn="ctr">
              <a:spcBef>
                <a:spcPts val="700"/>
              </a:spcBef>
              <a:buClr>
                <a:schemeClr val="accent2"/>
              </a:buClr>
              <a:buSzPct val="100000"/>
              <a:buFont typeface="Wingdings 2"/>
              <a:buNone/>
            </a:pPr>
            <a:r>
              <a:rPr lang="en-US" sz="3400" b="1" dirty="0" smtClean="0">
                <a:ln w="1905">
                  <a:solidFill>
                    <a:srgbClr val="00B0F0"/>
                  </a:solidFill>
                </a:ln>
                <a:solidFill>
                  <a:srgbClr val="0037A4"/>
                </a:solidFill>
                <a:effectLst>
                  <a:innerShdw blurRad="69850" dist="43180" dir="5400000">
                    <a:srgbClr val="000000">
                      <a:alpha val="65000"/>
                    </a:srgbClr>
                  </a:innerShdw>
                </a:effectLst>
                <a:latin typeface="Comic Sans MS" pitchFamily="66" charset="0"/>
              </a:rPr>
              <a:t>H4150 </a:t>
            </a:r>
            <a:r>
              <a:rPr lang="en-US" sz="3400" b="1" dirty="0" err="1" smtClean="0">
                <a:ln w="1905">
                  <a:solidFill>
                    <a:srgbClr val="00B0F0"/>
                  </a:solidFill>
                </a:ln>
                <a:solidFill>
                  <a:srgbClr val="0037A4"/>
                </a:solidFill>
                <a:effectLst>
                  <a:innerShdw blurRad="69850" dist="43180" dir="5400000">
                    <a:srgbClr val="000000">
                      <a:alpha val="65000"/>
                    </a:srgbClr>
                  </a:innerShdw>
                </a:effectLst>
                <a:latin typeface="Comic Sans MS" pitchFamily="66" charset="0"/>
              </a:rPr>
              <a:t>mo`ed</a:t>
            </a:r>
            <a:r>
              <a:rPr lang="en-US" sz="3400" b="1" dirty="0" smtClean="0">
                <a:ln w="1905">
                  <a:solidFill>
                    <a:srgbClr val="00B0F0"/>
                  </a:solidFill>
                </a:ln>
                <a:solidFill>
                  <a:srgbClr val="0037A4"/>
                </a:solidFill>
                <a:effectLst>
                  <a:innerShdw blurRad="69850" dist="43180" dir="5400000">
                    <a:srgbClr val="000000">
                      <a:alpha val="65000"/>
                    </a:srgbClr>
                  </a:innerShdw>
                </a:effectLst>
                <a:latin typeface="Comic Sans MS" pitchFamily="66" charset="0"/>
              </a:rPr>
              <a:t> is the only Hebrew word number </a:t>
            </a:r>
            <a:br>
              <a:rPr lang="en-US" sz="3400" b="1" dirty="0" smtClean="0">
                <a:ln w="1905">
                  <a:solidFill>
                    <a:srgbClr val="00B0F0"/>
                  </a:solidFill>
                </a:ln>
                <a:solidFill>
                  <a:srgbClr val="0037A4"/>
                </a:solidFill>
                <a:effectLst>
                  <a:innerShdw blurRad="69850" dist="43180" dir="5400000">
                    <a:srgbClr val="000000">
                      <a:alpha val="65000"/>
                    </a:srgbClr>
                  </a:innerShdw>
                </a:effectLst>
                <a:latin typeface="Comic Sans MS" pitchFamily="66" charset="0"/>
              </a:rPr>
            </a:br>
            <a:r>
              <a:rPr lang="en-US" sz="3400" b="1" dirty="0" smtClean="0">
                <a:ln w="1905">
                  <a:solidFill>
                    <a:srgbClr val="00B0F0"/>
                  </a:solidFill>
                </a:ln>
                <a:solidFill>
                  <a:srgbClr val="0037A4"/>
                </a:solidFill>
                <a:effectLst>
                  <a:innerShdw blurRad="69850" dist="43180" dir="5400000">
                    <a:srgbClr val="000000">
                      <a:alpha val="65000"/>
                    </a:srgbClr>
                  </a:innerShdw>
                </a:effectLst>
                <a:latin typeface="Comic Sans MS" pitchFamily="66" charset="0"/>
              </a:rPr>
              <a:t>that can designate the agricultural seasons and/or </a:t>
            </a:r>
            <a:br>
              <a:rPr lang="en-US" sz="3400" b="1" dirty="0" smtClean="0">
                <a:ln w="1905">
                  <a:solidFill>
                    <a:srgbClr val="00B0F0"/>
                  </a:solidFill>
                </a:ln>
                <a:solidFill>
                  <a:srgbClr val="0037A4"/>
                </a:solidFill>
                <a:effectLst>
                  <a:innerShdw blurRad="69850" dist="43180" dir="5400000">
                    <a:srgbClr val="000000">
                      <a:alpha val="65000"/>
                    </a:srgbClr>
                  </a:innerShdw>
                </a:effectLst>
                <a:latin typeface="Comic Sans MS" pitchFamily="66" charset="0"/>
              </a:rPr>
            </a:br>
            <a:r>
              <a:rPr lang="en-US" sz="3400" b="1" dirty="0" smtClean="0">
                <a:ln w="1905">
                  <a:solidFill>
                    <a:srgbClr val="00B0F0"/>
                  </a:solidFill>
                </a:ln>
                <a:solidFill>
                  <a:srgbClr val="0037A4"/>
                </a:solidFill>
                <a:effectLst>
                  <a:innerShdw blurRad="69850" dist="43180" dir="5400000">
                    <a:srgbClr val="000000">
                      <a:alpha val="65000"/>
                    </a:srgbClr>
                  </a:innerShdw>
                </a:effectLst>
                <a:latin typeface="Comic Sans MS" pitchFamily="66" charset="0"/>
              </a:rPr>
              <a:t>the worship statutes.</a:t>
            </a:r>
            <a:endParaRPr lang="en-US" b="1" dirty="0">
              <a:ln w="1905">
                <a:solidFill>
                  <a:srgbClr val="00B0F0"/>
                </a:solidFill>
              </a:ln>
              <a:solidFill>
                <a:srgbClr val="0037A4"/>
              </a:solidFill>
              <a:effectLst>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237634922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wipe(left)">
                                      <p:cBhvr>
                                        <p:cTn id="7" dur="1750"/>
                                        <p:tgtEl>
                                          <p:spTgt spid="8">
                                            <p:txEl>
                                              <p:pRg st="3" end="3"/>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par>
                          <p:cTn id="11" fill="hold">
                            <p:stCondLst>
                              <p:cond delay="2000"/>
                            </p:stCondLst>
                            <p:childTnLst>
                              <p:par>
                                <p:cTn id="12" presetID="42"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500"/>
                                        <p:tgtEl>
                                          <p:spTgt spid="10">
                                            <p:txEl>
                                              <p:pRg st="0" end="0"/>
                                            </p:txEl>
                                          </p:spTgt>
                                        </p:tgtEl>
                                      </p:cBhvr>
                                    </p:animEffect>
                                    <p:anim calcmode="lin" valueType="num">
                                      <p:cBhvr>
                                        <p:cTn id="22" dur="1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5000" b="-15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6"/>
          </p:nvPr>
        </p:nvSpPr>
        <p:spPr/>
        <p:txBody>
          <a:bodyPr>
            <a:normAutofit fontScale="85000" lnSpcReduction="20000"/>
          </a:bodyPr>
          <a:lstStyle/>
          <a:p>
            <a:fld id="{AA4C6552-42F6-43F2-A3FB-E92E8C09004E}" type="slidenum">
              <a:rPr lang="en-US" smtClean="0"/>
              <a:pPr/>
              <a:t>64</a:t>
            </a:fld>
            <a:endParaRPr lang="en-US"/>
          </a:p>
        </p:txBody>
      </p:sp>
      <p:sp>
        <p:nvSpPr>
          <p:cNvPr id="7" name="Title 5"/>
          <p:cNvSpPr>
            <a:spLocks noGrp="1"/>
          </p:cNvSpPr>
          <p:nvPr>
            <p:ph type="title"/>
          </p:nvPr>
        </p:nvSpPr>
        <p:spPr>
          <a:xfrm>
            <a:off x="0" y="152400"/>
            <a:ext cx="12115800" cy="869950"/>
          </a:xfrm>
        </p:spPr>
        <p:txBody>
          <a:bodyPr>
            <a:normAutofit fontScale="90000"/>
            <a:scene3d>
              <a:camera prst="orthographicFront"/>
              <a:lightRig rig="threePt" dir="t"/>
            </a:scene3d>
            <a:sp3d extrusionH="57150">
              <a:bevelT w="38100" h="38100"/>
            </a:sp3d>
          </a:bodyPr>
          <a:lstStyle/>
          <a:p>
            <a:pPr algn="ctr"/>
            <a:r>
              <a:rPr lang="en-US" sz="4700" b="1" dirty="0" smtClean="0">
                <a:ln w="10541" cmpd="sng">
                  <a:solidFill>
                    <a:schemeClr val="accent1">
                      <a:shade val="88000"/>
                      <a:satMod val="110000"/>
                    </a:schemeClr>
                  </a:solidFill>
                  <a:prstDash val="solid"/>
                </a:ln>
                <a:solidFill>
                  <a:srgbClr val="006600"/>
                </a:solidFill>
                <a:latin typeface="Arial Rounded MT Bold" pitchFamily="34" charset="0"/>
              </a:rPr>
              <a:t>               </a:t>
            </a:r>
            <a:r>
              <a:rPr lang="en-US" sz="8000" b="1" dirty="0" smtClean="0">
                <a:ln w="10541" cmpd="sng">
                  <a:solidFill>
                    <a:schemeClr val="accent1">
                      <a:shade val="88000"/>
                      <a:satMod val="110000"/>
                    </a:schemeClr>
                  </a:solidFill>
                  <a:prstDash val="solid"/>
                </a:ln>
                <a:solidFill>
                  <a:schemeClr val="accent5">
                    <a:lumMod val="75000"/>
                  </a:schemeClr>
                </a:solidFill>
                <a:latin typeface="Arial Rounded MT Bold" pitchFamily="34" charset="0"/>
              </a:rPr>
              <a:t>About the Moon </a:t>
            </a:r>
            <a:endParaRPr lang="en-US" sz="8000" b="1" dirty="0">
              <a:ln w="10541" cmpd="sng">
                <a:solidFill>
                  <a:srgbClr val="002060"/>
                </a:solidFill>
                <a:prstDash val="solid"/>
              </a:ln>
              <a:solidFill>
                <a:schemeClr val="accent5">
                  <a:lumMod val="75000"/>
                </a:schemeClr>
              </a:solidFill>
              <a:latin typeface="Arial Rounded MT Bold" pitchFamily="34" charset="0"/>
            </a:endParaRPr>
          </a:p>
        </p:txBody>
      </p:sp>
      <p:pic>
        <p:nvPicPr>
          <p:cNvPr id="1026" name="Picture 2" descr="C:\Users\Rae\Desktop\Moon study\torah truths png.pn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64125" y="152399"/>
            <a:ext cx="3031525" cy="1458409"/>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9"/>
          <p:cNvSpPr txBox="1">
            <a:spLocks/>
          </p:cNvSpPr>
          <p:nvPr/>
        </p:nvSpPr>
        <p:spPr>
          <a:xfrm>
            <a:off x="228600" y="1600200"/>
            <a:ext cx="5791200" cy="5181600"/>
          </a:xfrm>
          <a:prstGeom prst="rect">
            <a:avLst/>
          </a:prstGeom>
          <a:noFill/>
        </p:spPr>
        <p:txBody>
          <a:bodyPr vert="horz">
            <a:normAutofit/>
            <a:scene3d>
              <a:camera prst="orthographicFront"/>
              <a:lightRig rig="soft" dir="t">
                <a:rot lat="0" lon="0" rev="10800000"/>
              </a:lightRig>
            </a:scene3d>
            <a:sp3d>
              <a:bevelT w="27940" h="12700"/>
              <a:contourClr>
                <a:srgbClr val="DDDDDD"/>
              </a:contourClr>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lvl="1" indent="-457200">
              <a:spcBef>
                <a:spcPts val="700"/>
              </a:spcBef>
              <a:buClr>
                <a:schemeClr val="accent2"/>
              </a:buClr>
              <a:buSzPct val="100000"/>
              <a:buFont typeface="Wingdings" pitchFamily="2" charset="2"/>
              <a:buChar char="§"/>
            </a:pPr>
            <a:r>
              <a:rPr lang="en-US" sz="3400" b="1" spc="150" dirty="0" smtClean="0">
                <a:ln w="11430"/>
                <a:solidFill>
                  <a:srgbClr val="F8F8F8"/>
                </a:solidFill>
                <a:effectLst>
                  <a:glow rad="101600">
                    <a:schemeClr val="accent6">
                      <a:satMod val="175000"/>
                      <a:alpha val="40000"/>
                    </a:schemeClr>
                  </a:glow>
                  <a:outerShdw blurRad="25400" algn="tl" rotWithShape="0">
                    <a:srgbClr val="000000">
                      <a:alpha val="43000"/>
                    </a:srgbClr>
                  </a:outerShdw>
                </a:effectLst>
              </a:rPr>
              <a:t>When the moon is used to appoint Yahuah’s month commencement, </a:t>
            </a:r>
            <a:r>
              <a:rPr lang="en-US" sz="4000" b="1" spc="150" dirty="0" smtClean="0">
                <a:ln w="3175">
                  <a:solidFill>
                    <a:sysClr val="windowText" lastClr="000000"/>
                  </a:solidFill>
                </a:ln>
                <a:solidFill>
                  <a:srgbClr val="C9E7A7"/>
                </a:solidFill>
                <a:effectLst>
                  <a:glow rad="101600">
                    <a:schemeClr val="accent6">
                      <a:satMod val="175000"/>
                      <a:alpha val="40000"/>
                    </a:schemeClr>
                  </a:glow>
                  <a:outerShdw blurRad="25400" algn="tl" rotWithShape="0">
                    <a:srgbClr val="000000">
                      <a:alpha val="43000"/>
                    </a:srgbClr>
                  </a:outerShdw>
                </a:effectLst>
              </a:rPr>
              <a:t>the festivals are NEVER fixed!</a:t>
            </a:r>
            <a:r>
              <a:rPr lang="en-US" sz="4000" b="1" spc="150" dirty="0" smtClean="0">
                <a:ln w="3175"/>
                <a:solidFill>
                  <a:srgbClr val="F8F8F8"/>
                </a:solidFill>
                <a:effectLst>
                  <a:glow rad="101600">
                    <a:schemeClr val="accent6">
                      <a:satMod val="175000"/>
                      <a:alpha val="40000"/>
                    </a:schemeClr>
                  </a:glow>
                  <a:outerShdw blurRad="25400" algn="tl" rotWithShape="0">
                    <a:srgbClr val="000000">
                      <a:alpha val="43000"/>
                    </a:srgbClr>
                  </a:outerShdw>
                </a:effectLst>
              </a:rPr>
              <a:t> </a:t>
            </a:r>
            <a:r>
              <a:rPr lang="en-US" sz="3400" b="1" spc="150" dirty="0" smtClean="0">
                <a:ln w="3175"/>
                <a:solidFill>
                  <a:srgbClr val="F8F8F8"/>
                </a:solidFill>
                <a:effectLst>
                  <a:glow rad="101600">
                    <a:schemeClr val="accent6">
                      <a:satMod val="175000"/>
                      <a:alpha val="40000"/>
                    </a:schemeClr>
                  </a:glow>
                  <a:outerShdw blurRad="25400" algn="tl" rotWithShape="0">
                    <a:srgbClr val="000000">
                      <a:alpha val="43000"/>
                    </a:srgbClr>
                  </a:outerShdw>
                </a:effectLst>
              </a:rPr>
              <a:t> </a:t>
            </a:r>
            <a:r>
              <a:rPr lang="en-US" sz="3400" b="1" spc="150" dirty="0" smtClean="0">
                <a:ln w="11430"/>
                <a:solidFill>
                  <a:srgbClr val="F8F8F8"/>
                </a:solidFill>
                <a:effectLst>
                  <a:glow rad="101600">
                    <a:schemeClr val="accent6">
                      <a:satMod val="175000"/>
                      <a:alpha val="40000"/>
                    </a:schemeClr>
                  </a:glow>
                  <a:outerShdw blurRad="25400" algn="tl" rotWithShape="0">
                    <a:srgbClr val="000000">
                      <a:alpha val="43000"/>
                    </a:srgbClr>
                  </a:outerShdw>
                </a:effectLst>
              </a:rPr>
              <a:t>They can vary between 1-5 weeks dependent on the arrival of the specific moon phase after the equinox.</a:t>
            </a:r>
          </a:p>
        </p:txBody>
      </p:sp>
      <p:sp>
        <p:nvSpPr>
          <p:cNvPr id="14" name="Content Placeholder 9"/>
          <p:cNvSpPr txBox="1">
            <a:spLocks/>
          </p:cNvSpPr>
          <p:nvPr/>
        </p:nvSpPr>
        <p:spPr>
          <a:xfrm>
            <a:off x="6172200" y="1610809"/>
            <a:ext cx="5867400" cy="5399592"/>
          </a:xfrm>
          <a:prstGeom prst="rect">
            <a:avLst/>
          </a:prstGeom>
          <a:noFill/>
        </p:spPr>
        <p:txBody>
          <a:bodyPr vert="horz">
            <a:normAutofit fontScale="925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lvl="1" indent="-457200">
              <a:spcBef>
                <a:spcPts val="700"/>
              </a:spcBef>
              <a:buClr>
                <a:schemeClr val="accent2"/>
              </a:buClr>
              <a:buSzPct val="100000"/>
              <a:buFont typeface="Wingdings" pitchFamily="2" charset="2"/>
              <a:buChar char="§"/>
            </a:pPr>
            <a:r>
              <a:rPr lang="en-US" sz="3400" b="1" spc="50" dirty="0" smtClean="0">
                <a:ln w="12700" cmpd="sng">
                  <a:solidFill>
                    <a:sysClr val="windowText" lastClr="000000"/>
                  </a:solidFill>
                  <a:prstDash val="solid"/>
                </a:ln>
                <a:solidFill>
                  <a:schemeClr val="accent5">
                    <a:lumMod val="75000"/>
                  </a:schemeClr>
                </a:solidFill>
                <a:effectLst>
                  <a:glow rad="53100">
                    <a:schemeClr val="accent6">
                      <a:satMod val="180000"/>
                      <a:alpha val="30000"/>
                    </a:schemeClr>
                  </a:glow>
                </a:effectLst>
                <a:latin typeface="Comic Sans MS" pitchFamily="66" charset="0"/>
              </a:rPr>
              <a:t>Ps 104:19 </a:t>
            </a:r>
            <a:r>
              <a:rPr lang="en-US" sz="3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is not a Torah verse but it </a:t>
            </a:r>
            <a:r>
              <a:rPr lang="en-US" sz="3400" b="1" u="sng"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testifies</a:t>
            </a:r>
            <a:r>
              <a:rPr lang="en-US" sz="3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 as </a:t>
            </a:r>
            <a:br>
              <a:rPr lang="en-US" sz="3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br>
            <a:r>
              <a:rPr lang="en-US" sz="3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a companion verse to Deut 33:14.  </a:t>
            </a:r>
            <a:br>
              <a:rPr lang="en-US" sz="3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br>
            <a:r>
              <a:rPr lang="en-US" sz="1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
            </a:r>
            <a:br>
              <a:rPr lang="en-US" sz="1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br>
            <a:r>
              <a:rPr lang="en-US" sz="3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The precious fruits are brought forth because of the agricultural seasons – a mandated description, or ordinance of the moon, appointed by Yahuah.  </a:t>
            </a:r>
            <a:endParaRPr 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endParaRPr>
          </a:p>
        </p:txBody>
      </p:sp>
      <p:pic>
        <p:nvPicPr>
          <p:cNvPr id="16" name="Picture 7" descr="C:\Users\Rae\Desktop\flowers snow yellow purp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354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7" name="Picture 16" descr="C:\Users\Rae\Desktop\flowers snow purp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477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8" name="Picture 2" descr="C:\Users\Rae\Desktop\flowers snow pin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8714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9" name="Picture 3" descr="C:\Users\Rae\Desktop\flowers snow yellow.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20" name="Picture 4" descr="C:\Users\Rae\Desktop\flowers snow mtn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766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87525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up)">
                                      <p:cBhvr>
                                        <p:cTn id="12"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888" y="3352800"/>
            <a:ext cx="9804400" cy="3733800"/>
          </a:xfrm>
        </p:spPr>
        <p:txBody>
          <a:bodyPr>
            <a:normAutofit fontScale="90000"/>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8A2E4F"/>
                </a:solidFill>
                <a:effectLst>
                  <a:outerShdw blurRad="25400" algn="tl" rotWithShape="0">
                    <a:srgbClr val="000000">
                      <a:alpha val="43000"/>
                    </a:srgbClr>
                  </a:outerShdw>
                </a:effectLst>
              </a:rPr>
              <a:t>Even with all this evidence, </a:t>
            </a:r>
            <a:br>
              <a:rPr lang="en-US" b="1" spc="150" dirty="0" smtClean="0">
                <a:ln w="11430"/>
                <a:solidFill>
                  <a:srgbClr val="8A2E4F"/>
                </a:solidFill>
                <a:effectLst>
                  <a:outerShdw blurRad="25400" algn="tl" rotWithShape="0">
                    <a:srgbClr val="000000">
                      <a:alpha val="43000"/>
                    </a:srgbClr>
                  </a:outerShdw>
                </a:effectLst>
              </a:rPr>
            </a:br>
            <a:r>
              <a:rPr lang="en-US" b="1" spc="150" dirty="0" smtClean="0">
                <a:ln w="11430"/>
                <a:solidFill>
                  <a:srgbClr val="8A2E4F"/>
                </a:solidFill>
                <a:effectLst>
                  <a:outerShdw blurRad="25400" algn="tl" rotWithShape="0">
                    <a:srgbClr val="000000">
                      <a:alpha val="43000"/>
                    </a:srgbClr>
                  </a:outerShdw>
                </a:effectLst>
              </a:rPr>
              <a:t>some still believe H4150 (</a:t>
            </a:r>
            <a:r>
              <a:rPr lang="en-US" b="1" spc="150" dirty="0" err="1" smtClean="0">
                <a:ln w="11430"/>
                <a:solidFill>
                  <a:srgbClr val="8A2E4F"/>
                </a:solidFill>
                <a:effectLst>
                  <a:outerShdw blurRad="25400" algn="tl" rotWithShape="0">
                    <a:srgbClr val="000000">
                      <a:alpha val="43000"/>
                    </a:srgbClr>
                  </a:outerShdw>
                </a:effectLst>
              </a:rPr>
              <a:t>mo`ed</a:t>
            </a:r>
            <a:r>
              <a:rPr lang="en-US" b="1" spc="150" dirty="0" smtClean="0">
                <a:ln w="11430"/>
                <a:solidFill>
                  <a:srgbClr val="8A2E4F"/>
                </a:solidFill>
                <a:effectLst>
                  <a:outerShdw blurRad="25400" algn="tl" rotWithShape="0">
                    <a:srgbClr val="000000">
                      <a:alpha val="43000"/>
                    </a:srgbClr>
                  </a:outerShdw>
                </a:effectLst>
              </a:rPr>
              <a:t>) </a:t>
            </a:r>
            <a:br>
              <a:rPr lang="en-US" b="1" spc="150" dirty="0" smtClean="0">
                <a:ln w="11430"/>
                <a:solidFill>
                  <a:srgbClr val="8A2E4F"/>
                </a:solidFill>
                <a:effectLst>
                  <a:outerShdw blurRad="25400" algn="tl" rotWithShape="0">
                    <a:srgbClr val="000000">
                      <a:alpha val="43000"/>
                    </a:srgbClr>
                  </a:outerShdw>
                </a:effectLst>
              </a:rPr>
            </a:br>
            <a:r>
              <a:rPr lang="en-US" b="1" spc="150" dirty="0" smtClean="0">
                <a:ln w="11430"/>
                <a:solidFill>
                  <a:srgbClr val="8A2E4F"/>
                </a:solidFill>
                <a:effectLst>
                  <a:outerShdw blurRad="25400" algn="tl" rotWithShape="0">
                    <a:srgbClr val="000000">
                      <a:alpha val="43000"/>
                    </a:srgbClr>
                  </a:outerShdw>
                </a:effectLst>
              </a:rPr>
              <a:t>is only defined as a worship statute!</a:t>
            </a:r>
            <a:r>
              <a:rPr lang="en-US" b="1" spc="150" dirty="0" smtClean="0">
                <a:ln w="11430"/>
                <a:solidFill>
                  <a:srgbClr val="F8F8F8"/>
                </a:solidFill>
                <a:effectLst>
                  <a:outerShdw blurRad="25400" algn="tl" rotWithShape="0">
                    <a:srgbClr val="000000">
                      <a:alpha val="43000"/>
                    </a:srgbClr>
                  </a:outerShdw>
                </a:effectLst>
              </a:rPr>
              <a:t/>
            </a:r>
            <a:br>
              <a:rPr lang="en-US" b="1" spc="150" dirty="0" smtClean="0">
                <a:ln w="11430"/>
                <a:solidFill>
                  <a:srgbClr val="F8F8F8"/>
                </a:solidFill>
                <a:effectLst>
                  <a:outerShdw blurRad="25400" algn="tl" rotWithShape="0">
                    <a:srgbClr val="000000">
                      <a:alpha val="43000"/>
                    </a:srgbClr>
                  </a:outerShdw>
                </a:effectLst>
              </a:rPr>
            </a:br>
            <a:r>
              <a:rPr lang="en-US" sz="5400" b="1" spc="150" dirty="0" smtClean="0">
                <a:ln w="3175">
                  <a:solidFill>
                    <a:srgbClr val="002060"/>
                  </a:solidFill>
                </a:ln>
                <a:solidFill>
                  <a:srgbClr val="FFFF00"/>
                </a:solidFill>
                <a:effectLst>
                  <a:outerShdw blurRad="25400" algn="tl" rotWithShape="0">
                    <a:srgbClr val="000000">
                      <a:alpha val="43000"/>
                    </a:srgbClr>
                  </a:outerShdw>
                </a:effectLst>
              </a:rPr>
              <a:t>Let’s examine the 3</a:t>
            </a:r>
            <a:r>
              <a:rPr lang="en-US" sz="5400" b="1" spc="150" baseline="30000" dirty="0" smtClean="0">
                <a:ln w="3175">
                  <a:solidFill>
                    <a:srgbClr val="002060"/>
                  </a:solidFill>
                </a:ln>
                <a:solidFill>
                  <a:srgbClr val="FFFF00"/>
                </a:solidFill>
                <a:effectLst>
                  <a:outerShdw blurRad="25400" algn="tl" rotWithShape="0">
                    <a:srgbClr val="000000">
                      <a:alpha val="43000"/>
                    </a:srgbClr>
                  </a:outerShdw>
                </a:effectLst>
              </a:rPr>
              <a:t>rd</a:t>
            </a:r>
            <a:r>
              <a:rPr lang="en-US" sz="5400" b="1" spc="150" dirty="0" smtClean="0">
                <a:ln w="3175">
                  <a:solidFill>
                    <a:srgbClr val="002060"/>
                  </a:solidFill>
                </a:ln>
                <a:solidFill>
                  <a:srgbClr val="FFFF00"/>
                </a:solidFill>
                <a:effectLst>
                  <a:outerShdw blurRad="25400" algn="tl" rotWithShape="0">
                    <a:srgbClr val="000000">
                      <a:alpha val="43000"/>
                    </a:srgbClr>
                  </a:outerShdw>
                </a:effectLst>
              </a:rPr>
              <a:t> definition!</a:t>
            </a:r>
            <a:endParaRPr lang="en-US" sz="5400" b="1" spc="150" dirty="0">
              <a:ln w="3175">
                <a:solidFill>
                  <a:srgbClr val="002060"/>
                </a:solidFill>
              </a:ln>
              <a:solidFill>
                <a:srgbClr val="FFFF00"/>
              </a:solidFill>
              <a:effectLst>
                <a:outerShdw blurRad="25400" algn="tl" rotWithShape="0">
                  <a:srgbClr val="000000">
                    <a:alpha val="43000"/>
                  </a:srgbClr>
                </a:outerShdw>
              </a:effectLst>
            </a:endParaRPr>
          </a:p>
        </p:txBody>
      </p:sp>
      <p:sp>
        <p:nvSpPr>
          <p:cNvPr id="3" name="Slide Number Placeholder 2"/>
          <p:cNvSpPr>
            <a:spLocks noGrp="1"/>
          </p:cNvSpPr>
          <p:nvPr>
            <p:ph type="sldNum" sz="quarter" idx="12"/>
          </p:nvPr>
        </p:nvSpPr>
        <p:spPr>
          <a:xfrm>
            <a:off x="11277600" y="6400800"/>
            <a:ext cx="711200" cy="244476"/>
          </a:xfrm>
        </p:spPr>
        <p:txBody>
          <a:bodyPr>
            <a:normAutofit fontScale="85000" lnSpcReduction="20000"/>
          </a:bodyPr>
          <a:lstStyle/>
          <a:p>
            <a:fld id="{AA4C6552-42F6-43F2-A3FB-E92E8C09004E}" type="slidenum">
              <a:rPr lang="en-US" smtClean="0">
                <a:solidFill>
                  <a:schemeClr val="tx1"/>
                </a:solidFill>
              </a:rPr>
              <a:pPr/>
              <a:t>65</a:t>
            </a:fld>
            <a:endParaRPr lang="en-US" dirty="0">
              <a:solidFill>
                <a:schemeClr val="tx1"/>
              </a:solidFill>
            </a:endParaRPr>
          </a:p>
        </p:txBody>
      </p:sp>
      <p:pic>
        <p:nvPicPr>
          <p:cNvPr id="2051" name="Picture 3" descr="C:\Users\Rae\Desktop\Art on Desktop\white man clip art\3d white people\png\3d people group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70327"/>
            <a:ext cx="3265011" cy="32650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ae\Desktop\Art on Desktop\white man clip art\3d white people\png\ques mark man 2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3600" y="2809602"/>
            <a:ext cx="2667000" cy="31342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228600"/>
            <a:ext cx="3962400" cy="2554545"/>
          </a:xfrm>
          <a:prstGeom prst="rect">
            <a:avLst/>
          </a:prstGeom>
        </p:spPr>
        <p:txBody>
          <a:bodyPr wrap="square">
            <a:spAutoFit/>
          </a:bodyPr>
          <a:lstStyle/>
          <a:p>
            <a:pPr lvl="0" algn="ctr"/>
            <a:r>
              <a:rPr lang="en-US" sz="8000" b="1" dirty="0" smtClean="0">
                <a:ln w="900" cmpd="sng">
                  <a:solidFill>
                    <a:srgbClr val="727CA3">
                      <a:satMod val="190000"/>
                      <a:alpha val="55000"/>
                    </a:srgbClr>
                  </a:solidFill>
                  <a:prstDash val="solid"/>
                </a:ln>
                <a:solidFill>
                  <a:srgbClr val="727CA3">
                    <a:satMod val="200000"/>
                    <a:tint val="3000"/>
                  </a:srgbClr>
                </a:solidFill>
                <a:effectLst>
                  <a:innerShdw blurRad="101600" dist="76200" dir="5400000">
                    <a:srgbClr val="727CA3">
                      <a:satMod val="190000"/>
                      <a:tint val="100000"/>
                      <a:alpha val="74000"/>
                    </a:srgbClr>
                  </a:innerShdw>
                </a:effectLst>
                <a:latin typeface="Pristina" pitchFamily="66" charset="0"/>
                <a:cs typeface="Raavi" pitchFamily="34" charset="0"/>
              </a:rPr>
              <a:t>Thought  </a:t>
            </a:r>
            <a:r>
              <a:rPr lang="en-US" sz="8000" b="1" dirty="0">
                <a:ln w="900" cmpd="sng">
                  <a:solidFill>
                    <a:srgbClr val="727CA3">
                      <a:satMod val="190000"/>
                      <a:alpha val="55000"/>
                    </a:srgbClr>
                  </a:solidFill>
                  <a:prstDash val="solid"/>
                </a:ln>
                <a:solidFill>
                  <a:srgbClr val="727CA3">
                    <a:satMod val="200000"/>
                    <a:tint val="3000"/>
                  </a:srgbClr>
                </a:solidFill>
                <a:effectLst>
                  <a:innerShdw blurRad="101600" dist="76200" dir="5400000">
                    <a:srgbClr val="727CA3">
                      <a:satMod val="190000"/>
                      <a:tint val="100000"/>
                      <a:alpha val="74000"/>
                    </a:srgbClr>
                  </a:innerShdw>
                </a:effectLst>
                <a:latin typeface="Pristina" pitchFamily="66" charset="0"/>
                <a:cs typeface="Raavi" pitchFamily="34" charset="0"/>
              </a:rPr>
              <a:t>to Ponder:</a:t>
            </a:r>
            <a:endParaRPr lang="en-US" sz="8000" b="1" dirty="0">
              <a:ln w="900" cmpd="sng">
                <a:solidFill>
                  <a:srgbClr val="727CA3">
                    <a:satMod val="190000"/>
                    <a:alpha val="55000"/>
                  </a:srgbClr>
                </a:solidFill>
                <a:prstDash val="solid"/>
              </a:ln>
              <a:solidFill>
                <a:srgbClr val="727CA3">
                  <a:satMod val="200000"/>
                  <a:tint val="3000"/>
                </a:srgbClr>
              </a:solidFill>
              <a:effectLst>
                <a:innerShdw blurRad="101600" dist="76200" dir="5400000">
                  <a:srgbClr val="727CA3">
                    <a:satMod val="190000"/>
                    <a:tint val="100000"/>
                    <a:alpha val="74000"/>
                  </a:srgbClr>
                </a:innerShdw>
              </a:effectLst>
            </a:endParaRPr>
          </a:p>
        </p:txBody>
      </p:sp>
      <p:sp>
        <p:nvSpPr>
          <p:cNvPr id="7" name="TextBox 6"/>
          <p:cNvSpPr txBox="1"/>
          <p:nvPr/>
        </p:nvSpPr>
        <p:spPr>
          <a:xfrm>
            <a:off x="609600" y="2590800"/>
            <a:ext cx="7239000" cy="1200329"/>
          </a:xfrm>
          <a:prstGeom prst="rect">
            <a:avLst/>
          </a:prstGeom>
          <a:noFill/>
        </p:spPr>
        <p:txBody>
          <a:bodyPr wrap="square" rtlCol="0">
            <a:spAutoFit/>
            <a:scene3d>
              <a:camera prst="orthographicFront"/>
              <a:lightRig rig="threePt" dir="t"/>
            </a:scene3d>
            <a:sp3d extrusionH="57150">
              <a:bevelT h="25400" prst="softRound"/>
            </a:sp3d>
          </a:bodyPr>
          <a:lstStyle/>
          <a:p>
            <a:r>
              <a:rPr lang="en-US" sz="3600" b="1" dirty="0" smtClean="0">
                <a:ln>
                  <a:solidFill>
                    <a:srgbClr val="002060"/>
                  </a:solidFill>
                </a:ln>
                <a:solidFill>
                  <a:schemeClr val="bg1"/>
                </a:solidFill>
                <a:latin typeface="Comic Sans MS" pitchFamily="66" charset="0"/>
              </a:rPr>
              <a:t>Has man tampered with the divine mandate for the moon?</a:t>
            </a:r>
            <a:endParaRPr lang="en-US" sz="3600" b="1" dirty="0">
              <a:ln>
                <a:solidFill>
                  <a:srgbClr val="002060"/>
                </a:solidFill>
              </a:ln>
              <a:solidFill>
                <a:schemeClr val="bg1"/>
              </a:solidFill>
              <a:latin typeface="Comic Sans MS" pitchFamily="66" charset="0"/>
            </a:endParaRPr>
          </a:p>
        </p:txBody>
      </p:sp>
    </p:spTree>
    <p:extLst>
      <p:ext uri="{BB962C8B-B14F-4D97-AF65-F5344CB8AC3E}">
        <p14:creationId xmlns:p14="http://schemas.microsoft.com/office/powerpoint/2010/main" val="77418069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77600" y="6286500"/>
            <a:ext cx="711200" cy="381000"/>
          </a:xfrm>
        </p:spPr>
        <p:txBody>
          <a:bodyPr/>
          <a:lstStyle/>
          <a:p>
            <a:fld id="{AA4C6552-42F6-43F2-A3FB-E92E8C09004E}" type="slidenum">
              <a:rPr lang="en-US" smtClean="0">
                <a:solidFill>
                  <a:schemeClr val="bg1"/>
                </a:solidFill>
              </a:rPr>
              <a:pPr/>
              <a:t>66</a:t>
            </a:fld>
            <a:endParaRPr lang="en-US" dirty="0">
              <a:solidFill>
                <a:schemeClr val="bg1"/>
              </a:solidFill>
            </a:endParaRPr>
          </a:p>
        </p:txBody>
      </p:sp>
      <p:sp>
        <p:nvSpPr>
          <p:cNvPr id="3" name="Content Placeholder 9"/>
          <p:cNvSpPr txBox="1">
            <a:spLocks/>
          </p:cNvSpPr>
          <p:nvPr/>
        </p:nvSpPr>
        <p:spPr>
          <a:xfrm>
            <a:off x="2590800" y="4419600"/>
            <a:ext cx="8763000" cy="2438400"/>
          </a:xfrm>
          <a:prstGeom prst="rect">
            <a:avLst/>
          </a:prstGeom>
        </p:spPr>
        <p:txBody>
          <a:bodyPr>
            <a:noAutofit/>
            <a:scene3d>
              <a:camera prst="orthographicFront"/>
              <a:lightRig rig="threePt" dir="t"/>
            </a:scene3d>
            <a:sp3d extrusionH="57150">
              <a:bevelT h="25400" prst="softRound"/>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lvl="1" indent="-457200">
              <a:spcBef>
                <a:spcPts val="700"/>
              </a:spcBef>
              <a:buClr>
                <a:schemeClr val="accent2"/>
              </a:buClr>
              <a:buSzPct val="100000"/>
              <a:buNone/>
            </a:pPr>
            <a:r>
              <a:rPr lang="en-US" sz="4400" b="1" i="1" dirty="0" smtClean="0">
                <a:solidFill>
                  <a:schemeClr val="bg1"/>
                </a:solidFill>
                <a:latin typeface="Arial Rounded MT Bold" pitchFamily="34" charset="0"/>
              </a:rPr>
              <a:t>Is it possible the stork will have something to say about </a:t>
            </a:r>
            <a:r>
              <a:rPr lang="en-US" sz="4400" b="1" i="1" dirty="0">
                <a:solidFill>
                  <a:schemeClr val="bg1"/>
                </a:solidFill>
                <a:latin typeface="Arial Rounded MT Bold" pitchFamily="34" charset="0"/>
              </a:rPr>
              <a:t> </a:t>
            </a:r>
            <a:r>
              <a:rPr lang="en-US" sz="4400" b="1" i="1" dirty="0" smtClean="0">
                <a:solidFill>
                  <a:schemeClr val="bg1"/>
                </a:solidFill>
                <a:latin typeface="Arial Rounded MT Bold" pitchFamily="34" charset="0"/>
              </a:rPr>
              <a:t/>
            </a:r>
            <a:br>
              <a:rPr lang="en-US" sz="4400" b="1" i="1" dirty="0" smtClean="0">
                <a:solidFill>
                  <a:schemeClr val="bg1"/>
                </a:solidFill>
                <a:latin typeface="Arial Rounded MT Bold" pitchFamily="34" charset="0"/>
              </a:rPr>
            </a:br>
            <a:r>
              <a:rPr lang="en-US" sz="4400" b="1" i="1" dirty="0" smtClean="0">
                <a:solidFill>
                  <a:schemeClr val="bg1"/>
                </a:solidFill>
                <a:latin typeface="Arial Rounded MT Bold" pitchFamily="34" charset="0"/>
              </a:rPr>
              <a:t>the </a:t>
            </a:r>
            <a:r>
              <a:rPr lang="en-US" sz="4400" b="1" i="1" dirty="0" err="1" smtClean="0">
                <a:solidFill>
                  <a:schemeClr val="bg1"/>
                </a:solidFill>
                <a:latin typeface="Arial Rounded MT Bold" pitchFamily="34" charset="0"/>
              </a:rPr>
              <a:t>mo`ed</a:t>
            </a:r>
            <a:r>
              <a:rPr lang="en-US" sz="4400" b="1" i="1" dirty="0" smtClean="0">
                <a:solidFill>
                  <a:schemeClr val="bg1"/>
                </a:solidFill>
                <a:latin typeface="Arial Rounded MT Bold" pitchFamily="34" charset="0"/>
              </a:rPr>
              <a:t> definition?</a:t>
            </a:r>
          </a:p>
          <a:p>
            <a:pPr marL="0" lvl="1" indent="0">
              <a:spcBef>
                <a:spcPts val="700"/>
              </a:spcBef>
              <a:buClr>
                <a:schemeClr val="accent2"/>
              </a:buClr>
              <a:buSzPct val="100000"/>
              <a:buFont typeface="Wingdings 2"/>
              <a:buNone/>
            </a:pPr>
            <a:r>
              <a:rPr lang="en-US" sz="2800" dirty="0" smtClean="0"/>
              <a:t>  </a:t>
            </a:r>
            <a:endParaRPr lang="en-US" sz="2000" dirty="0"/>
          </a:p>
        </p:txBody>
      </p:sp>
      <p:sp>
        <p:nvSpPr>
          <p:cNvPr id="4" name="Rectangle 3"/>
          <p:cNvSpPr/>
          <p:nvPr/>
        </p:nvSpPr>
        <p:spPr>
          <a:xfrm rot="21004267">
            <a:off x="9597416" y="5462082"/>
            <a:ext cx="244971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Ravie" pitchFamily="82" charset="0"/>
              </a:rPr>
              <a:t>Why</a:t>
            </a:r>
            <a:r>
              <a:rPr lang="en-US" sz="5400" b="1" cap="none" spc="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40500629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01400" y="6210300"/>
            <a:ext cx="711200" cy="381000"/>
          </a:xfrm>
        </p:spPr>
        <p:txBody>
          <a:bodyPr/>
          <a:lstStyle/>
          <a:p>
            <a:fld id="{AA4C6552-42F6-43F2-A3FB-E92E8C09004E}" type="slidenum">
              <a:rPr lang="en-US" smtClean="0">
                <a:solidFill>
                  <a:schemeClr val="bg1"/>
                </a:solidFill>
              </a:rPr>
              <a:pPr/>
              <a:t>67</a:t>
            </a:fld>
            <a:endParaRPr lang="en-US" dirty="0">
              <a:solidFill>
                <a:schemeClr val="bg1"/>
              </a:solidFill>
            </a:endParaRPr>
          </a:p>
        </p:txBody>
      </p:sp>
      <p:sp>
        <p:nvSpPr>
          <p:cNvPr id="3" name="Content Placeholder 9"/>
          <p:cNvSpPr txBox="1">
            <a:spLocks/>
          </p:cNvSpPr>
          <p:nvPr/>
        </p:nvSpPr>
        <p:spPr>
          <a:xfrm>
            <a:off x="381000" y="1295400"/>
            <a:ext cx="7467600" cy="5105400"/>
          </a:xfrm>
          <a:prstGeom prst="rect">
            <a:avLst/>
          </a:prstGeom>
        </p:spPr>
        <p:txBody>
          <a:bodyPr>
            <a:no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lvl="1" indent="-457200">
              <a:spcBef>
                <a:spcPts val="700"/>
              </a:spcBef>
              <a:buClr>
                <a:schemeClr val="accent2"/>
              </a:buClr>
              <a:buSzPct val="100000"/>
              <a:buFont typeface="Wingdings" pitchFamily="2" charset="2"/>
              <a:buChar char="§"/>
            </a:pPr>
            <a:r>
              <a:rPr lang="en-US" sz="4000" b="1" dirty="0">
                <a:solidFill>
                  <a:srgbClr val="B83D68"/>
                </a:solidFill>
                <a:effectLst>
                  <a:glow rad="228600">
                    <a:schemeClr val="accent1">
                      <a:satMod val="175000"/>
                      <a:alpha val="40000"/>
                    </a:schemeClr>
                  </a:glow>
                </a:effectLst>
              </a:rPr>
              <a:t>Jer </a:t>
            </a:r>
            <a:r>
              <a:rPr lang="en-US" sz="4000" b="1" dirty="0" smtClean="0">
                <a:solidFill>
                  <a:srgbClr val="B83D68"/>
                </a:solidFill>
                <a:effectLst>
                  <a:glow rad="228600">
                    <a:schemeClr val="accent1">
                      <a:satMod val="175000"/>
                      <a:alpha val="40000"/>
                    </a:schemeClr>
                  </a:glow>
                </a:effectLst>
              </a:rPr>
              <a:t>8:7a  </a:t>
            </a:r>
            <a:r>
              <a:rPr lang="en-US" sz="4000" b="1" dirty="0" smtClean="0">
                <a:solidFill>
                  <a:schemeClr val="bg1"/>
                </a:solidFill>
                <a:effectLst>
                  <a:glow rad="228600">
                    <a:schemeClr val="accent1">
                      <a:satMod val="175000"/>
                      <a:alpha val="40000"/>
                    </a:schemeClr>
                  </a:glow>
                </a:effectLst>
              </a:rPr>
              <a:t>Yea</a:t>
            </a:r>
            <a:r>
              <a:rPr lang="en-US" sz="4000" b="1" dirty="0">
                <a:solidFill>
                  <a:schemeClr val="bg1"/>
                </a:solidFill>
                <a:effectLst>
                  <a:glow rad="228600">
                    <a:schemeClr val="accent1">
                      <a:satMod val="175000"/>
                      <a:alpha val="40000"/>
                    </a:schemeClr>
                  </a:glow>
                </a:effectLst>
              </a:rPr>
              <a:t>, the stork in the heaven </a:t>
            </a:r>
            <a:r>
              <a:rPr lang="en-US" sz="4000" b="1" dirty="0" err="1">
                <a:solidFill>
                  <a:schemeClr val="bg1"/>
                </a:solidFill>
                <a:effectLst>
                  <a:glow rad="228600">
                    <a:schemeClr val="accent1">
                      <a:satMod val="175000"/>
                      <a:alpha val="40000"/>
                    </a:schemeClr>
                  </a:glow>
                </a:effectLst>
              </a:rPr>
              <a:t>knoweth</a:t>
            </a:r>
            <a:r>
              <a:rPr lang="en-US" sz="4000" b="1" dirty="0">
                <a:solidFill>
                  <a:schemeClr val="bg1"/>
                </a:solidFill>
                <a:effectLst>
                  <a:glow rad="228600">
                    <a:schemeClr val="accent1">
                      <a:satMod val="175000"/>
                      <a:alpha val="40000"/>
                    </a:schemeClr>
                  </a:glow>
                </a:effectLst>
              </a:rPr>
              <a:t> her </a:t>
            </a:r>
            <a:r>
              <a:rPr lang="en-US" sz="4000" b="1" i="1" dirty="0">
                <a:solidFill>
                  <a:schemeClr val="accent5">
                    <a:lumMod val="40000"/>
                    <a:lumOff val="60000"/>
                  </a:schemeClr>
                </a:solidFill>
                <a:effectLst>
                  <a:glow rad="228600">
                    <a:schemeClr val="accent1">
                      <a:satMod val="175000"/>
                      <a:alpha val="40000"/>
                    </a:schemeClr>
                  </a:glow>
                </a:effectLst>
              </a:rPr>
              <a:t>appointed </a:t>
            </a:r>
            <a:r>
              <a:rPr lang="en-US" sz="4000" b="1" i="1" dirty="0" smtClean="0">
                <a:solidFill>
                  <a:schemeClr val="accent5">
                    <a:lumMod val="40000"/>
                    <a:lumOff val="60000"/>
                  </a:schemeClr>
                </a:solidFill>
                <a:effectLst>
                  <a:glow rad="228600">
                    <a:schemeClr val="accent1">
                      <a:satMod val="175000"/>
                      <a:alpha val="40000"/>
                    </a:schemeClr>
                  </a:glow>
                </a:effectLst>
              </a:rPr>
              <a:t>times </a:t>
            </a:r>
            <a:r>
              <a:rPr lang="en-US" sz="2800" dirty="0" smtClean="0">
                <a:solidFill>
                  <a:schemeClr val="bg1"/>
                </a:solidFill>
                <a:effectLst>
                  <a:glow rad="228600">
                    <a:schemeClr val="accent1">
                      <a:satMod val="175000"/>
                      <a:alpha val="40000"/>
                    </a:schemeClr>
                  </a:glow>
                </a:effectLst>
              </a:rPr>
              <a:t>[</a:t>
            </a:r>
            <a:r>
              <a:rPr lang="en-US" sz="3200" b="1" dirty="0" smtClean="0">
                <a:solidFill>
                  <a:schemeClr val="accent5">
                    <a:lumMod val="40000"/>
                    <a:lumOff val="60000"/>
                  </a:schemeClr>
                </a:solidFill>
                <a:effectLst>
                  <a:glow rad="228600">
                    <a:schemeClr val="accent1">
                      <a:satMod val="175000"/>
                      <a:alpha val="40000"/>
                    </a:schemeClr>
                  </a:glow>
                </a:effectLst>
              </a:rPr>
              <a:t>H4150</a:t>
            </a:r>
            <a:r>
              <a:rPr lang="en-US" sz="2800" dirty="0" smtClean="0">
                <a:solidFill>
                  <a:schemeClr val="bg1"/>
                </a:solidFill>
                <a:effectLst>
                  <a:glow rad="228600">
                    <a:schemeClr val="accent1">
                      <a:satMod val="175000"/>
                      <a:alpha val="40000"/>
                    </a:schemeClr>
                  </a:glow>
                </a:effectLst>
              </a:rPr>
              <a:t>] … </a:t>
            </a:r>
            <a:r>
              <a:rPr lang="en-US" sz="3600" dirty="0" smtClean="0">
                <a:solidFill>
                  <a:schemeClr val="bg1"/>
                </a:solidFill>
                <a:effectLst>
                  <a:glow rad="228600">
                    <a:schemeClr val="accent1">
                      <a:satMod val="175000"/>
                      <a:alpha val="40000"/>
                    </a:schemeClr>
                  </a:glow>
                </a:effectLst>
              </a:rPr>
              <a:t/>
            </a:r>
            <a:br>
              <a:rPr lang="en-US" sz="3600" dirty="0" smtClean="0">
                <a:solidFill>
                  <a:schemeClr val="bg1"/>
                </a:solidFill>
                <a:effectLst>
                  <a:glow rad="228600">
                    <a:schemeClr val="accent1">
                      <a:satMod val="175000"/>
                      <a:alpha val="40000"/>
                    </a:schemeClr>
                  </a:glow>
                </a:effectLst>
              </a:rPr>
            </a:br>
            <a:endParaRPr lang="en-US" sz="1800" dirty="0" smtClean="0">
              <a:solidFill>
                <a:schemeClr val="bg1"/>
              </a:solidFill>
              <a:effectLst>
                <a:glow rad="228600">
                  <a:schemeClr val="accent1">
                    <a:satMod val="175000"/>
                    <a:alpha val="40000"/>
                  </a:schemeClr>
                </a:glow>
              </a:effectLst>
            </a:endParaRPr>
          </a:p>
          <a:p>
            <a:pPr marL="0" lvl="1" indent="0">
              <a:spcBef>
                <a:spcPts val="700"/>
              </a:spcBef>
              <a:buClr>
                <a:schemeClr val="accent2"/>
              </a:buClr>
              <a:buSzPct val="100000"/>
              <a:buNone/>
            </a:pPr>
            <a:r>
              <a:rPr lang="en-US" sz="4000" b="1" dirty="0" smtClean="0">
                <a:solidFill>
                  <a:schemeClr val="bg1"/>
                </a:solidFill>
                <a:effectLst>
                  <a:glow rad="139700">
                    <a:schemeClr val="accent5">
                      <a:satMod val="175000"/>
                      <a:alpha val="40000"/>
                    </a:schemeClr>
                  </a:glow>
                </a:effectLst>
              </a:rPr>
              <a:t>Adam Clark Commentary:</a:t>
            </a:r>
          </a:p>
          <a:p>
            <a:pPr marL="457200" lvl="1" indent="-457200">
              <a:spcBef>
                <a:spcPts val="700"/>
              </a:spcBef>
              <a:buClr>
                <a:schemeClr val="accent2"/>
              </a:buClr>
              <a:buSzPct val="100000"/>
              <a:buFont typeface="Wingdings" pitchFamily="2" charset="2"/>
              <a:buChar char="§"/>
            </a:pPr>
            <a:r>
              <a:rPr lang="en-US" sz="3600" b="1" dirty="0">
                <a:solidFill>
                  <a:srgbClr val="ECDFF5"/>
                </a:solidFill>
                <a:effectLst>
                  <a:glow rad="139700">
                    <a:schemeClr val="accent5">
                      <a:satMod val="175000"/>
                      <a:alpha val="40000"/>
                    </a:schemeClr>
                  </a:glow>
                </a:effectLst>
              </a:rPr>
              <a:t>The birds of passage know the </a:t>
            </a:r>
            <a:r>
              <a:rPr lang="en-US" sz="3600" b="1" dirty="0">
                <a:solidFill>
                  <a:srgbClr val="ECDFF5"/>
                </a:solidFill>
                <a:effectLst>
                  <a:glow rad="228600">
                    <a:schemeClr val="accent5">
                      <a:satMod val="175000"/>
                      <a:alpha val="40000"/>
                    </a:schemeClr>
                  </a:glow>
                </a:effectLst>
              </a:rPr>
              <a:t>times of their going and return, and punctually observe them; </a:t>
            </a:r>
            <a:r>
              <a:rPr lang="en-US" sz="3600" b="1" dirty="0" smtClean="0">
                <a:solidFill>
                  <a:srgbClr val="ECDFF5"/>
                </a:solidFill>
                <a:effectLst>
                  <a:glow rad="228600">
                    <a:schemeClr val="accent5">
                      <a:satMod val="175000"/>
                      <a:alpha val="40000"/>
                    </a:schemeClr>
                  </a:glow>
                </a:effectLst>
              </a:rPr>
              <a:t/>
            </a:r>
            <a:br>
              <a:rPr lang="en-US" sz="3600" b="1" dirty="0" smtClean="0">
                <a:solidFill>
                  <a:srgbClr val="ECDFF5"/>
                </a:solidFill>
                <a:effectLst>
                  <a:glow rad="228600">
                    <a:schemeClr val="accent5">
                      <a:satMod val="175000"/>
                      <a:alpha val="40000"/>
                    </a:schemeClr>
                  </a:glow>
                </a:effectLst>
              </a:rPr>
            </a:br>
            <a:r>
              <a:rPr lang="en-US" sz="3600" b="1" dirty="0" smtClean="0">
                <a:solidFill>
                  <a:srgbClr val="ECDFF5"/>
                </a:solidFill>
                <a:effectLst>
                  <a:glow rad="228600">
                    <a:schemeClr val="accent5">
                      <a:satMod val="175000"/>
                      <a:alpha val="40000"/>
                    </a:schemeClr>
                  </a:glow>
                </a:effectLst>
              </a:rPr>
              <a:t>they </a:t>
            </a:r>
            <a:r>
              <a:rPr lang="en-US" sz="3600" b="1" dirty="0">
                <a:solidFill>
                  <a:srgbClr val="ECDFF5"/>
                </a:solidFill>
                <a:effectLst>
                  <a:glow rad="228600">
                    <a:schemeClr val="accent5">
                      <a:satMod val="175000"/>
                      <a:alpha val="40000"/>
                    </a:schemeClr>
                  </a:glow>
                </a:effectLst>
              </a:rPr>
              <a:t>obey the dictates of </a:t>
            </a:r>
            <a:r>
              <a:rPr lang="en-US" sz="3600" b="1" dirty="0" smtClean="0">
                <a:solidFill>
                  <a:srgbClr val="ECDFF5"/>
                </a:solidFill>
                <a:effectLst>
                  <a:glow rad="228600">
                    <a:schemeClr val="accent5">
                      <a:satMod val="175000"/>
                      <a:alpha val="40000"/>
                    </a:schemeClr>
                  </a:glow>
                </a:effectLst>
              </a:rPr>
              <a:t>nature … </a:t>
            </a:r>
            <a:endParaRPr lang="en-US" sz="3600" b="1" dirty="0">
              <a:solidFill>
                <a:srgbClr val="ECDFF5"/>
              </a:solidFill>
              <a:effectLst>
                <a:glow rad="228600">
                  <a:schemeClr val="accent5">
                    <a:satMod val="175000"/>
                    <a:alpha val="40000"/>
                  </a:schemeClr>
                </a:glow>
              </a:effectLst>
            </a:endParaRPr>
          </a:p>
        </p:txBody>
      </p:sp>
      <p:sp>
        <p:nvSpPr>
          <p:cNvPr id="4" name="Rectangle 3"/>
          <p:cNvSpPr/>
          <p:nvPr/>
        </p:nvSpPr>
        <p:spPr>
          <a:xfrm>
            <a:off x="167777" y="228600"/>
            <a:ext cx="7366120"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D2DA7A"/>
                </a:solidFill>
                <a:effectLst>
                  <a:outerShdw blurRad="25400" algn="tl" rotWithShape="0">
                    <a:srgbClr val="000000">
                      <a:alpha val="43000"/>
                    </a:srgbClr>
                  </a:outerShdw>
                </a:effectLst>
                <a:latin typeface="Comic Sans MS" pitchFamily="66" charset="0"/>
              </a:rPr>
              <a:t>Here’s one example:</a:t>
            </a:r>
            <a:endParaRPr lang="en-US" sz="5400" b="1" spc="150" dirty="0">
              <a:ln w="11430"/>
              <a:solidFill>
                <a:srgbClr val="D2DA7A"/>
              </a:solidFill>
              <a:effectLst>
                <a:outerShdw blurRad="25400" algn="tl" rotWithShape="0">
                  <a:srgbClr val="000000">
                    <a:alpha val="43000"/>
                  </a:srgbClr>
                </a:outerShdw>
              </a:effectLst>
              <a:latin typeface="Comic Sans MS" pitchFamily="66" charset="0"/>
            </a:endParaRPr>
          </a:p>
        </p:txBody>
      </p:sp>
    </p:spTree>
    <p:extLst>
      <p:ext uri="{BB962C8B-B14F-4D97-AF65-F5344CB8AC3E}">
        <p14:creationId xmlns:p14="http://schemas.microsoft.com/office/powerpoint/2010/main" val="337774626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2250"/>
                                        <p:tgtEl>
                                          <p:spTgt spid="3">
                                            <p:txEl>
                                              <p:pRg st="1" end="1"/>
                                            </p:txEl>
                                          </p:spTgt>
                                        </p:tgtEl>
                                      </p:cBhvr>
                                    </p:animEffect>
                                  </p:childTnLst>
                                </p:cTn>
                              </p:par>
                            </p:childTnLst>
                          </p:cTn>
                        </p:par>
                        <p:par>
                          <p:cTn id="8" fill="hold">
                            <p:stCondLst>
                              <p:cond delay="2250"/>
                            </p:stCondLst>
                            <p:childTnLst>
                              <p:par>
                                <p:cTn id="9" presetID="22" presetClass="entr" presetSubtype="1"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up)">
                                      <p:cBhvr>
                                        <p:cTn id="11" dur="2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01400" y="6210300"/>
            <a:ext cx="711200" cy="381000"/>
          </a:xfrm>
        </p:spPr>
        <p:txBody>
          <a:bodyPr/>
          <a:lstStyle/>
          <a:p>
            <a:fld id="{AA4C6552-42F6-43F2-A3FB-E92E8C09004E}" type="slidenum">
              <a:rPr lang="en-US" smtClean="0">
                <a:solidFill>
                  <a:schemeClr val="bg1"/>
                </a:solidFill>
              </a:rPr>
              <a:pPr/>
              <a:t>68</a:t>
            </a:fld>
            <a:endParaRPr lang="en-US" dirty="0">
              <a:solidFill>
                <a:schemeClr val="bg1"/>
              </a:solidFill>
            </a:endParaRPr>
          </a:p>
        </p:txBody>
      </p:sp>
      <p:sp>
        <p:nvSpPr>
          <p:cNvPr id="3" name="Content Placeholder 9"/>
          <p:cNvSpPr txBox="1">
            <a:spLocks/>
          </p:cNvSpPr>
          <p:nvPr/>
        </p:nvSpPr>
        <p:spPr>
          <a:xfrm>
            <a:off x="167777" y="304800"/>
            <a:ext cx="5885975" cy="3505678"/>
          </a:xfrm>
          <a:prstGeom prst="rect">
            <a:avLst/>
          </a:prstGeom>
        </p:spPr>
        <p:txBody>
          <a:bodyPr>
            <a:no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lvl="1" indent="-457200">
              <a:spcBef>
                <a:spcPts val="700"/>
              </a:spcBef>
              <a:buClr>
                <a:schemeClr val="accent2"/>
              </a:buClr>
              <a:buSzPct val="100000"/>
              <a:buFont typeface="Wingdings" pitchFamily="2" charset="2"/>
              <a:buChar char="§"/>
            </a:pPr>
            <a:r>
              <a:rPr lang="en-US" sz="4000" b="1" dirty="0">
                <a:solidFill>
                  <a:srgbClr val="B83D68"/>
                </a:solidFill>
                <a:effectLst>
                  <a:glow rad="228600">
                    <a:schemeClr val="accent1">
                      <a:satMod val="175000"/>
                      <a:alpha val="40000"/>
                    </a:schemeClr>
                  </a:glow>
                </a:effectLst>
              </a:rPr>
              <a:t>Jer </a:t>
            </a:r>
            <a:r>
              <a:rPr lang="en-US" sz="4000" b="1" dirty="0" smtClean="0">
                <a:solidFill>
                  <a:srgbClr val="B83D68"/>
                </a:solidFill>
                <a:effectLst>
                  <a:glow rad="228600">
                    <a:schemeClr val="accent1">
                      <a:satMod val="175000"/>
                      <a:alpha val="40000"/>
                    </a:schemeClr>
                  </a:glow>
                </a:effectLst>
              </a:rPr>
              <a:t>8:7b  </a:t>
            </a:r>
            <a:r>
              <a:rPr lang="en-US" sz="4000" b="1" dirty="0" smtClean="0">
                <a:solidFill>
                  <a:schemeClr val="bg1"/>
                </a:solidFill>
                <a:effectLst>
                  <a:glow rad="228600">
                    <a:schemeClr val="accent1">
                      <a:satMod val="175000"/>
                      <a:alpha val="40000"/>
                    </a:schemeClr>
                  </a:glow>
                </a:effectLst>
              </a:rPr>
              <a:t>… and </a:t>
            </a:r>
            <a:r>
              <a:rPr lang="en-US" sz="4000" b="1" dirty="0">
                <a:solidFill>
                  <a:schemeClr val="bg1"/>
                </a:solidFill>
                <a:effectLst>
                  <a:glow rad="228600">
                    <a:schemeClr val="accent1">
                      <a:satMod val="175000"/>
                      <a:alpha val="40000"/>
                    </a:schemeClr>
                  </a:glow>
                </a:effectLst>
              </a:rPr>
              <a:t>the </a:t>
            </a:r>
            <a:r>
              <a:rPr lang="en-US" sz="4000" b="1" dirty="0" smtClean="0">
                <a:solidFill>
                  <a:schemeClr val="bg1"/>
                </a:solidFill>
                <a:effectLst>
                  <a:glow rad="228600">
                    <a:schemeClr val="accent1">
                      <a:satMod val="175000"/>
                      <a:alpha val="40000"/>
                    </a:schemeClr>
                  </a:glow>
                </a:effectLst>
              </a:rPr>
              <a:t/>
            </a:r>
            <a:br>
              <a:rPr lang="en-US" sz="4000" b="1" dirty="0" smtClean="0">
                <a:solidFill>
                  <a:schemeClr val="bg1"/>
                </a:solidFill>
                <a:effectLst>
                  <a:glow rad="228600">
                    <a:schemeClr val="accent1">
                      <a:satMod val="175000"/>
                      <a:alpha val="40000"/>
                    </a:schemeClr>
                  </a:glow>
                </a:effectLst>
              </a:rPr>
            </a:br>
            <a:r>
              <a:rPr lang="en-US" sz="4000" b="1" dirty="0" smtClean="0">
                <a:solidFill>
                  <a:schemeClr val="bg1"/>
                </a:solidFill>
                <a:effectLst>
                  <a:glow rad="228600">
                    <a:schemeClr val="accent1">
                      <a:satMod val="175000"/>
                      <a:alpha val="40000"/>
                    </a:schemeClr>
                  </a:glow>
                </a:effectLst>
              </a:rPr>
              <a:t>turtle[dove] </a:t>
            </a:r>
            <a:r>
              <a:rPr lang="en-US" sz="4000" b="1" dirty="0">
                <a:solidFill>
                  <a:schemeClr val="bg1"/>
                </a:solidFill>
                <a:effectLst>
                  <a:glow rad="228600">
                    <a:schemeClr val="accent1">
                      <a:satMod val="175000"/>
                      <a:alpha val="40000"/>
                    </a:schemeClr>
                  </a:glow>
                </a:effectLst>
              </a:rPr>
              <a:t>and </a:t>
            </a:r>
            <a:r>
              <a:rPr lang="en-US" sz="4000" b="1" dirty="0" smtClean="0">
                <a:solidFill>
                  <a:schemeClr val="bg1"/>
                </a:solidFill>
                <a:effectLst>
                  <a:glow rad="228600">
                    <a:schemeClr val="accent1">
                      <a:satMod val="175000"/>
                      <a:alpha val="40000"/>
                    </a:schemeClr>
                  </a:glow>
                </a:effectLst>
              </a:rPr>
              <a:t/>
            </a:r>
            <a:br>
              <a:rPr lang="en-US" sz="4000" b="1" dirty="0" smtClean="0">
                <a:solidFill>
                  <a:schemeClr val="bg1"/>
                </a:solidFill>
                <a:effectLst>
                  <a:glow rad="228600">
                    <a:schemeClr val="accent1">
                      <a:satMod val="175000"/>
                      <a:alpha val="40000"/>
                    </a:schemeClr>
                  </a:glow>
                </a:effectLst>
              </a:rPr>
            </a:br>
            <a:r>
              <a:rPr lang="en-US" sz="4000" b="1" dirty="0" smtClean="0">
                <a:solidFill>
                  <a:schemeClr val="bg1"/>
                </a:solidFill>
                <a:effectLst>
                  <a:glow rad="228600">
                    <a:schemeClr val="accent1">
                      <a:satMod val="175000"/>
                      <a:alpha val="40000"/>
                    </a:schemeClr>
                  </a:glow>
                </a:effectLst>
              </a:rPr>
              <a:t>the crane </a:t>
            </a:r>
            <a:r>
              <a:rPr lang="en-US" sz="4000" b="1" dirty="0">
                <a:solidFill>
                  <a:schemeClr val="bg1"/>
                </a:solidFill>
                <a:effectLst>
                  <a:glow rad="228600">
                    <a:schemeClr val="accent1">
                      <a:satMod val="175000"/>
                      <a:alpha val="40000"/>
                    </a:schemeClr>
                  </a:glow>
                </a:effectLst>
              </a:rPr>
              <a:t>and the </a:t>
            </a:r>
            <a:r>
              <a:rPr lang="en-US" sz="4000" b="1" dirty="0" smtClean="0">
                <a:solidFill>
                  <a:schemeClr val="bg1"/>
                </a:solidFill>
                <a:effectLst>
                  <a:glow rad="228600">
                    <a:schemeClr val="accent1">
                      <a:satMod val="175000"/>
                      <a:alpha val="40000"/>
                    </a:schemeClr>
                  </a:glow>
                </a:effectLst>
              </a:rPr>
              <a:t/>
            </a:r>
            <a:br>
              <a:rPr lang="en-US" sz="4000" b="1" dirty="0" smtClean="0">
                <a:solidFill>
                  <a:schemeClr val="bg1"/>
                </a:solidFill>
                <a:effectLst>
                  <a:glow rad="228600">
                    <a:schemeClr val="accent1">
                      <a:satMod val="175000"/>
                      <a:alpha val="40000"/>
                    </a:schemeClr>
                  </a:glow>
                </a:effectLst>
              </a:rPr>
            </a:br>
            <a:r>
              <a:rPr lang="en-US" sz="4000" b="1" dirty="0" smtClean="0">
                <a:solidFill>
                  <a:schemeClr val="bg1"/>
                </a:solidFill>
                <a:effectLst>
                  <a:glow rad="228600">
                    <a:schemeClr val="accent1">
                      <a:satMod val="175000"/>
                      <a:alpha val="40000"/>
                    </a:schemeClr>
                  </a:glow>
                </a:effectLst>
              </a:rPr>
              <a:t>swallow </a:t>
            </a:r>
            <a:r>
              <a:rPr lang="en-US" sz="4000" b="1" dirty="0">
                <a:solidFill>
                  <a:schemeClr val="bg1"/>
                </a:solidFill>
                <a:effectLst>
                  <a:glow rad="228600">
                    <a:schemeClr val="accent1">
                      <a:satMod val="175000"/>
                      <a:alpha val="40000"/>
                    </a:schemeClr>
                  </a:glow>
                </a:effectLst>
              </a:rPr>
              <a:t>observe the </a:t>
            </a:r>
            <a:r>
              <a:rPr lang="en-US" sz="4000" b="1" dirty="0" smtClean="0">
                <a:solidFill>
                  <a:schemeClr val="bg1"/>
                </a:solidFill>
                <a:effectLst>
                  <a:glow rad="228600">
                    <a:schemeClr val="accent1">
                      <a:satMod val="175000"/>
                      <a:alpha val="40000"/>
                    </a:schemeClr>
                  </a:glow>
                </a:effectLst>
              </a:rPr>
              <a:t/>
            </a:r>
            <a:br>
              <a:rPr lang="en-US" sz="4000" b="1" dirty="0" smtClean="0">
                <a:solidFill>
                  <a:schemeClr val="bg1"/>
                </a:solidFill>
                <a:effectLst>
                  <a:glow rad="228600">
                    <a:schemeClr val="accent1">
                      <a:satMod val="175000"/>
                      <a:alpha val="40000"/>
                    </a:schemeClr>
                  </a:glow>
                </a:effectLst>
              </a:rPr>
            </a:br>
            <a:r>
              <a:rPr lang="en-US" sz="4000" b="1" dirty="0" smtClean="0">
                <a:solidFill>
                  <a:schemeClr val="bg1"/>
                </a:solidFill>
                <a:effectLst>
                  <a:glow rad="228600">
                    <a:schemeClr val="accent1">
                      <a:satMod val="175000"/>
                      <a:alpha val="40000"/>
                    </a:schemeClr>
                  </a:glow>
                </a:effectLst>
              </a:rPr>
              <a:t>time </a:t>
            </a:r>
            <a:r>
              <a:rPr lang="en-US" sz="4000" b="1" dirty="0">
                <a:solidFill>
                  <a:schemeClr val="bg1"/>
                </a:solidFill>
                <a:effectLst>
                  <a:glow rad="228600">
                    <a:schemeClr val="accent1">
                      <a:satMod val="175000"/>
                      <a:alpha val="40000"/>
                    </a:schemeClr>
                  </a:glow>
                </a:effectLst>
              </a:rPr>
              <a:t>of their </a:t>
            </a:r>
            <a:r>
              <a:rPr lang="en-US" sz="4000" b="1" dirty="0" smtClean="0">
                <a:solidFill>
                  <a:schemeClr val="bg1"/>
                </a:solidFill>
                <a:effectLst>
                  <a:glow rad="228600">
                    <a:schemeClr val="accent1">
                      <a:satMod val="175000"/>
                      <a:alpha val="40000"/>
                    </a:schemeClr>
                  </a:glow>
                </a:effectLst>
              </a:rPr>
              <a:t>coming …</a:t>
            </a:r>
            <a:endParaRPr lang="en-US" sz="4000" b="1" dirty="0">
              <a:solidFill>
                <a:schemeClr val="bg1"/>
              </a:solidFill>
              <a:effectLst>
                <a:glow rad="228600">
                  <a:schemeClr val="accent1">
                    <a:satMod val="175000"/>
                    <a:alpha val="40000"/>
                  </a:schemeClr>
                </a:glow>
              </a:effectLst>
            </a:endParaRPr>
          </a:p>
          <a:p>
            <a:pPr marL="0" lvl="1" indent="0">
              <a:spcBef>
                <a:spcPts val="700"/>
              </a:spcBef>
              <a:buClr>
                <a:schemeClr val="accent2"/>
              </a:buClr>
              <a:buSzPct val="100000"/>
              <a:buNone/>
            </a:pPr>
            <a:endParaRPr lang="en-US" sz="3600" dirty="0">
              <a:solidFill>
                <a:schemeClr val="bg1"/>
              </a:solidFill>
            </a:endParaRPr>
          </a:p>
        </p:txBody>
      </p:sp>
      <p:pic>
        <p:nvPicPr>
          <p:cNvPr id="3075" name="Picture 3" descr="C:\Users\Rae\Desktop\swallows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9807" y="3810478"/>
            <a:ext cx="3171350" cy="2262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C:\Users\Rae\Desktop\cran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254" y="3532821"/>
            <a:ext cx="2327513"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7" name="Picture 5" descr="C:\Users\Rae\Desktop\turtle dov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6850" y="152400"/>
            <a:ext cx="6762750" cy="24288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24601" y="2692063"/>
            <a:ext cx="2895600" cy="3908762"/>
          </a:xfrm>
          <a:prstGeom prst="rect">
            <a:avLst/>
          </a:prstGeom>
          <a:noFill/>
        </p:spPr>
        <p:txBody>
          <a:bodyPr wrap="square" rtlCol="0">
            <a:spAutoFit/>
          </a:bodyPr>
          <a:lstStyle/>
          <a:p>
            <a:pPr algn="ctr"/>
            <a:r>
              <a:rPr lang="en-US" sz="3600" b="1" dirty="0" smtClean="0">
                <a:ln w="1905"/>
                <a:solidFill>
                  <a:srgbClr val="8A2E4F"/>
                </a:solidFill>
                <a:effectLst>
                  <a:innerShdw blurRad="69850" dist="43180" dir="5400000">
                    <a:srgbClr val="000000">
                      <a:alpha val="65000"/>
                    </a:srgbClr>
                  </a:innerShdw>
                </a:effectLst>
              </a:rPr>
              <a:t>Jer 8:7  </a:t>
            </a:r>
            <a:r>
              <a:rPr lang="en-US" sz="2400" b="1" dirty="0" smtClean="0">
                <a:ln w="1905"/>
                <a:solidFill>
                  <a:srgbClr val="002060"/>
                </a:solidFill>
                <a:effectLst>
                  <a:innerShdw blurRad="69850" dist="43180" dir="5400000">
                    <a:srgbClr val="000000">
                      <a:alpha val="65000"/>
                    </a:srgbClr>
                  </a:innerShdw>
                </a:effectLst>
              </a:rPr>
              <a:t>Storks </a:t>
            </a:r>
            <a:r>
              <a:rPr lang="en-US" sz="2400" b="1" dirty="0">
                <a:ln w="1905"/>
                <a:solidFill>
                  <a:srgbClr val="002060"/>
                </a:solidFill>
                <a:effectLst>
                  <a:innerShdw blurRad="69850" dist="43180" dir="5400000">
                    <a:srgbClr val="000000">
                      <a:alpha val="65000"/>
                    </a:srgbClr>
                  </a:innerShdw>
                </a:effectLst>
              </a:rPr>
              <a:t>in the sky know their seasons; doves, swallows and cranes their migration times; but my people do not </a:t>
            </a:r>
            <a:r>
              <a:rPr lang="en-US" sz="2400" b="1" dirty="0" smtClean="0">
                <a:ln w="1905"/>
                <a:solidFill>
                  <a:srgbClr val="002060"/>
                </a:solidFill>
                <a:effectLst>
                  <a:innerShdw blurRad="69850" dist="43180" dir="5400000">
                    <a:srgbClr val="000000">
                      <a:alpha val="65000"/>
                    </a:srgbClr>
                  </a:innerShdw>
                </a:effectLst>
              </a:rPr>
              <a:t/>
            </a:r>
            <a:br>
              <a:rPr lang="en-US" sz="2400" b="1" dirty="0" smtClean="0">
                <a:ln w="1905"/>
                <a:solidFill>
                  <a:srgbClr val="002060"/>
                </a:solidFill>
                <a:effectLst>
                  <a:innerShdw blurRad="69850" dist="43180" dir="5400000">
                    <a:srgbClr val="000000">
                      <a:alpha val="65000"/>
                    </a:srgbClr>
                  </a:innerShdw>
                </a:effectLst>
              </a:rPr>
            </a:br>
            <a:r>
              <a:rPr lang="en-US" sz="2400" b="1" dirty="0" smtClean="0">
                <a:ln w="1905"/>
                <a:solidFill>
                  <a:srgbClr val="002060"/>
                </a:solidFill>
                <a:effectLst>
                  <a:innerShdw blurRad="69850" dist="43180" dir="5400000">
                    <a:srgbClr val="000000">
                      <a:alpha val="65000"/>
                    </a:srgbClr>
                  </a:innerShdw>
                </a:effectLst>
              </a:rPr>
              <a:t>know </a:t>
            </a:r>
            <a:r>
              <a:rPr lang="en-US" sz="2400" b="1" dirty="0">
                <a:ln w="1905"/>
                <a:solidFill>
                  <a:srgbClr val="002060"/>
                </a:solidFill>
                <a:effectLst>
                  <a:innerShdw blurRad="69850" dist="43180" dir="5400000">
                    <a:srgbClr val="000000">
                      <a:alpha val="65000"/>
                    </a:srgbClr>
                  </a:innerShdw>
                </a:effectLst>
              </a:rPr>
              <a:t>the rulings </a:t>
            </a:r>
            <a:r>
              <a:rPr lang="en-US" sz="2400" b="1" dirty="0" smtClean="0">
                <a:ln w="1905"/>
                <a:solidFill>
                  <a:srgbClr val="002060"/>
                </a:solidFill>
                <a:effectLst>
                  <a:innerShdw blurRad="69850" dist="43180" dir="5400000">
                    <a:srgbClr val="000000">
                      <a:alpha val="65000"/>
                    </a:srgbClr>
                  </a:innerShdw>
                </a:effectLst>
              </a:rPr>
              <a:t/>
            </a:r>
            <a:br>
              <a:rPr lang="en-US" sz="2400" b="1" dirty="0" smtClean="0">
                <a:ln w="1905"/>
                <a:solidFill>
                  <a:srgbClr val="002060"/>
                </a:solidFill>
                <a:effectLst>
                  <a:innerShdw blurRad="69850" dist="43180" dir="5400000">
                    <a:srgbClr val="000000">
                      <a:alpha val="65000"/>
                    </a:srgbClr>
                  </a:innerShdw>
                </a:effectLst>
              </a:rPr>
            </a:br>
            <a:r>
              <a:rPr lang="en-US" sz="2400" b="1" dirty="0" smtClean="0">
                <a:ln w="1905"/>
                <a:solidFill>
                  <a:srgbClr val="002060"/>
                </a:solidFill>
                <a:effectLst>
                  <a:innerShdw blurRad="69850" dist="43180" dir="5400000">
                    <a:srgbClr val="000000">
                      <a:alpha val="65000"/>
                    </a:srgbClr>
                  </a:innerShdw>
                </a:effectLst>
              </a:rPr>
              <a:t>of </a:t>
            </a:r>
            <a:r>
              <a:rPr lang="en-US" sz="2400" b="1" dirty="0">
                <a:ln w="1905"/>
                <a:solidFill>
                  <a:srgbClr val="002060"/>
                </a:solidFill>
                <a:effectLst>
                  <a:innerShdw blurRad="69850" dist="43180" dir="5400000">
                    <a:srgbClr val="000000">
                      <a:alpha val="65000"/>
                    </a:srgbClr>
                  </a:innerShdw>
                </a:effectLst>
              </a:rPr>
              <a:t>ADONAI</a:t>
            </a:r>
            <a:r>
              <a:rPr lang="en-US" sz="2400" b="1" dirty="0" smtClean="0">
                <a:ln w="1905"/>
                <a:solidFill>
                  <a:srgbClr val="002060"/>
                </a:solidFill>
                <a:effectLst>
                  <a:innerShdw blurRad="69850" dist="43180" dir="5400000">
                    <a:srgbClr val="000000">
                      <a:alpha val="65000"/>
                    </a:srgbClr>
                  </a:innerShdw>
                </a:effectLst>
              </a:rPr>
              <a:t>!  </a:t>
            </a:r>
            <a:endParaRPr lang="en-US" sz="2400" b="1" dirty="0">
              <a:ln w="1905"/>
              <a:solidFill>
                <a:srgbClr val="002060"/>
              </a:solidFill>
              <a:effectLst>
                <a:innerShdw blurRad="69850" dist="43180" dir="5400000">
                  <a:srgbClr val="000000">
                    <a:alpha val="65000"/>
                  </a:srgbClr>
                </a:innerShdw>
              </a:effectLst>
            </a:endParaRPr>
          </a:p>
          <a:p>
            <a:pPr algn="ctr"/>
            <a:r>
              <a:rPr lang="en-US" sz="2000" i="1" dirty="0" smtClean="0">
                <a:ln w="1905"/>
                <a:solidFill>
                  <a:srgbClr val="002060"/>
                </a:solidFill>
                <a:effectLst>
                  <a:innerShdw blurRad="69850" dist="43180" dir="5400000">
                    <a:srgbClr val="000000">
                      <a:alpha val="65000"/>
                    </a:srgbClr>
                  </a:innerShdw>
                </a:effectLst>
              </a:rPr>
              <a:t>Complete Jewish Bible</a:t>
            </a:r>
            <a:endParaRPr lang="en-US" sz="2000" i="1" dirty="0">
              <a:ln w="1905"/>
              <a:solidFill>
                <a:srgbClr val="002060"/>
              </a:solidFill>
              <a:effectLst>
                <a:innerShdw blurRad="69850" dist="43180" dir="5400000">
                  <a:srgbClr val="000000">
                    <a:alpha val="65000"/>
                  </a:srgbClr>
                </a:innerShdw>
              </a:effectLst>
            </a:endParaRPr>
          </a:p>
        </p:txBody>
      </p:sp>
      <p:pic>
        <p:nvPicPr>
          <p:cNvPr id="3078" name="Picture 6" descr="C:\Users\Rae\Desktop\laws of adona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70695" y="2667000"/>
            <a:ext cx="2619375" cy="39338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65942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500"/>
                                  </p:stCondLst>
                                  <p:childTnLst>
                                    <p:set>
                                      <p:cBhvr>
                                        <p:cTn id="6" dur="1" fill="hold">
                                          <p:stCondLst>
                                            <p:cond delay="0"/>
                                          </p:stCondLst>
                                        </p:cTn>
                                        <p:tgtEl>
                                          <p:spTgt spid="3077"/>
                                        </p:tgtEl>
                                        <p:attrNameLst>
                                          <p:attrName>style.visibility</p:attrName>
                                        </p:attrNameLst>
                                      </p:cBhvr>
                                      <p:to>
                                        <p:strVal val="visible"/>
                                      </p:to>
                                    </p:set>
                                    <p:animEffect transition="in" filter="circle(out)">
                                      <p:cBhvr>
                                        <p:cTn id="7" dur="2000"/>
                                        <p:tgtEl>
                                          <p:spTgt spid="3077"/>
                                        </p:tgtEl>
                                      </p:cBhvr>
                                    </p:animEffect>
                                  </p:childTnLst>
                                </p:cTn>
                              </p:par>
                            </p:childTnLst>
                          </p:cTn>
                        </p:par>
                        <p:par>
                          <p:cTn id="8" fill="hold">
                            <p:stCondLst>
                              <p:cond delay="2500"/>
                            </p:stCondLst>
                            <p:childTnLst>
                              <p:par>
                                <p:cTn id="9" presetID="6" presetClass="entr" presetSubtype="32" fill="hold" nodeType="afterEffect">
                                  <p:stCondLst>
                                    <p:cond delay="250"/>
                                  </p:stCondLst>
                                  <p:childTnLst>
                                    <p:set>
                                      <p:cBhvr>
                                        <p:cTn id="10" dur="1" fill="hold">
                                          <p:stCondLst>
                                            <p:cond delay="0"/>
                                          </p:stCondLst>
                                        </p:cTn>
                                        <p:tgtEl>
                                          <p:spTgt spid="3076"/>
                                        </p:tgtEl>
                                        <p:attrNameLst>
                                          <p:attrName>style.visibility</p:attrName>
                                        </p:attrNameLst>
                                      </p:cBhvr>
                                      <p:to>
                                        <p:strVal val="visible"/>
                                      </p:to>
                                    </p:set>
                                    <p:animEffect transition="in" filter="circle(out)">
                                      <p:cBhvr>
                                        <p:cTn id="11" dur="2000"/>
                                        <p:tgtEl>
                                          <p:spTgt spid="3076"/>
                                        </p:tgtEl>
                                      </p:cBhvr>
                                    </p:animEffect>
                                  </p:childTnLst>
                                </p:cTn>
                              </p:par>
                            </p:childTnLst>
                          </p:cTn>
                        </p:par>
                        <p:par>
                          <p:cTn id="12" fill="hold">
                            <p:stCondLst>
                              <p:cond delay="4750"/>
                            </p:stCondLst>
                            <p:childTnLst>
                              <p:par>
                                <p:cTn id="13" presetID="6" presetClass="entr" presetSubtype="32" fill="hold" nodeType="afterEffect">
                                  <p:stCondLst>
                                    <p:cond delay="250"/>
                                  </p:stCondLst>
                                  <p:childTnLst>
                                    <p:set>
                                      <p:cBhvr>
                                        <p:cTn id="14" dur="1" fill="hold">
                                          <p:stCondLst>
                                            <p:cond delay="0"/>
                                          </p:stCondLst>
                                        </p:cTn>
                                        <p:tgtEl>
                                          <p:spTgt spid="3075"/>
                                        </p:tgtEl>
                                        <p:attrNameLst>
                                          <p:attrName>style.visibility</p:attrName>
                                        </p:attrNameLst>
                                      </p:cBhvr>
                                      <p:to>
                                        <p:strVal val="visible"/>
                                      </p:to>
                                    </p:set>
                                    <p:animEffect transition="in" filter="circle(out)">
                                      <p:cBhvr>
                                        <p:cTn id="15" dur="2000"/>
                                        <p:tgtEl>
                                          <p:spTgt spid="307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500"/>
                                        <p:tgtEl>
                                          <p:spTgt spid="5"/>
                                        </p:tgtEl>
                                      </p:cBhvr>
                                    </p:animEffect>
                                    <p:anim calcmode="lin" valueType="num">
                                      <p:cBhvr>
                                        <p:cTn id="21" dur="1500" fill="hold"/>
                                        <p:tgtEl>
                                          <p:spTgt spid="5"/>
                                        </p:tgtEl>
                                        <p:attrNameLst>
                                          <p:attrName>ppt_x</p:attrName>
                                        </p:attrNameLst>
                                      </p:cBhvr>
                                      <p:tavLst>
                                        <p:tav tm="0">
                                          <p:val>
                                            <p:strVal val="#ppt_x"/>
                                          </p:val>
                                        </p:tav>
                                        <p:tav tm="100000">
                                          <p:val>
                                            <p:strVal val="#ppt_x"/>
                                          </p:val>
                                        </p:tav>
                                      </p:tavLst>
                                    </p:anim>
                                    <p:anim calcmode="lin" valueType="num">
                                      <p:cBhvr>
                                        <p:cTn id="22" dur="15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6" presetClass="entr" presetSubtype="32" fill="hold" nodeType="afterEffect">
                                  <p:stCondLst>
                                    <p:cond delay="500"/>
                                  </p:stCondLst>
                                  <p:childTnLst>
                                    <p:set>
                                      <p:cBhvr>
                                        <p:cTn id="25" dur="1" fill="hold">
                                          <p:stCondLst>
                                            <p:cond delay="0"/>
                                          </p:stCondLst>
                                        </p:cTn>
                                        <p:tgtEl>
                                          <p:spTgt spid="3078"/>
                                        </p:tgtEl>
                                        <p:attrNameLst>
                                          <p:attrName>style.visibility</p:attrName>
                                        </p:attrNameLst>
                                      </p:cBhvr>
                                      <p:to>
                                        <p:strVal val="visible"/>
                                      </p:to>
                                    </p:set>
                                    <p:animEffect transition="in" filter="circle(out)">
                                      <p:cBhvr>
                                        <p:cTn id="26"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69</a:t>
            </a:fld>
            <a:endParaRPr lang="en-US"/>
          </a:p>
        </p:txBody>
      </p:sp>
      <p:sp>
        <p:nvSpPr>
          <p:cNvPr id="4" name="Content Placeholder 3"/>
          <p:cNvSpPr>
            <a:spLocks noGrp="1"/>
          </p:cNvSpPr>
          <p:nvPr>
            <p:ph sz="quarter" idx="1"/>
          </p:nvPr>
        </p:nvSpPr>
        <p:spPr>
          <a:xfrm>
            <a:off x="152400" y="1559641"/>
            <a:ext cx="9448800" cy="4953000"/>
          </a:xfrm>
        </p:spPr>
        <p:txBody>
          <a:bodyPr>
            <a:normAutofit/>
          </a:bodyPr>
          <a:lstStyle/>
          <a:p>
            <a:pPr>
              <a:buClr>
                <a:srgbClr val="002060"/>
              </a:buClr>
              <a:buFont typeface="Wingdings" pitchFamily="2" charset="2"/>
              <a:buChar char="v"/>
            </a:pPr>
            <a:r>
              <a:rPr lang="en-US" dirty="0" smtClean="0">
                <a:solidFill>
                  <a:schemeClr val="accent6">
                    <a:lumMod val="50000"/>
                  </a:schemeClr>
                </a:solidFill>
              </a:rPr>
              <a:t>Yahuah gave more than one definition to H4150.</a:t>
            </a:r>
            <a:br>
              <a:rPr lang="en-US" dirty="0" smtClean="0">
                <a:solidFill>
                  <a:schemeClr val="accent6">
                    <a:lumMod val="50000"/>
                  </a:schemeClr>
                </a:solidFill>
              </a:rPr>
            </a:br>
            <a:r>
              <a:rPr lang="en-US" dirty="0" smtClean="0">
                <a:solidFill>
                  <a:schemeClr val="accent6">
                    <a:lumMod val="50000"/>
                  </a:schemeClr>
                </a:solidFill>
              </a:rPr>
              <a:t/>
            </a:r>
            <a:br>
              <a:rPr lang="en-US" dirty="0" smtClean="0">
                <a:solidFill>
                  <a:schemeClr val="accent6">
                    <a:lumMod val="50000"/>
                  </a:schemeClr>
                </a:solidFill>
              </a:rPr>
            </a:br>
            <a:r>
              <a:rPr lang="en-US" dirty="0" smtClean="0">
                <a:solidFill>
                  <a:schemeClr val="accent6">
                    <a:lumMod val="50000"/>
                  </a:schemeClr>
                </a:solidFill>
              </a:rPr>
              <a:t/>
            </a:r>
            <a:br>
              <a:rPr lang="en-US" dirty="0" smtClean="0">
                <a:solidFill>
                  <a:schemeClr val="accent6">
                    <a:lumMod val="50000"/>
                  </a:schemeClr>
                </a:solidFill>
              </a:rPr>
            </a:br>
            <a:endParaRPr lang="en-US" dirty="0">
              <a:solidFill>
                <a:schemeClr val="accent6">
                  <a:lumMod val="50000"/>
                </a:schemeClr>
              </a:solidFill>
            </a:endParaRPr>
          </a:p>
          <a:p>
            <a:pPr marL="514350" indent="-514350">
              <a:buClr>
                <a:srgbClr val="002060"/>
              </a:buClr>
              <a:buFont typeface="+mj-lt"/>
              <a:buAutoNum type="arabicPeriod"/>
            </a:pPr>
            <a:r>
              <a:rPr lang="en-US" dirty="0" smtClean="0">
                <a:solidFill>
                  <a:schemeClr val="accent6">
                    <a:lumMod val="50000"/>
                  </a:schemeClr>
                </a:solidFill>
              </a:rPr>
              <a:t>The fixed agricultural seasons have first mention.</a:t>
            </a:r>
          </a:p>
          <a:p>
            <a:pPr marL="514350" indent="-514350">
              <a:buClr>
                <a:srgbClr val="002060"/>
              </a:buClr>
              <a:buFont typeface="+mj-lt"/>
              <a:buAutoNum type="arabicPeriod"/>
            </a:pPr>
            <a:r>
              <a:rPr lang="en-US" dirty="0" smtClean="0">
                <a:solidFill>
                  <a:schemeClr val="accent6">
                    <a:lumMod val="50000"/>
                  </a:schemeClr>
                </a:solidFill>
              </a:rPr>
              <a:t>Feast statutes need a qualifier.  </a:t>
            </a:r>
          </a:p>
          <a:p>
            <a:pPr marL="514350" indent="-514350">
              <a:buClr>
                <a:srgbClr val="002060"/>
              </a:buClr>
              <a:buFont typeface="+mj-lt"/>
              <a:buAutoNum type="arabicPeriod"/>
            </a:pPr>
            <a:r>
              <a:rPr lang="en-US" dirty="0" smtClean="0">
                <a:solidFill>
                  <a:schemeClr val="accent6">
                    <a:lumMod val="50000"/>
                  </a:schemeClr>
                </a:solidFill>
              </a:rPr>
              <a:t>The birds have their appointed times</a:t>
            </a:r>
            <a:br>
              <a:rPr lang="en-US" dirty="0" smtClean="0">
                <a:solidFill>
                  <a:schemeClr val="accent6">
                    <a:lumMod val="50000"/>
                  </a:schemeClr>
                </a:solidFill>
              </a:rPr>
            </a:br>
            <a:r>
              <a:rPr lang="en-US" dirty="0" smtClean="0">
                <a:solidFill>
                  <a:schemeClr val="accent6">
                    <a:lumMod val="50000"/>
                  </a:schemeClr>
                </a:solidFill>
              </a:rPr>
              <a:t>of migration and breeding.</a:t>
            </a:r>
            <a:endParaRPr lang="en-US" dirty="0">
              <a:solidFill>
                <a:schemeClr val="accent6">
                  <a:lumMod val="50000"/>
                </a:schemeClr>
              </a:solidFill>
            </a:endParaRPr>
          </a:p>
        </p:txBody>
      </p:sp>
      <p:sp>
        <p:nvSpPr>
          <p:cNvPr id="5" name="Title 1"/>
          <p:cNvSpPr>
            <a:spLocks noGrp="1"/>
          </p:cNvSpPr>
          <p:nvPr>
            <p:ph type="title"/>
          </p:nvPr>
        </p:nvSpPr>
        <p:spPr>
          <a:xfrm>
            <a:off x="0" y="228600"/>
            <a:ext cx="12297664" cy="990600"/>
          </a:xfrm>
        </p:spPr>
        <p:txBody>
          <a:bodyPr>
            <a:normAutofit fontScale="9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rgbClr val="0070C0"/>
                </a:solidFill>
                <a:latin typeface="Arial Rounded MT Bold" pitchFamily="34" charset="0"/>
              </a:rPr>
              <a:t>Have the </a:t>
            </a:r>
            <a:r>
              <a:rPr lang="en-US" sz="5400" b="1" dirty="0" err="1" smtClean="0">
                <a:ln/>
                <a:solidFill>
                  <a:srgbClr val="0070C0"/>
                </a:solidFill>
                <a:latin typeface="Arial Rounded MT Bold" pitchFamily="34" charset="0"/>
              </a:rPr>
              <a:t>mo`eds</a:t>
            </a:r>
            <a:r>
              <a:rPr lang="en-US" sz="5400" b="1" dirty="0" smtClean="0">
                <a:ln/>
                <a:solidFill>
                  <a:srgbClr val="0070C0"/>
                </a:solidFill>
                <a:latin typeface="Arial Rounded MT Bold" pitchFamily="34" charset="0"/>
              </a:rPr>
              <a:t> </a:t>
            </a:r>
            <a:r>
              <a:rPr lang="en-US" sz="5400" b="1" dirty="0" smtClean="0">
                <a:ln/>
                <a:solidFill>
                  <a:srgbClr val="0070C0"/>
                </a:solidFill>
                <a:latin typeface="Arial Rounded MT Bold" pitchFamily="34" charset="0"/>
              </a:rPr>
              <a:t>gone </a:t>
            </a:r>
            <a:r>
              <a:rPr lang="en-US" sz="5400" b="1" dirty="0" smtClean="0">
                <a:ln/>
                <a:solidFill>
                  <a:srgbClr val="0070C0"/>
                </a:solidFill>
                <a:latin typeface="Arial Rounded MT Bold" pitchFamily="34" charset="0"/>
              </a:rPr>
              <a:t>to the birds too?</a:t>
            </a:r>
            <a:endParaRPr lang="en-US" sz="5400" b="1" dirty="0">
              <a:ln/>
              <a:solidFill>
                <a:srgbClr val="0070C0"/>
              </a:solidFill>
              <a:latin typeface="Arial Rounded MT Bold" pitchFamily="34" charset="0"/>
            </a:endParaRPr>
          </a:p>
        </p:txBody>
      </p:sp>
      <p:sp>
        <p:nvSpPr>
          <p:cNvPr id="6" name="TextBox 5"/>
          <p:cNvSpPr txBox="1"/>
          <p:nvPr/>
        </p:nvSpPr>
        <p:spPr>
          <a:xfrm>
            <a:off x="304800" y="5476617"/>
            <a:ext cx="7315200" cy="1348085"/>
          </a:xfrm>
          <a:prstGeom prst="roundRect">
            <a:avLst>
              <a:gd name="adj" fmla="val 22374"/>
            </a:avLst>
          </a:prstGeom>
          <a:solidFill>
            <a:schemeClr val="accent6">
              <a:lumMod val="75000"/>
              <a:alpha val="52000"/>
            </a:schemeClr>
          </a:solidFill>
          <a:ln w="57150">
            <a:solidFill>
              <a:schemeClr val="accent4">
                <a:lumMod val="40000"/>
                <a:lumOff val="60000"/>
              </a:schemeClr>
            </a:solidFill>
          </a:ln>
          <a:scene3d>
            <a:camera prst="orthographicFront"/>
            <a:lightRig rig="threePt" dir="t"/>
          </a:scene3d>
          <a:sp3d>
            <a:bevelT/>
          </a:sp3d>
        </p:spPr>
        <p:txBody>
          <a:bodyPr wrap="square" rtlCol="0">
            <a:spAutoFit/>
          </a:bodyPr>
          <a:lstStyle/>
          <a:p>
            <a:pPr algn="ctr"/>
            <a:r>
              <a:rPr lang="en-US" sz="3200" b="1" dirty="0" smtClean="0">
                <a:ln>
                  <a:solidFill>
                    <a:srgbClr val="002060"/>
                  </a:solidFill>
                </a:ln>
                <a:solidFill>
                  <a:schemeClr val="bg1"/>
                </a:solidFill>
              </a:rPr>
              <a:t>Most have not recognized the 1</a:t>
            </a:r>
            <a:r>
              <a:rPr lang="en-US" sz="3200" b="1" baseline="30000" dirty="0" smtClean="0">
                <a:ln>
                  <a:solidFill>
                    <a:srgbClr val="002060"/>
                  </a:solidFill>
                </a:ln>
                <a:solidFill>
                  <a:schemeClr val="bg1"/>
                </a:solidFill>
              </a:rPr>
              <a:t>st</a:t>
            </a:r>
            <a:r>
              <a:rPr lang="en-US" sz="3200" b="1" dirty="0" smtClean="0">
                <a:ln>
                  <a:solidFill>
                    <a:srgbClr val="002060"/>
                  </a:solidFill>
                </a:ln>
                <a:solidFill>
                  <a:schemeClr val="bg1"/>
                </a:solidFill>
              </a:rPr>
              <a:t> &amp; 3</a:t>
            </a:r>
            <a:r>
              <a:rPr lang="en-US" sz="3200" b="1" baseline="30000" dirty="0" smtClean="0">
                <a:ln>
                  <a:solidFill>
                    <a:srgbClr val="002060"/>
                  </a:solidFill>
                </a:ln>
                <a:solidFill>
                  <a:schemeClr val="bg1"/>
                </a:solidFill>
              </a:rPr>
              <a:t>rd</a:t>
            </a:r>
            <a:r>
              <a:rPr lang="en-US" sz="3200" b="1" dirty="0" smtClean="0">
                <a:ln>
                  <a:solidFill>
                    <a:srgbClr val="002060"/>
                  </a:solidFill>
                </a:ln>
                <a:solidFill>
                  <a:schemeClr val="bg1"/>
                </a:solidFill>
              </a:rPr>
              <a:t> definitions for the H4150 &lt;</a:t>
            </a:r>
            <a:r>
              <a:rPr lang="en-US" sz="3200" b="1" dirty="0" err="1" smtClean="0">
                <a:ln>
                  <a:solidFill>
                    <a:srgbClr val="002060"/>
                  </a:solidFill>
                </a:ln>
                <a:solidFill>
                  <a:schemeClr val="bg1"/>
                </a:solidFill>
              </a:rPr>
              <a:t>mo`edim</a:t>
            </a:r>
            <a:r>
              <a:rPr lang="en-US" sz="3200" b="1" dirty="0" smtClean="0">
                <a:ln>
                  <a:solidFill>
                    <a:srgbClr val="002060"/>
                  </a:solidFill>
                </a:ln>
                <a:solidFill>
                  <a:schemeClr val="bg1"/>
                </a:solidFill>
              </a:rPr>
              <a:t>&gt;.</a:t>
            </a:r>
            <a:endParaRPr lang="en-US" sz="3200" b="1" dirty="0">
              <a:ln>
                <a:solidFill>
                  <a:srgbClr val="002060"/>
                </a:solidFill>
              </a:ln>
              <a:solidFill>
                <a:schemeClr val="bg1"/>
              </a:solidFill>
            </a:endParaRPr>
          </a:p>
        </p:txBody>
      </p:sp>
      <p:sp>
        <p:nvSpPr>
          <p:cNvPr id="2" name="Rectangle 1"/>
          <p:cNvSpPr/>
          <p:nvPr/>
        </p:nvSpPr>
        <p:spPr>
          <a:xfrm>
            <a:off x="12420600" y="1905000"/>
            <a:ext cx="2937021" cy="1477328"/>
          </a:xfrm>
          <a:prstGeom prst="rect">
            <a:avLst/>
          </a:prstGeom>
          <a:noFill/>
        </p:spPr>
        <p:txBody>
          <a:bodyPr wrap="none" lIns="91440" tIns="45720" rIns="91440" bIns="45720">
            <a:spAutoFit/>
          </a:bodyPr>
          <a:lstStyle/>
          <a:p>
            <a:pPr algn="ctr"/>
            <a:r>
              <a:rPr lang="en-US" sz="3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Let’s also check </a:t>
            </a:r>
            <a:br>
              <a:rPr lang="en-US" sz="3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en-US" sz="3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with some Bible</a:t>
            </a:r>
            <a:br>
              <a:rPr lang="en-US" sz="3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en-US" sz="3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Commentators. </a:t>
            </a:r>
          </a:p>
        </p:txBody>
      </p:sp>
    </p:spTree>
    <p:extLst>
      <p:ext uri="{BB962C8B-B14F-4D97-AF65-F5344CB8AC3E}">
        <p14:creationId xmlns:p14="http://schemas.microsoft.com/office/powerpoint/2010/main" val="259267095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1750"/>
                                        <p:tgtEl>
                                          <p:spTgt spid="4">
                                            <p:txEl>
                                              <p:pRg st="1" end="1"/>
                                            </p:txEl>
                                          </p:spTgt>
                                        </p:tgtEl>
                                      </p:cBhvr>
                                    </p:animEffect>
                                  </p:childTnLst>
                                </p:cTn>
                              </p:par>
                            </p:childTnLst>
                          </p:cTn>
                        </p:par>
                        <p:par>
                          <p:cTn id="8" fill="hold">
                            <p:stCondLst>
                              <p:cond delay="1750"/>
                            </p:stCondLst>
                            <p:childTnLst>
                              <p:par>
                                <p:cTn id="9" presetID="22" presetClass="entr" presetSubtype="8" fill="hold" nodeType="afterEffect">
                                  <p:stCondLst>
                                    <p:cond delay="100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ipe(left)">
                                      <p:cBhvr>
                                        <p:cTn id="11" dur="1750"/>
                                        <p:tgtEl>
                                          <p:spTgt spid="4">
                                            <p:txEl>
                                              <p:pRg st="2" end="2"/>
                                            </p:txEl>
                                          </p:spTgt>
                                        </p:tgtEl>
                                      </p:cBhvr>
                                    </p:animEffect>
                                  </p:childTnLst>
                                </p:cTn>
                              </p:par>
                            </p:childTnLst>
                          </p:cTn>
                        </p:par>
                        <p:par>
                          <p:cTn id="12" fill="hold">
                            <p:stCondLst>
                              <p:cond delay="4500"/>
                            </p:stCondLst>
                            <p:childTnLst>
                              <p:par>
                                <p:cTn id="13" presetID="22" presetClass="entr" presetSubtype="8" fill="hold" nodeType="afterEffect">
                                  <p:stCondLst>
                                    <p:cond delay="100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left)">
                                      <p:cBhvr>
                                        <p:cTn id="15" dur="175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91000">
              <a:schemeClr val="accent4">
                <a:lumMod val="20000"/>
                <a:lumOff val="80000"/>
              </a:schemeClr>
            </a:gs>
            <a:gs pos="39999">
              <a:srgbClr val="85C2FF"/>
            </a:gs>
            <a:gs pos="65000">
              <a:srgbClr val="C4D6EB"/>
            </a:gs>
            <a:gs pos="6000">
              <a:schemeClr val="accent4"/>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899" y="257850"/>
            <a:ext cx="11802501" cy="96135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rgbClr val="57342B"/>
                </a:solidFill>
                <a:effectLst>
                  <a:outerShdw blurRad="50800" dist="39000" dir="5460000" algn="tl">
                    <a:srgbClr val="000000">
                      <a:alpha val="38000"/>
                    </a:srgbClr>
                  </a:outerShdw>
                </a:effectLst>
                <a:latin typeface="Arial Rounded MT Bold" pitchFamily="34" charset="0"/>
              </a:rPr>
              <a:t>What are the …</a:t>
            </a:r>
            <a:endParaRPr lang="en-US" b="1" dirty="0">
              <a:ln w="11430"/>
              <a:solidFill>
                <a:srgbClr val="57342B"/>
              </a:solidFill>
              <a:effectLst>
                <a:outerShdw blurRad="50800" dist="39000" dir="5460000" algn="tl">
                  <a:srgbClr val="000000">
                    <a:alpha val="38000"/>
                  </a:srgbClr>
                </a:outerShdw>
              </a:effectLst>
            </a:endParaRPr>
          </a:p>
        </p:txBody>
      </p:sp>
      <p:sp>
        <p:nvSpPr>
          <p:cNvPr id="3" name="Slide Number Placeholder 2"/>
          <p:cNvSpPr>
            <a:spLocks noGrp="1"/>
          </p:cNvSpPr>
          <p:nvPr>
            <p:ph type="sldNum" sz="quarter" idx="12"/>
          </p:nvPr>
        </p:nvSpPr>
        <p:spPr>
          <a:xfrm>
            <a:off x="11480800" y="6583044"/>
            <a:ext cx="711200" cy="244476"/>
          </a:xfrm>
        </p:spPr>
        <p:txBody>
          <a:bodyPr>
            <a:normAutofit fontScale="85000" lnSpcReduction="20000"/>
          </a:bodyPr>
          <a:lstStyle/>
          <a:p>
            <a:fld id="{AA4C6552-42F6-43F2-A3FB-E92E8C09004E}" type="slidenum">
              <a:rPr lang="en-US" smtClean="0">
                <a:solidFill>
                  <a:schemeClr val="tx1"/>
                </a:solidFill>
              </a:rPr>
              <a:pPr/>
              <a:t>7</a:t>
            </a:fld>
            <a:endParaRPr lang="en-US" dirty="0">
              <a:solidFill>
                <a:schemeClr val="tx1"/>
              </a:solidFill>
            </a:endParaRPr>
          </a:p>
        </p:txBody>
      </p:sp>
      <p:sp>
        <p:nvSpPr>
          <p:cNvPr id="4" name="Content Placeholder 3"/>
          <p:cNvSpPr>
            <a:spLocks noGrp="1"/>
          </p:cNvSpPr>
          <p:nvPr>
            <p:ph sz="quarter" idx="1"/>
          </p:nvPr>
        </p:nvSpPr>
        <p:spPr/>
        <p:txBody>
          <a:bodyPr>
            <a:normAutofit/>
          </a:bodyPr>
          <a:lstStyle/>
          <a:p>
            <a:endParaRPr lang="en-US" dirty="0"/>
          </a:p>
          <a:p>
            <a:endParaRPr lang="en-US" dirty="0"/>
          </a:p>
          <a:p>
            <a:endParaRPr lang="en-US" dirty="0"/>
          </a:p>
        </p:txBody>
      </p:sp>
      <p:pic>
        <p:nvPicPr>
          <p:cNvPr id="1026" name="Picture 2" descr="C:\Users\Rae\Desktop\613 mose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189" y="1952625"/>
            <a:ext cx="3336865" cy="40195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ae\Desktop\613 -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8523" y="-5257800"/>
            <a:ext cx="9096374" cy="20228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ae\Desktop\613 - 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181100"/>
            <a:ext cx="4800600" cy="11811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30" name="Picture 6" descr="C:\Users\Rae\Desktop\judgeing mallet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066800"/>
            <a:ext cx="6086476"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Rae\Desktop\Pomegranate temember the 613 law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031695"/>
            <a:ext cx="3429000" cy="2286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35" name="Picture 11" descr="C:\Users\Rae\Desktop\61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152400"/>
            <a:ext cx="5928465" cy="29105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4544168" y="-246222"/>
            <a:ext cx="1672542" cy="2913222"/>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19900" b="1" dirty="0" smtClean="0">
                <a:ln w="11430"/>
                <a:solidFill>
                  <a:srgbClr val="57342B"/>
                </a:solidFill>
                <a:effectLst>
                  <a:outerShdw blurRad="50800" dist="39000" dir="5460000" algn="tl">
                    <a:srgbClr val="000000">
                      <a:alpha val="38000"/>
                    </a:srgbClr>
                  </a:outerShdw>
                </a:effectLst>
                <a:latin typeface="Arial Rounded MT Bold" pitchFamily="34" charset="0"/>
              </a:rPr>
              <a:t>?</a:t>
            </a:r>
            <a:endParaRPr lang="en-US" sz="13800" b="1" dirty="0">
              <a:ln w="11430"/>
              <a:solidFill>
                <a:srgbClr val="57342B"/>
              </a:solidFill>
              <a:effectLst>
                <a:outerShdw blurRad="50800" dist="39000" dir="5460000" algn="tl">
                  <a:srgbClr val="000000">
                    <a:alpha val="38000"/>
                  </a:srgbClr>
                </a:outerShdw>
              </a:effectLst>
            </a:endParaRPr>
          </a:p>
        </p:txBody>
      </p:sp>
      <p:sp>
        <p:nvSpPr>
          <p:cNvPr id="16" name="Title 1"/>
          <p:cNvSpPr txBox="1">
            <a:spLocks/>
          </p:cNvSpPr>
          <p:nvPr/>
        </p:nvSpPr>
        <p:spPr>
          <a:xfrm>
            <a:off x="1" y="3012520"/>
            <a:ext cx="12115800" cy="96135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r"/>
            <a:r>
              <a:rPr lang="en-US" b="1" dirty="0" smtClean="0">
                <a:ln w="11430"/>
                <a:solidFill>
                  <a:srgbClr val="57342B"/>
                </a:solidFill>
                <a:effectLst>
                  <a:outerShdw blurRad="50800" dist="39000" dir="5460000" algn="tl">
                    <a:srgbClr val="000000">
                      <a:alpha val="38000"/>
                    </a:srgbClr>
                  </a:outerShdw>
                </a:effectLst>
                <a:latin typeface="Arial Rounded MT Bold" pitchFamily="34" charset="0"/>
              </a:rPr>
              <a:t>Those that teach these 613 commands say:</a:t>
            </a:r>
            <a:endParaRPr lang="en-US" b="1" dirty="0">
              <a:ln w="11430"/>
              <a:solidFill>
                <a:srgbClr val="57342B"/>
              </a:solidFill>
              <a:effectLst>
                <a:outerShdw blurRad="50800" dist="39000" dir="5460000" algn="tl">
                  <a:srgbClr val="000000">
                    <a:alpha val="38000"/>
                  </a:srgbClr>
                </a:outerShdw>
              </a:effectLst>
            </a:endParaRPr>
          </a:p>
        </p:txBody>
      </p:sp>
      <p:sp>
        <p:nvSpPr>
          <p:cNvPr id="5" name="Rectangle 4"/>
          <p:cNvSpPr/>
          <p:nvPr/>
        </p:nvSpPr>
        <p:spPr>
          <a:xfrm>
            <a:off x="4267200" y="3846255"/>
            <a:ext cx="7924799" cy="2554545"/>
          </a:xfrm>
          <a:prstGeom prst="rect">
            <a:avLst/>
          </a:prstGeom>
          <a:noFill/>
        </p:spPr>
        <p:txBody>
          <a:bodyPr wrap="square" lIns="91440" tIns="45720" rIns="91440" bIns="45720">
            <a:spAutoFit/>
          </a:bodyPr>
          <a:lstStyle/>
          <a:p>
            <a:r>
              <a:rPr lang="en-US" sz="4000" b="1" cap="none" spc="0" dirty="0" smtClean="0">
                <a:ln w="1905"/>
                <a:solidFill>
                  <a:srgbClr val="C00000"/>
                </a:solidFill>
                <a:effectLst>
                  <a:innerShdw blurRad="69850" dist="43180" dir="5400000">
                    <a:srgbClr val="000000">
                      <a:alpha val="65000"/>
                    </a:srgbClr>
                  </a:innerShdw>
                </a:effectLst>
                <a:latin typeface="Comic Sans MS" pitchFamily="66" charset="0"/>
              </a:rPr>
              <a:t>By </a:t>
            </a:r>
            <a:r>
              <a:rPr lang="en-US" sz="4000" b="1" dirty="0">
                <a:ln w="1905"/>
                <a:solidFill>
                  <a:srgbClr val="C00000"/>
                </a:solidFill>
                <a:effectLst>
                  <a:innerShdw blurRad="69850" dist="43180" dir="5400000">
                    <a:srgbClr val="000000">
                      <a:alpha val="65000"/>
                    </a:srgbClr>
                  </a:innerShdw>
                </a:effectLst>
                <a:latin typeface="Comic Sans MS" pitchFamily="66" charset="0"/>
              </a:rPr>
              <a:t>eating the pomegranate, </a:t>
            </a:r>
            <a:r>
              <a:rPr lang="en-US" sz="4000" b="1" dirty="0" smtClean="0">
                <a:ln w="1905"/>
                <a:solidFill>
                  <a:srgbClr val="C00000"/>
                </a:solidFill>
                <a:effectLst>
                  <a:innerShdw blurRad="69850" dist="43180" dir="5400000">
                    <a:srgbClr val="000000">
                      <a:alpha val="65000"/>
                    </a:srgbClr>
                  </a:innerShdw>
                </a:effectLst>
                <a:latin typeface="Comic Sans MS" pitchFamily="66" charset="0"/>
              </a:rPr>
              <a:t/>
            </a:r>
            <a:br>
              <a:rPr lang="en-US" sz="4000" b="1" dirty="0" smtClean="0">
                <a:ln w="1905"/>
                <a:solidFill>
                  <a:srgbClr val="C00000"/>
                </a:solidFill>
                <a:effectLst>
                  <a:innerShdw blurRad="69850" dist="43180" dir="5400000">
                    <a:srgbClr val="000000">
                      <a:alpha val="65000"/>
                    </a:srgbClr>
                  </a:innerShdw>
                </a:effectLst>
                <a:latin typeface="Comic Sans MS" pitchFamily="66" charset="0"/>
              </a:rPr>
            </a:br>
            <a:r>
              <a:rPr lang="en-US" sz="4000" b="1" dirty="0" smtClean="0">
                <a:ln w="1905"/>
                <a:solidFill>
                  <a:srgbClr val="C00000"/>
                </a:solidFill>
                <a:effectLst>
                  <a:innerShdw blurRad="69850" dist="43180" dir="5400000">
                    <a:srgbClr val="000000">
                      <a:alpha val="65000"/>
                    </a:srgbClr>
                  </a:innerShdw>
                </a:effectLst>
                <a:latin typeface="Comic Sans MS" pitchFamily="66" charset="0"/>
              </a:rPr>
              <a:t>we </a:t>
            </a:r>
            <a:r>
              <a:rPr lang="en-US" sz="4000" b="1" dirty="0">
                <a:ln w="1905"/>
                <a:solidFill>
                  <a:srgbClr val="C00000"/>
                </a:solidFill>
                <a:effectLst>
                  <a:innerShdw blurRad="69850" dist="43180" dir="5400000">
                    <a:srgbClr val="000000">
                      <a:alpha val="65000"/>
                    </a:srgbClr>
                  </a:innerShdw>
                </a:effectLst>
                <a:latin typeface="Comic Sans MS" pitchFamily="66" charset="0"/>
              </a:rPr>
              <a:t>figuratively show our desire and hope to fulfill all 613 </a:t>
            </a:r>
            <a:r>
              <a:rPr lang="en-US" sz="4000" b="1" dirty="0" smtClean="0">
                <a:ln w="1905"/>
                <a:solidFill>
                  <a:srgbClr val="C00000"/>
                </a:solidFill>
                <a:effectLst>
                  <a:innerShdw blurRad="69850" dist="43180" dir="5400000">
                    <a:srgbClr val="000000">
                      <a:alpha val="65000"/>
                    </a:srgbClr>
                  </a:innerShdw>
                </a:effectLst>
                <a:latin typeface="Comic Sans MS" pitchFamily="66" charset="0"/>
              </a:rPr>
              <a:t>commands given by Moses!</a:t>
            </a:r>
            <a:endParaRPr lang="en-US" sz="4000" b="1" dirty="0">
              <a:ln w="1905"/>
              <a:solidFill>
                <a:srgbClr val="C00000"/>
              </a:solidFill>
              <a:effectLst>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61907720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035"/>
                                        </p:tgtEl>
                                        <p:attrNameLst>
                                          <p:attrName>style.visibility</p:attrName>
                                        </p:attrNameLst>
                                      </p:cBhvr>
                                      <p:to>
                                        <p:strVal val="visible"/>
                                      </p:to>
                                    </p:set>
                                    <p:animEffect transition="in" filter="wipe(left)">
                                      <p:cBhvr>
                                        <p:cTn id="18" dur="2000"/>
                                        <p:tgtEl>
                                          <p:spTgt spid="10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2000"/>
                                        <p:tgtEl>
                                          <p:spTgt spid="16"/>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033"/>
                                        </p:tgtEl>
                                        <p:attrNameLst>
                                          <p:attrName>style.visibility</p:attrName>
                                        </p:attrNameLst>
                                      </p:cBhvr>
                                      <p:to>
                                        <p:strVal val="visible"/>
                                      </p:to>
                                    </p:set>
                                    <p:animEffect transition="in" filter="fade">
                                      <p:cBhvr>
                                        <p:cTn id="27" dur="1000"/>
                                        <p:tgtEl>
                                          <p:spTgt spid="1033"/>
                                        </p:tgtEl>
                                      </p:cBhvr>
                                    </p:animEffect>
                                    <p:anim calcmode="lin" valueType="num">
                                      <p:cBhvr>
                                        <p:cTn id="28" dur="1000" fill="hold"/>
                                        <p:tgtEl>
                                          <p:spTgt spid="1033"/>
                                        </p:tgtEl>
                                        <p:attrNameLst>
                                          <p:attrName>ppt_x</p:attrName>
                                        </p:attrNameLst>
                                      </p:cBhvr>
                                      <p:tavLst>
                                        <p:tav tm="0">
                                          <p:val>
                                            <p:strVal val="#ppt_x"/>
                                          </p:val>
                                        </p:tav>
                                        <p:tav tm="100000">
                                          <p:val>
                                            <p:strVal val="#ppt_x"/>
                                          </p:val>
                                        </p:tav>
                                      </p:tavLst>
                                    </p:anim>
                                    <p:anim calcmode="lin" valueType="num">
                                      <p:cBhvr>
                                        <p:cTn id="29" dur="1000" fill="hold"/>
                                        <p:tgtEl>
                                          <p:spTgt spid="103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solidFill>
                  <a:prstClr val="black">
                    <a:tint val="75000"/>
                  </a:prstClr>
                </a:solidFill>
              </a:rPr>
              <a:pPr/>
              <a:t>70</a:t>
            </a:fld>
            <a:endParaRPr lang="en-US">
              <a:solidFill>
                <a:prstClr val="black">
                  <a:tint val="75000"/>
                </a:prstClr>
              </a:solidFill>
            </a:endParaRPr>
          </a:p>
        </p:txBody>
      </p:sp>
      <p:sp>
        <p:nvSpPr>
          <p:cNvPr id="3" name="TextBox 2"/>
          <p:cNvSpPr txBox="1"/>
          <p:nvPr/>
        </p:nvSpPr>
        <p:spPr>
          <a:xfrm>
            <a:off x="385258" y="-2590800"/>
            <a:ext cx="11506200" cy="2308324"/>
          </a:xfrm>
          <a:prstGeom prst="rect">
            <a:avLst/>
          </a:prstGeom>
          <a:noFill/>
        </p:spPr>
        <p:txBody>
          <a:bodyPr wrap="square" rtlCol="0">
            <a:spAutoFit/>
          </a:bodyPr>
          <a:lstStyle/>
          <a:p>
            <a:r>
              <a:rPr lang="en-US" dirty="0" smtClean="0"/>
              <a:t>Are you saying the agricultural fixed seasons are found first in creation week? </a:t>
            </a:r>
          </a:p>
          <a:p>
            <a:r>
              <a:rPr lang="en-US" dirty="0" smtClean="0"/>
              <a:t>AA:  Let’s see … could it be like this? </a:t>
            </a:r>
          </a:p>
          <a:p>
            <a:r>
              <a:rPr lang="en-US" dirty="0" smtClean="0"/>
              <a:t>3</a:t>
            </a:r>
            <a:r>
              <a:rPr lang="en-US" baseline="30000" dirty="0" smtClean="0"/>
              <a:t>rd</a:t>
            </a:r>
            <a:r>
              <a:rPr lang="en-US" dirty="0" smtClean="0"/>
              <a:t> day of creation:  the seeds are dropped into the ground – as sowing. </a:t>
            </a:r>
          </a:p>
          <a:p>
            <a:r>
              <a:rPr lang="en-US" dirty="0" smtClean="0"/>
              <a:t>4</a:t>
            </a:r>
            <a:r>
              <a:rPr lang="en-US" baseline="30000" dirty="0" smtClean="0"/>
              <a:t>th</a:t>
            </a:r>
            <a:r>
              <a:rPr lang="en-US" dirty="0" smtClean="0"/>
              <a:t> day of creation:  the sun is given to provide all the workings needed for the plants to grow towards a harvest.</a:t>
            </a:r>
          </a:p>
          <a:p>
            <a:r>
              <a:rPr lang="en-US" dirty="0" smtClean="0"/>
              <a:t>7</a:t>
            </a:r>
            <a:r>
              <a:rPr lang="en-US" baseline="30000" dirty="0" smtClean="0"/>
              <a:t>th</a:t>
            </a:r>
            <a:r>
              <a:rPr lang="en-US" dirty="0" smtClean="0"/>
              <a:t> day of creation:  this is the weekly Sabbath, but it is not connected to any agricultural harvests.  The feast days would follow later hovering around the harvests.</a:t>
            </a:r>
          </a:p>
          <a:p>
            <a:r>
              <a:rPr lang="en-US" dirty="0" smtClean="0"/>
              <a:t>Yes, the sun’s first mandate for H4150 seasons would been for agricultural purposes.</a:t>
            </a:r>
          </a:p>
          <a:p>
            <a:r>
              <a:rPr lang="en-US" dirty="0" smtClean="0"/>
              <a:t>Any more commentators? </a:t>
            </a:r>
            <a:endParaRPr lang="en-US" dirty="0"/>
          </a:p>
        </p:txBody>
      </p:sp>
      <p:pic>
        <p:nvPicPr>
          <p:cNvPr id="1026" name="Picture 2" descr="C:\Users\Rae\Desktop\Art on Desktop\All white man clip art\3d white people\quiz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7" y="195999"/>
            <a:ext cx="3114718" cy="2656001"/>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sp>
        <p:nvSpPr>
          <p:cNvPr id="8" name="Title 3"/>
          <p:cNvSpPr txBox="1">
            <a:spLocks/>
          </p:cNvSpPr>
          <p:nvPr/>
        </p:nvSpPr>
        <p:spPr>
          <a:xfrm>
            <a:off x="3147375" y="304800"/>
            <a:ext cx="8587425" cy="297180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b="1" dirty="0" smtClean="0">
                <a:ln w="11430"/>
                <a:solidFill>
                  <a:srgbClr val="002060"/>
                </a:solidFill>
                <a:effectLst>
                  <a:outerShdw blurRad="50800" dist="39000" dir="5460000" algn="tl">
                    <a:srgbClr val="000000">
                      <a:alpha val="38000"/>
                    </a:srgbClr>
                  </a:outerShdw>
                </a:effectLst>
                <a:latin typeface="Arial Rounded MT Bold" pitchFamily="34" charset="0"/>
              </a:rPr>
              <a:t>Most of us were taught H4150 seasons in Gen 1:14 refer to only festival worship seasons, ordained by the moon-month!</a:t>
            </a:r>
            <a:endParaRPr lang="en-US" b="1" dirty="0">
              <a:ln w="11430"/>
              <a:solidFill>
                <a:srgbClr val="002060"/>
              </a:solidFill>
              <a:effectLst>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36236318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t="-14000" b="-14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solidFill>
                  <a:prstClr val="black">
                    <a:tint val="75000"/>
                  </a:prstClr>
                </a:solidFill>
              </a:rPr>
              <a:pPr/>
              <a:t>71</a:t>
            </a:fld>
            <a:endParaRPr lang="en-US">
              <a:solidFill>
                <a:prstClr val="black">
                  <a:tint val="75000"/>
                </a:prstClr>
              </a:solidFill>
            </a:endParaRPr>
          </a:p>
        </p:txBody>
      </p:sp>
      <p:sp>
        <p:nvSpPr>
          <p:cNvPr id="4" name="Title 3"/>
          <p:cNvSpPr txBox="1">
            <a:spLocks/>
          </p:cNvSpPr>
          <p:nvPr/>
        </p:nvSpPr>
        <p:spPr>
          <a:xfrm>
            <a:off x="2667000" y="0"/>
            <a:ext cx="9220200" cy="198120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600" b="1" dirty="0" smtClean="0">
                <a:ln w="11430"/>
                <a:solidFill>
                  <a:srgbClr val="002060"/>
                </a:solidFill>
                <a:effectLst>
                  <a:outerShdw blurRad="50800" dist="39000" dir="5460000" algn="tl">
                    <a:srgbClr val="000000">
                      <a:alpha val="38000"/>
                    </a:srgbClr>
                  </a:outerShdw>
                </a:effectLst>
                <a:latin typeface="Arial Rounded MT Bold" pitchFamily="34" charset="0"/>
              </a:rPr>
              <a:t>No, the word “seasons” in Gen 1:14 does not refer first to festival seasons appointed by the moon.</a:t>
            </a:r>
            <a:endParaRPr lang="en-US" sz="3600" b="1" dirty="0">
              <a:ln w="11430"/>
              <a:solidFill>
                <a:srgbClr val="002060"/>
              </a:solidFill>
              <a:effectLst>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362881399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0" r="-10000"/>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1905000" y="304800"/>
            <a:ext cx="8382000" cy="6324600"/>
          </a:xfrm>
          <a:prstGeom prst="rect">
            <a:avLst/>
          </a:prstGeom>
        </p:spPr>
        <p:txBody>
          <a:bodyPr>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rgbClr val="9FB8CD"/>
              </a:buClr>
            </a:pPr>
            <a:endParaRPr lang="en-US" dirty="0">
              <a:solidFill>
                <a:prstClr val="black"/>
              </a:solidFill>
            </a:endParaRPr>
          </a:p>
        </p:txBody>
      </p:sp>
      <p:sp>
        <p:nvSpPr>
          <p:cNvPr id="5" name="Slide Number Placeholder 4"/>
          <p:cNvSpPr>
            <a:spLocks noGrp="1"/>
          </p:cNvSpPr>
          <p:nvPr>
            <p:ph type="sldNum" sz="quarter" idx="12"/>
          </p:nvPr>
        </p:nvSpPr>
        <p:spPr>
          <a:xfrm>
            <a:off x="11460480" y="6438900"/>
            <a:ext cx="711200" cy="381000"/>
          </a:xfrm>
        </p:spPr>
        <p:txBody>
          <a:bodyPr/>
          <a:lstStyle/>
          <a:p>
            <a:fld id="{AA4C6552-42F6-43F2-A3FB-E92E8C09004E}" type="slidenum">
              <a:rPr lang="en-US" smtClean="0">
                <a:solidFill>
                  <a:srgbClr val="464653"/>
                </a:solidFill>
              </a:rPr>
              <a:pPr/>
              <a:t>72</a:t>
            </a:fld>
            <a:endParaRPr lang="en-US" dirty="0">
              <a:solidFill>
                <a:srgbClr val="464653"/>
              </a:solidFill>
            </a:endParaRPr>
          </a:p>
        </p:txBody>
      </p:sp>
      <p:sp>
        <p:nvSpPr>
          <p:cNvPr id="3" name="TextBox 2"/>
          <p:cNvSpPr txBox="1"/>
          <p:nvPr/>
        </p:nvSpPr>
        <p:spPr>
          <a:xfrm>
            <a:off x="3500592" y="2819400"/>
            <a:ext cx="6410016" cy="2308324"/>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000" b="1" dirty="0" smtClean="0">
                <a:solidFill>
                  <a:schemeClr val="accent5">
                    <a:lumMod val="50000"/>
                  </a:schemeClr>
                </a:solidFill>
              </a:rPr>
              <a:t>Gen 1:14 </a:t>
            </a:r>
            <a:r>
              <a:rPr lang="en-US" sz="4800" b="1" dirty="0" smtClean="0">
                <a:solidFill>
                  <a:schemeClr val="accent5">
                    <a:lumMod val="50000"/>
                  </a:schemeClr>
                </a:solidFill>
              </a:rPr>
              <a:t>… and let them </a:t>
            </a:r>
            <a:br>
              <a:rPr lang="en-US" sz="4800" b="1" dirty="0" smtClean="0">
                <a:solidFill>
                  <a:schemeClr val="accent5">
                    <a:lumMod val="50000"/>
                  </a:schemeClr>
                </a:solidFill>
              </a:rPr>
            </a:br>
            <a:r>
              <a:rPr lang="en-US" sz="3600" b="1" dirty="0" smtClean="0">
                <a:solidFill>
                  <a:schemeClr val="accent5">
                    <a:lumMod val="50000"/>
                  </a:schemeClr>
                </a:solidFill>
              </a:rPr>
              <a:t>[the heavenly lights] </a:t>
            </a:r>
            <a:r>
              <a:rPr lang="en-US" sz="4800" b="1" dirty="0" smtClean="0">
                <a:solidFill>
                  <a:schemeClr val="accent5">
                    <a:lumMod val="50000"/>
                  </a:schemeClr>
                </a:solidFill>
              </a:rPr>
              <a:t>be </a:t>
            </a:r>
            <a:br>
              <a:rPr lang="en-US" sz="4800" b="1" dirty="0" smtClean="0">
                <a:solidFill>
                  <a:schemeClr val="accent5">
                    <a:lumMod val="50000"/>
                  </a:schemeClr>
                </a:solidFill>
              </a:rPr>
            </a:br>
            <a:r>
              <a:rPr lang="en-US" sz="4800" b="1" dirty="0" smtClean="0">
                <a:solidFill>
                  <a:schemeClr val="accent5">
                    <a:lumMod val="50000"/>
                  </a:schemeClr>
                </a:solidFill>
              </a:rPr>
              <a:t>for … seasons</a:t>
            </a:r>
            <a:r>
              <a:rPr lang="en-US" sz="4400" b="1" baseline="30000" dirty="0" smtClean="0">
                <a:solidFill>
                  <a:schemeClr val="tx1">
                    <a:lumMod val="75000"/>
                    <a:lumOff val="25000"/>
                  </a:schemeClr>
                </a:solidFill>
              </a:rPr>
              <a:t>4150</a:t>
            </a:r>
            <a:r>
              <a:rPr lang="en-US" sz="4800" b="1" dirty="0" smtClean="0">
                <a:solidFill>
                  <a:schemeClr val="accent5">
                    <a:lumMod val="50000"/>
                  </a:schemeClr>
                </a:solidFill>
              </a:rPr>
              <a:t> …</a:t>
            </a:r>
            <a:endParaRPr lang="en-US" sz="4800" b="1" dirty="0">
              <a:solidFill>
                <a:schemeClr val="accent5">
                  <a:lumMod val="50000"/>
                </a:schemeClr>
              </a:solidFill>
            </a:endParaRPr>
          </a:p>
        </p:txBody>
      </p:sp>
      <p:sp>
        <p:nvSpPr>
          <p:cNvPr id="6" name="Title 3"/>
          <p:cNvSpPr txBox="1">
            <a:spLocks/>
          </p:cNvSpPr>
          <p:nvPr/>
        </p:nvSpPr>
        <p:spPr>
          <a:xfrm>
            <a:off x="4948174" y="152400"/>
            <a:ext cx="7162801" cy="2133599"/>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000" b="1" dirty="0" smtClean="0">
                <a:ln w="11430"/>
                <a:solidFill>
                  <a:srgbClr val="002060"/>
                </a:solidFill>
                <a:effectLst>
                  <a:outerShdw blurRad="50800" dist="39000" dir="5460000" algn="tl">
                    <a:srgbClr val="000000">
                      <a:alpha val="38000"/>
                    </a:srgbClr>
                  </a:outerShdw>
                </a:effectLst>
                <a:latin typeface="Arial Rounded MT Bold" pitchFamily="34" charset="0"/>
              </a:rPr>
              <a:t>Let’s review how the agricultural seasons have first mention in Scripture.</a:t>
            </a:r>
            <a:endParaRPr lang="en-US" sz="4000" b="1" dirty="0">
              <a:ln w="11430"/>
              <a:solidFill>
                <a:srgbClr val="002060"/>
              </a:solidFill>
              <a:effectLst>
                <a:outerShdw blurRad="50800" dist="39000" dir="5460000" algn="tl">
                  <a:srgbClr val="000000">
                    <a:alpha val="38000"/>
                  </a:srgbClr>
                </a:outerShdw>
              </a:effectLst>
              <a:latin typeface="Arial Rounded MT Bold" pitchFamily="34" charset="0"/>
            </a:endParaRPr>
          </a:p>
        </p:txBody>
      </p:sp>
      <p:pic>
        <p:nvPicPr>
          <p:cNvPr id="8" name="Picture 7" descr="C:\Users\Rae\Desktop\flowers snow yell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9" name="Picture 8" descr="C:\Users\Rae\Desktop\flowers sn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86400" y="7315200"/>
            <a:ext cx="1657318"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0" name="Picture 2" descr="C:\Users\Rae\Desktop\flowers snow pin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3" descr="C:\Users\Rae\Desktop\flowers snow yel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4" descr="C:\Users\Rae\Desktop\flowers snow mt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0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14" name="Title 3"/>
          <p:cNvSpPr txBox="1">
            <a:spLocks/>
          </p:cNvSpPr>
          <p:nvPr/>
        </p:nvSpPr>
        <p:spPr>
          <a:xfrm>
            <a:off x="6019801" y="5776965"/>
            <a:ext cx="5791199" cy="852435"/>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2400" b="1" dirty="0" smtClean="0">
                <a:ln w="11430"/>
                <a:solidFill>
                  <a:srgbClr val="002060"/>
                </a:solidFill>
                <a:effectLst>
                  <a:outerShdw blurRad="50800" dist="39000" dir="5460000" algn="tl">
                    <a:srgbClr val="000000">
                      <a:alpha val="38000"/>
                    </a:srgbClr>
                  </a:outerShdw>
                </a:effectLst>
                <a:latin typeface="Arial Rounded MT Bold" pitchFamily="34" charset="0"/>
              </a:rPr>
              <a:t>The great light that rules the day brings vitality to the life in the seed.</a:t>
            </a:r>
            <a:endParaRPr lang="en-US" sz="2400" b="1" dirty="0">
              <a:ln w="11430"/>
              <a:solidFill>
                <a:srgbClr val="002060"/>
              </a:solidFill>
              <a:effectLst>
                <a:outerShdw blurRad="50800" dist="39000" dir="5460000" algn="tl">
                  <a:srgbClr val="000000">
                    <a:alpha val="38000"/>
                  </a:srgbClr>
                </a:outerShdw>
              </a:effectLst>
              <a:latin typeface="Arial Rounded MT Bold" pitchFamily="34" charset="0"/>
            </a:endParaRPr>
          </a:p>
        </p:txBody>
      </p:sp>
      <p:sp>
        <p:nvSpPr>
          <p:cNvPr id="4" name="Rectangle 3"/>
          <p:cNvSpPr/>
          <p:nvPr/>
        </p:nvSpPr>
        <p:spPr>
          <a:xfrm>
            <a:off x="-3512030" y="-1611086"/>
            <a:ext cx="14491659"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CF:  I don’t know how to make the</a:t>
            </a:r>
          </a:p>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Transition from the birds to the commentators.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24548037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solidFill>
                  <a:prstClr val="black">
                    <a:tint val="75000"/>
                  </a:prstClr>
                </a:solidFill>
              </a:rPr>
              <a:pPr/>
              <a:t>73</a:t>
            </a:fld>
            <a:endParaRPr lang="en-US">
              <a:solidFill>
                <a:prstClr val="black">
                  <a:tint val="75000"/>
                </a:prstClr>
              </a:solidFill>
            </a:endParaRPr>
          </a:p>
        </p:txBody>
      </p:sp>
      <p:sp>
        <p:nvSpPr>
          <p:cNvPr id="4" name="Title 3"/>
          <p:cNvSpPr txBox="1">
            <a:spLocks/>
          </p:cNvSpPr>
          <p:nvPr/>
        </p:nvSpPr>
        <p:spPr>
          <a:xfrm>
            <a:off x="228600" y="0"/>
            <a:ext cx="9753600" cy="198120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600" b="1" dirty="0" smtClean="0">
                <a:ln w="11430"/>
                <a:solidFill>
                  <a:srgbClr val="002060"/>
                </a:solidFill>
                <a:effectLst>
                  <a:outerShdw blurRad="50800" dist="39000" dir="5460000" algn="tl">
                    <a:srgbClr val="000000">
                      <a:alpha val="38000"/>
                    </a:srgbClr>
                  </a:outerShdw>
                </a:effectLst>
                <a:latin typeface="Arial Rounded MT Bold" pitchFamily="34" charset="0"/>
              </a:rPr>
              <a:t>Are there other commentators that agree the 1</a:t>
            </a:r>
            <a:r>
              <a:rPr lang="en-US" sz="3600" b="1" baseline="30000" dirty="0" smtClean="0">
                <a:ln w="11430"/>
                <a:solidFill>
                  <a:srgbClr val="002060"/>
                </a:solidFill>
                <a:effectLst>
                  <a:outerShdw blurRad="50800" dist="39000" dir="5460000" algn="tl">
                    <a:srgbClr val="000000">
                      <a:alpha val="38000"/>
                    </a:srgbClr>
                  </a:outerShdw>
                </a:effectLst>
                <a:latin typeface="Arial Rounded MT Bold" pitchFamily="34" charset="0"/>
              </a:rPr>
              <a:t>st</a:t>
            </a:r>
            <a:r>
              <a:rPr lang="en-US" sz="3600" b="1" dirty="0" smtClean="0">
                <a:ln w="11430"/>
                <a:solidFill>
                  <a:srgbClr val="002060"/>
                </a:solidFill>
                <a:effectLst>
                  <a:outerShdw blurRad="50800" dist="39000" dir="5460000" algn="tl">
                    <a:srgbClr val="000000">
                      <a:alpha val="38000"/>
                    </a:srgbClr>
                  </a:outerShdw>
                </a:effectLst>
                <a:latin typeface="Arial Rounded MT Bold" pitchFamily="34" charset="0"/>
              </a:rPr>
              <a:t> definition of seasons </a:t>
            </a:r>
            <a:br>
              <a:rPr lang="en-US" sz="3600" b="1" dirty="0" smtClean="0">
                <a:ln w="11430"/>
                <a:solidFill>
                  <a:srgbClr val="002060"/>
                </a:solidFill>
                <a:effectLst>
                  <a:outerShdw blurRad="50800" dist="39000" dir="5460000" algn="tl">
                    <a:srgbClr val="000000">
                      <a:alpha val="38000"/>
                    </a:srgbClr>
                  </a:outerShdw>
                </a:effectLst>
                <a:latin typeface="Arial Rounded MT Bold" pitchFamily="34" charset="0"/>
              </a:rPr>
            </a:br>
            <a:r>
              <a:rPr lang="en-US" sz="3600" b="1" dirty="0" smtClean="0">
                <a:ln w="11430"/>
                <a:solidFill>
                  <a:srgbClr val="002060"/>
                </a:solidFill>
                <a:effectLst>
                  <a:outerShdw blurRad="50800" dist="39000" dir="5460000" algn="tl">
                    <a:srgbClr val="000000">
                      <a:alpha val="38000"/>
                    </a:srgbClr>
                  </a:outerShdw>
                </a:effectLst>
                <a:latin typeface="Arial Rounded MT Bold" pitchFamily="34" charset="0"/>
              </a:rPr>
              <a:t>points to agricultural purposes?</a:t>
            </a:r>
            <a:endParaRPr lang="en-US" sz="3600" b="1" dirty="0">
              <a:ln w="11430"/>
              <a:solidFill>
                <a:srgbClr val="002060"/>
              </a:solidFill>
              <a:effectLst>
                <a:outerShdw blurRad="50800" dist="39000" dir="5460000" algn="tl">
                  <a:srgbClr val="000000">
                    <a:alpha val="38000"/>
                  </a:srgbClr>
                </a:outerShdw>
              </a:effectLst>
              <a:latin typeface="Arial Rounded MT Bold" pitchFamily="34" charset="0"/>
            </a:endParaRPr>
          </a:p>
        </p:txBody>
      </p:sp>
      <p:pic>
        <p:nvPicPr>
          <p:cNvPr id="2051" name="Picture 3" descr="C:\Users\Rae\Desktop\Art on Desktop\All white man clip art\3d white people\png\ques mark man png.png"/>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58200" y="791093"/>
            <a:ext cx="2673350" cy="314221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Rae\Desktop\Art on Desktop\All white man clip art\3d white people\png\doe man with horn 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76212" y="4495800"/>
            <a:ext cx="2185988" cy="21701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70330" y="5713273"/>
            <a:ext cx="5844870"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chemeClr val="bg1">
                    <a:shade val="50000"/>
                  </a:schemeClr>
                </a:solidFill>
                <a:effectLst/>
                <a:latin typeface="Comic Sans MS" pitchFamily="66" charset="0"/>
              </a:rPr>
              <a:t>Let’s investigate!</a:t>
            </a:r>
            <a:endParaRPr lang="en-US" sz="5400" b="1" cap="none" spc="0" dirty="0">
              <a:ln w="50800"/>
              <a:solidFill>
                <a:schemeClr val="bg1">
                  <a:shade val="50000"/>
                </a:schemeClr>
              </a:solidFill>
              <a:effectLst/>
              <a:latin typeface="Comic Sans MS" pitchFamily="66" charset="0"/>
            </a:endParaRPr>
          </a:p>
        </p:txBody>
      </p:sp>
    </p:spTree>
    <p:extLst>
      <p:ext uri="{BB962C8B-B14F-4D97-AF65-F5344CB8AC3E}">
        <p14:creationId xmlns:p14="http://schemas.microsoft.com/office/powerpoint/2010/main" val="75627262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diamond(out)">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5000" b="-1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85000" lnSpcReduction="20000"/>
          </a:bodyPr>
          <a:lstStyle/>
          <a:p>
            <a:fld id="{AA4C6552-42F6-43F2-A3FB-E92E8C09004E}" type="slidenum">
              <a:rPr lang="en-US" smtClean="0"/>
              <a:pPr/>
              <a:t>74</a:t>
            </a:fld>
            <a:endParaRPr lang="en-US"/>
          </a:p>
        </p:txBody>
      </p:sp>
      <p:sp>
        <p:nvSpPr>
          <p:cNvPr id="4" name="Content Placeholder 3"/>
          <p:cNvSpPr>
            <a:spLocks noGrp="1"/>
          </p:cNvSpPr>
          <p:nvPr>
            <p:ph sz="quarter" idx="1"/>
          </p:nvPr>
        </p:nvSpPr>
        <p:spPr>
          <a:xfrm>
            <a:off x="816864" y="1600200"/>
            <a:ext cx="10871200" cy="5257800"/>
          </a:xfrm>
        </p:spPr>
        <p:txBody>
          <a:bodyPr>
            <a:normAutofit fontScale="92500" lnSpcReduction="20000"/>
          </a:bodyPr>
          <a:lstStyle/>
          <a:p>
            <a:pPr>
              <a:lnSpc>
                <a:spcPct val="170000"/>
              </a:lnSpc>
              <a:buFont typeface="Wingdings" pitchFamily="2" charset="2"/>
              <a:buChar char="§"/>
            </a:pPr>
            <a:r>
              <a:rPr lang="en-US" dirty="0">
                <a:effectLst>
                  <a:glow rad="101600">
                    <a:schemeClr val="bg1">
                      <a:alpha val="40000"/>
                    </a:schemeClr>
                  </a:glow>
                </a:effectLst>
              </a:rPr>
              <a:t>Gen </a:t>
            </a:r>
            <a:r>
              <a:rPr lang="en-US" dirty="0" smtClean="0">
                <a:effectLst>
                  <a:glow rad="101600">
                    <a:schemeClr val="bg1">
                      <a:alpha val="40000"/>
                    </a:schemeClr>
                  </a:glow>
                </a:effectLst>
              </a:rPr>
              <a:t>1:14  “(</a:t>
            </a:r>
            <a:r>
              <a:rPr lang="en-US" dirty="0">
                <a:effectLst>
                  <a:glow rad="101600">
                    <a:schemeClr val="bg1">
                      <a:alpha val="40000"/>
                    </a:schemeClr>
                  </a:glow>
                </a:effectLst>
              </a:rPr>
              <a:t>b) for seasons, or for fixed, definite times (</a:t>
            </a:r>
            <a:r>
              <a:rPr lang="en-US" dirty="0" err="1">
                <a:effectLst>
                  <a:glow rad="101600">
                    <a:schemeClr val="bg1">
                      <a:alpha val="40000"/>
                    </a:schemeClr>
                  </a:glow>
                </a:effectLst>
              </a:rPr>
              <a:t>mow`adiym</a:t>
            </a:r>
            <a:r>
              <a:rPr lang="en-US" dirty="0">
                <a:effectLst>
                  <a:glow rad="101600">
                    <a:schemeClr val="bg1">
                      <a:alpha val="40000"/>
                    </a:schemeClr>
                  </a:glow>
                </a:effectLst>
              </a:rPr>
              <a:t>, from </a:t>
            </a:r>
            <a:r>
              <a:rPr lang="en-US" dirty="0" err="1">
                <a:effectLst>
                  <a:glow rad="101600">
                    <a:schemeClr val="bg1">
                      <a:alpha val="40000"/>
                    </a:schemeClr>
                  </a:glow>
                </a:effectLst>
              </a:rPr>
              <a:t>y`d</a:t>
            </a:r>
            <a:r>
              <a:rPr lang="en-US" dirty="0">
                <a:effectLst>
                  <a:glow rad="101600">
                    <a:schemeClr val="bg1">
                      <a:alpha val="40000"/>
                    </a:schemeClr>
                  </a:glow>
                </a:effectLst>
              </a:rPr>
              <a:t> </a:t>
            </a:r>
            <a:r>
              <a:rPr lang="en-US" u="sng" dirty="0">
                <a:effectLst>
                  <a:glow rad="101600">
                    <a:schemeClr val="bg1">
                      <a:alpha val="40000"/>
                    </a:schemeClr>
                  </a:glow>
                </a:effectLst>
              </a:rPr>
              <a:t>to fix</a:t>
            </a:r>
            <a:r>
              <a:rPr lang="en-US" dirty="0">
                <a:effectLst>
                  <a:glow rad="101600">
                    <a:schemeClr val="bg1">
                      <a:alpha val="40000"/>
                    </a:schemeClr>
                  </a:glow>
                </a:effectLst>
              </a:rPr>
              <a:t>, </a:t>
            </a:r>
            <a:r>
              <a:rPr lang="en-US" u="sng" dirty="0">
                <a:effectLst>
                  <a:glow rad="101600">
                    <a:schemeClr val="bg1">
                      <a:alpha val="40000"/>
                    </a:schemeClr>
                  </a:glow>
                </a:effectLst>
              </a:rPr>
              <a:t>establish</a:t>
            </a:r>
            <a:r>
              <a:rPr lang="en-US" dirty="0">
                <a:effectLst>
                  <a:glow rad="101600">
                    <a:schemeClr val="bg1">
                      <a:alpha val="40000"/>
                    </a:schemeClr>
                  </a:glow>
                </a:effectLst>
              </a:rPr>
              <a:t>) - </a:t>
            </a:r>
            <a:r>
              <a:rPr lang="en-US" dirty="0">
                <a:solidFill>
                  <a:srgbClr val="8E002F"/>
                </a:solidFill>
                <a:effectLst>
                  <a:glow rad="101600">
                    <a:schemeClr val="bg1">
                      <a:alpha val="40000"/>
                    </a:schemeClr>
                  </a:glow>
                </a:effectLst>
              </a:rPr>
              <a:t>not for festal seasons </a:t>
            </a:r>
            <a:r>
              <a:rPr lang="en-US" dirty="0">
                <a:effectLst>
                  <a:glow rad="101600">
                    <a:schemeClr val="bg1">
                      <a:alpha val="40000"/>
                    </a:schemeClr>
                  </a:glow>
                </a:effectLst>
              </a:rPr>
              <a:t>merely, but "to regulate definite points and periods of time, by virtue of their periodical influence upon agriculture, navigation, and other human occupations, as well as upon the course of human, animal, and vegetable life (e.g., the breeding time of animals, and the migrations of birds, Jer 8:7, etc</a:t>
            </a:r>
            <a:r>
              <a:rPr lang="en-US" dirty="0" smtClean="0">
                <a:effectLst>
                  <a:glow rad="101600">
                    <a:schemeClr val="bg1">
                      <a:alpha val="40000"/>
                    </a:schemeClr>
                  </a:glow>
                </a:effectLst>
              </a:rPr>
              <a:t>.)”  </a:t>
            </a:r>
            <a:br>
              <a:rPr lang="en-US" dirty="0" smtClean="0">
                <a:effectLst>
                  <a:glow rad="101600">
                    <a:schemeClr val="bg1">
                      <a:alpha val="40000"/>
                    </a:schemeClr>
                  </a:glow>
                </a:effectLst>
              </a:rPr>
            </a:br>
            <a:r>
              <a:rPr lang="en-US" dirty="0" smtClean="0">
                <a:effectLst>
                  <a:glow rad="101600">
                    <a:schemeClr val="bg1">
                      <a:alpha val="40000"/>
                    </a:schemeClr>
                  </a:glow>
                </a:effectLst>
              </a:rPr>
              <a:t>(</a:t>
            </a:r>
            <a:r>
              <a:rPr lang="en-US" dirty="0" err="1" smtClean="0">
                <a:effectLst>
                  <a:glow rad="101600">
                    <a:schemeClr val="bg1">
                      <a:alpha val="40000"/>
                    </a:schemeClr>
                  </a:glow>
                </a:effectLst>
              </a:rPr>
              <a:t>Keil</a:t>
            </a:r>
            <a:r>
              <a:rPr lang="en-US" dirty="0" smtClean="0">
                <a:effectLst>
                  <a:glow rad="101600">
                    <a:schemeClr val="bg1">
                      <a:alpha val="40000"/>
                    </a:schemeClr>
                  </a:glow>
                </a:effectLst>
              </a:rPr>
              <a:t> </a:t>
            </a:r>
            <a:r>
              <a:rPr lang="en-US" dirty="0">
                <a:effectLst>
                  <a:glow rad="101600">
                    <a:schemeClr val="bg1">
                      <a:alpha val="40000"/>
                    </a:schemeClr>
                  </a:glow>
                </a:effectLst>
              </a:rPr>
              <a:t>&amp; </a:t>
            </a:r>
            <a:r>
              <a:rPr lang="en-US" dirty="0" err="1" smtClean="0">
                <a:effectLst>
                  <a:glow rad="101600">
                    <a:schemeClr val="bg1">
                      <a:alpha val="40000"/>
                    </a:schemeClr>
                  </a:glow>
                </a:effectLst>
              </a:rPr>
              <a:t>Delitzsch</a:t>
            </a:r>
            <a:r>
              <a:rPr lang="en-US" dirty="0" smtClean="0">
                <a:effectLst>
                  <a:glow rad="101600">
                    <a:schemeClr val="bg1">
                      <a:alpha val="40000"/>
                    </a:schemeClr>
                  </a:glow>
                </a:effectLst>
              </a:rPr>
              <a:t>)</a:t>
            </a:r>
          </a:p>
          <a:p>
            <a:endParaRPr lang="en-US" dirty="0"/>
          </a:p>
        </p:txBody>
      </p:sp>
      <p:sp>
        <p:nvSpPr>
          <p:cNvPr id="6" name="Title 2"/>
          <p:cNvSpPr>
            <a:spLocks noGrp="1"/>
          </p:cNvSpPr>
          <p:nvPr>
            <p:ph type="title"/>
          </p:nvPr>
        </p:nvSpPr>
        <p:spPr>
          <a:xfrm>
            <a:off x="0" y="228600"/>
            <a:ext cx="12276328" cy="990600"/>
          </a:xfrm>
        </p:spPr>
        <p:txBody>
          <a:bodyPr>
            <a:normAutofit fontScale="90000"/>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Gen 1:14 </a:t>
            </a: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(seasons) </a:t>
            </a: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Comparison to Other Commentators</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110975" y="1447800"/>
            <a:ext cx="803425" cy="923330"/>
          </a:xfrm>
          <a:prstGeom prst="rect">
            <a:avLst/>
          </a:prstGeom>
          <a:noFill/>
        </p:spPr>
        <p:txBody>
          <a:bodyPr wrap="none" lIns="91440" tIns="45720" rIns="91440" bIns="45720">
            <a:spAutoFit/>
            <a:scene3d>
              <a:camera prst="orthographicFront"/>
              <a:lightRig rig="soft" dir="t">
                <a:rot lat="0" lon="0" rev="10800000"/>
              </a:lightRig>
            </a:scene3d>
            <a:sp3d extrusionH="57150">
              <a:bevelT w="27940" h="12700" prst="artDeco"/>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rPr>
              <a:t>#1</a:t>
            </a:r>
            <a:endParaRPr lang="en-US" sz="5400"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46987435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40119" y="6492875"/>
            <a:ext cx="2743200" cy="365125"/>
          </a:xfrm>
        </p:spPr>
        <p:txBody>
          <a:bodyPr/>
          <a:lstStyle/>
          <a:p>
            <a:fld id="{AA4C6552-42F6-43F2-A3FB-E92E8C09004E}" type="slidenum">
              <a:rPr lang="en-US" b="1" smtClean="0">
                <a:solidFill>
                  <a:srgbClr val="002060"/>
                </a:solidFill>
              </a:rPr>
              <a:pPr/>
              <a:t>75</a:t>
            </a:fld>
            <a:endParaRPr lang="en-US" b="1" dirty="0">
              <a:solidFill>
                <a:srgbClr val="002060"/>
              </a:solidFill>
            </a:endParaRPr>
          </a:p>
        </p:txBody>
      </p:sp>
      <p:sp>
        <p:nvSpPr>
          <p:cNvPr id="3" name="TextBox 2"/>
          <p:cNvSpPr txBox="1"/>
          <p:nvPr/>
        </p:nvSpPr>
        <p:spPr>
          <a:xfrm>
            <a:off x="384380" y="-2809637"/>
            <a:ext cx="11506200" cy="2585323"/>
          </a:xfrm>
          <a:prstGeom prst="rect">
            <a:avLst/>
          </a:prstGeom>
          <a:solidFill>
            <a:schemeClr val="bg1"/>
          </a:solidFill>
        </p:spPr>
        <p:txBody>
          <a:bodyPr wrap="square" rtlCol="0">
            <a:spAutoFit/>
          </a:bodyPr>
          <a:lstStyle/>
          <a:p>
            <a:r>
              <a:rPr lang="en-US" dirty="0" smtClean="0"/>
              <a:t>Are you saying the agricultural fixed seasons are found first in creation week? </a:t>
            </a:r>
          </a:p>
          <a:p>
            <a:r>
              <a:rPr lang="en-US" dirty="0" smtClean="0"/>
              <a:t>AA:  Let’s see … could it be like this? </a:t>
            </a:r>
          </a:p>
          <a:p>
            <a:r>
              <a:rPr lang="en-US" dirty="0" smtClean="0"/>
              <a:t>3</a:t>
            </a:r>
            <a:r>
              <a:rPr lang="en-US" baseline="30000" dirty="0" smtClean="0"/>
              <a:t>rd</a:t>
            </a:r>
            <a:r>
              <a:rPr lang="en-US" dirty="0" smtClean="0"/>
              <a:t> day of creation:  the seeds are dropped into the ground – as sowing. </a:t>
            </a:r>
          </a:p>
          <a:p>
            <a:r>
              <a:rPr lang="en-US" dirty="0" smtClean="0"/>
              <a:t>4</a:t>
            </a:r>
            <a:r>
              <a:rPr lang="en-US" baseline="30000" dirty="0" smtClean="0"/>
              <a:t>th</a:t>
            </a:r>
            <a:r>
              <a:rPr lang="en-US" dirty="0" smtClean="0"/>
              <a:t> day of creation:  the sun is given to provide all the workings needed for the plants to grow towards a harvest.</a:t>
            </a:r>
          </a:p>
          <a:p>
            <a:r>
              <a:rPr lang="en-US" dirty="0" smtClean="0"/>
              <a:t>7</a:t>
            </a:r>
            <a:r>
              <a:rPr lang="en-US" baseline="30000" dirty="0" smtClean="0"/>
              <a:t>th</a:t>
            </a:r>
            <a:r>
              <a:rPr lang="en-US" dirty="0" smtClean="0"/>
              <a:t> day of creation:  this is the weekly Sabbath, but it is not connected to any agricultural harvests.  The feast days would follow later hovering around the harvests.</a:t>
            </a:r>
          </a:p>
          <a:p>
            <a:r>
              <a:rPr lang="en-US" dirty="0" smtClean="0"/>
              <a:t>Yes, the sun’s first mandate for H4150 seasons would been for agricultural purposes.</a:t>
            </a:r>
          </a:p>
          <a:p>
            <a:r>
              <a:rPr lang="en-US" dirty="0" smtClean="0"/>
              <a:t>Any more commentators? </a:t>
            </a:r>
          </a:p>
          <a:p>
            <a:endParaRPr lang="en-US" dirty="0"/>
          </a:p>
        </p:txBody>
      </p:sp>
      <p:pic>
        <p:nvPicPr>
          <p:cNvPr id="4" name="Picture 3" descr="C:\Users\Rae\Desktop\Art on Desktop\All white man clip art\3d white people\3d gets it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0" y="1524000"/>
            <a:ext cx="2511425" cy="28717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Rae\Desktop\flower water lotus 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9601" y="1588447"/>
            <a:ext cx="2881313" cy="22172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7" name="Picture 5" descr="C:\Users\Rae\Desktop\4th day of creations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5639" y="4370581"/>
            <a:ext cx="2835275" cy="18901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itle 3"/>
          <p:cNvSpPr txBox="1">
            <a:spLocks/>
          </p:cNvSpPr>
          <p:nvPr/>
        </p:nvSpPr>
        <p:spPr>
          <a:xfrm>
            <a:off x="0" y="0"/>
            <a:ext cx="12110975" cy="160020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smtClean="0">
                <a:ln w="11430"/>
                <a:solidFill>
                  <a:srgbClr val="002060"/>
                </a:solidFill>
                <a:effectLst>
                  <a:outerShdw blurRad="50800" dist="39000" dir="5460000" algn="tl">
                    <a:srgbClr val="000000">
                      <a:alpha val="38000"/>
                    </a:srgbClr>
                  </a:outerShdw>
                </a:effectLst>
                <a:latin typeface="Arial Rounded MT Bold" pitchFamily="34" charset="0"/>
              </a:rPr>
              <a:t>Can the agricultural fixed seasons be established first in the creation week?</a:t>
            </a:r>
            <a:endParaRPr lang="en-US" sz="4800" b="1" dirty="0">
              <a:ln w="11430"/>
              <a:solidFill>
                <a:srgbClr val="002060"/>
              </a:solidFill>
              <a:effectLst>
                <a:outerShdw blurRad="50800" dist="39000" dir="5460000" algn="tl">
                  <a:srgbClr val="000000">
                    <a:alpha val="38000"/>
                  </a:srgbClr>
                </a:outerShdw>
              </a:effectLst>
              <a:latin typeface="Arial Rounded MT Bold" pitchFamily="34" charset="0"/>
            </a:endParaRPr>
          </a:p>
        </p:txBody>
      </p:sp>
      <p:sp>
        <p:nvSpPr>
          <p:cNvPr id="12" name="Title 3"/>
          <p:cNvSpPr txBox="1">
            <a:spLocks/>
          </p:cNvSpPr>
          <p:nvPr/>
        </p:nvSpPr>
        <p:spPr>
          <a:xfrm>
            <a:off x="11867509" y="-1834277"/>
            <a:ext cx="12110975" cy="160020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smtClean="0">
                <a:ln w="11430"/>
                <a:solidFill>
                  <a:srgbClr val="002060"/>
                </a:solidFill>
                <a:effectLst>
                  <a:outerShdw blurRad="50800" dist="39000" dir="5460000" algn="tl">
                    <a:srgbClr val="000000">
                      <a:alpha val="38000"/>
                    </a:srgbClr>
                  </a:outerShdw>
                </a:effectLst>
                <a:latin typeface="Arial Rounded MT Bold" pitchFamily="34" charset="0"/>
              </a:rPr>
              <a:t>Can the order for agricultural seasons be demonstrated in the creation week?</a:t>
            </a:r>
            <a:endParaRPr lang="en-US" sz="4800" b="1" dirty="0">
              <a:ln w="11430"/>
              <a:solidFill>
                <a:srgbClr val="002060"/>
              </a:solidFill>
              <a:effectLst>
                <a:outerShdw blurRad="50800" dist="39000" dir="5460000" algn="tl">
                  <a:srgbClr val="000000">
                    <a:alpha val="38000"/>
                  </a:srgbClr>
                </a:outerShdw>
              </a:effectLst>
              <a:latin typeface="Arial Rounded MT Bold" pitchFamily="34" charset="0"/>
            </a:endParaRPr>
          </a:p>
        </p:txBody>
      </p:sp>
      <p:grpSp>
        <p:nvGrpSpPr>
          <p:cNvPr id="9" name="Group 8"/>
          <p:cNvGrpSpPr/>
          <p:nvPr/>
        </p:nvGrpSpPr>
        <p:grpSpPr>
          <a:xfrm>
            <a:off x="-154491" y="1881940"/>
            <a:ext cx="4570180" cy="4462646"/>
            <a:chOff x="-304800" y="1881940"/>
            <a:chExt cx="4570180" cy="4462646"/>
          </a:xfrm>
        </p:grpSpPr>
        <p:grpSp>
          <p:nvGrpSpPr>
            <p:cNvPr id="8" name="Group 7"/>
            <p:cNvGrpSpPr/>
            <p:nvPr/>
          </p:nvGrpSpPr>
          <p:grpSpPr>
            <a:xfrm>
              <a:off x="-304800" y="1881940"/>
              <a:ext cx="4570180" cy="4462646"/>
              <a:chOff x="-304800" y="1881940"/>
              <a:chExt cx="4570180" cy="4462646"/>
            </a:xfrm>
          </p:grpSpPr>
          <p:pic>
            <p:nvPicPr>
              <p:cNvPr id="5" name="Picture 4" descr="C:\Users\Rae\Desktop\Art on Desktop\All white man clip art\3d white people\3d quiz righ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881940"/>
                <a:ext cx="4570180" cy="4462646"/>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2438400" y="4782273"/>
                <a:ext cx="762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C:\Users\Rae\Desktop\flowers snow yellow purp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5673" y="4863298"/>
              <a:ext cx="1900392" cy="1276826"/>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4953000" y="1560653"/>
            <a:ext cx="4265109" cy="2062103"/>
          </a:xfrm>
          <a:prstGeom prst="rect">
            <a:avLst/>
          </a:prstGeom>
          <a:noFill/>
        </p:spPr>
        <p:txBody>
          <a:bodyPr wrap="square" lIns="91440" tIns="45720" rIns="91440" bIns="45720">
            <a:spAutoFit/>
          </a:bodyPr>
          <a:lstStyle/>
          <a:p>
            <a:pPr algn="ctr"/>
            <a:r>
              <a:rPr lang="en-US" sz="32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On the 3</a:t>
            </a:r>
            <a:r>
              <a:rPr lang="en-US" sz="3200" b="1" cap="none" spc="50" baseline="3000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rd</a:t>
            </a:r>
            <a:r>
              <a:rPr lang="en-US" sz="32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day of creation the seeds were planted with intention of a harvest.</a:t>
            </a:r>
            <a:endParaRPr lang="en-US" sz="32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9" name="Rectangle 18"/>
          <p:cNvSpPr/>
          <p:nvPr/>
        </p:nvSpPr>
        <p:spPr>
          <a:xfrm>
            <a:off x="4191000" y="4113263"/>
            <a:ext cx="5159383" cy="2554545"/>
          </a:xfrm>
          <a:prstGeom prst="rect">
            <a:avLst/>
          </a:prstGeom>
          <a:noFill/>
        </p:spPr>
        <p:txBody>
          <a:bodyPr wrap="square" lIns="91440" tIns="45720" rIns="91440" bIns="45720">
            <a:spAutoFit/>
          </a:bodyPr>
          <a:lstStyle/>
          <a:p>
            <a:pPr algn="ctr"/>
            <a:r>
              <a:rPr lang="en-US" sz="32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On the 4</a:t>
            </a:r>
            <a:r>
              <a:rPr lang="en-US" sz="3200" b="1" cap="none" spc="50" baseline="3000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a:t>
            </a:r>
            <a:r>
              <a:rPr lang="en-US" sz="32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day of creation the sun </a:t>
            </a:r>
            <a:r>
              <a:rPr lang="en-US" sz="32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is </a:t>
            </a:r>
            <a:r>
              <a:rPr lang="en-US" sz="32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given to provide all the elements for </a:t>
            </a:r>
            <a:br>
              <a:rPr lang="en-US" sz="32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en-US" sz="32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plants to grow and </a:t>
            </a:r>
            <a:br>
              <a:rPr lang="en-US" sz="32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en-US" sz="32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produce a harvest.</a:t>
            </a:r>
            <a:endParaRPr lang="en-US" sz="32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3075" name="Picture 3" descr="C:\Users\Rae\Desktop\3rd day of creation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3577" y="1467724"/>
            <a:ext cx="1684223" cy="23828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3559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32"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circle(out)">
                                      <p:cBhvr>
                                        <p:cTn id="13" dur="20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3077"/>
                                        </p:tgtEl>
                                        <p:attrNameLst>
                                          <p:attrName>style.visibility</p:attrName>
                                        </p:attrNameLst>
                                      </p:cBhvr>
                                      <p:to>
                                        <p:strVal val="visible"/>
                                      </p:to>
                                    </p:set>
                                    <p:animEffect transition="in" filter="circle(out)">
                                      <p:cBhvr>
                                        <p:cTn id="24" dur="2000"/>
                                        <p:tgtEl>
                                          <p:spTgt spid="3077"/>
                                        </p:tgtEl>
                                      </p:cBhvr>
                                    </p:animEffect>
                                  </p:childTnLst>
                                </p:cTn>
                              </p:par>
                            </p:childTnLst>
                          </p:cTn>
                        </p:par>
                        <p:par>
                          <p:cTn id="25" fill="hold">
                            <p:stCondLst>
                              <p:cond delay="3000"/>
                            </p:stCondLst>
                            <p:childTnLst>
                              <p:par>
                                <p:cTn id="26" presetID="8" presetClass="entr" presetSubtype="32" fill="hold" nodeType="afterEffect">
                                  <p:stCondLst>
                                    <p:cond delay="1500"/>
                                  </p:stCondLst>
                                  <p:childTnLst>
                                    <p:set>
                                      <p:cBhvr>
                                        <p:cTn id="27" dur="1" fill="hold">
                                          <p:stCondLst>
                                            <p:cond delay="0"/>
                                          </p:stCondLst>
                                        </p:cTn>
                                        <p:tgtEl>
                                          <p:spTgt spid="9"/>
                                        </p:tgtEl>
                                        <p:attrNameLst>
                                          <p:attrName>style.visibility</p:attrName>
                                        </p:attrNameLst>
                                      </p:cBhvr>
                                      <p:to>
                                        <p:strVal val="visible"/>
                                      </p:to>
                                    </p:set>
                                    <p:animEffect transition="in" filter="diamond(out)">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48800" y="6492875"/>
            <a:ext cx="2743200" cy="365125"/>
          </a:xfrm>
        </p:spPr>
        <p:txBody>
          <a:bodyPr/>
          <a:lstStyle/>
          <a:p>
            <a:fld id="{AA4C6552-42F6-43F2-A3FB-E92E8C09004E}" type="slidenum">
              <a:rPr lang="en-US" b="1" smtClean="0">
                <a:solidFill>
                  <a:srgbClr val="002060"/>
                </a:solidFill>
              </a:rPr>
              <a:pPr/>
              <a:t>76</a:t>
            </a:fld>
            <a:endParaRPr lang="en-US" b="1" dirty="0">
              <a:solidFill>
                <a:srgbClr val="002060"/>
              </a:solidFill>
            </a:endParaRPr>
          </a:p>
        </p:txBody>
      </p:sp>
      <p:pic>
        <p:nvPicPr>
          <p:cNvPr id="4" name="Picture 3" descr="C:\Users\Rae\Desktop\Art on Desktop\All white man clip art\3d white people\3d gets it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9934" y="304800"/>
            <a:ext cx="2590800" cy="2871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Rae\Desktop\Art on Desktop\All white man clip art\3d white people\3d quiz righ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8934" y="2608580"/>
            <a:ext cx="2159000" cy="2108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Rae\Desktop\7th day of cre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2476" y="252714"/>
            <a:ext cx="3929063" cy="19565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itle 3"/>
          <p:cNvSpPr txBox="1">
            <a:spLocks/>
          </p:cNvSpPr>
          <p:nvPr/>
        </p:nvSpPr>
        <p:spPr>
          <a:xfrm>
            <a:off x="12344400" y="224025"/>
            <a:ext cx="12110975" cy="160020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smtClean="0">
                <a:ln w="11430"/>
                <a:solidFill>
                  <a:srgbClr val="002060"/>
                </a:solidFill>
                <a:effectLst>
                  <a:outerShdw blurRad="50800" dist="39000" dir="5460000" algn="tl">
                    <a:srgbClr val="000000">
                      <a:alpha val="38000"/>
                    </a:srgbClr>
                  </a:outerShdw>
                </a:effectLst>
                <a:latin typeface="Arial Rounded MT Bold" pitchFamily="34" charset="0"/>
              </a:rPr>
              <a:t>Can the agricultural fixed seasons be found first in the creation week?</a:t>
            </a:r>
            <a:endParaRPr lang="en-US" sz="4800" b="1" dirty="0">
              <a:ln w="11430"/>
              <a:solidFill>
                <a:srgbClr val="002060"/>
              </a:solidFill>
              <a:effectLst>
                <a:outerShdw blurRad="50800" dist="39000" dir="5460000" algn="tl">
                  <a:srgbClr val="000000">
                    <a:alpha val="38000"/>
                  </a:srgbClr>
                </a:outerShdw>
              </a:effectLst>
              <a:latin typeface="Arial Rounded MT Bold" pitchFamily="34" charset="0"/>
            </a:endParaRPr>
          </a:p>
        </p:txBody>
      </p:sp>
      <p:sp>
        <p:nvSpPr>
          <p:cNvPr id="9" name="Rectangle 8"/>
          <p:cNvSpPr/>
          <p:nvPr/>
        </p:nvSpPr>
        <p:spPr>
          <a:xfrm>
            <a:off x="2442276" y="76200"/>
            <a:ext cx="5159383" cy="4524315"/>
          </a:xfrm>
          <a:prstGeom prst="rect">
            <a:avLst/>
          </a:prstGeom>
          <a:noFill/>
        </p:spPr>
        <p:txBody>
          <a:bodyPr wrap="square" lIns="91440" tIns="45720" rIns="91440" bIns="45720">
            <a:spAutoFit/>
          </a:bodyPr>
          <a:lstStyle/>
          <a:p>
            <a:pPr algn="ctr"/>
            <a:r>
              <a:rPr lang="en-US" sz="3200" b="1" cap="none" spc="50" dirty="0" smtClean="0">
                <a:ln w="12700" cmpd="sng">
                  <a:solidFill>
                    <a:schemeClr val="accent6">
                      <a:satMod val="120000"/>
                      <a:shade val="80000"/>
                    </a:schemeClr>
                  </a:solidFill>
                  <a:prstDash val="solid"/>
                </a:ln>
                <a:solidFill>
                  <a:schemeClr val="accent6">
                    <a:lumMod val="50000"/>
                  </a:schemeClr>
                </a:solidFill>
                <a:effectLst>
                  <a:glow rad="53100">
                    <a:schemeClr val="accent6">
                      <a:satMod val="180000"/>
                      <a:alpha val="30000"/>
                    </a:schemeClr>
                  </a:glow>
                </a:effectLst>
              </a:rPr>
              <a:t>On the 7</a:t>
            </a:r>
            <a:r>
              <a:rPr lang="en-US" sz="3200" b="1" cap="none" spc="50" baseline="30000" dirty="0" smtClean="0">
                <a:ln w="12700" cmpd="sng">
                  <a:solidFill>
                    <a:schemeClr val="accent6">
                      <a:satMod val="120000"/>
                      <a:shade val="80000"/>
                    </a:schemeClr>
                  </a:solidFill>
                  <a:prstDash val="solid"/>
                </a:ln>
                <a:solidFill>
                  <a:schemeClr val="accent6">
                    <a:lumMod val="50000"/>
                  </a:schemeClr>
                </a:solidFill>
                <a:effectLst>
                  <a:glow rad="53100">
                    <a:schemeClr val="accent6">
                      <a:satMod val="180000"/>
                      <a:alpha val="30000"/>
                    </a:schemeClr>
                  </a:glow>
                </a:effectLst>
              </a:rPr>
              <a:t>th</a:t>
            </a:r>
            <a:r>
              <a:rPr lang="en-US" sz="3200" b="1" cap="none" spc="50" dirty="0" smtClean="0">
                <a:ln w="12700" cmpd="sng">
                  <a:solidFill>
                    <a:schemeClr val="accent6">
                      <a:satMod val="120000"/>
                      <a:shade val="80000"/>
                    </a:schemeClr>
                  </a:solidFill>
                  <a:prstDash val="solid"/>
                </a:ln>
                <a:solidFill>
                  <a:schemeClr val="accent6">
                    <a:lumMod val="50000"/>
                  </a:schemeClr>
                </a:solidFill>
                <a:effectLst>
                  <a:glow rad="53100">
                    <a:schemeClr val="accent6">
                      <a:satMod val="180000"/>
                      <a:alpha val="30000"/>
                    </a:schemeClr>
                  </a:glow>
                </a:effectLst>
              </a:rPr>
              <a:t> day of creation the weekly Sabbath </a:t>
            </a:r>
            <a:br>
              <a:rPr lang="en-US" sz="3200" b="1" cap="none" spc="50" dirty="0" smtClean="0">
                <a:ln w="12700" cmpd="sng">
                  <a:solidFill>
                    <a:schemeClr val="accent6">
                      <a:satMod val="120000"/>
                      <a:shade val="80000"/>
                    </a:schemeClr>
                  </a:solidFill>
                  <a:prstDash val="solid"/>
                </a:ln>
                <a:solidFill>
                  <a:schemeClr val="accent6">
                    <a:lumMod val="50000"/>
                  </a:schemeClr>
                </a:solidFill>
                <a:effectLst>
                  <a:glow rad="53100">
                    <a:schemeClr val="accent6">
                      <a:satMod val="180000"/>
                      <a:alpha val="30000"/>
                    </a:schemeClr>
                  </a:glow>
                </a:effectLst>
              </a:rPr>
            </a:br>
            <a:r>
              <a:rPr lang="en-US" sz="3200" b="1" cap="none" spc="50" dirty="0" smtClean="0">
                <a:ln w="12700" cmpd="sng">
                  <a:solidFill>
                    <a:schemeClr val="accent6">
                      <a:satMod val="120000"/>
                      <a:shade val="80000"/>
                    </a:schemeClr>
                  </a:solidFill>
                  <a:prstDash val="solid"/>
                </a:ln>
                <a:solidFill>
                  <a:schemeClr val="accent6">
                    <a:lumMod val="50000"/>
                  </a:schemeClr>
                </a:solidFill>
                <a:effectLst>
                  <a:glow rad="53100">
                    <a:schemeClr val="accent6">
                      <a:satMod val="180000"/>
                      <a:alpha val="30000"/>
                    </a:schemeClr>
                  </a:glow>
                </a:effectLst>
              </a:rPr>
              <a:t>is given to man.  </a:t>
            </a:r>
            <a:br>
              <a:rPr lang="en-US" sz="3200" b="1" cap="none" spc="50" dirty="0" smtClean="0">
                <a:ln w="12700" cmpd="sng">
                  <a:solidFill>
                    <a:schemeClr val="accent6">
                      <a:satMod val="120000"/>
                      <a:shade val="80000"/>
                    </a:schemeClr>
                  </a:solidFill>
                  <a:prstDash val="solid"/>
                </a:ln>
                <a:solidFill>
                  <a:schemeClr val="accent6">
                    <a:lumMod val="50000"/>
                  </a:schemeClr>
                </a:solidFill>
                <a:effectLst>
                  <a:glow rad="53100">
                    <a:schemeClr val="accent6">
                      <a:satMod val="180000"/>
                      <a:alpha val="30000"/>
                    </a:schemeClr>
                  </a:glow>
                </a:effectLst>
              </a:rPr>
            </a:br>
            <a:r>
              <a:rPr lang="en-US" sz="3200" b="1" cap="none" spc="50" dirty="0" smtClean="0">
                <a:ln w="12700" cmpd="sng">
                  <a:solidFill>
                    <a:schemeClr val="accent6">
                      <a:satMod val="120000"/>
                      <a:shade val="80000"/>
                    </a:schemeClr>
                  </a:solidFill>
                  <a:prstDash val="solid"/>
                </a:ln>
                <a:solidFill>
                  <a:schemeClr val="accent6">
                    <a:lumMod val="50000"/>
                  </a:schemeClr>
                </a:solidFill>
                <a:effectLst>
                  <a:glow rad="53100">
                    <a:schemeClr val="accent6">
                      <a:satMod val="180000"/>
                      <a:alpha val="30000"/>
                    </a:schemeClr>
                  </a:glow>
                </a:effectLst>
              </a:rPr>
              <a:t>It is the first day in the</a:t>
            </a:r>
            <a:r>
              <a:rPr lang="en-US" sz="3200" b="1" spc="50" dirty="0" smtClean="0">
                <a:ln w="12700" cmpd="sng">
                  <a:solidFill>
                    <a:schemeClr val="accent6">
                      <a:satMod val="120000"/>
                      <a:shade val="80000"/>
                    </a:schemeClr>
                  </a:solidFill>
                  <a:prstDash val="solid"/>
                </a:ln>
                <a:solidFill>
                  <a:schemeClr val="accent6">
                    <a:lumMod val="50000"/>
                  </a:schemeClr>
                </a:solidFill>
                <a:effectLst>
                  <a:glow rad="53100">
                    <a:schemeClr val="accent6">
                      <a:satMod val="180000"/>
                      <a:alpha val="30000"/>
                    </a:schemeClr>
                  </a:glow>
                </a:effectLst>
              </a:rPr>
              <a:t> creation week designated </a:t>
            </a:r>
            <a:br>
              <a:rPr lang="en-US" sz="3200" b="1" spc="50" dirty="0" smtClean="0">
                <a:ln w="12700" cmpd="sng">
                  <a:solidFill>
                    <a:schemeClr val="accent6">
                      <a:satMod val="120000"/>
                      <a:shade val="80000"/>
                    </a:schemeClr>
                  </a:solidFill>
                  <a:prstDash val="solid"/>
                </a:ln>
                <a:solidFill>
                  <a:schemeClr val="accent6">
                    <a:lumMod val="50000"/>
                  </a:schemeClr>
                </a:solidFill>
                <a:effectLst>
                  <a:glow rad="53100">
                    <a:schemeClr val="accent6">
                      <a:satMod val="180000"/>
                      <a:alpha val="30000"/>
                    </a:schemeClr>
                  </a:glow>
                </a:effectLst>
              </a:rPr>
            </a:br>
            <a:r>
              <a:rPr lang="en-US" sz="3200" b="1" spc="50" dirty="0" smtClean="0">
                <a:ln w="12700" cmpd="sng">
                  <a:solidFill>
                    <a:schemeClr val="accent6">
                      <a:satMod val="120000"/>
                      <a:shade val="80000"/>
                    </a:schemeClr>
                  </a:solidFill>
                  <a:prstDash val="solid"/>
                </a:ln>
                <a:solidFill>
                  <a:schemeClr val="accent6">
                    <a:lumMod val="50000"/>
                  </a:schemeClr>
                </a:solidFill>
                <a:effectLst>
                  <a:glow rad="53100">
                    <a:schemeClr val="accent6">
                      <a:satMod val="180000"/>
                      <a:alpha val="30000"/>
                    </a:schemeClr>
                  </a:glow>
                </a:effectLst>
              </a:rPr>
              <a:t>as a </a:t>
            </a:r>
            <a:r>
              <a:rPr lang="en-US" sz="3200" b="1" spc="50" dirty="0" err="1" smtClean="0">
                <a:ln w="12700" cmpd="sng">
                  <a:solidFill>
                    <a:schemeClr val="accent6">
                      <a:satMod val="120000"/>
                      <a:shade val="80000"/>
                    </a:schemeClr>
                  </a:solidFill>
                  <a:prstDash val="solid"/>
                </a:ln>
                <a:solidFill>
                  <a:schemeClr val="accent6">
                    <a:lumMod val="50000"/>
                  </a:schemeClr>
                </a:solidFill>
                <a:effectLst>
                  <a:glow rad="53100">
                    <a:schemeClr val="accent6">
                      <a:satMod val="180000"/>
                      <a:alpha val="30000"/>
                    </a:schemeClr>
                  </a:glow>
                </a:effectLst>
              </a:rPr>
              <a:t>mo`ed</a:t>
            </a:r>
            <a:r>
              <a:rPr lang="en-US" sz="3200" b="1" spc="50" dirty="0" smtClean="0">
                <a:ln w="12700" cmpd="sng">
                  <a:solidFill>
                    <a:schemeClr val="accent6">
                      <a:satMod val="120000"/>
                      <a:shade val="80000"/>
                    </a:schemeClr>
                  </a:solidFill>
                  <a:prstDash val="solid"/>
                </a:ln>
                <a:solidFill>
                  <a:schemeClr val="accent6">
                    <a:lumMod val="50000"/>
                  </a:schemeClr>
                </a:solidFill>
                <a:effectLst>
                  <a:glow rad="53100">
                    <a:schemeClr val="accent6">
                      <a:satMod val="180000"/>
                      <a:alpha val="30000"/>
                    </a:schemeClr>
                  </a:glow>
                </a:effectLst>
              </a:rPr>
              <a:t> </a:t>
            </a:r>
            <a:br>
              <a:rPr lang="en-US" sz="3200" b="1" spc="50" dirty="0" smtClean="0">
                <a:ln w="12700" cmpd="sng">
                  <a:solidFill>
                    <a:schemeClr val="accent6">
                      <a:satMod val="120000"/>
                      <a:shade val="80000"/>
                    </a:schemeClr>
                  </a:solidFill>
                  <a:prstDash val="solid"/>
                </a:ln>
                <a:solidFill>
                  <a:schemeClr val="accent6">
                    <a:lumMod val="50000"/>
                  </a:schemeClr>
                </a:solidFill>
                <a:effectLst>
                  <a:glow rad="53100">
                    <a:schemeClr val="accent6">
                      <a:satMod val="180000"/>
                      <a:alpha val="30000"/>
                    </a:schemeClr>
                  </a:glow>
                </a:effectLst>
              </a:rPr>
            </a:br>
            <a:r>
              <a:rPr lang="en-US" sz="3200" b="1" spc="50" dirty="0" smtClean="0">
                <a:ln w="12700" cmpd="sng">
                  <a:solidFill>
                    <a:schemeClr val="accent6">
                      <a:satMod val="120000"/>
                      <a:shade val="80000"/>
                    </a:schemeClr>
                  </a:solidFill>
                  <a:prstDash val="solid"/>
                </a:ln>
                <a:solidFill>
                  <a:schemeClr val="accent6">
                    <a:lumMod val="50000"/>
                  </a:schemeClr>
                </a:solidFill>
                <a:effectLst>
                  <a:glow rad="53100">
                    <a:schemeClr val="accent6">
                      <a:satMod val="180000"/>
                      <a:alpha val="30000"/>
                    </a:schemeClr>
                  </a:glow>
                </a:effectLst>
              </a:rPr>
              <a:t>worship statute.</a:t>
            </a:r>
            <a:endParaRPr lang="en-US" sz="3200" b="1" cap="none" spc="50" dirty="0" smtClean="0">
              <a:ln w="12700" cmpd="sng">
                <a:solidFill>
                  <a:schemeClr val="accent6">
                    <a:satMod val="120000"/>
                    <a:shade val="80000"/>
                  </a:schemeClr>
                </a:solidFill>
                <a:prstDash val="solid"/>
              </a:ln>
              <a:solidFill>
                <a:schemeClr val="accent6">
                  <a:lumMod val="50000"/>
                </a:schemeClr>
              </a:solidFill>
              <a:effectLst>
                <a:glow rad="53100">
                  <a:schemeClr val="accent6">
                    <a:satMod val="180000"/>
                    <a:alpha val="30000"/>
                  </a:schemeClr>
                </a:glow>
              </a:effectLst>
            </a:endParaRPr>
          </a:p>
          <a:p>
            <a:pPr algn="ctr"/>
            <a:r>
              <a:rPr lang="en-US" sz="3200" b="1" cap="none" spc="50" dirty="0" smtClean="0">
                <a:ln w="12700" cmpd="sng">
                  <a:solidFill>
                    <a:schemeClr val="accent6">
                      <a:satMod val="120000"/>
                      <a:shade val="80000"/>
                    </a:schemeClr>
                  </a:solidFill>
                  <a:prstDash val="solid"/>
                </a:ln>
                <a:solidFill>
                  <a:schemeClr val="accent6">
                    <a:lumMod val="50000"/>
                  </a:schemeClr>
                </a:solidFill>
                <a:effectLst>
                  <a:glow rad="53100">
                    <a:schemeClr val="accent6">
                      <a:satMod val="180000"/>
                      <a:alpha val="30000"/>
                    </a:schemeClr>
                  </a:glow>
                </a:effectLst>
              </a:rPr>
              <a:t>It is not connected to any agricultural harvests.</a:t>
            </a:r>
          </a:p>
        </p:txBody>
      </p:sp>
      <p:sp>
        <p:nvSpPr>
          <p:cNvPr id="10" name="Rectangle 9"/>
          <p:cNvSpPr/>
          <p:nvPr/>
        </p:nvSpPr>
        <p:spPr>
          <a:xfrm>
            <a:off x="102229" y="5288340"/>
            <a:ext cx="1203960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solidFill>
                  <a:srgbClr val="002060"/>
                </a:solidFill>
                <a:effectLst>
                  <a:outerShdw blurRad="50800" dist="39000" dir="5460000" algn="tl">
                    <a:srgbClr val="000000">
                      <a:alpha val="38000"/>
                    </a:srgbClr>
                  </a:outerShdw>
                </a:effectLst>
              </a:rPr>
              <a:t>Yes, the sun’s first mandate in the creation week was for the agricultural seasons.</a:t>
            </a:r>
            <a:endParaRPr lang="en-US" sz="4800" b="1" cap="none" spc="0" dirty="0">
              <a:ln w="11430"/>
              <a:solidFill>
                <a:srgbClr val="00206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5826119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ppt_x</p:attrName>
                                        </p:attrNameLst>
                                      </p:cBhvr>
                                      <p:tavLst>
                                        <p:tav tm="0">
                                          <p:val>
                                            <p:strVal val="#ppt_x"/>
                                          </p:val>
                                        </p:tav>
                                        <p:tav tm="100000">
                                          <p:val>
                                            <p:strVal val="#ppt_x"/>
                                          </p:val>
                                        </p:tav>
                                      </p:tavLst>
                                    </p:anim>
                                    <p:anim calcmode="lin" valueType="num">
                                      <p:cBhvr>
                                        <p:cTn id="14"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28544" y="6461347"/>
            <a:ext cx="2743200" cy="365125"/>
          </a:xfrm>
        </p:spPr>
        <p:txBody>
          <a:bodyPr/>
          <a:lstStyle/>
          <a:p>
            <a:fld id="{AA4C6552-42F6-43F2-A3FB-E92E8C09004E}" type="slidenum">
              <a:rPr lang="en-US" b="1" smtClean="0">
                <a:solidFill>
                  <a:schemeClr val="tx1"/>
                </a:solidFill>
              </a:rPr>
              <a:pPr/>
              <a:t>77</a:t>
            </a:fld>
            <a:endParaRPr lang="en-US" b="1" dirty="0">
              <a:solidFill>
                <a:schemeClr val="tx1"/>
              </a:solidFill>
            </a:endParaRPr>
          </a:p>
        </p:txBody>
      </p:sp>
      <p:sp>
        <p:nvSpPr>
          <p:cNvPr id="3" name="TextBox 2"/>
          <p:cNvSpPr txBox="1"/>
          <p:nvPr/>
        </p:nvSpPr>
        <p:spPr>
          <a:xfrm>
            <a:off x="381000" y="-584775"/>
            <a:ext cx="11506200" cy="584775"/>
          </a:xfrm>
          <a:prstGeom prst="rect">
            <a:avLst/>
          </a:prstGeom>
          <a:solidFill>
            <a:schemeClr val="bg1"/>
          </a:solidFill>
        </p:spPr>
        <p:txBody>
          <a:bodyPr wrap="square" rtlCol="0">
            <a:spAutoFit/>
          </a:bodyPr>
          <a:lstStyle/>
          <a:p>
            <a:r>
              <a:rPr lang="en-US" sz="3200" dirty="0" smtClean="0"/>
              <a:t>Brian Neumann on pigment colors of creation.</a:t>
            </a:r>
          </a:p>
        </p:txBody>
      </p:sp>
      <p:pic>
        <p:nvPicPr>
          <p:cNvPr id="4" name="Picture 3" descr="C:\Users\Rae\Desktop\Art on Desktop\All white man clip art\3d white people\3d gets it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0324" y="3795212"/>
            <a:ext cx="2590800" cy="2871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Rae\Desktop\Art on Desktop\All white man clip art\3d white people\3d quiz righ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524000"/>
            <a:ext cx="2159000" cy="2108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95600" y="4953000"/>
            <a:ext cx="9144000" cy="156966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spc="150" dirty="0" smtClean="0">
                <a:ln w="11430"/>
                <a:solidFill>
                  <a:srgbClr val="F8F8F8"/>
                </a:solidFill>
                <a:effectLst>
                  <a:outerShdw blurRad="25400" algn="tl" rotWithShape="0">
                    <a:srgbClr val="000000">
                      <a:alpha val="43000"/>
                    </a:srgbClr>
                  </a:outerShdw>
                </a:effectLst>
              </a:rPr>
              <a:t>The H4150 feast days will follow later hovering around the harvests of spring, summer </a:t>
            </a:r>
            <a:br>
              <a:rPr lang="en-US" sz="3200" b="1" spc="150" dirty="0" smtClean="0">
                <a:ln w="11430"/>
                <a:solidFill>
                  <a:srgbClr val="F8F8F8"/>
                </a:solidFill>
                <a:effectLst>
                  <a:outerShdw blurRad="25400" algn="tl" rotWithShape="0">
                    <a:srgbClr val="000000">
                      <a:alpha val="43000"/>
                    </a:srgbClr>
                  </a:outerShdw>
                </a:effectLst>
              </a:rPr>
            </a:br>
            <a:r>
              <a:rPr lang="en-US" sz="3200" b="1" spc="150" dirty="0" smtClean="0">
                <a:ln w="11430"/>
                <a:solidFill>
                  <a:srgbClr val="F8F8F8"/>
                </a:solidFill>
                <a:effectLst>
                  <a:outerShdw blurRad="25400" algn="tl" rotWithShape="0">
                    <a:srgbClr val="000000">
                      <a:alpha val="43000"/>
                    </a:srgbClr>
                  </a:outerShdw>
                </a:effectLst>
              </a:rPr>
              <a:t>and the beautiful colors of fall.</a:t>
            </a:r>
            <a:endParaRPr lang="en-US" sz="32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425886691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5000" b="-15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12276328" cy="990600"/>
          </a:xfrm>
        </p:spPr>
        <p:txBody>
          <a:bodyPr>
            <a:norm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Gen 1:14 </a:t>
            </a: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(seasons)  </a:t>
            </a: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Other Commentators  </a:t>
            </a: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en-US" sz="3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con’t</a:t>
            </a: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Slide Number Placeholder 1"/>
          <p:cNvSpPr>
            <a:spLocks noGrp="1"/>
          </p:cNvSpPr>
          <p:nvPr>
            <p:ph type="sldNum" sz="quarter" idx="12"/>
          </p:nvPr>
        </p:nvSpPr>
        <p:spPr/>
        <p:txBody>
          <a:bodyPr>
            <a:normAutofit fontScale="85000" lnSpcReduction="20000"/>
          </a:bodyPr>
          <a:lstStyle/>
          <a:p>
            <a:fld id="{AA4C6552-42F6-43F2-A3FB-E92E8C09004E}" type="slidenum">
              <a:rPr lang="en-US" smtClean="0"/>
              <a:pPr/>
              <a:t>78</a:t>
            </a:fld>
            <a:endParaRPr lang="en-US"/>
          </a:p>
        </p:txBody>
      </p:sp>
      <p:sp>
        <p:nvSpPr>
          <p:cNvPr id="4" name="Content Placeholder 3"/>
          <p:cNvSpPr>
            <a:spLocks noGrp="1"/>
          </p:cNvSpPr>
          <p:nvPr>
            <p:ph sz="quarter" idx="1"/>
          </p:nvPr>
        </p:nvSpPr>
        <p:spPr>
          <a:xfrm>
            <a:off x="816864" y="1600200"/>
            <a:ext cx="11222736" cy="5562600"/>
          </a:xfrm>
        </p:spPr>
        <p:txBody>
          <a:bodyPr>
            <a:normAutofit fontScale="85000" lnSpcReduction="10000"/>
          </a:bodyPr>
          <a:lstStyle/>
          <a:p>
            <a:pPr>
              <a:lnSpc>
                <a:spcPct val="170000"/>
              </a:lnSpc>
              <a:buFont typeface="Wingdings" pitchFamily="2" charset="2"/>
              <a:buChar char="§"/>
            </a:pPr>
            <a:r>
              <a:rPr lang="en-US" dirty="0">
                <a:effectLst>
                  <a:glow rad="101600">
                    <a:schemeClr val="bg1">
                      <a:alpha val="40000"/>
                    </a:schemeClr>
                  </a:glow>
                </a:effectLst>
              </a:rPr>
              <a:t>Gen 1:14  </a:t>
            </a:r>
            <a:r>
              <a:rPr lang="en-US" dirty="0" smtClean="0">
                <a:effectLst>
                  <a:glow rad="101600">
                    <a:schemeClr val="bg1">
                      <a:alpha val="40000"/>
                    </a:schemeClr>
                  </a:glow>
                </a:effectLst>
              </a:rPr>
              <a:t>“The </a:t>
            </a:r>
            <a:r>
              <a:rPr lang="en-US" dirty="0">
                <a:effectLst>
                  <a:glow rad="101600">
                    <a:schemeClr val="bg1">
                      <a:alpha val="40000"/>
                    </a:schemeClr>
                  </a:glow>
                </a:effectLst>
              </a:rPr>
              <a:t>"seasons" </a:t>
            </a:r>
            <a:r>
              <a:rPr lang="en-US" dirty="0" smtClean="0">
                <a:effectLst>
                  <a:glow rad="101600">
                    <a:schemeClr val="bg1">
                      <a:alpha val="40000"/>
                    </a:schemeClr>
                  </a:glow>
                </a:effectLst>
              </a:rPr>
              <a:t>are </a:t>
            </a:r>
            <a:r>
              <a:rPr lang="en-US" sz="2100" dirty="0" smtClean="0">
                <a:effectLst>
                  <a:glow rad="101600">
                    <a:schemeClr val="bg1">
                      <a:alpha val="40000"/>
                    </a:schemeClr>
                  </a:glow>
                </a:effectLst>
              </a:rPr>
              <a:t>[1]</a:t>
            </a:r>
            <a:r>
              <a:rPr lang="en-US" dirty="0" smtClean="0">
                <a:effectLst>
                  <a:glow rad="101600">
                    <a:schemeClr val="bg1">
                      <a:alpha val="40000"/>
                    </a:schemeClr>
                  </a:glow>
                </a:effectLst>
              </a:rPr>
              <a:t> </a:t>
            </a:r>
            <a:r>
              <a:rPr lang="en-US" dirty="0">
                <a:effectLst>
                  <a:glow rad="101600">
                    <a:schemeClr val="bg1">
                      <a:alpha val="40000"/>
                    </a:schemeClr>
                  </a:glow>
                </a:effectLst>
              </a:rPr>
              <a:t>the natural seasons of the year, and </a:t>
            </a:r>
            <a:r>
              <a:rPr lang="en-US" dirty="0" smtClean="0">
                <a:effectLst>
                  <a:glow rad="101600">
                    <a:schemeClr val="bg1">
                      <a:alpha val="40000"/>
                    </a:schemeClr>
                  </a:glow>
                </a:effectLst>
              </a:rPr>
              <a:t>the </a:t>
            </a:r>
            <a:r>
              <a:rPr lang="en-US" sz="2100" dirty="0" smtClean="0">
                <a:effectLst>
                  <a:glow rad="101600">
                    <a:schemeClr val="bg1">
                      <a:alpha val="40000"/>
                    </a:schemeClr>
                  </a:glow>
                </a:effectLst>
              </a:rPr>
              <a:t>[2]</a:t>
            </a:r>
            <a:r>
              <a:rPr lang="en-US" dirty="0" smtClean="0">
                <a:effectLst>
                  <a:glow rad="101600">
                    <a:schemeClr val="bg1">
                      <a:alpha val="40000"/>
                    </a:schemeClr>
                  </a:glow>
                </a:effectLst>
              </a:rPr>
              <a:t> </a:t>
            </a:r>
            <a:r>
              <a:rPr lang="en-US" dirty="0">
                <a:effectLst>
                  <a:glow rad="101600">
                    <a:schemeClr val="bg1">
                      <a:alpha val="40000"/>
                    </a:schemeClr>
                  </a:glow>
                </a:effectLst>
              </a:rPr>
              <a:t>set times for civil </a:t>
            </a:r>
            <a:r>
              <a:rPr lang="en-US" dirty="0" smtClean="0">
                <a:effectLst>
                  <a:glow rad="101600">
                    <a:schemeClr val="bg1">
                      <a:alpha val="40000"/>
                    </a:schemeClr>
                  </a:glow>
                </a:effectLst>
              </a:rPr>
              <a:t>and </a:t>
            </a:r>
            <a:r>
              <a:rPr lang="en-US" sz="2100" dirty="0" smtClean="0">
                <a:effectLst>
                  <a:glow rad="101600">
                    <a:schemeClr val="bg1">
                      <a:alpha val="40000"/>
                    </a:schemeClr>
                  </a:glow>
                </a:effectLst>
              </a:rPr>
              <a:t>[3]</a:t>
            </a:r>
            <a:r>
              <a:rPr lang="en-US" dirty="0" smtClean="0">
                <a:effectLst>
                  <a:glow rad="101600">
                    <a:schemeClr val="bg1">
                      <a:alpha val="40000"/>
                    </a:schemeClr>
                  </a:glow>
                </a:effectLst>
              </a:rPr>
              <a:t> </a:t>
            </a:r>
            <a:r>
              <a:rPr lang="en-US" dirty="0">
                <a:effectLst>
                  <a:glow rad="101600">
                    <a:schemeClr val="bg1">
                      <a:alpha val="40000"/>
                    </a:schemeClr>
                  </a:glow>
                </a:effectLst>
              </a:rPr>
              <a:t>sacred purposes which man has attached to special days and years in the revolution of time</a:t>
            </a:r>
            <a:r>
              <a:rPr lang="en-US" dirty="0" smtClean="0">
                <a:effectLst>
                  <a:glow rad="101600">
                    <a:schemeClr val="bg1">
                      <a:alpha val="40000"/>
                    </a:schemeClr>
                  </a:glow>
                </a:effectLst>
              </a:rPr>
              <a:t>.”  </a:t>
            </a:r>
            <a:r>
              <a:rPr lang="en-US" sz="2800" dirty="0">
                <a:effectLst>
                  <a:glow rad="101600">
                    <a:schemeClr val="bg1">
                      <a:alpha val="40000"/>
                    </a:schemeClr>
                  </a:glow>
                </a:effectLst>
              </a:rPr>
              <a:t>(Barnes' Notes)</a:t>
            </a:r>
            <a:endParaRPr lang="en-US" sz="3300" dirty="0">
              <a:effectLst>
                <a:glow rad="101600">
                  <a:schemeClr val="bg1">
                    <a:alpha val="40000"/>
                  </a:schemeClr>
                </a:glow>
              </a:effectLst>
            </a:endParaRPr>
          </a:p>
          <a:p>
            <a:pPr>
              <a:lnSpc>
                <a:spcPct val="170000"/>
              </a:lnSpc>
              <a:buFont typeface="Wingdings" pitchFamily="2" charset="2"/>
              <a:buChar char="§"/>
            </a:pPr>
            <a:r>
              <a:rPr lang="en-US" dirty="0" smtClean="0">
                <a:effectLst>
                  <a:glow rad="101600">
                    <a:schemeClr val="bg1">
                      <a:alpha val="40000"/>
                    </a:schemeClr>
                  </a:glow>
                </a:effectLst>
              </a:rPr>
              <a:t>Gen </a:t>
            </a:r>
            <a:r>
              <a:rPr lang="en-US" dirty="0">
                <a:effectLst>
                  <a:glow rad="101600">
                    <a:schemeClr val="bg1">
                      <a:alpha val="40000"/>
                    </a:schemeClr>
                  </a:glow>
                </a:effectLst>
              </a:rPr>
              <a:t>1:14  “… the luminaries are ‘for seasons.’ … Therefore, ‘seasons’ or times in the widest sense are to be thought of: </a:t>
            </a:r>
            <a:r>
              <a:rPr lang="en-US" dirty="0" smtClean="0">
                <a:effectLst>
                  <a:glow rad="101600">
                    <a:schemeClr val="bg1">
                      <a:alpha val="40000"/>
                    </a:schemeClr>
                  </a:glow>
                </a:effectLst>
              </a:rPr>
              <a:t> agricultural </a:t>
            </a:r>
            <a:r>
              <a:rPr lang="en-US" dirty="0">
                <a:effectLst>
                  <a:glow rad="101600">
                    <a:schemeClr val="bg1">
                      <a:alpha val="40000"/>
                    </a:schemeClr>
                  </a:glow>
                </a:effectLst>
              </a:rPr>
              <a:t>seasons </a:t>
            </a:r>
            <a:r>
              <a:rPr lang="en-US" dirty="0" smtClean="0">
                <a:effectLst>
                  <a:glow rad="101600">
                    <a:schemeClr val="bg1">
                      <a:alpha val="40000"/>
                    </a:schemeClr>
                  </a:glow>
                </a:effectLst>
              </a:rPr>
              <a:t>(Hos 2:9, 11; 9:5), </a:t>
            </a:r>
            <a:r>
              <a:rPr lang="en-US" dirty="0">
                <a:effectLst>
                  <a:glow rad="101600">
                    <a:schemeClr val="bg1">
                      <a:alpha val="40000"/>
                    </a:schemeClr>
                  </a:glow>
                </a:effectLst>
              </a:rPr>
              <a:t>seasons for seafaring men, seasons for beasts and </a:t>
            </a:r>
            <a:r>
              <a:rPr lang="en-US" dirty="0">
                <a:solidFill>
                  <a:schemeClr val="accent4">
                    <a:lumMod val="40000"/>
                    <a:lumOff val="60000"/>
                  </a:schemeClr>
                </a:solidFill>
                <a:effectLst/>
              </a:rPr>
              <a:t>birds </a:t>
            </a:r>
            <a:r>
              <a:rPr lang="en-US" dirty="0" smtClean="0">
                <a:solidFill>
                  <a:schemeClr val="accent4">
                    <a:lumMod val="40000"/>
                    <a:lumOff val="60000"/>
                  </a:schemeClr>
                </a:solidFill>
                <a:effectLst/>
              </a:rPr>
              <a:t>(Jer 8:7), </a:t>
            </a:r>
            <a:r>
              <a:rPr lang="en-US" dirty="0">
                <a:solidFill>
                  <a:schemeClr val="accent4">
                    <a:lumMod val="40000"/>
                    <a:lumOff val="60000"/>
                  </a:schemeClr>
                </a:solidFill>
                <a:effectLst/>
              </a:rPr>
              <a:t>as long as they are times that are fixed and come with stated regularity.”  (H.C. </a:t>
            </a:r>
            <a:r>
              <a:rPr lang="en-US" dirty="0" err="1" smtClean="0">
                <a:solidFill>
                  <a:schemeClr val="accent4">
                    <a:lumMod val="40000"/>
                    <a:lumOff val="60000"/>
                  </a:schemeClr>
                </a:solidFill>
                <a:effectLst/>
              </a:rPr>
              <a:t>L</a:t>
            </a:r>
            <a:r>
              <a:rPr lang="en-US" dirty="0" err="1">
                <a:solidFill>
                  <a:schemeClr val="accent4">
                    <a:lumMod val="40000"/>
                    <a:lumOff val="60000"/>
                  </a:schemeClr>
                </a:solidFill>
                <a:effectLst/>
              </a:rPr>
              <a:t>eupold</a:t>
            </a:r>
            <a:r>
              <a:rPr lang="en-US" dirty="0" smtClean="0">
                <a:solidFill>
                  <a:schemeClr val="accent4">
                    <a:lumMod val="40000"/>
                    <a:lumOff val="60000"/>
                  </a:schemeClr>
                </a:solidFill>
                <a:effectLst/>
              </a:rPr>
              <a:t>)</a:t>
            </a:r>
            <a:endParaRPr lang="en-US" dirty="0">
              <a:solidFill>
                <a:schemeClr val="accent4">
                  <a:lumMod val="40000"/>
                  <a:lumOff val="60000"/>
                </a:schemeClr>
              </a:solidFill>
              <a:effectLst/>
            </a:endParaRPr>
          </a:p>
        </p:txBody>
      </p:sp>
      <p:sp>
        <p:nvSpPr>
          <p:cNvPr id="5" name="Rectangle 4"/>
          <p:cNvSpPr/>
          <p:nvPr/>
        </p:nvSpPr>
        <p:spPr>
          <a:xfrm>
            <a:off x="35385" y="1498600"/>
            <a:ext cx="904415" cy="923330"/>
          </a:xfrm>
          <a:prstGeom prst="rect">
            <a:avLst/>
          </a:prstGeom>
          <a:noFill/>
        </p:spPr>
        <p:txBody>
          <a:bodyPr wrap="none" lIns="91440" tIns="45720" rIns="91440" bIns="45720">
            <a:spAutoFit/>
            <a:scene3d>
              <a:camera prst="orthographicFront"/>
              <a:lightRig rig="soft" dir="t">
                <a:rot lat="0" lon="0" rev="10800000"/>
              </a:lightRig>
            </a:scene3d>
            <a:sp3d extrusionH="57150">
              <a:bevelT w="27940" h="12700" prst="artDeco"/>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rPr>
              <a:t>#2</a:t>
            </a:r>
            <a:endParaRPr lang="en-US" sz="5400" b="1" cap="none" spc="150" dirty="0">
              <a:ln w="11430"/>
              <a:solidFill>
                <a:srgbClr val="F8F8F8"/>
              </a:solidFill>
              <a:effectLst>
                <a:outerShdw blurRad="25400" algn="tl" rotWithShape="0">
                  <a:srgbClr val="000000">
                    <a:alpha val="43000"/>
                  </a:srgbClr>
                </a:outerShdw>
              </a:effectLst>
            </a:endParaRPr>
          </a:p>
        </p:txBody>
      </p:sp>
      <p:sp>
        <p:nvSpPr>
          <p:cNvPr id="6" name="Rectangle 5"/>
          <p:cNvSpPr/>
          <p:nvPr/>
        </p:nvSpPr>
        <p:spPr>
          <a:xfrm>
            <a:off x="35385" y="3403600"/>
            <a:ext cx="898003" cy="923330"/>
          </a:xfrm>
          <a:prstGeom prst="rect">
            <a:avLst/>
          </a:prstGeom>
          <a:noFill/>
        </p:spPr>
        <p:txBody>
          <a:bodyPr wrap="none" lIns="91440" tIns="45720" rIns="91440" bIns="45720">
            <a:spAutoFit/>
            <a:scene3d>
              <a:camera prst="orthographicFront"/>
              <a:lightRig rig="soft" dir="t">
                <a:rot lat="0" lon="0" rev="10800000"/>
              </a:lightRig>
            </a:scene3d>
            <a:sp3d extrusionH="57150">
              <a:bevelT w="27940" h="12700" prst="artDeco"/>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rPr>
              <a:t>#3</a:t>
            </a:r>
            <a:endParaRPr lang="en-US" sz="5400" b="1" cap="none" spc="150" dirty="0">
              <a:ln w="11430"/>
              <a:solidFill>
                <a:srgbClr val="F8F8F8"/>
              </a:solidFill>
              <a:effectLst>
                <a:outerShdw blurRad="25400" algn="tl" rotWithShape="0">
                  <a:srgbClr val="000000">
                    <a:alpha val="43000"/>
                  </a:srgbClr>
                </a:outerShdw>
              </a:effectLst>
            </a:endParaRPr>
          </a:p>
        </p:txBody>
      </p:sp>
      <p:sp>
        <p:nvSpPr>
          <p:cNvPr id="7" name="Oval 6"/>
          <p:cNvSpPr/>
          <p:nvPr/>
        </p:nvSpPr>
        <p:spPr>
          <a:xfrm>
            <a:off x="1143000" y="4800600"/>
            <a:ext cx="2667000" cy="685800"/>
          </a:xfrm>
          <a:prstGeom prst="ellipse">
            <a:avLst/>
          </a:prstGeom>
          <a:noFill/>
          <a:ln w="76200">
            <a:solidFill>
              <a:srgbClr val="ACDE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01163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par>
                          <p:cTn id="28" fill="hold">
                            <p:stCondLst>
                              <p:cond delay="2000"/>
                            </p:stCondLst>
                            <p:childTnLst>
                              <p:par>
                                <p:cTn id="29" presetID="6" presetClass="emph" presetSubtype="0" fill="hold" grpId="1" nodeType="afterEffect">
                                  <p:stCondLst>
                                    <p:cond delay="0"/>
                                  </p:stCondLst>
                                  <p:childTnLst>
                                    <p:animScale>
                                      <p:cBhvr>
                                        <p:cTn id="30"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633200" y="6477000"/>
            <a:ext cx="711200" cy="381000"/>
          </a:xfrm>
        </p:spPr>
        <p:txBody>
          <a:bodyPr/>
          <a:lstStyle/>
          <a:p>
            <a:fld id="{AA4C6552-42F6-43F2-A3FB-E92E8C09004E}" type="slidenum">
              <a:rPr lang="en-US" smtClean="0">
                <a:solidFill>
                  <a:schemeClr val="tx1"/>
                </a:solidFill>
              </a:rPr>
              <a:pPr/>
              <a:t>79</a:t>
            </a:fld>
            <a:endParaRPr lang="en-US" dirty="0">
              <a:solidFill>
                <a:schemeClr val="tx1"/>
              </a:solidFill>
            </a:endParaRPr>
          </a:p>
        </p:txBody>
      </p:sp>
      <p:sp>
        <p:nvSpPr>
          <p:cNvPr id="4" name="Title 1"/>
          <p:cNvSpPr txBox="1">
            <a:spLocks/>
          </p:cNvSpPr>
          <p:nvPr/>
        </p:nvSpPr>
        <p:spPr>
          <a:xfrm>
            <a:off x="1143000" y="182189"/>
            <a:ext cx="8001000" cy="861733"/>
          </a:xfrm>
          <a:prstGeom prst="rect">
            <a:avLst/>
          </a:prstGeom>
          <a:solidFill>
            <a:schemeClr val="accent4">
              <a:lumMod val="20000"/>
              <a:lumOff val="80000"/>
            </a:schemeClr>
          </a:solidFill>
          <a:ln w="76200">
            <a:solidFill>
              <a:schemeClr val="bg2">
                <a:lumMod val="50000"/>
              </a:schemeClr>
            </a:solidFill>
          </a:ln>
          <a:scene3d>
            <a:camera prst="orthographicFront"/>
            <a:lightRig rig="flat" dir="tl">
              <a:rot lat="0" lon="0" rev="6600000"/>
            </a:lightRig>
          </a:scene3d>
          <a:sp3d>
            <a:bevelT/>
          </a:sp3d>
        </p:spPr>
        <p:txBody>
          <a:bodyPr>
            <a:noAutofit/>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smtClean="0">
                <a:ln w="11430"/>
                <a:solidFill>
                  <a:schemeClr val="bg2">
                    <a:lumMod val="50000"/>
                  </a:schemeClr>
                </a:solidFill>
                <a:effectLst>
                  <a:outerShdw blurRad="50800" dist="39000" dir="5460000" algn="tl">
                    <a:srgbClr val="000000">
                      <a:alpha val="38000"/>
                    </a:srgbClr>
                  </a:outerShdw>
                </a:effectLst>
              </a:rPr>
              <a:t>Hosea’s Perfect Illustration</a:t>
            </a:r>
            <a:endParaRPr lang="en-US" sz="4800" b="1" dirty="0">
              <a:ln w="11430"/>
              <a:solidFill>
                <a:schemeClr val="bg2">
                  <a:lumMod val="50000"/>
                </a:schemeClr>
              </a:solidFill>
              <a:effectLst>
                <a:outerShdw blurRad="50800" dist="39000" dir="5460000" algn="tl">
                  <a:srgbClr val="000000">
                    <a:alpha val="38000"/>
                  </a:srgbClr>
                </a:outerShdw>
              </a:effectLst>
            </a:endParaRPr>
          </a:p>
        </p:txBody>
      </p:sp>
      <p:sp>
        <p:nvSpPr>
          <p:cNvPr id="6" name="Title 4"/>
          <p:cNvSpPr txBox="1">
            <a:spLocks/>
          </p:cNvSpPr>
          <p:nvPr/>
        </p:nvSpPr>
        <p:spPr>
          <a:xfrm>
            <a:off x="308573" y="1288732"/>
            <a:ext cx="11445603" cy="5416868"/>
          </a:xfrm>
          <a:prstGeom prst="rect">
            <a:avLst/>
          </a:prstGeom>
          <a:solidFill>
            <a:schemeClr val="accent4">
              <a:lumMod val="20000"/>
              <a:lumOff val="80000"/>
              <a:alpha val="67000"/>
            </a:schemeClr>
          </a:solidFill>
          <a:ln w="76200">
            <a:solidFill>
              <a:schemeClr val="bg2">
                <a:lumMod val="50000"/>
              </a:schemeClr>
            </a:solidFill>
          </a:ln>
          <a:scene3d>
            <a:camera prst="orthographicFront"/>
            <a:lightRig rig="flat" dir="tl">
              <a:rot lat="0" lon="0" rev="6600000"/>
            </a:lightRig>
          </a:scene3d>
          <a:sp3d>
            <a:bevelT/>
          </a:sp3d>
        </p:spPr>
        <p:txBody>
          <a:bodyPr vert="horz" wrap="square" lIns="91440" tIns="45720" rIns="91440" bIns="45720" anchor="ctr">
            <a:spAutoFit/>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2800" b="1" dirty="0">
                <a:solidFill>
                  <a:srgbClr val="006600"/>
                </a:solidFill>
              </a:rPr>
              <a:t>Hos 2:9  </a:t>
            </a:r>
            <a:r>
              <a:rPr lang="en-US" sz="2800" dirty="0">
                <a:solidFill>
                  <a:srgbClr val="002060"/>
                </a:solidFill>
              </a:rPr>
              <a:t>Therefore will I return, and take away my corn in the </a:t>
            </a:r>
            <a:r>
              <a:rPr lang="en-US" sz="2800" dirty="0" smtClean="0">
                <a:solidFill>
                  <a:srgbClr val="002060"/>
                </a:solidFill>
              </a:rPr>
              <a:t/>
            </a:r>
            <a:br>
              <a:rPr lang="en-US" sz="2800" dirty="0" smtClean="0">
                <a:solidFill>
                  <a:srgbClr val="002060"/>
                </a:solidFill>
              </a:rPr>
            </a:br>
            <a:r>
              <a:rPr lang="en-US" sz="2800" dirty="0" smtClean="0">
                <a:solidFill>
                  <a:srgbClr val="002060"/>
                </a:solidFill>
              </a:rPr>
              <a:t>time</a:t>
            </a:r>
            <a:r>
              <a:rPr lang="en-US" sz="2800" b="1" baseline="30000" dirty="0" smtClean="0"/>
              <a:t>6256</a:t>
            </a:r>
            <a:r>
              <a:rPr lang="en-US" sz="2800" dirty="0" smtClean="0"/>
              <a:t> </a:t>
            </a:r>
            <a:r>
              <a:rPr lang="en-US" sz="2000" dirty="0"/>
              <a:t>[</a:t>
            </a:r>
            <a:r>
              <a:rPr lang="en-US" sz="2000" b="1" dirty="0">
                <a:solidFill>
                  <a:srgbClr val="006600"/>
                </a:solidFill>
              </a:rPr>
              <a:t>of harvest</a:t>
            </a:r>
            <a:r>
              <a:rPr lang="en-US" sz="2000" dirty="0"/>
              <a:t>] </a:t>
            </a:r>
            <a:r>
              <a:rPr lang="en-US" sz="2800" dirty="0">
                <a:solidFill>
                  <a:srgbClr val="002060"/>
                </a:solidFill>
              </a:rPr>
              <a:t>thereof, and my wine in the </a:t>
            </a:r>
            <a:r>
              <a:rPr lang="en-US" sz="2800" b="1" dirty="0">
                <a:solidFill>
                  <a:srgbClr val="006600"/>
                </a:solidFill>
              </a:rPr>
              <a:t>season</a:t>
            </a:r>
            <a:r>
              <a:rPr lang="en-US" sz="2800" b="1" baseline="30000" dirty="0"/>
              <a:t>4150</a:t>
            </a:r>
            <a:r>
              <a:rPr lang="en-US" sz="2800" dirty="0"/>
              <a:t> </a:t>
            </a:r>
            <a:r>
              <a:rPr lang="en-US" sz="2000" dirty="0"/>
              <a:t>[</a:t>
            </a:r>
            <a:r>
              <a:rPr lang="en-US" sz="2000" b="1" dirty="0">
                <a:solidFill>
                  <a:srgbClr val="006600"/>
                </a:solidFill>
              </a:rPr>
              <a:t>of harvest</a:t>
            </a:r>
            <a:r>
              <a:rPr lang="en-US" sz="2000" dirty="0"/>
              <a:t>] </a:t>
            </a:r>
            <a:r>
              <a:rPr lang="en-US" sz="2000" dirty="0" smtClean="0">
                <a:solidFill>
                  <a:srgbClr val="002060"/>
                </a:solidFill>
              </a:rPr>
              <a:t>…</a:t>
            </a:r>
          </a:p>
          <a:p>
            <a:pPr marL="342900" indent="-342900">
              <a:buFont typeface="Arial" pitchFamily="34" charset="0"/>
              <a:buChar char="•"/>
            </a:pPr>
            <a:r>
              <a:rPr lang="en-US" sz="2800" b="1" dirty="0" smtClean="0">
                <a:solidFill>
                  <a:srgbClr val="006600"/>
                </a:solidFill>
              </a:rPr>
              <a:t>[</a:t>
            </a:r>
            <a:r>
              <a:rPr lang="en-US" sz="2800" b="1" dirty="0">
                <a:solidFill>
                  <a:srgbClr val="006600"/>
                </a:solidFill>
              </a:rPr>
              <a:t>H4150 in this verse is referring to the agricultural time of harvest</a:t>
            </a:r>
            <a:r>
              <a:rPr lang="en-US" sz="2800" b="1" dirty="0" smtClean="0">
                <a:solidFill>
                  <a:srgbClr val="006600"/>
                </a:solidFill>
              </a:rPr>
              <a:t>.]</a:t>
            </a:r>
          </a:p>
          <a:p>
            <a:r>
              <a:rPr lang="en-US" sz="1800" dirty="0" smtClean="0"/>
              <a:t> </a:t>
            </a:r>
            <a:endParaRPr lang="en-US" sz="1800" dirty="0"/>
          </a:p>
          <a:p>
            <a:r>
              <a:rPr lang="en-US" sz="2800" b="1" dirty="0">
                <a:solidFill>
                  <a:srgbClr val="0070C0"/>
                </a:solidFill>
              </a:rPr>
              <a:t>Hos 2:11  </a:t>
            </a:r>
            <a:r>
              <a:rPr lang="en-US" sz="2800" dirty="0">
                <a:solidFill>
                  <a:srgbClr val="002060"/>
                </a:solidFill>
              </a:rPr>
              <a:t>I will also cause all </a:t>
            </a:r>
            <a:r>
              <a:rPr lang="en-US" sz="2800" b="1" u="sng" dirty="0">
                <a:solidFill>
                  <a:srgbClr val="FF0000"/>
                </a:solidFill>
              </a:rPr>
              <a:t>her</a:t>
            </a:r>
            <a:r>
              <a:rPr lang="en-US" sz="2800" dirty="0">
                <a:solidFill>
                  <a:srgbClr val="002060"/>
                </a:solidFill>
              </a:rPr>
              <a:t> mirth to cease, </a:t>
            </a:r>
            <a:r>
              <a:rPr lang="en-US" sz="2800" b="1" dirty="0">
                <a:solidFill>
                  <a:srgbClr val="0070C0"/>
                </a:solidFill>
              </a:rPr>
              <a:t>feast days, </a:t>
            </a:r>
            <a:r>
              <a:rPr lang="en-US" sz="2800" b="1" dirty="0" smtClean="0">
                <a:solidFill>
                  <a:srgbClr val="0070C0"/>
                </a:solidFill>
              </a:rPr>
              <a:t/>
            </a:r>
            <a:br>
              <a:rPr lang="en-US" sz="2800" b="1" dirty="0" smtClean="0">
                <a:solidFill>
                  <a:srgbClr val="0070C0"/>
                </a:solidFill>
              </a:rPr>
            </a:br>
            <a:r>
              <a:rPr lang="en-US" sz="2800" b="1" u="sng" dirty="0" smtClean="0">
                <a:solidFill>
                  <a:srgbClr val="FF0000"/>
                </a:solidFill>
              </a:rPr>
              <a:t>her</a:t>
            </a:r>
            <a:r>
              <a:rPr lang="en-US" sz="2800" dirty="0" smtClean="0">
                <a:solidFill>
                  <a:srgbClr val="002060"/>
                </a:solidFill>
              </a:rPr>
              <a:t> </a:t>
            </a:r>
            <a:r>
              <a:rPr lang="en-US" sz="2800" dirty="0">
                <a:solidFill>
                  <a:srgbClr val="002060"/>
                </a:solidFill>
              </a:rPr>
              <a:t>new </a:t>
            </a:r>
            <a:r>
              <a:rPr lang="en-US" sz="2800" dirty="0" smtClean="0">
                <a:solidFill>
                  <a:srgbClr val="002060"/>
                </a:solidFill>
              </a:rPr>
              <a:t>moons </a:t>
            </a:r>
            <a:r>
              <a:rPr lang="en-US" sz="2800" b="1" baseline="30000" dirty="0" smtClean="0"/>
              <a:t>2320</a:t>
            </a:r>
            <a:r>
              <a:rPr lang="en-US" sz="2800" dirty="0" smtClean="0">
                <a:solidFill>
                  <a:srgbClr val="002060"/>
                </a:solidFill>
              </a:rPr>
              <a:t>, </a:t>
            </a:r>
            <a:r>
              <a:rPr lang="en-US" sz="2800" dirty="0">
                <a:solidFill>
                  <a:srgbClr val="002060"/>
                </a:solidFill>
              </a:rPr>
              <a:t>and </a:t>
            </a:r>
            <a:r>
              <a:rPr lang="en-US" sz="2800" b="1" u="sng" dirty="0">
                <a:solidFill>
                  <a:srgbClr val="FF0000"/>
                </a:solidFill>
              </a:rPr>
              <a:t>her</a:t>
            </a:r>
            <a:r>
              <a:rPr lang="en-US" sz="2800" dirty="0">
                <a:solidFill>
                  <a:srgbClr val="002060"/>
                </a:solidFill>
              </a:rPr>
              <a:t> sabbaths</a:t>
            </a:r>
            <a:r>
              <a:rPr lang="en-US" sz="2800" dirty="0" smtClean="0">
                <a:solidFill>
                  <a:srgbClr val="002060"/>
                </a:solidFill>
              </a:rPr>
              <a:t>,</a:t>
            </a:r>
            <a:r>
              <a:rPr lang="en-US" sz="2800" b="1" baseline="30000" dirty="0"/>
              <a:t> </a:t>
            </a:r>
            <a:r>
              <a:rPr lang="en-US" sz="2800" b="1" baseline="30000" dirty="0" smtClean="0"/>
              <a:t>7676</a:t>
            </a:r>
            <a:r>
              <a:rPr lang="en-US" sz="2800" dirty="0" smtClean="0">
                <a:solidFill>
                  <a:srgbClr val="002060"/>
                </a:solidFill>
              </a:rPr>
              <a:t> </a:t>
            </a:r>
            <a:r>
              <a:rPr lang="en-US" sz="2800" dirty="0">
                <a:solidFill>
                  <a:srgbClr val="002060"/>
                </a:solidFill>
              </a:rPr>
              <a:t>and all </a:t>
            </a:r>
            <a:r>
              <a:rPr lang="en-US" sz="2800" b="1" u="sng" dirty="0">
                <a:solidFill>
                  <a:srgbClr val="FF0000"/>
                </a:solidFill>
              </a:rPr>
              <a:t>her</a:t>
            </a:r>
            <a:r>
              <a:rPr lang="en-US" sz="2800" dirty="0"/>
              <a:t> </a:t>
            </a:r>
            <a:r>
              <a:rPr lang="en-US" sz="2800" b="1" dirty="0">
                <a:solidFill>
                  <a:srgbClr val="0070C0"/>
                </a:solidFill>
              </a:rPr>
              <a:t>solemn feasts.</a:t>
            </a:r>
            <a:r>
              <a:rPr lang="en-US" sz="2800" b="1" baseline="30000" dirty="0"/>
              <a:t>4150</a:t>
            </a:r>
            <a:r>
              <a:rPr lang="en-US" sz="2800" b="1" dirty="0"/>
              <a:t> </a:t>
            </a:r>
            <a:endParaRPr lang="en-US" sz="2800" b="1" dirty="0" smtClean="0"/>
          </a:p>
          <a:p>
            <a:pPr marL="457200" indent="-457200">
              <a:buFont typeface="Arial" pitchFamily="34" charset="0"/>
              <a:buChar char="•"/>
            </a:pPr>
            <a:r>
              <a:rPr lang="en-US" sz="2800" b="1" dirty="0" smtClean="0">
                <a:solidFill>
                  <a:srgbClr val="0070C0"/>
                </a:solidFill>
              </a:rPr>
              <a:t>[</a:t>
            </a:r>
            <a:r>
              <a:rPr lang="en-US" sz="2800" b="1" dirty="0">
                <a:solidFill>
                  <a:srgbClr val="0070C0"/>
                </a:solidFill>
              </a:rPr>
              <a:t>H4150 here refers to the annual </a:t>
            </a:r>
            <a:r>
              <a:rPr lang="en-US" sz="2800" b="1" dirty="0" smtClean="0">
                <a:solidFill>
                  <a:srgbClr val="0070C0"/>
                </a:solidFill>
              </a:rPr>
              <a:t>festivals.  The </a:t>
            </a:r>
            <a:r>
              <a:rPr lang="en-US" sz="2800" b="1" dirty="0">
                <a:solidFill>
                  <a:srgbClr val="0070C0"/>
                </a:solidFill>
              </a:rPr>
              <a:t>verse </a:t>
            </a:r>
            <a:r>
              <a:rPr lang="en-US" sz="2800" b="1" dirty="0" smtClean="0">
                <a:solidFill>
                  <a:srgbClr val="0070C0"/>
                </a:solidFill>
              </a:rPr>
              <a:t>has </a:t>
            </a:r>
            <a:r>
              <a:rPr lang="en-US" sz="2800" b="1" dirty="0">
                <a:solidFill>
                  <a:srgbClr val="0070C0"/>
                </a:solidFill>
              </a:rPr>
              <a:t>several </a:t>
            </a:r>
            <a:r>
              <a:rPr lang="en-US" sz="2800" b="1" dirty="0" smtClean="0">
                <a:solidFill>
                  <a:srgbClr val="0070C0"/>
                </a:solidFill>
              </a:rPr>
              <a:t>qualifiers – feast </a:t>
            </a:r>
            <a:r>
              <a:rPr lang="en-US" sz="2800" b="1" dirty="0">
                <a:solidFill>
                  <a:srgbClr val="0070C0"/>
                </a:solidFill>
              </a:rPr>
              <a:t>days; solemn feasts</a:t>
            </a:r>
            <a:r>
              <a:rPr lang="en-US" sz="2800" b="1" dirty="0" smtClean="0">
                <a:solidFill>
                  <a:srgbClr val="0070C0"/>
                </a:solidFill>
              </a:rPr>
              <a:t>].</a:t>
            </a:r>
          </a:p>
          <a:p>
            <a:endParaRPr lang="en-US" sz="1800" dirty="0"/>
          </a:p>
          <a:p>
            <a:r>
              <a:rPr lang="en-US" sz="2800" b="1" dirty="0">
                <a:solidFill>
                  <a:srgbClr val="0070C0"/>
                </a:solidFill>
              </a:rPr>
              <a:t>Hos 9:5  </a:t>
            </a:r>
            <a:r>
              <a:rPr lang="en-US" sz="2800" dirty="0">
                <a:solidFill>
                  <a:srgbClr val="002060"/>
                </a:solidFill>
              </a:rPr>
              <a:t>What will ye do in the </a:t>
            </a:r>
            <a:r>
              <a:rPr lang="en-US" sz="2800" b="1" dirty="0" smtClean="0">
                <a:solidFill>
                  <a:srgbClr val="0070C0"/>
                </a:solidFill>
              </a:rPr>
              <a:t>solemn</a:t>
            </a:r>
            <a:r>
              <a:rPr lang="en-US" sz="2800" b="1" baseline="30000" dirty="0" smtClean="0"/>
              <a:t>4150</a:t>
            </a:r>
            <a:r>
              <a:rPr lang="en-US" sz="2800" dirty="0" smtClean="0"/>
              <a:t> </a:t>
            </a:r>
            <a:r>
              <a:rPr lang="en-US" sz="2800" b="1" dirty="0">
                <a:solidFill>
                  <a:srgbClr val="0070C0"/>
                </a:solidFill>
              </a:rPr>
              <a:t>day,</a:t>
            </a:r>
            <a:r>
              <a:rPr lang="en-US" sz="2800" dirty="0"/>
              <a:t> </a:t>
            </a:r>
            <a:r>
              <a:rPr lang="en-US" sz="2800" dirty="0">
                <a:solidFill>
                  <a:srgbClr val="002060"/>
                </a:solidFill>
              </a:rPr>
              <a:t>and in the day of the </a:t>
            </a:r>
            <a:r>
              <a:rPr lang="en-US" sz="2800" dirty="0" smtClean="0">
                <a:solidFill>
                  <a:srgbClr val="002060"/>
                </a:solidFill>
              </a:rPr>
              <a:t/>
            </a:r>
            <a:br>
              <a:rPr lang="en-US" sz="2800" dirty="0" smtClean="0">
                <a:solidFill>
                  <a:srgbClr val="002060"/>
                </a:solidFill>
              </a:rPr>
            </a:br>
            <a:r>
              <a:rPr lang="en-US" sz="2800" b="1" dirty="0" smtClean="0">
                <a:solidFill>
                  <a:srgbClr val="0070C0"/>
                </a:solidFill>
              </a:rPr>
              <a:t>feast</a:t>
            </a:r>
            <a:r>
              <a:rPr lang="en-US" sz="2800" b="1" baseline="30000" dirty="0" smtClean="0"/>
              <a:t>2282</a:t>
            </a:r>
            <a:r>
              <a:rPr lang="en-US" sz="2800" dirty="0" smtClean="0"/>
              <a:t> </a:t>
            </a:r>
            <a:r>
              <a:rPr lang="en-US" sz="2800" b="1" dirty="0">
                <a:solidFill>
                  <a:srgbClr val="0070C0"/>
                </a:solidFill>
              </a:rPr>
              <a:t>of Yahuah?  </a:t>
            </a:r>
            <a:endParaRPr lang="en-US" sz="2800" b="1" dirty="0" smtClean="0">
              <a:solidFill>
                <a:srgbClr val="0070C0"/>
              </a:solidFill>
            </a:endParaRPr>
          </a:p>
          <a:p>
            <a:pPr marL="457200" indent="-457200">
              <a:buFont typeface="Arial" pitchFamily="34" charset="0"/>
              <a:buChar char="•"/>
            </a:pPr>
            <a:r>
              <a:rPr lang="en-US" sz="2800" b="1" dirty="0" smtClean="0">
                <a:solidFill>
                  <a:srgbClr val="0070C0"/>
                </a:solidFill>
              </a:rPr>
              <a:t>[</a:t>
            </a:r>
            <a:r>
              <a:rPr lang="en-US" sz="2800" b="1" dirty="0">
                <a:solidFill>
                  <a:srgbClr val="0070C0"/>
                </a:solidFill>
              </a:rPr>
              <a:t>H4150 again refers to “appointed worship statutes” with the qualifiers </a:t>
            </a:r>
            <a:r>
              <a:rPr lang="en-US" sz="2800" b="1" dirty="0" smtClean="0">
                <a:solidFill>
                  <a:srgbClr val="0070C0"/>
                </a:solidFill>
              </a:rPr>
              <a:t>of “solemn </a:t>
            </a:r>
            <a:r>
              <a:rPr lang="en-US" sz="2800" b="1" dirty="0">
                <a:solidFill>
                  <a:srgbClr val="0070C0"/>
                </a:solidFill>
              </a:rPr>
              <a:t>day” and “feast of Yahuah</a:t>
            </a:r>
            <a:r>
              <a:rPr lang="en-US" sz="2800" b="1" dirty="0" smtClean="0">
                <a:solidFill>
                  <a:srgbClr val="0070C0"/>
                </a:solidFill>
              </a:rPr>
              <a:t>.”]</a:t>
            </a:r>
            <a:endParaRPr lang="en-US" sz="2800" b="1" dirty="0">
              <a:solidFill>
                <a:srgbClr val="0070C0"/>
              </a:solidFill>
            </a:endParaRPr>
          </a:p>
        </p:txBody>
      </p:sp>
      <p:pic>
        <p:nvPicPr>
          <p:cNvPr id="14" name="Picture 5" descr="C:\Users\Rae\Desktop\hosea edit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8400" y="58393"/>
            <a:ext cx="1752600" cy="2151407"/>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0235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750"/>
                                        <p:tgtEl>
                                          <p:spTgt spid="14"/>
                                        </p:tgtEl>
                                      </p:cBhvr>
                                    </p:animEffect>
                                    <p:anim calcmode="lin" valueType="num">
                                      <p:cBhvr>
                                        <p:cTn id="8" dur="1750" fill="hold"/>
                                        <p:tgtEl>
                                          <p:spTgt spid="14"/>
                                        </p:tgtEl>
                                        <p:attrNameLst>
                                          <p:attrName>ppt_x</p:attrName>
                                        </p:attrNameLst>
                                      </p:cBhvr>
                                      <p:tavLst>
                                        <p:tav tm="0">
                                          <p:val>
                                            <p:strVal val="#ppt_x"/>
                                          </p:val>
                                        </p:tav>
                                        <p:tav tm="100000">
                                          <p:val>
                                            <p:strVal val="#ppt_x"/>
                                          </p:val>
                                        </p:tav>
                                      </p:tavLst>
                                    </p:anim>
                                    <p:anim calcmode="lin" valueType="num">
                                      <p:cBhvr>
                                        <p:cTn id="9" dur="175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750"/>
                            </p:stCondLst>
                            <p:childTnLst>
                              <p:par>
                                <p:cTn id="17" presetID="22" presetClass="entr" presetSubtype="1"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up)">
                                      <p:cBhvr>
                                        <p:cTn id="19" dur="1750"/>
                                        <p:tgtEl>
                                          <p:spTgt spid="6">
                                            <p:txEl>
                                              <p:pRg st="0" end="0"/>
                                            </p:txEl>
                                          </p:spTgt>
                                        </p:tgtEl>
                                      </p:cBhvr>
                                    </p:animEffect>
                                  </p:childTnLst>
                                </p:cTn>
                              </p:par>
                            </p:childTnLst>
                          </p:cTn>
                        </p:par>
                        <p:par>
                          <p:cTn id="20" fill="hold">
                            <p:stCondLst>
                              <p:cond delay="4500"/>
                            </p:stCondLst>
                            <p:childTnLst>
                              <p:par>
                                <p:cTn id="21" presetID="22" presetClass="entr" presetSubtype="1" fill="hold"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up)">
                                      <p:cBhvr>
                                        <p:cTn id="23" dur="175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1000"/>
                                        <p:tgtEl>
                                          <p:spTgt spid="6">
                                            <p:txEl>
                                              <p:pRg st="4" end="4"/>
                                            </p:txEl>
                                          </p:spTgt>
                                        </p:tgtEl>
                                      </p:cBhvr>
                                    </p:animEffect>
                                    <p:anim calcmode="lin" valueType="num">
                                      <p:cBhvr>
                                        <p:cTn id="3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1000"/>
                                        <p:tgtEl>
                                          <p:spTgt spid="6">
                                            <p:txEl>
                                              <p:pRg st="6" end="6"/>
                                            </p:txEl>
                                          </p:spTgt>
                                        </p:tgtEl>
                                      </p:cBhvr>
                                    </p:animEffect>
                                    <p:anim calcmode="lin" valueType="num">
                                      <p:cBhvr>
                                        <p:cTn id="41"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animEffect transition="in" filter="fade">
                                      <p:cBhvr>
                                        <p:cTn id="45" dur="1000"/>
                                        <p:tgtEl>
                                          <p:spTgt spid="6">
                                            <p:txEl>
                                              <p:pRg st="7" end="7"/>
                                            </p:txEl>
                                          </p:spTgt>
                                        </p:tgtEl>
                                      </p:cBhvr>
                                    </p:animEffect>
                                    <p:anim calcmode="lin" valueType="num">
                                      <p:cBhvr>
                                        <p:cTn id="46"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91000">
              <a:schemeClr val="accent3">
                <a:lumMod val="60000"/>
                <a:lumOff val="40000"/>
              </a:schemeClr>
            </a:gs>
            <a:gs pos="39999">
              <a:srgbClr val="85C2FF"/>
            </a:gs>
            <a:gs pos="65000">
              <a:srgbClr val="C4D6EB"/>
            </a:gs>
            <a:gs pos="6000">
              <a:schemeClr val="accent4"/>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1" y="257850"/>
            <a:ext cx="11810999" cy="96135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smtClean="0">
                <a:ln w="11430"/>
                <a:solidFill>
                  <a:srgbClr val="57342B"/>
                </a:solidFill>
                <a:effectLst>
                  <a:outerShdw blurRad="50800" dist="39000" dir="5460000" algn="tl">
                    <a:srgbClr val="000000">
                      <a:alpha val="38000"/>
                    </a:srgbClr>
                  </a:outerShdw>
                </a:effectLst>
                <a:latin typeface="Arial Rounded MT Bold" pitchFamily="34" charset="0"/>
              </a:rPr>
              <a:t>There is a Problem!</a:t>
            </a:r>
            <a:endParaRPr lang="en-US" sz="6000" b="1" dirty="0">
              <a:ln w="11430"/>
              <a:solidFill>
                <a:srgbClr val="57342B"/>
              </a:solidFill>
              <a:effectLst>
                <a:outerShdw blurRad="50800" dist="39000" dir="5460000" algn="tl">
                  <a:srgbClr val="000000">
                    <a:alpha val="38000"/>
                  </a:srgbClr>
                </a:outerShdw>
              </a:effectLst>
            </a:endParaRPr>
          </a:p>
        </p:txBody>
      </p:sp>
      <p:sp>
        <p:nvSpPr>
          <p:cNvPr id="3" name="Slide Number Placeholder 2"/>
          <p:cNvSpPr>
            <a:spLocks noGrp="1"/>
          </p:cNvSpPr>
          <p:nvPr>
            <p:ph type="sldNum" sz="quarter" idx="12"/>
          </p:nvPr>
        </p:nvSpPr>
        <p:spPr>
          <a:xfrm>
            <a:off x="11480800" y="6583044"/>
            <a:ext cx="711200" cy="244476"/>
          </a:xfrm>
        </p:spPr>
        <p:txBody>
          <a:bodyPr>
            <a:normAutofit fontScale="85000" lnSpcReduction="20000"/>
          </a:bodyPr>
          <a:lstStyle/>
          <a:p>
            <a:fld id="{AA4C6552-42F6-43F2-A3FB-E92E8C09004E}" type="slidenum">
              <a:rPr lang="en-US" smtClean="0">
                <a:solidFill>
                  <a:schemeClr val="tx1"/>
                </a:solidFill>
              </a:rPr>
              <a:pPr/>
              <a:t>8</a:t>
            </a:fld>
            <a:endParaRPr lang="en-US" dirty="0">
              <a:solidFill>
                <a:schemeClr val="tx1"/>
              </a:solidFill>
            </a:endParaRPr>
          </a:p>
        </p:txBody>
      </p:sp>
      <p:sp>
        <p:nvSpPr>
          <p:cNvPr id="4" name="Content Placeholder 3"/>
          <p:cNvSpPr>
            <a:spLocks noGrp="1"/>
          </p:cNvSpPr>
          <p:nvPr>
            <p:ph sz="quarter" idx="1"/>
          </p:nvPr>
        </p:nvSpPr>
        <p:spPr/>
        <p:txBody>
          <a:bodyPr>
            <a:normAutofit/>
          </a:bodyPr>
          <a:lstStyle/>
          <a:p>
            <a:endParaRPr lang="en-US" dirty="0"/>
          </a:p>
          <a:p>
            <a:endParaRPr lang="en-US" dirty="0"/>
          </a:p>
          <a:p>
            <a:endParaRPr lang="en-US" dirty="0"/>
          </a:p>
        </p:txBody>
      </p:sp>
      <p:pic>
        <p:nvPicPr>
          <p:cNvPr id="1026" name="Picture 2" descr="C:\Users\Rae\Desktop\613 mose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748" y="380996"/>
            <a:ext cx="5060652" cy="60960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Rae\Desktop\613 -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8523" y="-5257800"/>
            <a:ext cx="9096374" cy="20228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1219200"/>
            <a:ext cx="7696199" cy="477053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solidFill>
                  <a:srgbClr val="002060"/>
                </a:solidFill>
                <a:effectLst>
                  <a:outerShdw blurRad="50800" dist="39000" dir="5460000" algn="tl">
                    <a:srgbClr val="000000">
                      <a:alpha val="38000"/>
                    </a:srgbClr>
                  </a:outerShdw>
                </a:effectLst>
                <a:latin typeface="Arial Rounded MT Bold" pitchFamily="34" charset="0"/>
              </a:rPr>
              <a:t>Moses also gave the commands found in </a:t>
            </a:r>
            <a:r>
              <a:rPr lang="en-US" sz="4000" b="1" dirty="0" smtClean="0">
                <a:ln w="11430"/>
                <a:solidFill>
                  <a:srgbClr val="002060"/>
                </a:solidFill>
                <a:effectLst>
                  <a:outerShdw blurRad="50800" dist="39000" dir="5460000" algn="tl">
                    <a:srgbClr val="000000">
                      <a:alpha val="38000"/>
                    </a:srgbClr>
                  </a:outerShdw>
                </a:effectLst>
                <a:latin typeface="Arial Rounded MT Bold" pitchFamily="34" charset="0"/>
              </a:rPr>
              <a:t/>
            </a:r>
            <a:br>
              <a:rPr lang="en-US" sz="4000" b="1" dirty="0" smtClean="0">
                <a:ln w="11430"/>
                <a:solidFill>
                  <a:srgbClr val="002060"/>
                </a:solidFill>
                <a:effectLst>
                  <a:outerShdw blurRad="50800" dist="39000" dir="5460000" algn="tl">
                    <a:srgbClr val="000000">
                      <a:alpha val="38000"/>
                    </a:srgbClr>
                  </a:outerShdw>
                </a:effectLst>
                <a:latin typeface="Arial Rounded MT Bold" pitchFamily="34" charset="0"/>
              </a:rPr>
            </a:br>
            <a:r>
              <a:rPr lang="en-US" sz="4000" b="1" dirty="0" smtClean="0">
                <a:ln w="11430"/>
                <a:solidFill>
                  <a:srgbClr val="002060"/>
                </a:solidFill>
                <a:effectLst>
                  <a:outerShdw blurRad="50800" dist="39000" dir="5460000" algn="tl">
                    <a:srgbClr val="000000">
                      <a:alpha val="38000"/>
                    </a:srgbClr>
                  </a:outerShdw>
                </a:effectLst>
                <a:latin typeface="Arial Rounded MT Bold" pitchFamily="34" charset="0"/>
              </a:rPr>
              <a:t>Deut </a:t>
            </a:r>
            <a:r>
              <a:rPr lang="en-US" sz="4000" b="1" dirty="0">
                <a:ln w="11430"/>
                <a:solidFill>
                  <a:srgbClr val="002060"/>
                </a:solidFill>
                <a:effectLst>
                  <a:outerShdw blurRad="50800" dist="39000" dir="5460000" algn="tl">
                    <a:srgbClr val="000000">
                      <a:alpha val="38000"/>
                    </a:srgbClr>
                  </a:outerShdw>
                </a:effectLst>
                <a:latin typeface="Arial Rounded MT Bold" pitchFamily="34" charset="0"/>
              </a:rPr>
              <a:t>4 &amp; 17 not to look </a:t>
            </a:r>
            <a:r>
              <a:rPr lang="en-US" sz="4000" b="1" dirty="0" smtClean="0">
                <a:ln w="11430"/>
                <a:solidFill>
                  <a:srgbClr val="002060"/>
                </a:solidFill>
                <a:effectLst>
                  <a:outerShdw blurRad="50800" dist="39000" dir="5460000" algn="tl">
                    <a:srgbClr val="000000">
                      <a:alpha val="38000"/>
                    </a:srgbClr>
                  </a:outerShdw>
                </a:effectLst>
                <a:latin typeface="Arial Rounded MT Bold" pitchFamily="34" charset="0"/>
              </a:rPr>
              <a:t/>
            </a:r>
            <a:br>
              <a:rPr lang="en-US" sz="4000" b="1" dirty="0" smtClean="0">
                <a:ln w="11430"/>
                <a:solidFill>
                  <a:srgbClr val="002060"/>
                </a:solidFill>
                <a:effectLst>
                  <a:outerShdw blurRad="50800" dist="39000" dir="5460000" algn="tl">
                    <a:srgbClr val="000000">
                      <a:alpha val="38000"/>
                    </a:srgbClr>
                  </a:outerShdw>
                </a:effectLst>
                <a:latin typeface="Arial Rounded MT Bold" pitchFamily="34" charset="0"/>
              </a:rPr>
            </a:br>
            <a:r>
              <a:rPr lang="en-US" sz="4000" b="1" dirty="0" smtClean="0">
                <a:ln w="11430"/>
                <a:solidFill>
                  <a:srgbClr val="002060"/>
                </a:solidFill>
                <a:effectLst>
                  <a:outerShdw blurRad="50800" dist="39000" dir="5460000" algn="tl">
                    <a:srgbClr val="000000">
                      <a:alpha val="38000"/>
                    </a:srgbClr>
                  </a:outerShdw>
                </a:effectLst>
                <a:latin typeface="Arial Rounded MT Bold" pitchFamily="34" charset="0"/>
              </a:rPr>
              <a:t>to </a:t>
            </a:r>
            <a:r>
              <a:rPr lang="en-US" sz="4000" b="1" dirty="0">
                <a:ln w="11430"/>
                <a:solidFill>
                  <a:srgbClr val="002060"/>
                </a:solidFill>
                <a:effectLst>
                  <a:outerShdw blurRad="50800" dist="39000" dir="5460000" algn="tl">
                    <a:srgbClr val="000000">
                      <a:alpha val="38000"/>
                    </a:srgbClr>
                  </a:outerShdw>
                </a:effectLst>
                <a:latin typeface="Arial Rounded MT Bold" pitchFamily="34" charset="0"/>
              </a:rPr>
              <a:t>the sun &amp; moon, etc</a:t>
            </a:r>
            <a:r>
              <a:rPr lang="en-US" sz="4000" b="1" dirty="0" smtClean="0">
                <a:ln w="11430"/>
                <a:solidFill>
                  <a:srgbClr val="002060"/>
                </a:solidFill>
                <a:effectLst>
                  <a:outerShdw blurRad="50800" dist="39000" dir="5460000" algn="tl">
                    <a:srgbClr val="000000">
                      <a:alpha val="38000"/>
                    </a:srgbClr>
                  </a:outerShdw>
                </a:effectLst>
                <a:latin typeface="Arial Rounded MT Bold" pitchFamily="34" charset="0"/>
              </a:rPr>
              <a:t>.!</a:t>
            </a:r>
          </a:p>
          <a:p>
            <a:endParaRPr lang="en-US" sz="2000" b="1" dirty="0" smtClean="0">
              <a:ln w="11430"/>
              <a:solidFill>
                <a:srgbClr val="002060"/>
              </a:solidFill>
              <a:effectLst>
                <a:outerShdw blurRad="50800" dist="39000" dir="5460000" algn="tl">
                  <a:srgbClr val="000000">
                    <a:alpha val="38000"/>
                  </a:srgbClr>
                </a:outerShdw>
              </a:effectLst>
              <a:latin typeface="Arial Rounded MT Bold" pitchFamily="34" charset="0"/>
            </a:endParaRPr>
          </a:p>
          <a:p>
            <a:r>
              <a:rPr lang="en-US" sz="4000" b="1" dirty="0" smtClean="0">
                <a:ln w="11430"/>
                <a:solidFill>
                  <a:srgbClr val="8E002F"/>
                </a:solidFill>
                <a:effectLst>
                  <a:outerShdw blurRad="50800" dist="39000" dir="5460000" algn="tl">
                    <a:srgbClr val="000000">
                      <a:alpha val="38000"/>
                    </a:srgbClr>
                  </a:outerShdw>
                </a:effectLst>
                <a:latin typeface="Arial Rounded MT Bold" pitchFamily="34" charset="0"/>
              </a:rPr>
              <a:t>These 2 commands are</a:t>
            </a:r>
            <a:br>
              <a:rPr lang="en-US" sz="4000" b="1" dirty="0" smtClean="0">
                <a:ln w="11430"/>
                <a:solidFill>
                  <a:srgbClr val="8E002F"/>
                </a:solidFill>
                <a:effectLst>
                  <a:outerShdw blurRad="50800" dist="39000" dir="5460000" algn="tl">
                    <a:srgbClr val="000000">
                      <a:alpha val="38000"/>
                    </a:srgbClr>
                  </a:outerShdw>
                </a:effectLst>
                <a:latin typeface="Arial Rounded MT Bold" pitchFamily="34" charset="0"/>
              </a:rPr>
            </a:br>
            <a:r>
              <a:rPr lang="en-US" sz="4000" b="1" dirty="0" smtClean="0">
                <a:ln w="11430"/>
                <a:solidFill>
                  <a:srgbClr val="8E002F"/>
                </a:solidFill>
                <a:effectLst>
                  <a:outerShdw blurRad="50800" dist="39000" dir="5460000" algn="tl">
                    <a:srgbClr val="000000">
                      <a:alpha val="38000"/>
                    </a:srgbClr>
                  </a:outerShdw>
                </a:effectLst>
                <a:latin typeface="Arial Rounded MT Bold" pitchFamily="34" charset="0"/>
              </a:rPr>
              <a:t>not found among the </a:t>
            </a:r>
            <a:br>
              <a:rPr lang="en-US" sz="4000" b="1" dirty="0" smtClean="0">
                <a:ln w="11430"/>
                <a:solidFill>
                  <a:srgbClr val="8E002F"/>
                </a:solidFill>
                <a:effectLst>
                  <a:outerShdw blurRad="50800" dist="39000" dir="5460000" algn="tl">
                    <a:srgbClr val="000000">
                      <a:alpha val="38000"/>
                    </a:srgbClr>
                  </a:outerShdw>
                </a:effectLst>
                <a:latin typeface="Arial Rounded MT Bold" pitchFamily="34" charset="0"/>
              </a:rPr>
            </a:br>
            <a:r>
              <a:rPr lang="en-US" sz="4000" b="1" dirty="0" smtClean="0">
                <a:ln w="11430"/>
                <a:solidFill>
                  <a:srgbClr val="8E002F"/>
                </a:solidFill>
                <a:effectLst>
                  <a:outerShdw blurRad="50800" dist="39000" dir="5460000" algn="tl">
                    <a:srgbClr val="000000">
                      <a:alpha val="38000"/>
                    </a:srgbClr>
                  </a:outerShdw>
                </a:effectLst>
                <a:latin typeface="Arial Rounded MT Bold" pitchFamily="34" charset="0"/>
              </a:rPr>
              <a:t>613 listed commands!</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
        <p:nvSpPr>
          <p:cNvPr id="17" name="Content Placeholder 3"/>
          <p:cNvSpPr txBox="1">
            <a:spLocks/>
          </p:cNvSpPr>
          <p:nvPr/>
        </p:nvSpPr>
        <p:spPr>
          <a:xfrm>
            <a:off x="152400" y="6019800"/>
            <a:ext cx="8839200" cy="838200"/>
          </a:xfrm>
          <a:prstGeom prst="rect">
            <a:avLst/>
          </a:prstGeom>
        </p:spPr>
        <p:txBody>
          <a:bodyPr vert="horz">
            <a:norm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Clr>
                <a:srgbClr val="8E002F"/>
              </a:buClr>
              <a:buNone/>
            </a:pPr>
            <a:r>
              <a:rPr lang="en-US" sz="4400" b="1" dirty="0" smtClean="0">
                <a:ln w="9000" cmpd="sng">
                  <a:solidFill>
                    <a:srgbClr val="8E002F"/>
                  </a:solidFill>
                  <a:prstDash val="solid"/>
                </a:ln>
                <a:solidFill>
                  <a:srgbClr val="8E002F"/>
                </a:solidFill>
                <a:effectLst>
                  <a:reflection blurRad="12700" stA="28000" endPos="45000" dist="1000" dir="5400000" sy="-100000" algn="bl" rotWithShape="0"/>
                </a:effectLst>
                <a:latin typeface="Kristen ITC" pitchFamily="66" charset="0"/>
              </a:rPr>
              <a:t>What would Job say about this?</a:t>
            </a:r>
            <a:endParaRPr lang="en-US" sz="3600" dirty="0" smtClean="0">
              <a:effectLst>
                <a:glow rad="139700">
                  <a:schemeClr val="accent5">
                    <a:satMod val="175000"/>
                    <a:alpha val="40000"/>
                  </a:schemeClr>
                </a:glow>
              </a:effectLst>
            </a:endParaRPr>
          </a:p>
        </p:txBody>
      </p:sp>
    </p:spTree>
    <p:extLst>
      <p:ext uri="{BB962C8B-B14F-4D97-AF65-F5344CB8AC3E}">
        <p14:creationId xmlns:p14="http://schemas.microsoft.com/office/powerpoint/2010/main" val="173863471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out)">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up)">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3000" b="-23000"/>
          </a:stretch>
        </a:blip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304800" y="1589566"/>
            <a:ext cx="11353800" cy="5039833"/>
          </a:xfrm>
          <a:prstGeom prst="rect">
            <a:avLst/>
          </a:prstGeom>
        </p:spPr>
        <p:txBody>
          <a:bodyPr vert="horz">
            <a:normAutofit fontScale="55000" lnSpcReduction="200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34000"/>
              </a:lnSpc>
              <a:buFont typeface="Wingdings"/>
              <a:buNone/>
            </a:pPr>
            <a:r>
              <a:rPr lang="en-US" sz="5100" b="1" dirty="0" smtClean="0">
                <a:solidFill>
                  <a:schemeClr val="accent4"/>
                </a:solidFill>
              </a:rPr>
              <a:t>Ps 104:19</a:t>
            </a:r>
            <a:r>
              <a:rPr lang="en-US" sz="5100" dirty="0" smtClean="0">
                <a:solidFill>
                  <a:schemeClr val="accent4"/>
                </a:solidFill>
              </a:rPr>
              <a:t>  </a:t>
            </a:r>
            <a:r>
              <a:rPr lang="en-US" sz="5100" dirty="0" smtClean="0">
                <a:solidFill>
                  <a:schemeClr val="accent4">
                    <a:lumMod val="20000"/>
                    <a:lumOff val="80000"/>
                  </a:schemeClr>
                </a:solidFill>
              </a:rPr>
              <a:t>He appointed the moon </a:t>
            </a:r>
            <a:r>
              <a:rPr lang="en-US" sz="4400" dirty="0" smtClean="0">
                <a:solidFill>
                  <a:schemeClr val="accent4">
                    <a:lumMod val="20000"/>
                    <a:lumOff val="80000"/>
                  </a:schemeClr>
                </a:solidFill>
              </a:rPr>
              <a:t>[H3394] </a:t>
            </a:r>
            <a:r>
              <a:rPr lang="en-US" sz="5100" dirty="0" smtClean="0">
                <a:solidFill>
                  <a:schemeClr val="accent4">
                    <a:lumMod val="20000"/>
                    <a:lumOff val="80000"/>
                  </a:schemeClr>
                </a:solidFill>
              </a:rPr>
              <a:t>for seasons [</a:t>
            </a:r>
            <a:r>
              <a:rPr lang="en-US" sz="4400" b="1" dirty="0" smtClean="0">
                <a:solidFill>
                  <a:schemeClr val="accent4">
                    <a:lumMod val="20000"/>
                    <a:lumOff val="80000"/>
                  </a:schemeClr>
                </a:solidFill>
              </a:rPr>
              <a:t>H4150</a:t>
            </a:r>
            <a:r>
              <a:rPr lang="en-US" sz="5100" dirty="0" smtClean="0">
                <a:solidFill>
                  <a:schemeClr val="accent4">
                    <a:lumMod val="20000"/>
                    <a:lumOff val="80000"/>
                  </a:schemeClr>
                </a:solidFill>
              </a:rPr>
              <a:t>] ...</a:t>
            </a:r>
          </a:p>
          <a:p>
            <a:pPr marL="0" indent="0">
              <a:lnSpc>
                <a:spcPct val="134000"/>
              </a:lnSpc>
              <a:buFont typeface="Wingdings"/>
              <a:buNone/>
            </a:pPr>
            <a:endParaRPr lang="en-US" sz="600" dirty="0" smtClean="0">
              <a:solidFill>
                <a:schemeClr val="accent4">
                  <a:lumMod val="20000"/>
                  <a:lumOff val="80000"/>
                </a:schemeClr>
              </a:solidFill>
            </a:endParaRPr>
          </a:p>
          <a:p>
            <a:pPr>
              <a:lnSpc>
                <a:spcPct val="134000"/>
              </a:lnSpc>
              <a:buFont typeface="Wingdings" pitchFamily="2" charset="2"/>
              <a:buChar char="§"/>
            </a:pPr>
            <a:r>
              <a:rPr lang="en-US" sz="4000" dirty="0" smtClean="0">
                <a:solidFill>
                  <a:schemeClr val="accent4">
                    <a:lumMod val="20000"/>
                    <a:lumOff val="80000"/>
                  </a:schemeClr>
                </a:solidFill>
              </a:rPr>
              <a:t>In this verse the moon is appointed for agricultural seasons.  </a:t>
            </a:r>
            <a:br>
              <a:rPr lang="en-US" sz="4000" dirty="0" smtClean="0">
                <a:solidFill>
                  <a:schemeClr val="accent4">
                    <a:lumMod val="20000"/>
                    <a:lumOff val="80000"/>
                  </a:schemeClr>
                </a:solidFill>
              </a:rPr>
            </a:br>
            <a:r>
              <a:rPr lang="en-US" sz="4400" b="1" dirty="0" smtClean="0">
                <a:solidFill>
                  <a:srgbClr val="FFC000"/>
                </a:solidFill>
                <a:effectLst>
                  <a:outerShdw blurRad="69850" dist="43180" dir="5400000" sx="0" sy="0">
                    <a:srgbClr val="000000">
                      <a:alpha val="65000"/>
                    </a:srgbClr>
                  </a:outerShdw>
                </a:effectLst>
              </a:rPr>
              <a:t>The </a:t>
            </a:r>
            <a:r>
              <a:rPr lang="en-US" sz="4400" b="1" dirty="0">
                <a:solidFill>
                  <a:srgbClr val="FFC000"/>
                </a:solidFill>
                <a:effectLst>
                  <a:outerShdw blurRad="69850" dist="43180" dir="5400000" sx="0" sy="0">
                    <a:srgbClr val="000000">
                      <a:alpha val="65000"/>
                    </a:srgbClr>
                  </a:outerShdw>
                </a:effectLst>
              </a:rPr>
              <a:t>moon </a:t>
            </a:r>
            <a:r>
              <a:rPr lang="en-US" sz="4400" b="1" u="sng" dirty="0" smtClean="0">
                <a:solidFill>
                  <a:srgbClr val="FFC000"/>
                </a:solidFill>
                <a:effectLst>
                  <a:outerShdw blurRad="69850" dist="43180" dir="5400000" sx="0" sy="0">
                    <a:srgbClr val="000000">
                      <a:alpha val="65000"/>
                    </a:srgbClr>
                  </a:outerShdw>
                </a:effectLst>
              </a:rPr>
              <a:t>has no part</a:t>
            </a:r>
            <a:r>
              <a:rPr lang="en-US" sz="4400" b="1" dirty="0" smtClean="0">
                <a:solidFill>
                  <a:srgbClr val="FFC000"/>
                </a:solidFill>
                <a:effectLst>
                  <a:outerShdw blurRad="69850" dist="43180" dir="5400000" sx="0" sy="0">
                    <a:srgbClr val="000000">
                      <a:alpha val="65000"/>
                    </a:srgbClr>
                  </a:outerShdw>
                </a:effectLst>
              </a:rPr>
              <a:t> in defining the </a:t>
            </a:r>
            <a:r>
              <a:rPr lang="en-US" sz="4400" b="1" dirty="0">
                <a:solidFill>
                  <a:srgbClr val="FFC000"/>
                </a:solidFill>
                <a:effectLst>
                  <a:outerShdw blurRad="69850" dist="43180" dir="5400000" sx="0" sy="0">
                    <a:srgbClr val="000000">
                      <a:alpha val="65000"/>
                    </a:srgbClr>
                  </a:outerShdw>
                </a:effectLst>
              </a:rPr>
              <a:t>timing of the appointed </a:t>
            </a:r>
            <a:r>
              <a:rPr lang="en-US" sz="4400" b="1" dirty="0" smtClean="0">
                <a:solidFill>
                  <a:srgbClr val="FFC000"/>
                </a:solidFill>
                <a:effectLst>
                  <a:outerShdw blurRad="69850" dist="43180" dir="5400000" sx="0" sy="0">
                    <a:srgbClr val="000000">
                      <a:alpha val="65000"/>
                    </a:srgbClr>
                  </a:outerShdw>
                </a:effectLst>
              </a:rPr>
              <a:t/>
            </a:r>
            <a:br>
              <a:rPr lang="en-US" sz="4400" b="1" dirty="0" smtClean="0">
                <a:solidFill>
                  <a:srgbClr val="FFC000"/>
                </a:solidFill>
                <a:effectLst>
                  <a:outerShdw blurRad="69850" dist="43180" dir="5400000" sx="0" sy="0">
                    <a:srgbClr val="000000">
                      <a:alpha val="65000"/>
                    </a:srgbClr>
                  </a:outerShdw>
                </a:effectLst>
              </a:rPr>
            </a:br>
            <a:r>
              <a:rPr lang="en-US" sz="4400" b="1" dirty="0" smtClean="0">
                <a:solidFill>
                  <a:srgbClr val="FFC000"/>
                </a:solidFill>
                <a:effectLst>
                  <a:outerShdw blurRad="69850" dist="43180" dir="5400000" sx="0" sy="0">
                    <a:srgbClr val="000000">
                      <a:alpha val="65000"/>
                    </a:srgbClr>
                  </a:outerShdw>
                </a:effectLst>
              </a:rPr>
              <a:t>festivals even though </a:t>
            </a:r>
            <a:r>
              <a:rPr lang="en-US" sz="4400" b="1" dirty="0" smtClean="0">
                <a:solidFill>
                  <a:schemeClr val="accent3">
                    <a:lumMod val="75000"/>
                  </a:schemeClr>
                </a:solidFill>
              </a:rPr>
              <a:t>these “worship statutes” do </a:t>
            </a:r>
            <a:r>
              <a:rPr lang="en-US" sz="4400" b="1" dirty="0">
                <a:solidFill>
                  <a:schemeClr val="accent3">
                    <a:lumMod val="75000"/>
                  </a:schemeClr>
                </a:solidFill>
              </a:rPr>
              <a:t>align with </a:t>
            </a:r>
            <a:r>
              <a:rPr lang="en-US" sz="4400" b="1" dirty="0" smtClean="0">
                <a:solidFill>
                  <a:schemeClr val="accent3">
                    <a:lumMod val="75000"/>
                  </a:schemeClr>
                </a:solidFill>
              </a:rPr>
              <a:t/>
            </a:r>
            <a:br>
              <a:rPr lang="en-US" sz="4400" b="1" dirty="0" smtClean="0">
                <a:solidFill>
                  <a:schemeClr val="accent3">
                    <a:lumMod val="75000"/>
                  </a:schemeClr>
                </a:solidFill>
              </a:rPr>
            </a:br>
            <a:r>
              <a:rPr lang="en-US" sz="4400" b="1" dirty="0" smtClean="0">
                <a:solidFill>
                  <a:schemeClr val="accent3">
                    <a:lumMod val="75000"/>
                  </a:schemeClr>
                </a:solidFill>
              </a:rPr>
              <a:t>the </a:t>
            </a:r>
            <a:r>
              <a:rPr lang="en-US" sz="4400" b="1" dirty="0">
                <a:solidFill>
                  <a:schemeClr val="accent3">
                    <a:lumMod val="75000"/>
                  </a:schemeClr>
                </a:solidFill>
              </a:rPr>
              <a:t>agricultural </a:t>
            </a:r>
            <a:r>
              <a:rPr lang="en-US" sz="4400" b="1" dirty="0" smtClean="0">
                <a:solidFill>
                  <a:schemeClr val="accent3">
                    <a:lumMod val="75000"/>
                  </a:schemeClr>
                </a:solidFill>
              </a:rPr>
              <a:t>harvests </a:t>
            </a:r>
            <a:r>
              <a:rPr lang="en-US" sz="4000" dirty="0" smtClean="0">
                <a:solidFill>
                  <a:schemeClr val="accent4">
                    <a:lumMod val="20000"/>
                    <a:lumOff val="80000"/>
                  </a:schemeClr>
                </a:solidFill>
              </a:rPr>
              <a:t>we </a:t>
            </a:r>
            <a:r>
              <a:rPr lang="en-US" sz="4000" dirty="0">
                <a:solidFill>
                  <a:schemeClr val="accent4">
                    <a:lumMod val="20000"/>
                    <a:lumOff val="80000"/>
                  </a:schemeClr>
                </a:solidFill>
              </a:rPr>
              <a:t>enjoy on this earth.  </a:t>
            </a:r>
            <a:r>
              <a:rPr lang="en-US" sz="4000" dirty="0" smtClean="0">
                <a:solidFill>
                  <a:schemeClr val="accent4">
                    <a:lumMod val="20000"/>
                    <a:lumOff val="80000"/>
                  </a:schemeClr>
                </a:solidFill>
              </a:rPr>
              <a:t/>
            </a:r>
            <a:br>
              <a:rPr lang="en-US" sz="4000" dirty="0" smtClean="0">
                <a:solidFill>
                  <a:schemeClr val="accent4">
                    <a:lumMod val="20000"/>
                    <a:lumOff val="80000"/>
                  </a:schemeClr>
                </a:solidFill>
              </a:rPr>
            </a:br>
            <a:endParaRPr lang="en-US" sz="2200" dirty="0" smtClean="0">
              <a:solidFill>
                <a:schemeClr val="accent4">
                  <a:lumMod val="20000"/>
                  <a:lumOff val="80000"/>
                </a:schemeClr>
              </a:solidFill>
            </a:endParaRPr>
          </a:p>
          <a:p>
            <a:pPr>
              <a:lnSpc>
                <a:spcPct val="134000"/>
              </a:lnSpc>
              <a:buFont typeface="Wingdings" pitchFamily="2" charset="2"/>
              <a:buChar char="§"/>
            </a:pPr>
            <a:r>
              <a:rPr lang="en-US" sz="4400" b="1" dirty="0" smtClean="0">
                <a:solidFill>
                  <a:schemeClr val="accent4">
                    <a:lumMod val="75000"/>
                  </a:schemeClr>
                </a:solidFill>
              </a:rPr>
              <a:t>The </a:t>
            </a:r>
            <a:r>
              <a:rPr lang="en-US" sz="4400" b="1" dirty="0">
                <a:solidFill>
                  <a:schemeClr val="accent4">
                    <a:lumMod val="75000"/>
                  </a:schemeClr>
                </a:solidFill>
              </a:rPr>
              <a:t>definition of “</a:t>
            </a:r>
            <a:r>
              <a:rPr lang="en-US" sz="4400" b="1" dirty="0" err="1" smtClean="0">
                <a:solidFill>
                  <a:schemeClr val="accent4">
                    <a:lumMod val="75000"/>
                  </a:schemeClr>
                </a:solidFill>
              </a:rPr>
              <a:t>mo-ed</a:t>
            </a:r>
            <a:r>
              <a:rPr lang="en-US" sz="4400" b="1" dirty="0">
                <a:solidFill>
                  <a:schemeClr val="accent4">
                    <a:lumMod val="75000"/>
                  </a:schemeClr>
                </a:solidFill>
              </a:rPr>
              <a:t>` appointed seasons</a:t>
            </a:r>
            <a:r>
              <a:rPr lang="en-US" sz="4400" b="1" dirty="0" smtClean="0">
                <a:solidFill>
                  <a:schemeClr val="accent4">
                    <a:lumMod val="75000"/>
                  </a:schemeClr>
                </a:solidFill>
              </a:rPr>
              <a:t>” is not given </a:t>
            </a:r>
            <a:r>
              <a:rPr lang="en-US" sz="4400" b="1" dirty="0">
                <a:solidFill>
                  <a:schemeClr val="accent4">
                    <a:lumMod val="75000"/>
                  </a:schemeClr>
                </a:solidFill>
              </a:rPr>
              <a:t>to </a:t>
            </a:r>
            <a:r>
              <a:rPr lang="en-US" sz="4400" b="1" dirty="0" smtClean="0">
                <a:solidFill>
                  <a:schemeClr val="accent4">
                    <a:lumMod val="75000"/>
                  </a:schemeClr>
                </a:solidFill>
              </a:rPr>
              <a:t>the [H3394] </a:t>
            </a:r>
            <a:r>
              <a:rPr lang="en-US" sz="4400" b="1" dirty="0">
                <a:solidFill>
                  <a:schemeClr val="accent4">
                    <a:lumMod val="75000"/>
                  </a:schemeClr>
                </a:solidFill>
              </a:rPr>
              <a:t>moon in the Torah</a:t>
            </a:r>
            <a:r>
              <a:rPr lang="en-US" sz="4400" b="1" dirty="0" smtClean="0">
                <a:solidFill>
                  <a:schemeClr val="accent4">
                    <a:lumMod val="75000"/>
                  </a:schemeClr>
                </a:solidFill>
              </a:rPr>
              <a:t>.  What about a H3391 moon?</a:t>
            </a:r>
          </a:p>
          <a:p>
            <a:pPr>
              <a:lnSpc>
                <a:spcPct val="134000"/>
              </a:lnSpc>
              <a:buFont typeface="Wingdings" pitchFamily="2" charset="2"/>
              <a:buChar char="§"/>
            </a:pPr>
            <a:r>
              <a:rPr lang="en-US" sz="4400" b="1" dirty="0" smtClean="0">
                <a:solidFill>
                  <a:schemeClr val="accent4">
                    <a:lumMod val="40000"/>
                    <a:lumOff val="60000"/>
                  </a:schemeClr>
                </a:solidFill>
              </a:rPr>
              <a:t>Non-Torah verses like Ps 104:19 must align with Torah teachings. </a:t>
            </a:r>
            <a:r>
              <a:rPr lang="en-US" sz="4400" b="1" dirty="0" smtClean="0">
                <a:solidFill>
                  <a:schemeClr val="accent4">
                    <a:lumMod val="20000"/>
                    <a:lumOff val="80000"/>
                  </a:schemeClr>
                </a:solidFill>
              </a:rPr>
              <a:t> </a:t>
            </a:r>
            <a:br>
              <a:rPr lang="en-US" sz="4400" b="1" dirty="0" smtClean="0">
                <a:solidFill>
                  <a:schemeClr val="accent4">
                    <a:lumMod val="20000"/>
                    <a:lumOff val="80000"/>
                  </a:schemeClr>
                </a:solidFill>
              </a:rPr>
            </a:br>
            <a:endParaRPr lang="en-US" sz="3400" b="1" dirty="0">
              <a:solidFill>
                <a:schemeClr val="accent3">
                  <a:lumMod val="75000"/>
                </a:schemeClr>
              </a:solidFill>
            </a:endParaRPr>
          </a:p>
        </p:txBody>
      </p:sp>
      <p:sp>
        <p:nvSpPr>
          <p:cNvPr id="10" name="Slide Number Placeholder 3"/>
          <p:cNvSpPr txBox="1">
            <a:spLocks/>
          </p:cNvSpPr>
          <p:nvPr/>
        </p:nvSpPr>
        <p:spPr>
          <a:xfrm>
            <a:off x="0" y="1272222"/>
            <a:ext cx="533400" cy="244476"/>
          </a:xfrm>
          <a:prstGeom prst="rect">
            <a:avLst/>
          </a:prstGeom>
        </p:spPr>
        <p:txBody>
          <a:bodyP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mtClean="0"/>
              <a:pPr/>
              <a:t>80</a:t>
            </a:fld>
            <a:endParaRPr lang="en-US"/>
          </a:p>
        </p:txBody>
      </p:sp>
      <p:sp>
        <p:nvSpPr>
          <p:cNvPr id="12" name="TextBox 11"/>
          <p:cNvSpPr txBox="1"/>
          <p:nvPr/>
        </p:nvSpPr>
        <p:spPr>
          <a:xfrm>
            <a:off x="11353800" y="1589566"/>
            <a:ext cx="685800" cy="5078313"/>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5400" b="1" dirty="0" smtClean="0">
                <a:ln w="11430"/>
                <a:solidFill>
                  <a:srgbClr val="00B0F0"/>
                </a:solidFill>
                <a:effectLst>
                  <a:outerShdw blurRad="50800" dist="39000" dir="5460000" algn="tl">
                    <a:srgbClr val="000000">
                      <a:alpha val="38000"/>
                    </a:srgbClr>
                  </a:outerShdw>
                </a:effectLst>
              </a:rPr>
              <a:t>R</a:t>
            </a:r>
            <a:br>
              <a:rPr lang="en-US" sz="5400" b="1" dirty="0" smtClean="0">
                <a:ln w="11430"/>
                <a:solidFill>
                  <a:srgbClr val="00B0F0"/>
                </a:solidFill>
                <a:effectLst>
                  <a:outerShdw blurRad="50800" dist="39000" dir="5460000" algn="tl">
                    <a:srgbClr val="000000">
                      <a:alpha val="38000"/>
                    </a:srgbClr>
                  </a:outerShdw>
                </a:effectLst>
              </a:rPr>
            </a:br>
            <a:r>
              <a:rPr lang="en-US" sz="5400" b="1" dirty="0" smtClean="0">
                <a:ln w="11430"/>
                <a:solidFill>
                  <a:srgbClr val="00B0F0"/>
                </a:solidFill>
                <a:effectLst>
                  <a:outerShdw blurRad="50800" dist="39000" dir="5460000" algn="tl">
                    <a:srgbClr val="000000">
                      <a:alpha val="38000"/>
                    </a:srgbClr>
                  </a:outerShdw>
                </a:effectLst>
              </a:rPr>
              <a:t>E</a:t>
            </a:r>
            <a:br>
              <a:rPr lang="en-US" sz="5400" b="1" dirty="0" smtClean="0">
                <a:ln w="11430"/>
                <a:solidFill>
                  <a:srgbClr val="00B0F0"/>
                </a:solidFill>
                <a:effectLst>
                  <a:outerShdw blurRad="50800" dist="39000" dir="5460000" algn="tl">
                    <a:srgbClr val="000000">
                      <a:alpha val="38000"/>
                    </a:srgbClr>
                  </a:outerShdw>
                </a:effectLst>
              </a:rPr>
            </a:br>
            <a:r>
              <a:rPr lang="en-US" sz="5400" b="1" dirty="0" smtClean="0">
                <a:ln w="11430"/>
                <a:solidFill>
                  <a:srgbClr val="00B0F0"/>
                </a:solidFill>
                <a:effectLst>
                  <a:outerShdw blurRad="50800" dist="39000" dir="5460000" algn="tl">
                    <a:srgbClr val="000000">
                      <a:alpha val="38000"/>
                    </a:srgbClr>
                  </a:outerShdw>
                </a:effectLst>
              </a:rPr>
              <a:t>V</a:t>
            </a:r>
            <a:br>
              <a:rPr lang="en-US" sz="5400" b="1" dirty="0" smtClean="0">
                <a:ln w="11430"/>
                <a:solidFill>
                  <a:srgbClr val="00B0F0"/>
                </a:solidFill>
                <a:effectLst>
                  <a:outerShdw blurRad="50800" dist="39000" dir="5460000" algn="tl">
                    <a:srgbClr val="000000">
                      <a:alpha val="38000"/>
                    </a:srgbClr>
                  </a:outerShdw>
                </a:effectLst>
              </a:rPr>
            </a:br>
            <a:r>
              <a:rPr lang="en-US" sz="5400" b="1" dirty="0" smtClean="0">
                <a:ln w="11430"/>
                <a:solidFill>
                  <a:srgbClr val="00B0F0"/>
                </a:solidFill>
                <a:effectLst>
                  <a:outerShdw blurRad="50800" dist="39000" dir="5460000" algn="tl">
                    <a:srgbClr val="000000">
                      <a:alpha val="38000"/>
                    </a:srgbClr>
                  </a:outerShdw>
                </a:effectLst>
              </a:rPr>
              <a:t>I</a:t>
            </a:r>
            <a:br>
              <a:rPr lang="en-US" sz="5400" b="1" dirty="0" smtClean="0">
                <a:ln w="11430"/>
                <a:solidFill>
                  <a:srgbClr val="00B0F0"/>
                </a:solidFill>
                <a:effectLst>
                  <a:outerShdw blurRad="50800" dist="39000" dir="5460000" algn="tl">
                    <a:srgbClr val="000000">
                      <a:alpha val="38000"/>
                    </a:srgbClr>
                  </a:outerShdw>
                </a:effectLst>
              </a:rPr>
            </a:br>
            <a:r>
              <a:rPr lang="en-US" sz="5400" b="1" dirty="0" smtClean="0">
                <a:ln w="11430"/>
                <a:solidFill>
                  <a:srgbClr val="00B0F0"/>
                </a:solidFill>
                <a:effectLst>
                  <a:outerShdw blurRad="50800" dist="39000" dir="5460000" algn="tl">
                    <a:srgbClr val="000000">
                      <a:alpha val="38000"/>
                    </a:srgbClr>
                  </a:outerShdw>
                </a:effectLst>
              </a:rPr>
              <a:t>E</a:t>
            </a:r>
            <a:br>
              <a:rPr lang="en-US" sz="5400" b="1" dirty="0" smtClean="0">
                <a:ln w="11430"/>
                <a:solidFill>
                  <a:srgbClr val="00B0F0"/>
                </a:solidFill>
                <a:effectLst>
                  <a:outerShdw blurRad="50800" dist="39000" dir="5460000" algn="tl">
                    <a:srgbClr val="000000">
                      <a:alpha val="38000"/>
                    </a:srgbClr>
                  </a:outerShdw>
                </a:effectLst>
              </a:rPr>
            </a:br>
            <a:r>
              <a:rPr lang="en-US" sz="5400" b="1" dirty="0" smtClean="0">
                <a:ln w="11430"/>
                <a:solidFill>
                  <a:srgbClr val="00B0F0"/>
                </a:solidFill>
                <a:effectLst>
                  <a:outerShdw blurRad="50800" dist="39000" dir="5460000" algn="tl">
                    <a:srgbClr val="000000">
                      <a:alpha val="38000"/>
                    </a:srgbClr>
                  </a:outerShdw>
                </a:effectLst>
              </a:rPr>
              <a:t>W</a:t>
            </a:r>
            <a:endParaRPr lang="en-US" sz="5400" b="1" dirty="0">
              <a:ln w="11430"/>
              <a:solidFill>
                <a:srgbClr val="00B0F0"/>
              </a:solidFill>
              <a:effectLst>
                <a:outerShdw blurRad="50800" dist="39000" dir="5460000" algn="tl">
                  <a:srgbClr val="000000">
                    <a:alpha val="38000"/>
                  </a:srgbClr>
                </a:outerShdw>
              </a:effectLst>
            </a:endParaRPr>
          </a:p>
        </p:txBody>
      </p:sp>
      <p:sp>
        <p:nvSpPr>
          <p:cNvPr id="2" name="Rectangle 1"/>
          <p:cNvSpPr/>
          <p:nvPr/>
        </p:nvSpPr>
        <p:spPr>
          <a:xfrm>
            <a:off x="304800" y="5638800"/>
            <a:ext cx="9372600" cy="95410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spc="300" dirty="0" smtClean="0">
                <a:ln w="11430"/>
                <a:solidFill>
                  <a:schemeClr val="accent4">
                    <a:lumMod val="75000"/>
                  </a:schemeClr>
                </a:solidFill>
                <a:effectLst>
                  <a:outerShdw blurRad="50800" dist="39000" dir="5460000" algn="tl">
                    <a:srgbClr val="000000">
                      <a:alpha val="38000"/>
                    </a:srgbClr>
                  </a:outerShdw>
                </a:effectLst>
                <a:latin typeface="Berlin Sans FB Demi" pitchFamily="34" charset="0"/>
              </a:rPr>
              <a:t>Man has indeed added ordinances to the moon </a:t>
            </a:r>
            <a:br>
              <a:rPr lang="en-US" sz="2800" b="1" spc="300" dirty="0" smtClean="0">
                <a:ln w="11430"/>
                <a:solidFill>
                  <a:schemeClr val="accent4">
                    <a:lumMod val="75000"/>
                  </a:schemeClr>
                </a:solidFill>
                <a:effectLst>
                  <a:outerShdw blurRad="50800" dist="39000" dir="5460000" algn="tl">
                    <a:srgbClr val="000000">
                      <a:alpha val="38000"/>
                    </a:srgbClr>
                  </a:outerShdw>
                </a:effectLst>
                <a:latin typeface="Berlin Sans FB Demi" pitchFamily="34" charset="0"/>
              </a:rPr>
            </a:br>
            <a:r>
              <a:rPr lang="en-US" sz="2800" b="1" spc="300" dirty="0" smtClean="0">
                <a:ln w="11430"/>
                <a:solidFill>
                  <a:schemeClr val="accent4">
                    <a:lumMod val="75000"/>
                  </a:schemeClr>
                </a:solidFill>
                <a:effectLst>
                  <a:outerShdw blurRad="50800" dist="39000" dir="5460000" algn="tl">
                    <a:srgbClr val="000000">
                      <a:alpha val="38000"/>
                    </a:srgbClr>
                  </a:outerShdw>
                </a:effectLst>
                <a:latin typeface="Berlin Sans FB Demi" pitchFamily="34" charset="0"/>
              </a:rPr>
              <a:t>that were never authorized by Yahuah.</a:t>
            </a:r>
            <a:endParaRPr lang="en-US" sz="2800" b="1" spc="300" dirty="0">
              <a:ln w="11430"/>
              <a:solidFill>
                <a:schemeClr val="accent4">
                  <a:lumMod val="75000"/>
                </a:schemeClr>
              </a:solidFill>
              <a:effectLst>
                <a:outerShdw blurRad="50800" dist="39000" dir="5460000" algn="tl">
                  <a:srgbClr val="000000">
                    <a:alpha val="38000"/>
                  </a:srgbClr>
                </a:outerShdw>
              </a:effectLst>
              <a:latin typeface="Berlin Sans FB Demi" pitchFamily="34" charset="0"/>
            </a:endParaRPr>
          </a:p>
        </p:txBody>
      </p:sp>
      <p:sp>
        <p:nvSpPr>
          <p:cNvPr id="7" name="Title 1"/>
          <p:cNvSpPr txBox="1">
            <a:spLocks/>
          </p:cNvSpPr>
          <p:nvPr/>
        </p:nvSpPr>
        <p:spPr>
          <a:xfrm>
            <a:off x="0" y="228600"/>
            <a:ext cx="12192000" cy="990600"/>
          </a:xfrm>
          <a:prstGeom prst="rect">
            <a:avLst/>
          </a:prstGeom>
        </p:spPr>
        <p:txBody>
          <a:bodyPr vert="horz" anchor="ctr">
            <a:noAutofit/>
            <a:scene3d>
              <a:camera prst="orthographicFront"/>
              <a:lightRig rig="threePt" dir="t"/>
            </a:scene3d>
            <a:sp3d extrusionH="57150">
              <a:bevelT w="38100" h="38100" prst="angle"/>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smtClean="0">
                <a:ln w="19050">
                  <a:solidFill>
                    <a:srgbClr val="FFC9DB"/>
                  </a:solidFill>
                </a:ln>
                <a:solidFill>
                  <a:srgbClr val="FF0000"/>
                </a:solidFill>
                <a:latin typeface="Comic Sans MS" pitchFamily="66" charset="0"/>
                <a:cs typeface="Aharoni" pitchFamily="2" charset="-79"/>
              </a:rPr>
              <a:t>Back to the “Moon” &amp; “Seasons”</a:t>
            </a:r>
            <a:endParaRPr lang="en-US" sz="5400" b="1" dirty="0">
              <a:ln w="19050">
                <a:solidFill>
                  <a:srgbClr val="FFC9DB"/>
                </a:solidFill>
              </a:ln>
              <a:latin typeface="Comic Sans MS" pitchFamily="66" charset="0"/>
            </a:endParaRPr>
          </a:p>
        </p:txBody>
      </p:sp>
      <p:pic>
        <p:nvPicPr>
          <p:cNvPr id="8" name="Picture 7" descr="C:\Users\Rae\Desktop\flowers snow yellow purp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1008" y="5730169"/>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20259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2000"/>
                                        <p:tgtEl>
                                          <p:spTgt spid="12">
                                            <p:txEl>
                                              <p:pRg st="0" end="0"/>
                                            </p:txEl>
                                          </p:spTgt>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1000"/>
                                        <p:tgtEl>
                                          <p:spTgt spid="6">
                                            <p:txEl>
                                              <p:pRg st="2" end="2"/>
                                            </p:txEl>
                                          </p:spTgt>
                                        </p:tgtEl>
                                      </p:cBhvr>
                                    </p:animEffect>
                                    <p:anim calcmode="lin" valueType="num">
                                      <p:cBhvr>
                                        <p:cTn id="1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1000"/>
                                        <p:tgtEl>
                                          <p:spTgt spid="6">
                                            <p:txEl>
                                              <p:pRg st="3" end="3"/>
                                            </p:txEl>
                                          </p:spTgt>
                                        </p:tgtEl>
                                      </p:cBhvr>
                                    </p:animEffect>
                                    <p:anim calcmode="lin" valueType="num">
                                      <p:cBhvr>
                                        <p:cTn id="1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1000"/>
                                        <p:tgtEl>
                                          <p:spTgt spid="6">
                                            <p:txEl>
                                              <p:pRg st="4" end="4"/>
                                            </p:txEl>
                                          </p:spTgt>
                                        </p:tgtEl>
                                      </p:cBhvr>
                                    </p:animEffect>
                                    <p:anim calcmode="lin" valueType="num">
                                      <p:cBhvr>
                                        <p:cTn id="2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left)">
                                      <p:cBhvr>
                                        <p:cTn id="32" dur="175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304800" y="1295400"/>
            <a:ext cx="5486400" cy="3363433"/>
          </a:xfrm>
        </p:spPr>
        <p:txBody>
          <a:bodyPr>
            <a:normAutofit/>
            <a:scene3d>
              <a:camera prst="orthographicFront"/>
              <a:lightRig rig="threePt" dir="t"/>
            </a:scene3d>
            <a:sp3d extrusionH="57150">
              <a:bevelT h="25400" prst="softRound"/>
            </a:sp3d>
          </a:bodyPr>
          <a:lstStyle/>
          <a:p>
            <a:pPr marL="0" indent="0">
              <a:buNone/>
            </a:pPr>
            <a:r>
              <a:rPr lang="en-US" sz="3200" b="1" dirty="0">
                <a:solidFill>
                  <a:schemeClr val="accent2">
                    <a:lumMod val="20000"/>
                    <a:lumOff val="80000"/>
                  </a:schemeClr>
                </a:solidFill>
                <a:cs typeface="Cordia New" pitchFamily="34" charset="-34"/>
              </a:rPr>
              <a:t>Psalms 89:37</a:t>
            </a:r>
            <a:r>
              <a:rPr lang="en-US" sz="3200" dirty="0">
                <a:solidFill>
                  <a:schemeClr val="accent2">
                    <a:lumMod val="20000"/>
                    <a:lumOff val="80000"/>
                  </a:schemeClr>
                </a:solidFill>
                <a:cs typeface="Cordia New" pitchFamily="34" charset="-34"/>
              </a:rPr>
              <a:t>  </a:t>
            </a:r>
            <a:endParaRPr lang="en-US" sz="3200" dirty="0" smtClean="0">
              <a:solidFill>
                <a:schemeClr val="accent2">
                  <a:lumMod val="20000"/>
                  <a:lumOff val="80000"/>
                </a:schemeClr>
              </a:solidFill>
              <a:cs typeface="Cordia New" pitchFamily="34" charset="-34"/>
            </a:endParaRPr>
          </a:p>
          <a:p>
            <a:pPr marL="0" indent="0">
              <a:buNone/>
            </a:pPr>
            <a:r>
              <a:rPr lang="en-US" sz="3200" dirty="0" smtClean="0">
                <a:solidFill>
                  <a:schemeClr val="accent2">
                    <a:lumMod val="20000"/>
                    <a:lumOff val="80000"/>
                  </a:schemeClr>
                </a:solidFill>
                <a:cs typeface="Cordia New" pitchFamily="34" charset="-34"/>
              </a:rPr>
              <a:t>It </a:t>
            </a:r>
            <a:r>
              <a:rPr lang="en-US" sz="3200" dirty="0" smtClean="0">
                <a:solidFill>
                  <a:srgbClr val="FF9900"/>
                </a:solidFill>
                <a:cs typeface="Cordia New" pitchFamily="34" charset="-34"/>
              </a:rPr>
              <a:t>[?]</a:t>
            </a:r>
            <a:r>
              <a:rPr lang="en-US" sz="3200" dirty="0" smtClean="0">
                <a:solidFill>
                  <a:schemeClr val="accent2">
                    <a:lumMod val="20000"/>
                    <a:lumOff val="80000"/>
                  </a:schemeClr>
                </a:solidFill>
                <a:cs typeface="Cordia New" pitchFamily="34" charset="-34"/>
              </a:rPr>
              <a:t> shall </a:t>
            </a:r>
            <a:r>
              <a:rPr lang="en-US" sz="3200" dirty="0">
                <a:solidFill>
                  <a:schemeClr val="accent2">
                    <a:lumMod val="20000"/>
                    <a:lumOff val="80000"/>
                  </a:schemeClr>
                </a:solidFill>
                <a:cs typeface="Cordia New" pitchFamily="34" charset="-34"/>
              </a:rPr>
              <a:t>be established for ever as </a:t>
            </a:r>
            <a:r>
              <a:rPr lang="en-US" sz="3200" b="1" dirty="0">
                <a:solidFill>
                  <a:schemeClr val="accent2">
                    <a:lumMod val="20000"/>
                    <a:lumOff val="80000"/>
                  </a:schemeClr>
                </a:solidFill>
                <a:cs typeface="Cordia New" pitchFamily="34" charset="-34"/>
              </a:rPr>
              <a:t>the </a:t>
            </a:r>
            <a:r>
              <a:rPr lang="en-US" sz="3200" b="1" dirty="0" smtClean="0">
                <a:solidFill>
                  <a:schemeClr val="accent2">
                    <a:lumMod val="20000"/>
                    <a:lumOff val="80000"/>
                  </a:schemeClr>
                </a:solidFill>
                <a:cs typeface="Cordia New" pitchFamily="34" charset="-34"/>
              </a:rPr>
              <a:t>MOON</a:t>
            </a:r>
            <a:r>
              <a:rPr lang="en-US" sz="3200" b="1" dirty="0">
                <a:solidFill>
                  <a:schemeClr val="accent2">
                    <a:lumMod val="20000"/>
                    <a:lumOff val="80000"/>
                  </a:schemeClr>
                </a:solidFill>
                <a:cs typeface="Cordia New" pitchFamily="34" charset="-34"/>
              </a:rPr>
              <a:t>, and as a faithful witness in heaven. </a:t>
            </a:r>
            <a:r>
              <a:rPr lang="en-US" sz="3200" dirty="0">
                <a:solidFill>
                  <a:schemeClr val="accent2">
                    <a:lumMod val="20000"/>
                    <a:lumOff val="80000"/>
                  </a:schemeClr>
                </a:solidFill>
                <a:cs typeface="Cordia New" pitchFamily="34" charset="-34"/>
              </a:rPr>
              <a:t/>
            </a:r>
            <a:br>
              <a:rPr lang="en-US" sz="3200" dirty="0">
                <a:solidFill>
                  <a:schemeClr val="accent2">
                    <a:lumMod val="20000"/>
                    <a:lumOff val="80000"/>
                  </a:schemeClr>
                </a:solidFill>
                <a:cs typeface="Cordia New" pitchFamily="34" charset="-34"/>
              </a:rPr>
            </a:br>
            <a:endParaRPr lang="en-US" dirty="0">
              <a:ln>
                <a:solidFill>
                  <a:schemeClr val="bg1"/>
                </a:solidFill>
              </a:ln>
              <a:solidFill>
                <a:schemeClr val="accent2">
                  <a:lumMod val="20000"/>
                  <a:lumOff val="80000"/>
                </a:schemeClr>
              </a:solidFill>
            </a:endParaRPr>
          </a:p>
        </p:txBody>
      </p:sp>
      <p:sp>
        <p:nvSpPr>
          <p:cNvPr id="13" name="Content Placeholder 12"/>
          <p:cNvSpPr>
            <a:spLocks noGrp="1"/>
          </p:cNvSpPr>
          <p:nvPr>
            <p:ph sz="quarter" idx="2"/>
          </p:nvPr>
        </p:nvSpPr>
        <p:spPr>
          <a:xfrm>
            <a:off x="8458200" y="1447800"/>
            <a:ext cx="3505200" cy="2667000"/>
          </a:xfrm>
        </p:spPr>
        <p:txBody>
          <a:bodyPr>
            <a:normAutofit/>
            <a:scene3d>
              <a:camera prst="orthographicFront"/>
              <a:lightRig rig="threePt" dir="t"/>
            </a:scene3d>
            <a:sp3d extrusionH="57150">
              <a:bevelT w="38100" h="38100"/>
            </a:sp3d>
          </a:bodyPr>
          <a:lstStyle/>
          <a:p>
            <a:pPr marL="0" indent="0" algn="ctr">
              <a:buNone/>
            </a:pPr>
            <a:r>
              <a:rPr lang="en-US" b="1" dirty="0" smtClean="0">
                <a:ln w="1905"/>
                <a:solidFill>
                  <a:srgbClr val="FFC000"/>
                </a:solidFill>
                <a:effectLst>
                  <a:innerShdw blurRad="69850" dist="43180" dir="5400000">
                    <a:srgbClr val="000000">
                      <a:alpha val="65000"/>
                    </a:srgbClr>
                  </a:innerShdw>
                </a:effectLst>
              </a:rPr>
              <a:t>Many use this verse to establish the moon as the faithful witness for the </a:t>
            </a:r>
            <a:r>
              <a:rPr lang="en-US" b="1" dirty="0" err="1" smtClean="0">
                <a:ln w="1905"/>
                <a:solidFill>
                  <a:srgbClr val="FFC000"/>
                </a:solidFill>
                <a:effectLst>
                  <a:innerShdw blurRad="69850" dist="43180" dir="5400000">
                    <a:srgbClr val="000000">
                      <a:alpha val="65000"/>
                    </a:srgbClr>
                  </a:innerShdw>
                </a:effectLst>
              </a:rPr>
              <a:t>mo`edim</a:t>
            </a:r>
            <a:r>
              <a:rPr lang="en-US" b="1" dirty="0" smtClean="0">
                <a:ln w="1905"/>
                <a:solidFill>
                  <a:srgbClr val="FFC000"/>
                </a:solidFill>
                <a:effectLst>
                  <a:innerShdw blurRad="69850" dist="43180" dir="5400000">
                    <a:srgbClr val="000000">
                      <a:alpha val="65000"/>
                    </a:srgbClr>
                  </a:innerShdw>
                </a:effectLst>
              </a:rPr>
              <a:t>.</a:t>
            </a:r>
            <a:endParaRPr lang="en-US" b="1" dirty="0">
              <a:ln w="1905"/>
              <a:solidFill>
                <a:srgbClr val="FFC000"/>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6"/>
          </p:nvPr>
        </p:nvSpPr>
        <p:spPr>
          <a:xfrm>
            <a:off x="11421909" y="6507162"/>
            <a:ext cx="711200" cy="244476"/>
          </a:xfrm>
        </p:spPr>
        <p:txBody>
          <a:bodyPr>
            <a:normAutofit fontScale="85000" lnSpcReduction="20000"/>
          </a:bodyPr>
          <a:lstStyle/>
          <a:p>
            <a:fld id="{AA4C6552-42F6-43F2-A3FB-E92E8C09004E}" type="slidenum">
              <a:rPr lang="en-US" smtClean="0"/>
              <a:pPr/>
              <a:t>81</a:t>
            </a:fld>
            <a:endParaRPr lang="en-US"/>
          </a:p>
        </p:txBody>
      </p:sp>
      <p:sp>
        <p:nvSpPr>
          <p:cNvPr id="14" name="Rectangle 13"/>
          <p:cNvSpPr/>
          <p:nvPr/>
        </p:nvSpPr>
        <p:spPr>
          <a:xfrm>
            <a:off x="4114800" y="4191000"/>
            <a:ext cx="3720890" cy="769441"/>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prst="softRound"/>
              <a:contourClr>
                <a:schemeClr val="bg2"/>
              </a:contourClr>
            </a:sp3d>
          </a:bodyPr>
          <a:lstStyle/>
          <a:p>
            <a:pPr algn="ctr"/>
            <a:r>
              <a:rPr lang="en-US" sz="4400" b="1" cap="none" spc="0" dirty="0" smtClean="0">
                <a:ln w="50800"/>
                <a:solidFill>
                  <a:srgbClr val="FFC000"/>
                </a:solidFill>
                <a:effectLst/>
                <a:latin typeface="Ravie" pitchFamily="82" charset="0"/>
                <a:cs typeface="Raavi" pitchFamily="34" charset="0"/>
              </a:rPr>
              <a:t>Question:</a:t>
            </a:r>
            <a:endParaRPr lang="en-US" sz="4400" b="1" cap="none" spc="0" dirty="0">
              <a:ln w="50800"/>
              <a:solidFill>
                <a:srgbClr val="FFC000"/>
              </a:solidFill>
              <a:effectLst/>
              <a:latin typeface="Ravie" pitchFamily="82" charset="0"/>
              <a:cs typeface="Raavi" pitchFamily="34" charset="0"/>
            </a:endParaRPr>
          </a:p>
        </p:txBody>
      </p:sp>
      <p:sp>
        <p:nvSpPr>
          <p:cNvPr id="15" name="Rectangle 14"/>
          <p:cNvSpPr/>
          <p:nvPr/>
        </p:nvSpPr>
        <p:spPr>
          <a:xfrm>
            <a:off x="77630" y="5105399"/>
            <a:ext cx="11879899"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Is this verse really saying the moon is </a:t>
            </a:r>
            <a:r>
              <a:rPr lang="en-US" sz="3600" b="1" u="sng" dirty="0" smtClean="0">
                <a:ln w="11430"/>
                <a:solidFill>
                  <a:srgbClr val="FFC000"/>
                </a:solidFill>
                <a:effectLst>
                  <a:outerShdw blurRad="50800" dist="39000" dir="5460000" algn="tl">
                    <a:srgbClr val="000000">
                      <a:alpha val="38000"/>
                    </a:srgbClr>
                  </a:outerShdw>
                </a:effectLst>
                <a:latin typeface="Comic Sans MS" pitchFamily="66" charset="0"/>
              </a:rPr>
              <a:t>the</a:t>
            </a:r>
            <a:r>
              <a:rPr lang="en-US" sz="3600" b="1" dirty="0" smtClean="0">
                <a:ln w="11430"/>
                <a:solidFill>
                  <a:srgbClr val="FFC000"/>
                </a:solidFill>
                <a:effectLst>
                  <a:outerShdw blurRad="50800" dist="39000" dir="5460000" algn="tl">
                    <a:srgbClr val="000000">
                      <a:alpha val="38000"/>
                    </a:srgbClr>
                  </a:outerShdw>
                </a:effectLst>
                <a:latin typeface="Comic Sans MS" pitchFamily="66" charset="0"/>
              </a:rPr>
              <a:t> </a:t>
            </a:r>
            <a:r>
              <a:rPr lang="en-US" sz="3600" b="1" u="sng" dirty="0" smtClean="0">
                <a:ln w="11430"/>
                <a:solidFill>
                  <a:srgbClr val="FFC000"/>
                </a:solidFill>
                <a:effectLst>
                  <a:outerShdw blurRad="50800" dist="39000" dir="5460000" algn="tl">
                    <a:srgbClr val="000000">
                      <a:alpha val="38000"/>
                    </a:srgbClr>
                  </a:outerShdw>
                </a:effectLst>
                <a:latin typeface="Comic Sans MS" pitchFamily="66" charset="0"/>
              </a:rPr>
              <a:t>faithful</a:t>
            </a:r>
            <a:r>
              <a:rPr lang="en-US" sz="3600" b="1" dirty="0" smtClean="0">
                <a:ln w="11430"/>
                <a:solidFill>
                  <a:srgbClr val="FFC000"/>
                </a:solidFill>
                <a:effectLst>
                  <a:outerShdw blurRad="50800" dist="39000" dir="5460000" algn="tl">
                    <a:srgbClr val="000000">
                      <a:alpha val="38000"/>
                    </a:srgbClr>
                  </a:outerShdw>
                </a:effectLst>
                <a:latin typeface="Comic Sans MS" pitchFamily="66" charset="0"/>
              </a:rPr>
              <a:t> </a:t>
            </a:r>
            <a:r>
              <a:rPr lang="en-US" sz="3600" b="1" u="sng" dirty="0" smtClean="0">
                <a:ln w="11430"/>
                <a:solidFill>
                  <a:srgbClr val="FFC000"/>
                </a:solidFill>
                <a:effectLst>
                  <a:outerShdw blurRad="50800" dist="39000" dir="5460000" algn="tl">
                    <a:srgbClr val="000000">
                      <a:alpha val="38000"/>
                    </a:srgbClr>
                  </a:outerShdw>
                </a:effectLst>
                <a:latin typeface="Comic Sans MS" pitchFamily="66" charset="0"/>
              </a:rPr>
              <a:t>witness</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 in heaven </a:t>
            </a:r>
            <a:r>
              <a:rPr lang="en-US" sz="36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for the </a:t>
            </a:r>
            <a:r>
              <a:rPr lang="en-US" sz="3600" b="1" u="sng"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mo`ed</a:t>
            </a:r>
            <a:r>
              <a:rPr lang="en-US" sz="36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 appointed times</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
        <p:nvSpPr>
          <p:cNvPr id="10" name="Title 1"/>
          <p:cNvSpPr txBox="1">
            <a:spLocks/>
          </p:cNvSpPr>
          <p:nvPr/>
        </p:nvSpPr>
        <p:spPr>
          <a:xfrm>
            <a:off x="0" y="228600"/>
            <a:ext cx="12192000" cy="990600"/>
          </a:xfrm>
          <a:prstGeom prst="rect">
            <a:avLst/>
          </a:prstGeom>
        </p:spPr>
        <p:txBody>
          <a:bodyPr vert="horz" anchor="ctr">
            <a:noAutofit/>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smtClean="0">
                <a:ln w="19050">
                  <a:solidFill>
                    <a:schemeClr val="bg1"/>
                  </a:solidFill>
                </a:ln>
                <a:solidFill>
                  <a:schemeClr val="accent2">
                    <a:lumMod val="20000"/>
                    <a:lumOff val="80000"/>
                  </a:schemeClr>
                </a:solidFill>
                <a:latin typeface="Comic Sans MS" pitchFamily="66" charset="0"/>
                <a:cs typeface="Aharoni" pitchFamily="2" charset="-79"/>
              </a:rPr>
              <a:t>Quick Review for Psalm 89:37</a:t>
            </a:r>
            <a:endParaRPr lang="en-US" sz="5400" b="1" dirty="0">
              <a:ln w="19050">
                <a:solidFill>
                  <a:schemeClr val="bg1"/>
                </a:solidFill>
              </a:ln>
              <a:solidFill>
                <a:schemeClr val="accent2">
                  <a:lumMod val="20000"/>
                  <a:lumOff val="80000"/>
                </a:schemeClr>
              </a:solidFill>
              <a:latin typeface="Comic Sans MS" pitchFamily="66" charset="0"/>
            </a:endParaRPr>
          </a:p>
        </p:txBody>
      </p:sp>
    </p:spTree>
    <p:extLst>
      <p:ext uri="{BB962C8B-B14F-4D97-AF65-F5344CB8AC3E}">
        <p14:creationId xmlns:p14="http://schemas.microsoft.com/office/powerpoint/2010/main" val="242292635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75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80">
                                          <p:stCondLst>
                                            <p:cond delay="0"/>
                                          </p:stCondLst>
                                        </p:cTn>
                                        <p:tgtEl>
                                          <p:spTgt spid="14"/>
                                        </p:tgtEl>
                                      </p:cBhvr>
                                    </p:animEffect>
                                    <p:anim calcmode="lin" valueType="num">
                                      <p:cBhvr>
                                        <p:cTn id="1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8" dur="26">
                                          <p:stCondLst>
                                            <p:cond delay="650"/>
                                          </p:stCondLst>
                                        </p:cTn>
                                        <p:tgtEl>
                                          <p:spTgt spid="14"/>
                                        </p:tgtEl>
                                      </p:cBhvr>
                                      <p:to x="100000" y="60000"/>
                                    </p:animScale>
                                    <p:animScale>
                                      <p:cBhvr>
                                        <p:cTn id="19" dur="166" decel="50000">
                                          <p:stCondLst>
                                            <p:cond delay="676"/>
                                          </p:stCondLst>
                                        </p:cTn>
                                        <p:tgtEl>
                                          <p:spTgt spid="14"/>
                                        </p:tgtEl>
                                      </p:cBhvr>
                                      <p:to x="100000" y="100000"/>
                                    </p:animScale>
                                    <p:animScale>
                                      <p:cBhvr>
                                        <p:cTn id="20" dur="26">
                                          <p:stCondLst>
                                            <p:cond delay="1312"/>
                                          </p:stCondLst>
                                        </p:cTn>
                                        <p:tgtEl>
                                          <p:spTgt spid="14"/>
                                        </p:tgtEl>
                                      </p:cBhvr>
                                      <p:to x="100000" y="80000"/>
                                    </p:animScale>
                                    <p:animScale>
                                      <p:cBhvr>
                                        <p:cTn id="21" dur="166" decel="50000">
                                          <p:stCondLst>
                                            <p:cond delay="1338"/>
                                          </p:stCondLst>
                                        </p:cTn>
                                        <p:tgtEl>
                                          <p:spTgt spid="14"/>
                                        </p:tgtEl>
                                      </p:cBhvr>
                                      <p:to x="100000" y="100000"/>
                                    </p:animScale>
                                    <p:animScale>
                                      <p:cBhvr>
                                        <p:cTn id="22" dur="26">
                                          <p:stCondLst>
                                            <p:cond delay="1642"/>
                                          </p:stCondLst>
                                        </p:cTn>
                                        <p:tgtEl>
                                          <p:spTgt spid="14"/>
                                        </p:tgtEl>
                                      </p:cBhvr>
                                      <p:to x="100000" y="90000"/>
                                    </p:animScale>
                                    <p:animScale>
                                      <p:cBhvr>
                                        <p:cTn id="23" dur="166" decel="50000">
                                          <p:stCondLst>
                                            <p:cond delay="1668"/>
                                          </p:stCondLst>
                                        </p:cTn>
                                        <p:tgtEl>
                                          <p:spTgt spid="14"/>
                                        </p:tgtEl>
                                      </p:cBhvr>
                                      <p:to x="100000" y="100000"/>
                                    </p:animScale>
                                    <p:animScale>
                                      <p:cBhvr>
                                        <p:cTn id="24" dur="26">
                                          <p:stCondLst>
                                            <p:cond delay="1808"/>
                                          </p:stCondLst>
                                        </p:cTn>
                                        <p:tgtEl>
                                          <p:spTgt spid="14"/>
                                        </p:tgtEl>
                                      </p:cBhvr>
                                      <p:to x="100000" y="95000"/>
                                    </p:animScale>
                                    <p:animScale>
                                      <p:cBhvr>
                                        <p:cTn id="25" dur="166" decel="50000">
                                          <p:stCondLst>
                                            <p:cond delay="1834"/>
                                          </p:stCondLst>
                                        </p:cTn>
                                        <p:tgtEl>
                                          <p:spTgt spid="14"/>
                                        </p:tgtEl>
                                      </p:cBhvr>
                                      <p:to x="100000" y="100000"/>
                                    </p:animScale>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225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268200" cy="990600"/>
          </a:xfrm>
        </p:spPr>
        <p:txBody>
          <a:bodyPr>
            <a:noAutofit/>
            <a:scene3d>
              <a:camera prst="orthographicFront"/>
              <a:lightRig rig="threePt" dir="t"/>
            </a:scene3d>
            <a:sp3d extrusionH="57150">
              <a:bevelT w="38100" h="38100"/>
            </a:sp3d>
          </a:bodyPr>
          <a:lstStyle/>
          <a:p>
            <a:pPr algn="ctr"/>
            <a:r>
              <a:rPr lang="en-US" sz="4800" b="1" dirty="0" smtClean="0">
                <a:ln w="19050">
                  <a:solidFill>
                    <a:schemeClr val="bg1"/>
                  </a:solidFill>
                </a:ln>
                <a:solidFill>
                  <a:schemeClr val="accent2">
                    <a:lumMod val="20000"/>
                    <a:lumOff val="80000"/>
                  </a:schemeClr>
                </a:solidFill>
                <a:latin typeface="Cooper Black" pitchFamily="18" charset="0"/>
                <a:cs typeface="Aharoni" pitchFamily="2" charset="-79"/>
              </a:rPr>
              <a:t>Confirming the Context for Ps 89:37</a:t>
            </a:r>
            <a:endParaRPr lang="en-US" sz="4800" dirty="0">
              <a:latin typeface="Cooper Black" pitchFamily="18" charset="0"/>
            </a:endParaRPr>
          </a:p>
        </p:txBody>
      </p:sp>
      <p:sp>
        <p:nvSpPr>
          <p:cNvPr id="3" name="Content Placeholder 2"/>
          <p:cNvSpPr>
            <a:spLocks noGrp="1"/>
          </p:cNvSpPr>
          <p:nvPr>
            <p:ph sz="quarter" idx="1"/>
          </p:nvPr>
        </p:nvSpPr>
        <p:spPr>
          <a:xfrm>
            <a:off x="304800" y="1752600"/>
            <a:ext cx="11658600" cy="4953000"/>
          </a:xfrm>
        </p:spPr>
        <p:txBody>
          <a:bodyPr>
            <a:normAutofit fontScale="92500" lnSpcReduction="10000"/>
          </a:bodyPr>
          <a:lstStyle/>
          <a:p>
            <a:pPr marL="0" indent="0">
              <a:lnSpc>
                <a:spcPct val="110000"/>
              </a:lnSpc>
              <a:buNone/>
            </a:pPr>
            <a:r>
              <a:rPr lang="en-US" b="1" dirty="0" smtClean="0">
                <a:solidFill>
                  <a:srgbClr val="002060"/>
                </a:solidFill>
              </a:rPr>
              <a:t>34  </a:t>
            </a:r>
            <a:r>
              <a:rPr lang="en-US" dirty="0" smtClean="0">
                <a:solidFill>
                  <a:srgbClr val="002060"/>
                </a:solidFill>
              </a:rPr>
              <a:t>My </a:t>
            </a:r>
            <a:r>
              <a:rPr lang="en-US" dirty="0">
                <a:solidFill>
                  <a:srgbClr val="002060"/>
                </a:solidFill>
              </a:rPr>
              <a:t>covenant will I not break, nor alter the thing that is gone out of my lips</a:t>
            </a:r>
            <a:r>
              <a:rPr lang="en-US" dirty="0" smtClean="0">
                <a:solidFill>
                  <a:srgbClr val="002060"/>
                </a:solidFill>
              </a:rPr>
              <a:t>.  </a:t>
            </a:r>
            <a:r>
              <a:rPr lang="en-US" sz="2600" b="1" dirty="0" smtClean="0">
                <a:ln w="1905">
                  <a:solidFill>
                    <a:srgbClr val="002060"/>
                  </a:solidFill>
                </a:ln>
                <a:solidFill>
                  <a:schemeClr val="accent2">
                    <a:lumMod val="60000"/>
                    <a:lumOff val="40000"/>
                  </a:schemeClr>
                </a:solidFill>
                <a:effectLst>
                  <a:innerShdw blurRad="69850" dist="43180" dir="5400000">
                    <a:srgbClr val="000000">
                      <a:alpha val="65000"/>
                    </a:srgbClr>
                  </a:innerShdw>
                </a:effectLst>
              </a:rPr>
              <a:t>(Context:  Yahuah will not break His Covenant.</a:t>
            </a:r>
            <a:r>
              <a:rPr lang="en-US" b="1" dirty="0" smtClean="0">
                <a:ln w="1905">
                  <a:solidFill>
                    <a:srgbClr val="002060"/>
                  </a:solidFill>
                </a:ln>
                <a:solidFill>
                  <a:schemeClr val="accent2">
                    <a:lumMod val="60000"/>
                    <a:lumOff val="40000"/>
                  </a:schemeClr>
                </a:solidFill>
                <a:effectLst>
                  <a:innerShdw blurRad="69850" dist="43180" dir="5400000">
                    <a:srgbClr val="000000">
                      <a:alpha val="65000"/>
                    </a:srgbClr>
                  </a:innerShdw>
                </a:effectLst>
              </a:rPr>
              <a:t>)</a:t>
            </a:r>
            <a:endParaRPr lang="en-US" b="1" dirty="0">
              <a:ln w="1905">
                <a:solidFill>
                  <a:srgbClr val="002060"/>
                </a:solidFill>
              </a:ln>
              <a:solidFill>
                <a:schemeClr val="accent2">
                  <a:lumMod val="60000"/>
                  <a:lumOff val="40000"/>
                </a:schemeClr>
              </a:solidFill>
              <a:effectLst>
                <a:innerShdw blurRad="69850" dist="43180" dir="5400000">
                  <a:srgbClr val="000000">
                    <a:alpha val="65000"/>
                  </a:srgbClr>
                </a:innerShdw>
              </a:effectLst>
            </a:endParaRPr>
          </a:p>
          <a:p>
            <a:pPr marL="0" indent="0">
              <a:lnSpc>
                <a:spcPct val="110000"/>
              </a:lnSpc>
              <a:buNone/>
            </a:pPr>
            <a:r>
              <a:rPr lang="en-US" b="1" dirty="0" smtClean="0">
                <a:solidFill>
                  <a:srgbClr val="002060"/>
                </a:solidFill>
              </a:rPr>
              <a:t>35  </a:t>
            </a:r>
            <a:r>
              <a:rPr lang="en-US" dirty="0" smtClean="0">
                <a:solidFill>
                  <a:srgbClr val="002060"/>
                </a:solidFill>
              </a:rPr>
              <a:t>Once </a:t>
            </a:r>
            <a:r>
              <a:rPr lang="en-US" dirty="0">
                <a:solidFill>
                  <a:srgbClr val="002060"/>
                </a:solidFill>
              </a:rPr>
              <a:t>have I sworn by my holiness that I will not lie unto </a:t>
            </a:r>
            <a:r>
              <a:rPr lang="en-US" u="sng" dirty="0">
                <a:solidFill>
                  <a:srgbClr val="002060"/>
                </a:solidFill>
              </a:rPr>
              <a:t>David</a:t>
            </a:r>
            <a:r>
              <a:rPr lang="en-US" dirty="0" smtClean="0">
                <a:solidFill>
                  <a:srgbClr val="002060"/>
                </a:solidFill>
              </a:rPr>
              <a:t>.   </a:t>
            </a:r>
            <a:r>
              <a:rPr lang="en-US" sz="2600" b="1" dirty="0" smtClean="0">
                <a:ln w="1905">
                  <a:solidFill>
                    <a:srgbClr val="002060"/>
                  </a:solidFill>
                </a:ln>
                <a:solidFill>
                  <a:srgbClr val="FFFF00"/>
                </a:solidFill>
                <a:effectLst>
                  <a:innerShdw blurRad="69850" dist="43180" dir="5400000">
                    <a:srgbClr val="000000">
                      <a:alpha val="65000"/>
                    </a:srgbClr>
                  </a:innerShdw>
                </a:effectLst>
              </a:rPr>
              <a:t>(Context: For Yahuah t</a:t>
            </a:r>
            <a:r>
              <a:rPr lang="en-US" sz="3000" b="1" dirty="0" smtClean="0">
                <a:ln w="1905">
                  <a:solidFill>
                    <a:srgbClr val="002060"/>
                  </a:solidFill>
                </a:ln>
                <a:solidFill>
                  <a:srgbClr val="FFFF00"/>
                </a:solidFill>
                <a:effectLst>
                  <a:innerShdw blurRad="69850" dist="43180" dir="5400000">
                    <a:srgbClr val="000000">
                      <a:alpha val="65000"/>
                    </a:srgbClr>
                  </a:innerShdw>
                </a:effectLst>
                <a:cs typeface="Cordia New" pitchFamily="34" charset="-34"/>
              </a:rPr>
              <a:t>o </a:t>
            </a:r>
            <a:r>
              <a:rPr lang="en-US" sz="3000" b="1" dirty="0">
                <a:ln w="1905">
                  <a:solidFill>
                    <a:srgbClr val="002060"/>
                  </a:solidFill>
                </a:ln>
                <a:solidFill>
                  <a:srgbClr val="FFFF00"/>
                </a:solidFill>
                <a:effectLst>
                  <a:innerShdw blurRad="69850" dist="43180" dir="5400000">
                    <a:srgbClr val="000000">
                      <a:alpha val="65000"/>
                    </a:srgbClr>
                  </a:innerShdw>
                </a:effectLst>
                <a:cs typeface="Cordia New" pitchFamily="34" charset="-34"/>
              </a:rPr>
              <a:t>profane the covenant would be to profane </a:t>
            </a:r>
            <a:r>
              <a:rPr lang="en-US" sz="3000" b="1" dirty="0" smtClean="0">
                <a:ln w="1905">
                  <a:solidFill>
                    <a:srgbClr val="002060"/>
                  </a:solidFill>
                </a:ln>
                <a:solidFill>
                  <a:srgbClr val="FFFF00"/>
                </a:solidFill>
                <a:effectLst>
                  <a:innerShdw blurRad="69850" dist="43180" dir="5400000">
                    <a:srgbClr val="000000">
                      <a:alpha val="65000"/>
                    </a:srgbClr>
                  </a:innerShdw>
                </a:effectLst>
                <a:cs typeface="Cordia New" pitchFamily="34" charset="-34"/>
              </a:rPr>
              <a:t>His </a:t>
            </a:r>
            <a:r>
              <a:rPr lang="en-US" sz="3000" b="1" dirty="0">
                <a:ln w="1905">
                  <a:solidFill>
                    <a:srgbClr val="002060"/>
                  </a:solidFill>
                </a:ln>
                <a:solidFill>
                  <a:srgbClr val="FFFF00"/>
                </a:solidFill>
                <a:effectLst>
                  <a:innerShdw blurRad="69850" dist="43180" dir="5400000">
                    <a:srgbClr val="000000">
                      <a:alpha val="65000"/>
                    </a:srgbClr>
                  </a:innerShdw>
                </a:effectLst>
                <a:cs typeface="Cordia New" pitchFamily="34" charset="-34"/>
              </a:rPr>
              <a:t>own holiness, </a:t>
            </a:r>
            <a:r>
              <a:rPr lang="en-US" sz="3000" b="1" dirty="0" smtClean="0">
                <a:ln w="1905">
                  <a:solidFill>
                    <a:srgbClr val="002060"/>
                  </a:solidFill>
                </a:ln>
                <a:solidFill>
                  <a:srgbClr val="FFFF00"/>
                </a:solidFill>
                <a:effectLst>
                  <a:innerShdw blurRad="69850" dist="43180" dir="5400000">
                    <a:srgbClr val="000000">
                      <a:alpha val="65000"/>
                    </a:srgbClr>
                  </a:innerShdw>
                </a:effectLst>
                <a:cs typeface="Cordia New" pitchFamily="34" charset="-34"/>
              </a:rPr>
              <a:t>one of His essential attributes.</a:t>
            </a:r>
            <a:r>
              <a:rPr lang="en-US" sz="2600" b="1" dirty="0" smtClean="0">
                <a:ln w="1905">
                  <a:solidFill>
                    <a:srgbClr val="002060"/>
                  </a:solidFill>
                </a:ln>
                <a:solidFill>
                  <a:srgbClr val="FFFF00"/>
                </a:solidFill>
                <a:effectLst>
                  <a:innerShdw blurRad="69850" dist="43180" dir="5400000">
                    <a:srgbClr val="000000">
                      <a:alpha val="65000"/>
                    </a:srgbClr>
                  </a:innerShdw>
                </a:effectLst>
              </a:rPr>
              <a:t>)</a:t>
            </a:r>
          </a:p>
          <a:p>
            <a:pPr marL="0" indent="0">
              <a:lnSpc>
                <a:spcPct val="110000"/>
              </a:lnSpc>
              <a:buNone/>
            </a:pPr>
            <a:r>
              <a:rPr lang="en-US" b="1" dirty="0" smtClean="0">
                <a:solidFill>
                  <a:srgbClr val="002060"/>
                </a:solidFill>
              </a:rPr>
              <a:t>36  </a:t>
            </a:r>
            <a:r>
              <a:rPr lang="en-US" dirty="0" smtClean="0">
                <a:solidFill>
                  <a:srgbClr val="002060"/>
                </a:solidFill>
              </a:rPr>
              <a:t>His </a:t>
            </a:r>
            <a:r>
              <a:rPr lang="en-US" b="1" dirty="0" smtClean="0">
                <a:ln w="1905">
                  <a:solidFill>
                    <a:srgbClr val="002060"/>
                  </a:solidFill>
                </a:ln>
                <a:solidFill>
                  <a:schemeClr val="bg1"/>
                </a:solidFill>
                <a:effectLst>
                  <a:innerShdw blurRad="69850" dist="43180" dir="5400000">
                    <a:srgbClr val="000000">
                      <a:alpha val="65000"/>
                    </a:srgbClr>
                  </a:innerShdw>
                </a:effectLst>
              </a:rPr>
              <a:t>[</a:t>
            </a:r>
            <a:r>
              <a:rPr lang="en-US" b="1" u="sng" dirty="0" smtClean="0">
                <a:ln w="1905">
                  <a:solidFill>
                    <a:srgbClr val="002060"/>
                  </a:solidFill>
                </a:ln>
                <a:solidFill>
                  <a:schemeClr val="bg1"/>
                </a:solidFill>
                <a:effectLst>
                  <a:innerShdw blurRad="69850" dist="43180" dir="5400000">
                    <a:srgbClr val="000000">
                      <a:alpha val="65000"/>
                    </a:srgbClr>
                  </a:innerShdw>
                </a:effectLst>
              </a:rPr>
              <a:t>David’s</a:t>
            </a:r>
            <a:r>
              <a:rPr lang="en-US" b="1" dirty="0" smtClean="0">
                <a:ln w="1905">
                  <a:solidFill>
                    <a:srgbClr val="002060"/>
                  </a:solidFill>
                </a:ln>
                <a:solidFill>
                  <a:schemeClr val="bg1"/>
                </a:solidFill>
                <a:effectLst>
                  <a:innerShdw blurRad="69850" dist="43180" dir="5400000">
                    <a:srgbClr val="000000">
                      <a:alpha val="65000"/>
                    </a:srgbClr>
                  </a:innerShdw>
                </a:effectLst>
              </a:rPr>
              <a:t>] </a:t>
            </a:r>
            <a:r>
              <a:rPr lang="en-US" dirty="0">
                <a:solidFill>
                  <a:srgbClr val="002060"/>
                </a:solidFill>
              </a:rPr>
              <a:t>seed shall endure </a:t>
            </a:r>
            <a:r>
              <a:rPr lang="en-US" dirty="0" smtClean="0">
                <a:solidFill>
                  <a:srgbClr val="002060"/>
                </a:solidFill>
              </a:rPr>
              <a:t>forever </a:t>
            </a:r>
            <a:r>
              <a:rPr lang="en-US" b="1" dirty="0" smtClean="0">
                <a:ln w="1905">
                  <a:solidFill>
                    <a:srgbClr val="002060"/>
                  </a:solidFill>
                </a:ln>
                <a:solidFill>
                  <a:schemeClr val="bg1"/>
                </a:solidFill>
                <a:effectLst>
                  <a:innerShdw blurRad="69850" dist="43180" dir="5400000">
                    <a:srgbClr val="000000">
                      <a:alpha val="65000"/>
                    </a:srgbClr>
                  </a:innerShdw>
                </a:effectLst>
              </a:rPr>
              <a:t>[through Yahuah], </a:t>
            </a:r>
            <a:r>
              <a:rPr lang="en-US" dirty="0">
                <a:solidFill>
                  <a:srgbClr val="002060"/>
                </a:solidFill>
              </a:rPr>
              <a:t>and </a:t>
            </a:r>
            <a:r>
              <a:rPr lang="en-US" dirty="0" smtClean="0">
                <a:solidFill>
                  <a:srgbClr val="002060"/>
                </a:solidFill>
              </a:rPr>
              <a:t/>
            </a:r>
            <a:br>
              <a:rPr lang="en-US" dirty="0" smtClean="0">
                <a:solidFill>
                  <a:srgbClr val="002060"/>
                </a:solidFill>
              </a:rPr>
            </a:br>
            <a:r>
              <a:rPr lang="en-US" dirty="0" smtClean="0">
                <a:solidFill>
                  <a:srgbClr val="002060"/>
                </a:solidFill>
              </a:rPr>
              <a:t>his </a:t>
            </a:r>
            <a:r>
              <a:rPr lang="en-US" b="1" dirty="0" smtClean="0">
                <a:ln w="1905">
                  <a:solidFill>
                    <a:srgbClr val="002060"/>
                  </a:solidFill>
                </a:ln>
                <a:solidFill>
                  <a:schemeClr val="bg1"/>
                </a:solidFill>
                <a:effectLst>
                  <a:innerShdw blurRad="69850" dist="43180" dir="5400000">
                    <a:srgbClr val="000000">
                      <a:alpha val="65000"/>
                    </a:srgbClr>
                  </a:innerShdw>
                </a:effectLst>
              </a:rPr>
              <a:t>[</a:t>
            </a:r>
            <a:r>
              <a:rPr lang="en-US" b="1" u="sng" dirty="0" smtClean="0">
                <a:ln w="1905">
                  <a:solidFill>
                    <a:srgbClr val="002060"/>
                  </a:solidFill>
                </a:ln>
                <a:solidFill>
                  <a:schemeClr val="bg1"/>
                </a:solidFill>
                <a:effectLst>
                  <a:innerShdw blurRad="69850" dist="43180" dir="5400000">
                    <a:srgbClr val="000000">
                      <a:alpha val="65000"/>
                    </a:srgbClr>
                  </a:innerShdw>
                </a:effectLst>
              </a:rPr>
              <a:t>David’s</a:t>
            </a:r>
            <a:r>
              <a:rPr lang="en-US" b="1" dirty="0" smtClean="0">
                <a:ln w="1905">
                  <a:solidFill>
                    <a:srgbClr val="002060"/>
                  </a:solidFill>
                </a:ln>
                <a:solidFill>
                  <a:schemeClr val="bg1"/>
                </a:solidFill>
                <a:effectLst>
                  <a:innerShdw blurRad="69850" dist="43180" dir="5400000">
                    <a:srgbClr val="000000">
                      <a:alpha val="65000"/>
                    </a:srgbClr>
                  </a:innerShdw>
                </a:effectLst>
              </a:rPr>
              <a:t>] </a:t>
            </a:r>
            <a:r>
              <a:rPr lang="en-US" u="sng" dirty="0">
                <a:solidFill>
                  <a:srgbClr val="002060"/>
                </a:solidFill>
              </a:rPr>
              <a:t>throne</a:t>
            </a:r>
            <a:r>
              <a:rPr lang="en-US" dirty="0">
                <a:solidFill>
                  <a:srgbClr val="002060"/>
                </a:solidFill>
              </a:rPr>
              <a:t> as the sun before </a:t>
            </a:r>
            <a:r>
              <a:rPr lang="en-US" dirty="0" smtClean="0">
                <a:solidFill>
                  <a:srgbClr val="002060"/>
                </a:solidFill>
              </a:rPr>
              <a:t>me </a:t>
            </a:r>
            <a:r>
              <a:rPr lang="en-US" b="1" dirty="0" smtClean="0">
                <a:ln w="1905">
                  <a:solidFill>
                    <a:srgbClr val="002060"/>
                  </a:solidFill>
                </a:ln>
                <a:solidFill>
                  <a:schemeClr val="bg1"/>
                </a:solidFill>
                <a:effectLst>
                  <a:innerShdw blurRad="69850" dist="43180" dir="5400000">
                    <a:srgbClr val="000000">
                      <a:alpha val="65000"/>
                    </a:srgbClr>
                  </a:innerShdw>
                </a:effectLst>
              </a:rPr>
              <a:t>[Yahuah].</a:t>
            </a:r>
            <a:endParaRPr lang="en-US" b="1" dirty="0">
              <a:ln w="1905">
                <a:solidFill>
                  <a:srgbClr val="002060"/>
                </a:solidFill>
              </a:ln>
              <a:solidFill>
                <a:schemeClr val="bg1"/>
              </a:solidFill>
              <a:effectLst>
                <a:innerShdw blurRad="69850" dist="43180" dir="5400000">
                  <a:srgbClr val="000000">
                    <a:alpha val="65000"/>
                  </a:srgbClr>
                </a:innerShdw>
              </a:effectLst>
            </a:endParaRPr>
          </a:p>
          <a:p>
            <a:pPr marL="0" indent="0">
              <a:lnSpc>
                <a:spcPct val="110000"/>
              </a:lnSpc>
              <a:buNone/>
            </a:pPr>
            <a:r>
              <a:rPr lang="en-US" b="1" dirty="0" smtClean="0">
                <a:solidFill>
                  <a:srgbClr val="002060"/>
                </a:solidFill>
              </a:rPr>
              <a:t>37  </a:t>
            </a:r>
            <a:r>
              <a:rPr lang="en-US" dirty="0" smtClean="0">
                <a:solidFill>
                  <a:srgbClr val="002060"/>
                </a:solidFill>
              </a:rPr>
              <a:t>It </a:t>
            </a:r>
            <a:r>
              <a:rPr lang="en-US" b="1" dirty="0" smtClean="0">
                <a:ln w="1905">
                  <a:solidFill>
                    <a:srgbClr val="002060"/>
                  </a:solidFill>
                </a:ln>
                <a:solidFill>
                  <a:schemeClr val="bg1"/>
                </a:solidFill>
                <a:effectLst>
                  <a:innerShdw blurRad="69850" dist="43180" dir="5400000">
                    <a:srgbClr val="000000">
                      <a:alpha val="65000"/>
                    </a:srgbClr>
                  </a:innerShdw>
                </a:effectLst>
              </a:rPr>
              <a:t>[David’s spiritual seed] </a:t>
            </a:r>
            <a:r>
              <a:rPr lang="en-US" dirty="0" smtClean="0">
                <a:solidFill>
                  <a:srgbClr val="002060"/>
                </a:solidFill>
              </a:rPr>
              <a:t>shall </a:t>
            </a:r>
            <a:r>
              <a:rPr lang="en-US" dirty="0">
                <a:solidFill>
                  <a:srgbClr val="002060"/>
                </a:solidFill>
              </a:rPr>
              <a:t>be established for ever as the moon, and as a faithful witness in heaven</a:t>
            </a:r>
            <a:r>
              <a:rPr lang="en-US" dirty="0" smtClean="0">
                <a:solidFill>
                  <a:srgbClr val="002060"/>
                </a:solidFill>
              </a:rPr>
              <a:t>.  </a:t>
            </a:r>
            <a:r>
              <a:rPr lang="en-US" sz="2600" dirty="0" smtClean="0">
                <a:ln w="1905">
                  <a:solidFill>
                    <a:srgbClr val="002060"/>
                  </a:solidFill>
                </a:ln>
                <a:solidFill>
                  <a:srgbClr val="7030A0"/>
                </a:solidFill>
                <a:effectLst>
                  <a:innerShdw blurRad="69850" dist="43180" dir="5400000">
                    <a:srgbClr val="000000">
                      <a:alpha val="65000"/>
                    </a:srgbClr>
                  </a:innerShdw>
                </a:effectLst>
              </a:rPr>
              <a:t>(Context:  Just as the sun and moon are faithful witnesses in the sky to the Creator’s design, so will Yahuah be faithful to His everlasting covenant.)</a:t>
            </a:r>
            <a:endParaRPr lang="en-US" sz="2600" dirty="0">
              <a:ln w="1905">
                <a:solidFill>
                  <a:srgbClr val="002060"/>
                </a:solidFill>
              </a:ln>
              <a:solidFill>
                <a:srgbClr val="7030A0"/>
              </a:solidFill>
              <a:effectLst>
                <a:innerShdw blurRad="69850" dist="43180" dir="5400000">
                  <a:srgbClr val="000000">
                    <a:alpha val="65000"/>
                  </a:srgbClr>
                </a:innerShdw>
              </a:effectLst>
            </a:endParaRPr>
          </a:p>
          <a:p>
            <a:pPr marL="0" indent="0">
              <a:lnSpc>
                <a:spcPct val="110000"/>
              </a:lnSpc>
              <a:buNone/>
            </a:pPr>
            <a:endParaRPr lang="en-US" dirty="0"/>
          </a:p>
          <a:p>
            <a:pPr marL="0" indent="0">
              <a:buNone/>
            </a:pPr>
            <a:endParaRPr lang="en-US" dirty="0"/>
          </a:p>
        </p:txBody>
      </p:sp>
      <p:sp>
        <p:nvSpPr>
          <p:cNvPr id="5" name="Slide Number Placeholder 4"/>
          <p:cNvSpPr>
            <a:spLocks noGrp="1"/>
          </p:cNvSpPr>
          <p:nvPr>
            <p:ph type="sldNum" sz="quarter" idx="16"/>
          </p:nvPr>
        </p:nvSpPr>
        <p:spPr/>
        <p:txBody>
          <a:bodyPr>
            <a:normAutofit fontScale="85000" lnSpcReduction="20000"/>
          </a:bodyPr>
          <a:lstStyle/>
          <a:p>
            <a:fld id="{AA4C6552-42F6-43F2-A3FB-E92E8C09004E}" type="slidenum">
              <a:rPr lang="en-US" smtClean="0"/>
              <a:pPr/>
              <a:t>82</a:t>
            </a:fld>
            <a:endParaRPr lang="en-US"/>
          </a:p>
        </p:txBody>
      </p:sp>
    </p:spTree>
    <p:extLst>
      <p:ext uri="{BB962C8B-B14F-4D97-AF65-F5344CB8AC3E}">
        <p14:creationId xmlns:p14="http://schemas.microsoft.com/office/powerpoint/2010/main" val="172577416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9200"/>
          </a:xfrm>
          <a:blipFill dpi="0" rotWithShape="1">
            <a:blip r:embed="rId3">
              <a:extLst>
                <a:ext uri="{28A0092B-C50C-407E-A947-70E740481C1C}">
                  <a14:useLocalDpi xmlns:a14="http://schemas.microsoft.com/office/drawing/2010/main" val="0"/>
                </a:ext>
              </a:extLst>
            </a:blip>
            <a:srcRect/>
            <a:stretch>
              <a:fillRect/>
            </a:stretch>
          </a:blipFill>
        </p:spPr>
        <p:txBody>
          <a:bodyPr>
            <a:noAutofit/>
            <a:scene3d>
              <a:camera prst="orthographicFront"/>
              <a:lightRig rig="threePt" dir="t"/>
            </a:scene3d>
            <a:sp3d extrusionH="57150">
              <a:bevelT h="25400" prst="softRound"/>
            </a:sp3d>
          </a:bodyPr>
          <a:lstStyle/>
          <a:p>
            <a:pPr algn="ctr"/>
            <a:r>
              <a:rPr lang="en-US" sz="4800" b="1" dirty="0" smtClean="0">
                <a:ln w="19050">
                  <a:solidFill>
                    <a:srgbClr val="008080"/>
                  </a:solidFill>
                </a:ln>
                <a:solidFill>
                  <a:srgbClr val="ACDED8"/>
                </a:solidFill>
                <a:latin typeface="Cooper Black" pitchFamily="18" charset="0"/>
                <a:cs typeface="Aharoni" pitchFamily="2" charset="-79"/>
              </a:rPr>
              <a:t>Matthew Henry Commentary  </a:t>
            </a:r>
            <a:r>
              <a:rPr lang="en-US" sz="3200" b="1" dirty="0" smtClean="0">
                <a:ln w="19050">
                  <a:solidFill>
                    <a:srgbClr val="008080"/>
                  </a:solidFill>
                </a:ln>
                <a:solidFill>
                  <a:srgbClr val="ACDED8"/>
                </a:solidFill>
                <a:latin typeface="Cooper Black" pitchFamily="18" charset="0"/>
                <a:cs typeface="Aharoni" pitchFamily="2" charset="-79"/>
              </a:rPr>
              <a:t>Ps 89:37</a:t>
            </a:r>
            <a:endParaRPr lang="en-US" sz="4800" dirty="0">
              <a:ln w="19050">
                <a:solidFill>
                  <a:srgbClr val="008080"/>
                </a:solidFill>
              </a:ln>
              <a:solidFill>
                <a:srgbClr val="ACDED8"/>
              </a:solidFill>
              <a:latin typeface="Cooper Black" pitchFamily="18" charset="0"/>
            </a:endParaRPr>
          </a:p>
        </p:txBody>
      </p:sp>
      <p:sp>
        <p:nvSpPr>
          <p:cNvPr id="3" name="Content Placeholder 2"/>
          <p:cNvSpPr>
            <a:spLocks noGrp="1"/>
          </p:cNvSpPr>
          <p:nvPr>
            <p:ph sz="quarter" idx="1"/>
          </p:nvPr>
        </p:nvSpPr>
        <p:spPr>
          <a:xfrm>
            <a:off x="304800" y="1600200"/>
            <a:ext cx="11658600" cy="5105400"/>
          </a:xfrm>
        </p:spPr>
        <p:txBody>
          <a:bodyPr>
            <a:normAutofit/>
          </a:bodyPr>
          <a:lstStyle/>
          <a:p>
            <a:pPr marL="0" indent="0">
              <a:buNone/>
            </a:pPr>
            <a:r>
              <a:rPr lang="en-US" b="1" dirty="0">
                <a:ln w="1905">
                  <a:solidFill>
                    <a:srgbClr val="ACDED8"/>
                  </a:solidFill>
                </a:ln>
                <a:solidFill>
                  <a:schemeClr val="accent4"/>
                </a:solidFill>
                <a:effectLst>
                  <a:innerShdw blurRad="69850" dist="43180" dir="5400000">
                    <a:srgbClr val="000000">
                      <a:alpha val="65000"/>
                    </a:srgbClr>
                  </a:innerShdw>
                </a:effectLst>
                <a:latin typeface="Calibri" pitchFamily="34" charset="0"/>
                <a:cs typeface="Calibri" pitchFamily="34" charset="0"/>
              </a:rPr>
              <a:t>For the covenant's sake: </a:t>
            </a:r>
            <a:r>
              <a:rPr lang="en-US" b="1" dirty="0" smtClean="0">
                <a:ln w="1905">
                  <a:solidFill>
                    <a:srgbClr val="ACDED8"/>
                  </a:solidFill>
                </a:ln>
                <a:solidFill>
                  <a:schemeClr val="accent4"/>
                </a:solidFill>
                <a:effectLst>
                  <a:innerShdw blurRad="69850" dist="43180" dir="5400000">
                    <a:srgbClr val="000000">
                      <a:alpha val="65000"/>
                    </a:srgbClr>
                  </a:innerShdw>
                </a:effectLst>
                <a:latin typeface="Calibri" pitchFamily="34" charset="0"/>
                <a:cs typeface="Calibri" pitchFamily="34" charset="0"/>
              </a:rPr>
              <a:t> My </a:t>
            </a:r>
            <a:r>
              <a:rPr lang="en-US" b="1" dirty="0">
                <a:ln w="1905">
                  <a:solidFill>
                    <a:srgbClr val="ACDED8"/>
                  </a:solidFill>
                </a:ln>
                <a:solidFill>
                  <a:schemeClr val="accent4"/>
                </a:solidFill>
                <a:effectLst>
                  <a:innerShdw blurRad="69850" dist="43180" dir="5400000">
                    <a:srgbClr val="000000">
                      <a:alpha val="65000"/>
                    </a:srgbClr>
                  </a:innerShdw>
                </a:effectLst>
                <a:latin typeface="Calibri" pitchFamily="34" charset="0"/>
                <a:cs typeface="Calibri" pitchFamily="34" charset="0"/>
              </a:rPr>
              <a:t>faithfulness shall not fail, my covenant will I not break. </a:t>
            </a:r>
            <a:r>
              <a:rPr lang="en-US" b="1" dirty="0">
                <a:ln w="1905">
                  <a:solidFill>
                    <a:srgbClr val="002060"/>
                  </a:solidFill>
                </a:ln>
                <a:solidFill>
                  <a:schemeClr val="accent2">
                    <a:lumMod val="20000"/>
                    <a:lumOff val="80000"/>
                  </a:schemeClr>
                </a:solidFill>
                <a:effectLst>
                  <a:innerShdw blurRad="69850" dist="43180" dir="5400000">
                    <a:srgbClr val="000000">
                      <a:alpha val="65000"/>
                    </a:srgbClr>
                  </a:innerShdw>
                </a:effectLst>
                <a:latin typeface="Calibri" pitchFamily="34" charset="0"/>
                <a:cs typeface="Calibri" pitchFamily="34" charset="0"/>
              </a:rPr>
              <a:t>It was supposed that they had broken </a:t>
            </a:r>
            <a:r>
              <a:rPr lang="en-US" b="1" dirty="0" smtClean="0">
                <a:ln w="1905">
                  <a:solidFill>
                    <a:srgbClr val="002060"/>
                  </a:solidFill>
                </a:ln>
                <a:solidFill>
                  <a:schemeClr val="accent2">
                    <a:lumMod val="20000"/>
                    <a:lumOff val="80000"/>
                  </a:schemeClr>
                </a:solidFill>
                <a:effectLst>
                  <a:innerShdw blurRad="69850" dist="43180" dir="5400000">
                    <a:srgbClr val="000000">
                      <a:alpha val="65000"/>
                    </a:srgbClr>
                  </a:innerShdw>
                </a:effectLst>
                <a:latin typeface="Calibri" pitchFamily="34" charset="0"/>
                <a:cs typeface="Calibri" pitchFamily="34" charset="0"/>
              </a:rPr>
              <a:t>God's [Yahuah’s] </a:t>
            </a:r>
            <a:r>
              <a:rPr lang="en-US" b="1" dirty="0">
                <a:ln w="1905">
                  <a:solidFill>
                    <a:srgbClr val="002060"/>
                  </a:solidFill>
                </a:ln>
                <a:solidFill>
                  <a:schemeClr val="accent2">
                    <a:lumMod val="20000"/>
                    <a:lumOff val="80000"/>
                  </a:schemeClr>
                </a:solidFill>
                <a:effectLst>
                  <a:innerShdw blurRad="69850" dist="43180" dir="5400000">
                    <a:srgbClr val="000000">
                      <a:alpha val="65000"/>
                    </a:srgbClr>
                  </a:innerShdw>
                </a:effectLst>
                <a:latin typeface="Calibri" pitchFamily="34" charset="0"/>
                <a:cs typeface="Calibri" pitchFamily="34" charset="0"/>
              </a:rPr>
              <a:t>statutes, profaned and polluted them (so the word signifies); "But," says </a:t>
            </a:r>
            <a:r>
              <a:rPr lang="en-US" b="1" dirty="0" smtClean="0">
                <a:ln w="1905">
                  <a:solidFill>
                    <a:srgbClr val="002060"/>
                  </a:solidFill>
                </a:ln>
                <a:solidFill>
                  <a:schemeClr val="accent2">
                    <a:lumMod val="20000"/>
                    <a:lumOff val="80000"/>
                  </a:schemeClr>
                </a:solidFill>
                <a:effectLst>
                  <a:innerShdw blurRad="69850" dist="43180" dir="5400000">
                    <a:srgbClr val="000000">
                      <a:alpha val="65000"/>
                    </a:srgbClr>
                  </a:innerShdw>
                </a:effectLst>
                <a:latin typeface="Calibri" pitchFamily="34" charset="0"/>
                <a:cs typeface="Calibri" pitchFamily="34" charset="0"/>
              </a:rPr>
              <a:t>God [Yahuah], </a:t>
            </a:r>
            <a:r>
              <a:rPr lang="en-US" b="1" dirty="0">
                <a:ln w="1905">
                  <a:solidFill>
                    <a:srgbClr val="002060"/>
                  </a:solidFill>
                </a:ln>
                <a:solidFill>
                  <a:schemeClr val="accent2">
                    <a:lumMod val="20000"/>
                    <a:lumOff val="80000"/>
                  </a:schemeClr>
                </a:solidFill>
                <a:effectLst>
                  <a:innerShdw blurRad="69850" dist="43180" dir="5400000">
                    <a:srgbClr val="000000">
                      <a:alpha val="65000"/>
                    </a:srgbClr>
                  </a:innerShdw>
                </a:effectLst>
                <a:latin typeface="Calibri" pitchFamily="34" charset="0"/>
                <a:cs typeface="Calibri" pitchFamily="34" charset="0"/>
              </a:rPr>
              <a:t>"I will not break, I will not profane and pollute, my </a:t>
            </a:r>
            <a:r>
              <a:rPr lang="en-US" b="1" dirty="0" smtClean="0">
                <a:ln w="1905">
                  <a:solidFill>
                    <a:srgbClr val="002060"/>
                  </a:solidFill>
                </a:ln>
                <a:solidFill>
                  <a:schemeClr val="accent2">
                    <a:lumMod val="20000"/>
                    <a:lumOff val="80000"/>
                  </a:schemeClr>
                </a:solidFill>
                <a:effectLst>
                  <a:innerShdw blurRad="69850" dist="43180" dir="5400000">
                    <a:srgbClr val="000000">
                      <a:alpha val="65000"/>
                    </a:srgbClr>
                  </a:innerShdw>
                </a:effectLst>
                <a:latin typeface="Calibri" pitchFamily="34" charset="0"/>
                <a:cs typeface="Calibri" pitchFamily="34" charset="0"/>
              </a:rPr>
              <a:t>covenant“ … </a:t>
            </a:r>
            <a:r>
              <a:rPr lang="en-US" b="1" dirty="0" smtClean="0">
                <a:ln w="1905"/>
                <a:solidFill>
                  <a:srgbClr val="FFC9DB"/>
                </a:solidFill>
                <a:effectLst>
                  <a:innerShdw blurRad="69850" dist="43180" dir="5400000">
                    <a:srgbClr val="000000">
                      <a:alpha val="65000"/>
                    </a:srgbClr>
                  </a:innerShdw>
                </a:effectLst>
                <a:latin typeface="Calibri" pitchFamily="34" charset="0"/>
                <a:cs typeface="Calibri" pitchFamily="34" charset="0"/>
              </a:rPr>
              <a:t>That </a:t>
            </a:r>
            <a:r>
              <a:rPr lang="en-US" b="1" dirty="0">
                <a:ln w="1905"/>
                <a:solidFill>
                  <a:srgbClr val="FFC9DB"/>
                </a:solidFill>
                <a:effectLst>
                  <a:innerShdw blurRad="69850" dist="43180" dir="5400000">
                    <a:srgbClr val="000000">
                      <a:alpha val="65000"/>
                    </a:srgbClr>
                  </a:innerShdw>
                </a:effectLst>
                <a:latin typeface="Calibri" pitchFamily="34" charset="0"/>
                <a:cs typeface="Calibri" pitchFamily="34" charset="0"/>
              </a:rPr>
              <a:t>which is said and sworn is that </a:t>
            </a:r>
            <a:r>
              <a:rPr lang="en-US" b="1" dirty="0" smtClean="0">
                <a:ln w="1905"/>
                <a:solidFill>
                  <a:srgbClr val="FFC9DB"/>
                </a:solidFill>
                <a:effectLst>
                  <a:innerShdw blurRad="69850" dist="43180" dir="5400000">
                    <a:srgbClr val="000000">
                      <a:alpha val="65000"/>
                    </a:srgbClr>
                  </a:innerShdw>
                </a:effectLst>
                <a:latin typeface="Calibri" pitchFamily="34" charset="0"/>
                <a:cs typeface="Calibri" pitchFamily="34" charset="0"/>
              </a:rPr>
              <a:t>God [Yahuah] </a:t>
            </a:r>
            <a:r>
              <a:rPr lang="en-US" b="1" dirty="0">
                <a:ln w="1905"/>
                <a:solidFill>
                  <a:srgbClr val="FFC9DB"/>
                </a:solidFill>
                <a:effectLst>
                  <a:innerShdw blurRad="69850" dist="43180" dir="5400000">
                    <a:srgbClr val="000000">
                      <a:alpha val="65000"/>
                    </a:srgbClr>
                  </a:innerShdw>
                </a:effectLst>
                <a:latin typeface="Calibri" pitchFamily="34" charset="0"/>
                <a:cs typeface="Calibri" pitchFamily="34" charset="0"/>
              </a:rPr>
              <a:t>will have a church in the world as long as sun and moon endure, v. 36, 37. </a:t>
            </a:r>
            <a:r>
              <a:rPr lang="en-US" b="1" dirty="0" smtClean="0">
                <a:ln w="1905"/>
                <a:solidFill>
                  <a:srgbClr val="FFC9DB"/>
                </a:solidFill>
                <a:effectLst>
                  <a:innerShdw blurRad="69850" dist="43180" dir="5400000">
                    <a:srgbClr val="000000">
                      <a:alpha val="65000"/>
                    </a:srgbClr>
                  </a:innerShdw>
                </a:effectLst>
                <a:latin typeface="Calibri" pitchFamily="34" charset="0"/>
                <a:cs typeface="Calibri" pitchFamily="34" charset="0"/>
              </a:rPr>
              <a:t> </a:t>
            </a:r>
            <a:r>
              <a:rPr lang="en-US" b="1" dirty="0" smtClean="0">
                <a:ln w="1905"/>
                <a:solidFill>
                  <a:schemeClr val="accent4">
                    <a:lumMod val="75000"/>
                  </a:schemeClr>
                </a:solidFill>
                <a:effectLst>
                  <a:innerShdw blurRad="69850" dist="43180" dir="5400000">
                    <a:srgbClr val="000000">
                      <a:alpha val="65000"/>
                    </a:srgbClr>
                  </a:innerShdw>
                </a:effectLst>
                <a:latin typeface="Calibri" pitchFamily="34" charset="0"/>
                <a:cs typeface="Calibri" pitchFamily="34" charset="0"/>
              </a:rPr>
              <a:t>The </a:t>
            </a:r>
            <a:r>
              <a:rPr lang="en-US" b="1" dirty="0">
                <a:ln w="1905"/>
                <a:solidFill>
                  <a:schemeClr val="accent4">
                    <a:lumMod val="75000"/>
                  </a:schemeClr>
                </a:solidFill>
                <a:effectLst>
                  <a:innerShdw blurRad="69850" dist="43180" dir="5400000">
                    <a:srgbClr val="000000">
                      <a:alpha val="65000"/>
                    </a:srgbClr>
                  </a:innerShdw>
                </a:effectLst>
                <a:latin typeface="Calibri" pitchFamily="34" charset="0"/>
                <a:cs typeface="Calibri" pitchFamily="34" charset="0"/>
              </a:rPr>
              <a:t>sun and moon are faithful witnesses in heaven of the wisdom, power, and goodness of the Creator, and shall continue while time </a:t>
            </a:r>
            <a:r>
              <a:rPr lang="en-US" b="1" dirty="0" smtClean="0">
                <a:ln w="1905"/>
                <a:solidFill>
                  <a:schemeClr val="accent4">
                    <a:lumMod val="75000"/>
                  </a:schemeClr>
                </a:solidFill>
                <a:effectLst>
                  <a:innerShdw blurRad="69850" dist="43180" dir="5400000">
                    <a:srgbClr val="000000">
                      <a:alpha val="65000"/>
                    </a:srgbClr>
                  </a:innerShdw>
                </a:effectLst>
                <a:latin typeface="Calibri" pitchFamily="34" charset="0"/>
                <a:cs typeface="Calibri" pitchFamily="34" charset="0"/>
              </a:rPr>
              <a:t>lasts … </a:t>
            </a:r>
            <a:r>
              <a:rPr lang="en-US" b="1" dirty="0">
                <a:ln w="1905"/>
                <a:solidFill>
                  <a:srgbClr val="FFC9DB"/>
                </a:solidFill>
                <a:effectLst>
                  <a:innerShdw blurRad="69850" dist="43180" dir="5400000">
                    <a:srgbClr val="000000">
                      <a:alpha val="65000"/>
                    </a:srgbClr>
                  </a:innerShdw>
                </a:effectLst>
                <a:latin typeface="Calibri" pitchFamily="34" charset="0"/>
                <a:cs typeface="Calibri" pitchFamily="34" charset="0"/>
              </a:rPr>
              <a:t>but the seed of Christ shall be established for ever, as lights of the world while the world stands, to shine in it, </a:t>
            </a:r>
            <a:r>
              <a:rPr lang="en-US" b="1" dirty="0">
                <a:ln w="1905"/>
                <a:solidFill>
                  <a:schemeClr val="bg1"/>
                </a:solidFill>
                <a:effectLst>
                  <a:innerShdw blurRad="69850" dist="43180" dir="5400000">
                    <a:srgbClr val="000000">
                      <a:alpha val="65000"/>
                    </a:srgbClr>
                  </a:innerShdw>
                </a:effectLst>
                <a:latin typeface="Calibri" pitchFamily="34" charset="0"/>
                <a:cs typeface="Calibri" pitchFamily="34" charset="0"/>
              </a:rPr>
              <a:t>and, when it is at an end, they shall be established lights shining in the firmament of the Father. </a:t>
            </a:r>
          </a:p>
          <a:p>
            <a:pPr marL="0" indent="0">
              <a:buNone/>
            </a:pPr>
            <a:endParaRPr lang="en-US" dirty="0"/>
          </a:p>
        </p:txBody>
      </p:sp>
      <p:sp>
        <p:nvSpPr>
          <p:cNvPr id="5" name="Slide Number Placeholder 4"/>
          <p:cNvSpPr>
            <a:spLocks noGrp="1"/>
          </p:cNvSpPr>
          <p:nvPr>
            <p:ph type="sldNum" sz="quarter" idx="16"/>
          </p:nvPr>
        </p:nvSpPr>
        <p:spPr/>
        <p:txBody>
          <a:bodyPr>
            <a:normAutofit fontScale="85000" lnSpcReduction="20000"/>
          </a:bodyPr>
          <a:lstStyle/>
          <a:p>
            <a:fld id="{AA4C6552-42F6-43F2-A3FB-E92E8C09004E}" type="slidenum">
              <a:rPr lang="en-US" smtClean="0"/>
              <a:pPr/>
              <a:t>83</a:t>
            </a:fld>
            <a:endParaRPr lang="en-US"/>
          </a:p>
        </p:txBody>
      </p:sp>
    </p:spTree>
    <p:extLst>
      <p:ext uri="{BB962C8B-B14F-4D97-AF65-F5344CB8AC3E}">
        <p14:creationId xmlns:p14="http://schemas.microsoft.com/office/powerpoint/2010/main" val="356179937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304800" y="1295401"/>
            <a:ext cx="5486400" cy="2895600"/>
          </a:xfrm>
        </p:spPr>
        <p:txBody>
          <a:bodyPr>
            <a:normAutofit fontScale="92500" lnSpcReduction="10000"/>
            <a:scene3d>
              <a:camera prst="orthographicFront"/>
              <a:lightRig rig="threePt" dir="t"/>
            </a:scene3d>
            <a:sp3d extrusionH="57150">
              <a:bevelT h="25400" prst="softRound"/>
            </a:sp3d>
          </a:bodyPr>
          <a:lstStyle/>
          <a:p>
            <a:pPr marL="0" indent="0">
              <a:buNone/>
            </a:pPr>
            <a:r>
              <a:rPr lang="en-US" sz="3200" b="1" dirty="0">
                <a:solidFill>
                  <a:schemeClr val="accent2">
                    <a:lumMod val="20000"/>
                    <a:lumOff val="80000"/>
                  </a:schemeClr>
                </a:solidFill>
                <a:cs typeface="Cordia New" pitchFamily="34" charset="-34"/>
              </a:rPr>
              <a:t>Psalms 89:37</a:t>
            </a:r>
            <a:r>
              <a:rPr lang="en-US" sz="3200" dirty="0">
                <a:solidFill>
                  <a:schemeClr val="accent2">
                    <a:lumMod val="20000"/>
                    <a:lumOff val="80000"/>
                  </a:schemeClr>
                </a:solidFill>
                <a:cs typeface="Cordia New" pitchFamily="34" charset="-34"/>
              </a:rPr>
              <a:t>  </a:t>
            </a:r>
            <a:endParaRPr lang="en-US" sz="3200" dirty="0" smtClean="0">
              <a:solidFill>
                <a:schemeClr val="accent2">
                  <a:lumMod val="20000"/>
                  <a:lumOff val="80000"/>
                </a:schemeClr>
              </a:solidFill>
              <a:cs typeface="Cordia New" pitchFamily="34" charset="-34"/>
            </a:endParaRPr>
          </a:p>
          <a:p>
            <a:pPr marL="0" indent="0">
              <a:buNone/>
            </a:pPr>
            <a:r>
              <a:rPr lang="en-US" sz="3200" dirty="0" smtClean="0">
                <a:solidFill>
                  <a:schemeClr val="accent2">
                    <a:lumMod val="20000"/>
                    <a:lumOff val="80000"/>
                  </a:schemeClr>
                </a:solidFill>
                <a:cs typeface="Cordia New" pitchFamily="34" charset="-34"/>
              </a:rPr>
              <a:t>It [Yahuah’s witness] </a:t>
            </a:r>
            <a:br>
              <a:rPr lang="en-US" sz="3200" dirty="0" smtClean="0">
                <a:solidFill>
                  <a:schemeClr val="accent2">
                    <a:lumMod val="20000"/>
                    <a:lumOff val="80000"/>
                  </a:schemeClr>
                </a:solidFill>
                <a:cs typeface="Cordia New" pitchFamily="34" charset="-34"/>
              </a:rPr>
            </a:br>
            <a:r>
              <a:rPr lang="en-US" sz="3200" dirty="0" smtClean="0">
                <a:solidFill>
                  <a:schemeClr val="accent2">
                    <a:lumMod val="20000"/>
                    <a:lumOff val="80000"/>
                  </a:schemeClr>
                </a:solidFill>
                <a:cs typeface="Cordia New" pitchFamily="34" charset="-34"/>
              </a:rPr>
              <a:t>shall </a:t>
            </a:r>
            <a:r>
              <a:rPr lang="en-US" sz="3200" dirty="0">
                <a:solidFill>
                  <a:schemeClr val="accent2">
                    <a:lumMod val="20000"/>
                    <a:lumOff val="80000"/>
                  </a:schemeClr>
                </a:solidFill>
                <a:cs typeface="Cordia New" pitchFamily="34" charset="-34"/>
              </a:rPr>
              <a:t>be established for </a:t>
            </a:r>
            <a:r>
              <a:rPr lang="en-US" sz="3200" dirty="0" smtClean="0">
                <a:solidFill>
                  <a:schemeClr val="accent2">
                    <a:lumMod val="20000"/>
                    <a:lumOff val="80000"/>
                  </a:schemeClr>
                </a:solidFill>
                <a:cs typeface="Cordia New" pitchFamily="34" charset="-34"/>
              </a:rPr>
              <a:t/>
            </a:r>
            <a:br>
              <a:rPr lang="en-US" sz="3200" dirty="0" smtClean="0">
                <a:solidFill>
                  <a:schemeClr val="accent2">
                    <a:lumMod val="20000"/>
                    <a:lumOff val="80000"/>
                  </a:schemeClr>
                </a:solidFill>
                <a:cs typeface="Cordia New" pitchFamily="34" charset="-34"/>
              </a:rPr>
            </a:br>
            <a:r>
              <a:rPr lang="en-US" sz="3200" dirty="0" smtClean="0">
                <a:solidFill>
                  <a:schemeClr val="accent2">
                    <a:lumMod val="20000"/>
                    <a:lumOff val="80000"/>
                  </a:schemeClr>
                </a:solidFill>
                <a:cs typeface="Cordia New" pitchFamily="34" charset="-34"/>
              </a:rPr>
              <a:t>ever </a:t>
            </a:r>
            <a:r>
              <a:rPr lang="en-US" sz="3200" dirty="0">
                <a:solidFill>
                  <a:schemeClr val="accent2">
                    <a:lumMod val="20000"/>
                    <a:lumOff val="80000"/>
                  </a:schemeClr>
                </a:solidFill>
                <a:cs typeface="Cordia New" pitchFamily="34" charset="-34"/>
              </a:rPr>
              <a:t>as </a:t>
            </a:r>
            <a:r>
              <a:rPr lang="en-US" sz="3200" b="1" dirty="0">
                <a:solidFill>
                  <a:schemeClr val="accent2">
                    <a:lumMod val="20000"/>
                    <a:lumOff val="80000"/>
                  </a:schemeClr>
                </a:solidFill>
                <a:cs typeface="Cordia New" pitchFamily="34" charset="-34"/>
              </a:rPr>
              <a:t>the </a:t>
            </a:r>
            <a:r>
              <a:rPr lang="en-US" sz="3200" b="1" dirty="0" smtClean="0">
                <a:solidFill>
                  <a:schemeClr val="accent2">
                    <a:lumMod val="20000"/>
                    <a:lumOff val="80000"/>
                  </a:schemeClr>
                </a:solidFill>
                <a:cs typeface="Cordia New" pitchFamily="34" charset="-34"/>
              </a:rPr>
              <a:t>MOON</a:t>
            </a:r>
            <a:r>
              <a:rPr lang="en-US" sz="3200" b="1" dirty="0">
                <a:solidFill>
                  <a:schemeClr val="accent2">
                    <a:lumMod val="20000"/>
                    <a:lumOff val="80000"/>
                  </a:schemeClr>
                </a:solidFill>
                <a:cs typeface="Cordia New" pitchFamily="34" charset="-34"/>
              </a:rPr>
              <a:t>, and </a:t>
            </a:r>
            <a:r>
              <a:rPr lang="en-US" sz="3200" b="1" dirty="0" smtClean="0">
                <a:solidFill>
                  <a:schemeClr val="accent2">
                    <a:lumMod val="20000"/>
                    <a:lumOff val="80000"/>
                  </a:schemeClr>
                </a:solidFill>
                <a:cs typeface="Cordia New" pitchFamily="34" charset="-34"/>
              </a:rPr>
              <a:t/>
            </a:r>
            <a:br>
              <a:rPr lang="en-US" sz="3200" b="1" dirty="0" smtClean="0">
                <a:solidFill>
                  <a:schemeClr val="accent2">
                    <a:lumMod val="20000"/>
                    <a:lumOff val="80000"/>
                  </a:schemeClr>
                </a:solidFill>
                <a:cs typeface="Cordia New" pitchFamily="34" charset="-34"/>
              </a:rPr>
            </a:br>
            <a:r>
              <a:rPr lang="en-US" sz="3200" b="1" dirty="0" smtClean="0">
                <a:solidFill>
                  <a:schemeClr val="accent2">
                    <a:lumMod val="20000"/>
                    <a:lumOff val="80000"/>
                  </a:schemeClr>
                </a:solidFill>
                <a:cs typeface="Cordia New" pitchFamily="34" charset="-34"/>
              </a:rPr>
              <a:t>as </a:t>
            </a:r>
            <a:r>
              <a:rPr lang="en-US" sz="3200" b="1" dirty="0">
                <a:solidFill>
                  <a:schemeClr val="accent2">
                    <a:lumMod val="20000"/>
                    <a:lumOff val="80000"/>
                  </a:schemeClr>
                </a:solidFill>
                <a:cs typeface="Cordia New" pitchFamily="34" charset="-34"/>
              </a:rPr>
              <a:t>a faithful witness in heaven</a:t>
            </a:r>
            <a:r>
              <a:rPr lang="en-US" sz="3200" b="1" dirty="0" smtClean="0">
                <a:solidFill>
                  <a:schemeClr val="accent2">
                    <a:lumMod val="20000"/>
                    <a:lumOff val="80000"/>
                  </a:schemeClr>
                </a:solidFill>
                <a:cs typeface="Cordia New" pitchFamily="34" charset="-34"/>
              </a:rPr>
              <a:t>.</a:t>
            </a:r>
            <a:endParaRPr lang="en-US" dirty="0">
              <a:ln>
                <a:solidFill>
                  <a:schemeClr val="bg1"/>
                </a:solidFill>
              </a:ln>
              <a:solidFill>
                <a:schemeClr val="accent2">
                  <a:lumMod val="20000"/>
                  <a:lumOff val="80000"/>
                </a:schemeClr>
              </a:solidFill>
            </a:endParaRPr>
          </a:p>
        </p:txBody>
      </p:sp>
      <p:sp>
        <p:nvSpPr>
          <p:cNvPr id="13" name="Content Placeholder 12"/>
          <p:cNvSpPr>
            <a:spLocks noGrp="1"/>
          </p:cNvSpPr>
          <p:nvPr>
            <p:ph sz="quarter" idx="2"/>
          </p:nvPr>
        </p:nvSpPr>
        <p:spPr>
          <a:xfrm>
            <a:off x="8458200" y="1447800"/>
            <a:ext cx="3505200" cy="2667000"/>
          </a:xfrm>
        </p:spPr>
        <p:txBody>
          <a:bodyPr>
            <a:normAutofit fontScale="92500" lnSpcReduction="10000"/>
            <a:scene3d>
              <a:camera prst="orthographicFront"/>
              <a:lightRig rig="threePt" dir="t"/>
            </a:scene3d>
            <a:sp3d extrusionH="57150">
              <a:bevelT w="38100" h="38100"/>
            </a:sp3d>
          </a:bodyPr>
          <a:lstStyle/>
          <a:p>
            <a:pPr marL="0" indent="0" algn="ctr">
              <a:buNone/>
            </a:pPr>
            <a:r>
              <a:rPr lang="en-US" sz="3900" b="1" dirty="0">
                <a:ln w="1905"/>
                <a:solidFill>
                  <a:srgbClr val="FFC000"/>
                </a:solidFill>
                <a:effectLst>
                  <a:innerShdw blurRad="69850" dist="43180" dir="5400000">
                    <a:srgbClr val="000000">
                      <a:alpha val="65000"/>
                    </a:srgbClr>
                  </a:innerShdw>
                </a:effectLst>
              </a:rPr>
              <a:t>Ps 72:5</a:t>
            </a:r>
          </a:p>
          <a:p>
            <a:pPr marL="0" indent="0" algn="ctr">
              <a:buNone/>
            </a:pPr>
            <a:r>
              <a:rPr lang="en-US" b="1" dirty="0" smtClean="0">
                <a:ln w="1905"/>
                <a:solidFill>
                  <a:srgbClr val="FFC000"/>
                </a:solidFill>
                <a:effectLst>
                  <a:innerShdw blurRad="69850" dist="43180" dir="5400000">
                    <a:srgbClr val="000000">
                      <a:alpha val="65000"/>
                    </a:srgbClr>
                  </a:innerShdw>
                </a:effectLst>
              </a:rPr>
              <a:t>They </a:t>
            </a:r>
            <a:r>
              <a:rPr lang="en-US" b="1" dirty="0">
                <a:ln w="1905"/>
                <a:solidFill>
                  <a:srgbClr val="FFC000"/>
                </a:solidFill>
                <a:effectLst>
                  <a:innerShdw blurRad="69850" dist="43180" dir="5400000">
                    <a:srgbClr val="000000">
                      <a:alpha val="65000"/>
                    </a:srgbClr>
                  </a:innerShdw>
                </a:effectLst>
              </a:rPr>
              <a:t>shall fear thee as long as the sun and moon endure, throughout all generations.</a:t>
            </a:r>
          </a:p>
          <a:p>
            <a:pPr marL="0" indent="0" algn="ctr">
              <a:buNone/>
            </a:pPr>
            <a:endParaRPr lang="en-US" b="1" dirty="0">
              <a:ln w="1905"/>
              <a:solidFill>
                <a:srgbClr val="FFC000"/>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6"/>
          </p:nvPr>
        </p:nvSpPr>
        <p:spPr>
          <a:xfrm>
            <a:off x="11421909" y="6507162"/>
            <a:ext cx="711200" cy="244476"/>
          </a:xfrm>
        </p:spPr>
        <p:txBody>
          <a:bodyPr>
            <a:normAutofit fontScale="85000" lnSpcReduction="20000"/>
          </a:bodyPr>
          <a:lstStyle/>
          <a:p>
            <a:fld id="{AA4C6552-42F6-43F2-A3FB-E92E8C09004E}" type="slidenum">
              <a:rPr lang="en-US" smtClean="0"/>
              <a:pPr/>
              <a:t>84</a:t>
            </a:fld>
            <a:endParaRPr lang="en-US"/>
          </a:p>
        </p:txBody>
      </p:sp>
      <p:sp>
        <p:nvSpPr>
          <p:cNvPr id="14" name="Rectangle 13"/>
          <p:cNvSpPr/>
          <p:nvPr/>
        </p:nvSpPr>
        <p:spPr>
          <a:xfrm>
            <a:off x="3940873" y="4191000"/>
            <a:ext cx="4068743" cy="769441"/>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9525">
                  <a:solidFill>
                    <a:srgbClr val="008080"/>
                  </a:solidFill>
                </a:ln>
                <a:solidFill>
                  <a:srgbClr val="D8EEC0"/>
                </a:solidFill>
                <a:latin typeface="Ravie" pitchFamily="82" charset="0"/>
                <a:cs typeface="Raavi" pitchFamily="34" charset="0"/>
              </a:rPr>
              <a:t>Summary</a:t>
            </a:r>
            <a:r>
              <a:rPr lang="en-US" sz="4400" b="1" cap="none" spc="0" dirty="0" smtClean="0">
                <a:ln w="9525">
                  <a:solidFill>
                    <a:srgbClr val="008080"/>
                  </a:solidFill>
                </a:ln>
                <a:solidFill>
                  <a:srgbClr val="D8EEC0"/>
                </a:solidFill>
                <a:effectLst/>
                <a:latin typeface="Ravie" pitchFamily="82" charset="0"/>
                <a:cs typeface="Raavi" pitchFamily="34" charset="0"/>
              </a:rPr>
              <a:t>:</a:t>
            </a:r>
            <a:endParaRPr lang="en-US" sz="4400" b="1" cap="none" spc="0" dirty="0">
              <a:ln w="9525">
                <a:solidFill>
                  <a:srgbClr val="008080"/>
                </a:solidFill>
              </a:ln>
              <a:solidFill>
                <a:srgbClr val="D8EEC0"/>
              </a:solidFill>
              <a:effectLst/>
              <a:latin typeface="Ravie" pitchFamily="82" charset="0"/>
              <a:cs typeface="Raavi" pitchFamily="34" charset="0"/>
            </a:endParaRPr>
          </a:p>
        </p:txBody>
      </p:sp>
      <p:sp>
        <p:nvSpPr>
          <p:cNvPr id="15" name="Rectangle 14"/>
          <p:cNvSpPr/>
          <p:nvPr/>
        </p:nvSpPr>
        <p:spPr>
          <a:xfrm>
            <a:off x="77630" y="4953000"/>
            <a:ext cx="11879899"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Yahuah is witness to, and attests to, His own oath and promises as a </a:t>
            </a:r>
            <a:r>
              <a:rPr lang="en-US" sz="3600" b="1" u="sng" dirty="0" smtClean="0">
                <a:ln w="11430"/>
                <a:solidFill>
                  <a:srgbClr val="FFC000"/>
                </a:solidFill>
                <a:effectLst>
                  <a:outerShdw blurRad="50800" dist="39000" dir="5460000" algn="tl">
                    <a:srgbClr val="000000">
                      <a:alpha val="38000"/>
                    </a:srgbClr>
                  </a:outerShdw>
                </a:effectLst>
                <a:latin typeface="Comic Sans MS" pitchFamily="66" charset="0"/>
              </a:rPr>
              <a:t>the</a:t>
            </a:r>
            <a:r>
              <a:rPr lang="en-US" sz="3600" b="1" dirty="0" smtClean="0">
                <a:ln w="11430"/>
                <a:solidFill>
                  <a:srgbClr val="FFC000"/>
                </a:solidFill>
                <a:effectLst>
                  <a:outerShdw blurRad="50800" dist="39000" dir="5460000" algn="tl">
                    <a:srgbClr val="000000">
                      <a:alpha val="38000"/>
                    </a:srgbClr>
                  </a:outerShdw>
                </a:effectLst>
                <a:latin typeface="Comic Sans MS" pitchFamily="66" charset="0"/>
              </a:rPr>
              <a:t> </a:t>
            </a:r>
            <a:r>
              <a:rPr lang="en-US" sz="3600" b="1" u="sng" dirty="0" smtClean="0">
                <a:ln w="11430"/>
                <a:solidFill>
                  <a:srgbClr val="FFC000"/>
                </a:solidFill>
                <a:effectLst>
                  <a:outerShdw blurRad="50800" dist="39000" dir="5460000" algn="tl">
                    <a:srgbClr val="000000">
                      <a:alpha val="38000"/>
                    </a:srgbClr>
                  </a:outerShdw>
                </a:effectLst>
                <a:latin typeface="Comic Sans MS" pitchFamily="66" charset="0"/>
              </a:rPr>
              <a:t>faithful</a:t>
            </a:r>
            <a:r>
              <a:rPr lang="en-US" sz="3600" b="1" dirty="0" smtClean="0">
                <a:ln w="11430"/>
                <a:solidFill>
                  <a:srgbClr val="FFC000"/>
                </a:solidFill>
                <a:effectLst>
                  <a:outerShdw blurRad="50800" dist="39000" dir="5460000" algn="tl">
                    <a:srgbClr val="000000">
                      <a:alpha val="38000"/>
                    </a:srgbClr>
                  </a:outerShdw>
                </a:effectLst>
                <a:latin typeface="Comic Sans MS" pitchFamily="66" charset="0"/>
              </a:rPr>
              <a:t> </a:t>
            </a:r>
            <a:r>
              <a:rPr lang="en-US" sz="3600" b="1" u="sng" dirty="0" smtClean="0">
                <a:ln w="11430"/>
                <a:solidFill>
                  <a:srgbClr val="FFC000"/>
                </a:solidFill>
                <a:effectLst>
                  <a:outerShdw blurRad="50800" dist="39000" dir="5460000" algn="tl">
                    <a:srgbClr val="000000">
                      <a:alpha val="38000"/>
                    </a:srgbClr>
                  </a:outerShdw>
                </a:effectLst>
                <a:latin typeface="Comic Sans MS" pitchFamily="66" charset="0"/>
              </a:rPr>
              <a:t>witness</a:t>
            </a:r>
            <a:r>
              <a:rPr lang="en-US" sz="3600" b="1" dirty="0" smtClean="0">
                <a:ln w="11430"/>
                <a:solidFill>
                  <a:srgbClr val="FFC000"/>
                </a:solidFill>
                <a:effectLst>
                  <a:outerShdw blurRad="50800" dist="39000" dir="5460000" algn="tl">
                    <a:srgbClr val="000000">
                      <a:alpha val="38000"/>
                    </a:srgbClr>
                  </a:outerShdw>
                </a:effectLst>
                <a:latin typeface="Comic Sans MS" pitchFamily="66" charset="0"/>
              </a:rPr>
              <a:t>;</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 literally as the sun and moon are in the heavens.</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
        <p:nvSpPr>
          <p:cNvPr id="10" name="Title 1"/>
          <p:cNvSpPr txBox="1">
            <a:spLocks/>
          </p:cNvSpPr>
          <p:nvPr/>
        </p:nvSpPr>
        <p:spPr>
          <a:xfrm>
            <a:off x="0" y="228600"/>
            <a:ext cx="11049000" cy="990600"/>
          </a:xfrm>
          <a:prstGeom prst="rect">
            <a:avLst/>
          </a:prstGeom>
        </p:spPr>
        <p:txBody>
          <a:bodyPr vert="horz" anchor="ctr">
            <a:noAutofit/>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smtClean="0">
                <a:ln w="19050">
                  <a:solidFill>
                    <a:schemeClr val="bg1"/>
                  </a:solidFill>
                </a:ln>
                <a:solidFill>
                  <a:schemeClr val="accent2">
                    <a:lumMod val="20000"/>
                    <a:lumOff val="80000"/>
                  </a:schemeClr>
                </a:solidFill>
                <a:latin typeface="Comic Sans MS" pitchFamily="66" charset="0"/>
                <a:cs typeface="Aharoni" pitchFamily="2" charset="-79"/>
              </a:rPr>
              <a:t>Conclusion for Psalm 89:37</a:t>
            </a:r>
            <a:endParaRPr lang="en-US" sz="5400" b="1" dirty="0">
              <a:ln w="19050">
                <a:solidFill>
                  <a:schemeClr val="bg1"/>
                </a:solidFill>
              </a:ln>
              <a:solidFill>
                <a:schemeClr val="accent2">
                  <a:lumMod val="20000"/>
                  <a:lumOff val="80000"/>
                </a:schemeClr>
              </a:solidFill>
              <a:latin typeface="Comic Sans MS" pitchFamily="66" charset="0"/>
            </a:endParaRPr>
          </a:p>
        </p:txBody>
      </p:sp>
      <p:pic>
        <p:nvPicPr>
          <p:cNvPr id="8" name="Picture 2" descr="C:\Users\Rae\Desktop\flowers snow pin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9730" y="-152401"/>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18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750"/>
                                        <p:tgtEl>
                                          <p:spTgt spid="13">
                                            <p:txEl>
                                              <p:pRg st="0" end="0"/>
                                            </p:txEl>
                                          </p:spTgt>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up)">
                                      <p:cBhvr>
                                        <p:cTn id="11" dur="1750"/>
                                        <p:tgtEl>
                                          <p:spTgt spid="1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80">
                                          <p:stCondLst>
                                            <p:cond delay="0"/>
                                          </p:stCondLst>
                                        </p:cTn>
                                        <p:tgtEl>
                                          <p:spTgt spid="14"/>
                                        </p:tgtEl>
                                      </p:cBhvr>
                                    </p:animEffect>
                                    <p:anim calcmode="lin" valueType="num">
                                      <p:cBhvr>
                                        <p:cTn id="1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2" dur="26">
                                          <p:stCondLst>
                                            <p:cond delay="650"/>
                                          </p:stCondLst>
                                        </p:cTn>
                                        <p:tgtEl>
                                          <p:spTgt spid="14"/>
                                        </p:tgtEl>
                                      </p:cBhvr>
                                      <p:to x="100000" y="60000"/>
                                    </p:animScale>
                                    <p:animScale>
                                      <p:cBhvr>
                                        <p:cTn id="23" dur="166" decel="50000">
                                          <p:stCondLst>
                                            <p:cond delay="676"/>
                                          </p:stCondLst>
                                        </p:cTn>
                                        <p:tgtEl>
                                          <p:spTgt spid="14"/>
                                        </p:tgtEl>
                                      </p:cBhvr>
                                      <p:to x="100000" y="100000"/>
                                    </p:animScale>
                                    <p:animScale>
                                      <p:cBhvr>
                                        <p:cTn id="24" dur="26">
                                          <p:stCondLst>
                                            <p:cond delay="1312"/>
                                          </p:stCondLst>
                                        </p:cTn>
                                        <p:tgtEl>
                                          <p:spTgt spid="14"/>
                                        </p:tgtEl>
                                      </p:cBhvr>
                                      <p:to x="100000" y="80000"/>
                                    </p:animScale>
                                    <p:animScale>
                                      <p:cBhvr>
                                        <p:cTn id="25" dur="166" decel="50000">
                                          <p:stCondLst>
                                            <p:cond delay="1338"/>
                                          </p:stCondLst>
                                        </p:cTn>
                                        <p:tgtEl>
                                          <p:spTgt spid="14"/>
                                        </p:tgtEl>
                                      </p:cBhvr>
                                      <p:to x="100000" y="100000"/>
                                    </p:animScale>
                                    <p:animScale>
                                      <p:cBhvr>
                                        <p:cTn id="26" dur="26">
                                          <p:stCondLst>
                                            <p:cond delay="1642"/>
                                          </p:stCondLst>
                                        </p:cTn>
                                        <p:tgtEl>
                                          <p:spTgt spid="14"/>
                                        </p:tgtEl>
                                      </p:cBhvr>
                                      <p:to x="100000" y="90000"/>
                                    </p:animScale>
                                    <p:animScale>
                                      <p:cBhvr>
                                        <p:cTn id="27" dur="166" decel="50000">
                                          <p:stCondLst>
                                            <p:cond delay="1668"/>
                                          </p:stCondLst>
                                        </p:cTn>
                                        <p:tgtEl>
                                          <p:spTgt spid="14"/>
                                        </p:tgtEl>
                                      </p:cBhvr>
                                      <p:to x="100000" y="100000"/>
                                    </p:animScale>
                                    <p:animScale>
                                      <p:cBhvr>
                                        <p:cTn id="28" dur="26">
                                          <p:stCondLst>
                                            <p:cond delay="1808"/>
                                          </p:stCondLst>
                                        </p:cTn>
                                        <p:tgtEl>
                                          <p:spTgt spid="14"/>
                                        </p:tgtEl>
                                      </p:cBhvr>
                                      <p:to x="100000" y="95000"/>
                                    </p:animScale>
                                    <p:animScale>
                                      <p:cBhvr>
                                        <p:cTn id="29" dur="166" decel="50000">
                                          <p:stCondLst>
                                            <p:cond delay="1834"/>
                                          </p:stCondLst>
                                        </p:cTn>
                                        <p:tgtEl>
                                          <p:spTgt spid="14"/>
                                        </p:tgtEl>
                                      </p:cBhvr>
                                      <p:to x="100000" y="100000"/>
                                    </p:animScale>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wipe(left)">
                                      <p:cBhvr>
                                        <p:cTn id="33" dur="225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threePt" dir="t"/>
            </a:scene3d>
            <a:sp3d extrusionH="57150">
              <a:bevelT w="38100" h="38100" prst="angle"/>
            </a:sp3d>
          </a:bodyPr>
          <a:lstStyle/>
          <a:p>
            <a:pPr algn="ctr"/>
            <a:r>
              <a:rPr lang="en-US" sz="4800" b="1" dirty="0">
                <a:solidFill>
                  <a:schemeClr val="accent5"/>
                </a:solidFill>
                <a:effectLst>
                  <a:glow rad="101600">
                    <a:srgbClr val="FFC000">
                      <a:alpha val="60000"/>
                    </a:srgbClr>
                  </a:glow>
                </a:effectLst>
                <a:latin typeface="Arial Rounded MT Bold" pitchFamily="34" charset="0"/>
              </a:rPr>
              <a:t>H3394</a:t>
            </a:r>
            <a:r>
              <a:rPr lang="en-US" sz="4800" dirty="0" smtClean="0">
                <a:effectLst>
                  <a:glow rad="101600">
                    <a:srgbClr val="FFC000">
                      <a:alpha val="60000"/>
                    </a:srgbClr>
                  </a:glow>
                </a:effectLst>
                <a:latin typeface="Arial Rounded MT Bold" pitchFamily="34" charset="0"/>
              </a:rPr>
              <a:t>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Final Conclusion  </a:t>
            </a:r>
            <a:r>
              <a:rPr lang="en-US" sz="4800" dirty="0" smtClean="0">
                <a:latin typeface="Arial Rounded MT Bold" pitchFamily="34" charset="0"/>
              </a:rPr>
              <a:t>&lt;</a:t>
            </a:r>
            <a:r>
              <a:rPr lang="en-US" sz="4800" dirty="0" err="1">
                <a:effectLst>
                  <a:glow rad="101600">
                    <a:srgbClr val="FFC000">
                      <a:alpha val="60000"/>
                    </a:srgbClr>
                  </a:glow>
                </a:effectLst>
                <a:latin typeface="Arial Rounded MT Bold" pitchFamily="34" charset="0"/>
              </a:rPr>
              <a:t>yareach</a:t>
            </a:r>
            <a:r>
              <a:rPr lang="en-US" sz="4800" dirty="0">
                <a:latin typeface="Arial Rounded MT Bold" pitchFamily="34" charset="0"/>
              </a:rPr>
              <a:t>&gt;</a:t>
            </a:r>
          </a:p>
        </p:txBody>
      </p:sp>
      <p:sp>
        <p:nvSpPr>
          <p:cNvPr id="3" name="Text Placeholder 2"/>
          <p:cNvSpPr>
            <a:spLocks noGrp="1"/>
          </p:cNvSpPr>
          <p:nvPr>
            <p:ph type="body" idx="2"/>
          </p:nvPr>
        </p:nvSpPr>
        <p:spPr>
          <a:xfrm>
            <a:off x="533400" y="3352800"/>
            <a:ext cx="1852943" cy="3276600"/>
          </a:xfrm>
          <a:solidFill>
            <a:schemeClr val="accent1">
              <a:lumMod val="75000"/>
            </a:schemeClr>
          </a:solidFill>
          <a:scene3d>
            <a:camera prst="orthographicFront"/>
            <a:lightRig rig="threePt" dir="t"/>
          </a:scene3d>
          <a:sp3d>
            <a:bevelT w="152400" h="50800" prst="softRound"/>
          </a:sp3d>
        </p:spPr>
        <p:txBody>
          <a:bodyPr>
            <a:noAutofit/>
          </a:bodyPr>
          <a:lstStyle/>
          <a:p>
            <a:pPr algn="ctr"/>
            <a:r>
              <a:rPr lang="en-US" sz="2400" dirty="0" smtClean="0"/>
              <a:t>1</a:t>
            </a:r>
            <a:r>
              <a:rPr lang="en-US" sz="2400" baseline="30000" dirty="0" smtClean="0"/>
              <a:t>st</a:t>
            </a:r>
            <a:r>
              <a:rPr lang="en-US" sz="2400" dirty="0" smtClean="0"/>
              <a:t> Mention of the </a:t>
            </a:r>
            <a:r>
              <a:rPr lang="en-US" sz="2400" dirty="0" smtClean="0">
                <a:solidFill>
                  <a:schemeClr val="bg1"/>
                </a:solidFill>
                <a:effectLst>
                  <a:glow rad="101600">
                    <a:srgbClr val="FFC000">
                      <a:alpha val="60000"/>
                    </a:srgbClr>
                  </a:glow>
                </a:effectLst>
              </a:rPr>
              <a:t>H3394</a:t>
            </a:r>
            <a:r>
              <a:rPr lang="en-US" sz="2400" dirty="0" smtClean="0"/>
              <a:t> </a:t>
            </a:r>
            <a:br>
              <a:rPr lang="en-US" sz="2400" dirty="0" smtClean="0"/>
            </a:br>
            <a:r>
              <a:rPr lang="en-US" sz="2400" dirty="0" smtClean="0"/>
              <a:t>Moon </a:t>
            </a:r>
            <a:br>
              <a:rPr lang="en-US" sz="2400" dirty="0" smtClean="0"/>
            </a:br>
            <a:r>
              <a:rPr lang="en-US" sz="2400" dirty="0" smtClean="0">
                <a:solidFill>
                  <a:srgbClr val="FFC000"/>
                </a:solidFill>
                <a:effectLst>
                  <a:outerShdw blurRad="38100" dist="38100" dir="2700000" algn="tl">
                    <a:srgbClr val="000000">
                      <a:alpha val="43137"/>
                    </a:srgbClr>
                  </a:outerShdw>
                </a:effectLst>
              </a:rPr>
              <a:t>is prophetic utterance </a:t>
            </a:r>
            <a:r>
              <a:rPr lang="en-US" sz="2400" dirty="0" smtClean="0"/>
              <a:t>for us.</a:t>
            </a:r>
            <a:endParaRPr lang="en-US" sz="2400" dirty="0"/>
          </a:p>
        </p:txBody>
      </p:sp>
      <p:sp>
        <p:nvSpPr>
          <p:cNvPr id="4" name="Content Placeholder 3"/>
          <p:cNvSpPr>
            <a:spLocks noGrp="1"/>
          </p:cNvSpPr>
          <p:nvPr>
            <p:ph sz="quarter" idx="1"/>
          </p:nvPr>
        </p:nvSpPr>
        <p:spPr>
          <a:xfrm>
            <a:off x="2667000" y="1752600"/>
            <a:ext cx="9296400" cy="4876800"/>
          </a:xfrm>
        </p:spPr>
        <p:txBody>
          <a:bodyPr>
            <a:normAutofit lnSpcReduction="10000"/>
          </a:bodyPr>
          <a:lstStyle/>
          <a:p>
            <a:pPr marL="514350" indent="-514350">
              <a:buClr>
                <a:srgbClr val="8A2E4F"/>
              </a:buClr>
              <a:buFont typeface="+mj-lt"/>
              <a:buAutoNum type="arabicParenR"/>
            </a:pPr>
            <a:r>
              <a:rPr lang="en-US" sz="2800" u="sng" dirty="0">
                <a:solidFill>
                  <a:srgbClr val="002060"/>
                </a:solidFill>
                <a:cs typeface="Cordia New" pitchFamily="34" charset="-34"/>
              </a:rPr>
              <a:t>The very first mention of </a:t>
            </a:r>
            <a:r>
              <a:rPr lang="en-US" sz="2800" u="sng" dirty="0">
                <a:solidFill>
                  <a:srgbClr val="002060"/>
                </a:solidFill>
                <a:effectLst>
                  <a:outerShdw blurRad="69850" dist="43180" dir="5400000" sx="0" sy="0">
                    <a:srgbClr val="000000">
                      <a:alpha val="65000"/>
                    </a:srgbClr>
                  </a:outerShdw>
                </a:effectLst>
                <a:cs typeface="Cordia New" pitchFamily="34" charset="-34"/>
              </a:rPr>
              <a:t>MOON</a:t>
            </a:r>
            <a:r>
              <a:rPr lang="en-US" sz="2800" u="sng" dirty="0">
                <a:solidFill>
                  <a:srgbClr val="002060"/>
                </a:solidFill>
                <a:cs typeface="Cordia New" pitchFamily="34" charset="-34"/>
              </a:rPr>
              <a:t> in the </a:t>
            </a:r>
            <a:r>
              <a:rPr lang="en-US" sz="2800" u="sng" dirty="0" smtClean="0">
                <a:solidFill>
                  <a:srgbClr val="002060"/>
                </a:solidFill>
                <a:cs typeface="Cordia New" pitchFamily="34" charset="-34"/>
              </a:rPr>
              <a:t>Scriptures</a:t>
            </a:r>
            <a:r>
              <a:rPr lang="en-US" sz="2800" dirty="0" smtClean="0">
                <a:solidFill>
                  <a:srgbClr val="002060"/>
                </a:solidFill>
                <a:cs typeface="Cordia New" pitchFamily="34" charset="-34"/>
              </a:rPr>
              <a:t> </a:t>
            </a:r>
            <a:r>
              <a:rPr lang="en-US" sz="2800" dirty="0">
                <a:solidFill>
                  <a:srgbClr val="002060"/>
                </a:solidFill>
                <a:cs typeface="Cordia New" pitchFamily="34" charset="-34"/>
              </a:rPr>
              <a:t>for the word number </a:t>
            </a:r>
            <a:r>
              <a:rPr lang="en-US" sz="2800" dirty="0">
                <a:solidFill>
                  <a:srgbClr val="002060"/>
                </a:solidFill>
                <a:effectLst>
                  <a:glow rad="101600">
                    <a:srgbClr val="FFC000">
                      <a:alpha val="60000"/>
                    </a:srgbClr>
                  </a:glow>
                  <a:outerShdw blurRad="69850" dist="43180" dir="5400000" sx="0" sy="0">
                    <a:srgbClr val="000000">
                      <a:alpha val="65000"/>
                    </a:srgbClr>
                  </a:outerShdw>
                </a:effectLst>
                <a:cs typeface="Cordia New" pitchFamily="34" charset="-34"/>
              </a:rPr>
              <a:t>H3394</a:t>
            </a:r>
            <a:r>
              <a:rPr lang="en-US" sz="2800" dirty="0">
                <a:solidFill>
                  <a:srgbClr val="002060"/>
                </a:solidFill>
                <a:cs typeface="Cordia New" pitchFamily="34" charset="-34"/>
              </a:rPr>
              <a:t> is in Gen 37:9 – </a:t>
            </a:r>
            <a:r>
              <a:rPr lang="en-US" sz="2800" dirty="0" smtClean="0">
                <a:solidFill>
                  <a:srgbClr val="002060"/>
                </a:solidFill>
                <a:cs typeface="Cordia New" pitchFamily="34" charset="-34"/>
              </a:rPr>
              <a:t>a prophecy given through Joseph’s dream.  </a:t>
            </a:r>
            <a:br>
              <a:rPr lang="en-US" sz="2800" dirty="0" smtClean="0">
                <a:solidFill>
                  <a:srgbClr val="002060"/>
                </a:solidFill>
                <a:cs typeface="Cordia New" pitchFamily="34" charset="-34"/>
              </a:rPr>
            </a:br>
            <a:r>
              <a:rPr lang="en-US" sz="2800" dirty="0" smtClean="0">
                <a:solidFill>
                  <a:srgbClr val="002060"/>
                </a:solidFill>
                <a:cs typeface="Cordia New" pitchFamily="34" charset="-34"/>
              </a:rPr>
              <a:t>There is no confirmation for the literal moon to </a:t>
            </a:r>
            <a:r>
              <a:rPr lang="en-US" sz="2800" dirty="0">
                <a:solidFill>
                  <a:srgbClr val="002060"/>
                </a:solidFill>
                <a:cs typeface="Cordia New" pitchFamily="34" charset="-34"/>
              </a:rPr>
              <a:t>declare </a:t>
            </a:r>
            <a:r>
              <a:rPr lang="en-US" sz="2800" dirty="0" smtClean="0">
                <a:solidFill>
                  <a:srgbClr val="002060"/>
                </a:solidFill>
                <a:cs typeface="Cordia New" pitchFamily="34" charset="-34"/>
              </a:rPr>
              <a:t>the </a:t>
            </a:r>
            <a:r>
              <a:rPr lang="en-US" sz="2800" dirty="0">
                <a:solidFill>
                  <a:srgbClr val="002060"/>
                </a:solidFill>
                <a:cs typeface="Cordia New" pitchFamily="34" charset="-34"/>
              </a:rPr>
              <a:t>beginning of </a:t>
            </a:r>
            <a:r>
              <a:rPr lang="en-US" sz="2800" dirty="0" smtClean="0">
                <a:solidFill>
                  <a:srgbClr val="002060"/>
                </a:solidFill>
                <a:cs typeface="Cordia New" pitchFamily="34" charset="-34"/>
              </a:rPr>
              <a:t>Yahuah’s calendar months.    </a:t>
            </a:r>
          </a:p>
          <a:p>
            <a:pPr marL="514350" indent="-514350">
              <a:buClr>
                <a:srgbClr val="8A2E4F"/>
              </a:buClr>
              <a:buFont typeface="+mj-lt"/>
              <a:buAutoNum type="arabicParenR"/>
            </a:pPr>
            <a:r>
              <a:rPr lang="en-US" sz="2800" dirty="0" smtClean="0">
                <a:solidFill>
                  <a:srgbClr val="002060"/>
                </a:solidFill>
                <a:cs typeface="Cordia New" pitchFamily="34" charset="-34"/>
              </a:rPr>
              <a:t>First Mention affirms the moon’s most important job description is “prophetic.” </a:t>
            </a:r>
            <a:r>
              <a:rPr lang="en-US" sz="2000" dirty="0" smtClean="0">
                <a:solidFill>
                  <a:srgbClr val="002060"/>
                </a:solidFill>
                <a:cs typeface="Cordia New" pitchFamily="34" charset="-34"/>
              </a:rPr>
              <a:t>(All of Yahusha’s references to the moon are “prophetic.”  See Matt 24:29; Mark 13:24; Luke 21:25.)</a:t>
            </a:r>
            <a:endParaRPr lang="en-US" sz="2800" dirty="0" smtClean="0">
              <a:solidFill>
                <a:srgbClr val="002060"/>
              </a:solidFill>
              <a:cs typeface="Cordia New" pitchFamily="34" charset="-34"/>
            </a:endParaRPr>
          </a:p>
          <a:p>
            <a:pPr marL="514350" indent="-514350">
              <a:buClr>
                <a:srgbClr val="8A2E4F"/>
              </a:buClr>
              <a:buFont typeface="+mj-lt"/>
              <a:buAutoNum type="arabicParenR"/>
            </a:pPr>
            <a:r>
              <a:rPr lang="en-US" sz="2800" dirty="0" smtClean="0">
                <a:solidFill>
                  <a:srgbClr val="002060"/>
                </a:solidFill>
                <a:cs typeface="Cordia New" pitchFamily="34" charset="-34"/>
              </a:rPr>
              <a:t>Consider: </a:t>
            </a:r>
            <a:r>
              <a:rPr lang="en-US" sz="2800" dirty="0">
                <a:solidFill>
                  <a:srgbClr val="002060"/>
                </a:solidFill>
                <a:effectLst>
                  <a:glow rad="101600">
                    <a:srgbClr val="FFC000">
                      <a:alpha val="60000"/>
                    </a:srgbClr>
                  </a:glow>
                  <a:outerShdw blurRad="69850" dist="43180" dir="5400000" sx="0" sy="0">
                    <a:srgbClr val="000000">
                      <a:alpha val="65000"/>
                    </a:srgbClr>
                  </a:outerShdw>
                </a:effectLst>
                <a:cs typeface="Cordia New" pitchFamily="34" charset="-34"/>
              </a:rPr>
              <a:t>H3394</a:t>
            </a:r>
            <a:r>
              <a:rPr lang="en-US" sz="2800" dirty="0">
                <a:solidFill>
                  <a:srgbClr val="002060"/>
                </a:solidFill>
                <a:cs typeface="Cordia New" pitchFamily="34" charset="-34"/>
              </a:rPr>
              <a:t> is </a:t>
            </a:r>
            <a:r>
              <a:rPr lang="en-US" sz="2800" dirty="0" smtClean="0">
                <a:solidFill>
                  <a:srgbClr val="002060"/>
                </a:solidFill>
                <a:cs typeface="Cordia New" pitchFamily="34" charset="-34"/>
              </a:rPr>
              <a:t>used as a </a:t>
            </a:r>
            <a:r>
              <a:rPr lang="en-US" sz="2800" b="1" dirty="0" smtClean="0">
                <a:solidFill>
                  <a:srgbClr val="002060"/>
                </a:solidFill>
                <a:cs typeface="Cordia New" pitchFamily="34" charset="-34"/>
              </a:rPr>
              <a:t>SIGN</a:t>
            </a:r>
            <a:r>
              <a:rPr lang="en-US" sz="2800" dirty="0" smtClean="0">
                <a:solidFill>
                  <a:srgbClr val="002060"/>
                </a:solidFill>
                <a:cs typeface="Cordia New" pitchFamily="34" charset="-34"/>
              </a:rPr>
              <a:t> 10 times in only the non-Torah pages.  This is in agreement with Torah that never once is the literal moon declared to be the sign to begin Yahuah’s calendar month.</a:t>
            </a:r>
            <a:endParaRPr lang="en-US" sz="2800" dirty="0">
              <a:solidFill>
                <a:srgbClr val="002060"/>
              </a:solidFill>
              <a:cs typeface="Cordia New" pitchFamily="34" charset="-34"/>
            </a:endParaRPr>
          </a:p>
          <a:p>
            <a:endParaRPr lang="en-US" dirty="0">
              <a:solidFill>
                <a:srgbClr val="002060"/>
              </a:solidFill>
            </a:endParaRPr>
          </a:p>
        </p:txBody>
      </p:sp>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85</a:t>
            </a:fld>
            <a:endParaRPr lang="en-US"/>
          </a:p>
        </p:txBody>
      </p:sp>
      <p:pic>
        <p:nvPicPr>
          <p:cNvPr id="6146" name="Picture 2" descr="C:\Users\Rae\Desktop\moon at crea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676400"/>
            <a:ext cx="1762293" cy="1466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softRound"/>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59124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2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1000"/>
                                        <p:tgtEl>
                                          <p:spTgt spid="4">
                                            <p:txEl>
                                              <p:pRg st="1" end="1"/>
                                            </p:txEl>
                                          </p:spTgt>
                                        </p:tgtEl>
                                      </p:cBhvr>
                                    </p:animEffect>
                                    <p:anim calcmode="lin" valueType="num">
                                      <p:cBhvr>
                                        <p:cTn id="2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1000"/>
                                        <p:tgtEl>
                                          <p:spTgt spid="4">
                                            <p:txEl>
                                              <p:pRg st="2" end="2"/>
                                            </p:txEl>
                                          </p:spTgt>
                                        </p:tgtEl>
                                      </p:cBhvr>
                                    </p:animEffect>
                                    <p:anim calcmode="lin" valueType="num">
                                      <p:cBhvr>
                                        <p:cTn id="3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extrusionH="57150">
              <a:bevelT w="38100" h="38100" prst="angle"/>
            </a:sp3d>
          </a:bodyPr>
          <a:lstStyle/>
          <a:p>
            <a:pPr algn="ctr"/>
            <a:r>
              <a:rPr lang="en-US" sz="4800" b="1" dirty="0">
                <a:solidFill>
                  <a:schemeClr val="accent5"/>
                </a:solidFill>
                <a:effectLst>
                  <a:glow rad="101600">
                    <a:srgbClr val="FFC000">
                      <a:alpha val="60000"/>
                    </a:srgbClr>
                  </a:glow>
                </a:effectLst>
                <a:latin typeface="Arial Rounded MT Bold" pitchFamily="34" charset="0"/>
              </a:rPr>
              <a:t>H3394</a:t>
            </a:r>
            <a:r>
              <a:rPr lang="en-US" sz="4800" dirty="0" smtClean="0">
                <a:latin typeface="Arial Rounded MT Bold" pitchFamily="34" charset="0"/>
              </a:rPr>
              <a:t>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Final Conclusion  </a:t>
            </a: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a:t>
            </a: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Con’t</a:t>
            </a: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 </a:t>
            </a:r>
            <a:endParaRPr lang="en-US" sz="2800" dirty="0">
              <a:latin typeface="Arial Rounded MT Bold" pitchFamily="34" charset="0"/>
            </a:endParaRPr>
          </a:p>
        </p:txBody>
      </p:sp>
      <p:sp>
        <p:nvSpPr>
          <p:cNvPr id="4" name="Content Placeholder 3"/>
          <p:cNvSpPr>
            <a:spLocks noGrp="1"/>
          </p:cNvSpPr>
          <p:nvPr>
            <p:ph sz="quarter" idx="1"/>
          </p:nvPr>
        </p:nvSpPr>
        <p:spPr>
          <a:xfrm>
            <a:off x="2514600" y="1692310"/>
            <a:ext cx="9525000" cy="4937090"/>
          </a:xfrm>
        </p:spPr>
        <p:txBody>
          <a:bodyPr>
            <a:noAutofit/>
            <a:scene3d>
              <a:camera prst="orthographicFront"/>
              <a:lightRig rig="threePt" dir="t"/>
            </a:scene3d>
            <a:sp3d extrusionH="57150">
              <a:bevelT w="38100" h="38100" prst="angle"/>
            </a:sp3d>
          </a:bodyPr>
          <a:lstStyle/>
          <a:p>
            <a:pPr>
              <a:buClr>
                <a:srgbClr val="8A2E4F"/>
              </a:buClr>
              <a:buFont typeface="+mj-lt"/>
              <a:buAutoNum type="arabicParenR" startAt="4"/>
            </a:pPr>
            <a:r>
              <a:rPr lang="en-US" sz="2400" b="1" dirty="0" smtClean="0">
                <a:solidFill>
                  <a:srgbClr val="0070C0"/>
                </a:solidFill>
                <a:cs typeface="Cordia New" pitchFamily="34" charset="-34"/>
              </a:rPr>
              <a:t>Gen </a:t>
            </a:r>
            <a:r>
              <a:rPr lang="en-US" sz="2400" b="1" dirty="0">
                <a:solidFill>
                  <a:srgbClr val="0070C0"/>
                </a:solidFill>
                <a:cs typeface="Cordia New" pitchFamily="34" charset="-34"/>
              </a:rPr>
              <a:t>1:14-16</a:t>
            </a:r>
            <a:r>
              <a:rPr lang="en-US" sz="2400" dirty="0">
                <a:solidFill>
                  <a:srgbClr val="0070C0"/>
                </a:solidFill>
                <a:cs typeface="Cordia New" pitchFamily="34" charset="-34"/>
              </a:rPr>
              <a:t> </a:t>
            </a:r>
            <a:r>
              <a:rPr lang="en-US" sz="2400" dirty="0">
                <a:solidFill>
                  <a:srgbClr val="002060"/>
                </a:solidFill>
                <a:cs typeface="Cordia New" pitchFamily="34" charset="-34"/>
              </a:rPr>
              <a:t>does tell us </a:t>
            </a:r>
            <a:r>
              <a:rPr lang="en-US" sz="2400" dirty="0" smtClean="0">
                <a:solidFill>
                  <a:srgbClr val="002060"/>
                </a:solidFill>
                <a:cs typeface="Cordia New" pitchFamily="34" charset="-34"/>
              </a:rPr>
              <a:t>there are </a:t>
            </a:r>
            <a:r>
              <a:rPr lang="en-US" sz="2400" dirty="0">
                <a:solidFill>
                  <a:srgbClr val="002060"/>
                </a:solidFill>
                <a:cs typeface="Cordia New" pitchFamily="34" charset="-34"/>
              </a:rPr>
              <a:t>two lights in the sky </a:t>
            </a:r>
            <a:r>
              <a:rPr lang="en-US" sz="2400" dirty="0" smtClean="0">
                <a:solidFill>
                  <a:srgbClr val="002060"/>
                </a:solidFill>
                <a:cs typeface="Cordia New" pitchFamily="34" charset="-34"/>
              </a:rPr>
              <a:t>for </a:t>
            </a:r>
            <a:r>
              <a:rPr lang="en-US" sz="2400" dirty="0">
                <a:solidFill>
                  <a:srgbClr val="002060"/>
                </a:solidFill>
                <a:cs typeface="Cordia New" pitchFamily="34" charset="-34"/>
              </a:rPr>
              <a:t>“signs.”</a:t>
            </a:r>
            <a:r>
              <a:rPr lang="en-US" sz="2400" dirty="0">
                <a:cs typeface="Cordia New" pitchFamily="34" charset="-34"/>
              </a:rPr>
              <a:t>  </a:t>
            </a:r>
            <a:r>
              <a:rPr lang="en-US" sz="2400" b="1" u="sng" dirty="0" smtClean="0">
                <a:solidFill>
                  <a:srgbClr val="C00000"/>
                </a:solidFill>
                <a:cs typeface="Cordia New" pitchFamily="34" charset="-34"/>
              </a:rPr>
              <a:t>It does not say</a:t>
            </a:r>
            <a:r>
              <a:rPr lang="en-US" sz="2400" b="1" dirty="0" smtClean="0">
                <a:solidFill>
                  <a:srgbClr val="C00000"/>
                </a:solidFill>
                <a:cs typeface="Cordia New" pitchFamily="34" charset="-34"/>
              </a:rPr>
              <a:t> </a:t>
            </a:r>
            <a:r>
              <a:rPr lang="en-US" sz="2400" u="sng" dirty="0" smtClean="0">
                <a:solidFill>
                  <a:srgbClr val="002060"/>
                </a:solidFill>
                <a:cs typeface="Cordia New" pitchFamily="34" charset="-34"/>
              </a:rPr>
              <a:t>the moon is “one” of those lights</a:t>
            </a:r>
            <a:r>
              <a:rPr lang="en-US" sz="2400" dirty="0" smtClean="0">
                <a:solidFill>
                  <a:srgbClr val="002060"/>
                </a:solidFill>
                <a:cs typeface="Cordia New" pitchFamily="34" charset="-34"/>
              </a:rPr>
              <a:t>. </a:t>
            </a:r>
          </a:p>
          <a:p>
            <a:pPr>
              <a:buClr>
                <a:srgbClr val="8A2E4F"/>
              </a:buClr>
              <a:buFont typeface="+mj-lt"/>
              <a:buAutoNum type="arabicParenR" startAt="4"/>
            </a:pPr>
            <a:r>
              <a:rPr lang="en-US" sz="2400" b="1" dirty="0" smtClean="0">
                <a:solidFill>
                  <a:srgbClr val="0070C0"/>
                </a:solidFill>
                <a:cs typeface="Cordia New" pitchFamily="34" charset="-34"/>
              </a:rPr>
              <a:t>Jer 31:35 </a:t>
            </a:r>
            <a:r>
              <a:rPr lang="en-US" sz="2400" dirty="0" smtClean="0">
                <a:solidFill>
                  <a:srgbClr val="002060"/>
                </a:solidFill>
                <a:cs typeface="Cordia New" pitchFamily="34" charset="-34"/>
              </a:rPr>
              <a:t>confirms the sun as the greater light; the Mazzaroth as the lesser light.</a:t>
            </a:r>
          </a:p>
          <a:p>
            <a:pPr>
              <a:buClr>
                <a:srgbClr val="8A2E4F"/>
              </a:buClr>
              <a:buFont typeface="+mj-lt"/>
              <a:buAutoNum type="arabicParenR" startAt="4"/>
            </a:pPr>
            <a:r>
              <a:rPr lang="en-US" sz="2400" b="1" dirty="0">
                <a:solidFill>
                  <a:srgbClr val="0070C0"/>
                </a:solidFill>
                <a:cs typeface="Cordia New" pitchFamily="34" charset="-34"/>
              </a:rPr>
              <a:t>Jer 31:35 </a:t>
            </a:r>
            <a:r>
              <a:rPr lang="en-US" sz="2400" dirty="0" smtClean="0">
                <a:solidFill>
                  <a:srgbClr val="002060"/>
                </a:solidFill>
                <a:cs typeface="Cordia New" pitchFamily="34" charset="-34"/>
              </a:rPr>
              <a:t>also confirms the </a:t>
            </a:r>
            <a:r>
              <a:rPr lang="en-US" sz="1800" dirty="0" smtClean="0">
                <a:solidFill>
                  <a:srgbClr val="002060"/>
                </a:solidFill>
                <a:cs typeface="Cordia New" pitchFamily="34" charset="-34"/>
              </a:rPr>
              <a:t>[H3394] </a:t>
            </a:r>
            <a:r>
              <a:rPr lang="en-US" sz="2400" dirty="0" smtClean="0">
                <a:solidFill>
                  <a:srgbClr val="002060"/>
                </a:solidFill>
                <a:cs typeface="Cordia New" pitchFamily="34" charset="-34"/>
              </a:rPr>
              <a:t>moon is given for ordinances to bless the earth and mankind with agricultural seasons for sowing &amp; reaping. (Ps 104:19; Deut 33:14</a:t>
            </a:r>
            <a:r>
              <a:rPr lang="en-US" sz="1800" dirty="0" smtClean="0">
                <a:solidFill>
                  <a:srgbClr val="002060"/>
                </a:solidFill>
                <a:cs typeface="Cordia New" pitchFamily="34" charset="-34"/>
              </a:rPr>
              <a:t> [H3391]</a:t>
            </a:r>
            <a:r>
              <a:rPr lang="en-US" sz="2400" dirty="0" smtClean="0">
                <a:solidFill>
                  <a:srgbClr val="002060"/>
                </a:solidFill>
                <a:cs typeface="Cordia New" pitchFamily="34" charset="-34"/>
              </a:rPr>
              <a:t>). </a:t>
            </a:r>
            <a:endParaRPr lang="en-US" sz="2400" dirty="0">
              <a:solidFill>
                <a:srgbClr val="002060"/>
              </a:solidFill>
              <a:cs typeface="Cordia New" pitchFamily="34" charset="-34"/>
            </a:endParaRPr>
          </a:p>
          <a:p>
            <a:pPr>
              <a:buClr>
                <a:srgbClr val="8A2E4F"/>
              </a:buClr>
              <a:buFont typeface="+mj-lt"/>
              <a:buAutoNum type="arabicParenR" startAt="4"/>
            </a:pPr>
            <a:r>
              <a:rPr lang="en-US" sz="2400" dirty="0" smtClean="0">
                <a:solidFill>
                  <a:srgbClr val="8E002F"/>
                </a:solidFill>
                <a:cs typeface="Cordia New" pitchFamily="34" charset="-34"/>
              </a:rPr>
              <a:t>The </a:t>
            </a:r>
            <a:r>
              <a:rPr lang="en-US" sz="2400" dirty="0">
                <a:solidFill>
                  <a:srgbClr val="8E002F"/>
                </a:solidFill>
                <a:cs typeface="Cordia New" pitchFamily="34" charset="-34"/>
              </a:rPr>
              <a:t>moon is a faithful witness in the sky for creation and our </a:t>
            </a:r>
            <a:r>
              <a:rPr lang="en-US" sz="2400" dirty="0" smtClean="0">
                <a:solidFill>
                  <a:srgbClr val="8E002F"/>
                </a:solidFill>
                <a:cs typeface="Cordia New" pitchFamily="34" charset="-34"/>
              </a:rPr>
              <a:t>Creator’s oath </a:t>
            </a:r>
            <a:r>
              <a:rPr lang="en-US" sz="2000" dirty="0">
                <a:solidFill>
                  <a:srgbClr val="8E002F"/>
                </a:solidFill>
                <a:cs typeface="Cordia New" pitchFamily="34" charset="-34"/>
              </a:rPr>
              <a:t>(Ps 89:37), </a:t>
            </a:r>
            <a:r>
              <a:rPr lang="en-US" sz="2400" dirty="0">
                <a:solidFill>
                  <a:srgbClr val="8E002F"/>
                </a:solidFill>
                <a:cs typeface="Cordia New" pitchFamily="34" charset="-34"/>
              </a:rPr>
              <a:t>not as a witness for </a:t>
            </a:r>
            <a:r>
              <a:rPr lang="en-US" sz="2400" dirty="0" smtClean="0">
                <a:solidFill>
                  <a:srgbClr val="8E002F"/>
                </a:solidFill>
                <a:cs typeface="Cordia New" pitchFamily="34" charset="-34"/>
              </a:rPr>
              <a:t>Yahuah’s </a:t>
            </a:r>
            <a:br>
              <a:rPr lang="en-US" sz="2400" dirty="0" smtClean="0">
                <a:solidFill>
                  <a:srgbClr val="8E002F"/>
                </a:solidFill>
                <a:cs typeface="Cordia New" pitchFamily="34" charset="-34"/>
              </a:rPr>
            </a:br>
            <a:r>
              <a:rPr lang="en-US" sz="2400" dirty="0" smtClean="0">
                <a:solidFill>
                  <a:srgbClr val="8E002F"/>
                </a:solidFill>
                <a:cs typeface="Cordia New" pitchFamily="34" charset="-34"/>
              </a:rPr>
              <a:t>set-apart months</a:t>
            </a:r>
            <a:r>
              <a:rPr lang="en-US" sz="2400" dirty="0">
                <a:solidFill>
                  <a:srgbClr val="8E002F"/>
                </a:solidFill>
                <a:cs typeface="Cordia New" pitchFamily="34" charset="-34"/>
              </a:rPr>
              <a:t>. </a:t>
            </a:r>
            <a:endParaRPr lang="en-US" sz="2400" dirty="0" smtClean="0">
              <a:solidFill>
                <a:srgbClr val="8E002F"/>
              </a:solidFill>
              <a:cs typeface="Cordia New" pitchFamily="34" charset="-34"/>
            </a:endParaRPr>
          </a:p>
          <a:p>
            <a:pPr>
              <a:buClr>
                <a:srgbClr val="8A2E4F"/>
              </a:buClr>
              <a:buFont typeface="+mj-lt"/>
              <a:buAutoNum type="arabicParenR" startAt="4"/>
            </a:pPr>
            <a:r>
              <a:rPr lang="en-US" sz="2400" dirty="0">
                <a:solidFill>
                  <a:srgbClr val="002060"/>
                </a:solidFill>
                <a:cs typeface="Cordia New" pitchFamily="34" charset="-34"/>
              </a:rPr>
              <a:t>The moon is not ordained by Yahuah for any calculation and/or proclamation of His Feasts and Festivals</a:t>
            </a:r>
            <a:r>
              <a:rPr lang="en-US" sz="2400" dirty="0" smtClean="0">
                <a:solidFill>
                  <a:srgbClr val="002060"/>
                </a:solidFill>
                <a:cs typeface="Cordia New" pitchFamily="34" charset="-34"/>
              </a:rPr>
              <a:t>.</a:t>
            </a:r>
            <a:endParaRPr lang="en-US" sz="2400" dirty="0"/>
          </a:p>
        </p:txBody>
      </p:sp>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86</a:t>
            </a:fld>
            <a:endParaRPr lang="en-US"/>
          </a:p>
        </p:txBody>
      </p:sp>
      <p:sp>
        <p:nvSpPr>
          <p:cNvPr id="6" name="Text Placeholder 2"/>
          <p:cNvSpPr>
            <a:spLocks noGrp="1"/>
          </p:cNvSpPr>
          <p:nvPr>
            <p:ph type="body" idx="2"/>
          </p:nvPr>
        </p:nvSpPr>
        <p:spPr>
          <a:xfrm>
            <a:off x="457200" y="3429000"/>
            <a:ext cx="1905000" cy="3200400"/>
          </a:xfrm>
          <a:solidFill>
            <a:schemeClr val="accent1">
              <a:lumMod val="75000"/>
            </a:schemeClr>
          </a:solidFill>
          <a:scene3d>
            <a:camera prst="orthographicFront"/>
            <a:lightRig rig="threePt" dir="t"/>
          </a:scene3d>
          <a:sp3d>
            <a:bevelT w="152400" h="50800" prst="softRound"/>
          </a:sp3d>
        </p:spPr>
        <p:txBody>
          <a:bodyPr>
            <a:noAutofit/>
          </a:bodyPr>
          <a:lstStyle/>
          <a:p>
            <a:pPr algn="ctr"/>
            <a:r>
              <a:rPr lang="en-US" sz="2400" dirty="0" smtClean="0"/>
              <a:t>The </a:t>
            </a:r>
            <a:br>
              <a:rPr lang="en-US" sz="2400" dirty="0" smtClean="0"/>
            </a:br>
            <a:r>
              <a:rPr lang="en-US" sz="2400" dirty="0" smtClean="0">
                <a:solidFill>
                  <a:schemeClr val="bg1"/>
                </a:solidFill>
                <a:effectLst>
                  <a:glow rad="101600">
                    <a:srgbClr val="FFC000">
                      <a:alpha val="60000"/>
                    </a:srgbClr>
                  </a:glow>
                </a:effectLst>
              </a:rPr>
              <a:t>H3394</a:t>
            </a:r>
            <a:r>
              <a:rPr lang="en-US" sz="2400" dirty="0" smtClean="0"/>
              <a:t> MOON </a:t>
            </a:r>
            <a:br>
              <a:rPr lang="en-US" sz="2400" dirty="0" smtClean="0"/>
            </a:br>
            <a:r>
              <a:rPr lang="en-US" sz="2400" dirty="0" smtClean="0">
                <a:solidFill>
                  <a:srgbClr val="FFC000"/>
                </a:solidFill>
                <a:effectLst>
                  <a:outerShdw blurRad="38100" dist="38100" dir="2700000" algn="tl">
                    <a:srgbClr val="000000">
                      <a:alpha val="43137"/>
                    </a:srgbClr>
                  </a:outerShdw>
                </a:effectLst>
              </a:rPr>
              <a:t>does not commence </a:t>
            </a:r>
            <a:r>
              <a:rPr lang="en-US" sz="2400" dirty="0" err="1" smtClean="0"/>
              <a:t>Yahuah’s</a:t>
            </a:r>
            <a:r>
              <a:rPr lang="en-US" sz="2400" dirty="0" smtClean="0"/>
              <a:t> </a:t>
            </a:r>
            <a:br>
              <a:rPr lang="en-US" sz="2400" dirty="0" smtClean="0"/>
            </a:br>
            <a:r>
              <a:rPr lang="en-US" sz="2400" dirty="0" smtClean="0"/>
              <a:t>set-apart month. </a:t>
            </a:r>
            <a:endParaRPr lang="en-US" sz="2400" dirty="0"/>
          </a:p>
        </p:txBody>
      </p:sp>
      <p:pic>
        <p:nvPicPr>
          <p:cNvPr id="7" name="Picture 2" descr="C:\Users\Rae\Desktop\moon at crea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707" y="1828800"/>
            <a:ext cx="1762293" cy="1466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softRound"/>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7" descr="C:\Users\Rae\Desktop\flowers snow yell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9" name="Picture 8" descr="C:\Users\Rae\Desktop\flowers snow purp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143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0" name="Picture 2" descr="C:\Users\Rae\Desktop\flowers snow pin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380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3" descr="C:\Users\Rae\Desktop\flowers snow yello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3" name="Picture 4" descr="C:\Users\Rae\Desktop\flowers snow mtn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2110" y="5551376"/>
            <a:ext cx="1729410" cy="1382824"/>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78992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225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1000"/>
                                        <p:tgtEl>
                                          <p:spTgt spid="4">
                                            <p:txEl>
                                              <p:pRg st="4" end="4"/>
                                            </p:txEl>
                                          </p:spTgt>
                                        </p:tgtEl>
                                      </p:cBhvr>
                                    </p:animEffect>
                                    <p:anim calcmode="lin" valueType="num">
                                      <p:cBhvr>
                                        <p:cTn id="4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87</a:t>
            </a:fld>
            <a:endParaRPr lang="en-US"/>
          </a:p>
        </p:txBody>
      </p:sp>
      <p:sp>
        <p:nvSpPr>
          <p:cNvPr id="5" name="Content Placeholder 3"/>
          <p:cNvSpPr txBox="1">
            <a:spLocks/>
          </p:cNvSpPr>
          <p:nvPr/>
        </p:nvSpPr>
        <p:spPr>
          <a:xfrm>
            <a:off x="969264" y="1752600"/>
            <a:ext cx="10871200" cy="5105400"/>
          </a:xfrm>
          <a:prstGeom prst="rect">
            <a:avLst/>
          </a:prstGeom>
        </p:spPr>
        <p:txBody>
          <a:bodyPr vert="horz">
            <a:normAutofit/>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lang="en-US" dirty="0" smtClean="0"/>
          </a:p>
          <a:p>
            <a:endParaRPr lang="en-US" dirty="0" smtClean="0"/>
          </a:p>
        </p:txBody>
      </p:sp>
      <p:sp>
        <p:nvSpPr>
          <p:cNvPr id="6" name="Title 1"/>
          <p:cNvSpPr>
            <a:spLocks noGrp="1"/>
          </p:cNvSpPr>
          <p:nvPr>
            <p:ph type="title"/>
          </p:nvPr>
        </p:nvSpPr>
        <p:spPr>
          <a:xfrm>
            <a:off x="0" y="35560"/>
            <a:ext cx="12192000" cy="869950"/>
          </a:xfrm>
        </p:spPr>
        <p:txBody>
          <a:bodyPr>
            <a:normAutofit/>
            <a:scene3d>
              <a:camera prst="orthographicFront"/>
              <a:lightRig rig="threePt" dir="t"/>
            </a:scene3d>
            <a:sp3d extrusionH="57150">
              <a:bevelT w="38100" h="38100" prst="angle"/>
            </a:sp3d>
          </a:bodyPr>
          <a:lstStyle/>
          <a:p>
            <a:pPr algn="ctr"/>
            <a: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The Truth of the Matter for </a:t>
            </a:r>
            <a:r>
              <a:rPr lang="en-US" sz="4800" b="1" dirty="0">
                <a:ln>
                  <a:solidFill>
                    <a:schemeClr val="bg1"/>
                  </a:solidFill>
                </a:ln>
                <a:solidFill>
                  <a:schemeClr val="accent5"/>
                </a:solidFill>
                <a:latin typeface="Arial Rounded MT Bold" pitchFamily="34" charset="0"/>
              </a:rPr>
              <a:t>H3394</a:t>
            </a:r>
            <a:r>
              <a:rPr lang="en-US" sz="2800" dirty="0">
                <a:latin typeface="Arial Rounded MT Bold" pitchFamily="34" charset="0"/>
              </a:rPr>
              <a:t> </a:t>
            </a:r>
            <a:endParaRPr lang="en-US" sz="2800" dirty="0">
              <a:solidFill>
                <a:srgbClr val="ACDED8"/>
              </a:solidFill>
              <a:latin typeface="Arial Rounded MT Bold" pitchFamily="34" charset="0"/>
            </a:endParaRPr>
          </a:p>
        </p:txBody>
      </p:sp>
      <p:sp>
        <p:nvSpPr>
          <p:cNvPr id="7" name="Rectangle 6"/>
          <p:cNvSpPr/>
          <p:nvPr/>
        </p:nvSpPr>
        <p:spPr>
          <a:xfrm>
            <a:off x="386080" y="2400300"/>
            <a:ext cx="11454384" cy="3785652"/>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4800" b="1" spc="50" dirty="0" smtClean="0">
                <a:ln w="13500">
                  <a:solidFill>
                    <a:schemeClr val="accent1">
                      <a:shade val="2500"/>
                      <a:alpha val="6500"/>
                    </a:schemeClr>
                  </a:solidFill>
                  <a:prstDash val="solid"/>
                </a:ln>
                <a:solidFill>
                  <a:srgbClr val="ACDED8">
                    <a:alpha val="95000"/>
                  </a:srgbClr>
                </a:solidFill>
                <a:effectLst>
                  <a:innerShdw blurRad="50900" dist="38500" dir="13500000">
                    <a:srgbClr val="000000">
                      <a:alpha val="60000"/>
                    </a:srgbClr>
                  </a:innerShdw>
                </a:effectLst>
              </a:rPr>
              <a:t>Under the most searching </a:t>
            </a:r>
            <a:br>
              <a:rPr lang="en-US" sz="4800" b="1" spc="50" dirty="0" smtClean="0">
                <a:ln w="13500">
                  <a:solidFill>
                    <a:schemeClr val="accent1">
                      <a:shade val="2500"/>
                      <a:alpha val="6500"/>
                    </a:schemeClr>
                  </a:solidFill>
                  <a:prstDash val="solid"/>
                </a:ln>
                <a:solidFill>
                  <a:srgbClr val="ACDED8">
                    <a:alpha val="95000"/>
                  </a:srgbClr>
                </a:solidFill>
                <a:effectLst>
                  <a:innerShdw blurRad="50900" dist="38500" dir="13500000">
                    <a:srgbClr val="000000">
                      <a:alpha val="60000"/>
                    </a:srgbClr>
                  </a:innerShdw>
                </a:effectLst>
              </a:rPr>
            </a:br>
            <a:r>
              <a:rPr lang="en-US" sz="4800" b="1" spc="50" dirty="0" smtClean="0">
                <a:ln w="13500">
                  <a:solidFill>
                    <a:schemeClr val="accent1">
                      <a:shade val="2500"/>
                      <a:alpha val="6500"/>
                    </a:schemeClr>
                  </a:solidFill>
                  <a:prstDash val="solid"/>
                </a:ln>
                <a:solidFill>
                  <a:srgbClr val="ACDED8">
                    <a:alpha val="95000"/>
                  </a:srgbClr>
                </a:solidFill>
                <a:effectLst>
                  <a:innerShdw blurRad="50900" dist="38500" dir="13500000">
                    <a:srgbClr val="000000">
                      <a:alpha val="60000"/>
                    </a:srgbClr>
                  </a:innerShdw>
                </a:effectLst>
              </a:rPr>
              <a:t>scrutiny for the</a:t>
            </a:r>
            <a:r>
              <a:rPr lang="en-US" sz="4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sz="4800" b="1" cap="none" spc="50" dirty="0" smtClean="0">
                <a:ln w="13500">
                  <a:solidFill>
                    <a:schemeClr val="accent1">
                      <a:shade val="2500"/>
                      <a:alpha val="6500"/>
                    </a:schemeClr>
                  </a:solidFill>
                  <a:prstDash val="solid"/>
                </a:ln>
                <a:solidFill>
                  <a:srgbClr val="ACDED8">
                    <a:alpha val="95000"/>
                  </a:srgbClr>
                </a:solidFill>
                <a:effectLst>
                  <a:innerShdw blurRad="50900" dist="38500" dir="13500000">
                    <a:srgbClr val="000000">
                      <a:alpha val="60000"/>
                    </a:srgbClr>
                  </a:innerShdw>
                </a:effectLst>
              </a:rPr>
              <a:t>research on</a:t>
            </a:r>
            <a:r>
              <a:rPr lang="en-US" sz="4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sz="4000" b="1" dirty="0" smtClean="0">
                <a:ln>
                  <a:solidFill>
                    <a:schemeClr val="bg1"/>
                  </a:solidFill>
                </a:ln>
                <a:solidFill>
                  <a:schemeClr val="accent5"/>
                </a:solidFill>
                <a:latin typeface="Arial Rounded MT Bold" pitchFamily="34" charset="0"/>
              </a:rPr>
              <a:t>H3394,</a:t>
            </a:r>
            <a:r>
              <a:rPr lang="en-US" sz="4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sz="4800" b="1" cap="none" spc="50" dirty="0" smtClean="0">
                <a:ln w="13500">
                  <a:solidFill>
                    <a:schemeClr val="accent1">
                      <a:shade val="2500"/>
                      <a:alpha val="6500"/>
                    </a:schemeClr>
                  </a:solidFill>
                  <a:prstDash val="solid"/>
                </a:ln>
                <a:solidFill>
                  <a:srgbClr val="ACDED8">
                    <a:alpha val="95000"/>
                  </a:srgbClr>
                </a:solidFill>
                <a:effectLst>
                  <a:innerShdw blurRad="50900" dist="38500" dir="13500000">
                    <a:srgbClr val="000000">
                      <a:alpha val="60000"/>
                    </a:srgbClr>
                  </a:innerShdw>
                </a:effectLst>
              </a:rPr>
              <a:t>there is not one shred of evidence to support the literal moon commences </a:t>
            </a:r>
            <a:br>
              <a:rPr lang="en-US" sz="4800" b="1" cap="none" spc="50" dirty="0" smtClean="0">
                <a:ln w="13500">
                  <a:solidFill>
                    <a:schemeClr val="accent1">
                      <a:shade val="2500"/>
                      <a:alpha val="6500"/>
                    </a:schemeClr>
                  </a:solidFill>
                  <a:prstDash val="solid"/>
                </a:ln>
                <a:solidFill>
                  <a:srgbClr val="ACDED8">
                    <a:alpha val="95000"/>
                  </a:srgbClr>
                </a:solidFill>
                <a:effectLst>
                  <a:innerShdw blurRad="50900" dist="38500" dir="13500000">
                    <a:srgbClr val="000000">
                      <a:alpha val="60000"/>
                    </a:srgbClr>
                  </a:innerShdw>
                </a:effectLst>
              </a:rPr>
            </a:br>
            <a:r>
              <a:rPr lang="en-US" sz="4800" b="1" spc="50" dirty="0" smtClean="0">
                <a:ln w="13500">
                  <a:solidFill>
                    <a:schemeClr val="accent1">
                      <a:shade val="2500"/>
                      <a:alpha val="6500"/>
                    </a:schemeClr>
                  </a:solidFill>
                  <a:prstDash val="solid"/>
                </a:ln>
                <a:solidFill>
                  <a:srgbClr val="ACDED8">
                    <a:alpha val="95000"/>
                  </a:srgbClr>
                </a:solidFill>
                <a:effectLst>
                  <a:innerShdw blurRad="50900" dist="38500" dir="13500000">
                    <a:srgbClr val="000000">
                      <a:alpha val="60000"/>
                    </a:srgbClr>
                  </a:innerShdw>
                </a:effectLst>
              </a:rPr>
              <a:t>Yahuah’s calendar</a:t>
            </a:r>
            <a:r>
              <a:rPr lang="en-US" sz="4800" b="1" cap="none" spc="50" dirty="0" smtClean="0">
                <a:ln w="13500">
                  <a:solidFill>
                    <a:schemeClr val="accent1">
                      <a:shade val="2500"/>
                      <a:alpha val="6500"/>
                    </a:schemeClr>
                  </a:solidFill>
                  <a:prstDash val="solid"/>
                </a:ln>
                <a:solidFill>
                  <a:srgbClr val="ACDED8">
                    <a:alpha val="95000"/>
                  </a:srgbClr>
                </a:solidFill>
                <a:effectLst>
                  <a:innerShdw blurRad="50900" dist="38500" dir="13500000">
                    <a:srgbClr val="000000">
                      <a:alpha val="60000"/>
                    </a:srgbClr>
                  </a:innerShdw>
                </a:effectLst>
              </a:rPr>
              <a:t> month.</a:t>
            </a:r>
            <a:endParaRPr lang="en-US" sz="4800" b="1" cap="none" spc="50" dirty="0">
              <a:ln w="13500">
                <a:solidFill>
                  <a:schemeClr val="accent1">
                    <a:shade val="2500"/>
                    <a:alpha val="6500"/>
                  </a:schemeClr>
                </a:solidFill>
                <a:prstDash val="solid"/>
              </a:ln>
              <a:solidFill>
                <a:schemeClr val="accent4">
                  <a:lumMod val="75000"/>
                  <a:alpha val="95000"/>
                </a:schemeClr>
              </a:solidFill>
              <a:effectLst>
                <a:innerShdw blurRad="50900" dist="38500" dir="13500000">
                  <a:srgbClr val="000000">
                    <a:alpha val="60000"/>
                  </a:srgbClr>
                </a:innerShdw>
              </a:effectLst>
            </a:endParaRPr>
          </a:p>
        </p:txBody>
      </p:sp>
      <p:pic>
        <p:nvPicPr>
          <p:cNvPr id="1026" name="Picture 2" descr="C:\Users\Rae\Desktop\Art on Desktop\white man clip art\Last word bann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3814" y="1752600"/>
            <a:ext cx="3088952" cy="1295400"/>
          </a:xfrm>
          <a:prstGeom prst="rect">
            <a:avLst/>
          </a:prstGeom>
          <a:noFill/>
          <a:ln w="76200">
            <a:solidFill>
              <a:srgbClr val="ACDED8"/>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7" name="Picture 3" descr="C:\Users\Rae\Desktop\Whats-next.pn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609991" y="4618892"/>
            <a:ext cx="3207027" cy="2048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56407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amond(out)">
                                      <p:cBhvr>
                                        <p:cTn id="7" dur="2000"/>
                                        <p:tgtEl>
                                          <p:spTgt spid="1026"/>
                                        </p:tgtEl>
                                      </p:cBhvr>
                                    </p:animEffect>
                                  </p:childTnLst>
                                </p:cTn>
                              </p:par>
                            </p:childTnLst>
                          </p:cTn>
                        </p:par>
                        <p:par>
                          <p:cTn id="8" fill="hold">
                            <p:stCondLst>
                              <p:cond delay="2000"/>
                            </p:stCondLst>
                            <p:childTnLst>
                              <p:par>
                                <p:cTn id="9" presetID="42"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22" presetClass="entr" presetSubtype="1" fill="hold" nodeType="after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wipe(up)">
                                      <p:cBhvr>
                                        <p:cTn id="17" dur="175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51863" y="6553200"/>
            <a:ext cx="711200" cy="244476"/>
          </a:xfrm>
        </p:spPr>
        <p:txBody>
          <a:bodyPr>
            <a:normAutofit fontScale="85000" lnSpcReduction="20000"/>
          </a:bodyPr>
          <a:lstStyle/>
          <a:p>
            <a:fld id="{AA4C6552-42F6-43F2-A3FB-E92E8C09004E}" type="slidenum">
              <a:rPr lang="en-US" smtClean="0"/>
              <a:pPr/>
              <a:t>88</a:t>
            </a:fld>
            <a:endParaRPr lang="en-US"/>
          </a:p>
        </p:txBody>
      </p:sp>
      <p:sp>
        <p:nvSpPr>
          <p:cNvPr id="6" name="Rectangle 5"/>
          <p:cNvSpPr/>
          <p:nvPr/>
        </p:nvSpPr>
        <p:spPr>
          <a:xfrm>
            <a:off x="0" y="3154501"/>
            <a:ext cx="12115800" cy="3170099"/>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4000" b="1" dirty="0" smtClean="0">
                <a:ln>
                  <a:solidFill>
                    <a:schemeClr val="bg1"/>
                  </a:solidFill>
                </a:ln>
                <a:solidFill>
                  <a:schemeClr val="accent5"/>
                </a:solidFill>
                <a:effectLst>
                  <a:glow rad="101600">
                    <a:schemeClr val="accent1">
                      <a:satMod val="175000"/>
                      <a:alpha val="40000"/>
                    </a:schemeClr>
                  </a:glow>
                </a:effectLst>
                <a:latin typeface="Arial Rounded MT Bold" pitchFamily="34" charset="0"/>
              </a:rPr>
              <a:t>H3391</a:t>
            </a:r>
            <a:r>
              <a:rPr lang="en-US" sz="4000" b="1" cap="none" spc="50" dirty="0" smtClean="0">
                <a:ln w="13500">
                  <a:solidFill>
                    <a:schemeClr val="accent1">
                      <a:shade val="2500"/>
                      <a:alpha val="6500"/>
                    </a:schemeClr>
                  </a:solidFill>
                  <a:prstDash val="solid"/>
                </a:ln>
                <a:solidFill>
                  <a:schemeClr val="accent1">
                    <a:tint val="3000"/>
                    <a:alpha val="95000"/>
                  </a:schemeClr>
                </a:solidFill>
                <a:effectLst>
                  <a:glow rad="101600">
                    <a:schemeClr val="accent1">
                      <a:satMod val="175000"/>
                      <a:alpha val="40000"/>
                    </a:schemeClr>
                  </a:glow>
                  <a:innerShdw blurRad="50900" dist="38500" dir="13500000">
                    <a:srgbClr val="000000">
                      <a:alpha val="60000"/>
                    </a:srgbClr>
                  </a:innerShdw>
                </a:effectLst>
              </a:rPr>
              <a:t> </a:t>
            </a:r>
            <a:r>
              <a:rPr lang="en-US" sz="4000" b="1" spc="50" dirty="0" smtClean="0">
                <a:ln w="13500">
                  <a:solidFill>
                    <a:schemeClr val="accent1">
                      <a:shade val="2500"/>
                      <a:alpha val="6500"/>
                    </a:schemeClr>
                  </a:solidFill>
                  <a:prstDash val="solid"/>
                </a:ln>
                <a:solidFill>
                  <a:schemeClr val="bg1">
                    <a:alpha val="95000"/>
                  </a:schemeClr>
                </a:solidFill>
                <a:effectLst>
                  <a:glow rad="101600">
                    <a:schemeClr val="accent1">
                      <a:satMod val="175000"/>
                      <a:alpha val="40000"/>
                    </a:schemeClr>
                  </a:glow>
                  <a:innerShdw blurRad="50900" dist="38500" dir="13500000">
                    <a:srgbClr val="000000">
                      <a:alpha val="60000"/>
                    </a:srgbClr>
                  </a:innerShdw>
                </a:effectLst>
              </a:rPr>
              <a:t>is the primitive root of H3394.  As the “verb” component it represents the lunation cycle of the moon.  </a:t>
            </a:r>
            <a:r>
              <a:rPr lang="en-US" sz="4000" b="1" spc="50" dirty="0" smtClean="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rPr>
              <a:t>Will there be evidence the lunation cycle commences Yahuah’s set-apart month or will we </a:t>
            </a:r>
            <a:br>
              <a:rPr lang="en-US" sz="4000" b="1" spc="50" dirty="0" smtClean="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rPr>
            </a:br>
            <a:r>
              <a:rPr lang="en-US" sz="4000" b="1" spc="50" dirty="0" smtClean="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rPr>
              <a:t>find something else even more startling?</a:t>
            </a:r>
            <a:endParaRPr lang="en-US" sz="4000" b="1" cap="none" spc="50" dirty="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endParaRPr>
          </a:p>
        </p:txBody>
      </p:sp>
      <p:sp>
        <p:nvSpPr>
          <p:cNvPr id="8" name="Title 1"/>
          <p:cNvSpPr>
            <a:spLocks noGrp="1"/>
          </p:cNvSpPr>
          <p:nvPr>
            <p:ph type="title"/>
          </p:nvPr>
        </p:nvSpPr>
        <p:spPr>
          <a:xfrm>
            <a:off x="0" y="35560"/>
            <a:ext cx="12192000" cy="869950"/>
          </a:xfrm>
        </p:spPr>
        <p:txBody>
          <a:bodyPr>
            <a:normAutofit/>
            <a:scene3d>
              <a:camera prst="orthographicFront"/>
              <a:lightRig rig="threePt" dir="t"/>
            </a:scene3d>
            <a:sp3d extrusionH="57150">
              <a:bevelT w="38100" h="38100" prst="angle"/>
            </a:sp3d>
          </a:bodyPr>
          <a:lstStyle/>
          <a:p>
            <a:pPr algn="ctr"/>
            <a: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The Truth of the Matter for </a:t>
            </a:r>
            <a:r>
              <a:rPr lang="en-US" sz="4800" b="1" dirty="0" smtClean="0">
                <a:solidFill>
                  <a:schemeClr val="accent4">
                    <a:lumMod val="75000"/>
                  </a:schemeClr>
                </a:solidFill>
                <a:latin typeface="Arial Rounded MT Bold" pitchFamily="34" charset="0"/>
              </a:rPr>
              <a:t>H3391</a:t>
            </a:r>
            <a:r>
              <a:rPr lang="en-US" sz="2800" dirty="0" smtClean="0">
                <a:solidFill>
                  <a:schemeClr val="accent4">
                    <a:lumMod val="75000"/>
                  </a:schemeClr>
                </a:solidFill>
                <a:latin typeface="Arial Rounded MT Bold" pitchFamily="34" charset="0"/>
              </a:rPr>
              <a:t> </a:t>
            </a:r>
            <a:endParaRPr lang="en-US" sz="2800" dirty="0">
              <a:solidFill>
                <a:schemeClr val="accent4">
                  <a:lumMod val="75000"/>
                </a:schemeClr>
              </a:solidFill>
              <a:latin typeface="Arial Rounded MT Bold" pitchFamily="34" charset="0"/>
            </a:endParaRPr>
          </a:p>
        </p:txBody>
      </p:sp>
    </p:spTree>
    <p:extLst>
      <p:ext uri="{BB962C8B-B14F-4D97-AF65-F5344CB8AC3E}">
        <p14:creationId xmlns:p14="http://schemas.microsoft.com/office/powerpoint/2010/main" val="202740482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8125"/>
            <a:ext cx="11590528" cy="99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chemeClr val="accent4"/>
                </a:solidFill>
                <a:effectLst>
                  <a:outerShdw blurRad="50800" dist="39000" dir="5460000" algn="tl">
                    <a:srgbClr val="000000">
                      <a:alpha val="38000"/>
                    </a:srgbClr>
                  </a:outerShdw>
                </a:effectLst>
              </a:rPr>
              <a:t>Next Study for:  “The Moon!  Oh, the Moon!</a:t>
            </a:r>
            <a:endParaRPr lang="en-US" b="1" dirty="0">
              <a:ln w="11430"/>
              <a:solidFill>
                <a:schemeClr val="accent4"/>
              </a:solidFill>
              <a:effectLst>
                <a:outerShdw blurRad="50800" dist="39000" dir="5460000" algn="tl">
                  <a:srgbClr val="000000">
                    <a:alpha val="38000"/>
                  </a:srgbClr>
                </a:outerShdw>
              </a:effectLst>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89</a:t>
            </a:fld>
            <a:endParaRPr lang="en-US"/>
          </a:p>
        </p:txBody>
      </p:sp>
      <p:sp>
        <p:nvSpPr>
          <p:cNvPr id="4" name="Content Placeholder 3"/>
          <p:cNvSpPr>
            <a:spLocks noGrp="1"/>
          </p:cNvSpPr>
          <p:nvPr>
            <p:ph sz="quarter" idx="1"/>
          </p:nvPr>
        </p:nvSpPr>
        <p:spPr>
          <a:xfrm>
            <a:off x="4724400" y="4191000"/>
            <a:ext cx="7344664" cy="2057400"/>
          </a:xfrm>
        </p:spPr>
        <p:txBody>
          <a:bodyPr>
            <a:normAutofit lnSpcReduction="10000"/>
            <a:scene3d>
              <a:camera prst="orthographicFront"/>
              <a:lightRig rig="balanced" dir="t">
                <a:rot lat="0" lon="0" rev="2100000"/>
              </a:lightRig>
            </a:scene3d>
            <a:sp3d extrusionH="57150" prstMaterial="metal">
              <a:bevelT w="38100" h="25400"/>
              <a:contourClr>
                <a:schemeClr val="bg2"/>
              </a:contourClr>
            </a:sp3d>
          </a:bodyPr>
          <a:lstStyle/>
          <a:p>
            <a:pPr marL="0" indent="0" algn="ctr">
              <a:buNone/>
            </a:pPr>
            <a:r>
              <a:rPr lang="en-US" b="1" dirty="0" smtClean="0">
                <a:ln w="50800"/>
                <a:solidFill>
                  <a:schemeClr val="bg1">
                    <a:shade val="50000"/>
                  </a:schemeClr>
                </a:solidFill>
              </a:rPr>
              <a:t>“The </a:t>
            </a:r>
            <a:r>
              <a:rPr lang="en-US" b="1" dirty="0" err="1" smtClean="0">
                <a:ln w="50800"/>
                <a:solidFill>
                  <a:schemeClr val="bg1">
                    <a:shade val="50000"/>
                  </a:schemeClr>
                </a:solidFill>
              </a:rPr>
              <a:t>Moonth</a:t>
            </a:r>
            <a:r>
              <a:rPr lang="en-US" b="1" dirty="0" smtClean="0">
                <a:ln w="50800"/>
                <a:solidFill>
                  <a:schemeClr val="bg1">
                    <a:shade val="50000"/>
                  </a:schemeClr>
                </a:solidFill>
              </a:rPr>
              <a:t>!  Oh, the </a:t>
            </a:r>
            <a:r>
              <a:rPr lang="en-US" b="1" dirty="0" err="1" smtClean="0">
                <a:ln w="50800"/>
                <a:solidFill>
                  <a:schemeClr val="bg1">
                    <a:shade val="50000"/>
                  </a:schemeClr>
                </a:solidFill>
              </a:rPr>
              <a:t>Moonth</a:t>
            </a:r>
            <a:r>
              <a:rPr lang="en-US" b="1" dirty="0" smtClean="0">
                <a:ln w="50800"/>
                <a:solidFill>
                  <a:schemeClr val="bg1">
                    <a:shade val="50000"/>
                  </a:schemeClr>
                </a:solidFill>
              </a:rPr>
              <a:t>?”</a:t>
            </a:r>
            <a:br>
              <a:rPr lang="en-US" b="1" dirty="0" smtClean="0">
                <a:ln w="50800"/>
                <a:solidFill>
                  <a:schemeClr val="bg1">
                    <a:shade val="50000"/>
                  </a:schemeClr>
                </a:solidFill>
              </a:rPr>
            </a:br>
            <a:r>
              <a:rPr lang="en-US" b="1" dirty="0" smtClean="0">
                <a:ln w="50800"/>
                <a:solidFill>
                  <a:schemeClr val="bg1">
                    <a:shade val="50000"/>
                  </a:schemeClr>
                </a:solidFill>
              </a:rPr>
              <a:t>on July 20/18</a:t>
            </a:r>
            <a:br>
              <a:rPr lang="en-US" b="1" dirty="0" smtClean="0">
                <a:ln w="50800"/>
                <a:solidFill>
                  <a:schemeClr val="bg1">
                    <a:shade val="50000"/>
                  </a:schemeClr>
                </a:solidFill>
              </a:rPr>
            </a:br>
            <a:endParaRPr lang="en-US" sz="1600" b="1" dirty="0" smtClean="0">
              <a:ln w="50800"/>
              <a:solidFill>
                <a:schemeClr val="bg1">
                  <a:shade val="50000"/>
                </a:schemeClr>
              </a:solidFill>
            </a:endParaRPr>
          </a:p>
          <a:p>
            <a:pPr marL="0" indent="0" algn="ctr">
              <a:buNone/>
            </a:pPr>
            <a:r>
              <a:rPr lang="en-US" b="1" dirty="0" smtClean="0">
                <a:ln w="50800"/>
                <a:solidFill>
                  <a:schemeClr val="bg1">
                    <a:shade val="50000"/>
                  </a:schemeClr>
                </a:solidFill>
              </a:rPr>
              <a:t>Oh Moon!  </a:t>
            </a:r>
            <a:br>
              <a:rPr lang="en-US" b="1" dirty="0" smtClean="0">
                <a:ln w="50800"/>
                <a:solidFill>
                  <a:schemeClr val="bg1">
                    <a:shade val="50000"/>
                  </a:schemeClr>
                </a:solidFill>
              </a:rPr>
            </a:br>
            <a:r>
              <a:rPr lang="en-US" b="1" dirty="0" smtClean="0">
                <a:ln w="50800"/>
                <a:solidFill>
                  <a:schemeClr val="bg1">
                    <a:shade val="50000"/>
                  </a:schemeClr>
                </a:solidFill>
              </a:rPr>
              <a:t>Where Will You Be That Night?</a:t>
            </a:r>
          </a:p>
          <a:p>
            <a:pPr marL="0" indent="0" algn="ctr">
              <a:buNone/>
            </a:pPr>
            <a:endParaRPr lang="en-US" sz="1400" b="1" dirty="0">
              <a:ln w="50800"/>
              <a:solidFill>
                <a:schemeClr val="bg1">
                  <a:shade val="50000"/>
                </a:schemeClr>
              </a:solidFill>
            </a:endParaRPr>
          </a:p>
          <a:p>
            <a:pPr marL="0" indent="0" algn="ctr">
              <a:buNone/>
            </a:pPr>
            <a:endParaRPr lang="en-US" b="1" dirty="0" smtClean="0">
              <a:ln w="50800"/>
              <a:solidFill>
                <a:schemeClr val="bg1">
                  <a:shade val="50000"/>
                </a:schemeClr>
              </a:solidFill>
            </a:endParaRPr>
          </a:p>
          <a:p>
            <a:pPr marL="0" indent="0">
              <a:buNone/>
            </a:pPr>
            <a:endParaRPr lang="en-US" b="1" dirty="0">
              <a:ln w="50800"/>
              <a:solidFill>
                <a:schemeClr val="bg1">
                  <a:shade val="50000"/>
                </a:schemeClr>
              </a:solidFill>
            </a:endParaRPr>
          </a:p>
        </p:txBody>
      </p:sp>
      <p:sp>
        <p:nvSpPr>
          <p:cNvPr id="5" name="Rectangle 4"/>
          <p:cNvSpPr/>
          <p:nvPr/>
        </p:nvSpPr>
        <p:spPr>
          <a:xfrm>
            <a:off x="1676400" y="5888665"/>
            <a:ext cx="310533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The End</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endParaRPr>
          </a:p>
        </p:txBody>
      </p:sp>
      <p:sp>
        <p:nvSpPr>
          <p:cNvPr id="6" name="Rectangle 5"/>
          <p:cNvSpPr/>
          <p:nvPr/>
        </p:nvSpPr>
        <p:spPr>
          <a:xfrm>
            <a:off x="7119696" y="3276600"/>
            <a:ext cx="253466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Part 3</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160993336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40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a:xfrm>
            <a:off x="11658600" y="6481989"/>
            <a:ext cx="533400" cy="365125"/>
          </a:xfrm>
        </p:spPr>
        <p:txBody>
          <a:bodyPr/>
          <a:lstStyle/>
          <a:p>
            <a:fld id="{AA4C6552-42F6-43F2-A3FB-E92E8C09004E}" type="slidenum">
              <a:rPr lang="en-US" b="1" smtClean="0">
                <a:solidFill>
                  <a:schemeClr val="bg1"/>
                </a:solidFill>
              </a:rPr>
              <a:pPr/>
              <a:t>9</a:t>
            </a:fld>
            <a:endParaRPr lang="en-US" b="1" dirty="0">
              <a:solidFill>
                <a:schemeClr val="bg1"/>
              </a:solidFill>
            </a:endParaRPr>
          </a:p>
        </p:txBody>
      </p:sp>
      <p:sp>
        <p:nvSpPr>
          <p:cNvPr id="5" name="Rectangle 4"/>
          <p:cNvSpPr/>
          <p:nvPr/>
        </p:nvSpPr>
        <p:spPr>
          <a:xfrm>
            <a:off x="30003" y="304800"/>
            <a:ext cx="4310770" cy="5632311"/>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dirty="0" smtClean="0">
                <a:ln w="50800"/>
                <a:solidFill>
                  <a:srgbClr val="D8EEC0"/>
                </a:solidFill>
                <a:latin typeface="Comic Sans MS" pitchFamily="66" charset="0"/>
              </a:rPr>
              <a:t>Job’s testimony is around the time of Abraham in the </a:t>
            </a:r>
            <a:br>
              <a:rPr lang="en-US" sz="3600" b="1" dirty="0" smtClean="0">
                <a:ln w="50800"/>
                <a:solidFill>
                  <a:srgbClr val="D8EEC0"/>
                </a:solidFill>
                <a:latin typeface="Comic Sans MS" pitchFamily="66" charset="0"/>
              </a:rPr>
            </a:br>
            <a:r>
              <a:rPr lang="en-US" sz="3600" b="1" dirty="0" smtClean="0">
                <a:ln w="50800"/>
                <a:solidFill>
                  <a:srgbClr val="D8EEC0"/>
                </a:solidFill>
                <a:latin typeface="Comic Sans MS" pitchFamily="66" charset="0"/>
              </a:rPr>
              <a:t>book of Genesis.</a:t>
            </a:r>
            <a:r>
              <a:rPr lang="en-US" sz="3600" b="1" dirty="0" smtClean="0">
                <a:ln w="50800"/>
                <a:solidFill>
                  <a:schemeClr val="bg1">
                    <a:shade val="50000"/>
                  </a:schemeClr>
                </a:solidFill>
                <a:latin typeface="Comic Sans MS" pitchFamily="66" charset="0"/>
              </a:rPr>
              <a:t/>
            </a:r>
            <a:br>
              <a:rPr lang="en-US" sz="3600" b="1" dirty="0" smtClean="0">
                <a:ln w="50800"/>
                <a:solidFill>
                  <a:schemeClr val="bg1">
                    <a:shade val="50000"/>
                  </a:schemeClr>
                </a:solidFill>
                <a:latin typeface="Comic Sans MS" pitchFamily="66" charset="0"/>
              </a:rPr>
            </a:br>
            <a:r>
              <a:rPr lang="en-US" sz="3600" b="1" dirty="0" smtClean="0">
                <a:ln w="50800"/>
                <a:solidFill>
                  <a:schemeClr val="accent5">
                    <a:lumMod val="40000"/>
                    <a:lumOff val="60000"/>
                  </a:schemeClr>
                </a:solidFill>
                <a:latin typeface="Comic Sans MS" pitchFamily="66" charset="0"/>
              </a:rPr>
              <a:t>His counsel </a:t>
            </a:r>
            <a:br>
              <a:rPr lang="en-US" sz="3600" b="1" dirty="0" smtClean="0">
                <a:ln w="50800"/>
                <a:solidFill>
                  <a:schemeClr val="accent5">
                    <a:lumMod val="40000"/>
                    <a:lumOff val="60000"/>
                  </a:schemeClr>
                </a:solidFill>
                <a:latin typeface="Comic Sans MS" pitchFamily="66" charset="0"/>
              </a:rPr>
            </a:br>
            <a:r>
              <a:rPr lang="en-US" sz="3600" b="1" dirty="0" smtClean="0">
                <a:ln w="50800"/>
                <a:solidFill>
                  <a:schemeClr val="accent5">
                    <a:lumMod val="40000"/>
                    <a:lumOff val="60000"/>
                  </a:schemeClr>
                </a:solidFill>
                <a:latin typeface="Comic Sans MS" pitchFamily="66" charset="0"/>
              </a:rPr>
              <a:t>is just as </a:t>
            </a:r>
            <a:br>
              <a:rPr lang="en-US" sz="3600" b="1" dirty="0" smtClean="0">
                <a:ln w="50800"/>
                <a:solidFill>
                  <a:schemeClr val="accent5">
                    <a:lumMod val="40000"/>
                    <a:lumOff val="60000"/>
                  </a:schemeClr>
                </a:solidFill>
                <a:latin typeface="Comic Sans MS" pitchFamily="66" charset="0"/>
              </a:rPr>
            </a:br>
            <a:r>
              <a:rPr lang="en-US" sz="3600" b="1" dirty="0" smtClean="0">
                <a:ln w="50800"/>
                <a:solidFill>
                  <a:schemeClr val="accent5">
                    <a:lumMod val="40000"/>
                    <a:lumOff val="60000"/>
                  </a:schemeClr>
                </a:solidFill>
                <a:latin typeface="Comic Sans MS" pitchFamily="66" charset="0"/>
              </a:rPr>
              <a:t>important </a:t>
            </a:r>
            <a:br>
              <a:rPr lang="en-US" sz="3600" b="1" dirty="0" smtClean="0">
                <a:ln w="50800"/>
                <a:solidFill>
                  <a:schemeClr val="accent5">
                    <a:lumMod val="40000"/>
                    <a:lumOff val="60000"/>
                  </a:schemeClr>
                </a:solidFill>
                <a:latin typeface="Comic Sans MS" pitchFamily="66" charset="0"/>
              </a:rPr>
            </a:br>
            <a:r>
              <a:rPr lang="en-US" sz="3600" b="1" dirty="0" smtClean="0">
                <a:ln w="50800"/>
                <a:solidFill>
                  <a:schemeClr val="accent5">
                    <a:lumMod val="40000"/>
                    <a:lumOff val="60000"/>
                  </a:schemeClr>
                </a:solidFill>
                <a:latin typeface="Comic Sans MS" pitchFamily="66" charset="0"/>
              </a:rPr>
              <a:t>as any </a:t>
            </a:r>
            <a:br>
              <a:rPr lang="en-US" sz="3600" b="1" dirty="0" smtClean="0">
                <a:ln w="50800"/>
                <a:solidFill>
                  <a:schemeClr val="accent5">
                    <a:lumMod val="40000"/>
                    <a:lumOff val="60000"/>
                  </a:schemeClr>
                </a:solidFill>
                <a:latin typeface="Comic Sans MS" pitchFamily="66" charset="0"/>
              </a:rPr>
            </a:br>
            <a:r>
              <a:rPr lang="en-US" sz="3600" b="1" dirty="0" smtClean="0">
                <a:ln w="50800"/>
                <a:solidFill>
                  <a:schemeClr val="accent5">
                    <a:lumMod val="40000"/>
                    <a:lumOff val="60000"/>
                  </a:schemeClr>
                </a:solidFill>
                <a:latin typeface="Comic Sans MS" pitchFamily="66" charset="0"/>
              </a:rPr>
              <a:t>Torah Scripture commands. </a:t>
            </a:r>
            <a:endParaRPr lang="en-US" sz="3600" b="1" dirty="0">
              <a:ln w="50800"/>
              <a:solidFill>
                <a:schemeClr val="accent5">
                  <a:lumMod val="40000"/>
                  <a:lumOff val="60000"/>
                </a:schemeClr>
              </a:solidFill>
              <a:latin typeface="Comic Sans MS" pitchFamily="66" charset="0"/>
            </a:endParaRPr>
          </a:p>
        </p:txBody>
      </p:sp>
      <p:sp>
        <p:nvSpPr>
          <p:cNvPr id="7" name="TextBox 6"/>
          <p:cNvSpPr txBox="1"/>
          <p:nvPr/>
        </p:nvSpPr>
        <p:spPr>
          <a:xfrm>
            <a:off x="4340773" y="228600"/>
            <a:ext cx="7622627" cy="632480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lvl="0" algn="ctr"/>
            <a:r>
              <a:rPr lang="en-US" sz="3200" b="1" i="1" dirty="0" smtClean="0">
                <a:ln>
                  <a:solidFill>
                    <a:srgbClr val="002060"/>
                  </a:solidFill>
                </a:ln>
                <a:solidFill>
                  <a:schemeClr val="bg1"/>
                </a:solidFill>
                <a:latin typeface="Arial" panose="020B0604020202020204" pitchFamily="34" charset="0"/>
                <a:cs typeface="Arial" panose="020B0604020202020204" pitchFamily="34" charset="0"/>
              </a:rPr>
              <a:t>Job 31:26-28</a:t>
            </a:r>
          </a:p>
          <a:p>
            <a:pPr lvl="0" algn="ctr"/>
            <a:r>
              <a:rPr lang="en-US" sz="1100" i="1" dirty="0" smtClean="0">
                <a:solidFill>
                  <a:schemeClr val="bg1"/>
                </a:solidFill>
                <a:latin typeface="Arial" panose="020B0604020202020204" pitchFamily="34" charset="0"/>
                <a:cs typeface="Arial" panose="020B0604020202020204" pitchFamily="34" charset="0"/>
              </a:rPr>
              <a:t>  </a:t>
            </a:r>
            <a:r>
              <a:rPr lang="en-US" sz="2800" i="1" dirty="0" smtClean="0">
                <a:solidFill>
                  <a:schemeClr val="bg1"/>
                </a:solidFill>
                <a:latin typeface="Arial" panose="020B0604020202020204" pitchFamily="34" charset="0"/>
                <a:cs typeface="Arial" panose="020B0604020202020204" pitchFamily="34" charset="0"/>
              </a:rPr>
              <a:t/>
            </a:r>
            <a:br>
              <a:rPr lang="en-US" sz="2800" i="1" dirty="0" smtClean="0">
                <a:solidFill>
                  <a:schemeClr val="bg1"/>
                </a:solidFill>
                <a:latin typeface="Arial" panose="020B0604020202020204" pitchFamily="34" charset="0"/>
                <a:cs typeface="Arial" panose="020B0604020202020204" pitchFamily="34" charset="0"/>
              </a:rPr>
            </a:br>
            <a:r>
              <a:rPr lang="en-US" sz="2800" b="1" dirty="0" smtClean="0">
                <a:ln>
                  <a:solidFill>
                    <a:srgbClr val="002060"/>
                  </a:solidFill>
                </a:ln>
                <a:solidFill>
                  <a:schemeClr val="bg1"/>
                </a:solidFill>
                <a:latin typeface="Arial" panose="020B0604020202020204" pitchFamily="34" charset="0"/>
                <a:cs typeface="Arial" panose="020B0604020202020204" pitchFamily="34" charset="0"/>
              </a:rPr>
              <a:t>“If I beheld the sun when it shined, </a:t>
            </a:r>
            <a:br>
              <a:rPr lang="en-US" sz="2800" b="1" dirty="0" smtClean="0">
                <a:ln>
                  <a:solidFill>
                    <a:srgbClr val="002060"/>
                  </a:solidFill>
                </a:ln>
                <a:solidFill>
                  <a:schemeClr val="bg1"/>
                </a:solidFill>
                <a:latin typeface="Arial" panose="020B0604020202020204" pitchFamily="34" charset="0"/>
                <a:cs typeface="Arial" panose="020B0604020202020204" pitchFamily="34" charset="0"/>
              </a:rPr>
            </a:br>
            <a:r>
              <a:rPr lang="en-US" sz="2800" b="1" dirty="0" smtClean="0">
                <a:ln>
                  <a:solidFill>
                    <a:srgbClr val="002060"/>
                  </a:solidFill>
                </a:ln>
                <a:solidFill>
                  <a:schemeClr val="bg1"/>
                </a:solidFill>
                <a:latin typeface="Arial" panose="020B0604020202020204" pitchFamily="34" charset="0"/>
                <a:cs typeface="Arial" panose="020B0604020202020204" pitchFamily="34" charset="0"/>
              </a:rPr>
              <a:t>or the </a:t>
            </a:r>
            <a:r>
              <a:rPr lang="en-US" sz="2800" b="1" dirty="0" smtClean="0">
                <a:ln>
                  <a:solidFill>
                    <a:srgbClr val="002060"/>
                  </a:solidFill>
                </a:ln>
                <a:solidFill>
                  <a:srgbClr val="FFFF00"/>
                </a:solidFill>
                <a:latin typeface="Arial" panose="020B0604020202020204" pitchFamily="34" charset="0"/>
                <a:cs typeface="Arial" panose="020B0604020202020204" pitchFamily="34" charset="0"/>
              </a:rPr>
              <a:t>MOON</a:t>
            </a:r>
            <a:r>
              <a:rPr lang="en-US" sz="2800" b="1" dirty="0" smtClean="0">
                <a:ln>
                  <a:solidFill>
                    <a:srgbClr val="002060"/>
                  </a:solidFill>
                </a:ln>
                <a:latin typeface="Arial" panose="020B0604020202020204" pitchFamily="34" charset="0"/>
                <a:cs typeface="Arial" panose="020B0604020202020204" pitchFamily="34" charset="0"/>
              </a:rPr>
              <a:t> </a:t>
            </a:r>
            <a:r>
              <a:rPr lang="en-US" sz="2800" b="1" dirty="0" smtClean="0">
                <a:ln>
                  <a:solidFill>
                    <a:srgbClr val="002060"/>
                  </a:solidFill>
                </a:ln>
                <a:solidFill>
                  <a:schemeClr val="bg1"/>
                </a:solidFill>
                <a:latin typeface="Arial" panose="020B0604020202020204" pitchFamily="34" charset="0"/>
                <a:cs typeface="Arial" panose="020B0604020202020204" pitchFamily="34" charset="0"/>
              </a:rPr>
              <a:t>walking in brightness;  </a:t>
            </a:r>
            <a:br>
              <a:rPr lang="en-US" sz="2800" b="1" dirty="0" smtClean="0">
                <a:ln>
                  <a:solidFill>
                    <a:srgbClr val="002060"/>
                  </a:solidFill>
                </a:ln>
                <a:solidFill>
                  <a:schemeClr val="bg1"/>
                </a:solidFill>
                <a:latin typeface="Arial" panose="020B0604020202020204" pitchFamily="34" charset="0"/>
                <a:cs typeface="Arial" panose="020B0604020202020204" pitchFamily="34" charset="0"/>
              </a:rPr>
            </a:br>
            <a:r>
              <a:rPr lang="en-US" sz="2800" b="1" dirty="0" smtClean="0">
                <a:ln>
                  <a:solidFill>
                    <a:srgbClr val="002060"/>
                  </a:solidFill>
                </a:ln>
                <a:solidFill>
                  <a:schemeClr val="bg1"/>
                </a:solidFill>
                <a:latin typeface="Arial" panose="020B0604020202020204" pitchFamily="34" charset="0"/>
                <a:cs typeface="Arial" panose="020B0604020202020204" pitchFamily="34" charset="0"/>
              </a:rPr>
              <a:t>27 </a:t>
            </a:r>
            <a:r>
              <a:rPr lang="en-US" sz="2800" b="1" dirty="0" smtClean="0">
                <a:ln>
                  <a:solidFill>
                    <a:srgbClr val="002060"/>
                  </a:solidFill>
                </a:ln>
                <a:latin typeface="Arial" panose="020B0604020202020204" pitchFamily="34" charset="0"/>
                <a:cs typeface="Arial" panose="020B0604020202020204" pitchFamily="34" charset="0"/>
              </a:rPr>
              <a:t> </a:t>
            </a:r>
            <a:r>
              <a:rPr lang="en-US" sz="2800" b="1" dirty="0" smtClean="0">
                <a:ln>
                  <a:solidFill>
                    <a:srgbClr val="002060"/>
                  </a:solidFill>
                </a:ln>
                <a:solidFill>
                  <a:srgbClr val="FFFF00"/>
                </a:solidFill>
                <a:latin typeface="Arial" panose="020B0604020202020204" pitchFamily="34" charset="0"/>
                <a:cs typeface="Arial" panose="020B0604020202020204" pitchFamily="34" charset="0"/>
              </a:rPr>
              <a:t>And </a:t>
            </a:r>
            <a:r>
              <a:rPr lang="en-US" sz="2800" b="1" u="sng" dirty="0" smtClean="0">
                <a:ln>
                  <a:solidFill>
                    <a:srgbClr val="002060"/>
                  </a:solidFill>
                </a:ln>
                <a:solidFill>
                  <a:srgbClr val="FFFF00"/>
                </a:solidFill>
                <a:latin typeface="Arial" panose="020B0604020202020204" pitchFamily="34" charset="0"/>
                <a:cs typeface="Arial" panose="020B0604020202020204" pitchFamily="34" charset="0"/>
              </a:rPr>
              <a:t>my heart hath been secretly enticed</a:t>
            </a:r>
            <a:r>
              <a:rPr lang="en-US" sz="2800" b="1" dirty="0">
                <a:ln>
                  <a:solidFill>
                    <a:srgbClr val="002060"/>
                  </a:solidFill>
                </a:ln>
                <a:solidFill>
                  <a:srgbClr val="FFFF00"/>
                </a:solidFill>
                <a:latin typeface="Arial" panose="020B0604020202020204" pitchFamily="34" charset="0"/>
                <a:cs typeface="Arial" panose="020B0604020202020204" pitchFamily="34" charset="0"/>
              </a:rPr>
              <a:t/>
            </a:r>
            <a:br>
              <a:rPr lang="en-US" sz="2800" b="1" dirty="0">
                <a:ln>
                  <a:solidFill>
                    <a:srgbClr val="002060"/>
                  </a:solidFill>
                </a:ln>
                <a:solidFill>
                  <a:srgbClr val="FFFF00"/>
                </a:solidFill>
                <a:latin typeface="Arial" panose="020B0604020202020204" pitchFamily="34" charset="0"/>
                <a:cs typeface="Arial" panose="020B0604020202020204" pitchFamily="34" charset="0"/>
              </a:rPr>
            </a:br>
            <a:r>
              <a:rPr lang="en-US" sz="2800" b="1" dirty="0" smtClean="0">
                <a:ln>
                  <a:solidFill>
                    <a:srgbClr val="002060"/>
                  </a:solidFill>
                </a:ln>
                <a:solidFill>
                  <a:srgbClr val="FFFF00"/>
                </a:solidFill>
                <a:latin typeface="Arial" panose="020B0604020202020204" pitchFamily="34" charset="0"/>
                <a:cs typeface="Arial" panose="020B0604020202020204" pitchFamily="34" charset="0"/>
              </a:rPr>
              <a:t>(H6601 - to allure, be deceived/persuaded  [coaxed or seduced] into a thought process without knowingly registering it)</a:t>
            </a:r>
            <a:br>
              <a:rPr lang="en-US" sz="2800" b="1" dirty="0" smtClean="0">
                <a:ln>
                  <a:solidFill>
                    <a:srgbClr val="002060"/>
                  </a:solidFill>
                </a:ln>
                <a:solidFill>
                  <a:srgbClr val="FFFF00"/>
                </a:solidFill>
                <a:latin typeface="Arial" panose="020B0604020202020204" pitchFamily="34" charset="0"/>
                <a:cs typeface="Arial" panose="020B0604020202020204" pitchFamily="34" charset="0"/>
              </a:rPr>
            </a:br>
            <a:r>
              <a:rPr lang="en-US" sz="2800" b="1" dirty="0" smtClean="0">
                <a:ln>
                  <a:solidFill>
                    <a:srgbClr val="002060"/>
                  </a:solidFill>
                </a:ln>
                <a:solidFill>
                  <a:schemeClr val="bg1"/>
                </a:solidFill>
                <a:latin typeface="Arial" panose="020B0604020202020204" pitchFamily="34" charset="0"/>
                <a:cs typeface="Arial" panose="020B0604020202020204" pitchFamily="34" charset="0"/>
              </a:rPr>
              <a:t>…  28  This also were </a:t>
            </a:r>
            <a:r>
              <a:rPr lang="en-US" sz="2000" dirty="0" smtClean="0">
                <a:solidFill>
                  <a:schemeClr val="bg1"/>
                </a:solidFill>
                <a:latin typeface="Arial" panose="020B0604020202020204" pitchFamily="34" charset="0"/>
                <a:cs typeface="Arial" panose="020B0604020202020204" pitchFamily="34" charset="0"/>
              </a:rPr>
              <a:t>[would be]</a:t>
            </a:r>
            <a:r>
              <a:rPr lang="en-US" sz="2800" b="1" dirty="0" smtClean="0">
                <a:solidFill>
                  <a:schemeClr val="bg1"/>
                </a:solidFill>
                <a:latin typeface="Arial" panose="020B0604020202020204" pitchFamily="34" charset="0"/>
                <a:cs typeface="Arial" panose="020B0604020202020204" pitchFamily="34" charset="0"/>
              </a:rPr>
              <a:t> </a:t>
            </a:r>
            <a:r>
              <a:rPr lang="en-US" sz="2800" b="1" dirty="0" smtClean="0">
                <a:ln>
                  <a:solidFill>
                    <a:srgbClr val="002060"/>
                  </a:solidFill>
                </a:ln>
                <a:solidFill>
                  <a:schemeClr val="bg1"/>
                </a:solidFill>
                <a:latin typeface="Arial" panose="020B0604020202020204" pitchFamily="34" charset="0"/>
                <a:cs typeface="Arial" panose="020B0604020202020204" pitchFamily="34" charset="0"/>
              </a:rPr>
              <a:t>an iniquity </a:t>
            </a:r>
            <a:br>
              <a:rPr lang="en-US" sz="2800" b="1" dirty="0" smtClean="0">
                <a:ln>
                  <a:solidFill>
                    <a:srgbClr val="002060"/>
                  </a:solidFill>
                </a:ln>
                <a:solidFill>
                  <a:schemeClr val="bg1"/>
                </a:solidFill>
                <a:latin typeface="Arial" panose="020B0604020202020204" pitchFamily="34" charset="0"/>
                <a:cs typeface="Arial" panose="020B0604020202020204" pitchFamily="34" charset="0"/>
              </a:rPr>
            </a:br>
            <a:r>
              <a:rPr lang="en-US" sz="2800" b="1" dirty="0" smtClean="0">
                <a:ln>
                  <a:solidFill>
                    <a:srgbClr val="002060"/>
                  </a:solidFill>
                </a:ln>
                <a:solidFill>
                  <a:schemeClr val="bg1"/>
                </a:solidFill>
                <a:latin typeface="Arial" panose="020B0604020202020204" pitchFamily="34" charset="0"/>
                <a:cs typeface="Arial" panose="020B0604020202020204" pitchFamily="34" charset="0"/>
              </a:rPr>
              <a:t>to be punished by the judge:</a:t>
            </a:r>
          </a:p>
          <a:p>
            <a:pPr lvl="0"/>
            <a:r>
              <a:rPr lang="en-US" sz="2800" b="1" dirty="0" smtClean="0">
                <a:ln>
                  <a:solidFill>
                    <a:srgbClr val="002060"/>
                  </a:solidFill>
                </a:ln>
                <a:solidFill>
                  <a:schemeClr val="bg1"/>
                </a:solidFill>
                <a:latin typeface="Arial" panose="020B0604020202020204" pitchFamily="34" charset="0"/>
                <a:cs typeface="Arial" panose="020B0604020202020204" pitchFamily="34" charset="0"/>
              </a:rPr>
              <a:t>        for I should have </a:t>
            </a:r>
            <a:br>
              <a:rPr lang="en-US" sz="2800" b="1" dirty="0" smtClean="0">
                <a:ln>
                  <a:solidFill>
                    <a:srgbClr val="002060"/>
                  </a:solidFill>
                </a:ln>
                <a:solidFill>
                  <a:schemeClr val="bg1"/>
                </a:solidFill>
                <a:latin typeface="Arial" panose="020B0604020202020204" pitchFamily="34" charset="0"/>
                <a:cs typeface="Arial" panose="020B0604020202020204" pitchFamily="34" charset="0"/>
              </a:rPr>
            </a:br>
            <a:r>
              <a:rPr lang="en-US" sz="2800" b="1" dirty="0" smtClean="0">
                <a:ln>
                  <a:solidFill>
                    <a:srgbClr val="002060"/>
                  </a:solidFill>
                </a:ln>
                <a:solidFill>
                  <a:schemeClr val="bg1"/>
                </a:solidFill>
                <a:latin typeface="Arial" panose="020B0604020202020204" pitchFamily="34" charset="0"/>
                <a:cs typeface="Arial" panose="020B0604020202020204" pitchFamily="34" charset="0"/>
              </a:rPr>
              <a:t>    denied the Elohim </a:t>
            </a:r>
            <a:br>
              <a:rPr lang="en-US" sz="2800" b="1" dirty="0" smtClean="0">
                <a:ln>
                  <a:solidFill>
                    <a:srgbClr val="002060"/>
                  </a:solidFill>
                </a:ln>
                <a:solidFill>
                  <a:schemeClr val="bg1"/>
                </a:solidFill>
                <a:latin typeface="Arial" panose="020B0604020202020204" pitchFamily="34" charset="0"/>
                <a:cs typeface="Arial" panose="020B0604020202020204" pitchFamily="34" charset="0"/>
              </a:rPr>
            </a:br>
            <a:r>
              <a:rPr lang="en-US" sz="2800" b="1" dirty="0" smtClean="0">
                <a:ln>
                  <a:solidFill>
                    <a:srgbClr val="002060"/>
                  </a:solidFill>
                </a:ln>
                <a:solidFill>
                  <a:schemeClr val="bg1"/>
                </a:solidFill>
                <a:latin typeface="Arial" panose="020B0604020202020204" pitchFamily="34" charset="0"/>
                <a:cs typeface="Arial" panose="020B0604020202020204" pitchFamily="34" charset="0"/>
              </a:rPr>
              <a:t>         that is above.” </a:t>
            </a:r>
          </a:p>
          <a:p>
            <a:pPr lvl="0" algn="ctr"/>
            <a:r>
              <a:rPr lang="en-US" sz="2800" b="1" dirty="0" smtClean="0">
                <a:ln>
                  <a:solidFill>
                    <a:srgbClr val="002060"/>
                  </a:solidFill>
                </a:ln>
                <a:solidFill>
                  <a:schemeClr val="bg1"/>
                </a:solidFill>
                <a:latin typeface="Arial" panose="020B0604020202020204" pitchFamily="34" charset="0"/>
                <a:cs typeface="Arial" panose="020B0604020202020204" pitchFamily="34" charset="0"/>
              </a:rPr>
              <a:t> </a:t>
            </a:r>
            <a:br>
              <a:rPr lang="en-US" sz="2800" b="1" dirty="0" smtClean="0">
                <a:ln>
                  <a:solidFill>
                    <a:srgbClr val="002060"/>
                  </a:solidFill>
                </a:ln>
                <a:solidFill>
                  <a:schemeClr val="bg1"/>
                </a:solidFill>
                <a:latin typeface="Arial" panose="020B0604020202020204" pitchFamily="34" charset="0"/>
                <a:cs typeface="Arial" panose="020B0604020202020204" pitchFamily="34" charset="0"/>
              </a:rPr>
            </a:br>
            <a:r>
              <a:rPr lang="en-US" sz="2600" i="1" dirty="0" smtClean="0">
                <a:ln>
                  <a:solidFill>
                    <a:schemeClr val="accent5">
                      <a:lumMod val="20000"/>
                      <a:lumOff val="80000"/>
                    </a:schemeClr>
                  </a:solidFill>
                </a:ln>
                <a:solidFill>
                  <a:schemeClr val="bg1"/>
                </a:solidFill>
                <a:latin typeface="Arial" panose="020B0604020202020204" pitchFamily="34" charset="0"/>
                <a:cs typeface="Arial" panose="020B0604020202020204" pitchFamily="34" charset="0"/>
              </a:rPr>
              <a:t>(Was Job following </a:t>
            </a:r>
            <a:r>
              <a:rPr lang="en-US" sz="2600" i="1" dirty="0" smtClean="0">
                <a:ln>
                  <a:solidFill>
                    <a:schemeClr val="accent5">
                      <a:lumMod val="20000"/>
                      <a:lumOff val="80000"/>
                    </a:schemeClr>
                  </a:solidFill>
                </a:ln>
                <a:solidFill>
                  <a:schemeClr val="bg1"/>
                </a:solidFill>
                <a:latin typeface="Arial" panose="020B0604020202020204" pitchFamily="34" charset="0"/>
                <a:cs typeface="Arial" panose="020B0604020202020204" pitchFamily="34" charset="0"/>
              </a:rPr>
              <a:t>ALL the </a:t>
            </a:r>
            <a:r>
              <a:rPr lang="en-US" sz="2600" i="1" dirty="0" smtClean="0">
                <a:ln>
                  <a:solidFill>
                    <a:schemeClr val="accent5">
                      <a:lumMod val="20000"/>
                      <a:lumOff val="80000"/>
                    </a:schemeClr>
                  </a:solidFill>
                </a:ln>
                <a:solidFill>
                  <a:schemeClr val="bg1"/>
                </a:solidFill>
                <a:latin typeface="Arial" panose="020B0604020202020204" pitchFamily="34" charset="0"/>
                <a:cs typeface="Arial" panose="020B0604020202020204" pitchFamily="34" charset="0"/>
              </a:rPr>
              <a:t>commands of Torah?)</a:t>
            </a:r>
          </a:p>
        </p:txBody>
      </p:sp>
      <p:pic>
        <p:nvPicPr>
          <p:cNvPr id="8" name="Picture 6" descr="C:\Users\Rae\Desktop\judgeing mallet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0040" y="4343400"/>
            <a:ext cx="3947160" cy="16307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8299235" y="5325070"/>
            <a:ext cx="3228769" cy="923330"/>
          </a:xfrm>
          <a:prstGeom prst="rect">
            <a:avLst/>
          </a:prstGeom>
          <a:noFill/>
        </p:spPr>
        <p:txBody>
          <a:bodyPr wrap="none" lIns="91440" tIns="45720" rIns="91440" bIns="45720">
            <a:prstTxWarp prst="textInflateBottom">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accent2">
                    <a:lumMod val="75000"/>
                  </a:schemeClr>
                </a:solidFill>
                <a:effectLst>
                  <a:outerShdw blurRad="50800" dist="39000" dir="5460000" algn="tl">
                    <a:srgbClr val="000000">
                      <a:alpha val="38000"/>
                    </a:srgbClr>
                  </a:outerShdw>
                </a:effectLst>
              </a:rPr>
              <a:t>Judgment!</a:t>
            </a:r>
            <a:endParaRPr lang="en-US" sz="5400" b="1" dirty="0">
              <a:ln w="11430"/>
              <a:solidFill>
                <a:schemeClr val="accent2">
                  <a:lumMod val="75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24950757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up)">
                                      <p:cBhvr>
                                        <p:cTn id="7" dur="225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up)">
                                      <p:cBhvr>
                                        <p:cTn id="12" dur="2250"/>
                                        <p:tgtEl>
                                          <p:spTgt spid="7">
                                            <p:txEl>
                                              <p:pRg st="2" end="2"/>
                                            </p:txEl>
                                          </p:spTgt>
                                        </p:tgtEl>
                                      </p:cBhvr>
                                    </p:animEffect>
                                  </p:childTnLst>
                                </p:cTn>
                              </p:par>
                            </p:childTnLst>
                          </p:cTn>
                        </p:par>
                        <p:par>
                          <p:cTn id="13" fill="hold">
                            <p:stCondLst>
                              <p:cond delay="2250"/>
                            </p:stCondLst>
                            <p:childTnLst>
                              <p:par>
                                <p:cTn id="14" presetID="22" presetClass="entr" presetSubtype="8" fill="hold"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ipe(left)">
                                      <p:cBhvr>
                                        <p:cTn id="16" dur="2500"/>
                                        <p:tgtEl>
                                          <p:spTgt spid="2">
                                            <p:txEl>
                                              <p:pRg st="0" end="0"/>
                                            </p:txEl>
                                          </p:spTgt>
                                        </p:tgtEl>
                                      </p:cBhvr>
                                    </p:animEffect>
                                  </p:childTnLst>
                                </p:cTn>
                              </p:par>
                              <p:par>
                                <p:cTn id="17" presetID="6" presetClass="entr" presetSubtype="3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out)">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wipe(left)">
                                      <p:cBhvr>
                                        <p:cTn id="24" dur="17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0" y="-20320"/>
            <a:ext cx="7315200" cy="37338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If you need assistance </a:t>
            </a:r>
            <a:b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with this information, </a:t>
            </a:r>
            <a:b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please send your </a:t>
            </a:r>
            <a:b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questions to</a:t>
            </a:r>
            <a:b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smtClean="0">
                <a:ln w="11430">
                  <a:solidFill>
                    <a:srgbClr val="B83D68"/>
                  </a:solidFill>
                </a:ln>
                <a:solidFill>
                  <a:srgbClr val="FFC9DB"/>
                </a:solidFill>
                <a:effectLst>
                  <a:outerShdw blurRad="50800" dist="39000" dir="5460000" algn="tl">
                    <a:srgbClr val="000000">
                      <a:alpha val="38000"/>
                    </a:srgbClr>
                  </a:outerShdw>
                </a:effectLst>
                <a:latin typeface="Segoe Print" pitchFamily="2" charset="0"/>
              </a:rPr>
              <a:t>Charlene Fortsch </a:t>
            </a: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or</a:t>
            </a:r>
            <a:b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Timothy Astleford:</a:t>
            </a:r>
            <a:endPar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endParaRPr>
          </a:p>
        </p:txBody>
      </p:sp>
      <p:sp>
        <p:nvSpPr>
          <p:cNvPr id="3" name="Slide Number Placeholder 2"/>
          <p:cNvSpPr>
            <a:spLocks noGrp="1"/>
          </p:cNvSpPr>
          <p:nvPr>
            <p:ph type="sldNum" sz="quarter" idx="12"/>
          </p:nvPr>
        </p:nvSpPr>
        <p:spPr>
          <a:xfrm>
            <a:off x="11353800" y="6477000"/>
            <a:ext cx="711200" cy="244476"/>
          </a:xfrm>
        </p:spPr>
        <p:txBody>
          <a:bodyPr>
            <a:noAutofit/>
          </a:bodyPr>
          <a:lstStyle/>
          <a:p>
            <a:fld id="{AA4C6552-42F6-43F2-A3FB-E92E8C09004E}" type="slidenum">
              <a:rPr lang="en-US" smtClean="0">
                <a:solidFill>
                  <a:schemeClr val="bg1"/>
                </a:solidFill>
              </a:rPr>
              <a:pPr/>
              <a:t>90</a:t>
            </a:fld>
            <a:endParaRPr lang="en-US" dirty="0">
              <a:solidFill>
                <a:schemeClr val="bg1"/>
              </a:solidFill>
            </a:endParaRPr>
          </a:p>
        </p:txBody>
      </p:sp>
      <p:pic>
        <p:nvPicPr>
          <p:cNvPr id="2050" name="Picture 2" descr="C:\Users\Rae\Desktop\Art on Desktop\white man clip art\3d white people\3d help.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
                    </a14:imgEffect>
                  </a14:imgLayer>
                </a14:imgProps>
              </a:ext>
              <a:ext uri="{28A0092B-C50C-407E-A947-70E740481C1C}">
                <a14:useLocalDpi xmlns:a14="http://schemas.microsoft.com/office/drawing/2010/main" val="0"/>
              </a:ext>
            </a:extLst>
          </a:blip>
          <a:srcRect/>
          <a:stretch>
            <a:fillRect/>
          </a:stretch>
        </p:blipFill>
        <p:spPr bwMode="auto">
          <a:xfrm>
            <a:off x="10648244" y="152400"/>
            <a:ext cx="1315156" cy="12192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2051" name="Picture 3" descr="C:\Users\Rae\Desktop\email 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4856" y="4724400"/>
            <a:ext cx="1785938" cy="12870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67825" y="4356298"/>
            <a:ext cx="7608935"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B83D68"/>
                  </a:solidFill>
                </a:ln>
                <a:solidFill>
                  <a:srgbClr val="00000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hlinkClick r:id="rId6"/>
              </a:rPr>
              <a:t>charlene@torahtothetribes.com</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r>
            <a:b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br>
            <a:r>
              <a:rPr lang="en-US" sz="3600" b="1"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or</a:t>
            </a:r>
            <a:br>
              <a:rPr lang="en-US" sz="3600" b="1"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br>
            <a:r>
              <a:rPr lang="en-US" sz="3600" b="1"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Shofar1owr@gmail.com</a:t>
            </a:r>
            <a:r>
              <a:rPr lang="en-US" sz="3600"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t>
            </a:r>
            <a:r>
              <a:rPr lang="en-US" sz="2400"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272067226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3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4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5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62991</TotalTime>
  <Words>5368</Words>
  <Application>Microsoft Office PowerPoint</Application>
  <PresentationFormat>Custom</PresentationFormat>
  <Paragraphs>633</Paragraphs>
  <Slides>90</Slides>
  <Notes>31</Notes>
  <HiddenSlides>0</HiddenSlides>
  <MMClips>0</MMClips>
  <ScaleCrop>false</ScaleCrop>
  <HeadingPairs>
    <vt:vector size="4" baseType="variant">
      <vt:variant>
        <vt:lpstr>Theme</vt:lpstr>
      </vt:variant>
      <vt:variant>
        <vt:i4>9</vt:i4>
      </vt:variant>
      <vt:variant>
        <vt:lpstr>Slide Titles</vt:lpstr>
      </vt:variant>
      <vt:variant>
        <vt:i4>90</vt:i4>
      </vt:variant>
    </vt:vector>
  </HeadingPairs>
  <TitlesOfParts>
    <vt:vector size="99" baseType="lpstr">
      <vt:lpstr>Median</vt:lpstr>
      <vt:lpstr>1_Office Theme</vt:lpstr>
      <vt:lpstr>Office Theme</vt:lpstr>
      <vt:lpstr>1_Median</vt:lpstr>
      <vt:lpstr>4_Office Theme</vt:lpstr>
      <vt:lpstr>2_Median</vt:lpstr>
      <vt:lpstr>3_Median</vt:lpstr>
      <vt:lpstr>4_Median</vt:lpstr>
      <vt:lpstr>5_Median</vt:lpstr>
      <vt:lpstr>PowerPoint Presentation</vt:lpstr>
      <vt:lpstr>PowerPoint Presentation</vt:lpstr>
      <vt:lpstr>H3394  MOON  &lt;yareach&gt;  </vt:lpstr>
      <vt:lpstr>PowerPoint Presentation</vt:lpstr>
      <vt:lpstr>PowerPoint Presentation</vt:lpstr>
      <vt:lpstr>PowerPoint Presentation</vt:lpstr>
      <vt:lpstr>What are the …</vt:lpstr>
      <vt:lpstr>There is a Problem!</vt:lpstr>
      <vt:lpstr>PowerPoint Presentation</vt:lpstr>
      <vt:lpstr>What  About  Judging?</vt:lpstr>
      <vt:lpstr>A Command from Isaiah 58:1</vt:lpstr>
      <vt:lpstr>PowerPoint Presentation</vt:lpstr>
      <vt:lpstr>PowerPoint Presentation</vt:lpstr>
      <vt:lpstr>PowerPoint Presentation</vt:lpstr>
      <vt:lpstr>A Closer Look at “Worship” in Deut.</vt:lpstr>
      <vt:lpstr>“Worship” Definitions Today – Webster’s 1828</vt:lpstr>
      <vt:lpstr>Worship Definition – Merriam-Webster</vt:lpstr>
      <vt:lpstr>Worship Definition – Oxford</vt:lpstr>
      <vt:lpstr>PowerPoint Presentation</vt:lpstr>
      <vt:lpstr>Unwavering Definitions</vt:lpstr>
      <vt:lpstr>PowerPoint Presentation</vt:lpstr>
      <vt:lpstr>Islam – Hindu’s – Karaite Jews</vt:lpstr>
      <vt:lpstr>Moses &amp; Syncretism</vt:lpstr>
      <vt:lpstr>Syncretism Then &amp; Now </vt:lpstr>
      <vt:lpstr>How Should Deut 4 &amp; 17 be Viewed Today?</vt:lpstr>
      <vt:lpstr>PowerPoint Presentation</vt:lpstr>
      <vt:lpstr>Eze 33:7  So thou, O son of man, I have set thee a watchman unto the house of Israel; therefore thou shalt hear the word at my mouth, and warn them from me.</vt:lpstr>
      <vt:lpstr>Consequences for not Watching</vt:lpstr>
      <vt:lpstr>PowerPoint Presentation</vt:lpstr>
      <vt:lpstr>Responsibilities of Covenant Teachers</vt:lpstr>
      <vt:lpstr>Mandate of the Moon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 of Ordinances [for Heaven &amp; Earth]</vt:lpstr>
      <vt:lpstr>PowerPoint Presentation</vt:lpstr>
      <vt:lpstr>Moon Ordinances &amp; the Pull of the Lunar Cycle</vt:lpstr>
      <vt:lpstr>Lunar Cycle Pull                       Water  [H2708] </vt:lpstr>
      <vt:lpstr>PowerPoint Presentation</vt:lpstr>
      <vt:lpstr>PowerPoint Presentation</vt:lpstr>
      <vt:lpstr>PowerPoint Presentation</vt:lpstr>
      <vt:lpstr>PowerPoint Presentation</vt:lpstr>
      <vt:lpstr>Ordinance of the Harvest Moon</vt:lpstr>
      <vt:lpstr>PowerPoint Presentation</vt:lpstr>
      <vt:lpstr>PowerPoint Presentation</vt:lpstr>
      <vt:lpstr>A Note about “italicized words”  in the Strong’s Concordance</vt:lpstr>
      <vt:lpstr>My computer program for Strong’s gives this information.</vt:lpstr>
      <vt:lpstr>Strong’s Handbook [1986] Italicized Words</vt:lpstr>
      <vt:lpstr>Removing the Italicized Words from H4150</vt:lpstr>
      <vt:lpstr>Properly Discerning the 1st Definition of H4150 as a “fixed season”</vt:lpstr>
      <vt:lpstr>Other uses of “seasons” &amp; H4150</vt:lpstr>
      <vt:lpstr>PowerPoint Presentation</vt:lpstr>
      <vt:lpstr>               Thoughts to Ponder</vt:lpstr>
      <vt:lpstr>PowerPoint Presentation</vt:lpstr>
      <vt:lpstr>PowerPoint Presentation</vt:lpstr>
      <vt:lpstr>PowerPoint Presentation</vt:lpstr>
      <vt:lpstr>The Puzzle of               &amp; H4150 “Seasons”</vt:lpstr>
      <vt:lpstr>               About the Moon </vt:lpstr>
      <vt:lpstr>Even with all this evidence,  some still believe H4150 (mo`ed)  is only defined as a worship statute! Let’s examine the 3rd definition!</vt:lpstr>
      <vt:lpstr>PowerPoint Presentation</vt:lpstr>
      <vt:lpstr>PowerPoint Presentation</vt:lpstr>
      <vt:lpstr>PowerPoint Presentation</vt:lpstr>
      <vt:lpstr>Have the mo`eds gone to the birds too?</vt:lpstr>
      <vt:lpstr>PowerPoint Presentation</vt:lpstr>
      <vt:lpstr>PowerPoint Presentation</vt:lpstr>
      <vt:lpstr>PowerPoint Presentation</vt:lpstr>
      <vt:lpstr>PowerPoint Presentation</vt:lpstr>
      <vt:lpstr>Gen 1:14 (seasons) Comparison to Other Commentators</vt:lpstr>
      <vt:lpstr>PowerPoint Presentation</vt:lpstr>
      <vt:lpstr>PowerPoint Presentation</vt:lpstr>
      <vt:lpstr>PowerPoint Presentation</vt:lpstr>
      <vt:lpstr>Gen 1:14 (seasons)  Other Commentators  (con’t)</vt:lpstr>
      <vt:lpstr>PowerPoint Presentation</vt:lpstr>
      <vt:lpstr>PowerPoint Presentation</vt:lpstr>
      <vt:lpstr>PowerPoint Presentation</vt:lpstr>
      <vt:lpstr>Confirming the Context for Ps 89:37</vt:lpstr>
      <vt:lpstr>Matthew Henry Commentary  Ps 89:37</vt:lpstr>
      <vt:lpstr>PowerPoint Presentation</vt:lpstr>
      <vt:lpstr>H3394   Final Conclusion  &lt;yareach&gt;</vt:lpstr>
      <vt:lpstr>H3394   Final Conclusion  (Con’t) </vt:lpstr>
      <vt:lpstr>The Truth of the Matter for H3394 </vt:lpstr>
      <vt:lpstr>The Truth of the Matter for H3391 </vt:lpstr>
      <vt:lpstr>Next Study for:  “The Moon!  Oh, the Moon!</vt:lpstr>
      <vt:lpstr>If you need assistance  with this information,  please send your  questions to Charlene Fortsch or Timothy Astleford: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dc:creator>
  <cp:lastModifiedBy>Rae</cp:lastModifiedBy>
  <cp:revision>3090</cp:revision>
  <cp:lastPrinted>2018-06-05T01:00:44Z</cp:lastPrinted>
  <dcterms:created xsi:type="dcterms:W3CDTF">2016-08-07T19:53:38Z</dcterms:created>
  <dcterms:modified xsi:type="dcterms:W3CDTF">2019-10-24T05:41:53Z</dcterms:modified>
</cp:coreProperties>
</file>