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94"/>
  </p:notesMasterIdLst>
  <p:sldIdLst>
    <p:sldId id="343" r:id="rId3"/>
    <p:sldId id="257" r:id="rId4"/>
    <p:sldId id="349" r:id="rId5"/>
    <p:sldId id="258" r:id="rId6"/>
    <p:sldId id="256" r:id="rId7"/>
    <p:sldId id="259" r:id="rId8"/>
    <p:sldId id="260" r:id="rId9"/>
    <p:sldId id="261" r:id="rId10"/>
    <p:sldId id="317" r:id="rId11"/>
    <p:sldId id="262" r:id="rId12"/>
    <p:sldId id="264" r:id="rId13"/>
    <p:sldId id="265" r:id="rId14"/>
    <p:sldId id="266" r:id="rId15"/>
    <p:sldId id="267" r:id="rId16"/>
    <p:sldId id="268" r:id="rId17"/>
    <p:sldId id="263" r:id="rId18"/>
    <p:sldId id="318" r:id="rId19"/>
    <p:sldId id="269" r:id="rId20"/>
    <p:sldId id="270" r:id="rId21"/>
    <p:sldId id="319" r:id="rId22"/>
    <p:sldId id="320" r:id="rId23"/>
    <p:sldId id="322" r:id="rId24"/>
    <p:sldId id="271" r:id="rId25"/>
    <p:sldId id="321" r:id="rId26"/>
    <p:sldId id="333" r:id="rId27"/>
    <p:sldId id="323" r:id="rId28"/>
    <p:sldId id="334" r:id="rId29"/>
    <p:sldId id="324" r:id="rId30"/>
    <p:sldId id="325" r:id="rId31"/>
    <p:sldId id="326" r:id="rId32"/>
    <p:sldId id="337" r:id="rId33"/>
    <p:sldId id="336" r:id="rId34"/>
    <p:sldId id="274" r:id="rId35"/>
    <p:sldId id="275" r:id="rId36"/>
    <p:sldId id="290" r:id="rId37"/>
    <p:sldId id="273" r:id="rId38"/>
    <p:sldId id="276" r:id="rId39"/>
    <p:sldId id="278" r:id="rId40"/>
    <p:sldId id="335" r:id="rId41"/>
    <p:sldId id="282" r:id="rId42"/>
    <p:sldId id="346" r:id="rId43"/>
    <p:sldId id="279" r:id="rId44"/>
    <p:sldId id="351" r:id="rId45"/>
    <p:sldId id="348" r:id="rId46"/>
    <p:sldId id="327" r:id="rId47"/>
    <p:sldId id="328" r:id="rId48"/>
    <p:sldId id="280" r:id="rId49"/>
    <p:sldId id="281" r:id="rId50"/>
    <p:sldId id="283" r:id="rId51"/>
    <p:sldId id="284" r:id="rId52"/>
    <p:sldId id="285" r:id="rId53"/>
    <p:sldId id="286" r:id="rId54"/>
    <p:sldId id="287" r:id="rId55"/>
    <p:sldId id="288" r:id="rId56"/>
    <p:sldId id="289" r:id="rId57"/>
    <p:sldId id="291" r:id="rId58"/>
    <p:sldId id="292" r:id="rId59"/>
    <p:sldId id="339" r:id="rId60"/>
    <p:sldId id="338" r:id="rId61"/>
    <p:sldId id="340" r:id="rId62"/>
    <p:sldId id="341" r:id="rId63"/>
    <p:sldId id="293" r:id="rId64"/>
    <p:sldId id="342" r:id="rId65"/>
    <p:sldId id="294" r:id="rId66"/>
    <p:sldId id="295" r:id="rId67"/>
    <p:sldId id="296" r:id="rId68"/>
    <p:sldId id="297" r:id="rId69"/>
    <p:sldId id="298" r:id="rId70"/>
    <p:sldId id="305" r:id="rId71"/>
    <p:sldId id="306" r:id="rId72"/>
    <p:sldId id="307" r:id="rId73"/>
    <p:sldId id="308" r:id="rId74"/>
    <p:sldId id="309" r:id="rId75"/>
    <p:sldId id="329" r:id="rId76"/>
    <p:sldId id="310" r:id="rId77"/>
    <p:sldId id="311" r:id="rId78"/>
    <p:sldId id="312" r:id="rId79"/>
    <p:sldId id="313" r:id="rId80"/>
    <p:sldId id="332" r:id="rId81"/>
    <p:sldId id="347" r:id="rId82"/>
    <p:sldId id="314" r:id="rId83"/>
    <p:sldId id="350" r:id="rId84"/>
    <p:sldId id="315" r:id="rId85"/>
    <p:sldId id="299" r:id="rId86"/>
    <p:sldId id="330" r:id="rId87"/>
    <p:sldId id="331" r:id="rId88"/>
    <p:sldId id="300" r:id="rId89"/>
    <p:sldId id="301" r:id="rId90"/>
    <p:sldId id="303" r:id="rId91"/>
    <p:sldId id="344" r:id="rId92"/>
    <p:sldId id="345"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800000"/>
    <a:srgbClr val="00FF00"/>
    <a:srgbClr val="34E9FC"/>
    <a:srgbClr val="FF0066"/>
    <a:srgbClr val="FF9900"/>
    <a:srgbClr val="CC0099"/>
    <a:srgbClr val="CC00FF"/>
    <a:srgbClr val="0000CC"/>
    <a:srgbClr val="D5B8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0" autoAdjust="0"/>
    <p:restoredTop sz="98559" autoAdjust="0"/>
  </p:normalViewPr>
  <p:slideViewPr>
    <p:cSldViewPr snapToGrid="0">
      <p:cViewPr>
        <p:scale>
          <a:sx n="75" d="100"/>
          <a:sy n="75" d="100"/>
        </p:scale>
        <p:origin x="-629" y="-274"/>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notesMaster" Target="notesMasters/notes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9D1B53-2D87-4889-8F76-063739610D59}" type="datetimeFigureOut">
              <a:rPr lang="en-US" smtClean="0"/>
              <a:t>5/20/2018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2E15C0-CF59-419F-9B89-19F8A8FE9E6C}" type="slidenum">
              <a:rPr lang="en-US" smtClean="0"/>
              <a:t>‹#›</a:t>
            </a:fld>
            <a:endParaRPr lang="en-US"/>
          </a:p>
        </p:txBody>
      </p:sp>
    </p:spTree>
    <p:extLst>
      <p:ext uri="{BB962C8B-B14F-4D97-AF65-F5344CB8AC3E}">
        <p14:creationId xmlns:p14="http://schemas.microsoft.com/office/powerpoint/2010/main" val="30772598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2E15C0-CF59-419F-9B89-19F8A8FE9E6C}" type="slidenum">
              <a:rPr lang="en-US" smtClean="0"/>
              <a:t>1</a:t>
            </a:fld>
            <a:endParaRPr lang="en-US"/>
          </a:p>
        </p:txBody>
      </p:sp>
    </p:spTree>
    <p:extLst>
      <p:ext uri="{BB962C8B-B14F-4D97-AF65-F5344CB8AC3E}">
        <p14:creationId xmlns:p14="http://schemas.microsoft.com/office/powerpoint/2010/main" val="468264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Rec’d 945</a:t>
            </a:r>
            <a:r>
              <a:rPr lang="en-US" baseline="0" smtClean="0"/>
              <a:t> AM May 13</a:t>
            </a:r>
            <a:r>
              <a:rPr lang="en-US" baseline="30000" smtClean="0"/>
              <a:t>th</a:t>
            </a:r>
            <a:r>
              <a:rPr lang="en-US" baseline="0" smtClean="0"/>
              <a:t> </a:t>
            </a:r>
            <a:endParaRPr lang="en-US"/>
          </a:p>
        </p:txBody>
      </p:sp>
      <p:sp>
        <p:nvSpPr>
          <p:cNvPr id="4" name="Slide Number Placeholder 3"/>
          <p:cNvSpPr>
            <a:spLocks noGrp="1"/>
          </p:cNvSpPr>
          <p:nvPr>
            <p:ph type="sldNum" sz="quarter" idx="10"/>
          </p:nvPr>
        </p:nvSpPr>
        <p:spPr/>
        <p:txBody>
          <a:bodyPr/>
          <a:lstStyle/>
          <a:p>
            <a:fld id="{212E15C0-CF59-419F-9B89-19F8A8FE9E6C}" type="slidenum">
              <a:rPr lang="en-US" smtClean="0"/>
              <a:t>2</a:t>
            </a:fld>
            <a:endParaRPr lang="en-US"/>
          </a:p>
        </p:txBody>
      </p:sp>
    </p:spTree>
    <p:extLst>
      <p:ext uri="{BB962C8B-B14F-4D97-AF65-F5344CB8AC3E}">
        <p14:creationId xmlns:p14="http://schemas.microsoft.com/office/powerpoint/2010/main" val="4106060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Rec’d 945</a:t>
            </a:r>
            <a:r>
              <a:rPr lang="en-US" baseline="0" smtClean="0"/>
              <a:t> AM May 13</a:t>
            </a:r>
            <a:r>
              <a:rPr lang="en-US" baseline="30000" smtClean="0"/>
              <a:t>th</a:t>
            </a:r>
            <a:r>
              <a:rPr lang="en-US" baseline="0" smtClean="0"/>
              <a:t> </a:t>
            </a:r>
            <a:endParaRPr lang="en-US"/>
          </a:p>
        </p:txBody>
      </p:sp>
      <p:sp>
        <p:nvSpPr>
          <p:cNvPr id="4" name="Slide Number Placeholder 3"/>
          <p:cNvSpPr>
            <a:spLocks noGrp="1"/>
          </p:cNvSpPr>
          <p:nvPr>
            <p:ph type="sldNum" sz="quarter" idx="10"/>
          </p:nvPr>
        </p:nvSpPr>
        <p:spPr/>
        <p:txBody>
          <a:bodyPr/>
          <a:lstStyle/>
          <a:p>
            <a:fld id="{212E15C0-CF59-419F-9B89-19F8A8FE9E6C}" type="slidenum">
              <a:rPr lang="en-US" smtClean="0"/>
              <a:t>3</a:t>
            </a:fld>
            <a:endParaRPr lang="en-US"/>
          </a:p>
        </p:txBody>
      </p:sp>
    </p:spTree>
    <p:extLst>
      <p:ext uri="{BB962C8B-B14F-4D97-AF65-F5344CB8AC3E}">
        <p14:creationId xmlns:p14="http://schemas.microsoft.com/office/powerpoint/2010/main" val="4106060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12E15C0-CF59-419F-9B89-19F8A8FE9E6C}" type="slidenum">
              <a:rPr lang="en-US" smtClean="0"/>
              <a:t>8</a:t>
            </a:fld>
            <a:endParaRPr lang="en-US"/>
          </a:p>
        </p:txBody>
      </p:sp>
    </p:spTree>
    <p:extLst>
      <p:ext uri="{BB962C8B-B14F-4D97-AF65-F5344CB8AC3E}">
        <p14:creationId xmlns:p14="http://schemas.microsoft.com/office/powerpoint/2010/main" val="4054872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12E15C0-CF59-419F-9B89-19F8A8FE9E6C}" type="slidenum">
              <a:rPr lang="en-US" smtClean="0"/>
              <a:t>10</a:t>
            </a:fld>
            <a:endParaRPr lang="en-US"/>
          </a:p>
        </p:txBody>
      </p:sp>
    </p:spTree>
    <p:extLst>
      <p:ext uri="{BB962C8B-B14F-4D97-AF65-F5344CB8AC3E}">
        <p14:creationId xmlns:p14="http://schemas.microsoft.com/office/powerpoint/2010/main" val="225726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slide just to lighten things up!</a:t>
            </a:r>
            <a:endParaRPr lang="en-US" dirty="0"/>
          </a:p>
        </p:txBody>
      </p:sp>
      <p:sp>
        <p:nvSpPr>
          <p:cNvPr id="4" name="Slide Number Placeholder 3"/>
          <p:cNvSpPr>
            <a:spLocks noGrp="1"/>
          </p:cNvSpPr>
          <p:nvPr>
            <p:ph type="sldNum" sz="quarter" idx="10"/>
          </p:nvPr>
        </p:nvSpPr>
        <p:spPr/>
        <p:txBody>
          <a:bodyPr/>
          <a:lstStyle/>
          <a:p>
            <a:fld id="{212E15C0-CF59-419F-9B89-19F8A8FE9E6C}" type="slidenum">
              <a:rPr lang="en-US" smtClean="0"/>
              <a:t>41</a:t>
            </a:fld>
            <a:endParaRPr lang="en-US"/>
          </a:p>
        </p:txBody>
      </p:sp>
    </p:spTree>
    <p:extLst>
      <p:ext uri="{BB962C8B-B14F-4D97-AF65-F5344CB8AC3E}">
        <p14:creationId xmlns:p14="http://schemas.microsoft.com/office/powerpoint/2010/main" val="20236985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12E15C0-CF59-419F-9B89-19F8A8FE9E6C}" type="slidenum">
              <a:rPr lang="en-US" smtClean="0"/>
              <a:t>53</a:t>
            </a:fld>
            <a:endParaRPr lang="en-US"/>
          </a:p>
        </p:txBody>
      </p:sp>
    </p:spTree>
    <p:extLst>
      <p:ext uri="{BB962C8B-B14F-4D97-AF65-F5344CB8AC3E}">
        <p14:creationId xmlns:p14="http://schemas.microsoft.com/office/powerpoint/2010/main" val="1112620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12E15C0-CF59-419F-9B89-19F8A8FE9E6C}" type="slidenum">
              <a:rPr lang="en-US" smtClean="0"/>
              <a:t>59</a:t>
            </a:fld>
            <a:endParaRPr lang="en-US"/>
          </a:p>
        </p:txBody>
      </p:sp>
    </p:spTree>
    <p:extLst>
      <p:ext uri="{BB962C8B-B14F-4D97-AF65-F5344CB8AC3E}">
        <p14:creationId xmlns:p14="http://schemas.microsoft.com/office/powerpoint/2010/main" val="3389914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212E15C0-CF59-419F-9B89-19F8A8FE9E6C}" type="slidenum">
              <a:rPr lang="en-US" smtClean="0"/>
              <a:t>64</a:t>
            </a:fld>
            <a:endParaRPr lang="en-US"/>
          </a:p>
        </p:txBody>
      </p:sp>
    </p:spTree>
    <p:extLst>
      <p:ext uri="{BB962C8B-B14F-4D97-AF65-F5344CB8AC3E}">
        <p14:creationId xmlns:p14="http://schemas.microsoft.com/office/powerpoint/2010/main" val="2783662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4512772-A003-4BB8-B9DF-C9922AA1CCAC}" type="datetime1">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7312137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92EDDD-3363-4F27-8293-60EDB940B66A}" type="datetime1">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30695532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5F1E72-FF0E-42B0-879C-6D77CF6173B3}" type="datetime1">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21429101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9996E94-E476-41B1-ACA3-F7E013B60DDB}" type="datetime1">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8860119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0486E8-5C69-49EC-AD56-A2F6F619A50A}" type="datetime1">
              <a:rPr lang="en-US" smtClean="0"/>
              <a:t>5/20/2018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24911397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BD038F-65F5-4EF4-8AB8-28B5245CCB18}" type="datetime1">
              <a:rPr lang="en-US" smtClean="0"/>
              <a:t>5/20/2018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23741993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4B45C3-683C-494D-8D8C-BBC31B55529C}" type="datetime1">
              <a:rPr lang="en-US" smtClean="0"/>
              <a:t>5/20/2018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6268943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89ED05-25EB-4DAB-90A6-A984DB00C7C9}" type="datetime1">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7206186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AAB86C-F4FC-4864-9831-1BC672289F16}" type="datetime1">
              <a:rPr lang="en-US" smtClean="0"/>
              <a:t>5/20/2018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17412503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FEBA08-1F6D-45F1-9812-C1F29B33CE75}" type="datetime1">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14794539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E76617-5046-4D5F-8ED5-B376E15F9F61}" type="datetime1">
              <a:rPr lang="en-US" smtClean="0"/>
              <a:t>5/20/2018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555D82-D20F-4DB7-B3E9-7B7EAC2F87A9}" type="slidenum">
              <a:rPr lang="en-US" smtClean="0"/>
              <a:t>‹#›</a:t>
            </a:fld>
            <a:endParaRPr lang="en-US"/>
          </a:p>
        </p:txBody>
      </p:sp>
    </p:spTree>
    <p:extLst>
      <p:ext uri="{BB962C8B-B14F-4D97-AF65-F5344CB8AC3E}">
        <p14:creationId xmlns:p14="http://schemas.microsoft.com/office/powerpoint/2010/main" val="15375656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Entrance with Oval Border">
    <p:bg>
      <p:bgPr>
        <a:gradFill rotWithShape="1">
          <a:gsLst>
            <a:gs pos="0">
              <a:srgbClr val="EBEAEA"/>
            </a:gs>
            <a:gs pos="50000">
              <a:srgbClr val="E4E3E3"/>
            </a:gs>
            <a:gs pos="100000">
              <a:srgbClr val="BCBBBB"/>
            </a:gs>
          </a:gsLst>
          <a:lin ang="5400000" scaled="0"/>
        </a:gra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5A3745-A317-47C7-A622-5F694A86DCC5}" type="datetime1">
              <a:rPr lang="en-US" smtClean="0"/>
              <a:t>5/20/2018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555D82-D20F-4DB7-B3E9-7B7EAC2F87A9}" type="slidenum">
              <a:rPr lang="en-US" smtClean="0"/>
              <a:t>‹#›</a:t>
            </a:fld>
            <a:endParaRPr lang="en-US"/>
          </a:p>
        </p:txBody>
      </p:sp>
      <p:sp>
        <p:nvSpPr>
          <p:cNvPr id="6" name="Picture Placeholder 5"/>
          <p:cNvSpPr>
            <a:spLocks noGrp="1"/>
          </p:cNvSpPr>
          <p:nvPr>
            <p:ph type="pic" sz="quarter" idx="13"/>
          </p:nvPr>
        </p:nvSpPr>
        <p:spPr>
          <a:xfrm>
            <a:off x="1273098" y="535259"/>
            <a:ext cx="9645805" cy="5787483"/>
          </a:xfrm>
          <a:effectLst>
            <a:glow rad="139700">
              <a:srgbClr val="FFFFFF">
                <a:alpha val="40000"/>
              </a:srgbClr>
            </a:glow>
          </a:effectLst>
        </p:spPr>
        <p:txBody>
          <a:bodyPr/>
          <a:lstStyle>
            <a:lvl1pPr marL="0" indent="0" algn="ctr">
              <a:buNone/>
              <a:defRPr/>
            </a:lvl1pPr>
          </a:lstStyle>
          <a:p>
            <a:r>
              <a:rPr lang="en-US" smtClean="0"/>
              <a:t>Click icon to add picture</a:t>
            </a:r>
            <a:endParaRPr lang="en-US"/>
          </a:p>
        </p:txBody>
      </p:sp>
      <p:sp>
        <p:nvSpPr>
          <p:cNvPr id="22" name="glow1"/>
          <p:cNvSpPr>
            <a:spLocks noGrp="1" noChangeAspect="1"/>
          </p:cNvSpPr>
          <p:nvPr>
            <p:ph type="body" sz="quarter" idx="14" hasCustomPrompt="1"/>
          </p:nvPr>
        </p:nvSpPr>
        <p:spPr>
          <a:xfrm>
            <a:off x="1049554" y="30665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3" name="glow2"/>
          <p:cNvSpPr>
            <a:spLocks noGrp="1" noChangeAspect="1"/>
          </p:cNvSpPr>
          <p:nvPr>
            <p:ph type="body" sz="quarter" idx="15" hasCustomPrompt="1"/>
          </p:nvPr>
        </p:nvSpPr>
        <p:spPr>
          <a:xfrm>
            <a:off x="3455949" y="30665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4" name="glow3"/>
          <p:cNvSpPr>
            <a:spLocks noGrp="1" noChangeAspect="1"/>
          </p:cNvSpPr>
          <p:nvPr>
            <p:ph type="body" sz="quarter" idx="16" hasCustomPrompt="1"/>
          </p:nvPr>
        </p:nvSpPr>
        <p:spPr>
          <a:xfrm>
            <a:off x="5862344" y="30665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5" name="glow4"/>
          <p:cNvSpPr>
            <a:spLocks noGrp="1" noChangeAspect="1"/>
          </p:cNvSpPr>
          <p:nvPr>
            <p:ph type="body" sz="quarter" idx="17" hasCustomPrompt="1"/>
          </p:nvPr>
        </p:nvSpPr>
        <p:spPr>
          <a:xfrm>
            <a:off x="8278851" y="30665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6" name="glow5"/>
          <p:cNvSpPr>
            <a:spLocks noGrp="1" noChangeAspect="1"/>
          </p:cNvSpPr>
          <p:nvPr>
            <p:ph type="body" sz="quarter" idx="18" hasCustomPrompt="1"/>
          </p:nvPr>
        </p:nvSpPr>
        <p:spPr>
          <a:xfrm>
            <a:off x="10690303" y="30665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7" name="glow6"/>
          <p:cNvSpPr>
            <a:spLocks noGrp="1" noChangeAspect="1"/>
          </p:cNvSpPr>
          <p:nvPr>
            <p:ph type="body" sz="quarter" idx="19" hasCustomPrompt="1"/>
          </p:nvPr>
        </p:nvSpPr>
        <p:spPr>
          <a:xfrm>
            <a:off x="10690303" y="223756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8" name="glow7"/>
          <p:cNvSpPr>
            <a:spLocks noGrp="1" noChangeAspect="1"/>
          </p:cNvSpPr>
          <p:nvPr>
            <p:ph type="body" sz="quarter" idx="20" hasCustomPrompt="1"/>
          </p:nvPr>
        </p:nvSpPr>
        <p:spPr>
          <a:xfrm>
            <a:off x="10690303" y="416847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29" name="glow8"/>
          <p:cNvSpPr>
            <a:spLocks noGrp="1" noChangeAspect="1"/>
          </p:cNvSpPr>
          <p:nvPr>
            <p:ph type="body" sz="quarter" idx="21" hasCustomPrompt="1"/>
          </p:nvPr>
        </p:nvSpPr>
        <p:spPr>
          <a:xfrm>
            <a:off x="10690303" y="6099388"/>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0" name="glow9"/>
          <p:cNvSpPr>
            <a:spLocks noGrp="1" noChangeAspect="1"/>
          </p:cNvSpPr>
          <p:nvPr>
            <p:ph type="body" sz="quarter" idx="22" hasCustomPrompt="1"/>
          </p:nvPr>
        </p:nvSpPr>
        <p:spPr>
          <a:xfrm>
            <a:off x="8277253" y="6099388"/>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1" name="glow10"/>
          <p:cNvSpPr>
            <a:spLocks noGrp="1" noChangeAspect="1"/>
          </p:cNvSpPr>
          <p:nvPr>
            <p:ph type="body" sz="quarter" idx="23" hasCustomPrompt="1"/>
          </p:nvPr>
        </p:nvSpPr>
        <p:spPr>
          <a:xfrm>
            <a:off x="5838928" y="6099388"/>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2" name="glow11"/>
          <p:cNvSpPr>
            <a:spLocks noGrp="1" noChangeAspect="1"/>
          </p:cNvSpPr>
          <p:nvPr>
            <p:ph type="body" sz="quarter" idx="24" hasCustomPrompt="1"/>
          </p:nvPr>
        </p:nvSpPr>
        <p:spPr>
          <a:xfrm>
            <a:off x="3455949" y="6099388"/>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3" name="glow12"/>
          <p:cNvSpPr>
            <a:spLocks noGrp="1" noChangeAspect="1"/>
          </p:cNvSpPr>
          <p:nvPr>
            <p:ph type="body" sz="quarter" idx="25" hasCustomPrompt="1"/>
          </p:nvPr>
        </p:nvSpPr>
        <p:spPr>
          <a:xfrm>
            <a:off x="1021323" y="6099388"/>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4" name="glow13"/>
          <p:cNvSpPr>
            <a:spLocks noGrp="1" noChangeAspect="1"/>
          </p:cNvSpPr>
          <p:nvPr>
            <p:ph type="body" sz="quarter" idx="26" hasCustomPrompt="1"/>
          </p:nvPr>
        </p:nvSpPr>
        <p:spPr>
          <a:xfrm>
            <a:off x="1021323" y="416847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5" name="glow14"/>
          <p:cNvSpPr>
            <a:spLocks noGrp="1" noChangeAspect="1"/>
          </p:cNvSpPr>
          <p:nvPr>
            <p:ph type="body" sz="quarter" idx="27" hasCustomPrompt="1"/>
          </p:nvPr>
        </p:nvSpPr>
        <p:spPr>
          <a:xfrm>
            <a:off x="1021323" y="2237569"/>
            <a:ext cx="457200" cy="457200"/>
          </a:xfrm>
          <a:blipFill>
            <a:blip r:embed="rId2"/>
            <a:stretch>
              <a:fillRect/>
            </a:stretch>
          </a:blipFill>
        </p:spPr>
        <p:txBody>
          <a:bodyPr lIns="0" tIns="0" rIns="0" bIns="0">
            <a:normAutofit/>
          </a:bodyPr>
          <a:lstStyle>
            <a:lvl1pPr marL="0" indent="0">
              <a:lnSpc>
                <a:spcPct val="100000"/>
              </a:lnSpc>
              <a:spcBef>
                <a:spcPts val="0"/>
              </a:spcBef>
              <a:buNone/>
              <a:defRPr sz="100">
                <a:solidFill>
                  <a:schemeClr val="bg1"/>
                </a:solidFill>
              </a:defRPr>
            </a:lvl1pPr>
            <a:lvl2pPr marL="0" indent="0">
              <a:lnSpc>
                <a:spcPct val="100000"/>
              </a:lnSpc>
              <a:spcBef>
                <a:spcPts val="0"/>
              </a:spcBef>
              <a:buNone/>
              <a:defRPr sz="100">
                <a:solidFill>
                  <a:schemeClr val="bg1"/>
                </a:solidFill>
              </a:defRPr>
            </a:lvl2pPr>
            <a:lvl3pPr marL="0" indent="0">
              <a:lnSpc>
                <a:spcPct val="100000"/>
              </a:lnSpc>
              <a:spcBef>
                <a:spcPts val="0"/>
              </a:spcBef>
              <a:buNone/>
              <a:defRPr sz="100">
                <a:solidFill>
                  <a:schemeClr val="bg1"/>
                </a:solidFill>
              </a:defRPr>
            </a:lvl3pPr>
            <a:lvl4pPr marL="0" indent="0">
              <a:lnSpc>
                <a:spcPct val="100000"/>
              </a:lnSpc>
              <a:spcBef>
                <a:spcPts val="0"/>
              </a:spcBef>
              <a:buNone/>
              <a:defRPr sz="100">
                <a:solidFill>
                  <a:schemeClr val="bg1"/>
                </a:solidFill>
              </a:defRPr>
            </a:lvl4pPr>
            <a:lvl5pPr marL="0" indent="0">
              <a:lnSpc>
                <a:spcPct val="100000"/>
              </a:lnSpc>
              <a:spcBef>
                <a:spcPts val="0"/>
              </a:spcBef>
              <a:buNone/>
              <a:defRPr sz="100">
                <a:solidFill>
                  <a:schemeClr val="bg1"/>
                </a:solidFill>
              </a:defRPr>
            </a:lvl5pPr>
            <a:lvl6pPr marL="0" indent="0">
              <a:lnSpc>
                <a:spcPct val="100000"/>
              </a:lnSpc>
              <a:spcBef>
                <a:spcPts val="0"/>
              </a:spcBef>
              <a:buNone/>
              <a:defRPr sz="100">
                <a:solidFill>
                  <a:schemeClr val="bg1"/>
                </a:solidFill>
              </a:defRPr>
            </a:lvl6pPr>
            <a:lvl7pPr marL="0" indent="0">
              <a:lnSpc>
                <a:spcPct val="100000"/>
              </a:lnSpc>
              <a:spcBef>
                <a:spcPts val="0"/>
              </a:spcBef>
              <a:buNone/>
              <a:defRPr sz="100">
                <a:solidFill>
                  <a:schemeClr val="bg1"/>
                </a:solidFill>
              </a:defRPr>
            </a:lvl7pPr>
            <a:lvl8pPr marL="0" indent="0">
              <a:lnSpc>
                <a:spcPct val="100000"/>
              </a:lnSpc>
              <a:spcBef>
                <a:spcPts val="0"/>
              </a:spcBef>
              <a:buNone/>
              <a:defRPr sz="100">
                <a:solidFill>
                  <a:schemeClr val="bg1"/>
                </a:solidFill>
              </a:defRPr>
            </a:lvl8pPr>
            <a:lvl9pPr marL="0" indent="0">
              <a:lnSpc>
                <a:spcPct val="100000"/>
              </a:lnSpc>
              <a:spcBef>
                <a:spcPts val="0"/>
              </a:spcBef>
              <a:buNone/>
              <a:defRPr sz="100">
                <a:solidFill>
                  <a:schemeClr val="bg1"/>
                </a:solidFill>
              </a:defRPr>
            </a:lvl9pPr>
          </a:lstStyle>
          <a:p>
            <a:pPr lvl="0"/>
            <a:r>
              <a:rPr lang="en-US" dirty="0" smtClean="0"/>
              <a:t> </a:t>
            </a:r>
          </a:p>
        </p:txBody>
      </p:sp>
      <p:sp>
        <p:nvSpPr>
          <p:cNvPr id="36" name="Rectangle 35"/>
          <p:cNvSpPr/>
          <p:nvPr userDrawn="1"/>
        </p:nvSpPr>
        <p:spPr>
          <a:xfrm>
            <a:off x="12565117" y="10886"/>
            <a:ext cx="1853340" cy="6847114"/>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dirty="0" smtClean="0">
                <a:solidFill>
                  <a:prstClr val="white">
                    <a:lumMod val="50000"/>
                  </a:prstClr>
                </a:solidFill>
                <a:latin typeface="Calibri Light" panose="020F0302020204030204" pitchFamily="34" charset="0"/>
                <a:cs typeface="Calibri" panose="020F0502020204030204" pitchFamily="34" charset="0"/>
              </a:rPr>
              <a:t>To change the sample image, select the picture and delete it. Now click the Pictures icon in the placeholder to insert your own image.</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baseline="0" dirty="0" smtClean="0">
                <a:solidFill>
                  <a:prstClr val="white">
                    <a:lumMod val="50000"/>
                  </a:prstClr>
                </a:solidFill>
                <a:latin typeface="Calibri Light" panose="020F0302020204030204" pitchFamily="34" charset="0"/>
                <a:cs typeface="Calibri" panose="020F0502020204030204" pitchFamily="34" charset="0"/>
              </a:rPr>
              <a:t>If you need to put the glowing ovals back on top after you change the picture, </a:t>
            </a:r>
            <a:r>
              <a:rPr lang="en-US" sz="1600" dirty="0" smtClean="0">
                <a:solidFill>
                  <a:prstClr val="white">
                    <a:lumMod val="50000"/>
                  </a:prstClr>
                </a:solidFill>
                <a:latin typeface="Calibri Light" panose="020F0302020204030204" pitchFamily="34" charset="0"/>
                <a:cs typeface="Calibri" panose="020F0502020204030204" pitchFamily="34" charset="0"/>
              </a:rPr>
              <a:t>click</a:t>
            </a:r>
            <a:r>
              <a:rPr lang="en-US" sz="1600" baseline="0" dirty="0" smtClean="0">
                <a:solidFill>
                  <a:prstClr val="white">
                    <a:lumMod val="50000"/>
                  </a:prstClr>
                </a:solidFill>
                <a:latin typeface="Calibri Light" panose="020F0302020204030204" pitchFamily="34" charset="0"/>
                <a:cs typeface="Calibri" panose="020F0502020204030204" pitchFamily="34" charset="0"/>
              </a:rPr>
              <a:t> the Reset button (Home tab, Slides, Reset).</a:t>
            </a:r>
            <a:endParaRPr lang="en-US" sz="1600" dirty="0" smtClean="0">
              <a:solidFill>
                <a:prstClr val="white">
                  <a:lumMod val="50000"/>
                </a:prstClr>
              </a:solidFill>
              <a:latin typeface="Calibri Light" panose="020F0302020204030204" pitchFamily="34" charset="0"/>
              <a:cs typeface="Calibri" panose="020F0502020204030204" pitchFamily="34" charset="0"/>
            </a:endParaRPr>
          </a:p>
          <a:p>
            <a:pPr>
              <a:spcBef>
                <a:spcPts val="600"/>
              </a:spcBef>
            </a:pPr>
            <a:r>
              <a:rPr lang="en-US" sz="1600" dirty="0" smtClean="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marL="0" marR="0" indent="0" algn="l" defTabSz="914400" rtl="0" eaLnBrk="1" fontAlgn="auto" latinLnBrk="0" hangingPunct="1">
              <a:lnSpc>
                <a:spcPct val="100000"/>
              </a:lnSpc>
              <a:spcBef>
                <a:spcPts val="600"/>
              </a:spcBef>
              <a:spcAft>
                <a:spcPts val="0"/>
              </a:spcAft>
              <a:buClrTx/>
              <a:buSzTx/>
              <a:buFontTx/>
              <a:buNone/>
              <a:tabLst/>
              <a:defRPr/>
            </a:pPr>
            <a:r>
              <a:rPr lang="en-US" sz="1600" baseline="0" dirty="0" smtClean="0">
                <a:solidFill>
                  <a:prstClr val="white">
                    <a:lumMod val="50000"/>
                  </a:prstClr>
                </a:solidFill>
                <a:latin typeface="Calibri Light" panose="020F0302020204030204" pitchFamily="34" charset="0"/>
                <a:cs typeface="Calibri" panose="020F0502020204030204" pitchFamily="34" charset="0"/>
              </a:rPr>
              <a:t>Sample picture courtesy of Bill Staples.</a:t>
            </a:r>
          </a:p>
          <a:p>
            <a:pPr>
              <a:spcBef>
                <a:spcPts val="600"/>
              </a:spcBef>
            </a:pPr>
            <a:endParaRPr lang="en-US" sz="1600" dirty="0" smtClean="0">
              <a:solidFill>
                <a:prstClr val="white">
                  <a:lumMod val="50000"/>
                </a:prstClr>
              </a:solidFill>
              <a:latin typeface="Calibri Light" panose="020F0302020204030204" pitchFamily="34" charset="0"/>
              <a:cs typeface="Calibri" panose="020F0502020204030204" pitchFamily="34" charset="0"/>
            </a:endParaRPr>
          </a:p>
          <a:p>
            <a:pPr>
              <a:spcBef>
                <a:spcPts val="600"/>
              </a:spcBef>
            </a:pPr>
            <a:endParaRPr lang="en-US" sz="1600" dirty="0" smtClean="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646836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20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4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1000" fill="hold"/>
                                        <p:tgtEl>
                                          <p:spTgt spid="24"/>
                                        </p:tgtEl>
                                        <p:attrNameLst>
                                          <p:attrName>ppt_x</p:attrName>
                                        </p:attrNameLst>
                                      </p:cBhvr>
                                      <p:tavLst>
                                        <p:tav tm="0">
                                          <p:val>
                                            <p:strVal val="1+#ppt_w/2"/>
                                          </p:val>
                                        </p:tav>
                                        <p:tav tm="100000">
                                          <p:val>
                                            <p:strVal val="#ppt_x"/>
                                          </p:val>
                                        </p:tav>
                                      </p:tavLst>
                                    </p:anim>
                                    <p:anim calcmode="lin" valueType="num">
                                      <p:cBhvr additive="base">
                                        <p:cTn id="16" dur="10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60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1+#ppt_w/2"/>
                                          </p:val>
                                        </p:tav>
                                        <p:tav tm="100000">
                                          <p:val>
                                            <p:strVal val="#ppt_x"/>
                                          </p:val>
                                        </p:tav>
                                      </p:tavLst>
                                    </p:anim>
                                    <p:anim calcmode="lin" valueType="num">
                                      <p:cBhvr additive="base">
                                        <p:cTn id="20" dur="1000" fill="hold"/>
                                        <p:tgtEl>
                                          <p:spTgt spid="25"/>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8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000" fill="hold"/>
                                        <p:tgtEl>
                                          <p:spTgt spid="26"/>
                                        </p:tgtEl>
                                        <p:attrNameLst>
                                          <p:attrName>ppt_x</p:attrName>
                                        </p:attrNameLst>
                                      </p:cBhvr>
                                      <p:tavLst>
                                        <p:tav tm="0">
                                          <p:val>
                                            <p:strVal val="1+#ppt_w/2"/>
                                          </p:val>
                                        </p:tav>
                                        <p:tav tm="100000">
                                          <p:val>
                                            <p:strVal val="#ppt_x"/>
                                          </p:val>
                                        </p:tav>
                                      </p:tavLst>
                                    </p:anim>
                                    <p:anim calcmode="lin" valueType="num">
                                      <p:cBhvr additive="base">
                                        <p:cTn id="24" dur="1000" fill="hold"/>
                                        <p:tgtEl>
                                          <p:spTgt spid="26"/>
                                        </p:tgtEl>
                                        <p:attrNameLst>
                                          <p:attrName>ppt_y</p:attrName>
                                        </p:attrNameLst>
                                      </p:cBhvr>
                                      <p:tavLst>
                                        <p:tav tm="0">
                                          <p:val>
                                            <p:strVal val="0-#ppt_h/2"/>
                                          </p:val>
                                        </p:tav>
                                        <p:tav tm="100000">
                                          <p:val>
                                            <p:strVal val="#ppt_y"/>
                                          </p:val>
                                        </p:tav>
                                      </p:tavLst>
                                    </p:anim>
                                  </p:childTnLst>
                                </p:cTn>
                              </p:par>
                              <p:par>
                                <p:cTn id="25" presetID="2" presetClass="entr" presetSubtype="3" fill="hold" grpId="0"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1+#ppt_w/2"/>
                                          </p:val>
                                        </p:tav>
                                        <p:tav tm="100000">
                                          <p:val>
                                            <p:strVal val="#ppt_x"/>
                                          </p:val>
                                        </p:tav>
                                      </p:tavLst>
                                    </p:anim>
                                    <p:anim calcmode="lin" valueType="num">
                                      <p:cBhvr additive="base">
                                        <p:cTn id="28" dur="1000" fill="hold"/>
                                        <p:tgtEl>
                                          <p:spTgt spid="27"/>
                                        </p:tgtEl>
                                        <p:attrNameLst>
                                          <p:attrName>ppt_y</p:attrName>
                                        </p:attrNameLst>
                                      </p:cBhvr>
                                      <p:tavLst>
                                        <p:tav tm="0">
                                          <p:val>
                                            <p:strVal val="0-#ppt_h/2"/>
                                          </p:val>
                                        </p:tav>
                                        <p:tav tm="100000">
                                          <p:val>
                                            <p:strVal val="#ppt_y"/>
                                          </p:val>
                                        </p:tav>
                                      </p:tavLst>
                                    </p:anim>
                                  </p:childTnLst>
                                </p:cTn>
                              </p:par>
                              <p:par>
                                <p:cTn id="29" presetID="2" presetClass="entr" presetSubtype="3" fill="hold" grpId="0" nodeType="withEffect">
                                  <p:stCondLst>
                                    <p:cond delay="1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1+#ppt_w/2"/>
                                          </p:val>
                                        </p:tav>
                                        <p:tav tm="100000">
                                          <p:val>
                                            <p:strVal val="#ppt_x"/>
                                          </p:val>
                                        </p:tav>
                                      </p:tavLst>
                                    </p:anim>
                                    <p:anim calcmode="lin" valueType="num">
                                      <p:cBhvr additive="base">
                                        <p:cTn id="32" dur="10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1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000" fill="hold"/>
                                        <p:tgtEl>
                                          <p:spTgt spid="29"/>
                                        </p:tgtEl>
                                        <p:attrNameLst>
                                          <p:attrName>ppt_x</p:attrName>
                                        </p:attrNameLst>
                                      </p:cBhvr>
                                      <p:tavLst>
                                        <p:tav tm="0">
                                          <p:val>
                                            <p:strVal val="1+#ppt_w/2"/>
                                          </p:val>
                                        </p:tav>
                                        <p:tav tm="100000">
                                          <p:val>
                                            <p:strVal val="#ppt_x"/>
                                          </p:val>
                                        </p:tav>
                                      </p:tavLst>
                                    </p:anim>
                                    <p:anim calcmode="lin" valueType="num">
                                      <p:cBhvr additive="base">
                                        <p:cTn id="36" dur="1000" fill="hold"/>
                                        <p:tgtEl>
                                          <p:spTgt spid="29"/>
                                        </p:tgtEl>
                                        <p:attrNameLst>
                                          <p:attrName>ppt_y</p:attrName>
                                        </p:attrNameLst>
                                      </p:cBhvr>
                                      <p:tavLst>
                                        <p:tav tm="0">
                                          <p:val>
                                            <p:strVal val="0-#ppt_h/2"/>
                                          </p:val>
                                        </p:tav>
                                        <p:tav tm="100000">
                                          <p:val>
                                            <p:strVal val="#ppt_y"/>
                                          </p:val>
                                        </p:tav>
                                      </p:tavLst>
                                    </p:anim>
                                  </p:childTnLst>
                                </p:cTn>
                              </p:par>
                              <p:par>
                                <p:cTn id="37" presetID="2" presetClass="entr" presetSubtype="3" fill="hold" grpId="0" nodeType="withEffect">
                                  <p:stCondLst>
                                    <p:cond delay="12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1000" fill="hold"/>
                                        <p:tgtEl>
                                          <p:spTgt spid="30"/>
                                        </p:tgtEl>
                                        <p:attrNameLst>
                                          <p:attrName>ppt_x</p:attrName>
                                        </p:attrNameLst>
                                      </p:cBhvr>
                                      <p:tavLst>
                                        <p:tav tm="0">
                                          <p:val>
                                            <p:strVal val="1+#ppt_w/2"/>
                                          </p:val>
                                        </p:tav>
                                        <p:tav tm="100000">
                                          <p:val>
                                            <p:strVal val="#ppt_x"/>
                                          </p:val>
                                        </p:tav>
                                      </p:tavLst>
                                    </p:anim>
                                    <p:anim calcmode="lin" valueType="num">
                                      <p:cBhvr additive="base">
                                        <p:cTn id="40" dur="1000" fill="hold"/>
                                        <p:tgtEl>
                                          <p:spTgt spid="30"/>
                                        </p:tgtEl>
                                        <p:attrNameLst>
                                          <p:attrName>ppt_y</p:attrName>
                                        </p:attrNameLst>
                                      </p:cBhvr>
                                      <p:tavLst>
                                        <p:tav tm="0">
                                          <p:val>
                                            <p:strVal val="0-#ppt_h/2"/>
                                          </p:val>
                                        </p:tav>
                                        <p:tav tm="100000">
                                          <p:val>
                                            <p:strVal val="#ppt_y"/>
                                          </p:val>
                                        </p:tav>
                                      </p:tavLst>
                                    </p:anim>
                                  </p:childTnLst>
                                </p:cTn>
                              </p:par>
                              <p:par>
                                <p:cTn id="41" presetID="2" presetClass="entr" presetSubtype="3" fill="hold" grpId="0" nodeType="withEffect">
                                  <p:stCondLst>
                                    <p:cond delay="14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1000" fill="hold"/>
                                        <p:tgtEl>
                                          <p:spTgt spid="31"/>
                                        </p:tgtEl>
                                        <p:attrNameLst>
                                          <p:attrName>ppt_x</p:attrName>
                                        </p:attrNameLst>
                                      </p:cBhvr>
                                      <p:tavLst>
                                        <p:tav tm="0">
                                          <p:val>
                                            <p:strVal val="1+#ppt_w/2"/>
                                          </p:val>
                                        </p:tav>
                                        <p:tav tm="100000">
                                          <p:val>
                                            <p:strVal val="#ppt_x"/>
                                          </p:val>
                                        </p:tav>
                                      </p:tavLst>
                                    </p:anim>
                                    <p:anim calcmode="lin" valueType="num">
                                      <p:cBhvr additive="base">
                                        <p:cTn id="44" dur="1000" fill="hold"/>
                                        <p:tgtEl>
                                          <p:spTgt spid="31"/>
                                        </p:tgtEl>
                                        <p:attrNameLst>
                                          <p:attrName>ppt_y</p:attrName>
                                        </p:attrNameLst>
                                      </p:cBhvr>
                                      <p:tavLst>
                                        <p:tav tm="0">
                                          <p:val>
                                            <p:strVal val="0-#ppt_h/2"/>
                                          </p:val>
                                        </p:tav>
                                        <p:tav tm="100000">
                                          <p:val>
                                            <p:strVal val="#ppt_y"/>
                                          </p:val>
                                        </p:tav>
                                      </p:tavLst>
                                    </p:anim>
                                  </p:childTnLst>
                                </p:cTn>
                              </p:par>
                              <p:par>
                                <p:cTn id="45" presetID="2" presetClass="entr" presetSubtype="3" fill="hold" grpId="0" nodeType="withEffect">
                                  <p:stCondLst>
                                    <p:cond delay="160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1000" fill="hold"/>
                                        <p:tgtEl>
                                          <p:spTgt spid="32"/>
                                        </p:tgtEl>
                                        <p:attrNameLst>
                                          <p:attrName>ppt_x</p:attrName>
                                        </p:attrNameLst>
                                      </p:cBhvr>
                                      <p:tavLst>
                                        <p:tav tm="0">
                                          <p:val>
                                            <p:strVal val="1+#ppt_w/2"/>
                                          </p:val>
                                        </p:tav>
                                        <p:tav tm="100000">
                                          <p:val>
                                            <p:strVal val="#ppt_x"/>
                                          </p:val>
                                        </p:tav>
                                      </p:tavLst>
                                    </p:anim>
                                    <p:anim calcmode="lin" valueType="num">
                                      <p:cBhvr additive="base">
                                        <p:cTn id="48" dur="1000" fill="hold"/>
                                        <p:tgtEl>
                                          <p:spTgt spid="32"/>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180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1000" fill="hold"/>
                                        <p:tgtEl>
                                          <p:spTgt spid="33"/>
                                        </p:tgtEl>
                                        <p:attrNameLst>
                                          <p:attrName>ppt_x</p:attrName>
                                        </p:attrNameLst>
                                      </p:cBhvr>
                                      <p:tavLst>
                                        <p:tav tm="0">
                                          <p:val>
                                            <p:strVal val="1+#ppt_w/2"/>
                                          </p:val>
                                        </p:tav>
                                        <p:tav tm="100000">
                                          <p:val>
                                            <p:strVal val="#ppt_x"/>
                                          </p:val>
                                        </p:tav>
                                      </p:tavLst>
                                    </p:anim>
                                    <p:anim calcmode="lin" valueType="num">
                                      <p:cBhvr additive="base">
                                        <p:cTn id="52" dur="1000" fill="hold"/>
                                        <p:tgtEl>
                                          <p:spTgt spid="33"/>
                                        </p:tgtEl>
                                        <p:attrNameLst>
                                          <p:attrName>ppt_y</p:attrName>
                                        </p:attrNameLst>
                                      </p:cBhvr>
                                      <p:tavLst>
                                        <p:tav tm="0">
                                          <p:val>
                                            <p:strVal val="0-#ppt_h/2"/>
                                          </p:val>
                                        </p:tav>
                                        <p:tav tm="100000">
                                          <p:val>
                                            <p:strVal val="#ppt_y"/>
                                          </p:val>
                                        </p:tav>
                                      </p:tavLst>
                                    </p:anim>
                                  </p:childTnLst>
                                </p:cTn>
                              </p:par>
                              <p:par>
                                <p:cTn id="53" presetID="2" presetClass="entr" presetSubtype="3" fill="hold" grpId="0" nodeType="withEffect">
                                  <p:stCondLst>
                                    <p:cond delay="200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1000" fill="hold"/>
                                        <p:tgtEl>
                                          <p:spTgt spid="34"/>
                                        </p:tgtEl>
                                        <p:attrNameLst>
                                          <p:attrName>ppt_x</p:attrName>
                                        </p:attrNameLst>
                                      </p:cBhvr>
                                      <p:tavLst>
                                        <p:tav tm="0">
                                          <p:val>
                                            <p:strVal val="1+#ppt_w/2"/>
                                          </p:val>
                                        </p:tav>
                                        <p:tav tm="100000">
                                          <p:val>
                                            <p:strVal val="#ppt_x"/>
                                          </p:val>
                                        </p:tav>
                                      </p:tavLst>
                                    </p:anim>
                                    <p:anim calcmode="lin" valueType="num">
                                      <p:cBhvr additive="base">
                                        <p:cTn id="56" dur="1000" fill="hold"/>
                                        <p:tgtEl>
                                          <p:spTgt spid="34"/>
                                        </p:tgtEl>
                                        <p:attrNameLst>
                                          <p:attrName>ppt_y</p:attrName>
                                        </p:attrNameLst>
                                      </p:cBhvr>
                                      <p:tavLst>
                                        <p:tav tm="0">
                                          <p:val>
                                            <p:strVal val="0-#ppt_h/2"/>
                                          </p:val>
                                        </p:tav>
                                        <p:tav tm="100000">
                                          <p:val>
                                            <p:strVal val="#ppt_y"/>
                                          </p:val>
                                        </p:tav>
                                      </p:tavLst>
                                    </p:anim>
                                  </p:childTnLst>
                                </p:cTn>
                              </p:par>
                              <p:par>
                                <p:cTn id="57" presetID="2" presetClass="entr" presetSubtype="3" fill="hold" grpId="0" nodeType="withEffect">
                                  <p:stCondLst>
                                    <p:cond delay="220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1000" fill="hold"/>
                                        <p:tgtEl>
                                          <p:spTgt spid="35"/>
                                        </p:tgtEl>
                                        <p:attrNameLst>
                                          <p:attrName>ppt_x</p:attrName>
                                        </p:attrNameLst>
                                      </p:cBhvr>
                                      <p:tavLst>
                                        <p:tav tm="0">
                                          <p:val>
                                            <p:strVal val="1+#ppt_w/2"/>
                                          </p:val>
                                        </p:tav>
                                        <p:tav tm="100000">
                                          <p:val>
                                            <p:strVal val="#ppt_x"/>
                                          </p:val>
                                        </p:tav>
                                      </p:tavLst>
                                    </p:anim>
                                    <p:anim calcmode="lin" valueType="num">
                                      <p:cBhvr additive="base">
                                        <p:cTn id="60" dur="1000" fill="hold"/>
                                        <p:tgtEl>
                                          <p:spTgt spid="35"/>
                                        </p:tgtEl>
                                        <p:attrNameLst>
                                          <p:attrName>ppt_y</p:attrName>
                                        </p:attrNameLst>
                                      </p:cBhvr>
                                      <p:tavLst>
                                        <p:tav tm="0">
                                          <p:val>
                                            <p:strVal val="0-#ppt_h/2"/>
                                          </p:val>
                                        </p:tav>
                                        <p:tav tm="100000">
                                          <p:val>
                                            <p:strVal val="#ppt_y"/>
                                          </p:val>
                                        </p:tav>
                                      </p:tavLst>
                                    </p:anim>
                                  </p:childTnLst>
                                </p:cTn>
                              </p:par>
                              <p:par>
                                <p:cTn id="61" presetID="50" presetClass="exit" presetSubtype="0" accel="100000" fill="hold" grpId="1" nodeType="withEffect">
                                  <p:stCondLst>
                                    <p:cond delay="3000"/>
                                  </p:stCondLst>
                                  <p:childTnLst>
                                    <p:anim calcmode="lin" valueType="num">
                                      <p:cBhvr>
                                        <p:cTn id="62" dur="2000"/>
                                        <p:tgtEl>
                                          <p:spTgt spid="22"/>
                                        </p:tgtEl>
                                        <p:attrNameLst>
                                          <p:attrName>ppt_w</p:attrName>
                                        </p:attrNameLst>
                                      </p:cBhvr>
                                      <p:tavLst>
                                        <p:tav tm="0">
                                          <p:val>
                                            <p:strVal val="ppt_w"/>
                                          </p:val>
                                        </p:tav>
                                        <p:tav tm="100000">
                                          <p:val>
                                            <p:strVal val="ppt_w+.3"/>
                                          </p:val>
                                        </p:tav>
                                      </p:tavLst>
                                    </p:anim>
                                    <p:anim calcmode="lin" valueType="num">
                                      <p:cBhvr>
                                        <p:cTn id="63" dur="2000"/>
                                        <p:tgtEl>
                                          <p:spTgt spid="22"/>
                                        </p:tgtEl>
                                        <p:attrNameLst>
                                          <p:attrName>ppt_h</p:attrName>
                                        </p:attrNameLst>
                                      </p:cBhvr>
                                      <p:tavLst>
                                        <p:tav tm="0">
                                          <p:val>
                                            <p:strVal val="ppt_h"/>
                                          </p:val>
                                        </p:tav>
                                        <p:tav tm="100000">
                                          <p:val>
                                            <p:strVal val="ppt_h"/>
                                          </p:val>
                                        </p:tav>
                                      </p:tavLst>
                                    </p:anim>
                                    <p:animEffect transition="out" filter="fade">
                                      <p:cBhvr>
                                        <p:cTn id="64" dur="2000"/>
                                        <p:tgtEl>
                                          <p:spTgt spid="22"/>
                                        </p:tgtEl>
                                      </p:cBhvr>
                                    </p:animEffect>
                                    <p:set>
                                      <p:cBhvr>
                                        <p:cTn id="65" dur="1" fill="hold">
                                          <p:stCondLst>
                                            <p:cond delay="1999"/>
                                          </p:stCondLst>
                                        </p:cTn>
                                        <p:tgtEl>
                                          <p:spTgt spid="22"/>
                                        </p:tgtEl>
                                        <p:attrNameLst>
                                          <p:attrName>style.visibility</p:attrName>
                                        </p:attrNameLst>
                                      </p:cBhvr>
                                      <p:to>
                                        <p:strVal val="hidden"/>
                                      </p:to>
                                    </p:set>
                                  </p:childTnLst>
                                </p:cTn>
                              </p:par>
                              <p:par>
                                <p:cTn id="66" presetID="50" presetClass="exit" presetSubtype="0" accel="100000" fill="hold" grpId="1" nodeType="withEffect">
                                  <p:stCondLst>
                                    <p:cond delay="3000"/>
                                  </p:stCondLst>
                                  <p:childTnLst>
                                    <p:anim calcmode="lin" valueType="num">
                                      <p:cBhvr>
                                        <p:cTn id="67" dur="2000"/>
                                        <p:tgtEl>
                                          <p:spTgt spid="23"/>
                                        </p:tgtEl>
                                        <p:attrNameLst>
                                          <p:attrName>ppt_w</p:attrName>
                                        </p:attrNameLst>
                                      </p:cBhvr>
                                      <p:tavLst>
                                        <p:tav tm="0">
                                          <p:val>
                                            <p:strVal val="ppt_w"/>
                                          </p:val>
                                        </p:tav>
                                        <p:tav tm="100000">
                                          <p:val>
                                            <p:strVal val="ppt_w+.3"/>
                                          </p:val>
                                        </p:tav>
                                      </p:tavLst>
                                    </p:anim>
                                    <p:anim calcmode="lin" valueType="num">
                                      <p:cBhvr>
                                        <p:cTn id="68" dur="2000"/>
                                        <p:tgtEl>
                                          <p:spTgt spid="23"/>
                                        </p:tgtEl>
                                        <p:attrNameLst>
                                          <p:attrName>ppt_h</p:attrName>
                                        </p:attrNameLst>
                                      </p:cBhvr>
                                      <p:tavLst>
                                        <p:tav tm="0">
                                          <p:val>
                                            <p:strVal val="ppt_h"/>
                                          </p:val>
                                        </p:tav>
                                        <p:tav tm="100000">
                                          <p:val>
                                            <p:strVal val="ppt_h"/>
                                          </p:val>
                                        </p:tav>
                                      </p:tavLst>
                                    </p:anim>
                                    <p:animEffect transition="out" filter="fade">
                                      <p:cBhvr>
                                        <p:cTn id="69" dur="2000"/>
                                        <p:tgtEl>
                                          <p:spTgt spid="23"/>
                                        </p:tgtEl>
                                      </p:cBhvr>
                                    </p:animEffect>
                                    <p:set>
                                      <p:cBhvr>
                                        <p:cTn id="70" dur="1" fill="hold">
                                          <p:stCondLst>
                                            <p:cond delay="1999"/>
                                          </p:stCondLst>
                                        </p:cTn>
                                        <p:tgtEl>
                                          <p:spTgt spid="23"/>
                                        </p:tgtEl>
                                        <p:attrNameLst>
                                          <p:attrName>style.visibility</p:attrName>
                                        </p:attrNameLst>
                                      </p:cBhvr>
                                      <p:to>
                                        <p:strVal val="hidden"/>
                                      </p:to>
                                    </p:set>
                                  </p:childTnLst>
                                </p:cTn>
                              </p:par>
                              <p:par>
                                <p:cTn id="71" presetID="50" presetClass="exit" presetSubtype="0" accel="100000" fill="hold" grpId="1" nodeType="withEffect">
                                  <p:stCondLst>
                                    <p:cond delay="3000"/>
                                  </p:stCondLst>
                                  <p:childTnLst>
                                    <p:anim calcmode="lin" valueType="num">
                                      <p:cBhvr>
                                        <p:cTn id="72" dur="2000"/>
                                        <p:tgtEl>
                                          <p:spTgt spid="24"/>
                                        </p:tgtEl>
                                        <p:attrNameLst>
                                          <p:attrName>ppt_w</p:attrName>
                                        </p:attrNameLst>
                                      </p:cBhvr>
                                      <p:tavLst>
                                        <p:tav tm="0">
                                          <p:val>
                                            <p:strVal val="ppt_w"/>
                                          </p:val>
                                        </p:tav>
                                        <p:tav tm="100000">
                                          <p:val>
                                            <p:strVal val="ppt_w+.3"/>
                                          </p:val>
                                        </p:tav>
                                      </p:tavLst>
                                    </p:anim>
                                    <p:anim calcmode="lin" valueType="num">
                                      <p:cBhvr>
                                        <p:cTn id="73" dur="2000"/>
                                        <p:tgtEl>
                                          <p:spTgt spid="24"/>
                                        </p:tgtEl>
                                        <p:attrNameLst>
                                          <p:attrName>ppt_h</p:attrName>
                                        </p:attrNameLst>
                                      </p:cBhvr>
                                      <p:tavLst>
                                        <p:tav tm="0">
                                          <p:val>
                                            <p:strVal val="ppt_h"/>
                                          </p:val>
                                        </p:tav>
                                        <p:tav tm="100000">
                                          <p:val>
                                            <p:strVal val="ppt_h"/>
                                          </p:val>
                                        </p:tav>
                                      </p:tavLst>
                                    </p:anim>
                                    <p:animEffect transition="out" filter="fade">
                                      <p:cBhvr>
                                        <p:cTn id="74" dur="2000"/>
                                        <p:tgtEl>
                                          <p:spTgt spid="24"/>
                                        </p:tgtEl>
                                      </p:cBhvr>
                                    </p:animEffect>
                                    <p:set>
                                      <p:cBhvr>
                                        <p:cTn id="75" dur="1" fill="hold">
                                          <p:stCondLst>
                                            <p:cond delay="1999"/>
                                          </p:stCondLst>
                                        </p:cTn>
                                        <p:tgtEl>
                                          <p:spTgt spid="24"/>
                                        </p:tgtEl>
                                        <p:attrNameLst>
                                          <p:attrName>style.visibility</p:attrName>
                                        </p:attrNameLst>
                                      </p:cBhvr>
                                      <p:to>
                                        <p:strVal val="hidden"/>
                                      </p:to>
                                    </p:set>
                                  </p:childTnLst>
                                </p:cTn>
                              </p:par>
                              <p:par>
                                <p:cTn id="76" presetID="50" presetClass="exit" presetSubtype="0" accel="100000" fill="hold" grpId="1" nodeType="withEffect">
                                  <p:stCondLst>
                                    <p:cond delay="3000"/>
                                  </p:stCondLst>
                                  <p:childTnLst>
                                    <p:anim calcmode="lin" valueType="num">
                                      <p:cBhvr>
                                        <p:cTn id="77" dur="2000"/>
                                        <p:tgtEl>
                                          <p:spTgt spid="25"/>
                                        </p:tgtEl>
                                        <p:attrNameLst>
                                          <p:attrName>ppt_w</p:attrName>
                                        </p:attrNameLst>
                                      </p:cBhvr>
                                      <p:tavLst>
                                        <p:tav tm="0">
                                          <p:val>
                                            <p:strVal val="ppt_w"/>
                                          </p:val>
                                        </p:tav>
                                        <p:tav tm="100000">
                                          <p:val>
                                            <p:strVal val="ppt_w+.3"/>
                                          </p:val>
                                        </p:tav>
                                      </p:tavLst>
                                    </p:anim>
                                    <p:anim calcmode="lin" valueType="num">
                                      <p:cBhvr>
                                        <p:cTn id="78" dur="2000"/>
                                        <p:tgtEl>
                                          <p:spTgt spid="25"/>
                                        </p:tgtEl>
                                        <p:attrNameLst>
                                          <p:attrName>ppt_h</p:attrName>
                                        </p:attrNameLst>
                                      </p:cBhvr>
                                      <p:tavLst>
                                        <p:tav tm="0">
                                          <p:val>
                                            <p:strVal val="ppt_h"/>
                                          </p:val>
                                        </p:tav>
                                        <p:tav tm="100000">
                                          <p:val>
                                            <p:strVal val="ppt_h"/>
                                          </p:val>
                                        </p:tav>
                                      </p:tavLst>
                                    </p:anim>
                                    <p:animEffect transition="out" filter="fade">
                                      <p:cBhvr>
                                        <p:cTn id="79" dur="2000"/>
                                        <p:tgtEl>
                                          <p:spTgt spid="25"/>
                                        </p:tgtEl>
                                      </p:cBhvr>
                                    </p:animEffect>
                                    <p:set>
                                      <p:cBhvr>
                                        <p:cTn id="80" dur="1" fill="hold">
                                          <p:stCondLst>
                                            <p:cond delay="1999"/>
                                          </p:stCondLst>
                                        </p:cTn>
                                        <p:tgtEl>
                                          <p:spTgt spid="25"/>
                                        </p:tgtEl>
                                        <p:attrNameLst>
                                          <p:attrName>style.visibility</p:attrName>
                                        </p:attrNameLst>
                                      </p:cBhvr>
                                      <p:to>
                                        <p:strVal val="hidden"/>
                                      </p:to>
                                    </p:set>
                                  </p:childTnLst>
                                </p:cTn>
                              </p:par>
                              <p:par>
                                <p:cTn id="81" presetID="50" presetClass="exit" presetSubtype="0" accel="100000" fill="hold" grpId="1" nodeType="withEffect">
                                  <p:stCondLst>
                                    <p:cond delay="3000"/>
                                  </p:stCondLst>
                                  <p:childTnLst>
                                    <p:anim calcmode="lin" valueType="num">
                                      <p:cBhvr>
                                        <p:cTn id="82" dur="2000"/>
                                        <p:tgtEl>
                                          <p:spTgt spid="26"/>
                                        </p:tgtEl>
                                        <p:attrNameLst>
                                          <p:attrName>ppt_w</p:attrName>
                                        </p:attrNameLst>
                                      </p:cBhvr>
                                      <p:tavLst>
                                        <p:tav tm="0">
                                          <p:val>
                                            <p:strVal val="ppt_w"/>
                                          </p:val>
                                        </p:tav>
                                        <p:tav tm="100000">
                                          <p:val>
                                            <p:strVal val="ppt_w+.3"/>
                                          </p:val>
                                        </p:tav>
                                      </p:tavLst>
                                    </p:anim>
                                    <p:anim calcmode="lin" valueType="num">
                                      <p:cBhvr>
                                        <p:cTn id="83" dur="2000"/>
                                        <p:tgtEl>
                                          <p:spTgt spid="26"/>
                                        </p:tgtEl>
                                        <p:attrNameLst>
                                          <p:attrName>ppt_h</p:attrName>
                                        </p:attrNameLst>
                                      </p:cBhvr>
                                      <p:tavLst>
                                        <p:tav tm="0">
                                          <p:val>
                                            <p:strVal val="ppt_h"/>
                                          </p:val>
                                        </p:tav>
                                        <p:tav tm="100000">
                                          <p:val>
                                            <p:strVal val="ppt_h"/>
                                          </p:val>
                                        </p:tav>
                                      </p:tavLst>
                                    </p:anim>
                                    <p:animEffect transition="out" filter="fade">
                                      <p:cBhvr>
                                        <p:cTn id="84" dur="2000"/>
                                        <p:tgtEl>
                                          <p:spTgt spid="26"/>
                                        </p:tgtEl>
                                      </p:cBhvr>
                                    </p:animEffect>
                                    <p:set>
                                      <p:cBhvr>
                                        <p:cTn id="85" dur="1" fill="hold">
                                          <p:stCondLst>
                                            <p:cond delay="1999"/>
                                          </p:stCondLst>
                                        </p:cTn>
                                        <p:tgtEl>
                                          <p:spTgt spid="26"/>
                                        </p:tgtEl>
                                        <p:attrNameLst>
                                          <p:attrName>style.visibility</p:attrName>
                                        </p:attrNameLst>
                                      </p:cBhvr>
                                      <p:to>
                                        <p:strVal val="hidden"/>
                                      </p:to>
                                    </p:set>
                                  </p:childTnLst>
                                </p:cTn>
                              </p:par>
                              <p:par>
                                <p:cTn id="86" presetID="50" presetClass="exit" presetSubtype="0" accel="100000" fill="hold" grpId="1" nodeType="withEffect">
                                  <p:stCondLst>
                                    <p:cond delay="3000"/>
                                  </p:stCondLst>
                                  <p:childTnLst>
                                    <p:anim calcmode="lin" valueType="num">
                                      <p:cBhvr>
                                        <p:cTn id="87" dur="2000"/>
                                        <p:tgtEl>
                                          <p:spTgt spid="27"/>
                                        </p:tgtEl>
                                        <p:attrNameLst>
                                          <p:attrName>ppt_w</p:attrName>
                                        </p:attrNameLst>
                                      </p:cBhvr>
                                      <p:tavLst>
                                        <p:tav tm="0">
                                          <p:val>
                                            <p:strVal val="ppt_w"/>
                                          </p:val>
                                        </p:tav>
                                        <p:tav tm="100000">
                                          <p:val>
                                            <p:strVal val="ppt_w+.3"/>
                                          </p:val>
                                        </p:tav>
                                      </p:tavLst>
                                    </p:anim>
                                    <p:anim calcmode="lin" valueType="num">
                                      <p:cBhvr>
                                        <p:cTn id="88" dur="2000"/>
                                        <p:tgtEl>
                                          <p:spTgt spid="27"/>
                                        </p:tgtEl>
                                        <p:attrNameLst>
                                          <p:attrName>ppt_h</p:attrName>
                                        </p:attrNameLst>
                                      </p:cBhvr>
                                      <p:tavLst>
                                        <p:tav tm="0">
                                          <p:val>
                                            <p:strVal val="ppt_h"/>
                                          </p:val>
                                        </p:tav>
                                        <p:tav tm="100000">
                                          <p:val>
                                            <p:strVal val="ppt_h"/>
                                          </p:val>
                                        </p:tav>
                                      </p:tavLst>
                                    </p:anim>
                                    <p:animEffect transition="out" filter="fade">
                                      <p:cBhvr>
                                        <p:cTn id="89" dur="2000"/>
                                        <p:tgtEl>
                                          <p:spTgt spid="27"/>
                                        </p:tgtEl>
                                      </p:cBhvr>
                                    </p:animEffect>
                                    <p:set>
                                      <p:cBhvr>
                                        <p:cTn id="90" dur="1" fill="hold">
                                          <p:stCondLst>
                                            <p:cond delay="1999"/>
                                          </p:stCondLst>
                                        </p:cTn>
                                        <p:tgtEl>
                                          <p:spTgt spid="27"/>
                                        </p:tgtEl>
                                        <p:attrNameLst>
                                          <p:attrName>style.visibility</p:attrName>
                                        </p:attrNameLst>
                                      </p:cBhvr>
                                      <p:to>
                                        <p:strVal val="hidden"/>
                                      </p:to>
                                    </p:set>
                                  </p:childTnLst>
                                </p:cTn>
                              </p:par>
                              <p:par>
                                <p:cTn id="91" presetID="50" presetClass="exit" presetSubtype="0" accel="100000" fill="hold" grpId="1" nodeType="withEffect">
                                  <p:stCondLst>
                                    <p:cond delay="3000"/>
                                  </p:stCondLst>
                                  <p:childTnLst>
                                    <p:anim calcmode="lin" valueType="num">
                                      <p:cBhvr>
                                        <p:cTn id="92" dur="2000"/>
                                        <p:tgtEl>
                                          <p:spTgt spid="28"/>
                                        </p:tgtEl>
                                        <p:attrNameLst>
                                          <p:attrName>ppt_w</p:attrName>
                                        </p:attrNameLst>
                                      </p:cBhvr>
                                      <p:tavLst>
                                        <p:tav tm="0">
                                          <p:val>
                                            <p:strVal val="ppt_w"/>
                                          </p:val>
                                        </p:tav>
                                        <p:tav tm="100000">
                                          <p:val>
                                            <p:strVal val="ppt_w+.3"/>
                                          </p:val>
                                        </p:tav>
                                      </p:tavLst>
                                    </p:anim>
                                    <p:anim calcmode="lin" valueType="num">
                                      <p:cBhvr>
                                        <p:cTn id="93" dur="2000"/>
                                        <p:tgtEl>
                                          <p:spTgt spid="28"/>
                                        </p:tgtEl>
                                        <p:attrNameLst>
                                          <p:attrName>ppt_h</p:attrName>
                                        </p:attrNameLst>
                                      </p:cBhvr>
                                      <p:tavLst>
                                        <p:tav tm="0">
                                          <p:val>
                                            <p:strVal val="ppt_h"/>
                                          </p:val>
                                        </p:tav>
                                        <p:tav tm="100000">
                                          <p:val>
                                            <p:strVal val="ppt_h"/>
                                          </p:val>
                                        </p:tav>
                                      </p:tavLst>
                                    </p:anim>
                                    <p:animEffect transition="out" filter="fade">
                                      <p:cBhvr>
                                        <p:cTn id="94" dur="2000"/>
                                        <p:tgtEl>
                                          <p:spTgt spid="28"/>
                                        </p:tgtEl>
                                      </p:cBhvr>
                                    </p:animEffect>
                                    <p:set>
                                      <p:cBhvr>
                                        <p:cTn id="95" dur="1" fill="hold">
                                          <p:stCondLst>
                                            <p:cond delay="1999"/>
                                          </p:stCondLst>
                                        </p:cTn>
                                        <p:tgtEl>
                                          <p:spTgt spid="28"/>
                                        </p:tgtEl>
                                        <p:attrNameLst>
                                          <p:attrName>style.visibility</p:attrName>
                                        </p:attrNameLst>
                                      </p:cBhvr>
                                      <p:to>
                                        <p:strVal val="hidden"/>
                                      </p:to>
                                    </p:set>
                                  </p:childTnLst>
                                </p:cTn>
                              </p:par>
                              <p:par>
                                <p:cTn id="96" presetID="50" presetClass="exit" presetSubtype="0" accel="100000" fill="hold" grpId="1" nodeType="withEffect">
                                  <p:stCondLst>
                                    <p:cond delay="3000"/>
                                  </p:stCondLst>
                                  <p:childTnLst>
                                    <p:anim calcmode="lin" valueType="num">
                                      <p:cBhvr>
                                        <p:cTn id="97" dur="2000"/>
                                        <p:tgtEl>
                                          <p:spTgt spid="29"/>
                                        </p:tgtEl>
                                        <p:attrNameLst>
                                          <p:attrName>ppt_w</p:attrName>
                                        </p:attrNameLst>
                                      </p:cBhvr>
                                      <p:tavLst>
                                        <p:tav tm="0">
                                          <p:val>
                                            <p:strVal val="ppt_w"/>
                                          </p:val>
                                        </p:tav>
                                        <p:tav tm="100000">
                                          <p:val>
                                            <p:strVal val="ppt_w+.3"/>
                                          </p:val>
                                        </p:tav>
                                      </p:tavLst>
                                    </p:anim>
                                    <p:anim calcmode="lin" valueType="num">
                                      <p:cBhvr>
                                        <p:cTn id="98" dur="2000"/>
                                        <p:tgtEl>
                                          <p:spTgt spid="29"/>
                                        </p:tgtEl>
                                        <p:attrNameLst>
                                          <p:attrName>ppt_h</p:attrName>
                                        </p:attrNameLst>
                                      </p:cBhvr>
                                      <p:tavLst>
                                        <p:tav tm="0">
                                          <p:val>
                                            <p:strVal val="ppt_h"/>
                                          </p:val>
                                        </p:tav>
                                        <p:tav tm="100000">
                                          <p:val>
                                            <p:strVal val="ppt_h"/>
                                          </p:val>
                                        </p:tav>
                                      </p:tavLst>
                                    </p:anim>
                                    <p:animEffect transition="out" filter="fade">
                                      <p:cBhvr>
                                        <p:cTn id="99" dur="2000"/>
                                        <p:tgtEl>
                                          <p:spTgt spid="29"/>
                                        </p:tgtEl>
                                      </p:cBhvr>
                                    </p:animEffect>
                                    <p:set>
                                      <p:cBhvr>
                                        <p:cTn id="100" dur="1" fill="hold">
                                          <p:stCondLst>
                                            <p:cond delay="1999"/>
                                          </p:stCondLst>
                                        </p:cTn>
                                        <p:tgtEl>
                                          <p:spTgt spid="29"/>
                                        </p:tgtEl>
                                        <p:attrNameLst>
                                          <p:attrName>style.visibility</p:attrName>
                                        </p:attrNameLst>
                                      </p:cBhvr>
                                      <p:to>
                                        <p:strVal val="hidden"/>
                                      </p:to>
                                    </p:set>
                                  </p:childTnLst>
                                </p:cTn>
                              </p:par>
                              <p:par>
                                <p:cTn id="101" presetID="50" presetClass="exit" presetSubtype="0" accel="100000" fill="hold" grpId="1" nodeType="withEffect">
                                  <p:stCondLst>
                                    <p:cond delay="3000"/>
                                  </p:stCondLst>
                                  <p:childTnLst>
                                    <p:anim calcmode="lin" valueType="num">
                                      <p:cBhvr>
                                        <p:cTn id="102" dur="2000"/>
                                        <p:tgtEl>
                                          <p:spTgt spid="30"/>
                                        </p:tgtEl>
                                        <p:attrNameLst>
                                          <p:attrName>ppt_w</p:attrName>
                                        </p:attrNameLst>
                                      </p:cBhvr>
                                      <p:tavLst>
                                        <p:tav tm="0">
                                          <p:val>
                                            <p:strVal val="ppt_w"/>
                                          </p:val>
                                        </p:tav>
                                        <p:tav tm="100000">
                                          <p:val>
                                            <p:strVal val="ppt_w+.3"/>
                                          </p:val>
                                        </p:tav>
                                      </p:tavLst>
                                    </p:anim>
                                    <p:anim calcmode="lin" valueType="num">
                                      <p:cBhvr>
                                        <p:cTn id="103" dur="2000"/>
                                        <p:tgtEl>
                                          <p:spTgt spid="30"/>
                                        </p:tgtEl>
                                        <p:attrNameLst>
                                          <p:attrName>ppt_h</p:attrName>
                                        </p:attrNameLst>
                                      </p:cBhvr>
                                      <p:tavLst>
                                        <p:tav tm="0">
                                          <p:val>
                                            <p:strVal val="ppt_h"/>
                                          </p:val>
                                        </p:tav>
                                        <p:tav tm="100000">
                                          <p:val>
                                            <p:strVal val="ppt_h"/>
                                          </p:val>
                                        </p:tav>
                                      </p:tavLst>
                                    </p:anim>
                                    <p:animEffect transition="out" filter="fade">
                                      <p:cBhvr>
                                        <p:cTn id="104" dur="2000"/>
                                        <p:tgtEl>
                                          <p:spTgt spid="30"/>
                                        </p:tgtEl>
                                      </p:cBhvr>
                                    </p:animEffect>
                                    <p:set>
                                      <p:cBhvr>
                                        <p:cTn id="105" dur="1" fill="hold">
                                          <p:stCondLst>
                                            <p:cond delay="1999"/>
                                          </p:stCondLst>
                                        </p:cTn>
                                        <p:tgtEl>
                                          <p:spTgt spid="30"/>
                                        </p:tgtEl>
                                        <p:attrNameLst>
                                          <p:attrName>style.visibility</p:attrName>
                                        </p:attrNameLst>
                                      </p:cBhvr>
                                      <p:to>
                                        <p:strVal val="hidden"/>
                                      </p:to>
                                    </p:set>
                                  </p:childTnLst>
                                </p:cTn>
                              </p:par>
                              <p:par>
                                <p:cTn id="106" presetID="50" presetClass="exit" presetSubtype="0" accel="100000" fill="hold" grpId="1" nodeType="withEffect">
                                  <p:stCondLst>
                                    <p:cond delay="3000"/>
                                  </p:stCondLst>
                                  <p:childTnLst>
                                    <p:anim calcmode="lin" valueType="num">
                                      <p:cBhvr>
                                        <p:cTn id="107" dur="2000"/>
                                        <p:tgtEl>
                                          <p:spTgt spid="31"/>
                                        </p:tgtEl>
                                        <p:attrNameLst>
                                          <p:attrName>ppt_w</p:attrName>
                                        </p:attrNameLst>
                                      </p:cBhvr>
                                      <p:tavLst>
                                        <p:tav tm="0">
                                          <p:val>
                                            <p:strVal val="ppt_w"/>
                                          </p:val>
                                        </p:tav>
                                        <p:tav tm="100000">
                                          <p:val>
                                            <p:strVal val="ppt_w+.3"/>
                                          </p:val>
                                        </p:tav>
                                      </p:tavLst>
                                    </p:anim>
                                    <p:anim calcmode="lin" valueType="num">
                                      <p:cBhvr>
                                        <p:cTn id="108" dur="2000"/>
                                        <p:tgtEl>
                                          <p:spTgt spid="31"/>
                                        </p:tgtEl>
                                        <p:attrNameLst>
                                          <p:attrName>ppt_h</p:attrName>
                                        </p:attrNameLst>
                                      </p:cBhvr>
                                      <p:tavLst>
                                        <p:tav tm="0">
                                          <p:val>
                                            <p:strVal val="ppt_h"/>
                                          </p:val>
                                        </p:tav>
                                        <p:tav tm="100000">
                                          <p:val>
                                            <p:strVal val="ppt_h"/>
                                          </p:val>
                                        </p:tav>
                                      </p:tavLst>
                                    </p:anim>
                                    <p:animEffect transition="out" filter="fade">
                                      <p:cBhvr>
                                        <p:cTn id="109" dur="2000"/>
                                        <p:tgtEl>
                                          <p:spTgt spid="31"/>
                                        </p:tgtEl>
                                      </p:cBhvr>
                                    </p:animEffect>
                                    <p:set>
                                      <p:cBhvr>
                                        <p:cTn id="110" dur="1" fill="hold">
                                          <p:stCondLst>
                                            <p:cond delay="1999"/>
                                          </p:stCondLst>
                                        </p:cTn>
                                        <p:tgtEl>
                                          <p:spTgt spid="31"/>
                                        </p:tgtEl>
                                        <p:attrNameLst>
                                          <p:attrName>style.visibility</p:attrName>
                                        </p:attrNameLst>
                                      </p:cBhvr>
                                      <p:to>
                                        <p:strVal val="hidden"/>
                                      </p:to>
                                    </p:set>
                                  </p:childTnLst>
                                </p:cTn>
                              </p:par>
                              <p:par>
                                <p:cTn id="111" presetID="50" presetClass="exit" presetSubtype="0" accel="100000" fill="hold" grpId="1" nodeType="withEffect">
                                  <p:stCondLst>
                                    <p:cond delay="3000"/>
                                  </p:stCondLst>
                                  <p:childTnLst>
                                    <p:anim calcmode="lin" valueType="num">
                                      <p:cBhvr>
                                        <p:cTn id="112" dur="2000"/>
                                        <p:tgtEl>
                                          <p:spTgt spid="32"/>
                                        </p:tgtEl>
                                        <p:attrNameLst>
                                          <p:attrName>ppt_w</p:attrName>
                                        </p:attrNameLst>
                                      </p:cBhvr>
                                      <p:tavLst>
                                        <p:tav tm="0">
                                          <p:val>
                                            <p:strVal val="ppt_w"/>
                                          </p:val>
                                        </p:tav>
                                        <p:tav tm="100000">
                                          <p:val>
                                            <p:strVal val="ppt_w+.3"/>
                                          </p:val>
                                        </p:tav>
                                      </p:tavLst>
                                    </p:anim>
                                    <p:anim calcmode="lin" valueType="num">
                                      <p:cBhvr>
                                        <p:cTn id="113" dur="2000"/>
                                        <p:tgtEl>
                                          <p:spTgt spid="32"/>
                                        </p:tgtEl>
                                        <p:attrNameLst>
                                          <p:attrName>ppt_h</p:attrName>
                                        </p:attrNameLst>
                                      </p:cBhvr>
                                      <p:tavLst>
                                        <p:tav tm="0">
                                          <p:val>
                                            <p:strVal val="ppt_h"/>
                                          </p:val>
                                        </p:tav>
                                        <p:tav tm="100000">
                                          <p:val>
                                            <p:strVal val="ppt_h"/>
                                          </p:val>
                                        </p:tav>
                                      </p:tavLst>
                                    </p:anim>
                                    <p:animEffect transition="out" filter="fade">
                                      <p:cBhvr>
                                        <p:cTn id="114" dur="2000"/>
                                        <p:tgtEl>
                                          <p:spTgt spid="32"/>
                                        </p:tgtEl>
                                      </p:cBhvr>
                                    </p:animEffect>
                                    <p:set>
                                      <p:cBhvr>
                                        <p:cTn id="115" dur="1" fill="hold">
                                          <p:stCondLst>
                                            <p:cond delay="1999"/>
                                          </p:stCondLst>
                                        </p:cTn>
                                        <p:tgtEl>
                                          <p:spTgt spid="32"/>
                                        </p:tgtEl>
                                        <p:attrNameLst>
                                          <p:attrName>style.visibility</p:attrName>
                                        </p:attrNameLst>
                                      </p:cBhvr>
                                      <p:to>
                                        <p:strVal val="hidden"/>
                                      </p:to>
                                    </p:set>
                                  </p:childTnLst>
                                </p:cTn>
                              </p:par>
                              <p:par>
                                <p:cTn id="116" presetID="50" presetClass="exit" presetSubtype="0" accel="100000" fill="hold" grpId="1" nodeType="withEffect">
                                  <p:stCondLst>
                                    <p:cond delay="3000"/>
                                  </p:stCondLst>
                                  <p:childTnLst>
                                    <p:anim calcmode="lin" valueType="num">
                                      <p:cBhvr>
                                        <p:cTn id="117" dur="2000"/>
                                        <p:tgtEl>
                                          <p:spTgt spid="33"/>
                                        </p:tgtEl>
                                        <p:attrNameLst>
                                          <p:attrName>ppt_w</p:attrName>
                                        </p:attrNameLst>
                                      </p:cBhvr>
                                      <p:tavLst>
                                        <p:tav tm="0">
                                          <p:val>
                                            <p:strVal val="ppt_w"/>
                                          </p:val>
                                        </p:tav>
                                        <p:tav tm="100000">
                                          <p:val>
                                            <p:strVal val="ppt_w+.3"/>
                                          </p:val>
                                        </p:tav>
                                      </p:tavLst>
                                    </p:anim>
                                    <p:anim calcmode="lin" valueType="num">
                                      <p:cBhvr>
                                        <p:cTn id="118" dur="2000"/>
                                        <p:tgtEl>
                                          <p:spTgt spid="33"/>
                                        </p:tgtEl>
                                        <p:attrNameLst>
                                          <p:attrName>ppt_h</p:attrName>
                                        </p:attrNameLst>
                                      </p:cBhvr>
                                      <p:tavLst>
                                        <p:tav tm="0">
                                          <p:val>
                                            <p:strVal val="ppt_h"/>
                                          </p:val>
                                        </p:tav>
                                        <p:tav tm="100000">
                                          <p:val>
                                            <p:strVal val="ppt_h"/>
                                          </p:val>
                                        </p:tav>
                                      </p:tavLst>
                                    </p:anim>
                                    <p:animEffect transition="out" filter="fade">
                                      <p:cBhvr>
                                        <p:cTn id="119" dur="2000"/>
                                        <p:tgtEl>
                                          <p:spTgt spid="33"/>
                                        </p:tgtEl>
                                      </p:cBhvr>
                                    </p:animEffect>
                                    <p:set>
                                      <p:cBhvr>
                                        <p:cTn id="120" dur="1" fill="hold">
                                          <p:stCondLst>
                                            <p:cond delay="1999"/>
                                          </p:stCondLst>
                                        </p:cTn>
                                        <p:tgtEl>
                                          <p:spTgt spid="33"/>
                                        </p:tgtEl>
                                        <p:attrNameLst>
                                          <p:attrName>style.visibility</p:attrName>
                                        </p:attrNameLst>
                                      </p:cBhvr>
                                      <p:to>
                                        <p:strVal val="hidden"/>
                                      </p:to>
                                    </p:set>
                                  </p:childTnLst>
                                </p:cTn>
                              </p:par>
                              <p:par>
                                <p:cTn id="121" presetID="50" presetClass="exit" presetSubtype="0" accel="100000" fill="hold" grpId="1" nodeType="withEffect">
                                  <p:stCondLst>
                                    <p:cond delay="3000"/>
                                  </p:stCondLst>
                                  <p:childTnLst>
                                    <p:anim calcmode="lin" valueType="num">
                                      <p:cBhvr>
                                        <p:cTn id="122" dur="2000"/>
                                        <p:tgtEl>
                                          <p:spTgt spid="34"/>
                                        </p:tgtEl>
                                        <p:attrNameLst>
                                          <p:attrName>ppt_w</p:attrName>
                                        </p:attrNameLst>
                                      </p:cBhvr>
                                      <p:tavLst>
                                        <p:tav tm="0">
                                          <p:val>
                                            <p:strVal val="ppt_w"/>
                                          </p:val>
                                        </p:tav>
                                        <p:tav tm="100000">
                                          <p:val>
                                            <p:strVal val="ppt_w+.3"/>
                                          </p:val>
                                        </p:tav>
                                      </p:tavLst>
                                    </p:anim>
                                    <p:anim calcmode="lin" valueType="num">
                                      <p:cBhvr>
                                        <p:cTn id="123" dur="2000"/>
                                        <p:tgtEl>
                                          <p:spTgt spid="34"/>
                                        </p:tgtEl>
                                        <p:attrNameLst>
                                          <p:attrName>ppt_h</p:attrName>
                                        </p:attrNameLst>
                                      </p:cBhvr>
                                      <p:tavLst>
                                        <p:tav tm="0">
                                          <p:val>
                                            <p:strVal val="ppt_h"/>
                                          </p:val>
                                        </p:tav>
                                        <p:tav tm="100000">
                                          <p:val>
                                            <p:strVal val="ppt_h"/>
                                          </p:val>
                                        </p:tav>
                                      </p:tavLst>
                                    </p:anim>
                                    <p:animEffect transition="out" filter="fade">
                                      <p:cBhvr>
                                        <p:cTn id="124" dur="2000"/>
                                        <p:tgtEl>
                                          <p:spTgt spid="34"/>
                                        </p:tgtEl>
                                      </p:cBhvr>
                                    </p:animEffect>
                                    <p:set>
                                      <p:cBhvr>
                                        <p:cTn id="125" dur="1" fill="hold">
                                          <p:stCondLst>
                                            <p:cond delay="1999"/>
                                          </p:stCondLst>
                                        </p:cTn>
                                        <p:tgtEl>
                                          <p:spTgt spid="34"/>
                                        </p:tgtEl>
                                        <p:attrNameLst>
                                          <p:attrName>style.visibility</p:attrName>
                                        </p:attrNameLst>
                                      </p:cBhvr>
                                      <p:to>
                                        <p:strVal val="hidden"/>
                                      </p:to>
                                    </p:set>
                                  </p:childTnLst>
                                </p:cTn>
                              </p:par>
                              <p:par>
                                <p:cTn id="126" presetID="50" presetClass="exit" presetSubtype="0" accel="100000" fill="hold" grpId="1" nodeType="withEffect">
                                  <p:stCondLst>
                                    <p:cond delay="3000"/>
                                  </p:stCondLst>
                                  <p:childTnLst>
                                    <p:anim calcmode="lin" valueType="num">
                                      <p:cBhvr>
                                        <p:cTn id="127" dur="2000"/>
                                        <p:tgtEl>
                                          <p:spTgt spid="35"/>
                                        </p:tgtEl>
                                        <p:attrNameLst>
                                          <p:attrName>ppt_w</p:attrName>
                                        </p:attrNameLst>
                                      </p:cBhvr>
                                      <p:tavLst>
                                        <p:tav tm="0">
                                          <p:val>
                                            <p:strVal val="ppt_w"/>
                                          </p:val>
                                        </p:tav>
                                        <p:tav tm="100000">
                                          <p:val>
                                            <p:strVal val="ppt_w+.3"/>
                                          </p:val>
                                        </p:tav>
                                      </p:tavLst>
                                    </p:anim>
                                    <p:anim calcmode="lin" valueType="num">
                                      <p:cBhvr>
                                        <p:cTn id="128" dur="2000"/>
                                        <p:tgtEl>
                                          <p:spTgt spid="35"/>
                                        </p:tgtEl>
                                        <p:attrNameLst>
                                          <p:attrName>ppt_h</p:attrName>
                                        </p:attrNameLst>
                                      </p:cBhvr>
                                      <p:tavLst>
                                        <p:tav tm="0">
                                          <p:val>
                                            <p:strVal val="ppt_h"/>
                                          </p:val>
                                        </p:tav>
                                        <p:tav tm="100000">
                                          <p:val>
                                            <p:strVal val="ppt_h"/>
                                          </p:val>
                                        </p:tav>
                                      </p:tavLst>
                                    </p:anim>
                                    <p:animEffect transition="out" filter="fade">
                                      <p:cBhvr>
                                        <p:cTn id="129" dur="2000"/>
                                        <p:tgtEl>
                                          <p:spTgt spid="35"/>
                                        </p:tgtEl>
                                      </p:cBhvr>
                                    </p:animEffect>
                                    <p:set>
                                      <p:cBhvr>
                                        <p:cTn id="130" dur="1" fill="hold">
                                          <p:stCondLst>
                                            <p:cond delay="19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tmplLst>
          <p:tmpl>
            <p:tnLst>
              <p:par>
                <p:cTn presetID="2" presetClass="entr" presetSubtype="3" fill="hold" nodeType="withEffect">
                  <p:stCondLst>
                    <p:cond delay="0"/>
                  </p:stCondLst>
                  <p:childTnLst>
                    <p:set>
                      <p:cBhvr>
                        <p:cTn dur="1" fill="hold">
                          <p:stCondLst>
                            <p:cond delay="0"/>
                          </p:stCondLst>
                        </p:cTn>
                        <p:tgtEl>
                          <p:spTgt spid="22"/>
                        </p:tgtEl>
                        <p:attrNameLst>
                          <p:attrName>style.visibility</p:attrName>
                        </p:attrNameLst>
                      </p:cBhvr>
                      <p:to>
                        <p:strVal val="visible"/>
                      </p:to>
                    </p:set>
                    <p:anim calcmode="lin" valueType="num">
                      <p:cBhvr additive="base">
                        <p:cTn dur="1000" fill="hold"/>
                        <p:tgtEl>
                          <p:spTgt spid="22"/>
                        </p:tgtEl>
                        <p:attrNameLst>
                          <p:attrName>ppt_x</p:attrName>
                        </p:attrNameLst>
                      </p:cBhvr>
                      <p:tavLst>
                        <p:tav tm="0">
                          <p:val>
                            <p:strVal val="1+#ppt_w/2"/>
                          </p:val>
                        </p:tav>
                        <p:tav tm="100000">
                          <p:val>
                            <p:strVal val="#ppt_x"/>
                          </p:val>
                        </p:tav>
                      </p:tavLst>
                    </p:anim>
                    <p:anim calcmode="lin" valueType="num">
                      <p:cBhvr additive="base">
                        <p:cTn dur="1000" fill="hold"/>
                        <p:tgtEl>
                          <p:spTgt spid="22"/>
                        </p:tgtEl>
                        <p:attrNameLst>
                          <p:attrName>ppt_y</p:attrName>
                        </p:attrNameLst>
                      </p:cBhvr>
                      <p:tavLst>
                        <p:tav tm="0">
                          <p:val>
                            <p:strVal val="0-#ppt_h/2"/>
                          </p:val>
                        </p:tav>
                        <p:tav tm="100000">
                          <p:val>
                            <p:strVal val="#ppt_y"/>
                          </p:val>
                        </p:tav>
                      </p:tavLst>
                    </p:anim>
                  </p:childTnLst>
                </p:cTn>
              </p:par>
            </p:tnLst>
          </p:tmpl>
        </p:tmplLst>
      </p:bldP>
      <p:bldP spid="22" grpId="1" animBg="1"/>
      <p:bldP spid="23" grpId="0" animBg="1">
        <p:tmplLst>
          <p:tmpl>
            <p:tnLst>
              <p:par>
                <p:cTn presetID="2" presetClass="entr" presetSubtype="3"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 calcmode="lin" valueType="num">
                      <p:cBhvr additive="base">
                        <p:cTn dur="1000" fill="hold"/>
                        <p:tgtEl>
                          <p:spTgt spid="23"/>
                        </p:tgtEl>
                        <p:attrNameLst>
                          <p:attrName>ppt_x</p:attrName>
                        </p:attrNameLst>
                      </p:cBhvr>
                      <p:tavLst>
                        <p:tav tm="0">
                          <p:val>
                            <p:strVal val="1+#ppt_w/2"/>
                          </p:val>
                        </p:tav>
                        <p:tav tm="100000">
                          <p:val>
                            <p:strVal val="#ppt_x"/>
                          </p:val>
                        </p:tav>
                      </p:tavLst>
                    </p:anim>
                    <p:anim calcmode="lin" valueType="num">
                      <p:cBhvr additive="base">
                        <p:cTn dur="1000" fill="hold"/>
                        <p:tgtEl>
                          <p:spTgt spid="23"/>
                        </p:tgtEl>
                        <p:attrNameLst>
                          <p:attrName>ppt_y</p:attrName>
                        </p:attrNameLst>
                      </p:cBhvr>
                      <p:tavLst>
                        <p:tav tm="0">
                          <p:val>
                            <p:strVal val="0-#ppt_h/2"/>
                          </p:val>
                        </p:tav>
                        <p:tav tm="100000">
                          <p:val>
                            <p:strVal val="#ppt_y"/>
                          </p:val>
                        </p:tav>
                      </p:tavLst>
                    </p:anim>
                  </p:childTnLst>
                </p:cTn>
              </p:par>
            </p:tnLst>
          </p:tmpl>
        </p:tmplLst>
      </p:bldP>
      <p:bldP spid="23" grpId="1" animBg="1"/>
      <p:bldP spid="24" grpId="0" animBg="1">
        <p:tmplLst>
          <p:tmpl>
            <p:tnLst>
              <p:par>
                <p:cTn presetID="2" presetClass="entr" presetSubtype="3" fill="hold" nodeType="withEffect">
                  <p:stCondLst>
                    <p:cond delay="400"/>
                  </p:stCondLst>
                  <p:childTnLst>
                    <p:set>
                      <p:cBhvr>
                        <p:cTn dur="1" fill="hold">
                          <p:stCondLst>
                            <p:cond delay="0"/>
                          </p:stCondLst>
                        </p:cTn>
                        <p:tgtEl>
                          <p:spTgt spid="24"/>
                        </p:tgtEl>
                        <p:attrNameLst>
                          <p:attrName>style.visibility</p:attrName>
                        </p:attrNameLst>
                      </p:cBhvr>
                      <p:to>
                        <p:strVal val="visible"/>
                      </p:to>
                    </p:set>
                    <p:anim calcmode="lin" valueType="num">
                      <p:cBhvr additive="base">
                        <p:cTn dur="1000" fill="hold"/>
                        <p:tgtEl>
                          <p:spTgt spid="24"/>
                        </p:tgtEl>
                        <p:attrNameLst>
                          <p:attrName>ppt_x</p:attrName>
                        </p:attrNameLst>
                      </p:cBhvr>
                      <p:tavLst>
                        <p:tav tm="0">
                          <p:val>
                            <p:strVal val="1+#ppt_w/2"/>
                          </p:val>
                        </p:tav>
                        <p:tav tm="100000">
                          <p:val>
                            <p:strVal val="#ppt_x"/>
                          </p:val>
                        </p:tav>
                      </p:tavLst>
                    </p:anim>
                    <p:anim calcmode="lin" valueType="num">
                      <p:cBhvr additive="base">
                        <p:cTn dur="1000" fill="hold"/>
                        <p:tgtEl>
                          <p:spTgt spid="24"/>
                        </p:tgtEl>
                        <p:attrNameLst>
                          <p:attrName>ppt_y</p:attrName>
                        </p:attrNameLst>
                      </p:cBhvr>
                      <p:tavLst>
                        <p:tav tm="0">
                          <p:val>
                            <p:strVal val="0-#ppt_h/2"/>
                          </p:val>
                        </p:tav>
                        <p:tav tm="100000">
                          <p:val>
                            <p:strVal val="#ppt_y"/>
                          </p:val>
                        </p:tav>
                      </p:tavLst>
                    </p:anim>
                  </p:childTnLst>
                </p:cTn>
              </p:par>
            </p:tnLst>
          </p:tmpl>
        </p:tmplLst>
      </p:bldP>
      <p:bldP spid="24" grpId="1" animBg="1"/>
      <p:bldP spid="25" grpId="0" animBg="1">
        <p:tmplLst>
          <p:tmpl>
            <p:tnLst>
              <p:par>
                <p:cTn presetID="2" presetClass="entr" presetSubtype="3" fill="hold" nodeType="withEffect">
                  <p:stCondLst>
                    <p:cond delay="600"/>
                  </p:stCondLst>
                  <p:childTnLst>
                    <p:set>
                      <p:cBhvr>
                        <p:cTn dur="1" fill="hold">
                          <p:stCondLst>
                            <p:cond delay="0"/>
                          </p:stCondLst>
                        </p:cTn>
                        <p:tgtEl>
                          <p:spTgt spid="25"/>
                        </p:tgtEl>
                        <p:attrNameLst>
                          <p:attrName>style.visibility</p:attrName>
                        </p:attrNameLst>
                      </p:cBhvr>
                      <p:to>
                        <p:strVal val="visible"/>
                      </p:to>
                    </p:set>
                    <p:anim calcmode="lin" valueType="num">
                      <p:cBhvr additive="base">
                        <p:cTn dur="1000" fill="hold"/>
                        <p:tgtEl>
                          <p:spTgt spid="25"/>
                        </p:tgtEl>
                        <p:attrNameLst>
                          <p:attrName>ppt_x</p:attrName>
                        </p:attrNameLst>
                      </p:cBhvr>
                      <p:tavLst>
                        <p:tav tm="0">
                          <p:val>
                            <p:strVal val="1+#ppt_w/2"/>
                          </p:val>
                        </p:tav>
                        <p:tav tm="100000">
                          <p:val>
                            <p:strVal val="#ppt_x"/>
                          </p:val>
                        </p:tav>
                      </p:tavLst>
                    </p:anim>
                    <p:anim calcmode="lin" valueType="num">
                      <p:cBhvr additive="base">
                        <p:cTn dur="1000" fill="hold"/>
                        <p:tgtEl>
                          <p:spTgt spid="25"/>
                        </p:tgtEl>
                        <p:attrNameLst>
                          <p:attrName>ppt_y</p:attrName>
                        </p:attrNameLst>
                      </p:cBhvr>
                      <p:tavLst>
                        <p:tav tm="0">
                          <p:val>
                            <p:strVal val="0-#ppt_h/2"/>
                          </p:val>
                        </p:tav>
                        <p:tav tm="100000">
                          <p:val>
                            <p:strVal val="#ppt_y"/>
                          </p:val>
                        </p:tav>
                      </p:tavLst>
                    </p:anim>
                  </p:childTnLst>
                </p:cTn>
              </p:par>
            </p:tnLst>
          </p:tmpl>
        </p:tmplLst>
      </p:bldP>
      <p:bldP spid="25" grpId="1" animBg="1"/>
      <p:bldP spid="26" grpId="0" animBg="1">
        <p:tmplLst>
          <p:tmpl>
            <p:tnLst>
              <p:par>
                <p:cTn presetID="2" presetClass="entr" presetSubtype="3" fill="hold" nodeType="withEffect">
                  <p:stCondLst>
                    <p:cond delay="800"/>
                  </p:stCondLst>
                  <p:childTnLst>
                    <p:set>
                      <p:cBhvr>
                        <p:cTn dur="1" fill="hold">
                          <p:stCondLst>
                            <p:cond delay="0"/>
                          </p:stCondLst>
                        </p:cTn>
                        <p:tgtEl>
                          <p:spTgt spid="26"/>
                        </p:tgtEl>
                        <p:attrNameLst>
                          <p:attrName>style.visibility</p:attrName>
                        </p:attrNameLst>
                      </p:cBhvr>
                      <p:to>
                        <p:strVal val="visible"/>
                      </p:to>
                    </p:set>
                    <p:anim calcmode="lin" valueType="num">
                      <p:cBhvr additive="base">
                        <p:cTn dur="1000" fill="hold"/>
                        <p:tgtEl>
                          <p:spTgt spid="26"/>
                        </p:tgtEl>
                        <p:attrNameLst>
                          <p:attrName>ppt_x</p:attrName>
                        </p:attrNameLst>
                      </p:cBhvr>
                      <p:tavLst>
                        <p:tav tm="0">
                          <p:val>
                            <p:strVal val="1+#ppt_w/2"/>
                          </p:val>
                        </p:tav>
                        <p:tav tm="100000">
                          <p:val>
                            <p:strVal val="#ppt_x"/>
                          </p:val>
                        </p:tav>
                      </p:tavLst>
                    </p:anim>
                    <p:anim calcmode="lin" valueType="num">
                      <p:cBhvr additive="base">
                        <p:cTn dur="1000" fill="hold"/>
                        <p:tgtEl>
                          <p:spTgt spid="26"/>
                        </p:tgtEl>
                        <p:attrNameLst>
                          <p:attrName>ppt_y</p:attrName>
                        </p:attrNameLst>
                      </p:cBhvr>
                      <p:tavLst>
                        <p:tav tm="0">
                          <p:val>
                            <p:strVal val="0-#ppt_h/2"/>
                          </p:val>
                        </p:tav>
                        <p:tav tm="100000">
                          <p:val>
                            <p:strVal val="#ppt_y"/>
                          </p:val>
                        </p:tav>
                      </p:tavLst>
                    </p:anim>
                  </p:childTnLst>
                </p:cTn>
              </p:par>
            </p:tnLst>
          </p:tmpl>
        </p:tmplLst>
      </p:bldP>
      <p:bldP spid="26" grpId="1" animBg="1"/>
      <p:bldP spid="27" grpId="0" animBg="1">
        <p:tmplLst>
          <p:tmpl>
            <p:tnLst>
              <p:par>
                <p:cTn presetID="2" presetClass="entr" presetSubtype="3" fill="hold" nodeType="withEffect">
                  <p:stCondLst>
                    <p:cond delay="1000"/>
                  </p:stCondLst>
                  <p:childTnLst>
                    <p:set>
                      <p:cBhvr>
                        <p:cTn dur="1" fill="hold">
                          <p:stCondLst>
                            <p:cond delay="0"/>
                          </p:stCondLst>
                        </p:cTn>
                        <p:tgtEl>
                          <p:spTgt spid="27"/>
                        </p:tgtEl>
                        <p:attrNameLst>
                          <p:attrName>style.visibility</p:attrName>
                        </p:attrNameLst>
                      </p:cBhvr>
                      <p:to>
                        <p:strVal val="visible"/>
                      </p:to>
                    </p:set>
                    <p:anim calcmode="lin" valueType="num">
                      <p:cBhvr additive="base">
                        <p:cTn dur="1000" fill="hold"/>
                        <p:tgtEl>
                          <p:spTgt spid="27"/>
                        </p:tgtEl>
                        <p:attrNameLst>
                          <p:attrName>ppt_x</p:attrName>
                        </p:attrNameLst>
                      </p:cBhvr>
                      <p:tavLst>
                        <p:tav tm="0">
                          <p:val>
                            <p:strVal val="1+#ppt_w/2"/>
                          </p:val>
                        </p:tav>
                        <p:tav tm="100000">
                          <p:val>
                            <p:strVal val="#ppt_x"/>
                          </p:val>
                        </p:tav>
                      </p:tavLst>
                    </p:anim>
                    <p:anim calcmode="lin" valueType="num">
                      <p:cBhvr additive="base">
                        <p:cTn dur="1000" fill="hold"/>
                        <p:tgtEl>
                          <p:spTgt spid="27"/>
                        </p:tgtEl>
                        <p:attrNameLst>
                          <p:attrName>ppt_y</p:attrName>
                        </p:attrNameLst>
                      </p:cBhvr>
                      <p:tavLst>
                        <p:tav tm="0">
                          <p:val>
                            <p:strVal val="0-#ppt_h/2"/>
                          </p:val>
                        </p:tav>
                        <p:tav tm="100000">
                          <p:val>
                            <p:strVal val="#ppt_y"/>
                          </p:val>
                        </p:tav>
                      </p:tavLst>
                    </p:anim>
                  </p:childTnLst>
                </p:cTn>
              </p:par>
            </p:tnLst>
          </p:tmpl>
        </p:tmplLst>
      </p:bldP>
      <p:bldP spid="27" grpId="1" animBg="1"/>
      <p:bldP spid="28" grpId="0" animBg="1">
        <p:tmplLst>
          <p:tmpl>
            <p:tnLst>
              <p:par>
                <p:cTn presetID="2" presetClass="entr" presetSubtype="3" fill="hold" nodeType="withEffect">
                  <p:stCondLst>
                    <p:cond delay="100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1+#ppt_w/2"/>
                          </p:val>
                        </p:tav>
                        <p:tav tm="100000">
                          <p:val>
                            <p:strVal val="#ppt_x"/>
                          </p:val>
                        </p:tav>
                      </p:tavLst>
                    </p:anim>
                    <p:anim calcmode="lin" valueType="num">
                      <p:cBhvr additive="base">
                        <p:cTn dur="1000" fill="hold"/>
                        <p:tgtEl>
                          <p:spTgt spid="28"/>
                        </p:tgtEl>
                        <p:attrNameLst>
                          <p:attrName>ppt_y</p:attrName>
                        </p:attrNameLst>
                      </p:cBhvr>
                      <p:tavLst>
                        <p:tav tm="0">
                          <p:val>
                            <p:strVal val="0-#ppt_h/2"/>
                          </p:val>
                        </p:tav>
                        <p:tav tm="100000">
                          <p:val>
                            <p:strVal val="#ppt_y"/>
                          </p:val>
                        </p:tav>
                      </p:tavLst>
                    </p:anim>
                  </p:childTnLst>
                </p:cTn>
              </p:par>
            </p:tnLst>
          </p:tmpl>
        </p:tmplLst>
      </p:bldP>
      <p:bldP spid="28" grpId="1" animBg="1"/>
      <p:bldP spid="29" grpId="0" animBg="1">
        <p:tmplLst>
          <p:tmpl>
            <p:tnLst>
              <p:par>
                <p:cTn presetID="2" presetClass="entr" presetSubtype="3" fill="hold" nodeType="withEffect">
                  <p:stCondLst>
                    <p:cond delay="1200"/>
                  </p:stCondLst>
                  <p:childTnLst>
                    <p:set>
                      <p:cBhvr>
                        <p:cTn dur="1" fill="hold">
                          <p:stCondLst>
                            <p:cond delay="0"/>
                          </p:stCondLst>
                        </p:cTn>
                        <p:tgtEl>
                          <p:spTgt spid="29"/>
                        </p:tgtEl>
                        <p:attrNameLst>
                          <p:attrName>style.visibility</p:attrName>
                        </p:attrNameLst>
                      </p:cBhvr>
                      <p:to>
                        <p:strVal val="visible"/>
                      </p:to>
                    </p:set>
                    <p:anim calcmode="lin" valueType="num">
                      <p:cBhvr additive="base">
                        <p:cTn dur="1000" fill="hold"/>
                        <p:tgtEl>
                          <p:spTgt spid="29"/>
                        </p:tgtEl>
                        <p:attrNameLst>
                          <p:attrName>ppt_x</p:attrName>
                        </p:attrNameLst>
                      </p:cBhvr>
                      <p:tavLst>
                        <p:tav tm="0">
                          <p:val>
                            <p:strVal val="1+#ppt_w/2"/>
                          </p:val>
                        </p:tav>
                        <p:tav tm="100000">
                          <p:val>
                            <p:strVal val="#ppt_x"/>
                          </p:val>
                        </p:tav>
                      </p:tavLst>
                    </p:anim>
                    <p:anim calcmode="lin" valueType="num">
                      <p:cBhvr additive="base">
                        <p:cTn dur="1000" fill="hold"/>
                        <p:tgtEl>
                          <p:spTgt spid="29"/>
                        </p:tgtEl>
                        <p:attrNameLst>
                          <p:attrName>ppt_y</p:attrName>
                        </p:attrNameLst>
                      </p:cBhvr>
                      <p:tavLst>
                        <p:tav tm="0">
                          <p:val>
                            <p:strVal val="0-#ppt_h/2"/>
                          </p:val>
                        </p:tav>
                        <p:tav tm="100000">
                          <p:val>
                            <p:strVal val="#ppt_y"/>
                          </p:val>
                        </p:tav>
                      </p:tavLst>
                    </p:anim>
                  </p:childTnLst>
                </p:cTn>
              </p:par>
            </p:tnLst>
          </p:tmpl>
        </p:tmplLst>
      </p:bldP>
      <p:bldP spid="29" grpId="1" animBg="1"/>
      <p:bldP spid="30" grpId="0" animBg="1">
        <p:tmplLst>
          <p:tmpl>
            <p:tnLst>
              <p:par>
                <p:cTn presetID="2" presetClass="entr" presetSubtype="3" fill="hold" nodeType="withEffect">
                  <p:stCondLst>
                    <p:cond delay="120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1000" fill="hold"/>
                        <p:tgtEl>
                          <p:spTgt spid="30"/>
                        </p:tgtEl>
                        <p:attrNameLst>
                          <p:attrName>ppt_x</p:attrName>
                        </p:attrNameLst>
                      </p:cBhvr>
                      <p:tavLst>
                        <p:tav tm="0">
                          <p:val>
                            <p:strVal val="1+#ppt_w/2"/>
                          </p:val>
                        </p:tav>
                        <p:tav tm="100000">
                          <p:val>
                            <p:strVal val="#ppt_x"/>
                          </p:val>
                        </p:tav>
                      </p:tavLst>
                    </p:anim>
                    <p:anim calcmode="lin" valueType="num">
                      <p:cBhvr additive="base">
                        <p:cTn dur="1000" fill="hold"/>
                        <p:tgtEl>
                          <p:spTgt spid="30"/>
                        </p:tgtEl>
                        <p:attrNameLst>
                          <p:attrName>ppt_y</p:attrName>
                        </p:attrNameLst>
                      </p:cBhvr>
                      <p:tavLst>
                        <p:tav tm="0">
                          <p:val>
                            <p:strVal val="0-#ppt_h/2"/>
                          </p:val>
                        </p:tav>
                        <p:tav tm="100000">
                          <p:val>
                            <p:strVal val="#ppt_y"/>
                          </p:val>
                        </p:tav>
                      </p:tavLst>
                    </p:anim>
                  </p:childTnLst>
                </p:cTn>
              </p:par>
            </p:tnLst>
          </p:tmpl>
        </p:tmplLst>
      </p:bldP>
      <p:bldP spid="30" grpId="1" animBg="1"/>
      <p:bldP spid="31" grpId="0" animBg="1">
        <p:tmplLst>
          <p:tmpl>
            <p:tnLst>
              <p:par>
                <p:cTn presetID="2" presetClass="entr" presetSubtype="3" fill="hold" nodeType="withEffect">
                  <p:stCondLst>
                    <p:cond delay="1400"/>
                  </p:stCondLst>
                  <p:childTnLst>
                    <p:set>
                      <p:cBhvr>
                        <p:cTn dur="1" fill="hold">
                          <p:stCondLst>
                            <p:cond delay="0"/>
                          </p:stCondLst>
                        </p:cTn>
                        <p:tgtEl>
                          <p:spTgt spid="31"/>
                        </p:tgtEl>
                        <p:attrNameLst>
                          <p:attrName>style.visibility</p:attrName>
                        </p:attrNameLst>
                      </p:cBhvr>
                      <p:to>
                        <p:strVal val="visible"/>
                      </p:to>
                    </p:set>
                    <p:anim calcmode="lin" valueType="num">
                      <p:cBhvr additive="base">
                        <p:cTn dur="1000" fill="hold"/>
                        <p:tgtEl>
                          <p:spTgt spid="31"/>
                        </p:tgtEl>
                        <p:attrNameLst>
                          <p:attrName>ppt_x</p:attrName>
                        </p:attrNameLst>
                      </p:cBhvr>
                      <p:tavLst>
                        <p:tav tm="0">
                          <p:val>
                            <p:strVal val="1+#ppt_w/2"/>
                          </p:val>
                        </p:tav>
                        <p:tav tm="100000">
                          <p:val>
                            <p:strVal val="#ppt_x"/>
                          </p:val>
                        </p:tav>
                      </p:tavLst>
                    </p:anim>
                    <p:anim calcmode="lin" valueType="num">
                      <p:cBhvr additive="base">
                        <p:cTn dur="1000" fill="hold"/>
                        <p:tgtEl>
                          <p:spTgt spid="31"/>
                        </p:tgtEl>
                        <p:attrNameLst>
                          <p:attrName>ppt_y</p:attrName>
                        </p:attrNameLst>
                      </p:cBhvr>
                      <p:tavLst>
                        <p:tav tm="0">
                          <p:val>
                            <p:strVal val="0-#ppt_h/2"/>
                          </p:val>
                        </p:tav>
                        <p:tav tm="100000">
                          <p:val>
                            <p:strVal val="#ppt_y"/>
                          </p:val>
                        </p:tav>
                      </p:tavLst>
                    </p:anim>
                  </p:childTnLst>
                </p:cTn>
              </p:par>
            </p:tnLst>
          </p:tmpl>
        </p:tmplLst>
      </p:bldP>
      <p:bldP spid="31" grpId="1" animBg="1"/>
      <p:bldP spid="32" grpId="0" animBg="1">
        <p:tmplLst>
          <p:tmpl>
            <p:tnLst>
              <p:par>
                <p:cTn presetID="2" presetClass="entr" presetSubtype="3" fill="hold" nodeType="withEffect">
                  <p:stCondLst>
                    <p:cond delay="160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1+#ppt_w/2"/>
                          </p:val>
                        </p:tav>
                        <p:tav tm="100000">
                          <p:val>
                            <p:strVal val="#ppt_x"/>
                          </p:val>
                        </p:tav>
                      </p:tavLst>
                    </p:anim>
                    <p:anim calcmode="lin" valueType="num">
                      <p:cBhvr additive="base">
                        <p:cTn dur="1000" fill="hold"/>
                        <p:tgtEl>
                          <p:spTgt spid="32"/>
                        </p:tgtEl>
                        <p:attrNameLst>
                          <p:attrName>ppt_y</p:attrName>
                        </p:attrNameLst>
                      </p:cBhvr>
                      <p:tavLst>
                        <p:tav tm="0">
                          <p:val>
                            <p:strVal val="0-#ppt_h/2"/>
                          </p:val>
                        </p:tav>
                        <p:tav tm="100000">
                          <p:val>
                            <p:strVal val="#ppt_y"/>
                          </p:val>
                        </p:tav>
                      </p:tavLst>
                    </p:anim>
                  </p:childTnLst>
                </p:cTn>
              </p:par>
            </p:tnLst>
          </p:tmpl>
        </p:tmplLst>
      </p:bldP>
      <p:bldP spid="32" grpId="1" animBg="1"/>
      <p:bldP spid="33" grpId="0" animBg="1">
        <p:tmplLst>
          <p:tmpl>
            <p:tnLst>
              <p:par>
                <p:cTn presetID="2" presetClass="entr" presetSubtype="3" fill="hold" nodeType="withEffect">
                  <p:stCondLst>
                    <p:cond delay="1800"/>
                  </p:stCondLst>
                  <p:childTnLst>
                    <p:set>
                      <p:cBhvr>
                        <p:cTn dur="1" fill="hold">
                          <p:stCondLst>
                            <p:cond delay="0"/>
                          </p:stCondLst>
                        </p:cTn>
                        <p:tgtEl>
                          <p:spTgt spid="33"/>
                        </p:tgtEl>
                        <p:attrNameLst>
                          <p:attrName>style.visibility</p:attrName>
                        </p:attrNameLst>
                      </p:cBhvr>
                      <p:to>
                        <p:strVal val="visible"/>
                      </p:to>
                    </p:set>
                    <p:anim calcmode="lin" valueType="num">
                      <p:cBhvr additive="base">
                        <p:cTn dur="1000" fill="hold"/>
                        <p:tgtEl>
                          <p:spTgt spid="33"/>
                        </p:tgtEl>
                        <p:attrNameLst>
                          <p:attrName>ppt_x</p:attrName>
                        </p:attrNameLst>
                      </p:cBhvr>
                      <p:tavLst>
                        <p:tav tm="0">
                          <p:val>
                            <p:strVal val="1+#ppt_w/2"/>
                          </p:val>
                        </p:tav>
                        <p:tav tm="100000">
                          <p:val>
                            <p:strVal val="#ppt_x"/>
                          </p:val>
                        </p:tav>
                      </p:tavLst>
                    </p:anim>
                    <p:anim calcmode="lin" valueType="num">
                      <p:cBhvr additive="base">
                        <p:cTn dur="1000" fill="hold"/>
                        <p:tgtEl>
                          <p:spTgt spid="33"/>
                        </p:tgtEl>
                        <p:attrNameLst>
                          <p:attrName>ppt_y</p:attrName>
                        </p:attrNameLst>
                      </p:cBhvr>
                      <p:tavLst>
                        <p:tav tm="0">
                          <p:val>
                            <p:strVal val="0-#ppt_h/2"/>
                          </p:val>
                        </p:tav>
                        <p:tav tm="100000">
                          <p:val>
                            <p:strVal val="#ppt_y"/>
                          </p:val>
                        </p:tav>
                      </p:tavLst>
                    </p:anim>
                  </p:childTnLst>
                </p:cTn>
              </p:par>
            </p:tnLst>
          </p:tmpl>
        </p:tmplLst>
      </p:bldP>
      <p:bldP spid="33" grpId="1" animBg="1"/>
      <p:bldP spid="34" grpId="0" animBg="1">
        <p:tmplLst>
          <p:tmpl>
            <p:tnLst>
              <p:par>
                <p:cTn presetID="2" presetClass="entr" presetSubtype="3" fill="hold" nodeType="withEffect">
                  <p:stCondLst>
                    <p:cond delay="2000"/>
                  </p:stCondLst>
                  <p:childTnLst>
                    <p:set>
                      <p:cBhvr>
                        <p:cTn dur="1" fill="hold">
                          <p:stCondLst>
                            <p:cond delay="0"/>
                          </p:stCondLst>
                        </p:cTn>
                        <p:tgtEl>
                          <p:spTgt spid="34"/>
                        </p:tgtEl>
                        <p:attrNameLst>
                          <p:attrName>style.visibility</p:attrName>
                        </p:attrNameLst>
                      </p:cBhvr>
                      <p:to>
                        <p:strVal val="visible"/>
                      </p:to>
                    </p:set>
                    <p:anim calcmode="lin" valueType="num">
                      <p:cBhvr additive="base">
                        <p:cTn dur="1000" fill="hold"/>
                        <p:tgtEl>
                          <p:spTgt spid="34"/>
                        </p:tgtEl>
                        <p:attrNameLst>
                          <p:attrName>ppt_x</p:attrName>
                        </p:attrNameLst>
                      </p:cBhvr>
                      <p:tavLst>
                        <p:tav tm="0">
                          <p:val>
                            <p:strVal val="1+#ppt_w/2"/>
                          </p:val>
                        </p:tav>
                        <p:tav tm="100000">
                          <p:val>
                            <p:strVal val="#ppt_x"/>
                          </p:val>
                        </p:tav>
                      </p:tavLst>
                    </p:anim>
                    <p:anim calcmode="lin" valueType="num">
                      <p:cBhvr additive="base">
                        <p:cTn dur="1000" fill="hold"/>
                        <p:tgtEl>
                          <p:spTgt spid="34"/>
                        </p:tgtEl>
                        <p:attrNameLst>
                          <p:attrName>ppt_y</p:attrName>
                        </p:attrNameLst>
                      </p:cBhvr>
                      <p:tavLst>
                        <p:tav tm="0">
                          <p:val>
                            <p:strVal val="0-#ppt_h/2"/>
                          </p:val>
                        </p:tav>
                        <p:tav tm="100000">
                          <p:val>
                            <p:strVal val="#ppt_y"/>
                          </p:val>
                        </p:tav>
                      </p:tavLst>
                    </p:anim>
                  </p:childTnLst>
                </p:cTn>
              </p:par>
            </p:tnLst>
          </p:tmpl>
        </p:tmplLst>
      </p:bldP>
      <p:bldP spid="34" grpId="1" animBg="1"/>
      <p:bldP spid="35" grpId="0" animBg="1">
        <p:tmplLst>
          <p:tmpl>
            <p:tnLst>
              <p:par>
                <p:cTn presetID="2" presetClass="entr" presetSubtype="3" fill="hold" nodeType="withEffect">
                  <p:stCondLst>
                    <p:cond delay="2200"/>
                  </p:stCondLst>
                  <p:childTnLst>
                    <p:set>
                      <p:cBhvr>
                        <p:cTn dur="1" fill="hold">
                          <p:stCondLst>
                            <p:cond delay="0"/>
                          </p:stCondLst>
                        </p:cTn>
                        <p:tgtEl>
                          <p:spTgt spid="35"/>
                        </p:tgtEl>
                        <p:attrNameLst>
                          <p:attrName>style.visibility</p:attrName>
                        </p:attrNameLst>
                      </p:cBhvr>
                      <p:to>
                        <p:strVal val="visible"/>
                      </p:to>
                    </p:set>
                    <p:anim calcmode="lin" valueType="num">
                      <p:cBhvr additive="base">
                        <p:cTn dur="1000" fill="hold"/>
                        <p:tgtEl>
                          <p:spTgt spid="35"/>
                        </p:tgtEl>
                        <p:attrNameLst>
                          <p:attrName>ppt_x</p:attrName>
                        </p:attrNameLst>
                      </p:cBhvr>
                      <p:tavLst>
                        <p:tav tm="0">
                          <p:val>
                            <p:strVal val="1+#ppt_w/2"/>
                          </p:val>
                        </p:tav>
                        <p:tav tm="100000">
                          <p:val>
                            <p:strVal val="#ppt_x"/>
                          </p:val>
                        </p:tav>
                      </p:tavLst>
                    </p:anim>
                    <p:anim calcmode="lin" valueType="num">
                      <p:cBhvr additive="base">
                        <p:cTn dur="1000" fill="hold"/>
                        <p:tgtEl>
                          <p:spTgt spid="35"/>
                        </p:tgtEl>
                        <p:attrNameLst>
                          <p:attrName>ppt_y</p:attrName>
                        </p:attrNameLst>
                      </p:cBhvr>
                      <p:tavLst>
                        <p:tav tm="0">
                          <p:val>
                            <p:strVal val="0-#ppt_h/2"/>
                          </p:val>
                        </p:tav>
                        <p:tav tm="100000">
                          <p:val>
                            <p:strVal val="#ppt_y"/>
                          </p:val>
                        </p:tav>
                      </p:tavLst>
                    </p:anim>
                  </p:childTnLst>
                </p:cTn>
              </p:par>
            </p:tnLst>
          </p:tmpl>
        </p:tmplLst>
      </p:bldP>
      <p:bldP spid="35"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84EF5D-8496-42B4-8A33-D03AB11D1836}" type="datetime1">
              <a:rPr lang="en-US" smtClean="0"/>
              <a:t>5/20/2018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555D82-D20F-4DB7-B3E9-7B7EAC2F87A9}" type="slidenum">
              <a:rPr lang="en-US" smtClean="0"/>
              <a:t>‹#›</a:t>
            </a:fld>
            <a:endParaRPr lang="en-US"/>
          </a:p>
        </p:txBody>
      </p:sp>
    </p:spTree>
    <p:extLst>
      <p:ext uri="{BB962C8B-B14F-4D97-AF65-F5344CB8AC3E}">
        <p14:creationId xmlns:p14="http://schemas.microsoft.com/office/powerpoint/2010/main" val="14534412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bing.com/images/search?q=picture+of+crescent+moon&amp;id=44EE1FF995C63E8811F86052B56309B6AD7648EE&amp;FORM=IQFRBA"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image" Target="../media/image12.gif"/><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en.wikipedia.org/wiki/Lunar_theory#Babylon"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en.wikipedia.org/wiki/International_Celestial_Reference_Frame" TargetMode="External"/><Relationship Id="rId2" Type="http://schemas.openxmlformats.org/officeDocument/2006/relationships/hyperlink" Target="http://en.wikipedia.org/wiki/Celestial_sphere" TargetMode="External"/><Relationship Id="rId1" Type="http://schemas.openxmlformats.org/officeDocument/2006/relationships/slideLayout" Target="../slideLayouts/slideLayout2.xml"/><Relationship Id="rId6" Type="http://schemas.openxmlformats.org/officeDocument/2006/relationships/hyperlink" Target="http://en.wikipedia.org/wiki/Lunar_mansion" TargetMode="External"/><Relationship Id="rId5" Type="http://schemas.openxmlformats.org/officeDocument/2006/relationships/hyperlink" Target="http://en.wikipedia.org/wiki/Latin_language" TargetMode="External"/><Relationship Id="rId4" Type="http://schemas.openxmlformats.org/officeDocument/2006/relationships/hyperlink" Target="http://en.wikipedia.org/wiki/Star"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en.wikipedia.org/wiki/Greek_language" TargetMode="External"/><Relationship Id="rId2" Type="http://schemas.openxmlformats.org/officeDocument/2006/relationships/hyperlink" Target="http://en.wikipedia.org/wiki/Lunar_phase"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en.wikipedia.org/wiki/Apoapsis" TargetMode="External"/><Relationship Id="rId2" Type="http://schemas.openxmlformats.org/officeDocument/2006/relationships/hyperlink" Target="http://en.wikipedia.org/wiki/Periapsis" TargetMode="External"/><Relationship Id="rId1" Type="http://schemas.openxmlformats.org/officeDocument/2006/relationships/slideLayout" Target="../slideLayouts/slideLayout2.xml"/><Relationship Id="rId6" Type="http://schemas.openxmlformats.org/officeDocument/2006/relationships/hyperlink" Target="http://en.wikipedia.org/wiki/Eclipse_cycle" TargetMode="External"/><Relationship Id="rId5" Type="http://schemas.openxmlformats.org/officeDocument/2006/relationships/hyperlink" Target="http://en.wikipedia.org/wiki/Wikipedia:Citation_needed" TargetMode="External"/><Relationship Id="rId4" Type="http://schemas.openxmlformats.org/officeDocument/2006/relationships/hyperlink" Target="http://en.wikipedia.org/wiki/Lunation"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1.png"/><Relationship Id="rId2" Type="http://schemas.openxmlformats.org/officeDocument/2006/relationships/image" Target="../media/image28.jpg"/><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hyperlink" Target="mailto:timothy@torahtothetribes.com" TargetMode="Externa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 y="5000325"/>
            <a:ext cx="12192001" cy="1938992"/>
          </a:xfrm>
          <a:prstGeom prst="rect">
            <a:avLst/>
          </a:prstGeom>
        </p:spPr>
        <p:txBody>
          <a:bodyPr wrap="square">
            <a:spAutoFit/>
            <a:scene3d>
              <a:camera prst="orthographicFront"/>
              <a:lightRig rig="threePt" dir="t"/>
            </a:scene3d>
            <a:sp3d extrusionH="57150">
              <a:bevelT w="38100" h="38100"/>
            </a:sp3d>
          </a:bodyPr>
          <a:lstStyle/>
          <a:p>
            <a:pPr algn="ctr"/>
            <a:r>
              <a:rPr lang="en-US" sz="6000" b="1" dirty="0" smtClean="0">
                <a:solidFill>
                  <a:srgbClr val="00589A"/>
                </a:solidFill>
                <a:effectLst>
                  <a:glow rad="139700">
                    <a:schemeClr val="accent5">
                      <a:satMod val="175000"/>
                      <a:alpha val="40000"/>
                    </a:schemeClr>
                  </a:glow>
                </a:effectLst>
                <a:latin typeface="Rockwell" pitchFamily="18" charset="0"/>
              </a:rPr>
              <a:t>Yahusha’s </a:t>
            </a:r>
            <a:r>
              <a:rPr lang="en-US" sz="6000" b="1" dirty="0" smtClean="0">
                <a:solidFill>
                  <a:schemeClr val="accent2">
                    <a:lumMod val="75000"/>
                  </a:schemeClr>
                </a:solidFill>
                <a:effectLst>
                  <a:glow rad="139700">
                    <a:schemeClr val="accent5">
                      <a:satMod val="175000"/>
                      <a:alpha val="40000"/>
                    </a:schemeClr>
                  </a:glow>
                </a:effectLst>
                <a:latin typeface="Rockwell" pitchFamily="18" charset="0"/>
              </a:rPr>
              <a:t>Contempt</a:t>
            </a:r>
            <a:r>
              <a:rPr lang="en-US" sz="6000" b="1" dirty="0" smtClean="0">
                <a:solidFill>
                  <a:srgbClr val="00589A"/>
                </a:solidFill>
                <a:effectLst>
                  <a:glow rad="139700">
                    <a:schemeClr val="accent5">
                      <a:satMod val="175000"/>
                      <a:alpha val="40000"/>
                    </a:schemeClr>
                  </a:glow>
                </a:effectLst>
                <a:latin typeface="Rockwell" pitchFamily="18" charset="0"/>
              </a:rPr>
              <a:t> for the </a:t>
            </a:r>
            <a:br>
              <a:rPr lang="en-US" sz="6000" b="1" dirty="0" smtClean="0">
                <a:solidFill>
                  <a:srgbClr val="00589A"/>
                </a:solidFill>
                <a:effectLst>
                  <a:glow rad="139700">
                    <a:schemeClr val="accent5">
                      <a:satMod val="175000"/>
                      <a:alpha val="40000"/>
                    </a:schemeClr>
                  </a:glow>
                </a:effectLst>
                <a:latin typeface="Rockwell" pitchFamily="18" charset="0"/>
              </a:rPr>
            </a:br>
            <a:r>
              <a:rPr lang="en-US" sz="6000" b="1" dirty="0" smtClean="0">
                <a:solidFill>
                  <a:srgbClr val="00589A"/>
                </a:solidFill>
                <a:effectLst>
                  <a:glow rad="139700">
                    <a:schemeClr val="accent5">
                      <a:satMod val="175000"/>
                      <a:alpha val="40000"/>
                    </a:schemeClr>
                  </a:glow>
                </a:effectLst>
                <a:latin typeface="Rockwell" pitchFamily="18" charset="0"/>
              </a:rPr>
              <a:t>Lunar Based Calendar</a:t>
            </a:r>
            <a:endParaRPr lang="en-US" sz="6000" dirty="0">
              <a:solidFill>
                <a:srgbClr val="00589A"/>
              </a:solidFill>
              <a:effectLst>
                <a:glow rad="139700">
                  <a:schemeClr val="accent5">
                    <a:satMod val="175000"/>
                    <a:alpha val="40000"/>
                  </a:schemeClr>
                </a:glow>
              </a:effectLst>
              <a:latin typeface="Rockwell" pitchFamily="18" charset="0"/>
            </a:endParaRPr>
          </a:p>
        </p:txBody>
      </p:sp>
    </p:spTree>
    <p:extLst>
      <p:ext uri="{BB962C8B-B14F-4D97-AF65-F5344CB8AC3E}">
        <p14:creationId xmlns:p14="http://schemas.microsoft.com/office/powerpoint/2010/main" val="1046775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32"/>
          <p:cNvSpPr>
            <a:spLocks noGrp="1"/>
          </p:cNvSpPr>
          <p:nvPr>
            <p:ph type="title"/>
          </p:nvPr>
        </p:nvSpPr>
        <p:spPr>
          <a:xfrm>
            <a:off x="622570" y="551517"/>
            <a:ext cx="4149455" cy="5781199"/>
          </a:xfrm>
          <a:solidFill>
            <a:schemeClr val="bg1">
              <a:lumMod val="85000"/>
            </a:schemeClr>
          </a:solidFill>
          <a:ln w="76200">
            <a:solidFill>
              <a:srgbClr val="FB6BEA"/>
            </a:solidFill>
            <a:prstDash val="sysDot"/>
          </a:ln>
          <a:effectLst>
            <a:glow rad="139700">
              <a:schemeClr val="accent2">
                <a:satMod val="175000"/>
                <a:alpha val="40000"/>
              </a:schemeClr>
            </a:glow>
          </a:effectLst>
          <a:scene3d>
            <a:camera prst="orthographicFront"/>
            <a:lightRig rig="threePt" dir="t"/>
          </a:scene3d>
          <a:sp3d>
            <a:bevelT w="139700" h="139700" prst="divot"/>
          </a:sp3d>
        </p:spPr>
        <p:txBody>
          <a:bodyPr anchor="ctr">
            <a:normAutofit/>
            <a:sp3d extrusionH="57150">
              <a:bevelT w="82550" h="38100" prst="coolSlant"/>
            </a:sp3d>
          </a:bodyPr>
          <a:lstStyle/>
          <a:p>
            <a:pPr algn="ctr"/>
            <a:r>
              <a:rPr lang="en-US" sz="6000" b="1" dirty="0" smtClean="0">
                <a:solidFill>
                  <a:srgbClr val="0000FF"/>
                </a:solidFill>
              </a:rPr>
              <a:t>Yahusha’s</a:t>
            </a:r>
            <a:r>
              <a:rPr lang="en-US" sz="6600" b="1" dirty="0" smtClean="0">
                <a:solidFill>
                  <a:srgbClr val="0000FF"/>
                </a:solidFill>
              </a:rPr>
              <a:t/>
            </a:r>
            <a:br>
              <a:rPr lang="en-US" sz="6600" b="1" dirty="0" smtClean="0">
                <a:solidFill>
                  <a:srgbClr val="0000FF"/>
                </a:solidFill>
              </a:rPr>
            </a:br>
            <a:r>
              <a:rPr lang="en-US" sz="6600" b="1" dirty="0">
                <a:solidFill>
                  <a:srgbClr val="0000FF"/>
                </a:solidFill>
              </a:rPr>
              <a:t/>
            </a:r>
            <a:br>
              <a:rPr lang="en-US" sz="6600" b="1" dirty="0">
                <a:solidFill>
                  <a:srgbClr val="0000FF"/>
                </a:solidFill>
              </a:rPr>
            </a:br>
            <a:r>
              <a:rPr lang="en-US" sz="6600" dirty="0" smtClean="0"/>
              <a:t> </a:t>
            </a:r>
            <a:r>
              <a:rPr lang="en-US" sz="6600" b="1" dirty="0" smtClean="0">
                <a:solidFill>
                  <a:schemeClr val="tx1">
                    <a:lumMod val="50000"/>
                    <a:lumOff val="50000"/>
                  </a:schemeClr>
                </a:solidFill>
              </a:rPr>
              <a:t>for the Lunar Based Calendar!</a:t>
            </a:r>
            <a:endParaRPr lang="en-US" sz="6600" b="1" dirty="0">
              <a:solidFill>
                <a:schemeClr val="tx1">
                  <a:lumMod val="50000"/>
                  <a:lumOff val="50000"/>
                </a:schemeClr>
              </a:solidFill>
            </a:endParaRPr>
          </a:p>
        </p:txBody>
      </p:sp>
      <p:pic>
        <p:nvPicPr>
          <p:cNvPr id="17" name="Picture Placeholder 16"/>
          <p:cNvPicPr>
            <a:picLocks noGrp="1" noChangeAspect="1"/>
          </p:cNvPicPr>
          <p:nvPr>
            <p:ph type="pic" idx="1"/>
          </p:nvPr>
        </p:nvPicPr>
        <p:blipFill rotWithShape="1">
          <a:blip r:embed="rId3" cstate="print">
            <a:extLst>
              <a:ext uri="{28A0092B-C50C-407E-A947-70E740481C1C}">
                <a14:useLocalDpi xmlns:a14="http://schemas.microsoft.com/office/drawing/2010/main" val="0"/>
              </a:ext>
            </a:extLst>
          </a:blip>
          <a:srcRect l="2619" r="8015"/>
          <a:stretch/>
        </p:blipFill>
        <p:spPr>
          <a:xfrm>
            <a:off x="5297488" y="737755"/>
            <a:ext cx="6018211" cy="5102514"/>
          </a:xfrm>
          <a:prstGeom prst="ellipse">
            <a:avLst/>
          </a:prstGeom>
          <a:ln w="63500" cap="rnd">
            <a:solidFill>
              <a:srgbClr val="FB6BEA"/>
            </a:solidFill>
          </a:ln>
          <a:effectLst>
            <a:glow rad="228600">
              <a:schemeClr val="accent2">
                <a:satMod val="175000"/>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relaxedInset"/>
            <a:contourClr>
              <a:srgbClr val="333333"/>
            </a:contourClr>
          </a:sp3d>
        </p:spPr>
      </p:pic>
      <p:sp>
        <p:nvSpPr>
          <p:cNvPr id="2" name="Slide Number Placeholder 1"/>
          <p:cNvSpPr>
            <a:spLocks noGrp="1"/>
          </p:cNvSpPr>
          <p:nvPr>
            <p:ph type="sldNum" sz="quarter" idx="12"/>
          </p:nvPr>
        </p:nvSpPr>
        <p:spPr>
          <a:xfrm>
            <a:off x="9317188" y="6408305"/>
            <a:ext cx="2743200" cy="365125"/>
          </a:xfrm>
        </p:spPr>
        <p:txBody>
          <a:bodyPr/>
          <a:lstStyle/>
          <a:p>
            <a:fld id="{0B555D82-D20F-4DB7-B3E9-7B7EAC2F87A9}" type="slidenum">
              <a:rPr lang="en-US" smtClean="0">
                <a:solidFill>
                  <a:srgbClr val="000000"/>
                </a:solidFill>
              </a:rPr>
              <a:t>2</a:t>
            </a:fld>
            <a:endParaRPr lang="en-US" dirty="0">
              <a:solidFill>
                <a:srgbClr val="000000"/>
              </a:solidFill>
            </a:endParaRPr>
          </a:p>
        </p:txBody>
      </p:sp>
      <p:sp>
        <p:nvSpPr>
          <p:cNvPr id="3" name="Rectangle 2"/>
          <p:cNvSpPr/>
          <p:nvPr/>
        </p:nvSpPr>
        <p:spPr>
          <a:xfrm>
            <a:off x="827773" y="1650686"/>
            <a:ext cx="3735666" cy="914400"/>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82550" h="38100" prst="coolSlant"/>
            </a:sp3d>
          </a:bodyPr>
          <a:lstStyle/>
          <a:p>
            <a:pPr algn="ctr"/>
            <a:r>
              <a:rPr lang="en-US" sz="6600" b="1" dirty="0" smtClean="0">
                <a:ln w="12700">
                  <a:solidFill>
                    <a:schemeClr val="tx2">
                      <a:lumMod val="75000"/>
                    </a:schemeClr>
                  </a:solidFill>
                  <a:prstDash val="solid"/>
                </a:ln>
                <a:solidFill>
                  <a:srgbClr val="FF3399"/>
                </a:solidFill>
                <a:effectLst>
                  <a:glow rad="127000">
                    <a:srgbClr val="00FF00"/>
                  </a:glow>
                  <a:outerShdw dist="38100" dir="2640000" algn="bl" rotWithShape="0">
                    <a:schemeClr val="tx2">
                      <a:lumMod val="75000"/>
                    </a:schemeClr>
                  </a:outerShdw>
                </a:effectLst>
              </a:rPr>
              <a:t>Contempt</a:t>
            </a:r>
            <a:endParaRPr lang="en-US" sz="6600" b="1" dirty="0">
              <a:ln w="12700">
                <a:solidFill>
                  <a:schemeClr val="tx2">
                    <a:lumMod val="75000"/>
                  </a:schemeClr>
                </a:solidFill>
                <a:prstDash val="solid"/>
              </a:ln>
              <a:solidFill>
                <a:srgbClr val="FF3399"/>
              </a:solidFill>
              <a:effectLst>
                <a:glow rad="127000">
                  <a:srgbClr val="00FF00"/>
                </a:glow>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9909449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5000" fill="hold" nodeType="with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3000"/>
                                        <p:tgtEl>
                                          <p:spTgt spid="3">
                                            <p:txEl>
                                              <p:pRg st="0" end="0"/>
                                            </p:txEl>
                                          </p:spTgt>
                                        </p:tgtEl>
                                      </p:cBhvr>
                                    </p:animEffect>
                                  </p:childTnLst>
                                </p:cTn>
                              </p:par>
                              <p:par>
                                <p:cTn id="8" presetID="36" presetClass="emph" presetSubtype="0" repeatCount="5000" fill="hold" nodeType="withEffect">
                                  <p:stCondLst>
                                    <p:cond delay="0"/>
                                  </p:stCondLst>
                                  <p:iterate type="lt">
                                    <p:tmPct val="10000"/>
                                  </p:iterate>
                                  <p:childTnLst>
                                    <p:animScale>
                                      <p:cBhvr>
                                        <p:cTn id="9" dur="250" autoRev="1" fill="hold">
                                          <p:stCondLst>
                                            <p:cond delay="0"/>
                                          </p:stCondLst>
                                        </p:cTn>
                                        <p:tgtEl>
                                          <p:spTgt spid="3">
                                            <p:txEl>
                                              <p:pRg st="0" end="0"/>
                                            </p:txEl>
                                          </p:spTgt>
                                        </p:tgtEl>
                                      </p:cBhvr>
                                      <p:to x="80000" y="100000"/>
                                    </p:animScale>
                                    <p:anim by="(#ppt_w*0.10)" calcmode="lin" valueType="num">
                                      <p:cBhvr>
                                        <p:cTn id="10" dur="250" autoRev="1" fill="hold">
                                          <p:stCondLst>
                                            <p:cond delay="0"/>
                                          </p:stCondLst>
                                        </p:cTn>
                                        <p:tgtEl>
                                          <p:spTgt spid="3">
                                            <p:txEl>
                                              <p:pRg st="0" end="0"/>
                                            </p:txEl>
                                          </p:spTgt>
                                        </p:tgtEl>
                                        <p:attrNameLst>
                                          <p:attrName>ppt_x</p:attrName>
                                        </p:attrNameLst>
                                      </p:cBhvr>
                                    </p:anim>
                                    <p:anim by="(-#ppt_w*0.10)" calcmode="lin" valueType="num">
                                      <p:cBhvr>
                                        <p:cTn id="11" dur="250" autoRev="1" fill="hold">
                                          <p:stCondLst>
                                            <p:cond delay="0"/>
                                          </p:stCondLst>
                                        </p:cTn>
                                        <p:tgtEl>
                                          <p:spTgt spid="3">
                                            <p:txEl>
                                              <p:pRg st="0" end="0"/>
                                            </p:txEl>
                                          </p:spTgt>
                                        </p:tgtEl>
                                        <p:attrNameLst>
                                          <p:attrName>ppt_y</p:attrName>
                                        </p:attrNameLst>
                                      </p:cBhvr>
                                    </p:anim>
                                    <p:animRot by="-480000">
                                      <p:cBhvr>
                                        <p:cTn id="12" dur="250" autoRev="1" fill="hold">
                                          <p:stCondLst>
                                            <p:cond delay="0"/>
                                          </p:stCondLst>
                                        </p:cTn>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33000">
              <a:srgbClr val="FF0000"/>
            </a:gs>
            <a:gs pos="50000">
              <a:srgbClr val="FF9900"/>
            </a:gs>
            <a:gs pos="100000">
              <a:srgbClr val="7030A0"/>
            </a:gs>
          </a:gsLst>
          <a:lin ang="5400000" scaled="0"/>
        </a:gradFill>
        <a:effectLst/>
      </p:bgPr>
    </p:bg>
    <p:spTree>
      <p:nvGrpSpPr>
        <p:cNvPr id="1" name=""/>
        <p:cNvGrpSpPr/>
        <p:nvPr/>
      </p:nvGrpSpPr>
      <p:grpSpPr>
        <a:xfrm>
          <a:off x="0" y="0"/>
          <a:ext cx="0" cy="0"/>
          <a:chOff x="0" y="0"/>
          <a:chExt cx="0" cy="0"/>
        </a:xfrm>
      </p:grpSpPr>
      <p:sp>
        <p:nvSpPr>
          <p:cNvPr id="33" name="Title 32"/>
          <p:cNvSpPr>
            <a:spLocks noGrp="1"/>
          </p:cNvSpPr>
          <p:nvPr>
            <p:ph type="title"/>
          </p:nvPr>
        </p:nvSpPr>
        <p:spPr>
          <a:xfrm>
            <a:off x="622570" y="1509313"/>
            <a:ext cx="11000225" cy="5010692"/>
          </a:xfrm>
          <a:solidFill>
            <a:schemeClr val="bg1">
              <a:lumMod val="85000"/>
            </a:schemeClr>
          </a:solidFill>
          <a:ln w="76200">
            <a:solidFill>
              <a:schemeClr val="tx1"/>
            </a:solidFill>
            <a:prstDash val="sysDot"/>
          </a:ln>
          <a:effectLst>
            <a:glow rad="139700">
              <a:schemeClr val="accent2">
                <a:satMod val="175000"/>
                <a:alpha val="40000"/>
              </a:schemeClr>
            </a:glow>
          </a:effectLst>
          <a:scene3d>
            <a:camera prst="orthographicFront"/>
            <a:lightRig rig="threePt" dir="t"/>
          </a:scene3d>
          <a:sp3d>
            <a:bevelT w="139700" h="139700" prst="divot"/>
          </a:sp3d>
        </p:spPr>
        <p:txBody>
          <a:bodyPr anchor="ctr">
            <a:normAutofit/>
            <a:sp3d extrusionH="57150">
              <a:bevelT w="82550" h="38100" prst="coolSlant"/>
            </a:sp3d>
          </a:bodyPr>
          <a:lstStyle/>
          <a:p>
            <a:r>
              <a:rPr lang="en-CA" sz="3600" b="1" dirty="0">
                <a:solidFill>
                  <a:srgbClr val="404040"/>
                </a:solidFill>
                <a:latin typeface="Arial"/>
              </a:rPr>
              <a:t>1. </a:t>
            </a:r>
            <a:r>
              <a:rPr lang="en-CA" sz="3600" u="sng" dirty="0">
                <a:solidFill>
                  <a:srgbClr val="1D4994"/>
                </a:solidFill>
                <a:latin typeface="Arial"/>
              </a:rPr>
              <a:t>The</a:t>
            </a:r>
            <a:r>
              <a:rPr lang="en-CA" sz="3600" dirty="0">
                <a:solidFill>
                  <a:srgbClr val="404040"/>
                </a:solidFill>
                <a:latin typeface="Arial"/>
              </a:rPr>
              <a:t> feeling or attitude of </a:t>
            </a:r>
            <a:r>
              <a:rPr lang="en-CA" sz="3600" dirty="0">
                <a:solidFill>
                  <a:srgbClr val="404040"/>
                </a:solidFill>
                <a:effectLst>
                  <a:glow rad="127000">
                    <a:srgbClr val="FFFF00"/>
                  </a:glow>
                </a:effectLst>
                <a:latin typeface="Arial"/>
              </a:rPr>
              <a:t>regarding</a:t>
            </a:r>
            <a:r>
              <a:rPr lang="en-CA" sz="3600" dirty="0">
                <a:solidFill>
                  <a:srgbClr val="404040"/>
                </a:solidFill>
                <a:latin typeface="Arial"/>
              </a:rPr>
              <a:t> someone or </a:t>
            </a:r>
            <a:r>
              <a:rPr lang="en-CA" sz="3600" dirty="0">
                <a:solidFill>
                  <a:srgbClr val="404040"/>
                </a:solidFill>
                <a:effectLst>
                  <a:glow rad="127000">
                    <a:srgbClr val="FFFF00"/>
                  </a:glow>
                </a:effectLst>
                <a:latin typeface="Arial"/>
              </a:rPr>
              <a:t>something as inferior, base, or worthless; scorn</a:t>
            </a:r>
            <a:r>
              <a:rPr lang="en-CA" sz="3600" dirty="0" smtClean="0">
                <a:solidFill>
                  <a:srgbClr val="404040"/>
                </a:solidFill>
                <a:effectLst>
                  <a:glow rad="127000">
                    <a:srgbClr val="FFFF00"/>
                  </a:glow>
                </a:effectLst>
                <a:latin typeface="Arial"/>
              </a:rPr>
              <a:t>.</a:t>
            </a:r>
            <a:br>
              <a:rPr lang="en-CA" sz="3600" dirty="0" smtClean="0">
                <a:solidFill>
                  <a:srgbClr val="404040"/>
                </a:solidFill>
                <a:effectLst>
                  <a:glow rad="127000">
                    <a:srgbClr val="FFFF00"/>
                  </a:glow>
                </a:effectLst>
                <a:latin typeface="Arial"/>
              </a:rPr>
            </a:br>
            <a:r>
              <a:rPr lang="en-CA" sz="3600" dirty="0">
                <a:solidFill>
                  <a:srgbClr val="404040"/>
                </a:solidFill>
                <a:latin typeface="Arial"/>
              </a:rPr>
              <a:t/>
            </a:r>
            <a:br>
              <a:rPr lang="en-CA" sz="3600" dirty="0">
                <a:solidFill>
                  <a:srgbClr val="404040"/>
                </a:solidFill>
                <a:latin typeface="Arial"/>
              </a:rPr>
            </a:br>
            <a:r>
              <a:rPr lang="en-CA" sz="3600" b="1" dirty="0">
                <a:solidFill>
                  <a:srgbClr val="404040"/>
                </a:solidFill>
                <a:latin typeface="Arial"/>
              </a:rPr>
              <a:t>2. </a:t>
            </a:r>
            <a:r>
              <a:rPr lang="en-CA" sz="3600" dirty="0">
                <a:solidFill>
                  <a:srgbClr val="404040"/>
                </a:solidFill>
                <a:latin typeface="Arial"/>
              </a:rPr>
              <a:t>The state of being despised or </a:t>
            </a:r>
            <a:r>
              <a:rPr lang="en-CA" sz="3600" dirty="0" err="1">
                <a:solidFill>
                  <a:srgbClr val="404040"/>
                </a:solidFill>
                <a:latin typeface="Arial"/>
              </a:rPr>
              <a:t>dishonored</a:t>
            </a:r>
            <a:r>
              <a:rPr lang="en-CA" sz="3600" dirty="0">
                <a:solidFill>
                  <a:srgbClr val="404040"/>
                </a:solidFill>
                <a:latin typeface="Arial"/>
              </a:rPr>
              <a:t>: </a:t>
            </a:r>
            <a:r>
              <a:rPr lang="en-CA" sz="3600" i="1" dirty="0">
                <a:solidFill>
                  <a:srgbClr val="966A00"/>
                </a:solidFill>
                <a:latin typeface="Arial"/>
              </a:rPr>
              <a:t>was held in contempt by his former friends</a:t>
            </a:r>
            <a:r>
              <a:rPr lang="en-CA" sz="3600" i="1" dirty="0" smtClean="0">
                <a:solidFill>
                  <a:srgbClr val="966A00"/>
                </a:solidFill>
                <a:latin typeface="Arial"/>
              </a:rPr>
              <a:t>.</a:t>
            </a:r>
            <a:br>
              <a:rPr lang="en-CA" sz="3600" i="1" dirty="0" smtClean="0">
                <a:solidFill>
                  <a:srgbClr val="966A00"/>
                </a:solidFill>
                <a:latin typeface="Arial"/>
              </a:rPr>
            </a:br>
            <a:r>
              <a:rPr lang="en-CA" sz="3600" dirty="0">
                <a:solidFill>
                  <a:srgbClr val="404040"/>
                </a:solidFill>
                <a:latin typeface="Arial"/>
              </a:rPr>
              <a:t/>
            </a:r>
            <a:br>
              <a:rPr lang="en-CA" sz="3600" dirty="0">
                <a:solidFill>
                  <a:srgbClr val="404040"/>
                </a:solidFill>
                <a:latin typeface="Arial"/>
              </a:rPr>
            </a:br>
            <a:r>
              <a:rPr lang="en-CA" sz="3600" b="1" dirty="0">
                <a:solidFill>
                  <a:srgbClr val="404040"/>
                </a:solidFill>
                <a:latin typeface="Arial"/>
              </a:rPr>
              <a:t>3. </a:t>
            </a:r>
            <a:r>
              <a:rPr lang="en-CA" sz="3600" dirty="0">
                <a:solidFill>
                  <a:srgbClr val="404040"/>
                </a:solidFill>
                <a:effectLst>
                  <a:glow rad="127000">
                    <a:srgbClr val="00FF00"/>
                  </a:glow>
                </a:effectLst>
                <a:latin typeface="Arial"/>
              </a:rPr>
              <a:t>Open disrespect or </a:t>
            </a:r>
            <a:r>
              <a:rPr lang="en-CA" sz="3600" dirty="0" err="1">
                <a:solidFill>
                  <a:srgbClr val="404040"/>
                </a:solidFill>
                <a:effectLst>
                  <a:glow rad="127000">
                    <a:srgbClr val="00FF00"/>
                  </a:glow>
                </a:effectLst>
                <a:latin typeface="Arial"/>
              </a:rPr>
              <a:t>willful</a:t>
            </a:r>
            <a:r>
              <a:rPr lang="en-CA" sz="3600" dirty="0">
                <a:solidFill>
                  <a:srgbClr val="404040"/>
                </a:solidFill>
                <a:effectLst>
                  <a:glow rad="127000">
                    <a:srgbClr val="00FF00"/>
                  </a:glow>
                </a:effectLst>
                <a:latin typeface="Arial"/>
              </a:rPr>
              <a:t> disobedience of the authority of a court of law or legislative body.</a:t>
            </a:r>
            <a:endParaRPr lang="en-CA" sz="3600" b="0" i="0" u="none" strike="noStrike" dirty="0">
              <a:solidFill>
                <a:srgbClr val="404040"/>
              </a:solidFill>
              <a:effectLst>
                <a:glow rad="127000">
                  <a:srgbClr val="00FF00"/>
                </a:glow>
              </a:effectLst>
              <a:latin typeface="Arial"/>
            </a:endParaRPr>
          </a:p>
        </p:txBody>
      </p:sp>
      <p:sp>
        <p:nvSpPr>
          <p:cNvPr id="2" name="Slide Number Placeholder 1"/>
          <p:cNvSpPr>
            <a:spLocks noGrp="1"/>
          </p:cNvSpPr>
          <p:nvPr>
            <p:ph type="sldNum" sz="quarter" idx="12"/>
          </p:nvPr>
        </p:nvSpPr>
        <p:spPr>
          <a:xfrm>
            <a:off x="9317188" y="6408305"/>
            <a:ext cx="2743200" cy="365125"/>
          </a:xfrm>
        </p:spPr>
        <p:txBody>
          <a:bodyPr/>
          <a:lstStyle/>
          <a:p>
            <a:fld id="{0B555D82-D20F-4DB7-B3E9-7B7EAC2F87A9}" type="slidenum">
              <a:rPr lang="en-US" smtClean="0">
                <a:solidFill>
                  <a:srgbClr val="000000"/>
                </a:solidFill>
              </a:rPr>
              <a:t>3</a:t>
            </a:fld>
            <a:endParaRPr lang="en-US" dirty="0">
              <a:solidFill>
                <a:srgbClr val="000000"/>
              </a:solidFill>
            </a:endParaRPr>
          </a:p>
        </p:txBody>
      </p:sp>
      <p:sp>
        <p:nvSpPr>
          <p:cNvPr id="3" name="Rectangle 2"/>
          <p:cNvSpPr/>
          <p:nvPr/>
        </p:nvSpPr>
        <p:spPr>
          <a:xfrm>
            <a:off x="3647441" y="194642"/>
            <a:ext cx="4814162" cy="1028230"/>
          </a:xfrm>
          <a:prstGeom prst="rect">
            <a:avLst/>
          </a:prstGeom>
          <a:solidFill>
            <a:srgbClr val="0000CC"/>
          </a:solidFill>
          <a:ln w="38100">
            <a:solidFill>
              <a:srgbClr val="FF0066"/>
            </a:solidFill>
          </a:ln>
          <a:effectLst>
            <a:glow rad="127000">
              <a:srgbClr val="00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algn="ctr"/>
            <a:r>
              <a:rPr lang="en-US" sz="6600" b="1" dirty="0" smtClean="0">
                <a:ln w="12700">
                  <a:solidFill>
                    <a:schemeClr val="tx2">
                      <a:lumMod val="75000"/>
                    </a:schemeClr>
                  </a:solidFill>
                  <a:prstDash val="solid"/>
                </a:ln>
                <a:solidFill>
                  <a:srgbClr val="FF3399"/>
                </a:solidFill>
                <a:effectLst>
                  <a:glow rad="127000">
                    <a:srgbClr val="00FF00"/>
                  </a:glow>
                  <a:outerShdw dist="38100" dir="2640000" algn="bl" rotWithShape="0">
                    <a:schemeClr val="tx2">
                      <a:lumMod val="75000"/>
                    </a:schemeClr>
                  </a:outerShdw>
                </a:effectLst>
              </a:rPr>
              <a:t>Contempt</a:t>
            </a:r>
            <a:endParaRPr lang="en-US" sz="6600" b="1" dirty="0">
              <a:ln w="12700">
                <a:solidFill>
                  <a:schemeClr val="tx2">
                    <a:lumMod val="75000"/>
                  </a:schemeClr>
                </a:solidFill>
                <a:prstDash val="solid"/>
              </a:ln>
              <a:solidFill>
                <a:srgbClr val="FF3399"/>
              </a:solidFill>
              <a:effectLst>
                <a:glow rad="127000">
                  <a:srgbClr val="00FF00"/>
                </a:glow>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1685835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repeatCount="2000" fill="hold" nodeType="withEffect">
                                  <p:stCondLst>
                                    <p:cond delay="0"/>
                                  </p:stCondLst>
                                  <p:iterate type="lt">
                                    <p:tmPct val="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2000"/>
                                        <p:tgtEl>
                                          <p:spTgt spid="3">
                                            <p:txEl>
                                              <p:pRg st="0" end="0"/>
                                            </p:txEl>
                                          </p:spTgt>
                                        </p:tgtEl>
                                      </p:cBhvr>
                                    </p:animEffect>
                                  </p:childTnLst>
                                </p:cTn>
                              </p:par>
                              <p:par>
                                <p:cTn id="8" presetID="36" presetClass="emph" presetSubtype="0" repeatCount="2000" fill="hold" nodeType="withEffect">
                                  <p:stCondLst>
                                    <p:cond delay="0"/>
                                  </p:stCondLst>
                                  <p:iterate type="lt">
                                    <p:tmPct val="10000"/>
                                  </p:iterate>
                                  <p:childTnLst>
                                    <p:animScale>
                                      <p:cBhvr>
                                        <p:cTn id="9" dur="250" autoRev="1" fill="hold">
                                          <p:stCondLst>
                                            <p:cond delay="0"/>
                                          </p:stCondLst>
                                        </p:cTn>
                                        <p:tgtEl>
                                          <p:spTgt spid="3">
                                            <p:txEl>
                                              <p:pRg st="0" end="0"/>
                                            </p:txEl>
                                          </p:spTgt>
                                        </p:tgtEl>
                                      </p:cBhvr>
                                      <p:to x="80000" y="100000"/>
                                    </p:animScale>
                                    <p:anim by="(#ppt_w*0.10)" calcmode="lin" valueType="num">
                                      <p:cBhvr>
                                        <p:cTn id="10" dur="250" autoRev="1" fill="hold">
                                          <p:stCondLst>
                                            <p:cond delay="0"/>
                                          </p:stCondLst>
                                        </p:cTn>
                                        <p:tgtEl>
                                          <p:spTgt spid="3">
                                            <p:txEl>
                                              <p:pRg st="0" end="0"/>
                                            </p:txEl>
                                          </p:spTgt>
                                        </p:tgtEl>
                                        <p:attrNameLst>
                                          <p:attrName>ppt_x</p:attrName>
                                        </p:attrNameLst>
                                      </p:cBhvr>
                                    </p:anim>
                                    <p:anim by="(-#ppt_w*0.10)" calcmode="lin" valueType="num">
                                      <p:cBhvr>
                                        <p:cTn id="11" dur="250" autoRev="1" fill="hold">
                                          <p:stCondLst>
                                            <p:cond delay="0"/>
                                          </p:stCondLst>
                                        </p:cTn>
                                        <p:tgtEl>
                                          <p:spTgt spid="3">
                                            <p:txEl>
                                              <p:pRg st="0" end="0"/>
                                            </p:txEl>
                                          </p:spTgt>
                                        </p:tgtEl>
                                        <p:attrNameLst>
                                          <p:attrName>ppt_y</p:attrName>
                                        </p:attrNameLst>
                                      </p:cBhvr>
                                    </p:anim>
                                    <p:animRot by="-480000">
                                      <p:cBhvr>
                                        <p:cTn id="12" dur="250" autoRev="1" fill="hold">
                                          <p:stCondLst>
                                            <p:cond delay="0"/>
                                          </p:stCondLst>
                                        </p:cTn>
                                        <p:tgtEl>
                                          <p:spTgt spid="3">
                                            <p:txEl>
                                              <p:pRg st="0" end="0"/>
                                            </p:txEl>
                                          </p:spTgt>
                                        </p:tgtEl>
                                        <p:attrNameLst>
                                          <p:attrName>r</p:attrName>
                                        </p:attrNameLst>
                                      </p:cBhvr>
                                    </p:animRot>
                                  </p:childTnLst>
                                </p:cTn>
                              </p:par>
                              <p:par>
                                <p:cTn id="13" presetID="42" presetClass="entr" presetSubtype="0" fill="hold" grpId="0" nodeType="withEffect">
                                  <p:stCondLst>
                                    <p:cond delay="175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anim calcmode="lin" valueType="num">
                                      <p:cBhvr>
                                        <p:cTn id="16" dur="1000" fill="hold"/>
                                        <p:tgtEl>
                                          <p:spTgt spid="33"/>
                                        </p:tgtEl>
                                        <p:attrNameLst>
                                          <p:attrName>ppt_x</p:attrName>
                                        </p:attrNameLst>
                                      </p:cBhvr>
                                      <p:tavLst>
                                        <p:tav tm="0">
                                          <p:val>
                                            <p:strVal val="#ppt_x"/>
                                          </p:val>
                                        </p:tav>
                                        <p:tav tm="100000">
                                          <p:val>
                                            <p:strVal val="#ppt_x"/>
                                          </p:val>
                                        </p:tav>
                                      </p:tavLst>
                                    </p:anim>
                                    <p:anim calcmode="lin" valueType="num">
                                      <p:cBhvr>
                                        <p:cTn id="17"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1815"/>
          <a:stretch/>
        </p:blipFill>
        <p:spPr>
          <a:xfrm>
            <a:off x="5424056" y="883228"/>
            <a:ext cx="6037118" cy="4850190"/>
          </a:xfrm>
          <a:prstGeom prst="ellipse">
            <a:avLst/>
          </a:prstGeom>
          <a:ln w="63500" cap="rnd">
            <a:solidFill>
              <a:srgbClr val="FF66FF"/>
            </a:solidFill>
          </a:ln>
          <a:effectLst>
            <a:outerShdw blurRad="381000" dist="292100" dir="5400000" sx="-80000" sy="-18000" rotWithShape="0">
              <a:srgbClr val="000000">
                <a:alpha val="22000"/>
              </a:srgbClr>
            </a:outerShdw>
            <a:softEdge rad="12700"/>
          </a:effectLst>
          <a:scene3d>
            <a:camera prst="orthographicFront"/>
            <a:lightRig rig="contrasting" dir="t">
              <a:rot lat="0" lon="0" rev="3000000"/>
            </a:lightRig>
          </a:scene3d>
          <a:sp3d contourW="7620">
            <a:bevelT w="95250" h="31750" prst="artDeco"/>
            <a:contourClr>
              <a:srgbClr val="333333"/>
            </a:contourClr>
          </a:sp3d>
        </p:spPr>
      </p:pic>
      <p:sp>
        <p:nvSpPr>
          <p:cNvPr id="34" name="Text Placeholder 33"/>
          <p:cNvSpPr>
            <a:spLocks noGrp="1"/>
          </p:cNvSpPr>
          <p:nvPr>
            <p:ph type="body" sz="half" idx="2"/>
          </p:nvPr>
        </p:nvSpPr>
        <p:spPr>
          <a:xfrm>
            <a:off x="839788" y="955964"/>
            <a:ext cx="3932237" cy="4904509"/>
          </a:xfrm>
          <a:solidFill>
            <a:schemeClr val="bg1">
              <a:lumMod val="75000"/>
            </a:schemeClr>
          </a:solidFill>
          <a:ln w="76200">
            <a:solidFill>
              <a:srgbClr val="FB6BEA"/>
            </a:solidFill>
            <a:prstDash val="lgDash"/>
          </a:ln>
          <a:scene3d>
            <a:camera prst="orthographicFront"/>
            <a:lightRig rig="threePt" dir="t"/>
          </a:scene3d>
          <a:sp3d>
            <a:bevelT w="114300" prst="artDeco"/>
          </a:sp3d>
        </p:spPr>
        <p:txBody>
          <a:bodyPr tIns="182880">
            <a:normAutofit/>
          </a:bodyPr>
          <a:lstStyle/>
          <a:p>
            <a:pPr algn="ctr"/>
            <a:r>
              <a:rPr lang="en-US" sz="5400" dirty="0" smtClean="0"/>
              <a:t>The appearance of the flower of this thistle is most beautiful.</a:t>
            </a:r>
            <a:endParaRPr lang="en-US" sz="5400" dirty="0"/>
          </a:p>
        </p:txBody>
      </p:sp>
      <p:sp>
        <p:nvSpPr>
          <p:cNvPr id="2" name="Slide Number Placeholder 1"/>
          <p:cNvSpPr>
            <a:spLocks noGrp="1"/>
          </p:cNvSpPr>
          <p:nvPr>
            <p:ph type="sldNum" sz="quarter" idx="12"/>
          </p:nvPr>
        </p:nvSpPr>
        <p:spPr>
          <a:xfrm>
            <a:off x="9358752" y="6418696"/>
            <a:ext cx="2743200" cy="365125"/>
          </a:xfrm>
        </p:spPr>
        <p:txBody>
          <a:bodyPr/>
          <a:lstStyle/>
          <a:p>
            <a:fld id="{0B555D82-D20F-4DB7-B3E9-7B7EAC2F87A9}" type="slidenum">
              <a:rPr lang="en-US" smtClean="0">
                <a:solidFill>
                  <a:srgbClr val="000000"/>
                </a:solidFill>
              </a:rPr>
              <a:t>4</a:t>
            </a:fld>
            <a:endParaRPr lang="en-US" dirty="0">
              <a:solidFill>
                <a:srgbClr val="000000"/>
              </a:solidFill>
            </a:endParaRPr>
          </a:p>
        </p:txBody>
      </p:sp>
    </p:spTree>
    <p:extLst>
      <p:ext uri="{BB962C8B-B14F-4D97-AF65-F5344CB8AC3E}">
        <p14:creationId xmlns:p14="http://schemas.microsoft.com/office/powerpoint/2010/main" val="19919334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2431" r="2431"/>
          <a:stretch>
            <a:fillRect/>
          </a:stretch>
        </p:blipFill>
        <p:spPr>
          <a:xfrm>
            <a:off x="5633017" y="987425"/>
            <a:ext cx="6172200" cy="4873625"/>
          </a:xfrm>
          <a:prstGeom prst="rect">
            <a:avLst/>
          </a:prstGeom>
          <a:ln w="88900" cap="sq" cmpd="thickThin">
            <a:solidFill>
              <a:srgbClr val="9900CC"/>
            </a:solidFill>
            <a:prstDash val="solid"/>
            <a:miter lim="800000"/>
          </a:ln>
          <a:effectLst>
            <a:innerShdw blurRad="76200">
              <a:srgbClr val="000000"/>
            </a:innerShdw>
          </a:effectLst>
          <a:scene3d>
            <a:camera prst="orthographicFront"/>
            <a:lightRig rig="threePt" dir="t"/>
          </a:scene3d>
          <a:sp3d>
            <a:bevelT w="101600" prst="riblet"/>
          </a:sp3d>
        </p:spPr>
      </p:pic>
      <p:sp>
        <p:nvSpPr>
          <p:cNvPr id="15" name="Text Placeholder 14"/>
          <p:cNvSpPr>
            <a:spLocks noGrp="1"/>
          </p:cNvSpPr>
          <p:nvPr>
            <p:ph type="body" sz="half" idx="2"/>
          </p:nvPr>
        </p:nvSpPr>
        <p:spPr>
          <a:xfrm>
            <a:off x="341984" y="649989"/>
            <a:ext cx="4902041" cy="5552967"/>
          </a:xfrm>
          <a:solidFill>
            <a:srgbClr val="F3C1FF"/>
          </a:solidFill>
          <a:ln w="76200">
            <a:solidFill>
              <a:srgbClr val="FB6BEA"/>
            </a:solidFill>
            <a:prstDash val="dashDot"/>
          </a:ln>
          <a:effectLst>
            <a:glow rad="101600">
              <a:schemeClr val="accent5">
                <a:satMod val="175000"/>
                <a:alpha val="40000"/>
              </a:schemeClr>
            </a:glow>
          </a:effectLst>
        </p:spPr>
        <p:txBody>
          <a:bodyPr tIns="182880">
            <a:noAutofit/>
          </a:bodyPr>
          <a:lstStyle/>
          <a:p>
            <a:pPr algn="ctr"/>
            <a:r>
              <a:rPr lang="en-US" sz="5400" dirty="0" smtClean="0"/>
              <a:t>While the top surface portrays exquisite beauty,</a:t>
            </a:r>
          </a:p>
          <a:p>
            <a:pPr algn="ctr"/>
            <a:r>
              <a:rPr lang="en-US" sz="5400" dirty="0"/>
              <a:t>u</a:t>
            </a:r>
            <a:r>
              <a:rPr lang="en-US" sz="5400" dirty="0" smtClean="0"/>
              <a:t>nderneath the surface is a more rugged appearance.</a:t>
            </a:r>
            <a:endParaRPr lang="en-US" sz="5400" dirty="0"/>
          </a:p>
        </p:txBody>
      </p:sp>
      <p:sp>
        <p:nvSpPr>
          <p:cNvPr id="2" name="Slide Number Placeholder 1"/>
          <p:cNvSpPr>
            <a:spLocks noGrp="1"/>
          </p:cNvSpPr>
          <p:nvPr>
            <p:ph type="sldNum" sz="quarter" idx="12"/>
          </p:nvPr>
        </p:nvSpPr>
        <p:spPr>
          <a:xfrm>
            <a:off x="9306797" y="6397914"/>
            <a:ext cx="2743200" cy="365125"/>
          </a:xfrm>
        </p:spPr>
        <p:txBody>
          <a:bodyPr/>
          <a:lstStyle/>
          <a:p>
            <a:fld id="{0B555D82-D20F-4DB7-B3E9-7B7EAC2F87A9}" type="slidenum">
              <a:rPr lang="en-US" smtClean="0">
                <a:solidFill>
                  <a:srgbClr val="000000"/>
                </a:solidFill>
              </a:rPr>
              <a:t>5</a:t>
            </a:fld>
            <a:endParaRPr lang="en-US" dirty="0">
              <a:solidFill>
                <a:srgbClr val="000000"/>
              </a:solidFill>
            </a:endParaRPr>
          </a:p>
        </p:txBody>
      </p:sp>
    </p:spTree>
    <p:extLst>
      <p:ext uri="{BB962C8B-B14F-4D97-AF65-F5344CB8AC3E}">
        <p14:creationId xmlns:p14="http://schemas.microsoft.com/office/powerpoint/2010/main" val="370264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5403604" y="375920"/>
            <a:ext cx="6284635" cy="4702489"/>
          </a:xfrm>
          <a:prstGeom prst="rect">
            <a:avLst/>
          </a:prstGeom>
          <a:ln w="190500" cap="sq">
            <a:solidFill>
              <a:srgbClr val="FF99FF"/>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artDeco"/>
            <a:extrusionClr>
              <a:srgbClr val="000000"/>
            </a:extrusionClr>
          </a:sp3d>
        </p:spPr>
      </p:pic>
      <p:sp>
        <p:nvSpPr>
          <p:cNvPr id="7" name="Text Placeholder 6"/>
          <p:cNvSpPr>
            <a:spLocks noGrp="1"/>
          </p:cNvSpPr>
          <p:nvPr>
            <p:ph type="body" sz="half" idx="2"/>
          </p:nvPr>
        </p:nvSpPr>
        <p:spPr>
          <a:xfrm>
            <a:off x="450762" y="360877"/>
            <a:ext cx="4321264" cy="4682522"/>
          </a:xfrm>
          <a:solidFill>
            <a:srgbClr val="FECAF8"/>
          </a:solidFill>
          <a:ln w="76200">
            <a:solidFill>
              <a:srgbClr val="FB6BEA"/>
            </a:solidFill>
          </a:ln>
          <a:scene3d>
            <a:camera prst="orthographicFront"/>
            <a:lightRig rig="threePt" dir="t"/>
          </a:scene3d>
          <a:sp3d>
            <a:bevelT w="101600" prst="riblet"/>
          </a:sp3d>
        </p:spPr>
        <p:txBody>
          <a:bodyPr tIns="182880">
            <a:normAutofit lnSpcReduction="10000"/>
            <a:sp3d extrusionH="57150">
              <a:bevelT w="38100" h="38100" prst="angle"/>
            </a:sp3d>
          </a:bodyPr>
          <a:lstStyle/>
          <a:p>
            <a:pPr algn="ctr">
              <a:spcBef>
                <a:spcPts val="0"/>
              </a:spcBef>
            </a:pPr>
            <a:r>
              <a:rPr lang="en-US" sz="3600" dirty="0" smtClean="0"/>
              <a:t>The deeper investigation reveals the location of the darker features.</a:t>
            </a:r>
          </a:p>
          <a:p>
            <a:pPr algn="ctr">
              <a:spcBef>
                <a:spcPts val="0"/>
              </a:spcBef>
            </a:pPr>
            <a:r>
              <a:rPr lang="en-US" sz="3600" dirty="0" smtClean="0"/>
              <a:t>The thorns that destroy are in full abundance.</a:t>
            </a:r>
          </a:p>
          <a:p>
            <a:pPr algn="ctr">
              <a:spcBef>
                <a:spcPts val="0"/>
              </a:spcBef>
            </a:pPr>
            <a:r>
              <a:rPr lang="en-US" sz="3600" dirty="0" smtClean="0"/>
              <a:t>They are an integral part of this </a:t>
            </a:r>
            <a:r>
              <a:rPr lang="en-US" sz="3600" b="1" dirty="0" smtClean="0">
                <a:solidFill>
                  <a:srgbClr val="FF0000"/>
                </a:solidFill>
                <a:latin typeface="Arial Black" panose="020B0A04020102020204" pitchFamily="34" charset="0"/>
              </a:rPr>
              <a:t>plant.</a:t>
            </a:r>
          </a:p>
          <a:p>
            <a:pPr algn="ctr">
              <a:spcBef>
                <a:spcPts val="0"/>
              </a:spcBef>
            </a:pPr>
            <a:r>
              <a:rPr lang="en-US" sz="3600" dirty="0" smtClean="0">
                <a:solidFill>
                  <a:srgbClr val="FF0000"/>
                </a:solidFill>
              </a:rPr>
              <a:t>Pun intended.</a:t>
            </a:r>
            <a:endParaRPr lang="en-US" sz="3600" dirty="0">
              <a:solidFill>
                <a:srgbClr val="FF0000"/>
              </a:solidFill>
            </a:endParaRPr>
          </a:p>
        </p:txBody>
      </p:sp>
      <p:sp>
        <p:nvSpPr>
          <p:cNvPr id="2" name="Slide Number Placeholder 1"/>
          <p:cNvSpPr>
            <a:spLocks noGrp="1"/>
          </p:cNvSpPr>
          <p:nvPr>
            <p:ph type="sldNum" sz="quarter" idx="12"/>
          </p:nvPr>
        </p:nvSpPr>
        <p:spPr>
          <a:xfrm>
            <a:off x="9327579" y="6408305"/>
            <a:ext cx="2743200" cy="365125"/>
          </a:xfrm>
        </p:spPr>
        <p:txBody>
          <a:bodyPr/>
          <a:lstStyle/>
          <a:p>
            <a:fld id="{0B555D82-D20F-4DB7-B3E9-7B7EAC2F87A9}" type="slidenum">
              <a:rPr lang="en-US" smtClean="0">
                <a:solidFill>
                  <a:srgbClr val="000000"/>
                </a:solidFill>
              </a:rPr>
              <a:t>6</a:t>
            </a:fld>
            <a:endParaRPr lang="en-US" dirty="0">
              <a:solidFill>
                <a:srgbClr val="000000"/>
              </a:solidFill>
            </a:endParaRPr>
          </a:p>
        </p:txBody>
      </p:sp>
      <p:sp>
        <p:nvSpPr>
          <p:cNvPr id="3" name="Rectangle 2"/>
          <p:cNvSpPr/>
          <p:nvPr/>
        </p:nvSpPr>
        <p:spPr>
          <a:xfrm>
            <a:off x="429658" y="5296321"/>
            <a:ext cx="11126989" cy="144655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dirty="0" smtClean="0">
                <a:ln w="11430"/>
                <a:solidFill>
                  <a:schemeClr val="accent6">
                    <a:lumMod val="50000"/>
                  </a:schemeClr>
                </a:solidFill>
                <a:effectLst>
                  <a:glow rad="139700">
                    <a:schemeClr val="accent6">
                      <a:satMod val="175000"/>
                      <a:alpha val="40000"/>
                    </a:schemeClr>
                  </a:glow>
                </a:effectLst>
                <a:latin typeface="Comic Sans MS" pitchFamily="66" charset="0"/>
              </a:rPr>
              <a:t>This study will </a:t>
            </a:r>
            <a:r>
              <a:rPr lang="en-US" sz="4400" b="1" dirty="0" smtClean="0">
                <a:ln w="11430"/>
                <a:solidFill>
                  <a:schemeClr val="accent6">
                    <a:lumMod val="50000"/>
                  </a:schemeClr>
                </a:solidFill>
                <a:effectLst>
                  <a:glow rad="139700">
                    <a:schemeClr val="accent6">
                      <a:satMod val="175000"/>
                      <a:alpha val="40000"/>
                    </a:schemeClr>
                  </a:glow>
                </a:effectLst>
                <a:latin typeface="Comic Sans MS" pitchFamily="66" charset="0"/>
              </a:rPr>
              <a:t>examine something potentially very </a:t>
            </a:r>
            <a:r>
              <a:rPr lang="en-US" sz="4400" b="1" dirty="0" smtClean="0">
                <a:ln w="11430"/>
                <a:solidFill>
                  <a:schemeClr val="accent6">
                    <a:lumMod val="50000"/>
                  </a:schemeClr>
                </a:solidFill>
                <a:effectLst>
                  <a:glow rad="139700">
                    <a:schemeClr val="accent6">
                      <a:satMod val="175000"/>
                      <a:alpha val="40000"/>
                    </a:schemeClr>
                  </a:glow>
                </a:effectLst>
                <a:latin typeface="Comic Sans MS" pitchFamily="66" charset="0"/>
              </a:rPr>
              <a:t>destructive!</a:t>
            </a:r>
            <a:endParaRPr lang="en-US" sz="4400" b="1" cap="none" spc="0" dirty="0">
              <a:ln w="11430"/>
              <a:solidFill>
                <a:schemeClr val="accent6">
                  <a:lumMod val="50000"/>
                </a:schemeClr>
              </a:solidFill>
              <a:effectLst>
                <a:glow rad="139700">
                  <a:schemeClr val="accent6">
                    <a:satMod val="175000"/>
                    <a:alpha val="40000"/>
                  </a:schemeClr>
                </a:glow>
              </a:effectLst>
              <a:latin typeface="Comic Sans MS" pitchFamily="66" charset="0"/>
            </a:endParaRPr>
          </a:p>
        </p:txBody>
      </p:sp>
    </p:spTree>
    <p:extLst>
      <p:ext uri="{BB962C8B-B14F-4D97-AF65-F5344CB8AC3E}">
        <p14:creationId xmlns:p14="http://schemas.microsoft.com/office/powerpoint/2010/main" val="15200938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953036" y="1803042"/>
            <a:ext cx="11088709" cy="4943879"/>
          </a:xfrm>
          <a:solidFill>
            <a:schemeClr val="bg1">
              <a:lumMod val="85000"/>
            </a:schemeClr>
          </a:solidFill>
          <a:ln w="76200">
            <a:solidFill>
              <a:schemeClr val="accent4">
                <a:lumMod val="60000"/>
                <a:lumOff val="40000"/>
              </a:schemeClr>
            </a:solidFill>
          </a:ln>
          <a:scene3d>
            <a:camera prst="orthographicFront"/>
            <a:lightRig rig="threePt" dir="t"/>
          </a:scene3d>
          <a:sp3d>
            <a:bevelT w="139700" h="139700" prst="divot"/>
          </a:sp3d>
        </p:spPr>
        <p:txBody>
          <a:bodyPr tIns="182880">
            <a:normAutofit/>
            <a:sp3d extrusionH="57150">
              <a:bevelT w="38100" h="38100"/>
            </a:sp3d>
          </a:bodyPr>
          <a:lstStyle/>
          <a:p>
            <a:pPr lvl="0">
              <a:spcBef>
                <a:spcPts val="0"/>
              </a:spcBef>
              <a:spcAft>
                <a:spcPts val="2400"/>
              </a:spcAft>
            </a:pPr>
            <a:r>
              <a:rPr lang="en-US" sz="3600" dirty="0">
                <a:solidFill>
                  <a:prstClr val="black"/>
                </a:solidFill>
              </a:rPr>
              <a:t>Have we applied sufficient attention to the documentations addressing the lunar based calendar from the Testimonies of the </a:t>
            </a:r>
            <a:r>
              <a:rPr lang="en-US" sz="3600" dirty="0" err="1">
                <a:solidFill>
                  <a:prstClr val="black"/>
                </a:solidFill>
              </a:rPr>
              <a:t>Tanach</a:t>
            </a:r>
            <a:r>
              <a:rPr lang="en-US" sz="3600" dirty="0">
                <a:solidFill>
                  <a:prstClr val="black"/>
                </a:solidFill>
              </a:rPr>
              <a:t> (Old Testament)?</a:t>
            </a:r>
          </a:p>
          <a:p>
            <a:pPr>
              <a:spcBef>
                <a:spcPts val="0"/>
              </a:spcBef>
              <a:spcAft>
                <a:spcPts val="2400"/>
              </a:spcAft>
            </a:pPr>
            <a:r>
              <a:rPr lang="en-US" sz="3600" dirty="0" smtClean="0"/>
              <a:t>Are there witness texts within the Scriptures that will give us a clear view of the “celestial vs lunar calendar” controversy </a:t>
            </a:r>
            <a:r>
              <a:rPr lang="en-US" sz="3600" b="1" dirty="0" smtClean="0">
                <a:ln>
                  <a:solidFill>
                    <a:sysClr val="windowText" lastClr="000000"/>
                  </a:solidFill>
                </a:ln>
                <a:solidFill>
                  <a:srgbClr val="FB6BEA"/>
                </a:solidFill>
              </a:rPr>
              <a:t>that we can connect with the life</a:t>
            </a:r>
            <a:r>
              <a:rPr lang="en-US" sz="3600" b="1" dirty="0" smtClean="0">
                <a:ln>
                  <a:solidFill>
                    <a:sysClr val="windowText" lastClr="000000"/>
                  </a:solidFill>
                </a:ln>
              </a:rPr>
              <a:t> </a:t>
            </a:r>
            <a:r>
              <a:rPr lang="en-US" sz="3600" dirty="0" smtClean="0"/>
              <a:t>of </a:t>
            </a:r>
            <a:r>
              <a:rPr lang="en-US" sz="3600" b="1" dirty="0">
                <a:solidFill>
                  <a:srgbClr val="0000FF"/>
                </a:solidFill>
              </a:rPr>
              <a:t>Y</a:t>
            </a:r>
            <a:r>
              <a:rPr lang="en-US" sz="3600" b="1" dirty="0" smtClean="0">
                <a:solidFill>
                  <a:srgbClr val="0000FF"/>
                </a:solidFill>
              </a:rPr>
              <a:t>ahusha? </a:t>
            </a:r>
            <a:endParaRPr lang="en-US" sz="3600" b="1" dirty="0">
              <a:solidFill>
                <a:srgbClr val="0000FF"/>
              </a:solidFill>
            </a:endParaRPr>
          </a:p>
          <a:p>
            <a:r>
              <a:rPr lang="en-US" sz="3600" dirty="0" smtClean="0">
                <a:solidFill>
                  <a:srgbClr val="0000FF"/>
                </a:solidFill>
              </a:rPr>
              <a:t>Will the life of </a:t>
            </a:r>
            <a:r>
              <a:rPr lang="en-US" sz="3600" b="1" dirty="0" smtClean="0">
                <a:solidFill>
                  <a:srgbClr val="0000FF"/>
                </a:solidFill>
              </a:rPr>
              <a:t>Yahusha</a:t>
            </a:r>
            <a:r>
              <a:rPr lang="en-US" sz="3600" dirty="0" smtClean="0">
                <a:solidFill>
                  <a:srgbClr val="0000FF"/>
                </a:solidFill>
              </a:rPr>
              <a:t> on this earth reveal knowledge </a:t>
            </a:r>
            <a:br>
              <a:rPr lang="en-US" sz="3600" dirty="0" smtClean="0">
                <a:solidFill>
                  <a:srgbClr val="0000FF"/>
                </a:solidFill>
              </a:rPr>
            </a:br>
            <a:r>
              <a:rPr lang="en-US" sz="3600" dirty="0" smtClean="0">
                <a:solidFill>
                  <a:srgbClr val="0000FF"/>
                </a:solidFill>
              </a:rPr>
              <a:t>on this highly contentious subject? </a:t>
            </a:r>
            <a:endParaRPr lang="en-US" sz="3600" dirty="0">
              <a:solidFill>
                <a:srgbClr val="0000FF"/>
              </a:solidFill>
            </a:endParaRPr>
          </a:p>
        </p:txBody>
      </p:sp>
      <p:sp>
        <p:nvSpPr>
          <p:cNvPr id="2" name="Rectangle 1"/>
          <p:cNvSpPr/>
          <p:nvPr/>
        </p:nvSpPr>
        <p:spPr>
          <a:xfrm>
            <a:off x="2078182" y="206065"/>
            <a:ext cx="9981418" cy="1429555"/>
          </a:xfrm>
          <a:prstGeom prst="rect">
            <a:avLst/>
          </a:prstGeom>
          <a:solidFill>
            <a:schemeClr val="bg1"/>
          </a:solidFill>
          <a:ln w="5715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w="38100" h="38100"/>
            </a:sp3d>
          </a:bodyPr>
          <a:lstStyle/>
          <a:p>
            <a:pPr algn="ctr"/>
            <a:r>
              <a:rPr lang="en-US" sz="3200" b="1" u="sng"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Important</a:t>
            </a:r>
            <a:r>
              <a:rPr lang="en-US" sz="3200" b="1"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 </a:t>
            </a:r>
            <a:r>
              <a:rPr lang="en-US" sz="2800" dirty="0" smtClean="0">
                <a:solidFill>
                  <a:srgbClr val="FF3399"/>
                </a:solidFill>
              </a:rPr>
              <a:t>- </a:t>
            </a:r>
            <a:r>
              <a:rPr lang="en-US" sz="2800" dirty="0">
                <a:solidFill>
                  <a:srgbClr val="FF3399"/>
                </a:solidFill>
              </a:rPr>
              <a:t>T</a:t>
            </a:r>
            <a:r>
              <a:rPr lang="en-US" sz="2800" dirty="0" smtClean="0">
                <a:solidFill>
                  <a:srgbClr val="FF3399"/>
                </a:solidFill>
              </a:rPr>
              <a:t>he </a:t>
            </a:r>
            <a:r>
              <a:rPr lang="en-US" sz="2800" b="1" dirty="0" smtClean="0">
                <a:solidFill>
                  <a:srgbClr val="FF0000"/>
                </a:solidFill>
                <a:latin typeface="Arial Black" pitchFamily="34" charset="0"/>
              </a:rPr>
              <a:t>Blood Ratified </a:t>
            </a:r>
            <a:r>
              <a:rPr lang="en-US" sz="2800" b="1" u="sng" dirty="0" smtClean="0">
                <a:solidFill>
                  <a:srgbClr val="0000CC"/>
                </a:solidFill>
              </a:rPr>
              <a:t>Covenant Calendar</a:t>
            </a:r>
            <a:r>
              <a:rPr lang="en-US" sz="2800" b="1" dirty="0" smtClean="0">
                <a:solidFill>
                  <a:srgbClr val="0000CC"/>
                </a:solidFill>
              </a:rPr>
              <a:t> </a:t>
            </a:r>
            <a:r>
              <a:rPr lang="en-US" sz="2800" dirty="0" smtClean="0">
                <a:solidFill>
                  <a:srgbClr val="0000CC"/>
                </a:solidFill>
              </a:rPr>
              <a:t>of Yahuah</a:t>
            </a:r>
            <a:r>
              <a:rPr lang="en-US" sz="2800" dirty="0" smtClean="0">
                <a:solidFill>
                  <a:srgbClr val="FF3399"/>
                </a:solidFill>
              </a:rPr>
              <a:t> has </a:t>
            </a:r>
            <a:r>
              <a:rPr lang="en-US" sz="2800" u="sng" dirty="0" smtClean="0">
                <a:solidFill>
                  <a:srgbClr val="FF3399"/>
                </a:solidFill>
              </a:rPr>
              <a:t>zero lunar connections</a:t>
            </a:r>
            <a:r>
              <a:rPr lang="en-US" sz="2800" dirty="0" smtClean="0">
                <a:solidFill>
                  <a:srgbClr val="FF3399"/>
                </a:solidFill>
              </a:rPr>
              <a:t>.  It is </a:t>
            </a:r>
            <a:r>
              <a:rPr lang="en-US" sz="2800" b="1" u="sng" dirty="0" smtClean="0">
                <a:solidFill>
                  <a:schemeClr val="tx1"/>
                </a:solidFill>
              </a:rPr>
              <a:t>NOT</a:t>
            </a:r>
            <a:r>
              <a:rPr lang="en-US" sz="2800" dirty="0" smtClean="0">
                <a:solidFill>
                  <a:srgbClr val="FF3399"/>
                </a:solidFill>
              </a:rPr>
              <a:t> a </a:t>
            </a:r>
            <a:r>
              <a:rPr lang="en-US" sz="2800" dirty="0" err="1" smtClean="0">
                <a:solidFill>
                  <a:srgbClr val="FF3399"/>
                </a:solidFill>
              </a:rPr>
              <a:t>luni</a:t>
            </a:r>
            <a:r>
              <a:rPr lang="en-US" sz="2800" dirty="0" smtClean="0">
                <a:solidFill>
                  <a:srgbClr val="FF3399"/>
                </a:solidFill>
              </a:rPr>
              <a:t>/solar calendar. This is a </a:t>
            </a:r>
            <a:r>
              <a:rPr lang="en-US" sz="2800" b="1" dirty="0" smtClean="0">
                <a:solidFill>
                  <a:srgbClr val="7030A0"/>
                </a:solidFill>
              </a:rPr>
              <a:t>Mazzaroth</a:t>
            </a:r>
            <a:r>
              <a:rPr lang="en-US" sz="2800" dirty="0" smtClean="0">
                <a:solidFill>
                  <a:srgbClr val="FF3399"/>
                </a:solidFill>
              </a:rPr>
              <a:t> facilitated  </a:t>
            </a:r>
            <a:r>
              <a:rPr lang="en-US" sz="2800" b="1" dirty="0" smtClean="0">
                <a:solidFill>
                  <a:srgbClr val="0070C0"/>
                </a:solidFill>
                <a:effectLst>
                  <a:glow rad="228600">
                    <a:schemeClr val="accent4">
                      <a:satMod val="175000"/>
                      <a:alpha val="90000"/>
                    </a:schemeClr>
                  </a:glow>
                </a:effectLst>
              </a:rPr>
              <a:t>LIGHT BASED </a:t>
            </a:r>
            <a:r>
              <a:rPr lang="en-US" sz="2800" dirty="0" smtClean="0">
                <a:solidFill>
                  <a:srgbClr val="FF3399"/>
                </a:solidFill>
              </a:rPr>
              <a:t>calendar!</a:t>
            </a:r>
            <a:endParaRPr lang="en-US" sz="2800" dirty="0">
              <a:solidFill>
                <a:srgbClr val="FF3399"/>
              </a:solidFill>
            </a:endParaRPr>
          </a:p>
        </p:txBody>
      </p:sp>
      <p:sp>
        <p:nvSpPr>
          <p:cNvPr id="3" name="Explosion 1 2"/>
          <p:cNvSpPr/>
          <p:nvPr/>
        </p:nvSpPr>
        <p:spPr>
          <a:xfrm>
            <a:off x="218941" y="231816"/>
            <a:ext cx="1859241" cy="1403804"/>
          </a:xfrm>
          <a:prstGeom prst="irregularSeal1">
            <a:avLst/>
          </a:prstGeom>
          <a:solidFill>
            <a:srgbClr val="34E9FC"/>
          </a:solidFill>
          <a:ln w="57150">
            <a:solidFill>
              <a:srgbClr val="0000CC"/>
            </a:solidFill>
          </a:ln>
          <a:effectLst>
            <a:glow rad="228600">
              <a:schemeClr val="accent4">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flipH="1" flipV="1">
            <a:off x="451271" y="1803042"/>
            <a:ext cx="12879" cy="4327302"/>
          </a:xfrm>
          <a:prstGeom prst="straightConnector1">
            <a:avLst/>
          </a:prstGeom>
          <a:ln w="76200">
            <a:solidFill>
              <a:schemeClr val="tx1">
                <a:lumMod val="65000"/>
                <a:lumOff val="35000"/>
              </a:schemeClr>
            </a:solidFill>
            <a:headEnd type="none" w="med" len="med"/>
            <a:tailEnd type="arrow" w="med" len="med"/>
          </a:ln>
          <a:effectLst>
            <a:glow rad="546100">
              <a:srgbClr val="00FF00">
                <a:alpha val="86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9150932" y="6294004"/>
            <a:ext cx="2743200" cy="365125"/>
          </a:xfrm>
        </p:spPr>
        <p:txBody>
          <a:bodyPr/>
          <a:lstStyle/>
          <a:p>
            <a:fld id="{0B555D82-D20F-4DB7-B3E9-7B7EAC2F87A9}" type="slidenum">
              <a:rPr lang="en-US" smtClean="0">
                <a:solidFill>
                  <a:srgbClr val="000000"/>
                </a:solidFill>
              </a:rPr>
              <a:t>7</a:t>
            </a:fld>
            <a:endParaRPr lang="en-US" dirty="0">
              <a:solidFill>
                <a:srgbClr val="000000"/>
              </a:solidFill>
            </a:endParaRPr>
          </a:p>
        </p:txBody>
      </p:sp>
    </p:spTree>
    <p:extLst>
      <p:ext uri="{BB962C8B-B14F-4D97-AF65-F5344CB8AC3E}">
        <p14:creationId xmlns:p14="http://schemas.microsoft.com/office/powerpoint/2010/main" val="27412999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22" presetClass="entr" presetSubtype="4" fill="hold" nodeType="withEffect">
                                  <p:stCondLst>
                                    <p:cond delay="200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125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wipe(up)">
                                      <p:cBhvr>
                                        <p:cTn id="18" dur="1000"/>
                                        <p:tgtEl>
                                          <p:spTgt spid="6">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wipe(up)">
                                      <p:cBhvr>
                                        <p:cTn id="23" dur="10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wipe(up)">
                                      <p:cBhvr>
                                        <p:cTn id="28" dur="1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840" y="107546"/>
            <a:ext cx="10745472" cy="1325563"/>
          </a:xfrm>
          <a:solidFill>
            <a:srgbClr val="D7E7F5"/>
          </a:solidFill>
          <a:ln w="38100">
            <a:solidFill>
              <a:srgbClr val="0000FF"/>
            </a:solidFill>
          </a:ln>
          <a:scene3d>
            <a:camera prst="orthographicFront"/>
            <a:lightRig rig="threePt" dir="t"/>
          </a:scene3d>
          <a:sp3d>
            <a:bevelT w="139700" h="139700" prst="divot"/>
          </a:sp3d>
        </p:spPr>
        <p:txBody>
          <a:bodyPr>
            <a:normAutofit/>
            <a:sp3d extrusionH="57150">
              <a:bevelT w="38100" h="38100"/>
            </a:sp3d>
          </a:bodyPr>
          <a:lstStyle/>
          <a:p>
            <a:pPr algn="ctr"/>
            <a:r>
              <a:rPr lang="en-US" sz="4000" dirty="0" smtClean="0"/>
              <a:t>Was</a:t>
            </a:r>
            <a:r>
              <a:rPr lang="en-US" sz="4000" dirty="0" smtClean="0">
                <a:solidFill>
                  <a:srgbClr val="0000FF"/>
                </a:solidFill>
              </a:rPr>
              <a:t> </a:t>
            </a:r>
            <a:r>
              <a:rPr lang="en-US" sz="4000" b="1" dirty="0" smtClean="0">
                <a:solidFill>
                  <a:srgbClr val="0000FF"/>
                </a:solidFill>
              </a:rPr>
              <a:t>Yahusha</a:t>
            </a:r>
            <a:r>
              <a:rPr lang="en-US" sz="4000" dirty="0" smtClean="0">
                <a:solidFill>
                  <a:srgbClr val="0000FF"/>
                </a:solidFill>
              </a:rPr>
              <a:t> </a:t>
            </a:r>
            <a:r>
              <a:rPr lang="en-US" sz="4000" dirty="0" smtClean="0"/>
              <a:t>in agreement with the </a:t>
            </a:r>
            <a:br>
              <a:rPr lang="en-US" sz="4000" dirty="0" smtClean="0"/>
            </a:br>
            <a:r>
              <a:rPr lang="en-US" sz="4000" b="1" i="1" dirty="0" smtClean="0">
                <a:ln>
                  <a:solidFill>
                    <a:sysClr val="windowText" lastClr="000000"/>
                  </a:solidFill>
                </a:ln>
                <a:solidFill>
                  <a:srgbClr val="FF6600"/>
                </a:solidFill>
                <a:effectLst>
                  <a:glow rad="127000">
                    <a:srgbClr val="FFFF00"/>
                  </a:glow>
                </a:effectLst>
                <a:latin typeface="Comic Sans MS" pitchFamily="66" charset="0"/>
              </a:rPr>
              <a:t>TIMING</a:t>
            </a:r>
            <a:r>
              <a:rPr lang="en-US" sz="4000" dirty="0" smtClean="0"/>
              <a:t> of the </a:t>
            </a:r>
            <a:r>
              <a:rPr lang="en-US" sz="4000" dirty="0" smtClean="0">
                <a:solidFill>
                  <a:srgbClr val="CC00FF"/>
                </a:solidFill>
              </a:rPr>
              <a:t>Feast of the Yehudim </a:t>
            </a:r>
            <a:r>
              <a:rPr lang="en-US" sz="4000" dirty="0" smtClean="0"/>
              <a:t>(Jews)?</a:t>
            </a:r>
            <a:endParaRPr lang="en-US" sz="4000" dirty="0"/>
          </a:p>
        </p:txBody>
      </p:sp>
      <p:sp>
        <p:nvSpPr>
          <p:cNvPr id="3" name="Content Placeholder 2"/>
          <p:cNvSpPr>
            <a:spLocks noGrp="1"/>
          </p:cNvSpPr>
          <p:nvPr>
            <p:ph idx="1"/>
          </p:nvPr>
        </p:nvSpPr>
        <p:spPr>
          <a:xfrm>
            <a:off x="167424" y="1532586"/>
            <a:ext cx="11848564" cy="5127987"/>
          </a:xfrm>
          <a:solidFill>
            <a:srgbClr val="FDF1E9"/>
          </a:solidFill>
          <a:ln w="28575">
            <a:solidFill>
              <a:srgbClr val="00B050"/>
            </a:solidFill>
          </a:ln>
          <a:scene3d>
            <a:camera prst="orthographicFront"/>
            <a:lightRig rig="threePt" dir="t"/>
          </a:scene3d>
          <a:sp3d>
            <a:bevelT prst="angle"/>
          </a:sp3d>
        </p:spPr>
        <p:txBody>
          <a:bodyPr lIns="182880" tIns="91440">
            <a:normAutofit fontScale="92500" lnSpcReduction="10000"/>
            <a:sp3d extrusionH="57150">
              <a:bevelT w="38100" h="38100"/>
            </a:sp3d>
          </a:bodyPr>
          <a:lstStyle/>
          <a:p>
            <a:pPr marL="0" indent="0">
              <a:spcBef>
                <a:spcPts val="0"/>
              </a:spcBef>
              <a:spcAft>
                <a:spcPts val="1800"/>
              </a:spcAft>
              <a:buNone/>
            </a:pPr>
            <a:r>
              <a:rPr lang="en-US" sz="400" dirty="0" smtClean="0"/>
              <a:t/>
            </a:r>
            <a:br>
              <a:rPr lang="en-US" sz="400" dirty="0" smtClean="0"/>
            </a:br>
            <a:r>
              <a:rPr lang="en-US" dirty="0" smtClean="0"/>
              <a:t>The book of John gives us a great place to begin.</a:t>
            </a:r>
          </a:p>
          <a:p>
            <a:pPr marL="457200" marR="457200" indent="-914400">
              <a:lnSpc>
                <a:spcPct val="115000"/>
              </a:lnSpc>
              <a:spcBef>
                <a:spcPts val="0"/>
              </a:spcBef>
              <a:spcAft>
                <a:spcPts val="1200"/>
              </a:spcAft>
              <a:buNone/>
            </a:pPr>
            <a:r>
              <a:rPr lang="en-US" dirty="0" smtClean="0">
                <a:solidFill>
                  <a:srgbClr val="008080"/>
                </a:solidFill>
                <a:latin typeface="Georgia" panose="02040502050405020303" pitchFamily="18" charset="0"/>
                <a:ea typeface="Calibri" panose="020F0502020204030204" pitchFamily="34" charset="0"/>
                <a:cs typeface="Georgia" panose="02040502050405020303" pitchFamily="18" charset="0"/>
              </a:rPr>
              <a:t>John </a:t>
            </a:r>
            <a:r>
              <a:rPr lang="en-US" dirty="0">
                <a:solidFill>
                  <a:srgbClr val="008080"/>
                </a:solidFill>
                <a:latin typeface="Georgia" panose="02040502050405020303" pitchFamily="18" charset="0"/>
                <a:ea typeface="Calibri" panose="020F0502020204030204" pitchFamily="34" charset="0"/>
                <a:cs typeface="Georgia" panose="02040502050405020303" pitchFamily="18" charset="0"/>
              </a:rPr>
              <a:t>7:1</a:t>
            </a:r>
            <a:r>
              <a:rPr lang="en-US" dirty="0">
                <a:latin typeface="Georgia" panose="02040502050405020303" pitchFamily="18" charset="0"/>
                <a:ea typeface="Calibri" panose="020F0502020204030204" pitchFamily="34" charset="0"/>
                <a:cs typeface="Georgia" panose="02040502050405020303" pitchFamily="18" charset="0"/>
              </a:rPr>
              <a:t>  </a:t>
            </a:r>
            <a:r>
              <a:rPr lang="en-US" dirty="0">
                <a:solidFill>
                  <a:srgbClr val="00B050"/>
                </a:solidFill>
                <a:latin typeface="Georgia" panose="02040502050405020303" pitchFamily="18" charset="0"/>
                <a:ea typeface="Calibri" panose="020F0502020204030204" pitchFamily="34" charset="0"/>
                <a:cs typeface="Georgia" panose="02040502050405020303" pitchFamily="18" charset="0"/>
              </a:rPr>
              <a:t>And after this </a:t>
            </a:r>
            <a:r>
              <a:rPr lang="he-IL" dirty="0">
                <a:solidFill>
                  <a:srgbClr val="0000FF"/>
                </a:solidFill>
                <a:latin typeface="SBL Hebrew"/>
                <a:ea typeface="Calibri" panose="020F0502020204030204" pitchFamily="34" charset="0"/>
                <a:cs typeface="SBL Hebrew"/>
              </a:rPr>
              <a:t>יהושע</a:t>
            </a:r>
            <a:r>
              <a:rPr lang="he-IL" dirty="0">
                <a:solidFill>
                  <a:srgbClr val="0000FF"/>
                </a:solidFill>
                <a:latin typeface="Calibri" panose="020F0502020204030204" pitchFamily="34" charset="0"/>
                <a:ea typeface="Calibri" panose="020F0502020204030204" pitchFamily="34" charset="0"/>
                <a:cs typeface="Georgia" panose="02040502050405020303" pitchFamily="18" charset="0"/>
              </a:rPr>
              <a:t> </a:t>
            </a:r>
            <a:r>
              <a:rPr lang="en-US" dirty="0" smtClean="0">
                <a:solidFill>
                  <a:srgbClr val="0000FF"/>
                </a:solidFill>
                <a:latin typeface="Calibri" panose="020F0502020204030204" pitchFamily="34" charset="0"/>
                <a:ea typeface="Calibri" panose="020F0502020204030204" pitchFamily="34" charset="0"/>
                <a:cs typeface="Georgia" panose="02040502050405020303" pitchFamily="18" charset="0"/>
              </a:rPr>
              <a:t> </a:t>
            </a:r>
            <a:r>
              <a:rPr lang="en-US" sz="2600" dirty="0" smtClean="0">
                <a:solidFill>
                  <a:srgbClr val="0000FF"/>
                </a:solidFill>
                <a:latin typeface="Georgia" panose="02040502050405020303" pitchFamily="18" charset="0"/>
                <a:ea typeface="Calibri" panose="020F0502020204030204" pitchFamily="34" charset="0"/>
                <a:cs typeface="Georgia" panose="02040502050405020303" pitchFamily="18" charset="0"/>
              </a:rPr>
              <a:t>[</a:t>
            </a:r>
            <a:r>
              <a:rPr lang="en-US" sz="2600" dirty="0">
                <a:solidFill>
                  <a:srgbClr val="0000FF"/>
                </a:solidFill>
                <a:latin typeface="Georgia" panose="02040502050405020303" pitchFamily="18" charset="0"/>
                <a:ea typeface="Calibri" panose="020F0502020204030204" pitchFamily="34" charset="0"/>
                <a:cs typeface="Georgia" panose="02040502050405020303" pitchFamily="18" charset="0"/>
              </a:rPr>
              <a:t>Yahusha]</a:t>
            </a:r>
            <a:r>
              <a:rPr lang="en-US" sz="2600" dirty="0">
                <a:solidFill>
                  <a:srgbClr val="00B050"/>
                </a:solidFill>
                <a:latin typeface="Georgia" panose="02040502050405020303" pitchFamily="18" charset="0"/>
                <a:ea typeface="Calibri" panose="020F0502020204030204" pitchFamily="34" charset="0"/>
                <a:cs typeface="Georgia" panose="02040502050405020303" pitchFamily="18" charset="0"/>
              </a:rPr>
              <a:t> </a:t>
            </a:r>
            <a:r>
              <a:rPr lang="en-US" dirty="0">
                <a:solidFill>
                  <a:srgbClr val="00B050"/>
                </a:solidFill>
                <a:latin typeface="Georgia" panose="02040502050405020303" pitchFamily="18" charset="0"/>
                <a:ea typeface="Calibri" panose="020F0502020204030204" pitchFamily="34" charset="0"/>
                <a:cs typeface="Georgia" panose="02040502050405020303" pitchFamily="18" charset="0"/>
              </a:rPr>
              <a:t>was walking in </a:t>
            </a:r>
            <a:r>
              <a:rPr lang="en-US" dirty="0" err="1">
                <a:solidFill>
                  <a:srgbClr val="00B050"/>
                </a:solidFill>
                <a:latin typeface="Georgia" panose="02040502050405020303" pitchFamily="18" charset="0"/>
                <a:ea typeface="Calibri" panose="020F0502020204030204" pitchFamily="34" charset="0"/>
                <a:cs typeface="Georgia" panose="02040502050405020303" pitchFamily="18" charset="0"/>
              </a:rPr>
              <a:t>Galil</a:t>
            </a:r>
            <a:r>
              <a:rPr lang="en-US" dirty="0">
                <a:solidFill>
                  <a:srgbClr val="00B050"/>
                </a:solidFill>
                <a:latin typeface="Georgia" panose="02040502050405020303" pitchFamily="18" charset="0"/>
                <a:ea typeface="Calibri" panose="020F0502020204030204" pitchFamily="34" charset="0"/>
                <a:cs typeface="Georgia" panose="02040502050405020303" pitchFamily="18" charset="0"/>
              </a:rPr>
              <a:t>, for He did not wish to walk in Yehu</a:t>
            </a:r>
            <a:r>
              <a:rPr lang="en-US" dirty="0">
                <a:solidFill>
                  <a:srgbClr val="00B050"/>
                </a:solidFill>
                <a:latin typeface="TITUS Cyberbit Basic" panose="02020603050405020304" pitchFamily="18" charset="0"/>
                <a:ea typeface="Calibri" panose="020F0502020204030204" pitchFamily="34" charset="0"/>
                <a:cs typeface="Arial" panose="020B0604020202020204" pitchFamily="34" charset="0"/>
              </a:rPr>
              <a:t>ḏ</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ah, because the Yehu</a:t>
            </a:r>
            <a:r>
              <a:rPr lang="en-US" dirty="0">
                <a:solidFill>
                  <a:srgbClr val="00B050"/>
                </a:solidFill>
                <a:latin typeface="TITUS Cyberbit Basic" panose="02020603050405020304" pitchFamily="18" charset="0"/>
                <a:ea typeface="Calibri" panose="020F0502020204030204" pitchFamily="34" charset="0"/>
                <a:cs typeface="Arial" panose="020B0604020202020204" pitchFamily="34" charset="0"/>
              </a:rPr>
              <a:t>ḏ</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im were seeking to kill Him.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457200" marR="457200" indent="-914400">
              <a:lnSpc>
                <a:spcPct val="115000"/>
              </a:lnSpc>
              <a:spcBef>
                <a:spcPts val="0"/>
              </a:spcBef>
              <a:spcAft>
                <a:spcPts val="1200"/>
              </a:spcAft>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a:t>
            </a:r>
            <a:r>
              <a:rPr lang="en-US"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7:2</a:t>
            </a:r>
            <a:r>
              <a:rPr lang="en-US" dirty="0">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And </a:t>
            </a:r>
            <a:r>
              <a:rPr lang="en-US" dirty="0">
                <a:solidFill>
                  <a:srgbClr val="E46C0A"/>
                </a:solidFill>
                <a:latin typeface="Georgia" panose="02040502050405020303" pitchFamily="18" charset="0"/>
                <a:ea typeface="TITUS Cyberbit Basic" panose="02020603050405020304" pitchFamily="18" charset="0"/>
                <a:cs typeface="Georgia" panose="02040502050405020303" pitchFamily="18" charset="0"/>
              </a:rPr>
              <a:t>the festival </a:t>
            </a:r>
            <a:r>
              <a:rPr lang="en-US" b="1" i="1" dirty="0">
                <a:solidFill>
                  <a:srgbClr val="E46C0A"/>
                </a:solidFill>
                <a:effectLst>
                  <a:glow rad="228600">
                    <a:schemeClr val="accent4">
                      <a:satMod val="175000"/>
                      <a:alpha val="40000"/>
                    </a:schemeClr>
                  </a:glow>
                </a:effectLst>
                <a:latin typeface="Georgia" panose="02040502050405020303" pitchFamily="18" charset="0"/>
                <a:ea typeface="TITUS Cyberbit Basic" panose="02020603050405020304" pitchFamily="18" charset="0"/>
                <a:cs typeface="Georgia" panose="02040502050405020303" pitchFamily="18" charset="0"/>
              </a:rPr>
              <a:t>of the </a:t>
            </a:r>
            <a:r>
              <a:rPr lang="en-US" b="1" i="1" dirty="0" smtClean="0">
                <a:solidFill>
                  <a:srgbClr val="E46C0A"/>
                </a:solidFill>
                <a:effectLst>
                  <a:glow rad="228600">
                    <a:schemeClr val="accent4">
                      <a:satMod val="175000"/>
                      <a:alpha val="40000"/>
                    </a:schemeClr>
                  </a:glow>
                </a:effectLst>
                <a:latin typeface="Georgia" panose="02040502050405020303" pitchFamily="18" charset="0"/>
                <a:ea typeface="TITUS Cyberbit Basic" panose="02020603050405020304" pitchFamily="18" charset="0"/>
                <a:cs typeface="Georgia" panose="02040502050405020303" pitchFamily="18" charset="0"/>
              </a:rPr>
              <a:t>Yehu</a:t>
            </a:r>
            <a:r>
              <a:rPr lang="en-US" b="1" i="1" dirty="0" smtClean="0">
                <a:solidFill>
                  <a:srgbClr val="E46C0A"/>
                </a:solidFill>
                <a:effectLst>
                  <a:glow rad="228600">
                    <a:schemeClr val="accent4">
                      <a:satMod val="175000"/>
                      <a:alpha val="40000"/>
                    </a:schemeClr>
                  </a:glow>
                </a:effectLst>
                <a:latin typeface="Georgia" panose="02040502050405020303" pitchFamily="18" charset="0"/>
                <a:ea typeface="Calibri" panose="020F0502020204030204" pitchFamily="34" charset="0"/>
                <a:cs typeface="Arial" panose="020B0604020202020204" pitchFamily="34" charset="0"/>
              </a:rPr>
              <a:t>d</a:t>
            </a:r>
            <a:r>
              <a:rPr lang="en-US" b="1" i="1" dirty="0" smtClean="0">
                <a:solidFill>
                  <a:srgbClr val="E46C0A"/>
                </a:solidFill>
                <a:effectLst>
                  <a:glow rad="228600">
                    <a:schemeClr val="accent4">
                      <a:satMod val="175000"/>
                      <a:alpha val="40000"/>
                    </a:schemeClr>
                  </a:glow>
                </a:effectLst>
                <a:latin typeface="Georgia" panose="02040502050405020303" pitchFamily="18" charset="0"/>
                <a:ea typeface="TITUS Cyberbit Basic" panose="02020603050405020304" pitchFamily="18" charset="0"/>
                <a:cs typeface="Georgia" panose="02040502050405020303" pitchFamily="18" charset="0"/>
              </a:rPr>
              <a:t>im</a:t>
            </a:r>
            <a:r>
              <a:rPr lang="en-US" dirty="0" smtClean="0">
                <a:solidFill>
                  <a:srgbClr val="E46C0A"/>
                </a:solidFill>
                <a:effectLst>
                  <a:glow rad="228600">
                    <a:schemeClr val="accent4">
                      <a:satMod val="175000"/>
                      <a:alpha val="40000"/>
                    </a:schemeClr>
                  </a:glow>
                </a:effectLst>
                <a:latin typeface="Georgia" panose="02040502050405020303" pitchFamily="18" charset="0"/>
                <a:ea typeface="TITUS Cyberbit Basic" panose="02020603050405020304" pitchFamily="18" charset="0"/>
                <a:cs typeface="Georgia" panose="02040502050405020303" pitchFamily="18" charset="0"/>
              </a:rPr>
              <a:t> </a:t>
            </a:r>
            <a:r>
              <a:rPr lang="en-US" sz="2600" dirty="0">
                <a:latin typeface="Georgia" panose="02040502050405020303" pitchFamily="18" charset="0"/>
                <a:ea typeface="TITUS Cyberbit Basic" panose="02020603050405020304" pitchFamily="18" charset="0"/>
                <a:cs typeface="Georgia" panose="02040502050405020303" pitchFamily="18" charset="0"/>
              </a:rPr>
              <a:t>[Jews]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was near, the Festival of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Booths </a:t>
            </a:r>
            <a:r>
              <a:rPr lang="en-US" sz="2600" dirty="0">
                <a:latin typeface="Georgia" panose="02040502050405020303" pitchFamily="18" charset="0"/>
                <a:ea typeface="TITUS Cyberbit Basic" panose="02020603050405020304" pitchFamily="18" charset="0"/>
                <a:cs typeface="Georgia" panose="02040502050405020303" pitchFamily="18" charset="0"/>
              </a:rPr>
              <a:t>[Sukkot/Tabernacles</a:t>
            </a:r>
            <a:r>
              <a:rPr lang="en-US" sz="2600" dirty="0" smtClean="0">
                <a:latin typeface="Georgia" panose="02040502050405020303" pitchFamily="18" charset="0"/>
                <a:ea typeface="TITUS Cyberbit Basic" panose="02020603050405020304" pitchFamily="18" charset="0"/>
                <a:cs typeface="Georgia" panose="02040502050405020303" pitchFamily="18" charset="0"/>
              </a:rPr>
              <a:t>],</a:t>
            </a: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endParaRPr lang="en-US" sz="2600" dirty="0">
              <a:latin typeface="Calibri" panose="020F0502020204030204" pitchFamily="34" charset="0"/>
              <a:ea typeface="Calibri" panose="020F0502020204030204" pitchFamily="34" charset="0"/>
              <a:cs typeface="Arial" panose="020B0604020202020204" pitchFamily="34" charset="0"/>
            </a:endParaRPr>
          </a:p>
          <a:p>
            <a:pPr marL="457200" marR="457200" indent="-914400">
              <a:lnSpc>
                <a:spcPct val="110000"/>
              </a:lnSpc>
              <a:spcBef>
                <a:spcPts val="0"/>
              </a:spcBef>
              <a:spcAft>
                <a:spcPts val="1200"/>
              </a:spcAft>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a:t>
            </a:r>
            <a:r>
              <a:rPr lang="en-US"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7:3</a:t>
            </a:r>
            <a:r>
              <a:rPr lang="en-US" dirty="0">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So His brothers said to Him, ‘Get away from here and go into </a:t>
            </a:r>
            <a:r>
              <a:rPr lang="en-US" dirty="0" err="1">
                <a:solidFill>
                  <a:srgbClr val="00B050"/>
                </a:solidFill>
                <a:latin typeface="Georgia" panose="02040502050405020303" pitchFamily="18" charset="0"/>
                <a:ea typeface="TITUS Cyberbit Basic" panose="02020603050405020304" pitchFamily="18" charset="0"/>
                <a:cs typeface="Georgia" panose="02040502050405020303" pitchFamily="18" charset="0"/>
              </a:rPr>
              <a:t>Yehu</a:t>
            </a:r>
            <a:r>
              <a:rPr lang="en-US" dirty="0" err="1">
                <a:solidFill>
                  <a:srgbClr val="00B050"/>
                </a:solidFill>
                <a:latin typeface="TITUS Cyberbit Basic" panose="02020603050405020304" pitchFamily="18" charset="0"/>
                <a:ea typeface="Calibri" panose="020F0502020204030204" pitchFamily="34" charset="0"/>
                <a:cs typeface="Arial" panose="020B0604020202020204" pitchFamily="34" charset="0"/>
              </a:rPr>
              <a:t>ḏ</a:t>
            </a:r>
            <a:r>
              <a:rPr lang="en-US" dirty="0" err="1">
                <a:solidFill>
                  <a:srgbClr val="00B050"/>
                </a:solidFill>
                <a:latin typeface="Georgia" panose="02040502050405020303" pitchFamily="18" charset="0"/>
                <a:ea typeface="TITUS Cyberbit Basic" panose="02020603050405020304" pitchFamily="18" charset="0"/>
                <a:cs typeface="Georgia" panose="02040502050405020303" pitchFamily="18" charset="0"/>
              </a:rPr>
              <a:t>ah</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 so that Your taught ones also see the works that You are doing.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457200" marR="457200" indent="-914400">
              <a:lnSpc>
                <a:spcPct val="115000"/>
              </a:lnSpc>
              <a:spcBef>
                <a:spcPts val="0"/>
              </a:spcBef>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7:4</a:t>
            </a:r>
            <a:r>
              <a:rPr lang="en-US" dirty="0" smtClean="0">
                <a:latin typeface="Georgia" panose="02040502050405020303" pitchFamily="18" charset="0"/>
                <a:ea typeface="TITUS Cyberbit Basic" panose="02020603050405020304" pitchFamily="18" charset="0"/>
                <a:cs typeface="Georgia" panose="02040502050405020303" pitchFamily="18" charset="0"/>
              </a:rPr>
              <a:t>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“For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no one acts in secret while he himself seeks to be known openly. If You do these </a:t>
            </a:r>
            <a:r>
              <a:rPr lang="en-US" i="1"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works</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 show Yourself to the world</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a:t>
            </a:r>
          </a:p>
          <a:p>
            <a:pPr marL="457200" marR="457200" lvl="0" indent="-914400">
              <a:lnSpc>
                <a:spcPct val="115000"/>
              </a:lnSpc>
              <a:spcBef>
                <a:spcPts val="0"/>
              </a:spcBef>
              <a:buNone/>
            </a:pPr>
            <a:r>
              <a:rPr lang="en-US" sz="3000" dirty="0" smtClean="0">
                <a:solidFill>
                  <a:schemeClr val="tx1">
                    <a:lumMod val="95000"/>
                    <a:lumOff val="5000"/>
                  </a:schemeClr>
                </a:solidFill>
                <a:latin typeface="Georgia" panose="02040502050405020303" pitchFamily="18" charset="0"/>
                <a:ea typeface="TITUS Cyberbit Basic" panose="02020603050405020304" pitchFamily="18" charset="0"/>
                <a:cs typeface="Arial" panose="020B0604020202020204" pitchFamily="34" charset="0"/>
              </a:rPr>
              <a:t>Paraphrased: Show us your works!   -     </a:t>
            </a:r>
            <a:r>
              <a:rPr lang="en-US" sz="3000" i="1" dirty="0" smtClean="0">
                <a:solidFill>
                  <a:prstClr val="black">
                    <a:lumMod val="95000"/>
                    <a:lumOff val="5000"/>
                  </a:prstClr>
                </a:solidFill>
                <a:latin typeface="Arial Black" pitchFamily="34" charset="0"/>
                <a:ea typeface="TITUS Cyberbit Basic" panose="02020603050405020304" pitchFamily="18" charset="0"/>
                <a:cs typeface="Arial" panose="020B0604020202020204" pitchFamily="34" charset="0"/>
              </a:rPr>
              <a:t>Prove </a:t>
            </a:r>
            <a:r>
              <a:rPr lang="en-US" sz="3000" i="1" dirty="0">
                <a:solidFill>
                  <a:prstClr val="black">
                    <a:lumMod val="95000"/>
                    <a:lumOff val="5000"/>
                  </a:prstClr>
                </a:solidFill>
                <a:latin typeface="Arial Black" pitchFamily="34" charset="0"/>
                <a:ea typeface="TITUS Cyberbit Basic" panose="02020603050405020304" pitchFamily="18" charset="0"/>
                <a:cs typeface="Arial" panose="020B0604020202020204" pitchFamily="34" charset="0"/>
              </a:rPr>
              <a:t>your </a:t>
            </a:r>
            <a:r>
              <a:rPr lang="en-US" sz="3000" i="1" dirty="0" smtClean="0">
                <a:solidFill>
                  <a:prstClr val="black">
                    <a:lumMod val="95000"/>
                    <a:lumOff val="5000"/>
                  </a:prstClr>
                </a:solidFill>
                <a:latin typeface="Arial Black" pitchFamily="34" charset="0"/>
                <a:ea typeface="TITUS Cyberbit Basic" panose="02020603050405020304" pitchFamily="18" charset="0"/>
                <a:cs typeface="Arial" panose="020B0604020202020204" pitchFamily="34" charset="0"/>
              </a:rPr>
              <a:t>worth</a:t>
            </a:r>
            <a:r>
              <a:rPr lang="en-US" sz="3000" i="1" dirty="0" smtClean="0">
                <a:solidFill>
                  <a:schemeClr val="tx1">
                    <a:lumMod val="95000"/>
                    <a:lumOff val="5000"/>
                  </a:schemeClr>
                </a:solidFill>
                <a:latin typeface="Arial Black" pitchFamily="34" charset="0"/>
                <a:ea typeface="TITUS Cyberbit Basic" panose="02020603050405020304" pitchFamily="18" charset="0"/>
                <a:cs typeface="Arial" panose="020B0604020202020204" pitchFamily="34" charset="0"/>
              </a:rPr>
              <a:t>!</a:t>
            </a:r>
            <a:endParaRPr lang="en-US" sz="3000" i="1" dirty="0">
              <a:solidFill>
                <a:schemeClr val="tx1">
                  <a:lumMod val="95000"/>
                  <a:lumOff val="5000"/>
                </a:schemeClr>
              </a:solidFill>
              <a:latin typeface="Arial Black"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9159240" y="6191538"/>
            <a:ext cx="2743200" cy="365125"/>
          </a:xfrm>
        </p:spPr>
        <p:txBody>
          <a:bodyPr/>
          <a:lstStyle/>
          <a:p>
            <a:fld id="{0B555D82-D20F-4DB7-B3E9-7B7EAC2F87A9}" type="slidenum">
              <a:rPr lang="en-US" smtClean="0">
                <a:solidFill>
                  <a:schemeClr val="tx1"/>
                </a:solidFill>
              </a:rPr>
              <a:t>8</a:t>
            </a:fld>
            <a:endParaRPr lang="en-US" dirty="0">
              <a:solidFill>
                <a:schemeClr val="tx1"/>
              </a:solidFill>
            </a:endParaRPr>
          </a:p>
        </p:txBody>
      </p:sp>
      <p:sp>
        <p:nvSpPr>
          <p:cNvPr id="5" name="Curved Up Arrow 4"/>
          <p:cNvSpPr/>
          <p:nvPr/>
        </p:nvSpPr>
        <p:spPr>
          <a:xfrm flipH="1">
            <a:off x="5605670" y="3617843"/>
            <a:ext cx="1683026" cy="467802"/>
          </a:xfrm>
          <a:prstGeom prst="curvedUpArrow">
            <a:avLst>
              <a:gd name="adj1" fmla="val 47309"/>
              <a:gd name="adj2" fmla="val 155797"/>
              <a:gd name="adj3" fmla="val 25000"/>
            </a:avLst>
          </a:prstGeom>
          <a:solidFill>
            <a:srgbClr val="00FF00"/>
          </a:solidFill>
          <a:ln w="38100">
            <a:solidFill>
              <a:srgbClr val="0000CC"/>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853021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500"/>
                                        <p:tgtEl>
                                          <p:spTgt spid="3">
                                            <p:txEl>
                                              <p:pRg st="2" end="2"/>
                                            </p:txEl>
                                          </p:spTgt>
                                        </p:tgtEl>
                                      </p:cBhvr>
                                    </p:animEffect>
                                  </p:childTnLst>
                                </p:cTn>
                              </p:par>
                              <p:par>
                                <p:cTn id="8" presetID="31"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fltVal val="0"/>
                                          </p:val>
                                        </p:tav>
                                        <p:tav tm="100000">
                                          <p:val>
                                            <p:strVal val="#ppt_w"/>
                                          </p:val>
                                        </p:tav>
                                      </p:tavLst>
                                    </p:anim>
                                    <p:anim calcmode="lin" valueType="num">
                                      <p:cBhvr>
                                        <p:cTn id="11" dur="1000" fill="hold"/>
                                        <p:tgtEl>
                                          <p:spTgt spid="5"/>
                                        </p:tgtEl>
                                        <p:attrNameLst>
                                          <p:attrName>ppt_h</p:attrName>
                                        </p:attrNameLst>
                                      </p:cBhvr>
                                      <p:tavLst>
                                        <p:tav tm="0">
                                          <p:val>
                                            <p:fltVal val="0"/>
                                          </p:val>
                                        </p:tav>
                                        <p:tav tm="100000">
                                          <p:val>
                                            <p:strVal val="#ppt_h"/>
                                          </p:val>
                                        </p:tav>
                                      </p:tavLst>
                                    </p:anim>
                                    <p:anim calcmode="lin" valueType="num">
                                      <p:cBhvr>
                                        <p:cTn id="12" dur="1000" fill="hold"/>
                                        <p:tgtEl>
                                          <p:spTgt spid="5"/>
                                        </p:tgtEl>
                                        <p:attrNameLst>
                                          <p:attrName>style.rotation</p:attrName>
                                        </p:attrNameLst>
                                      </p:cBhvr>
                                      <p:tavLst>
                                        <p:tav tm="0">
                                          <p:val>
                                            <p:fltVal val="90"/>
                                          </p:val>
                                        </p:tav>
                                        <p:tav tm="100000">
                                          <p:val>
                                            <p:fltVal val="0"/>
                                          </p:val>
                                        </p:tav>
                                      </p:tavLst>
                                    </p:anim>
                                    <p:animEffect transition="in" filter="fade">
                                      <p:cBhvr>
                                        <p:cTn id="13" dur="1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up)">
                                      <p:cBhvr>
                                        <p:cTn id="18" dur="1000"/>
                                        <p:tgtEl>
                                          <p:spTgt spid="3">
                                            <p:txEl>
                                              <p:pRg st="3" end="3"/>
                                            </p:txEl>
                                          </p:spTgt>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1000"/>
                                        <p:tgtEl>
                                          <p:spTgt spid="3">
                                            <p:txEl>
                                              <p:pRg st="4" end="4"/>
                                            </p:txEl>
                                          </p:spTgt>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wipe(up)">
                                      <p:cBhvr>
                                        <p:cTn id="2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9520" y="302779"/>
            <a:ext cx="9724604" cy="1071789"/>
          </a:xfrm>
          <a:solidFill>
            <a:schemeClr val="bg1"/>
          </a:solidFill>
          <a:ln w="76200">
            <a:solidFill>
              <a:srgbClr val="00FF00"/>
            </a:solidFill>
          </a:ln>
          <a:effectLst>
            <a:glow rad="228600">
              <a:schemeClr val="accent5">
                <a:satMod val="175000"/>
                <a:alpha val="40000"/>
              </a:schemeClr>
            </a:glow>
          </a:effectLst>
          <a:scene3d>
            <a:camera prst="orthographicFront"/>
            <a:lightRig rig="threePt" dir="t"/>
          </a:scene3d>
          <a:sp3d>
            <a:bevelT w="139700" h="139700" prst="divot"/>
          </a:sp3d>
        </p:spPr>
        <p:txBody>
          <a:bodyPr>
            <a:normAutofit/>
            <a:sp3d extrusionH="57150">
              <a:bevelT w="38100" h="38100"/>
            </a:sp3d>
          </a:bodyPr>
          <a:lstStyle/>
          <a:p>
            <a:pPr algn="ctr"/>
            <a:r>
              <a:rPr lang="en-US" sz="6600" b="1" dirty="0" smtClean="0">
                <a:solidFill>
                  <a:srgbClr val="FF3399"/>
                </a:solidFill>
              </a:rPr>
              <a:t>Question With a Clue</a:t>
            </a:r>
            <a:endParaRPr lang="en-US" sz="6600" b="1" dirty="0">
              <a:solidFill>
                <a:srgbClr val="FF3399"/>
              </a:solidFill>
            </a:endParaRPr>
          </a:p>
        </p:txBody>
      </p:sp>
      <p:sp>
        <p:nvSpPr>
          <p:cNvPr id="3" name="Content Placeholder 2"/>
          <p:cNvSpPr>
            <a:spLocks noGrp="1"/>
          </p:cNvSpPr>
          <p:nvPr>
            <p:ph idx="1"/>
          </p:nvPr>
        </p:nvSpPr>
        <p:spPr>
          <a:xfrm>
            <a:off x="838200" y="1706779"/>
            <a:ext cx="10515600" cy="4762045"/>
          </a:xfrm>
          <a:solidFill>
            <a:schemeClr val="accent4">
              <a:lumMod val="40000"/>
              <a:lumOff val="60000"/>
            </a:schemeClr>
          </a:solidFill>
          <a:ln w="76200">
            <a:solidFill>
              <a:srgbClr val="34E9FC"/>
            </a:solidFill>
          </a:ln>
          <a:scene3d>
            <a:camera prst="orthographicFront"/>
            <a:lightRig rig="threePt" dir="t"/>
          </a:scene3d>
          <a:sp3d>
            <a:bevelT prst="relaxedInset"/>
          </a:sp3d>
        </p:spPr>
        <p:txBody>
          <a:bodyPr lIns="182880" tIns="182880">
            <a:normAutofit lnSpcReduction="10000"/>
            <a:sp3d extrusionH="57150">
              <a:bevelT w="38100" h="38100"/>
            </a:sp3d>
          </a:bodyPr>
          <a:lstStyle/>
          <a:p>
            <a:pPr marL="0" indent="0">
              <a:buNone/>
            </a:pPr>
            <a:r>
              <a:rPr lang="en-US" dirty="0" smtClean="0"/>
              <a:t>Why do the Scriptures </a:t>
            </a:r>
            <a:r>
              <a:rPr lang="en-US" b="1" u="sng" dirty="0" smtClean="0"/>
              <a:t>document</a:t>
            </a:r>
            <a:r>
              <a:rPr lang="en-US" dirty="0" smtClean="0"/>
              <a:t> –</a:t>
            </a:r>
          </a:p>
          <a:p>
            <a:pPr marL="0" indent="0" algn="ctr">
              <a:lnSpc>
                <a:spcPct val="150000"/>
              </a:lnSpc>
              <a:buNone/>
            </a:pPr>
            <a:r>
              <a:rPr lang="en-US" sz="4800" dirty="0" smtClean="0">
                <a:solidFill>
                  <a:srgbClr val="FF3399"/>
                </a:solidFill>
              </a:rPr>
              <a:t>...the festival of the Yahudim </a:t>
            </a:r>
            <a:r>
              <a:rPr lang="en-US" sz="4800" dirty="0" smtClean="0"/>
              <a:t>[Jews]</a:t>
            </a:r>
            <a:r>
              <a:rPr lang="en-US" sz="4800" dirty="0" smtClean="0">
                <a:solidFill>
                  <a:srgbClr val="FF3399"/>
                </a:solidFill>
              </a:rPr>
              <a:t>...?</a:t>
            </a:r>
          </a:p>
          <a:p>
            <a:pPr marL="0" indent="0" algn="ctr">
              <a:buNone/>
            </a:pPr>
            <a:endParaRPr lang="en-US" sz="4800" dirty="0">
              <a:solidFill>
                <a:srgbClr val="FF3399"/>
              </a:solidFill>
            </a:endParaRPr>
          </a:p>
          <a:p>
            <a:pPr marL="0" indent="0" algn="ctr">
              <a:lnSpc>
                <a:spcPct val="110000"/>
              </a:lnSpc>
              <a:buNone/>
            </a:pPr>
            <a:r>
              <a:rPr lang="en-US" dirty="0" smtClean="0"/>
              <a:t>Leviticus tells us very clearly to </a:t>
            </a:r>
            <a:r>
              <a:rPr lang="en-US" b="1" dirty="0" smtClean="0">
                <a:solidFill>
                  <a:srgbClr val="0000CC"/>
                </a:solidFill>
              </a:rPr>
              <a:t>Whom</a:t>
            </a:r>
            <a:r>
              <a:rPr lang="en-US" dirty="0" smtClean="0"/>
              <a:t> the Feasts and Festivals belong.</a:t>
            </a:r>
          </a:p>
          <a:p>
            <a:pPr marL="0" indent="0" algn="ctr">
              <a:buNone/>
            </a:pPr>
            <a:endParaRPr lang="en-US" dirty="0"/>
          </a:p>
          <a:p>
            <a:pPr marL="0" indent="0" algn="ctr">
              <a:buNone/>
            </a:pPr>
            <a:r>
              <a:rPr lang="en-US" sz="4400" dirty="0" smtClean="0">
                <a:solidFill>
                  <a:srgbClr val="CC0099"/>
                </a:solidFill>
              </a:rPr>
              <a:t>Why then do the Scriptures record this festival as one that belongs to the </a:t>
            </a:r>
            <a:r>
              <a:rPr lang="en-US" sz="4400" b="1" dirty="0" smtClean="0">
                <a:ln w="22225">
                  <a:solidFill>
                    <a:srgbClr val="CC0099"/>
                  </a:solidFill>
                  <a:prstDash val="solid"/>
                </a:ln>
                <a:solidFill>
                  <a:srgbClr val="00FF00"/>
                </a:solidFill>
              </a:rPr>
              <a:t>Yahudim? </a:t>
            </a:r>
            <a:endParaRPr lang="en-US" sz="4400" dirty="0">
              <a:ln w="22225">
                <a:solidFill>
                  <a:srgbClr val="CC0099"/>
                </a:solidFill>
                <a:prstDash val="solid"/>
              </a:ln>
              <a:solidFill>
                <a:srgbClr val="00FF00"/>
              </a:solidFill>
            </a:endParaRPr>
          </a:p>
        </p:txBody>
      </p:sp>
      <p:sp>
        <p:nvSpPr>
          <p:cNvPr id="4" name="Slide Number Placeholder 3"/>
          <p:cNvSpPr>
            <a:spLocks noGrp="1"/>
          </p:cNvSpPr>
          <p:nvPr>
            <p:ph type="sldNum" sz="quarter" idx="12"/>
          </p:nvPr>
        </p:nvSpPr>
        <p:spPr>
          <a:xfrm>
            <a:off x="9362033" y="6401068"/>
            <a:ext cx="2743200" cy="365125"/>
          </a:xfrm>
        </p:spPr>
        <p:txBody>
          <a:bodyPr/>
          <a:lstStyle/>
          <a:p>
            <a:fld id="{0B555D82-D20F-4DB7-B3E9-7B7EAC2F87A9}" type="slidenum">
              <a:rPr lang="en-US" smtClean="0">
                <a:solidFill>
                  <a:schemeClr val="tx1">
                    <a:lumMod val="95000"/>
                    <a:lumOff val="5000"/>
                  </a:schemeClr>
                </a:solidFill>
              </a:rPr>
              <a:t>9</a:t>
            </a:fld>
            <a:endParaRPr lang="en-US" dirty="0">
              <a:solidFill>
                <a:schemeClr val="tx1">
                  <a:lumMod val="95000"/>
                  <a:lumOff val="5000"/>
                </a:schemeClr>
              </a:solidFill>
            </a:endParaRPr>
          </a:p>
        </p:txBody>
      </p:sp>
      <p:sp>
        <p:nvSpPr>
          <p:cNvPr id="5" name="Curved Up Arrow 4"/>
          <p:cNvSpPr/>
          <p:nvPr/>
        </p:nvSpPr>
        <p:spPr>
          <a:xfrm flipH="1">
            <a:off x="6901051" y="3256699"/>
            <a:ext cx="2614411" cy="663796"/>
          </a:xfrm>
          <a:prstGeom prst="curvedUpArrow">
            <a:avLst>
              <a:gd name="adj1" fmla="val 47309"/>
              <a:gd name="adj2" fmla="val 155797"/>
              <a:gd name="adj3" fmla="val 25000"/>
            </a:avLst>
          </a:prstGeom>
          <a:solidFill>
            <a:srgbClr val="00FF00"/>
          </a:solidFill>
          <a:ln w="476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 name="Group 8"/>
          <p:cNvGrpSpPr/>
          <p:nvPr/>
        </p:nvGrpSpPr>
        <p:grpSpPr>
          <a:xfrm>
            <a:off x="3727767" y="3347718"/>
            <a:ext cx="1476104" cy="914399"/>
            <a:chOff x="3727767" y="3452222"/>
            <a:chExt cx="1476104" cy="914399"/>
          </a:xfrm>
        </p:grpSpPr>
        <p:sp>
          <p:nvSpPr>
            <p:cNvPr id="6" name="Cloud Callout 5"/>
            <p:cNvSpPr/>
            <p:nvPr/>
          </p:nvSpPr>
          <p:spPr>
            <a:xfrm>
              <a:off x="3727767" y="3452222"/>
              <a:ext cx="1476104" cy="914399"/>
            </a:xfrm>
            <a:prstGeom prst="cloudCallout">
              <a:avLst>
                <a:gd name="adj1" fmla="val 88470"/>
                <a:gd name="adj2" fmla="val 43928"/>
              </a:avLst>
            </a:prstGeom>
            <a:solidFill>
              <a:srgbClr val="34E9FC"/>
            </a:solidFill>
            <a:ln w="57150">
              <a:solidFill>
                <a:srgbClr val="0000CC"/>
              </a:solidFill>
            </a:ln>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4E9FC"/>
                </a:solidFill>
              </a:endParaRPr>
            </a:p>
          </p:txBody>
        </p:sp>
        <p:pic>
          <p:nvPicPr>
            <p:cNvPr id="7" name="Picture 6" descr="C:\Users\Valued Customer\Downloads\hebrewgraphics\paleo_aleph.gif"/>
            <p:cNvPicPr/>
            <p:nvPr/>
          </p:nvPicPr>
          <p:blipFill>
            <a:blip r:embed="rId2">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91639" y="3614723"/>
              <a:ext cx="438785" cy="494030"/>
            </a:xfrm>
            <a:prstGeom prst="rect">
              <a:avLst/>
            </a:prstGeom>
            <a:noFill/>
            <a:ln>
              <a:noFill/>
            </a:ln>
            <a:scene3d>
              <a:camera prst="orthographicFront"/>
              <a:lightRig rig="threePt" dir="t"/>
            </a:scene3d>
            <a:sp3d>
              <a:bevelT w="114300" prst="hardEdge"/>
            </a:sp3d>
          </p:spPr>
        </p:pic>
        <p:pic>
          <p:nvPicPr>
            <p:cNvPr id="8" name="Picture 7" descr="C:\Users\Valued Customer\Downloads\hebrewgraphics\paleo_tav.gif"/>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83403" y="3670661"/>
              <a:ext cx="372745" cy="477520"/>
            </a:xfrm>
            <a:prstGeom prst="rect">
              <a:avLst/>
            </a:prstGeom>
            <a:noFill/>
            <a:ln>
              <a:noFill/>
            </a:ln>
            <a:scene3d>
              <a:camera prst="orthographicFront"/>
              <a:lightRig rig="threePt" dir="t"/>
            </a:scene3d>
            <a:sp3d>
              <a:bevelT w="114300" prst="hardEdge"/>
            </a:sp3d>
          </p:spPr>
        </p:pic>
      </p:grpSp>
    </p:spTree>
    <p:extLst>
      <p:ext uri="{BB962C8B-B14F-4D97-AF65-F5344CB8AC3E}">
        <p14:creationId xmlns:p14="http://schemas.microsoft.com/office/powerpoint/2010/main" val="16446681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5000" fill="hold" grpId="0" nodeType="withEffect">
                                  <p:stCondLst>
                                    <p:cond delay="0"/>
                                  </p:stCondLst>
                                  <p:childTnLst>
                                    <p:animRot by="120000">
                                      <p:cBhvr>
                                        <p:cTn id="6" dur="200" fill="hold">
                                          <p:stCondLst>
                                            <p:cond delay="0"/>
                                          </p:stCondLst>
                                        </p:cTn>
                                        <p:tgtEl>
                                          <p:spTgt spid="5"/>
                                        </p:tgtEl>
                                        <p:attrNameLst>
                                          <p:attrName>r</p:attrName>
                                        </p:attrNameLst>
                                      </p:cBhvr>
                                    </p:animRot>
                                    <p:animRot by="-240000">
                                      <p:cBhvr>
                                        <p:cTn id="7" dur="400" fill="hold">
                                          <p:stCondLst>
                                            <p:cond delay="400"/>
                                          </p:stCondLst>
                                        </p:cTn>
                                        <p:tgtEl>
                                          <p:spTgt spid="5"/>
                                        </p:tgtEl>
                                        <p:attrNameLst>
                                          <p:attrName>r</p:attrName>
                                        </p:attrNameLst>
                                      </p:cBhvr>
                                    </p:animRot>
                                    <p:animRot by="240000">
                                      <p:cBhvr>
                                        <p:cTn id="8" dur="400" fill="hold">
                                          <p:stCondLst>
                                            <p:cond delay="800"/>
                                          </p:stCondLst>
                                        </p:cTn>
                                        <p:tgtEl>
                                          <p:spTgt spid="5"/>
                                        </p:tgtEl>
                                        <p:attrNameLst>
                                          <p:attrName>r</p:attrName>
                                        </p:attrNameLst>
                                      </p:cBhvr>
                                    </p:animRot>
                                    <p:animRot by="-240000">
                                      <p:cBhvr>
                                        <p:cTn id="9" dur="400" fill="hold">
                                          <p:stCondLst>
                                            <p:cond delay="1200"/>
                                          </p:stCondLst>
                                        </p:cTn>
                                        <p:tgtEl>
                                          <p:spTgt spid="5"/>
                                        </p:tgtEl>
                                        <p:attrNameLst>
                                          <p:attrName>r</p:attrName>
                                        </p:attrNameLst>
                                      </p:cBhvr>
                                    </p:animRot>
                                    <p:animRot by="120000">
                                      <p:cBhvr>
                                        <p:cTn id="10" dur="400" fill="hold">
                                          <p:stCondLst>
                                            <p:cond delay="160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down)">
                                      <p:cBhvr>
                                        <p:cTn id="15" dur="580">
                                          <p:stCondLst>
                                            <p:cond delay="0"/>
                                          </p:stCondLst>
                                        </p:cTn>
                                        <p:tgtEl>
                                          <p:spTgt spid="3">
                                            <p:txEl>
                                              <p:pRg st="3" end="3"/>
                                            </p:txEl>
                                          </p:spTgt>
                                        </p:tgtEl>
                                      </p:cBhvr>
                                    </p:animEffect>
                                    <p:anim calcmode="lin" valueType="num">
                                      <p:cBhvr>
                                        <p:cTn id="1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3">
                                            <p:txEl>
                                              <p:pRg st="3" end="3"/>
                                            </p:txEl>
                                          </p:spTgt>
                                        </p:tgtEl>
                                      </p:cBhvr>
                                      <p:to x="100000" y="60000"/>
                                    </p:animScale>
                                    <p:animScale>
                                      <p:cBhvr>
                                        <p:cTn id="22" dur="166" decel="50000">
                                          <p:stCondLst>
                                            <p:cond delay="676"/>
                                          </p:stCondLst>
                                        </p:cTn>
                                        <p:tgtEl>
                                          <p:spTgt spid="3">
                                            <p:txEl>
                                              <p:pRg st="3" end="3"/>
                                            </p:txEl>
                                          </p:spTgt>
                                        </p:tgtEl>
                                      </p:cBhvr>
                                      <p:to x="100000" y="100000"/>
                                    </p:animScale>
                                    <p:animScale>
                                      <p:cBhvr>
                                        <p:cTn id="23" dur="26">
                                          <p:stCondLst>
                                            <p:cond delay="1312"/>
                                          </p:stCondLst>
                                        </p:cTn>
                                        <p:tgtEl>
                                          <p:spTgt spid="3">
                                            <p:txEl>
                                              <p:pRg st="3" end="3"/>
                                            </p:txEl>
                                          </p:spTgt>
                                        </p:tgtEl>
                                      </p:cBhvr>
                                      <p:to x="100000" y="80000"/>
                                    </p:animScale>
                                    <p:animScale>
                                      <p:cBhvr>
                                        <p:cTn id="24" dur="166" decel="50000">
                                          <p:stCondLst>
                                            <p:cond delay="1338"/>
                                          </p:stCondLst>
                                        </p:cTn>
                                        <p:tgtEl>
                                          <p:spTgt spid="3">
                                            <p:txEl>
                                              <p:pRg st="3" end="3"/>
                                            </p:txEl>
                                          </p:spTgt>
                                        </p:tgtEl>
                                      </p:cBhvr>
                                      <p:to x="100000" y="100000"/>
                                    </p:animScale>
                                    <p:animScale>
                                      <p:cBhvr>
                                        <p:cTn id="25" dur="26">
                                          <p:stCondLst>
                                            <p:cond delay="1642"/>
                                          </p:stCondLst>
                                        </p:cTn>
                                        <p:tgtEl>
                                          <p:spTgt spid="3">
                                            <p:txEl>
                                              <p:pRg st="3" end="3"/>
                                            </p:txEl>
                                          </p:spTgt>
                                        </p:tgtEl>
                                      </p:cBhvr>
                                      <p:to x="100000" y="90000"/>
                                    </p:animScale>
                                    <p:animScale>
                                      <p:cBhvr>
                                        <p:cTn id="26" dur="166" decel="50000">
                                          <p:stCondLst>
                                            <p:cond delay="1668"/>
                                          </p:stCondLst>
                                        </p:cTn>
                                        <p:tgtEl>
                                          <p:spTgt spid="3">
                                            <p:txEl>
                                              <p:pRg st="3" end="3"/>
                                            </p:txEl>
                                          </p:spTgt>
                                        </p:tgtEl>
                                      </p:cBhvr>
                                      <p:to x="100000" y="100000"/>
                                    </p:animScale>
                                    <p:animScale>
                                      <p:cBhvr>
                                        <p:cTn id="27" dur="26">
                                          <p:stCondLst>
                                            <p:cond delay="1808"/>
                                          </p:stCondLst>
                                        </p:cTn>
                                        <p:tgtEl>
                                          <p:spTgt spid="3">
                                            <p:txEl>
                                              <p:pRg st="3" end="3"/>
                                            </p:txEl>
                                          </p:spTgt>
                                        </p:tgtEl>
                                      </p:cBhvr>
                                      <p:to x="100000" y="95000"/>
                                    </p:animScale>
                                    <p:animScale>
                                      <p:cBhvr>
                                        <p:cTn id="28" dur="166" decel="50000">
                                          <p:stCondLst>
                                            <p:cond delay="1834"/>
                                          </p:stCondLst>
                                        </p:cTn>
                                        <p:tgtEl>
                                          <p:spTgt spid="3">
                                            <p:txEl>
                                              <p:pRg st="3" end="3"/>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80">
                                          <p:stCondLst>
                                            <p:cond delay="0"/>
                                          </p:stCondLst>
                                        </p:cTn>
                                        <p:tgtEl>
                                          <p:spTgt spid="9"/>
                                        </p:tgtEl>
                                      </p:cBhvr>
                                    </p:animEffect>
                                    <p:anim calcmode="lin" valueType="num">
                                      <p:cBhvr>
                                        <p:cTn id="3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7" dur="26">
                                          <p:stCondLst>
                                            <p:cond delay="650"/>
                                          </p:stCondLst>
                                        </p:cTn>
                                        <p:tgtEl>
                                          <p:spTgt spid="9"/>
                                        </p:tgtEl>
                                      </p:cBhvr>
                                      <p:to x="100000" y="60000"/>
                                    </p:animScale>
                                    <p:animScale>
                                      <p:cBhvr>
                                        <p:cTn id="38" dur="166" decel="50000">
                                          <p:stCondLst>
                                            <p:cond delay="676"/>
                                          </p:stCondLst>
                                        </p:cTn>
                                        <p:tgtEl>
                                          <p:spTgt spid="9"/>
                                        </p:tgtEl>
                                      </p:cBhvr>
                                      <p:to x="100000" y="100000"/>
                                    </p:animScale>
                                    <p:animScale>
                                      <p:cBhvr>
                                        <p:cTn id="39" dur="26">
                                          <p:stCondLst>
                                            <p:cond delay="1312"/>
                                          </p:stCondLst>
                                        </p:cTn>
                                        <p:tgtEl>
                                          <p:spTgt spid="9"/>
                                        </p:tgtEl>
                                      </p:cBhvr>
                                      <p:to x="100000" y="80000"/>
                                    </p:animScale>
                                    <p:animScale>
                                      <p:cBhvr>
                                        <p:cTn id="40" dur="166" decel="50000">
                                          <p:stCondLst>
                                            <p:cond delay="1338"/>
                                          </p:stCondLst>
                                        </p:cTn>
                                        <p:tgtEl>
                                          <p:spTgt spid="9"/>
                                        </p:tgtEl>
                                      </p:cBhvr>
                                      <p:to x="100000" y="100000"/>
                                    </p:animScale>
                                    <p:animScale>
                                      <p:cBhvr>
                                        <p:cTn id="41" dur="26">
                                          <p:stCondLst>
                                            <p:cond delay="1642"/>
                                          </p:stCondLst>
                                        </p:cTn>
                                        <p:tgtEl>
                                          <p:spTgt spid="9"/>
                                        </p:tgtEl>
                                      </p:cBhvr>
                                      <p:to x="100000" y="90000"/>
                                    </p:animScale>
                                    <p:animScale>
                                      <p:cBhvr>
                                        <p:cTn id="42" dur="166" decel="50000">
                                          <p:stCondLst>
                                            <p:cond delay="1668"/>
                                          </p:stCondLst>
                                        </p:cTn>
                                        <p:tgtEl>
                                          <p:spTgt spid="9"/>
                                        </p:tgtEl>
                                      </p:cBhvr>
                                      <p:to x="100000" y="100000"/>
                                    </p:animScale>
                                    <p:animScale>
                                      <p:cBhvr>
                                        <p:cTn id="43" dur="26">
                                          <p:stCondLst>
                                            <p:cond delay="1808"/>
                                          </p:stCondLst>
                                        </p:cTn>
                                        <p:tgtEl>
                                          <p:spTgt spid="9"/>
                                        </p:tgtEl>
                                      </p:cBhvr>
                                      <p:to x="100000" y="95000"/>
                                    </p:animScale>
                                    <p:animScale>
                                      <p:cBhvr>
                                        <p:cTn id="44" dur="166" decel="50000">
                                          <p:stCondLst>
                                            <p:cond delay="1834"/>
                                          </p:stCondLst>
                                        </p:cTn>
                                        <p:tgtEl>
                                          <p:spTgt spid="9"/>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lumMod val="50000"/>
              </a:schemeClr>
            </a:gs>
            <a:gs pos="50000">
              <a:schemeClr val="accent4">
                <a:lumMod val="40000"/>
                <a:lumOff val="60000"/>
              </a:schemeClr>
            </a:gs>
            <a:gs pos="100000">
              <a:schemeClr val="accent6">
                <a:lumMod val="40000"/>
                <a:lumOff val="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886552" y="89252"/>
            <a:ext cx="8423186" cy="665185"/>
          </a:xfrm>
          <a:solidFill>
            <a:schemeClr val="bg1">
              <a:lumMod val="85000"/>
            </a:schemeClr>
          </a:solidFill>
          <a:ln>
            <a:solidFill>
              <a:schemeClr val="bg1">
                <a:lumMod val="75000"/>
              </a:schemeClr>
            </a:solidFill>
          </a:ln>
          <a:effectLst>
            <a:glow rad="228600">
              <a:schemeClr val="accent4">
                <a:satMod val="175000"/>
                <a:alpha val="40000"/>
              </a:schemeClr>
            </a:glow>
          </a:effectLst>
          <a:scene3d>
            <a:camera prst="orthographicFront"/>
            <a:lightRig rig="threePt" dir="t"/>
          </a:scene3d>
          <a:sp3d>
            <a:bevelT/>
          </a:sp3d>
        </p:spPr>
        <p:txBody>
          <a:bodyPr>
            <a:normAutofit fontScale="90000"/>
            <a:sp3d extrusionH="57150">
              <a:bevelT w="38100" h="38100"/>
            </a:sp3d>
          </a:bodyPr>
          <a:lstStyle/>
          <a:p>
            <a:pPr algn="ctr"/>
            <a:r>
              <a:rPr lang="en-US" b="1" dirty="0" smtClean="0">
                <a:solidFill>
                  <a:srgbClr val="0000FF"/>
                </a:solidFill>
              </a:rPr>
              <a:t>Yahusha’s</a:t>
            </a:r>
            <a:r>
              <a:rPr lang="en-US" b="1" dirty="0" smtClean="0"/>
              <a:t> Brother’s Unbelief</a:t>
            </a:r>
            <a:endParaRPr lang="en-US" b="1" dirty="0"/>
          </a:p>
        </p:txBody>
      </p:sp>
      <p:sp>
        <p:nvSpPr>
          <p:cNvPr id="3" name="Content Placeholder 2"/>
          <p:cNvSpPr>
            <a:spLocks noGrp="1"/>
          </p:cNvSpPr>
          <p:nvPr>
            <p:ph idx="1"/>
          </p:nvPr>
        </p:nvSpPr>
        <p:spPr>
          <a:xfrm>
            <a:off x="231819" y="816783"/>
            <a:ext cx="11732653" cy="5911403"/>
          </a:xfrm>
          <a:solidFill>
            <a:schemeClr val="bg1"/>
          </a:solidFill>
          <a:ln w="28575">
            <a:solidFill>
              <a:srgbClr val="C00000"/>
            </a:solidFill>
          </a:ln>
          <a:scene3d>
            <a:camera prst="orthographicFront"/>
            <a:lightRig rig="threePt" dir="t"/>
          </a:scene3d>
          <a:sp3d>
            <a:bevelT w="114300" prst="artDeco"/>
          </a:sp3d>
        </p:spPr>
        <p:txBody>
          <a:bodyPr>
            <a:normAutofit/>
            <a:sp3d extrusionH="57150">
              <a:bevelT w="38100" h="38100"/>
            </a:sp3d>
          </a:bodyPr>
          <a:lstStyle/>
          <a:p>
            <a:pPr marL="365760" marR="457200" indent="-914400">
              <a:lnSpc>
                <a:spcPct val="115000"/>
              </a:lnSpc>
              <a:spcBef>
                <a:spcPts val="0"/>
              </a:spcBef>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a:t>
            </a:r>
            <a:r>
              <a:rPr lang="en-US" dirty="0">
                <a:solidFill>
                  <a:srgbClr val="008080"/>
                </a:solidFill>
                <a:latin typeface="Georgia" panose="02040502050405020303" pitchFamily="18" charset="0"/>
                <a:ea typeface="TITUS Cyberbit Basic" panose="02020603050405020304" pitchFamily="18" charset="0"/>
                <a:cs typeface="Georgia" panose="02040502050405020303" pitchFamily="18" charset="0"/>
              </a:rPr>
              <a:t>7:5</a:t>
            </a:r>
            <a:r>
              <a:rPr lang="en-US" dirty="0">
                <a:latin typeface="Georgia" panose="02040502050405020303" pitchFamily="18" charset="0"/>
                <a:ea typeface="TITUS Cyberbit Basic" panose="02020603050405020304" pitchFamily="18" charset="0"/>
                <a:cs typeface="Georgia" panose="02040502050405020303" pitchFamily="18" charset="0"/>
              </a:rPr>
              <a:t>  </a:t>
            </a:r>
            <a:r>
              <a:rPr lang="en-US" b="1" dirty="0">
                <a:solidFill>
                  <a:srgbClr val="E46C0A"/>
                </a:solidFill>
                <a:latin typeface="Georgia" panose="02040502050405020303" pitchFamily="18" charset="0"/>
                <a:ea typeface="TITUS Cyberbit Basic" panose="02020603050405020304" pitchFamily="18" charset="0"/>
                <a:cs typeface="Georgia" panose="02040502050405020303" pitchFamily="18" charset="0"/>
              </a:rPr>
              <a:t>For even His brothers did not believe in Him.</a:t>
            </a:r>
            <a:r>
              <a:rPr lang="en-US" dirty="0">
                <a:solidFill>
                  <a:srgbClr val="E46C0A"/>
                </a:solidFill>
                <a:latin typeface="Georgia" panose="02040502050405020303" pitchFamily="18" charset="0"/>
                <a:ea typeface="TITUS Cyberbit Basic" panose="02020603050405020304" pitchFamily="18" charset="0"/>
                <a:cs typeface="Georgia" panose="02040502050405020303" pitchFamily="18" charset="0"/>
              </a:rPr>
              <a:t> </a:t>
            </a:r>
            <a:endParaRPr lang="en-US" sz="2400" dirty="0" smtClean="0">
              <a:latin typeface="Calibri" panose="020F0502020204030204" pitchFamily="34" charset="0"/>
              <a:ea typeface="TITUS Cyberbit Basic" panose="02020603050405020304" pitchFamily="18" charset="0"/>
              <a:cs typeface="Arial" panose="020B0604020202020204" pitchFamily="34" charset="0"/>
            </a:endParaRPr>
          </a:p>
          <a:p>
            <a:pPr marL="365760" marR="457200" indent="-914400">
              <a:lnSpc>
                <a:spcPct val="115000"/>
              </a:lnSpc>
              <a:spcBef>
                <a:spcPts val="0"/>
              </a:spcBef>
              <a:buNone/>
            </a:pPr>
            <a:r>
              <a:rPr lang="en-US" dirty="0">
                <a:latin typeface="Georgia" panose="02040502050405020303" pitchFamily="18" charset="0"/>
                <a:ea typeface="TITUS Cyberbit Basic" panose="02020603050405020304" pitchFamily="18" charset="0"/>
                <a:cs typeface="Georgia" panose="02040502050405020303" pitchFamily="18" charset="0"/>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365760" marR="457200" indent="-914400">
              <a:lnSpc>
                <a:spcPct val="115000"/>
              </a:lnSpc>
              <a:spcBef>
                <a:spcPts val="0"/>
              </a:spcBef>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7:6     </a:t>
            </a:r>
            <a:r>
              <a:rPr lang="en-US" dirty="0" smtClean="0">
                <a:latin typeface="Georgia" panose="02040502050405020303" pitchFamily="18" charset="0"/>
                <a:ea typeface="TITUS Cyberbit Basic" panose="02020603050405020304" pitchFamily="18" charset="0"/>
                <a:cs typeface="Georgia" panose="02040502050405020303" pitchFamily="18" charset="0"/>
              </a:rPr>
              <a:t>  </a:t>
            </a:r>
            <a:r>
              <a:rPr lang="he-IL" dirty="0">
                <a:solidFill>
                  <a:srgbClr val="0000FF"/>
                </a:solidFill>
                <a:latin typeface="SBL Hebrew"/>
                <a:ea typeface="Calibri" panose="020F0502020204030204" pitchFamily="34" charset="0"/>
                <a:cs typeface="SBL Hebrew"/>
              </a:rPr>
              <a:t>יהושע</a:t>
            </a:r>
            <a:r>
              <a:rPr lang="he-IL" dirty="0">
                <a:solidFill>
                  <a:srgbClr val="0000FF"/>
                </a:solidFill>
                <a:latin typeface="Calibri" panose="020F0502020204030204" pitchFamily="34" charset="0"/>
                <a:ea typeface="Calibri" panose="020F0502020204030204" pitchFamily="34" charset="0"/>
                <a:cs typeface="Georgia" panose="02040502050405020303" pitchFamily="18" charset="0"/>
              </a:rPr>
              <a:t> </a:t>
            </a:r>
            <a:r>
              <a:rPr lang="en-US" dirty="0" smtClean="0">
                <a:solidFill>
                  <a:srgbClr val="0000FF"/>
                </a:solidFill>
                <a:latin typeface="Calibri" panose="020F0502020204030204" pitchFamily="34" charset="0"/>
                <a:ea typeface="Calibri" panose="020F0502020204030204" pitchFamily="34" charset="0"/>
                <a:cs typeface="Georgia" panose="02040502050405020303" pitchFamily="18" charset="0"/>
              </a:rPr>
              <a:t> </a:t>
            </a:r>
            <a:r>
              <a:rPr lang="en-US" sz="2400" dirty="0" smtClean="0">
                <a:solidFill>
                  <a:srgbClr val="0000FF"/>
                </a:solidFill>
                <a:latin typeface="Georgia" panose="02040502050405020303" pitchFamily="18" charset="0"/>
                <a:ea typeface="Calibri" panose="020F0502020204030204" pitchFamily="34" charset="0"/>
                <a:cs typeface="Georgia" panose="02040502050405020303" pitchFamily="18" charset="0"/>
              </a:rPr>
              <a:t>[</a:t>
            </a:r>
            <a:r>
              <a:rPr lang="en-US" sz="2400" dirty="0">
                <a:solidFill>
                  <a:srgbClr val="0000FF"/>
                </a:solidFill>
                <a:latin typeface="Georgia" panose="02040502050405020303" pitchFamily="18" charset="0"/>
                <a:ea typeface="Calibri" panose="020F0502020204030204" pitchFamily="34" charset="0"/>
                <a:cs typeface="Georgia" panose="02040502050405020303" pitchFamily="18" charset="0"/>
              </a:rPr>
              <a:t>Yahusha]</a:t>
            </a:r>
            <a:r>
              <a:rPr lang="en-US" sz="2400" dirty="0">
                <a:solidFill>
                  <a:srgbClr val="00B050"/>
                </a:solidFill>
                <a:latin typeface="Georgia" panose="02040502050405020303" pitchFamily="18" charset="0"/>
                <a:ea typeface="Calibri" panose="020F0502020204030204" pitchFamily="34" charset="0"/>
                <a:cs typeface="Georgia" panose="02040502050405020303" pitchFamily="18" charset="0"/>
              </a:rPr>
              <a:t> </a:t>
            </a:r>
            <a:r>
              <a:rPr lang="en-US" sz="24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therefore said to them,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b="1"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a:t>
            </a:r>
            <a:r>
              <a:rPr lang="en-US" b="1" u="sng"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My time</a:t>
            </a:r>
            <a:r>
              <a:rPr lang="en-US"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sz="24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[Yahuah’s </a:t>
            </a:r>
            <a:r>
              <a:rPr lang="en-US" sz="2400" u="sng"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Covenant </a:t>
            </a:r>
            <a:r>
              <a:rPr lang="en-US" sz="2400" u="sng"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C</a:t>
            </a:r>
            <a:r>
              <a:rPr lang="en-US" sz="2400" u="sng"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alendar</a:t>
            </a:r>
            <a:r>
              <a:rPr lang="en-US" sz="2400"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has not yet come,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but 		</a:t>
            </a:r>
            <a:b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b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sz="3200" b="1" u="sng" dirty="0" smtClean="0">
                <a:solidFill>
                  <a:srgbClr val="FF0000"/>
                </a:solidFill>
                <a:effectLst>
                  <a:outerShdw blurRad="50800" dist="38100" algn="l" rotWithShape="0">
                    <a:prstClr val="black">
                      <a:alpha val="40000"/>
                    </a:prstClr>
                  </a:outerShdw>
                </a:effectLst>
                <a:latin typeface="Georgia" panose="02040502050405020303" pitchFamily="18" charset="0"/>
                <a:ea typeface="TITUS Cyberbit Basic" panose="02020603050405020304" pitchFamily="18" charset="0"/>
                <a:cs typeface="Georgia" panose="02040502050405020303" pitchFamily="18" charset="0"/>
              </a:rPr>
              <a:t>YOUR</a:t>
            </a:r>
            <a:r>
              <a:rPr lang="en-US" b="1" dirty="0" smtClean="0">
                <a:solidFill>
                  <a:srgbClr val="FF0000"/>
                </a:solidFill>
                <a:effectLst>
                  <a:outerShdw blurRad="50800" dist="38100" algn="l" rotWithShape="0">
                    <a:prstClr val="black">
                      <a:alpha val="40000"/>
                    </a:prstClr>
                  </a:outerShdw>
                </a:effectLst>
                <a:latin typeface="Georgia" panose="02040502050405020303" pitchFamily="18" charset="0"/>
                <a:ea typeface="TITUS Cyberbit Basic" panose="02020603050405020304" pitchFamily="18" charset="0"/>
                <a:cs typeface="Georgia" panose="02040502050405020303" pitchFamily="18" charset="0"/>
              </a:rPr>
              <a:t> </a:t>
            </a:r>
            <a:r>
              <a:rPr lang="en-US" b="1" dirty="0">
                <a:solidFill>
                  <a:srgbClr val="FF0000"/>
                </a:solidFill>
                <a:latin typeface="Georgia" panose="02040502050405020303" pitchFamily="18" charset="0"/>
                <a:ea typeface="TITUS Cyberbit Basic" panose="02020603050405020304" pitchFamily="18" charset="0"/>
                <a:cs typeface="Georgia" panose="02040502050405020303" pitchFamily="18" charset="0"/>
              </a:rPr>
              <a:t>time </a:t>
            </a:r>
            <a:r>
              <a:rPr lang="en-US" sz="2400" dirty="0" smtClean="0">
                <a:latin typeface="Georgia" panose="02040502050405020303" pitchFamily="18" charset="0"/>
                <a:ea typeface="TITUS Cyberbit Basic" panose="02020603050405020304" pitchFamily="18" charset="0"/>
                <a:cs typeface="Georgia" panose="02040502050405020303" pitchFamily="18" charset="0"/>
              </a:rPr>
              <a:t>[the lunar reckoned </a:t>
            </a:r>
            <a:r>
              <a:rPr lang="en-US" sz="2400" dirty="0">
                <a:latin typeface="Georgia" panose="02040502050405020303" pitchFamily="18" charset="0"/>
                <a:ea typeface="TITUS Cyberbit Basic" panose="02020603050405020304" pitchFamily="18" charset="0"/>
                <a:cs typeface="Georgia" panose="02040502050405020303" pitchFamily="18" charset="0"/>
              </a:rPr>
              <a:t>calendar] </a:t>
            </a:r>
            <a:r>
              <a:rPr lang="en-US" dirty="0" smtClean="0">
                <a:solidFill>
                  <a:srgbClr val="FF0000"/>
                </a:solidFill>
                <a:latin typeface="Georgia" panose="02040502050405020303" pitchFamily="18" charset="0"/>
                <a:ea typeface="TITUS Cyberbit Basic" panose="02020603050405020304" pitchFamily="18" charset="0"/>
                <a:cs typeface="Georgia" panose="02040502050405020303" pitchFamily="18" charset="0"/>
              </a:rPr>
              <a:t/>
            </a:r>
            <a:br>
              <a:rPr lang="en-US" dirty="0" smtClean="0">
                <a:solidFill>
                  <a:srgbClr val="FF0000"/>
                </a:solidFill>
                <a:latin typeface="Georgia" panose="02040502050405020303" pitchFamily="18" charset="0"/>
                <a:ea typeface="TITUS Cyberbit Basic" panose="02020603050405020304" pitchFamily="18" charset="0"/>
                <a:cs typeface="Georgia" panose="02040502050405020303" pitchFamily="18" charset="0"/>
              </a:rPr>
            </a:br>
            <a:r>
              <a:rPr lang="en-US" dirty="0" smtClean="0">
                <a:solidFill>
                  <a:srgbClr val="FF0000"/>
                </a:solidFill>
                <a:latin typeface="Georgia" panose="02040502050405020303" pitchFamily="18" charset="0"/>
                <a:ea typeface="TITUS Cyberbit Basic" panose="02020603050405020304" pitchFamily="18" charset="0"/>
                <a:cs typeface="Georgia" panose="02040502050405020303" pitchFamily="18" charset="0"/>
              </a:rPr>
              <a:t>			</a:t>
            </a:r>
            <a:r>
              <a:rPr lang="en-US" u="sng"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is </a:t>
            </a:r>
            <a:r>
              <a:rPr lang="en-US" u="sng" dirty="0">
                <a:solidFill>
                  <a:srgbClr val="FF00FF"/>
                </a:solidFill>
                <a:latin typeface="Georgia" panose="02040502050405020303" pitchFamily="18" charset="0"/>
                <a:ea typeface="TITUS Cyberbit Basic" panose="02020603050405020304" pitchFamily="18" charset="0"/>
                <a:cs typeface="Georgia" panose="02040502050405020303" pitchFamily="18" charset="0"/>
              </a:rPr>
              <a:t>always </a:t>
            </a:r>
            <a:r>
              <a:rPr lang="en-US" u="sng"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ready</a:t>
            </a:r>
            <a:r>
              <a:rPr lang="en-US"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smtClean="0">
                <a:latin typeface="Georgia" panose="02040502050405020303" pitchFamily="18" charset="0"/>
                <a:ea typeface="TITUS Cyberbit Basic" panose="02020603050405020304" pitchFamily="18" charset="0"/>
                <a:cs typeface="Georgia" panose="02040502050405020303" pitchFamily="18" charset="0"/>
              </a:rPr>
              <a:t>-</a:t>
            </a:r>
          </a:p>
          <a:p>
            <a:pPr marL="365760" marR="457200" indent="-914400">
              <a:lnSpc>
                <a:spcPct val="115000"/>
              </a:lnSpc>
              <a:spcBef>
                <a:spcPts val="0"/>
              </a:spcBef>
              <a:buNone/>
            </a:pPr>
            <a:endParaRPr lang="en-US"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endParaRPr>
          </a:p>
          <a:p>
            <a:pPr marL="365760" marR="457200" indent="-914400">
              <a:lnSpc>
                <a:spcPct val="115000"/>
              </a:lnSpc>
              <a:spcBef>
                <a:spcPts val="0"/>
              </a:spcBef>
              <a:buNone/>
            </a:pPr>
            <a:r>
              <a:rPr lang="en-US"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 </a:t>
            </a:r>
          </a:p>
          <a:p>
            <a:pPr marL="365760" marR="457200" lvl="0" indent="-914400">
              <a:lnSpc>
                <a:spcPct val="115000"/>
              </a:lnSpc>
              <a:spcBef>
                <a:spcPts val="0"/>
              </a:spcBef>
              <a:buNone/>
            </a:pPr>
            <a:r>
              <a:rPr lang="en-US" b="1"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Question:  </a:t>
            </a:r>
            <a:r>
              <a:rPr lang="en-US" dirty="0" smtClean="0">
                <a:latin typeface="Georgia" panose="02040502050405020303" pitchFamily="18" charset="0"/>
                <a:ea typeface="TITUS Cyberbit Basic" panose="02020603050405020304" pitchFamily="18" charset="0"/>
                <a:cs typeface="Georgia" panose="02040502050405020303" pitchFamily="18" charset="0"/>
              </a:rPr>
              <a:t>Is it possible that the calendar of  the 2</a:t>
            </a:r>
            <a:r>
              <a:rPr lang="en-US" baseline="30000" dirty="0" smtClean="0">
                <a:latin typeface="Georgia" panose="02040502050405020303" pitchFamily="18" charset="0"/>
                <a:ea typeface="TITUS Cyberbit Basic" panose="02020603050405020304" pitchFamily="18" charset="0"/>
                <a:cs typeface="Georgia" panose="02040502050405020303" pitchFamily="18" charset="0"/>
              </a:rPr>
              <a:t>nd</a:t>
            </a:r>
            <a:r>
              <a:rPr lang="en-US" dirty="0" smtClean="0">
                <a:latin typeface="Georgia" panose="02040502050405020303" pitchFamily="18" charset="0"/>
                <a:ea typeface="TITUS Cyberbit Basic" panose="02020603050405020304" pitchFamily="18" charset="0"/>
                <a:cs typeface="Georgia" panose="02040502050405020303" pitchFamily="18" charset="0"/>
              </a:rPr>
              <a:t> Temple era was </a:t>
            </a:r>
            <a:r>
              <a:rPr lang="en-US" b="1" dirty="0" smtClean="0">
                <a:solidFill>
                  <a:srgbClr val="FF0000"/>
                </a:solidFill>
                <a:latin typeface="Georgia" panose="02040502050405020303" pitchFamily="18" charset="0"/>
                <a:ea typeface="TITUS Cyberbit Basic" panose="02020603050405020304" pitchFamily="18" charset="0"/>
                <a:cs typeface="Georgia" panose="02040502050405020303" pitchFamily="18" charset="0"/>
              </a:rPr>
              <a:t>designed and adjusted </a:t>
            </a:r>
            <a:r>
              <a:rPr lang="en-US" dirty="0" smtClean="0">
                <a:latin typeface="Georgia" panose="02040502050405020303" pitchFamily="18" charset="0"/>
                <a:ea typeface="TITUS Cyberbit Basic" panose="02020603050405020304" pitchFamily="18" charset="0"/>
                <a:cs typeface="Georgia" panose="02040502050405020303" pitchFamily="18" charset="0"/>
              </a:rPr>
              <a:t>according </a:t>
            </a:r>
            <a:r>
              <a:rPr lang="en-US" dirty="0">
                <a:latin typeface="Georgia" panose="02040502050405020303" pitchFamily="18" charset="0"/>
                <a:ea typeface="TITUS Cyberbit Basic" panose="02020603050405020304" pitchFamily="18" charset="0"/>
                <a:cs typeface="Georgia" panose="02040502050405020303" pitchFamily="18" charset="0"/>
              </a:rPr>
              <a:t>to </a:t>
            </a:r>
            <a:r>
              <a:rPr lang="en-US" dirty="0" smtClean="0">
                <a:latin typeface="Georgia" panose="02040502050405020303" pitchFamily="18" charset="0"/>
                <a:ea typeface="TITUS Cyberbit Basic" panose="02020603050405020304" pitchFamily="18" charset="0"/>
                <a:cs typeface="Georgia" panose="02040502050405020303" pitchFamily="18" charset="0"/>
              </a:rPr>
              <a:t>the declared </a:t>
            </a:r>
            <a:r>
              <a:rPr lang="en-US" dirty="0">
                <a:latin typeface="Georgia" panose="02040502050405020303" pitchFamily="18" charset="0"/>
                <a:ea typeface="TITUS Cyberbit Basic" panose="02020603050405020304" pitchFamily="18" charset="0"/>
                <a:cs typeface="Georgia" panose="02040502050405020303" pitchFamily="18" charset="0"/>
              </a:rPr>
              <a:t>belief </a:t>
            </a:r>
            <a:r>
              <a:rPr lang="en-US" dirty="0" smtClean="0">
                <a:latin typeface="Georgia" panose="02040502050405020303" pitchFamily="18" charset="0"/>
                <a:ea typeface="TITUS Cyberbit Basic" panose="02020603050405020304" pitchFamily="18" charset="0"/>
                <a:cs typeface="Georgia" panose="02040502050405020303" pitchFamily="18" charset="0"/>
              </a:rPr>
              <a:t>standards of the Jews – </a:t>
            </a:r>
            <a:r>
              <a:rPr lang="en-US" dirty="0">
                <a:solidFill>
                  <a:prstClr val="black"/>
                </a:solidFill>
                <a:latin typeface="Georgia" panose="02040502050405020303" pitchFamily="18" charset="0"/>
                <a:ea typeface="TITUS Cyberbit Basic" panose="02020603050405020304" pitchFamily="18" charset="0"/>
                <a:cs typeface="Georgia" panose="02040502050405020303" pitchFamily="18" charset="0"/>
              </a:rPr>
              <a:t>very similar </a:t>
            </a:r>
            <a:r>
              <a:rPr lang="en-US" dirty="0" smtClean="0">
                <a:solidFill>
                  <a:prstClr val="black"/>
                </a:solidFill>
                <a:latin typeface="Georgia" panose="02040502050405020303" pitchFamily="18" charset="0"/>
                <a:ea typeface="TITUS Cyberbit Basic" panose="02020603050405020304" pitchFamily="18" charset="0"/>
                <a:cs typeface="Georgia" panose="02040502050405020303" pitchFamily="18" charset="0"/>
              </a:rPr>
              <a:t>to </a:t>
            </a:r>
            <a:r>
              <a:rPr lang="en-US" dirty="0">
                <a:solidFill>
                  <a:prstClr val="black"/>
                </a:solidFill>
                <a:latin typeface="Georgia" panose="02040502050405020303" pitchFamily="18" charset="0"/>
                <a:ea typeface="TITUS Cyberbit Basic" panose="02020603050405020304" pitchFamily="18" charset="0"/>
                <a:cs typeface="Georgia" panose="02040502050405020303" pitchFamily="18" charset="0"/>
              </a:rPr>
              <a:t>the lunar-solar calendar of - </a:t>
            </a:r>
            <a:r>
              <a:rPr lang="en-US" b="1" dirty="0" smtClean="0">
                <a:solidFill>
                  <a:srgbClr val="FF0000"/>
                </a:solidFill>
                <a:latin typeface="Georgia" panose="02040502050405020303" pitchFamily="18" charset="0"/>
                <a:ea typeface="TITUS Cyberbit Basic" panose="02020603050405020304" pitchFamily="18" charset="0"/>
                <a:cs typeface="Georgia" panose="02040502050405020303" pitchFamily="18" charset="0"/>
              </a:rPr>
              <a:t>today?</a:t>
            </a:r>
            <a:endParaRPr lang="en-US" sz="2400" b="1" dirty="0">
              <a:solidFill>
                <a:srgbClr val="FF0000"/>
              </a:solidFill>
              <a:latin typeface="Calibri" panose="020F0502020204030204" pitchFamily="34" charset="0"/>
              <a:ea typeface="Calibri" panose="020F0502020204030204" pitchFamily="34" charset="0"/>
              <a:cs typeface="Arial" panose="020B0604020202020204" pitchFamily="34" charset="0"/>
            </a:endParaRPr>
          </a:p>
        </p:txBody>
      </p:sp>
      <p:sp>
        <p:nvSpPr>
          <p:cNvPr id="5" name="Slide Number Placeholder 4"/>
          <p:cNvSpPr>
            <a:spLocks noGrp="1"/>
          </p:cNvSpPr>
          <p:nvPr>
            <p:ph type="sldNum" sz="quarter" idx="12"/>
          </p:nvPr>
        </p:nvSpPr>
        <p:spPr>
          <a:xfrm>
            <a:off x="9098977" y="6231658"/>
            <a:ext cx="2743200" cy="365125"/>
          </a:xfrm>
        </p:spPr>
        <p:txBody>
          <a:bodyPr/>
          <a:lstStyle/>
          <a:p>
            <a:fld id="{0B555D82-D20F-4DB7-B3E9-7B7EAC2F87A9}" type="slidenum">
              <a:rPr lang="en-US" smtClean="0">
                <a:solidFill>
                  <a:schemeClr val="tx1">
                    <a:lumMod val="95000"/>
                    <a:lumOff val="5000"/>
                  </a:schemeClr>
                </a:solidFill>
              </a:rPr>
              <a:t>10</a:t>
            </a:fld>
            <a:endParaRPr lang="en-US" dirty="0">
              <a:solidFill>
                <a:schemeClr val="tx1">
                  <a:lumMod val="95000"/>
                  <a:lumOff val="5000"/>
                </a:schemeClr>
              </a:solidFill>
            </a:endParaRPr>
          </a:p>
        </p:txBody>
      </p:sp>
      <p:cxnSp>
        <p:nvCxnSpPr>
          <p:cNvPr id="12" name="Straight Arrow Connector 11"/>
          <p:cNvCxnSpPr/>
          <p:nvPr/>
        </p:nvCxnSpPr>
        <p:spPr>
          <a:xfrm flipH="1" flipV="1">
            <a:off x="4002156" y="3844533"/>
            <a:ext cx="397566" cy="462424"/>
          </a:xfrm>
          <a:prstGeom prst="straightConnector1">
            <a:avLst/>
          </a:prstGeom>
          <a:ln w="57150">
            <a:solidFill>
              <a:srgbClr val="CC0099"/>
            </a:solidFill>
            <a:tailEnd type="triangle"/>
          </a:ln>
          <a:effectLst>
            <a:glow rad="139700">
              <a:schemeClr val="accent6">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4002157" y="4144585"/>
            <a:ext cx="7803048" cy="697578"/>
          </a:xfrm>
          <a:prstGeom prst="rect">
            <a:avLst/>
          </a:prstGeom>
          <a:solidFill>
            <a:schemeClr val="accent5">
              <a:lumMod val="40000"/>
              <a:lumOff val="60000"/>
            </a:schemeClr>
          </a:solidFill>
          <a:ln w="38100">
            <a:solidFill>
              <a:srgbClr val="CC00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i="1" dirty="0" smtClean="0">
                <a:solidFill>
                  <a:srgbClr val="008080"/>
                </a:solidFill>
                <a:latin typeface="Georgia" panose="02040502050405020303" pitchFamily="18" charset="0"/>
              </a:rPr>
              <a:t>Always </a:t>
            </a:r>
            <a:r>
              <a:rPr lang="en-US" sz="3200" b="1" i="1" dirty="0" smtClean="0">
                <a:solidFill>
                  <a:schemeClr val="tx1"/>
                </a:solidFill>
                <a:latin typeface="Georgia" panose="02040502050405020303" pitchFamily="18" charset="0"/>
              </a:rPr>
              <a:t>-</a:t>
            </a:r>
            <a:r>
              <a:rPr lang="en-US" sz="3200" i="1" dirty="0" smtClean="0">
                <a:solidFill>
                  <a:srgbClr val="008080"/>
                </a:solidFill>
                <a:latin typeface="Georgia" panose="02040502050405020303" pitchFamily="18" charset="0"/>
              </a:rPr>
              <a:t> </a:t>
            </a:r>
            <a:r>
              <a:rPr lang="en-US" sz="3200" dirty="0" smtClean="0">
                <a:solidFill>
                  <a:schemeClr val="tx1"/>
                </a:solidFill>
                <a:latin typeface="Georgia" panose="02040502050405020303" pitchFamily="18" charset="0"/>
              </a:rPr>
              <a:t>through</a:t>
            </a:r>
            <a:r>
              <a:rPr lang="en-US" sz="3200" dirty="0" smtClean="0">
                <a:latin typeface="Georgia" panose="02040502050405020303" pitchFamily="18" charset="0"/>
              </a:rPr>
              <a:t> </a:t>
            </a:r>
            <a:r>
              <a:rPr lang="en-US" sz="3200" b="1" dirty="0" smtClean="0">
                <a:ln w="19050">
                  <a:solidFill>
                    <a:schemeClr val="tx1"/>
                  </a:solidFill>
                </a:ln>
                <a:effectLst>
                  <a:glow rad="127000">
                    <a:srgbClr val="00FF00">
                      <a:alpha val="90000"/>
                    </a:srgbClr>
                  </a:glow>
                </a:effectLst>
                <a:latin typeface="Georgia" panose="02040502050405020303" pitchFamily="18" charset="0"/>
              </a:rPr>
              <a:t>lunar manipulation!</a:t>
            </a:r>
            <a:endParaRPr lang="en-US" sz="3200" b="1" dirty="0">
              <a:ln w="19050">
                <a:solidFill>
                  <a:schemeClr val="tx1"/>
                </a:solidFill>
              </a:ln>
              <a:effectLst>
                <a:glow rad="127000">
                  <a:srgbClr val="00FF00">
                    <a:alpha val="90000"/>
                  </a:srgbClr>
                </a:glow>
              </a:effectLst>
              <a:latin typeface="Georgia" panose="02040502050405020303" pitchFamily="18" charset="0"/>
            </a:endParaRPr>
          </a:p>
        </p:txBody>
      </p:sp>
      <p:grpSp>
        <p:nvGrpSpPr>
          <p:cNvPr id="7" name="Group 6"/>
          <p:cNvGrpSpPr/>
          <p:nvPr/>
        </p:nvGrpSpPr>
        <p:grpSpPr>
          <a:xfrm>
            <a:off x="714778" y="2717439"/>
            <a:ext cx="2247363" cy="1918953"/>
            <a:chOff x="714778" y="2717439"/>
            <a:chExt cx="2247363" cy="1918953"/>
          </a:xfrm>
          <a:effectLst>
            <a:glow rad="127000">
              <a:srgbClr val="34E9FC">
                <a:alpha val="35000"/>
              </a:srgbClr>
            </a:glow>
          </a:effectLst>
        </p:grpSpPr>
        <p:cxnSp>
          <p:nvCxnSpPr>
            <p:cNvPr id="6" name="Straight Arrow Connector 5"/>
            <p:cNvCxnSpPr/>
            <p:nvPr/>
          </p:nvCxnSpPr>
          <p:spPr>
            <a:xfrm flipV="1">
              <a:off x="2382592" y="3245476"/>
              <a:ext cx="579549" cy="283335"/>
            </a:xfrm>
            <a:prstGeom prst="straightConnector1">
              <a:avLst/>
            </a:prstGeom>
            <a:ln w="57150">
              <a:solidFill>
                <a:schemeClr val="tx1">
                  <a:lumMod val="50000"/>
                  <a:lumOff val="50000"/>
                </a:schemeClr>
              </a:solidFill>
              <a:tailEnd type="triangle"/>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395470" y="3554567"/>
              <a:ext cx="566671" cy="0"/>
            </a:xfrm>
            <a:prstGeom prst="straightConnector1">
              <a:avLst/>
            </a:prstGeom>
            <a:ln w="57150">
              <a:solidFill>
                <a:schemeClr val="tx1">
                  <a:lumMod val="50000"/>
                  <a:lumOff val="50000"/>
                </a:schemeClr>
              </a:solidFill>
              <a:tailEnd type="triangle"/>
            </a:ln>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4" name="Explosion 1 3"/>
            <p:cNvSpPr/>
            <p:nvPr/>
          </p:nvSpPr>
          <p:spPr>
            <a:xfrm>
              <a:off x="714778" y="2717439"/>
              <a:ext cx="2021983" cy="1918953"/>
            </a:xfrm>
            <a:prstGeom prst="irregularSeal1">
              <a:avLst/>
            </a:prstGeom>
            <a:solidFill>
              <a:schemeClr val="tx1"/>
            </a:solidFill>
            <a:ln w="76200">
              <a:solidFill>
                <a:srgbClr val="FB6BEA"/>
              </a:solid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Lightning Bolt 8"/>
          <p:cNvSpPr/>
          <p:nvPr/>
        </p:nvSpPr>
        <p:spPr>
          <a:xfrm rot="5683276">
            <a:off x="9839366" y="168721"/>
            <a:ext cx="1838370" cy="1948605"/>
          </a:xfrm>
          <a:prstGeom prst="lightningBolt">
            <a:avLst/>
          </a:prstGeom>
          <a:solidFill>
            <a:schemeClr val="accent1">
              <a:lumMod val="60000"/>
              <a:lumOff val="40000"/>
            </a:schemeClr>
          </a:solidFill>
          <a:ln w="57150">
            <a:solidFill>
              <a:srgbClr val="CC00FF"/>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8367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2" nodeType="withEffect">
                                  <p:stCondLst>
                                    <p:cond delay="400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par>
                                <p:cTn id="21" presetID="21" presetClass="entr" presetSubtype="1" fill="hold" nodeType="withEffect">
                                  <p:stCondLst>
                                    <p:cond delay="900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xEl>
                                              <p:pRg st="0" end="0"/>
                                            </p:txEl>
                                          </p:spTgt>
                                        </p:tgtEl>
                                        <p:attrNameLst>
                                          <p:attrName>style.visibility</p:attrName>
                                        </p:attrNameLst>
                                      </p:cBhvr>
                                      <p:to>
                                        <p:strVal val="visible"/>
                                      </p:to>
                                    </p:set>
                                    <p:animEffect transition="in" filter="wipe(left)">
                                      <p:cBhvr>
                                        <p:cTn id="28" dur="3000"/>
                                        <p:tgtEl>
                                          <p:spTgt spid="10">
                                            <p:txEl>
                                              <p:pRg st="0" end="0"/>
                                            </p:txEl>
                                          </p:spTgt>
                                        </p:tgtEl>
                                      </p:cBhvr>
                                    </p:animEffect>
                                  </p:childTnLst>
                                </p:cTn>
                              </p:par>
                              <p:par>
                                <p:cTn id="29" presetID="2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additive="base">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7" dur="1000" fill="hold"/>
                                        <p:tgtEl>
                                          <p:spTgt spid="3">
                                            <p:txEl>
                                              <p:pRg st="5" end="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1187" y="69809"/>
            <a:ext cx="7621040" cy="716700"/>
          </a:xfrm>
          <a:solidFill>
            <a:schemeClr val="bg1">
              <a:lumMod val="75000"/>
            </a:schemeClr>
          </a:solidFill>
          <a:ln>
            <a:solidFill>
              <a:schemeClr val="bg2">
                <a:lumMod val="75000"/>
              </a:schemeClr>
            </a:solidFill>
          </a:ln>
          <a:effectLst>
            <a:glow rad="228600">
              <a:schemeClr val="accent1">
                <a:satMod val="175000"/>
                <a:alpha val="40000"/>
              </a:schemeClr>
            </a:glow>
          </a:effectLst>
          <a:scene3d>
            <a:camera prst="orthographicFront"/>
            <a:lightRig rig="threePt" dir="t"/>
          </a:scene3d>
          <a:sp3d>
            <a:bevelT w="139700" h="139700" prst="divot"/>
          </a:sp3d>
        </p:spPr>
        <p:txBody>
          <a:bodyPr>
            <a:normAutofit/>
          </a:bodyPr>
          <a:lstStyle/>
          <a:p>
            <a:pPr algn="ctr"/>
            <a:r>
              <a:rPr lang="en-US" b="1" dirty="0" smtClean="0"/>
              <a:t>Important</a:t>
            </a:r>
            <a:r>
              <a:rPr lang="en-US" dirty="0" smtClean="0"/>
              <a:t> </a:t>
            </a:r>
            <a:r>
              <a:rPr lang="en-US" b="1" dirty="0" smtClean="0"/>
              <a:t>Questions</a:t>
            </a:r>
            <a:endParaRPr lang="en-US" b="1" dirty="0"/>
          </a:p>
        </p:txBody>
      </p:sp>
      <p:sp>
        <p:nvSpPr>
          <p:cNvPr id="3" name="Content Placeholder 2"/>
          <p:cNvSpPr>
            <a:spLocks noGrp="1"/>
          </p:cNvSpPr>
          <p:nvPr>
            <p:ph idx="1"/>
          </p:nvPr>
        </p:nvSpPr>
        <p:spPr>
          <a:xfrm>
            <a:off x="298702" y="878251"/>
            <a:ext cx="11565228" cy="5666703"/>
          </a:xfrm>
          <a:solidFill>
            <a:schemeClr val="bg1"/>
          </a:solidFill>
          <a:ln w="28575">
            <a:solidFill>
              <a:srgbClr val="C00000"/>
            </a:solidFill>
          </a:ln>
          <a:scene3d>
            <a:camera prst="orthographicFront"/>
            <a:lightRig rig="threePt" dir="t"/>
          </a:scene3d>
          <a:sp3d>
            <a:bevelT prst="angle"/>
          </a:sp3d>
        </p:spPr>
        <p:txBody>
          <a:bodyPr lIns="182880" tIns="182880">
            <a:normAutofit/>
            <a:sp3d extrusionH="57150">
              <a:bevelT w="38100" h="38100" prst="angle"/>
            </a:sp3d>
          </a:bodyPr>
          <a:lstStyle/>
          <a:p>
            <a:pPr>
              <a:buClr>
                <a:srgbClr val="0000CC"/>
              </a:buClr>
            </a:pPr>
            <a:r>
              <a:rPr lang="en-US" dirty="0" smtClean="0"/>
              <a:t>Why did </a:t>
            </a:r>
            <a:r>
              <a:rPr lang="en-US" b="1" dirty="0" smtClean="0">
                <a:solidFill>
                  <a:srgbClr val="0000FF"/>
                </a:solidFill>
              </a:rPr>
              <a:t>Yahusha</a:t>
            </a:r>
            <a:r>
              <a:rPr lang="en-US" dirty="0" smtClean="0">
                <a:solidFill>
                  <a:srgbClr val="0000FF"/>
                </a:solidFill>
              </a:rPr>
              <a:t> </a:t>
            </a:r>
            <a:r>
              <a:rPr lang="en-US" dirty="0" smtClean="0"/>
              <a:t>declare the Feast </a:t>
            </a:r>
            <a:r>
              <a:rPr lang="en-US" b="1" i="1" u="sng" dirty="0" smtClean="0"/>
              <a:t>of the Jews</a:t>
            </a:r>
            <a:r>
              <a:rPr lang="en-US" b="1" i="1" dirty="0" smtClean="0"/>
              <a:t> </a:t>
            </a:r>
            <a:r>
              <a:rPr lang="en-US" dirty="0" smtClean="0"/>
              <a:t>to His brothers as </a:t>
            </a:r>
            <a:r>
              <a:rPr lang="en-US" dirty="0" smtClean="0">
                <a:effectLst>
                  <a:outerShdw blurRad="50800" dist="38100" dir="2700000" algn="tl" rotWithShape="0">
                    <a:prstClr val="black">
                      <a:alpha val="40000"/>
                    </a:prstClr>
                  </a:outerShdw>
                </a:effectLst>
                <a:latin typeface="Arial Black" panose="020B0A04020102020204" pitchFamily="34" charset="0"/>
              </a:rPr>
              <a:t>“YOUR” </a:t>
            </a:r>
            <a:r>
              <a:rPr lang="en-US" dirty="0" smtClean="0"/>
              <a:t>time?</a:t>
            </a:r>
          </a:p>
          <a:p>
            <a:pPr>
              <a:buClr>
                <a:srgbClr val="0000CC"/>
              </a:buClr>
            </a:pPr>
            <a:endParaRPr lang="en-US" sz="800" dirty="0">
              <a:solidFill>
                <a:srgbClr val="0000FF"/>
              </a:solidFill>
            </a:endParaRPr>
          </a:p>
          <a:p>
            <a:pPr>
              <a:buClr>
                <a:srgbClr val="0000CC"/>
              </a:buClr>
            </a:pPr>
            <a:r>
              <a:rPr lang="en-US" b="1" dirty="0" smtClean="0">
                <a:solidFill>
                  <a:srgbClr val="0000FF"/>
                </a:solidFill>
              </a:rPr>
              <a:t>Yahusha</a:t>
            </a:r>
            <a:r>
              <a:rPr lang="en-US" dirty="0" smtClean="0"/>
              <a:t> is the </a:t>
            </a:r>
            <a:r>
              <a:rPr lang="en-US" b="1" dirty="0" smtClean="0">
                <a:solidFill>
                  <a:srgbClr val="0000FF"/>
                </a:solidFill>
              </a:rPr>
              <a:t>One</a:t>
            </a:r>
            <a:r>
              <a:rPr lang="en-US" dirty="0" smtClean="0"/>
              <a:t> who Inspired the documentation within the </a:t>
            </a:r>
            <a:r>
              <a:rPr lang="en-US" b="1" i="1" dirty="0" smtClean="0">
                <a:solidFill>
                  <a:srgbClr val="CC00FF"/>
                </a:solidFill>
                <a:latin typeface="Georgia" panose="02040502050405020303" pitchFamily="18" charset="0"/>
              </a:rPr>
              <a:t>Tanach</a:t>
            </a:r>
            <a:r>
              <a:rPr lang="en-US" dirty="0"/>
              <a:t> </a:t>
            </a:r>
            <a:r>
              <a:rPr lang="en-US" dirty="0" smtClean="0"/>
              <a:t>(Old Testament). </a:t>
            </a:r>
            <a:br>
              <a:rPr lang="en-US" dirty="0" smtClean="0"/>
            </a:br>
            <a:r>
              <a:rPr lang="en-US" dirty="0" smtClean="0"/>
              <a:t>Is it likely that we will find the same style of terminology used there too?</a:t>
            </a:r>
          </a:p>
          <a:p>
            <a:pPr>
              <a:buClr>
                <a:srgbClr val="0000CC"/>
              </a:buClr>
            </a:pPr>
            <a:endParaRPr lang="en-US" sz="800" dirty="0"/>
          </a:p>
          <a:p>
            <a:pPr>
              <a:buClr>
                <a:srgbClr val="0000CC"/>
              </a:buClr>
            </a:pPr>
            <a:r>
              <a:rPr lang="en-US" dirty="0" smtClean="0"/>
              <a:t>Why </a:t>
            </a:r>
            <a:r>
              <a:rPr lang="en-US" b="1" i="1" u="sng" dirty="0" smtClean="0"/>
              <a:t>on earth</a:t>
            </a:r>
            <a:r>
              <a:rPr lang="en-US" b="1" i="1" dirty="0" smtClean="0"/>
              <a:t> </a:t>
            </a:r>
            <a:r>
              <a:rPr lang="en-US" dirty="0" smtClean="0"/>
              <a:t>would </a:t>
            </a:r>
            <a:r>
              <a:rPr lang="en-US" b="1" dirty="0" smtClean="0">
                <a:solidFill>
                  <a:srgbClr val="0000FF"/>
                </a:solidFill>
              </a:rPr>
              <a:t>Yahusha</a:t>
            </a:r>
            <a:r>
              <a:rPr lang="en-US" dirty="0" smtClean="0"/>
              <a:t> </a:t>
            </a:r>
            <a:r>
              <a:rPr lang="en-US" b="1" i="1" u="sng" dirty="0" smtClean="0">
                <a:solidFill>
                  <a:srgbClr val="CC00FF"/>
                </a:solidFill>
              </a:rPr>
              <a:t>intentionally distance Himself</a:t>
            </a:r>
            <a:r>
              <a:rPr lang="en-US" b="1" i="1" dirty="0" smtClean="0">
                <a:solidFill>
                  <a:srgbClr val="CC00FF"/>
                </a:solidFill>
              </a:rPr>
              <a:t>  </a:t>
            </a:r>
            <a:r>
              <a:rPr lang="en-US" dirty="0" smtClean="0"/>
              <a:t>from a Feast that was </a:t>
            </a:r>
            <a:r>
              <a:rPr lang="en-US" b="1" i="1" dirty="0" smtClean="0">
                <a:solidFill>
                  <a:srgbClr val="FF0000"/>
                </a:solidFill>
                <a:effectLst/>
              </a:rPr>
              <a:t>originally</a:t>
            </a:r>
            <a:r>
              <a:rPr lang="en-US" dirty="0" smtClean="0"/>
              <a:t> commanded by </a:t>
            </a:r>
            <a:r>
              <a:rPr lang="en-US" b="1" dirty="0" smtClean="0">
                <a:solidFill>
                  <a:srgbClr val="0000FF"/>
                </a:solidFill>
              </a:rPr>
              <a:t>Yahuah?</a:t>
            </a:r>
          </a:p>
          <a:p>
            <a:pPr>
              <a:buClr>
                <a:srgbClr val="0000CC"/>
              </a:buClr>
            </a:pPr>
            <a:endParaRPr lang="en-US" sz="800" dirty="0">
              <a:solidFill>
                <a:srgbClr val="0000FF"/>
              </a:solidFill>
            </a:endParaRPr>
          </a:p>
          <a:p>
            <a:pPr>
              <a:spcAft>
                <a:spcPts val="1800"/>
              </a:spcAft>
              <a:buClr>
                <a:srgbClr val="0000CC"/>
              </a:buClr>
            </a:pPr>
            <a:r>
              <a:rPr lang="en-US" dirty="0" smtClean="0"/>
              <a:t>Is not the </a:t>
            </a:r>
            <a:r>
              <a:rPr lang="en-US" dirty="0" smtClean="0">
                <a:solidFill>
                  <a:srgbClr val="0000FF"/>
                </a:solidFill>
              </a:rPr>
              <a:t>Feast of Sukkot (Tabernacles) </a:t>
            </a:r>
            <a:r>
              <a:rPr lang="en-US" dirty="0" smtClean="0"/>
              <a:t>found in </a:t>
            </a:r>
            <a:r>
              <a:rPr lang="en-US" dirty="0" err="1" smtClean="0">
                <a:solidFill>
                  <a:srgbClr val="00B050"/>
                </a:solidFill>
              </a:rPr>
              <a:t>Exo</a:t>
            </a:r>
            <a:r>
              <a:rPr lang="en-US" dirty="0" smtClean="0">
                <a:solidFill>
                  <a:srgbClr val="00B050"/>
                </a:solidFill>
              </a:rPr>
              <a:t> 23:16, </a:t>
            </a:r>
            <a:r>
              <a:rPr lang="en-US" dirty="0" smtClean="0"/>
              <a:t>which is the </a:t>
            </a:r>
            <a:r>
              <a:rPr lang="en-US" dirty="0" smtClean="0">
                <a:solidFill>
                  <a:srgbClr val="0000FF"/>
                </a:solidFill>
              </a:rPr>
              <a:t>Everlasting Covenant </a:t>
            </a:r>
            <a:r>
              <a:rPr lang="en-US" dirty="0" smtClean="0"/>
              <a:t>upheld under the </a:t>
            </a:r>
            <a:r>
              <a:rPr lang="en-US" dirty="0" err="1" smtClean="0">
                <a:solidFill>
                  <a:srgbClr val="0000FF"/>
                </a:solidFill>
              </a:rPr>
              <a:t>Melchi-Tzedok</a:t>
            </a:r>
            <a:r>
              <a:rPr lang="en-US" dirty="0" smtClean="0">
                <a:solidFill>
                  <a:srgbClr val="0000FF"/>
                </a:solidFill>
              </a:rPr>
              <a:t> Administration? </a:t>
            </a:r>
            <a:endParaRPr lang="en-US" dirty="0">
              <a:solidFill>
                <a:srgbClr val="0000FF"/>
              </a:solidFill>
            </a:endParaRPr>
          </a:p>
          <a:p>
            <a:pPr>
              <a:buClr>
                <a:srgbClr val="0000CC"/>
              </a:buClr>
            </a:pPr>
            <a:r>
              <a:rPr lang="en-US" dirty="0" smtClean="0">
                <a:solidFill>
                  <a:schemeClr val="tx1">
                    <a:lumMod val="95000"/>
                    <a:lumOff val="5000"/>
                  </a:schemeClr>
                </a:solidFill>
              </a:rPr>
              <a:t>Is not this same Festival required of </a:t>
            </a:r>
            <a:r>
              <a:rPr lang="en-US" b="1" u="sng" dirty="0" smtClean="0">
                <a:solidFill>
                  <a:srgbClr val="CC00FF"/>
                </a:solidFill>
              </a:rPr>
              <a:t>ALL MALES</a:t>
            </a:r>
            <a:r>
              <a:rPr lang="en-US" b="1" dirty="0" smtClean="0">
                <a:solidFill>
                  <a:srgbClr val="CC00FF"/>
                </a:solidFill>
              </a:rPr>
              <a:t>, </a:t>
            </a:r>
            <a:r>
              <a:rPr lang="en-US" dirty="0" smtClean="0">
                <a:solidFill>
                  <a:schemeClr val="tx1">
                    <a:lumMod val="95000"/>
                    <a:lumOff val="5000"/>
                  </a:schemeClr>
                </a:solidFill>
              </a:rPr>
              <a:t>under statute command?  </a:t>
            </a:r>
            <a:endParaRPr lang="en-US" dirty="0">
              <a:solidFill>
                <a:schemeClr val="tx1">
                  <a:lumMod val="95000"/>
                  <a:lumOff val="5000"/>
                </a:schemeClr>
              </a:solidFill>
            </a:endParaRPr>
          </a:p>
        </p:txBody>
      </p:sp>
      <p:cxnSp>
        <p:nvCxnSpPr>
          <p:cNvPr id="5" name="Straight Connector 4"/>
          <p:cNvCxnSpPr/>
          <p:nvPr/>
        </p:nvCxnSpPr>
        <p:spPr>
          <a:xfrm>
            <a:off x="10413744" y="1446531"/>
            <a:ext cx="1043189"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Lightning Bolt 5"/>
          <p:cNvSpPr/>
          <p:nvPr/>
        </p:nvSpPr>
        <p:spPr>
          <a:xfrm rot="16671450">
            <a:off x="9109467" y="1020692"/>
            <a:ext cx="1027637" cy="1340548"/>
          </a:xfrm>
          <a:prstGeom prst="lightningBolt">
            <a:avLst/>
          </a:prstGeom>
          <a:solidFill>
            <a:srgbClr val="FFFF00"/>
          </a:solidFill>
          <a:ln w="38100">
            <a:solidFill>
              <a:schemeClr val="accent1">
                <a:lumMod val="75000"/>
              </a:schemeClr>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solidFill>
                <a:srgbClr val="FFFF00"/>
              </a:solidFill>
            </a:endParaRPr>
          </a:p>
        </p:txBody>
      </p:sp>
      <p:sp>
        <p:nvSpPr>
          <p:cNvPr id="4" name="Slide Number Placeholder 3"/>
          <p:cNvSpPr>
            <a:spLocks noGrp="1"/>
          </p:cNvSpPr>
          <p:nvPr>
            <p:ph type="sldNum" sz="quarter" idx="12"/>
          </p:nvPr>
        </p:nvSpPr>
        <p:spPr>
          <a:xfrm>
            <a:off x="9026240" y="6148530"/>
            <a:ext cx="2743200" cy="365125"/>
          </a:xfrm>
        </p:spPr>
        <p:txBody>
          <a:bodyPr/>
          <a:lstStyle/>
          <a:p>
            <a:fld id="{0B555D82-D20F-4DB7-B3E9-7B7EAC2F87A9}" type="slidenum">
              <a:rPr lang="en-US" smtClean="0">
                <a:solidFill>
                  <a:schemeClr val="tx1">
                    <a:lumMod val="95000"/>
                    <a:lumOff val="5000"/>
                  </a:schemeClr>
                </a:solidFill>
              </a:rPr>
              <a:t>11</a:t>
            </a:fld>
            <a:endParaRPr lang="en-US" dirty="0">
              <a:solidFill>
                <a:schemeClr val="tx1">
                  <a:lumMod val="95000"/>
                  <a:lumOff val="5000"/>
                </a:schemeClr>
              </a:solidFill>
            </a:endParaRPr>
          </a:p>
        </p:txBody>
      </p:sp>
      <p:sp>
        <p:nvSpPr>
          <p:cNvPr id="7" name="Cloud Callout 6"/>
          <p:cNvSpPr/>
          <p:nvPr/>
        </p:nvSpPr>
        <p:spPr>
          <a:xfrm>
            <a:off x="9623285" y="4046129"/>
            <a:ext cx="2252870" cy="861391"/>
          </a:xfrm>
          <a:prstGeom prst="cloudCallout">
            <a:avLst>
              <a:gd name="adj1" fmla="val -143061"/>
              <a:gd name="adj2" fmla="val 174362"/>
            </a:avLst>
          </a:prstGeom>
          <a:solidFill>
            <a:srgbClr val="34E9FC"/>
          </a:solidFill>
          <a:ln w="28575">
            <a:solidFill>
              <a:srgbClr val="0000C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0000CC"/>
                </a:solidFill>
              </a:rPr>
              <a:t>Yahusha!</a:t>
            </a:r>
            <a:endParaRPr lang="en-US" sz="2600" b="1" dirty="0">
              <a:solidFill>
                <a:srgbClr val="0000CC"/>
              </a:solidFill>
            </a:endParaRPr>
          </a:p>
        </p:txBody>
      </p:sp>
    </p:spTree>
    <p:extLst>
      <p:ext uri="{BB962C8B-B14F-4D97-AF65-F5344CB8AC3E}">
        <p14:creationId xmlns:p14="http://schemas.microsoft.com/office/powerpoint/2010/main" val="250503323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40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7"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1000"/>
                                        <p:tgtEl>
                                          <p:spTgt spid="3">
                                            <p:txEl>
                                              <p:pRg st="6" end="6"/>
                                            </p:txEl>
                                          </p:spTgt>
                                        </p:tgtEl>
                                      </p:cBhvr>
                                    </p:animEffect>
                                    <p:anim calcmode="lin" valueType="num">
                                      <p:cBhvr>
                                        <p:cTn id="2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left)">
                                      <p:cBhvr>
                                        <p:cTn id="27" dur="1500"/>
                                        <p:tgtEl>
                                          <p:spTgt spid="3">
                                            <p:txEl>
                                              <p:pRg st="7" end="7"/>
                                            </p:txEl>
                                          </p:spTgt>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577" y="858673"/>
            <a:ext cx="11642501" cy="5927645"/>
          </a:xfrm>
          <a:solidFill>
            <a:schemeClr val="bg1"/>
          </a:solidFill>
          <a:ln w="38100">
            <a:solidFill>
              <a:schemeClr val="accent4">
                <a:lumMod val="60000"/>
                <a:lumOff val="40000"/>
              </a:schemeClr>
            </a:solidFill>
          </a:ln>
          <a:scene3d>
            <a:camera prst="orthographicFront"/>
            <a:lightRig rig="threePt" dir="t"/>
          </a:scene3d>
          <a:sp3d>
            <a:bevelT w="114300" prst="artDeco"/>
          </a:sp3d>
        </p:spPr>
        <p:txBody>
          <a:bodyPr>
            <a:noAutofit/>
            <a:sp3d extrusionH="57150">
              <a:bevelT w="38100" h="38100"/>
            </a:sp3d>
          </a:bodyPr>
          <a:lstStyle/>
          <a:p>
            <a:pPr marL="0" indent="0">
              <a:buNone/>
            </a:pPr>
            <a:r>
              <a:rPr lang="en-US" b="1" dirty="0" smtClean="0">
                <a:solidFill>
                  <a:srgbClr val="0000FF"/>
                </a:solidFill>
              </a:rPr>
              <a:t>Yahusha</a:t>
            </a:r>
            <a:r>
              <a:rPr lang="en-US" dirty="0" smtClean="0"/>
              <a:t> spoke to His brothers and told them that </a:t>
            </a:r>
            <a:r>
              <a:rPr lang="en-US" b="1" dirty="0" smtClean="0">
                <a:effectLst>
                  <a:glow rad="228600">
                    <a:schemeClr val="accent2">
                      <a:satMod val="175000"/>
                      <a:alpha val="40000"/>
                    </a:schemeClr>
                  </a:glow>
                </a:effectLst>
              </a:rPr>
              <a:t>THEIR</a:t>
            </a:r>
            <a:r>
              <a:rPr lang="en-US" b="1" dirty="0" smtClean="0"/>
              <a:t> TIME </a:t>
            </a:r>
            <a:r>
              <a:rPr lang="en-US" dirty="0" smtClean="0"/>
              <a:t>was ready.  </a:t>
            </a:r>
          </a:p>
          <a:p>
            <a:pPr marL="0" indent="0">
              <a:buNone/>
            </a:pPr>
            <a:r>
              <a:rPr lang="en-US" b="1" i="1" dirty="0" smtClean="0">
                <a:solidFill>
                  <a:srgbClr val="9900CC"/>
                </a:solidFill>
              </a:rPr>
              <a:t>But </a:t>
            </a:r>
            <a:r>
              <a:rPr lang="en-US" b="1" i="1" dirty="0">
                <a:solidFill>
                  <a:srgbClr val="9900CC"/>
                </a:solidFill>
                <a:effectLst>
                  <a:glow rad="127000">
                    <a:srgbClr val="FFFF00"/>
                  </a:glow>
                </a:effectLst>
              </a:rPr>
              <a:t>His Time </a:t>
            </a:r>
            <a:r>
              <a:rPr lang="en-US" b="1" i="1" dirty="0" smtClean="0">
                <a:solidFill>
                  <a:srgbClr val="9900CC"/>
                </a:solidFill>
              </a:rPr>
              <a:t>was </a:t>
            </a:r>
            <a:r>
              <a:rPr lang="en-US" b="1" i="1" u="sng" dirty="0" smtClean="0">
                <a:solidFill>
                  <a:srgbClr val="9900CC"/>
                </a:solidFill>
              </a:rPr>
              <a:t>not yet</a:t>
            </a:r>
            <a:r>
              <a:rPr lang="en-US" b="1" i="1" dirty="0" smtClean="0">
                <a:solidFill>
                  <a:srgbClr val="9900CC"/>
                </a:solidFill>
              </a:rPr>
              <a:t>!</a:t>
            </a:r>
          </a:p>
          <a:p>
            <a:pPr marL="0" indent="0">
              <a:buNone/>
            </a:pPr>
            <a:r>
              <a:rPr lang="en-US" dirty="0" smtClean="0"/>
              <a:t>What did </a:t>
            </a:r>
            <a:r>
              <a:rPr lang="en-US" b="1" dirty="0" smtClean="0">
                <a:solidFill>
                  <a:srgbClr val="0000FF"/>
                </a:solidFill>
              </a:rPr>
              <a:t>Yahusha</a:t>
            </a:r>
            <a:r>
              <a:rPr lang="en-US" dirty="0" smtClean="0"/>
              <a:t> mean by this?  Let’s look into Isaiah’s writings.</a:t>
            </a:r>
          </a:p>
          <a:p>
            <a:pPr marL="0" indent="0">
              <a:buNone/>
            </a:pPr>
            <a:endParaRPr lang="en-US" sz="400" dirty="0" smtClean="0"/>
          </a:p>
          <a:p>
            <a:pPr marL="365760" indent="-914400">
              <a:spcBef>
                <a:spcPts val="0"/>
              </a:spcBef>
              <a:buNone/>
            </a:pPr>
            <a:r>
              <a:rPr lang="en-US" dirty="0">
                <a:solidFill>
                  <a:srgbClr val="008080"/>
                </a:solidFill>
                <a:latin typeface="Georgia" panose="02040502050405020303" pitchFamily="18" charset="0"/>
              </a:rPr>
              <a:t>Isa 1:12</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“When you come to appear before Me, </a:t>
            </a:r>
            <a:r>
              <a:rPr lang="en-US" b="1" u="sng" dirty="0">
                <a:solidFill>
                  <a:srgbClr val="FF0000"/>
                </a:solidFill>
                <a:latin typeface="Georgia" panose="02040502050405020303" pitchFamily="18" charset="0"/>
              </a:rPr>
              <a:t>who</a:t>
            </a:r>
            <a:r>
              <a:rPr lang="en-US" dirty="0">
                <a:solidFill>
                  <a:schemeClr val="accent2">
                    <a:lumMod val="75000"/>
                  </a:schemeClr>
                </a:solidFill>
                <a:latin typeface="Georgia" panose="02040502050405020303" pitchFamily="18" charset="0"/>
              </a:rPr>
              <a:t> has required this from your hand, </a:t>
            </a:r>
            <a:r>
              <a:rPr lang="en-US" b="1" u="sng" dirty="0">
                <a:solidFill>
                  <a:srgbClr val="FF0000"/>
                </a:solidFill>
                <a:latin typeface="Georgia" panose="02040502050405020303" pitchFamily="18" charset="0"/>
              </a:rPr>
              <a:t>to trample My courtyards</a:t>
            </a:r>
            <a:r>
              <a:rPr lang="en-US" b="1" dirty="0">
                <a:solidFill>
                  <a:srgbClr val="FF0000"/>
                </a:solidFill>
                <a:latin typeface="Georgia" panose="02040502050405020303" pitchFamily="18" charset="0"/>
              </a:rPr>
              <a:t>?</a:t>
            </a:r>
            <a:r>
              <a:rPr lang="en-US" b="1" u="sng" dirty="0">
                <a:solidFill>
                  <a:srgbClr val="FF0000"/>
                </a:solidFill>
                <a:latin typeface="Georgia" panose="02040502050405020303" pitchFamily="18" charset="0"/>
              </a:rPr>
              <a:t> </a:t>
            </a:r>
            <a:endParaRPr lang="en-US" b="1" u="sng" dirty="0" smtClean="0">
              <a:solidFill>
                <a:srgbClr val="FF0000"/>
              </a:solidFill>
              <a:latin typeface="Georgia" panose="02040502050405020303" pitchFamily="18" charset="0"/>
            </a:endParaRPr>
          </a:p>
          <a:p>
            <a:pPr marL="365760" indent="-914400">
              <a:spcBef>
                <a:spcPts val="0"/>
              </a:spcBef>
              <a:buNone/>
            </a:pPr>
            <a:endParaRPr lang="en-US" b="1" u="sng" dirty="0">
              <a:solidFill>
                <a:srgbClr val="FF0000"/>
              </a:solidFill>
              <a:latin typeface="Georgia" panose="02040502050405020303" pitchFamily="18" charset="0"/>
            </a:endParaRPr>
          </a:p>
          <a:p>
            <a:pPr marL="365760" indent="-914400">
              <a:spcBef>
                <a:spcPts val="0"/>
              </a:spcBef>
              <a:buNone/>
            </a:pPr>
            <a:r>
              <a:rPr lang="en-US" b="1" dirty="0">
                <a:solidFill>
                  <a:srgbClr val="FF0000"/>
                </a:solidFill>
                <a:latin typeface="Georgia" panose="02040502050405020303" pitchFamily="18" charset="0"/>
              </a:rPr>
              <a:t>	</a:t>
            </a:r>
            <a:r>
              <a:rPr lang="en-US" b="1" dirty="0" smtClean="0">
                <a:solidFill>
                  <a:srgbClr val="FF0000"/>
                </a:solidFill>
                <a:latin typeface="Georgia" panose="02040502050405020303" pitchFamily="18" charset="0"/>
              </a:rPr>
              <a:t>Paraphrased: - </a:t>
            </a:r>
            <a:r>
              <a:rPr lang="en-US" b="1" u="sng" dirty="0" smtClean="0"/>
              <a:t>Who</a:t>
            </a:r>
            <a:r>
              <a:rPr lang="en-US" dirty="0" smtClean="0"/>
              <a:t> has taught you to </a:t>
            </a:r>
            <a:r>
              <a:rPr lang="en-US" b="1" i="1" dirty="0" smtClean="0">
                <a:effectLst>
                  <a:glow rad="127000">
                    <a:srgbClr val="00FF00"/>
                  </a:glow>
                </a:effectLst>
              </a:rPr>
              <a:t>desecrate</a:t>
            </a:r>
            <a:r>
              <a:rPr lang="en-US" dirty="0" smtClean="0"/>
              <a:t> My Principles? </a:t>
            </a:r>
          </a:p>
          <a:p>
            <a:pPr marL="365760" indent="-914400">
              <a:spcBef>
                <a:spcPts val="0"/>
              </a:spcBef>
              <a:buNone/>
            </a:pPr>
            <a:endParaRPr lang="en-US" b="1" u="sng" dirty="0">
              <a:solidFill>
                <a:srgbClr val="FF0000"/>
              </a:solidFill>
              <a:latin typeface="Georgia" panose="02040502050405020303" pitchFamily="18" charset="0"/>
            </a:endParaRPr>
          </a:p>
          <a:p>
            <a:pPr marL="1371600" indent="-1371600">
              <a:spcBef>
                <a:spcPts val="0"/>
              </a:spcBef>
              <a:buNone/>
            </a:pPr>
            <a:r>
              <a:rPr lang="en-US" dirty="0">
                <a:solidFill>
                  <a:srgbClr val="008080"/>
                </a:solidFill>
                <a:latin typeface="Georgia" panose="02040502050405020303" pitchFamily="18" charset="0"/>
              </a:rPr>
              <a:t>Isa </a:t>
            </a:r>
            <a:r>
              <a:rPr lang="en-US" dirty="0" smtClean="0">
                <a:solidFill>
                  <a:srgbClr val="008080"/>
                </a:solidFill>
                <a:latin typeface="Georgia" panose="02040502050405020303" pitchFamily="18" charset="0"/>
              </a:rPr>
              <a:t>1:13</a:t>
            </a:r>
            <a:r>
              <a:rPr lang="en-US" dirty="0">
                <a:solidFill>
                  <a:prstClr val="black"/>
                </a:solidFill>
                <a:latin typeface="Georgia" panose="02040502050405020303" pitchFamily="18" charset="0"/>
              </a:rPr>
              <a:t>	</a:t>
            </a:r>
            <a:r>
              <a:rPr lang="en-US" dirty="0" smtClean="0">
                <a:solidFill>
                  <a:srgbClr val="CC00FF"/>
                </a:solidFill>
                <a:latin typeface="Georgia" panose="02040502050405020303" pitchFamily="18" charset="0"/>
              </a:rPr>
              <a:t>“Stop </a:t>
            </a:r>
            <a:r>
              <a:rPr lang="en-US" dirty="0">
                <a:solidFill>
                  <a:srgbClr val="CC00FF"/>
                </a:solidFill>
                <a:latin typeface="Georgia" panose="02040502050405020303" pitchFamily="18" charset="0"/>
              </a:rPr>
              <a:t>bringing </a:t>
            </a:r>
            <a:r>
              <a:rPr lang="en-US" u="sng" dirty="0">
                <a:solidFill>
                  <a:srgbClr val="CC00FF"/>
                </a:solidFill>
                <a:latin typeface="Georgia" panose="02040502050405020303" pitchFamily="18" charset="0"/>
              </a:rPr>
              <a:t>futile offerings</a:t>
            </a:r>
            <a:r>
              <a:rPr lang="en-US" dirty="0">
                <a:solidFill>
                  <a:srgbClr val="CC00FF"/>
                </a:solidFill>
                <a:latin typeface="Georgia" panose="02040502050405020303" pitchFamily="18" charset="0"/>
              </a:rPr>
              <a:t>, incense, </a:t>
            </a:r>
            <a:r>
              <a:rPr lang="en-US" b="1" u="sng" dirty="0">
                <a:solidFill>
                  <a:srgbClr val="CC00FF"/>
                </a:solidFill>
                <a:latin typeface="Georgia" panose="02040502050405020303" pitchFamily="18" charset="0"/>
              </a:rPr>
              <a:t>it is an abomination </a:t>
            </a:r>
            <a:r>
              <a:rPr lang="en-US" dirty="0">
                <a:solidFill>
                  <a:srgbClr val="CC00FF"/>
                </a:solidFill>
                <a:latin typeface="Georgia" panose="02040502050405020303" pitchFamily="18" charset="0"/>
              </a:rPr>
              <a:t>to Me</a:t>
            </a:r>
            <a:r>
              <a:rPr lang="en-US" dirty="0" smtClean="0">
                <a:solidFill>
                  <a:srgbClr val="CC00FF"/>
                </a:solidFill>
                <a:latin typeface="Georgia" panose="02040502050405020303" pitchFamily="18" charset="0"/>
              </a:rPr>
              <a:t>.  New </a:t>
            </a:r>
            <a:r>
              <a:rPr lang="en-US" dirty="0">
                <a:solidFill>
                  <a:srgbClr val="CC00FF"/>
                </a:solidFill>
                <a:latin typeface="Georgia" panose="02040502050405020303" pitchFamily="18" charset="0"/>
              </a:rPr>
              <a:t>Moons, Sabbaths, the calling of meetings – I am unable to </a:t>
            </a:r>
            <a:r>
              <a:rPr lang="en-US" dirty="0" smtClean="0">
                <a:solidFill>
                  <a:srgbClr val="CC00FF"/>
                </a:solidFill>
                <a:latin typeface="Georgia" panose="02040502050405020303" pitchFamily="18" charset="0"/>
              </a:rPr>
              <a:t>bear</a:t>
            </a:r>
            <a:endParaRPr lang="en-US" b="1" dirty="0" smtClean="0">
              <a:solidFill>
                <a:srgbClr val="FF0000"/>
              </a:solidFill>
              <a:latin typeface="Georgia" panose="02040502050405020303" pitchFamily="18" charset="0"/>
            </a:endParaRPr>
          </a:p>
          <a:p>
            <a:pPr marL="365760" indent="-914400">
              <a:spcBef>
                <a:spcPts val="0"/>
              </a:spcBef>
              <a:buNone/>
            </a:pPr>
            <a:endParaRPr lang="en-US" b="1" dirty="0">
              <a:solidFill>
                <a:srgbClr val="FF0000"/>
              </a:solidFill>
              <a:latin typeface="Georgia" panose="02040502050405020303" pitchFamily="18" charset="0"/>
            </a:endParaRPr>
          </a:p>
          <a:p>
            <a:pPr marL="0" indent="0">
              <a:spcBef>
                <a:spcPts val="0"/>
              </a:spcBef>
              <a:buNone/>
            </a:pPr>
            <a:r>
              <a:rPr lang="en-US" dirty="0" smtClean="0">
                <a:latin typeface="Georgia" panose="02040502050405020303" pitchFamily="18" charset="0"/>
              </a:rPr>
              <a:t>What was it about these different Sabbaths and assemblies that </a:t>
            </a:r>
            <a:r>
              <a:rPr lang="en-US" b="1" dirty="0" err="1" smtClean="0">
                <a:solidFill>
                  <a:srgbClr val="0000FF"/>
                </a:solidFill>
                <a:latin typeface="Georgia" panose="02040502050405020303" pitchFamily="18" charset="0"/>
              </a:rPr>
              <a:t>Yahuah</a:t>
            </a:r>
            <a:r>
              <a:rPr lang="en-US" dirty="0" smtClean="0">
                <a:latin typeface="Georgia" panose="02040502050405020303" pitchFamily="18" charset="0"/>
              </a:rPr>
              <a:t> emphatically despised?</a:t>
            </a:r>
            <a:endParaRPr lang="en-US" dirty="0">
              <a:latin typeface="Georgia" panose="02040502050405020303" pitchFamily="18" charset="0"/>
            </a:endParaRPr>
          </a:p>
        </p:txBody>
      </p:sp>
      <p:cxnSp>
        <p:nvCxnSpPr>
          <p:cNvPr id="5" name="Straight Connector 4"/>
          <p:cNvCxnSpPr/>
          <p:nvPr/>
        </p:nvCxnSpPr>
        <p:spPr>
          <a:xfrm>
            <a:off x="2911348" y="5125808"/>
            <a:ext cx="1841679"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945664" y="5125808"/>
            <a:ext cx="1416676"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208249" y="5136199"/>
            <a:ext cx="2871989"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8556107" y="2955172"/>
            <a:ext cx="3247223" cy="1062506"/>
            <a:chOff x="8400242" y="2746299"/>
            <a:chExt cx="3247223" cy="1062506"/>
          </a:xfrm>
        </p:grpSpPr>
        <p:cxnSp>
          <p:nvCxnSpPr>
            <p:cNvPr id="8" name="Straight Arrow Connector 7"/>
            <p:cNvCxnSpPr/>
            <p:nvPr/>
          </p:nvCxnSpPr>
          <p:spPr>
            <a:xfrm flipH="1" flipV="1">
              <a:off x="8400242" y="2773318"/>
              <a:ext cx="2137007" cy="589684"/>
            </a:xfrm>
            <a:prstGeom prst="straightConnector1">
              <a:avLst/>
            </a:prstGeom>
            <a:ln w="57150">
              <a:solidFill>
                <a:srgbClr val="FF0000"/>
              </a:solidFill>
              <a:headEnd type="none" w="med" len="med"/>
              <a:tailEnd type="arrow" w="med" len="med"/>
            </a:ln>
            <a:effectLst>
              <a:glow rad="101600">
                <a:srgbClr val="00FF00">
                  <a:alpha val="60000"/>
                </a:srgbClr>
              </a:glow>
            </a:effectLst>
            <a:scene3d>
              <a:camera prst="orthographicFront"/>
              <a:lightRig rig="threePt" dir="t"/>
            </a:scene3d>
            <a:sp3d>
              <a:bevelT prst="slope"/>
            </a:sp3d>
          </p:spPr>
          <p:style>
            <a:lnRef idx="1">
              <a:schemeClr val="accent1"/>
            </a:lnRef>
            <a:fillRef idx="0">
              <a:schemeClr val="accent1"/>
            </a:fillRef>
            <a:effectRef idx="0">
              <a:schemeClr val="accent1"/>
            </a:effectRef>
            <a:fontRef idx="minor">
              <a:schemeClr val="tx1"/>
            </a:fontRef>
          </p:style>
        </p:cxnSp>
        <p:sp>
          <p:nvSpPr>
            <p:cNvPr id="4" name="Explosion 1 3"/>
            <p:cNvSpPr/>
            <p:nvPr/>
          </p:nvSpPr>
          <p:spPr>
            <a:xfrm rot="20987073">
              <a:off x="10514125" y="2746299"/>
              <a:ext cx="1133340" cy="1062506"/>
            </a:xfrm>
            <a:prstGeom prst="irregularSeal1">
              <a:avLst/>
            </a:prstGeom>
            <a:solidFill>
              <a:srgbClr val="FFC000"/>
            </a:solidFill>
            <a:ln w="38100">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Slide Number Placeholder 9"/>
          <p:cNvSpPr>
            <a:spLocks noGrp="1"/>
          </p:cNvSpPr>
          <p:nvPr>
            <p:ph type="sldNum" sz="quarter" idx="12"/>
          </p:nvPr>
        </p:nvSpPr>
        <p:spPr>
          <a:xfrm>
            <a:off x="9067804" y="6314786"/>
            <a:ext cx="2743200" cy="365125"/>
          </a:xfrm>
        </p:spPr>
        <p:txBody>
          <a:bodyPr/>
          <a:lstStyle/>
          <a:p>
            <a:fld id="{0B555D82-D20F-4DB7-B3E9-7B7EAC2F87A9}" type="slidenum">
              <a:rPr lang="en-US" smtClean="0">
                <a:solidFill>
                  <a:schemeClr val="tx1">
                    <a:lumMod val="95000"/>
                    <a:lumOff val="5000"/>
                  </a:schemeClr>
                </a:solidFill>
              </a:rPr>
              <a:t>12</a:t>
            </a:fld>
            <a:endParaRPr lang="en-US" dirty="0">
              <a:solidFill>
                <a:schemeClr val="tx1">
                  <a:lumMod val="95000"/>
                  <a:lumOff val="5000"/>
                </a:schemeClr>
              </a:solidFill>
            </a:endParaRPr>
          </a:p>
        </p:txBody>
      </p:sp>
      <p:sp>
        <p:nvSpPr>
          <p:cNvPr id="12" name="Rectangle 11"/>
          <p:cNvSpPr/>
          <p:nvPr/>
        </p:nvSpPr>
        <p:spPr>
          <a:xfrm>
            <a:off x="3988903" y="5158010"/>
            <a:ext cx="7764466" cy="474836"/>
          </a:xfrm>
          <a:prstGeom prst="rect">
            <a:avLst/>
          </a:prstGeom>
          <a:solidFill>
            <a:schemeClr val="bg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solidFill>
                  <a:srgbClr val="CC0099"/>
                </a:solidFill>
                <a:effectLst>
                  <a:glow rad="139700">
                    <a:schemeClr val="accent4">
                      <a:satMod val="175000"/>
                      <a:alpha val="40000"/>
                    </a:schemeClr>
                  </a:glow>
                </a:effectLst>
                <a:latin typeface="Georgia" panose="02040502050405020303" pitchFamily="18" charset="0"/>
              </a:rPr>
              <a:t>UNRIGHTEOUSNESS AND ASSEMBLY.</a:t>
            </a:r>
            <a:endParaRPr lang="en-US" sz="2800" b="1" i="1" dirty="0">
              <a:solidFill>
                <a:srgbClr val="CC0099"/>
              </a:solidFill>
              <a:effectLst>
                <a:glow rad="139700">
                  <a:schemeClr val="accent4">
                    <a:satMod val="175000"/>
                    <a:alpha val="40000"/>
                  </a:schemeClr>
                </a:glow>
              </a:effectLst>
              <a:latin typeface="Georgia" panose="02040502050405020303" pitchFamily="18" charset="0"/>
            </a:endParaRPr>
          </a:p>
        </p:txBody>
      </p:sp>
      <p:sp>
        <p:nvSpPr>
          <p:cNvPr id="15" name="Title 1"/>
          <p:cNvSpPr>
            <a:spLocks noGrp="1"/>
          </p:cNvSpPr>
          <p:nvPr>
            <p:ph type="title"/>
          </p:nvPr>
        </p:nvSpPr>
        <p:spPr>
          <a:xfrm>
            <a:off x="1174283" y="60325"/>
            <a:ext cx="9799188" cy="686635"/>
          </a:xfrm>
          <a:solidFill>
            <a:schemeClr val="bg1">
              <a:lumMod val="85000"/>
            </a:schemeClr>
          </a:solidFill>
          <a:ln w="38100">
            <a:solidFill>
              <a:srgbClr val="00FF00"/>
            </a:solidFill>
          </a:ln>
          <a:effectLst>
            <a:glow rad="101600">
              <a:srgbClr val="FF3399">
                <a:alpha val="60000"/>
              </a:srgbClr>
            </a:glow>
          </a:effectLst>
          <a:scene3d>
            <a:camera prst="orthographicFront"/>
            <a:lightRig rig="threePt" dir="t"/>
          </a:scene3d>
          <a:sp3d>
            <a:bevelT/>
          </a:sp3d>
        </p:spPr>
        <p:txBody>
          <a:bodyPr>
            <a:normAutofit fontScale="90000"/>
            <a:sp3d extrusionH="57150">
              <a:bevelT w="38100" h="38100"/>
            </a:sp3d>
          </a:bodyPr>
          <a:lstStyle/>
          <a:p>
            <a:pPr algn="ctr"/>
            <a:r>
              <a:rPr lang="en-US" b="1" i="1" u="sng" dirty="0" smtClean="0">
                <a:effectLst>
                  <a:outerShdw blurRad="50800" dist="38100" algn="l" rotWithShape="0">
                    <a:prstClr val="black">
                      <a:alpha val="40000"/>
                    </a:prstClr>
                  </a:outerShdw>
                </a:effectLst>
              </a:rPr>
              <a:t>Your</a:t>
            </a:r>
            <a:r>
              <a:rPr lang="en-US" b="1" dirty="0" smtClean="0">
                <a:effectLst>
                  <a:outerShdw blurRad="50800" dist="38100" algn="l" rotWithShape="0">
                    <a:prstClr val="black">
                      <a:alpha val="40000"/>
                    </a:prstClr>
                  </a:outerShdw>
                </a:effectLst>
              </a:rPr>
              <a:t> </a:t>
            </a:r>
            <a:r>
              <a:rPr lang="en-US" b="1" dirty="0" smtClean="0"/>
              <a:t>Time </a:t>
            </a:r>
            <a:r>
              <a:rPr lang="en-US" b="1" dirty="0" smtClean="0">
                <a:solidFill>
                  <a:srgbClr val="FF0000"/>
                </a:solidFill>
              </a:rPr>
              <a:t>=</a:t>
            </a:r>
            <a:r>
              <a:rPr lang="en-US" b="1" dirty="0" smtClean="0"/>
              <a:t> </a:t>
            </a:r>
            <a:r>
              <a:rPr lang="en-US" b="1" i="1" u="sng" dirty="0" smtClean="0">
                <a:effectLst>
                  <a:outerShdw blurRad="50800" dist="38100" algn="l" rotWithShape="0">
                    <a:prstClr val="black">
                      <a:alpha val="40000"/>
                    </a:prstClr>
                  </a:outerShdw>
                </a:effectLst>
              </a:rPr>
              <a:t>Your</a:t>
            </a:r>
            <a:r>
              <a:rPr lang="en-US" b="1" dirty="0" smtClean="0">
                <a:effectLst>
                  <a:outerShdw blurRad="50800" dist="38100" algn="l" rotWithShape="0">
                    <a:prstClr val="black">
                      <a:alpha val="40000"/>
                    </a:prstClr>
                  </a:outerShdw>
                </a:effectLst>
              </a:rPr>
              <a:t> </a:t>
            </a:r>
            <a:r>
              <a:rPr lang="en-US" b="1" dirty="0" smtClean="0"/>
              <a:t>Appointed Times </a:t>
            </a:r>
            <a:endParaRPr lang="en-US" b="1" dirty="0"/>
          </a:p>
        </p:txBody>
      </p:sp>
    </p:spTree>
    <p:extLst>
      <p:ext uri="{BB962C8B-B14F-4D97-AF65-F5344CB8AC3E}">
        <p14:creationId xmlns:p14="http://schemas.microsoft.com/office/powerpoint/2010/main" val="15095808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arn(inVertical)">
                                      <p:cBhvr>
                                        <p:cTn id="7" dur="1000"/>
                                        <p:tgtEl>
                                          <p:spTgt spid="3">
                                            <p:txEl>
                                              <p:pRg st="4" end="4"/>
                                            </p:txEl>
                                          </p:spTgt>
                                        </p:tgtEl>
                                      </p:cBhvr>
                                    </p:animEffect>
                                  </p:childTnLst>
                                </p:cTn>
                              </p:par>
                              <p:par>
                                <p:cTn id="8" presetID="2"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1000"/>
                            </p:stCondLst>
                            <p:childTnLst>
                              <p:par>
                                <p:cTn id="13" presetID="22" presetClass="entr" presetSubtype="2" fill="hold" nodeType="after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1000"/>
                                        <p:tgtEl>
                                          <p:spTgt spid="6"/>
                                        </p:tgtEl>
                                      </p:cBhvr>
                                    </p:animEffect>
                                  </p:childTnLst>
                                </p:cTn>
                              </p:par>
                              <p:par>
                                <p:cTn id="16" presetID="22" presetClass="entr" presetSubtype="8" fill="hold" nodeType="withEffect">
                                  <p:stCondLst>
                                    <p:cond delay="450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wipe(left)">
                                      <p:cBhvr>
                                        <p:cTn id="18" dur="125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up)">
                                      <p:cBhvr>
                                        <p:cTn id="23" dur="1250"/>
                                        <p:tgtEl>
                                          <p:spTgt spid="3">
                                            <p:txEl>
                                              <p:pRg st="8" end="8"/>
                                            </p:txEl>
                                          </p:spTgt>
                                        </p:tgtEl>
                                      </p:cBhvr>
                                    </p:animEffect>
                                  </p:childTnLst>
                                </p:cTn>
                              </p:par>
                              <p:par>
                                <p:cTn id="24" presetID="22" presetClass="entr" presetSubtype="8"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par>
                                <p:cTn id="27" presetID="22" presetClass="entr" presetSubtype="8"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nodeType="with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wipe(left)">
                                      <p:cBhvr>
                                        <p:cTn id="35" dur="3000"/>
                                        <p:tgtEl>
                                          <p:spTgt spid="12">
                                            <p:txEl>
                                              <p:pRg st="0" end="0"/>
                                            </p:txEl>
                                          </p:spTgt>
                                        </p:tgtEl>
                                      </p:cBhvr>
                                    </p:animEffect>
                                  </p:childTnLst>
                                </p:cTn>
                              </p:par>
                              <p:par>
                                <p:cTn id="36" presetID="35" presetClass="emph" presetSubtype="0" repeatCount="indefinite" fill="hold" nodeType="withEffect">
                                  <p:stCondLst>
                                    <p:cond delay="3000"/>
                                  </p:stCondLst>
                                  <p:childTnLst>
                                    <p:anim calcmode="discrete" valueType="str">
                                      <p:cBhvr>
                                        <p:cTn id="37" dur="2000" fill="hold"/>
                                        <p:tgtEl>
                                          <p:spTgt spid="12">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 fill="hold" nodeType="clickEffect">
                                  <p:stCondLst>
                                    <p:cond delay="0"/>
                                  </p:stCondLst>
                                  <p:childTnLst>
                                    <p:set>
                                      <p:cBhvr>
                                        <p:cTn id="41" dur="1" fill="hold">
                                          <p:stCondLst>
                                            <p:cond delay="0"/>
                                          </p:stCondLst>
                                        </p:cTn>
                                        <p:tgtEl>
                                          <p:spTgt spid="3">
                                            <p:txEl>
                                              <p:pRg st="10" end="10"/>
                                            </p:txEl>
                                          </p:spTgt>
                                        </p:tgtEl>
                                        <p:attrNameLst>
                                          <p:attrName>style.visibility</p:attrName>
                                        </p:attrNameLst>
                                      </p:cBhvr>
                                      <p:to>
                                        <p:strVal val="visible"/>
                                      </p:to>
                                    </p:set>
                                    <p:anim calcmode="lin" valueType="num">
                                      <p:cBhvr additive="base">
                                        <p:cTn id="42" dur="125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3" dur="1250" fill="hold"/>
                                        <p:tgtEl>
                                          <p:spTgt spid="3">
                                            <p:txEl>
                                              <p:pRg st="10" end="1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3299" y="72736"/>
            <a:ext cx="4704866" cy="768927"/>
          </a:xfrm>
          <a:solidFill>
            <a:schemeClr val="bg1">
              <a:lumMod val="85000"/>
            </a:schemeClr>
          </a:solidFill>
          <a:ln>
            <a:solidFill>
              <a:schemeClr val="bg1">
                <a:lumMod val="65000"/>
              </a:schemeClr>
            </a:solidFill>
          </a:ln>
          <a:effectLst>
            <a:glow rad="228600">
              <a:srgbClr val="800000">
                <a:alpha val="40000"/>
              </a:srgbClr>
            </a:glow>
          </a:effectLst>
          <a:scene3d>
            <a:camera prst="orthographicFront"/>
            <a:lightRig rig="threePt" dir="t"/>
          </a:scene3d>
          <a:sp3d>
            <a:bevelT w="114300" prst="artDeco"/>
          </a:sp3d>
        </p:spPr>
        <p:txBody>
          <a:bodyPr>
            <a:normAutofit/>
          </a:bodyPr>
          <a:lstStyle/>
          <a:p>
            <a:pPr algn="ctr"/>
            <a:r>
              <a:rPr lang="en-US" dirty="0" smtClean="0"/>
              <a:t>Isaiah Continued</a:t>
            </a:r>
            <a:endParaRPr lang="en-US" dirty="0"/>
          </a:p>
        </p:txBody>
      </p:sp>
      <p:sp>
        <p:nvSpPr>
          <p:cNvPr id="3" name="Content Placeholder 2"/>
          <p:cNvSpPr>
            <a:spLocks noGrp="1"/>
          </p:cNvSpPr>
          <p:nvPr>
            <p:ph idx="1"/>
          </p:nvPr>
        </p:nvSpPr>
        <p:spPr>
          <a:xfrm>
            <a:off x="257577" y="941916"/>
            <a:ext cx="11668260" cy="5708267"/>
          </a:xfrm>
          <a:solidFill>
            <a:schemeClr val="bg1"/>
          </a:solidFill>
          <a:ln w="38100">
            <a:solidFill>
              <a:srgbClr val="CC00FF"/>
            </a:solidFill>
          </a:ln>
          <a:scene3d>
            <a:camera prst="orthographicFront"/>
            <a:lightRig rig="threePt" dir="t"/>
          </a:scene3d>
          <a:sp3d>
            <a:bevelT w="114300" prst="artDeco"/>
          </a:sp3d>
        </p:spPr>
        <p:txBody>
          <a:bodyPr>
            <a:normAutofit/>
            <a:sp3d extrusionH="57150">
              <a:bevelT w="38100" h="38100"/>
            </a:sp3d>
          </a:bodyPr>
          <a:lstStyle/>
          <a:p>
            <a:pPr marL="365760" indent="-914400">
              <a:spcBef>
                <a:spcPts val="0"/>
              </a:spcBef>
              <a:buNone/>
            </a:pPr>
            <a:endParaRPr lang="en-US" sz="1000" dirty="0" smtClean="0">
              <a:solidFill>
                <a:srgbClr val="008080"/>
              </a:solidFill>
              <a:latin typeface="Georgia" panose="02040502050405020303" pitchFamily="18" charset="0"/>
            </a:endParaRPr>
          </a:p>
          <a:p>
            <a:pPr marL="365760" indent="-914400">
              <a:spcBef>
                <a:spcPts val="0"/>
              </a:spcBef>
              <a:buNone/>
            </a:pPr>
            <a:r>
              <a:rPr lang="en-US" dirty="0" smtClean="0">
                <a:solidFill>
                  <a:srgbClr val="008080"/>
                </a:solidFill>
                <a:latin typeface="Georgia" panose="02040502050405020303" pitchFamily="18" charset="0"/>
              </a:rPr>
              <a:t>Isa </a:t>
            </a:r>
            <a:r>
              <a:rPr lang="en-US" dirty="0">
                <a:solidFill>
                  <a:srgbClr val="008080"/>
                </a:solidFill>
                <a:latin typeface="Georgia" panose="02040502050405020303" pitchFamily="18" charset="0"/>
              </a:rPr>
              <a:t>1:14</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“My being hates </a:t>
            </a:r>
            <a:r>
              <a:rPr lang="en-US" dirty="0" smtClean="0">
                <a:effectLst>
                  <a:outerShdw blurRad="38100" dist="38100" dir="2700000" algn="tl">
                    <a:srgbClr val="000000">
                      <a:alpha val="43137"/>
                    </a:srgbClr>
                  </a:outerShdw>
                </a:effectLst>
                <a:latin typeface="Arial Black" panose="020B0A04020102020204" pitchFamily="34" charset="0"/>
              </a:rPr>
              <a:t>YOUR</a:t>
            </a:r>
            <a:r>
              <a:rPr lang="en-US"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rPr>
              <a:t> </a:t>
            </a:r>
            <a:r>
              <a:rPr lang="en-US" b="1" i="1" dirty="0">
                <a:solidFill>
                  <a:srgbClr val="FF0000"/>
                </a:solidFill>
                <a:latin typeface="Georgia" panose="02040502050405020303" pitchFamily="18" charset="0"/>
              </a:rPr>
              <a:t>New Moons </a:t>
            </a:r>
            <a:r>
              <a:rPr lang="en-US" dirty="0">
                <a:solidFill>
                  <a:schemeClr val="accent2">
                    <a:lumMod val="75000"/>
                  </a:schemeClr>
                </a:solidFill>
                <a:latin typeface="Georgia" panose="02040502050405020303" pitchFamily="18" charset="0"/>
              </a:rPr>
              <a:t>and </a:t>
            </a:r>
            <a:r>
              <a:rPr lang="en-US" dirty="0">
                <a:effectLst>
                  <a:outerShdw blurRad="38100" dist="38100" dir="2700000" algn="tl">
                    <a:srgbClr val="000000">
                      <a:alpha val="43137"/>
                    </a:srgbClr>
                  </a:outerShdw>
                </a:effectLst>
                <a:latin typeface="Arial Black" panose="020B0A04020102020204" pitchFamily="34" charset="0"/>
              </a:rPr>
              <a:t>YOUR</a:t>
            </a:r>
            <a:r>
              <a:rPr lang="en-US" dirty="0" smtClean="0">
                <a:solidFill>
                  <a:schemeClr val="accent2">
                    <a:lumMod val="75000"/>
                  </a:schemeClr>
                </a:solidFill>
                <a:effectLst>
                  <a:outerShdw blurRad="38100" dist="38100" dir="2700000" algn="tl">
                    <a:srgbClr val="000000">
                      <a:alpha val="43137"/>
                    </a:srgb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appointed times, they are a trouble to Me, I am weary of bearing </a:t>
            </a:r>
            <a:r>
              <a:rPr lang="en-US" dirty="0" smtClean="0">
                <a:solidFill>
                  <a:schemeClr val="accent2">
                    <a:lumMod val="75000"/>
                  </a:schemeClr>
                </a:solidFill>
                <a:latin typeface="Georgia" panose="02040502050405020303" pitchFamily="18" charset="0"/>
              </a:rPr>
              <a:t>them.</a:t>
            </a:r>
          </a:p>
          <a:p>
            <a:pPr marL="365760" indent="-914400">
              <a:spcBef>
                <a:spcPts val="0"/>
              </a:spcBef>
              <a:buNone/>
            </a:pPr>
            <a:endParaRPr lang="en-US" dirty="0">
              <a:solidFill>
                <a:schemeClr val="accent2">
                  <a:lumMod val="75000"/>
                </a:schemeClr>
              </a:solidFill>
              <a:latin typeface="Georgia" panose="02040502050405020303" pitchFamily="18" charset="0"/>
            </a:endParaRPr>
          </a:p>
          <a:p>
            <a:pPr marL="365760" indent="-914400">
              <a:spcBef>
                <a:spcPts val="0"/>
              </a:spcBef>
              <a:buNone/>
            </a:pPr>
            <a:r>
              <a:rPr lang="en-US" dirty="0" smtClean="0">
                <a:solidFill>
                  <a:srgbClr val="008080"/>
                </a:solidFill>
                <a:latin typeface="Georgia" panose="02040502050405020303" pitchFamily="18" charset="0"/>
              </a:rPr>
              <a:t>Isa 1:15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when you spread out your hands, I hide My eyes from you; even though you make many prayers, </a:t>
            </a:r>
            <a:r>
              <a:rPr lang="en-US" b="1" i="1" dirty="0">
                <a:solidFill>
                  <a:srgbClr val="FF0000"/>
                </a:solidFill>
                <a:latin typeface="Georgia" panose="02040502050405020303" pitchFamily="18" charset="0"/>
              </a:rPr>
              <a:t>I do not hear. </a:t>
            </a:r>
            <a:r>
              <a:rPr lang="en-US" b="1" i="1" dirty="0" smtClean="0">
                <a:solidFill>
                  <a:srgbClr val="FF0000"/>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Your </a:t>
            </a:r>
            <a:r>
              <a:rPr lang="en-US" dirty="0">
                <a:solidFill>
                  <a:schemeClr val="accent2">
                    <a:lumMod val="75000"/>
                  </a:schemeClr>
                </a:solidFill>
                <a:latin typeface="Georgia" panose="02040502050405020303" pitchFamily="18" charset="0"/>
              </a:rPr>
              <a:t>hands have become filled with blood. </a:t>
            </a:r>
            <a:endParaRPr lang="en-US" dirty="0" smtClean="0">
              <a:solidFill>
                <a:schemeClr val="accent2">
                  <a:lumMod val="75000"/>
                </a:schemeClr>
              </a:solidFill>
              <a:latin typeface="Georgia" panose="02040502050405020303" pitchFamily="18" charset="0"/>
            </a:endParaRPr>
          </a:p>
          <a:p>
            <a:pPr marL="365760" indent="-914400">
              <a:spcBef>
                <a:spcPts val="0"/>
              </a:spcBef>
              <a:buNone/>
            </a:pPr>
            <a:endParaRPr lang="en-US" dirty="0">
              <a:solidFill>
                <a:schemeClr val="accent2">
                  <a:lumMod val="75000"/>
                </a:schemeClr>
              </a:solidFill>
              <a:latin typeface="Georgia" panose="02040502050405020303" pitchFamily="18" charset="0"/>
            </a:endParaRPr>
          </a:p>
          <a:p>
            <a:pPr marL="365760" indent="-914400">
              <a:spcBef>
                <a:spcPts val="0"/>
              </a:spcBef>
              <a:buNone/>
            </a:pPr>
            <a:r>
              <a:rPr lang="en-US" dirty="0">
                <a:solidFill>
                  <a:srgbClr val="008080"/>
                </a:solidFill>
                <a:latin typeface="Georgia" panose="02040502050405020303" pitchFamily="18" charset="0"/>
              </a:rPr>
              <a:t>Isa 1:16</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“Wash yourselves, make yourselves clean; </a:t>
            </a:r>
            <a:r>
              <a:rPr lang="en-US" b="1" dirty="0">
                <a:latin typeface="Georgia" panose="02040502050405020303" pitchFamily="18" charset="0"/>
              </a:rPr>
              <a:t>put away the evil of your doings</a:t>
            </a:r>
            <a:r>
              <a:rPr lang="en-US" dirty="0">
                <a:solidFill>
                  <a:schemeClr val="accent2">
                    <a:lumMod val="75000"/>
                  </a:schemeClr>
                </a:solidFill>
                <a:latin typeface="Georgia" panose="02040502050405020303" pitchFamily="18" charset="0"/>
              </a:rPr>
              <a:t> from before My eyes. </a:t>
            </a:r>
            <a:endParaRPr lang="en-US" dirty="0" smtClean="0">
              <a:latin typeface="Arial Black" panose="020B0A04020102020204" pitchFamily="34" charset="0"/>
            </a:endParaRPr>
          </a:p>
          <a:p>
            <a:pPr marL="365760" indent="-914400">
              <a:spcBef>
                <a:spcPts val="0"/>
              </a:spcBef>
              <a:buNone/>
            </a:pPr>
            <a:endParaRPr lang="en-US" dirty="0">
              <a:latin typeface="Arial Black" panose="020B0A04020102020204" pitchFamily="34" charset="0"/>
            </a:endParaRPr>
          </a:p>
          <a:p>
            <a:pPr marL="365760" indent="-914400">
              <a:spcBef>
                <a:spcPts val="0"/>
              </a:spcBef>
              <a:buNone/>
            </a:pPr>
            <a:r>
              <a:rPr lang="en-US" dirty="0" smtClean="0">
                <a:solidFill>
                  <a:srgbClr val="CC00FF"/>
                </a:solidFill>
                <a:latin typeface="Arial Black" panose="020B0A04020102020204" pitchFamily="34" charset="0"/>
              </a:rPr>
              <a:t>Questions:  </a:t>
            </a:r>
            <a:r>
              <a:rPr lang="en-US" dirty="0" smtClean="0"/>
              <a:t>What characteristic </a:t>
            </a:r>
            <a:r>
              <a:rPr lang="en-US" b="1" i="1" u="sng" dirty="0" smtClean="0"/>
              <a:t>personalized</a:t>
            </a:r>
            <a:r>
              <a:rPr lang="en-US" dirty="0" smtClean="0"/>
              <a:t> </a:t>
            </a:r>
            <a:r>
              <a:rPr lang="en-US" dirty="0" smtClean="0">
                <a:latin typeface="Arial Black" pitchFamily="34" charset="0"/>
              </a:rPr>
              <a:t>THEIR</a:t>
            </a:r>
            <a:r>
              <a:rPr lang="en-US" dirty="0" smtClean="0"/>
              <a:t> Sabbaths, assemblies, a “New Moon” and appointed times, that was such a 	</a:t>
            </a:r>
            <a:br>
              <a:rPr lang="en-US" dirty="0" smtClean="0"/>
            </a:br>
            <a:r>
              <a:rPr lang="en-US" dirty="0" smtClean="0"/>
              <a:t>			        		</a:t>
            </a:r>
            <a:r>
              <a:rPr lang="en-US" dirty="0"/>
              <a:t>	</a:t>
            </a:r>
            <a:r>
              <a:rPr lang="en-US" dirty="0" smtClean="0"/>
              <a:t>	  to </a:t>
            </a:r>
            <a:r>
              <a:rPr lang="en-US" b="1" dirty="0" smtClean="0">
                <a:solidFill>
                  <a:srgbClr val="0000FF"/>
                </a:solidFill>
              </a:rPr>
              <a:t>Yahuah?</a:t>
            </a:r>
            <a:r>
              <a:rPr lang="en-US" b="1" dirty="0">
                <a:solidFill>
                  <a:srgbClr val="0000FF"/>
                </a:solidFill>
              </a:rPr>
              <a:t> </a:t>
            </a:r>
            <a:r>
              <a:rPr lang="en-US" b="1" dirty="0" smtClean="0">
                <a:solidFill>
                  <a:srgbClr val="0000FF"/>
                </a:solidFill>
              </a:rPr>
              <a:t/>
            </a:r>
            <a:br>
              <a:rPr lang="en-US" b="1" dirty="0" smtClean="0">
                <a:solidFill>
                  <a:srgbClr val="0000FF"/>
                </a:solidFill>
              </a:rPr>
            </a:br>
            <a:r>
              <a:rPr lang="en-US" dirty="0" smtClean="0"/>
              <a:t>From </a:t>
            </a:r>
            <a:r>
              <a:rPr lang="en-US" b="1" u="sng" dirty="0" smtClean="0">
                <a:solidFill>
                  <a:srgbClr val="C00000"/>
                </a:solidFill>
                <a:latin typeface="Arial Black" pitchFamily="34" charset="0"/>
              </a:rPr>
              <a:t>WHOM</a:t>
            </a:r>
            <a:r>
              <a:rPr lang="en-US" dirty="0" smtClean="0"/>
              <a:t> did this </a:t>
            </a:r>
            <a:r>
              <a:rPr lang="en-US" b="1" u="sng" dirty="0" smtClean="0"/>
              <a:t>evil</a:t>
            </a:r>
            <a:r>
              <a:rPr lang="en-US" dirty="0" smtClean="0"/>
              <a:t> characteristic derive?</a:t>
            </a:r>
            <a:endParaRPr lang="en-US" dirty="0"/>
          </a:p>
        </p:txBody>
      </p:sp>
      <p:sp>
        <p:nvSpPr>
          <p:cNvPr id="5" name="Lightning Bolt 4"/>
          <p:cNvSpPr/>
          <p:nvPr/>
        </p:nvSpPr>
        <p:spPr>
          <a:xfrm rot="21062182">
            <a:off x="3578097" y="225129"/>
            <a:ext cx="914400" cy="914400"/>
          </a:xfrm>
          <a:prstGeom prst="lightningBolt">
            <a:avLst/>
          </a:prstGeom>
          <a:solidFill>
            <a:srgbClr val="FFFF00"/>
          </a:solidFill>
          <a:ln w="38100">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p:cNvSpPr/>
          <p:nvPr/>
        </p:nvSpPr>
        <p:spPr>
          <a:xfrm rot="5615151">
            <a:off x="9040101" y="263081"/>
            <a:ext cx="914400" cy="914400"/>
          </a:xfrm>
          <a:prstGeom prst="lightningBolt">
            <a:avLst/>
          </a:prstGeom>
          <a:solidFill>
            <a:srgbClr val="FFFF00"/>
          </a:solidFill>
          <a:ln w="38100">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754975" y="4211441"/>
            <a:ext cx="3185467" cy="4135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lumMod val="95000"/>
                    <a:lumOff val="5000"/>
                  </a:schemeClr>
                </a:solidFill>
                <a:effectLst>
                  <a:glow rad="101600">
                    <a:srgbClr val="FF3399">
                      <a:alpha val="60000"/>
                    </a:srgbClr>
                  </a:glow>
                </a:effectLst>
                <a:latin typeface="Arial Black" panose="020B0A04020102020204" pitchFamily="34" charset="0"/>
              </a:rPr>
              <a:t>Stop doing evil!</a:t>
            </a:r>
            <a:endParaRPr lang="en-US" sz="2800" dirty="0">
              <a:solidFill>
                <a:schemeClr val="tx1">
                  <a:lumMod val="95000"/>
                  <a:lumOff val="5000"/>
                </a:schemeClr>
              </a:solidFill>
              <a:effectLst>
                <a:glow rad="101600">
                  <a:srgbClr val="FF3399">
                    <a:alpha val="60000"/>
                  </a:srgbClr>
                </a:glow>
              </a:effectLst>
              <a:latin typeface="Arial Black" panose="020B0A04020102020204" pitchFamily="34" charset="0"/>
            </a:endParaRPr>
          </a:p>
        </p:txBody>
      </p:sp>
      <p:sp>
        <p:nvSpPr>
          <p:cNvPr id="7" name="Slide Number Placeholder 6"/>
          <p:cNvSpPr>
            <a:spLocks noGrp="1"/>
          </p:cNvSpPr>
          <p:nvPr>
            <p:ph type="sldNum" sz="quarter" idx="12"/>
          </p:nvPr>
        </p:nvSpPr>
        <p:spPr>
          <a:xfrm>
            <a:off x="9098977" y="6179703"/>
            <a:ext cx="2743200" cy="365125"/>
          </a:xfrm>
        </p:spPr>
        <p:txBody>
          <a:bodyPr/>
          <a:lstStyle/>
          <a:p>
            <a:fld id="{0B555D82-D20F-4DB7-B3E9-7B7EAC2F87A9}" type="slidenum">
              <a:rPr lang="en-US" smtClean="0">
                <a:solidFill>
                  <a:schemeClr val="tx1">
                    <a:lumMod val="95000"/>
                    <a:lumOff val="5000"/>
                  </a:schemeClr>
                </a:solidFill>
              </a:rPr>
              <a:t>13</a:t>
            </a:fld>
            <a:endParaRPr lang="en-US" dirty="0">
              <a:solidFill>
                <a:schemeClr val="tx1">
                  <a:lumMod val="95000"/>
                  <a:lumOff val="5000"/>
                </a:schemeClr>
              </a:solidFill>
            </a:endParaRPr>
          </a:p>
        </p:txBody>
      </p:sp>
      <p:sp>
        <p:nvSpPr>
          <p:cNvPr id="4" name="Oval Callout 3"/>
          <p:cNvSpPr/>
          <p:nvPr/>
        </p:nvSpPr>
        <p:spPr>
          <a:xfrm>
            <a:off x="10244120" y="4285446"/>
            <a:ext cx="1378039" cy="991674"/>
          </a:xfrm>
          <a:prstGeom prst="wedgeEllipseCallout">
            <a:avLst>
              <a:gd name="adj1" fmla="val -77059"/>
              <a:gd name="adj2" fmla="val -36653"/>
            </a:avLst>
          </a:prstGeom>
          <a:solidFill>
            <a:schemeClr val="accent4">
              <a:lumMod val="20000"/>
              <a:lumOff val="80000"/>
            </a:schemeClr>
          </a:solidFill>
          <a:ln w="28575">
            <a:solidFill>
              <a:srgbClr val="CC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ln>
                  <a:solidFill>
                    <a:schemeClr val="tx1"/>
                  </a:solidFill>
                </a:ln>
                <a:solidFill>
                  <a:schemeClr val="tx1">
                    <a:lumMod val="75000"/>
                    <a:lumOff val="25000"/>
                  </a:schemeClr>
                </a:solidFill>
                <a:effectLst>
                  <a:outerShdw blurRad="50800" dist="38100" algn="l" rotWithShape="0">
                    <a:prstClr val="black">
                      <a:alpha val="40000"/>
                    </a:prstClr>
                  </a:outerShdw>
                </a:effectLst>
              </a:rPr>
              <a:t>?</a:t>
            </a:r>
            <a:r>
              <a:rPr lang="en-US" sz="7200" b="1" dirty="0" smtClean="0">
                <a:ln>
                  <a:solidFill>
                    <a:schemeClr val="tx1"/>
                  </a:solidFill>
                </a:ln>
                <a:solidFill>
                  <a:srgbClr val="FF3399"/>
                </a:solidFill>
                <a:effectLst>
                  <a:glow rad="127000">
                    <a:srgbClr val="00FF00"/>
                  </a:glow>
                  <a:outerShdw blurRad="50800" dist="38100" algn="l" rotWithShape="0">
                    <a:prstClr val="black">
                      <a:alpha val="40000"/>
                    </a:prstClr>
                  </a:outerShdw>
                </a:effectLst>
              </a:rPr>
              <a:t>!</a:t>
            </a:r>
            <a:endParaRPr lang="en-US" sz="7200" b="1" dirty="0">
              <a:ln>
                <a:solidFill>
                  <a:schemeClr val="tx1"/>
                </a:solidFill>
              </a:ln>
              <a:solidFill>
                <a:srgbClr val="FF3399"/>
              </a:solidFill>
              <a:effectLst>
                <a:glow rad="127000">
                  <a:srgbClr val="00FF00"/>
                </a:glow>
                <a:outerShdw blurRad="50800" dist="38100" algn="l" rotWithShape="0">
                  <a:prstClr val="black">
                    <a:alpha val="40000"/>
                  </a:prstClr>
                </a:outerShdw>
              </a:effectLst>
            </a:endParaRPr>
          </a:p>
        </p:txBody>
      </p:sp>
      <p:sp>
        <p:nvSpPr>
          <p:cNvPr id="9" name="Rectangle 8"/>
          <p:cNvSpPr/>
          <p:nvPr/>
        </p:nvSpPr>
        <p:spPr>
          <a:xfrm>
            <a:off x="3137450" y="5681629"/>
            <a:ext cx="3730941" cy="4178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smtClean="0">
                <a:solidFill>
                  <a:srgbClr val="CC0099"/>
                </a:solidFill>
                <a:effectLst>
                  <a:glow rad="177800">
                    <a:schemeClr val="accent6">
                      <a:satMod val="175000"/>
                      <a:alpha val="92000"/>
                    </a:schemeClr>
                  </a:glow>
                </a:effectLst>
              </a:rPr>
              <a:t>SERIOUS EVIL OFFENCE</a:t>
            </a:r>
            <a:endParaRPr lang="en-US" sz="2800" b="1" i="1" dirty="0">
              <a:solidFill>
                <a:srgbClr val="CC0099"/>
              </a:solidFill>
              <a:effectLst>
                <a:glow rad="177800">
                  <a:schemeClr val="accent6">
                    <a:satMod val="175000"/>
                    <a:alpha val="92000"/>
                  </a:schemeClr>
                </a:glow>
              </a:effectLst>
            </a:endParaRPr>
          </a:p>
        </p:txBody>
      </p:sp>
    </p:spTree>
    <p:extLst>
      <p:ext uri="{BB962C8B-B14F-4D97-AF65-F5344CB8AC3E}">
        <p14:creationId xmlns:p14="http://schemas.microsoft.com/office/powerpoint/2010/main" val="230498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1" presetClass="path" presetSubtype="0" accel="50000" decel="50000" fill="hold" grpId="1" nodeType="withEffect">
                                  <p:stCondLst>
                                    <p:cond delay="2500"/>
                                  </p:stCondLst>
                                  <p:childTnLst>
                                    <p:animMotion origin="layout" path="M -0.21901 -0.0081 C -0.22695 -4.07407E-6 -0.23607 0.00787 -0.23997 0.01783 C -0.24401 0.02894 -0.24596 0.0419 -0.24805 0.05487 C -0.25 0.06783 -0.24805 0.07894 -0.24596 0.09098 C -0.24401 0.10186 -0.24101 0.11389 -0.23398 0.12385 C -0.22799 0.1338 -0.21797 0.1419 -0.20703 0.14792 C -0.197 0.15394 -0.18503 0.15787 -0.17305 0.15996 C -0.16107 0.16181 -0.14896 0.16181 -0.13802 0.15996 C -0.12604 0.15787 -0.1151 0.15301 -0.10599 0.14491 C -0.09713 0.13797 -0.08919 0.12894 -0.08503 0.11783 C -0.07995 0.10787 -0.07812 0.09399 -0.07812 0.08287 C -0.07695 0.07199 -0.07812 0.0588 -0.0832 0.04792 C -0.08802 0.03797 -0.09713 0.02987 -0.10898 0.02593 C -0.12096 0.02292 -0.13307 0.02686 -0.14101 0.0338 C -0.14805 0.04098 -0.15299 0.05186 -0.15404 0.06482 C -0.15404 0.07801 -0.15299 0.08982 -0.14805 0.1 C -0.14297 0.10996 -0.14401 0.11181 -0.12396 0.125 C -0.10599 0.13889 -0.08802 0.13496 -0.07695 0.13588 C -0.06601 0.13588 -0.05703 0.13195 -0.04596 0.12801 C -0.03398 0.12292 -0.02396 0.11389 -0.01706 0.10579 C -0.01003 0.09792 -0.00703 0.08797 -0.00299 0.07199 C -8.33333E-7 0.05579 -8.33333E-7 0.04792 -8.33333E-7 0.03588 C -8.33333E-7 0.02385 -8.33333E-7 0.01181 -8.33333E-7 -4.07407E-6 " pathEditMode="relative" rAng="0" ptsTypes="AAAAAAAAAAAAAAAAAAAAAAA">
                                      <p:cBhvr>
                                        <p:cTn id="6" dur="2000" fill="hold"/>
                                        <p:tgtEl>
                                          <p:spTgt spid="5"/>
                                        </p:tgtEl>
                                        <p:attrNameLst>
                                          <p:attrName>ppt_x</p:attrName>
                                          <p:attrName>ppt_y</p:attrName>
                                        </p:attrNameLst>
                                      </p:cBhvr>
                                      <p:rCtr x="9453" y="8472"/>
                                    </p:animMotion>
                                  </p:childTnLst>
                                </p:cTn>
                              </p:par>
                              <p:par>
                                <p:cTn id="7" presetID="48" presetClass="path" presetSubtype="0" accel="50000" decel="50000" fill="hold" grpId="0" nodeType="withEffect">
                                  <p:stCondLst>
                                    <p:cond delay="3500"/>
                                  </p:stCondLst>
                                  <p:childTnLst>
                                    <p:animMotion origin="layout" path="M 0.21901 -0.0081 C 0.22695 -2.59259E-6 0.23606 0.00787 0.23997 0.01783 C 0.24401 0.02894 0.24596 0.0419 0.24804 0.05486 C 0.25 0.06783 0.24804 0.07894 0.24596 0.09097 C 0.24401 0.10185 0.24101 0.11389 0.23398 0.12385 C 0.22799 0.1338 0.21797 0.1419 0.20703 0.14792 C 0.197 0.15394 0.18502 0.15787 0.17304 0.15996 C 0.16106 0.16181 0.14895 0.16181 0.13802 0.15996 C 0.12604 0.15787 0.11497 0.15301 0.10599 0.14491 C 0.097 0.13797 0.08906 0.12894 0.08502 0.11783 C 0.07994 0.10787 0.07799 0.09398 0.07799 0.08287 C 0.07695 0.07199 0.07799 0.0588 0.08307 0.04792 C 0.08802 0.03797 0.097 0.02986 0.10898 0.02593 C 0.12096 0.02292 0.13307 0.02685 0.14101 0.0338 C 0.14804 0.04097 0.15299 0.05185 0.15403 0.06482 C 0.15403 0.07801 0.15299 0.08982 0.14804 0.1 C 0.14297 0.10996 0.14401 0.11181 0.12395 0.125 C 0.10599 0.13889 0.08802 0.13496 0.07695 0.13588 C 0.06601 0.13588 0.05703 0.13195 0.04596 0.12801 C 0.03398 0.12292 0.02395 0.11389 0.01705 0.10579 C 0.01002 0.09792 0.00703 0.08797 0.00299 0.07199 C 3.54167E-6 0.05579 3.54167E-6 0.04792 3.54167E-6 0.03588 C 3.54167E-6 0.02385 3.54167E-6 0.01181 3.54167E-6 -2.59259E-6 " pathEditMode="relative" rAng="0" ptsTypes="AAAAAAAAAAAAAAAAAAAAAAA">
                                      <p:cBhvr>
                                        <p:cTn id="8" dur="2000" fill="hold"/>
                                        <p:tgtEl>
                                          <p:spTgt spid="6"/>
                                        </p:tgtEl>
                                        <p:attrNameLst>
                                          <p:attrName>ppt_x</p:attrName>
                                          <p:attrName>ppt_y</p:attrName>
                                        </p:attrNameLst>
                                      </p:cBhvr>
                                      <p:rCtr x="-9466" y="8472"/>
                                    </p:animMotion>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circle(in)">
                                      <p:cBhvr>
                                        <p:cTn id="13" dur="1250"/>
                                        <p:tgtEl>
                                          <p:spTgt spid="3">
                                            <p:txEl>
                                              <p:pRg st="5" end="5"/>
                                            </p:txEl>
                                          </p:spTgt>
                                        </p:tgtEl>
                                      </p:cBhvr>
                                    </p:animEffect>
                                  </p:childTnLst>
                                </p:cTn>
                              </p:par>
                              <p:par>
                                <p:cTn id="14" presetID="22" presetClass="entr" presetSubtype="8" fill="hold" nodeType="withEffect">
                                  <p:stCondLst>
                                    <p:cond delay="2000"/>
                                  </p:stCondLst>
                                  <p:childTnLst>
                                    <p:set>
                                      <p:cBhvr>
                                        <p:cTn id="15" dur="1" fill="hold">
                                          <p:stCondLst>
                                            <p:cond delay="0"/>
                                          </p:stCondLst>
                                        </p:cTn>
                                        <p:tgtEl>
                                          <p:spTgt spid="8">
                                            <p:txEl>
                                              <p:pRg st="0" end="0"/>
                                            </p:txEl>
                                          </p:spTgt>
                                        </p:tgtEl>
                                        <p:attrNameLst>
                                          <p:attrName>style.visibility</p:attrName>
                                        </p:attrNameLst>
                                      </p:cBhvr>
                                      <p:to>
                                        <p:strVal val="visible"/>
                                      </p:to>
                                    </p:set>
                                    <p:animEffect transition="in" filter="wipe(left)">
                                      <p:cBhvr>
                                        <p:cTn id="16" dur="2000"/>
                                        <p:tgtEl>
                                          <p:spTgt spid="8">
                                            <p:txEl>
                                              <p:pRg st="0" end="0"/>
                                            </p:txEl>
                                          </p:spTgt>
                                        </p:tgtEl>
                                      </p:cBhvr>
                                    </p:animEffect>
                                  </p:childTnLst>
                                </p:cTn>
                              </p:par>
                              <p:par>
                                <p:cTn id="17" presetID="36" presetClass="emph" presetSubtype="0" repeatCount="3000" fill="hold" grpId="0" nodeType="withEffect">
                                  <p:stCondLst>
                                    <p:cond delay="2000"/>
                                  </p:stCondLst>
                                  <p:iterate type="lt">
                                    <p:tmPct val="10000"/>
                                  </p:iterate>
                                  <p:childTnLst>
                                    <p:animScale>
                                      <p:cBhvr>
                                        <p:cTn id="18" dur="500" autoRev="1" fill="hold">
                                          <p:stCondLst>
                                            <p:cond delay="0"/>
                                          </p:stCondLst>
                                        </p:cTn>
                                        <p:tgtEl>
                                          <p:spTgt spid="4"/>
                                        </p:tgtEl>
                                      </p:cBhvr>
                                      <p:to x="80000" y="100000"/>
                                    </p:animScale>
                                    <p:anim by="(#ppt_w*0.10)" calcmode="lin" valueType="num">
                                      <p:cBhvr>
                                        <p:cTn id="19" dur="500" autoRev="1" fill="hold">
                                          <p:stCondLst>
                                            <p:cond delay="0"/>
                                          </p:stCondLst>
                                        </p:cTn>
                                        <p:tgtEl>
                                          <p:spTgt spid="4"/>
                                        </p:tgtEl>
                                        <p:attrNameLst>
                                          <p:attrName>ppt_x</p:attrName>
                                        </p:attrNameLst>
                                      </p:cBhvr>
                                    </p:anim>
                                    <p:anim by="(-#ppt_w*0.10)" calcmode="lin" valueType="num">
                                      <p:cBhvr>
                                        <p:cTn id="20" dur="500" autoRev="1" fill="hold">
                                          <p:stCondLst>
                                            <p:cond delay="0"/>
                                          </p:stCondLst>
                                        </p:cTn>
                                        <p:tgtEl>
                                          <p:spTgt spid="4"/>
                                        </p:tgtEl>
                                        <p:attrNameLst>
                                          <p:attrName>ppt_y</p:attrName>
                                        </p:attrNameLst>
                                      </p:cBhvr>
                                    </p:anim>
                                    <p:animRot by="-480000">
                                      <p:cBhvr>
                                        <p:cTn id="21" dur="500" autoRev="1" fill="hold">
                                          <p:stCondLst>
                                            <p:cond delay="0"/>
                                          </p:stCondLst>
                                        </p:cTn>
                                        <p:tgtEl>
                                          <p:spTgt spid="4"/>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barn(inVertical)">
                                      <p:cBhvr>
                                        <p:cTn id="26" dur="1000"/>
                                        <p:tgtEl>
                                          <p:spTgt spid="3">
                                            <p:txEl>
                                              <p:pRg st="7" end="7"/>
                                            </p:txEl>
                                          </p:spTgt>
                                        </p:tgtEl>
                                      </p:cBhvr>
                                    </p:animEffect>
                                  </p:childTnLst>
                                </p:cTn>
                              </p:par>
                              <p:par>
                                <p:cTn id="27" presetID="45" presetClass="entr" presetSubtype="0" fill="hold" grpId="0" nodeType="withEffect">
                                  <p:stCondLst>
                                    <p:cond delay="450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0"/>
                                        <p:tgtEl>
                                          <p:spTgt spid="9"/>
                                        </p:tgtEl>
                                      </p:cBhvr>
                                    </p:animEffect>
                                    <p:anim calcmode="lin" valueType="num">
                                      <p:cBhvr>
                                        <p:cTn id="30" dur="2000" fill="hold"/>
                                        <p:tgtEl>
                                          <p:spTgt spid="9"/>
                                        </p:tgtEl>
                                        <p:attrNameLst>
                                          <p:attrName>ppt_w</p:attrName>
                                        </p:attrNameLst>
                                      </p:cBhvr>
                                      <p:tavLst>
                                        <p:tav tm="0" fmla="#ppt_w*sin(2.5*pi*$)">
                                          <p:val>
                                            <p:fltVal val="0"/>
                                          </p:val>
                                        </p:tav>
                                        <p:tav tm="100000">
                                          <p:val>
                                            <p:fltVal val="1"/>
                                          </p:val>
                                        </p:tav>
                                      </p:tavLst>
                                    </p:anim>
                                    <p:anim calcmode="lin" valueType="num">
                                      <p:cBhvr>
                                        <p:cTn id="31"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1" animBg="1"/>
      <p:bldP spid="6" grpId="0" animBg="1"/>
      <p:bldP spid="4"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2589" y="107548"/>
            <a:ext cx="5646822" cy="806852"/>
          </a:xfrm>
          <a:solidFill>
            <a:schemeClr val="bg1">
              <a:lumMod val="85000"/>
            </a:schemeClr>
          </a:solidFill>
          <a:ln>
            <a:solidFill>
              <a:schemeClr val="bg1">
                <a:lumMod val="65000"/>
              </a:schemeClr>
            </a:solidFill>
          </a:ln>
          <a:scene3d>
            <a:camera prst="orthographicFront"/>
            <a:lightRig rig="threePt" dir="t"/>
          </a:scene3d>
          <a:sp3d>
            <a:bevelT prst="angle"/>
          </a:sp3d>
        </p:spPr>
        <p:txBody>
          <a:bodyPr>
            <a:normAutofit/>
          </a:bodyPr>
          <a:lstStyle/>
          <a:p>
            <a:pPr algn="ctr"/>
            <a:r>
              <a:rPr lang="en-US" dirty="0" smtClean="0">
                <a:effectLst>
                  <a:outerShdw blurRad="50800" dist="38100" dir="2700000" algn="tl" rotWithShape="0">
                    <a:prstClr val="black">
                      <a:alpha val="40000"/>
                    </a:prstClr>
                  </a:outerShdw>
                </a:effectLst>
                <a:latin typeface="Arial Black" panose="020B0A04020102020204" pitchFamily="34" charset="0"/>
              </a:rPr>
              <a:t>“Your” </a:t>
            </a:r>
            <a:r>
              <a:rPr lang="en-US" dirty="0" smtClean="0"/>
              <a:t>– in Amos</a:t>
            </a:r>
            <a:endParaRPr lang="en-US" dirty="0"/>
          </a:p>
        </p:txBody>
      </p:sp>
      <p:sp>
        <p:nvSpPr>
          <p:cNvPr id="3" name="Content Placeholder 2"/>
          <p:cNvSpPr>
            <a:spLocks noGrp="1"/>
          </p:cNvSpPr>
          <p:nvPr>
            <p:ph idx="1"/>
          </p:nvPr>
        </p:nvSpPr>
        <p:spPr>
          <a:xfrm>
            <a:off x="231820" y="1017141"/>
            <a:ext cx="11719774" cy="5612261"/>
          </a:xfrm>
          <a:solidFill>
            <a:schemeClr val="bg1">
              <a:lumMod val="85000"/>
            </a:schemeClr>
          </a:solidFill>
          <a:ln w="38100">
            <a:solidFill>
              <a:srgbClr val="E46C0A"/>
            </a:solidFill>
          </a:ln>
          <a:scene3d>
            <a:camera prst="orthographicFront"/>
            <a:lightRig rig="threePt" dir="t"/>
          </a:scene3d>
          <a:sp3d>
            <a:bevelT w="114300" prst="artDeco"/>
          </a:sp3d>
        </p:spPr>
        <p:txBody>
          <a:bodyPr>
            <a:normAutofit/>
            <a:sp3d extrusionH="57150">
              <a:bevelT w="38100" h="38100"/>
            </a:sp3d>
          </a:bodyPr>
          <a:lstStyle/>
          <a:p>
            <a:pPr marL="0" indent="0">
              <a:buNone/>
            </a:pPr>
            <a:endParaRPr lang="en-US" sz="400" dirty="0" smtClean="0">
              <a:solidFill>
                <a:srgbClr val="008080"/>
              </a:solidFill>
              <a:latin typeface="Georgia" panose="02040502050405020303" pitchFamily="18" charset="0"/>
            </a:endParaRPr>
          </a:p>
          <a:p>
            <a:pPr marL="365760" indent="-914400">
              <a:spcBef>
                <a:spcPts val="0"/>
              </a:spcBef>
              <a:buNone/>
            </a:pPr>
            <a:endParaRPr lang="en-US" sz="500" dirty="0" smtClean="0">
              <a:solidFill>
                <a:srgbClr val="008080"/>
              </a:solidFill>
              <a:latin typeface="Georgia" panose="02040502050405020303" pitchFamily="18" charset="0"/>
            </a:endParaRPr>
          </a:p>
          <a:p>
            <a:pPr marL="365760" indent="-914400">
              <a:spcBef>
                <a:spcPts val="0"/>
              </a:spcBef>
              <a:buNone/>
            </a:pPr>
            <a:r>
              <a:rPr lang="en-US" dirty="0" smtClean="0">
                <a:solidFill>
                  <a:srgbClr val="008080"/>
                </a:solidFill>
                <a:latin typeface="Georgia" panose="02040502050405020303" pitchFamily="18" charset="0"/>
              </a:rPr>
              <a:t>Amos </a:t>
            </a:r>
            <a:r>
              <a:rPr lang="en-US" dirty="0">
                <a:solidFill>
                  <a:srgbClr val="008080"/>
                </a:solidFill>
                <a:latin typeface="Georgia" panose="02040502050405020303" pitchFamily="18" charset="0"/>
              </a:rPr>
              <a:t>5:21</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“I have </a:t>
            </a:r>
            <a:r>
              <a:rPr lang="en-US" b="1" dirty="0">
                <a:solidFill>
                  <a:srgbClr val="FF0000"/>
                </a:solidFill>
                <a:latin typeface="Georgia" panose="02040502050405020303" pitchFamily="18" charset="0"/>
              </a:rPr>
              <a:t>hated, </a:t>
            </a:r>
            <a:r>
              <a:rPr lang="en-US" dirty="0">
                <a:solidFill>
                  <a:schemeClr val="accent2">
                    <a:lumMod val="75000"/>
                  </a:schemeClr>
                </a:solidFill>
                <a:latin typeface="Georgia" panose="02040502050405020303" pitchFamily="18" charset="0"/>
              </a:rPr>
              <a:t>I have </a:t>
            </a:r>
            <a:r>
              <a:rPr lang="en-US" b="1" dirty="0">
                <a:solidFill>
                  <a:srgbClr val="FF0000"/>
                </a:solidFill>
                <a:latin typeface="Georgia" panose="02040502050405020303" pitchFamily="18" charset="0"/>
              </a:rPr>
              <a:t>despised</a:t>
            </a:r>
            <a:r>
              <a:rPr lang="en-US" dirty="0">
                <a:solidFill>
                  <a:prstClr val="black"/>
                </a:solidFill>
                <a:latin typeface="Georgia" panose="02040502050405020303" pitchFamily="18" charset="0"/>
              </a:rPr>
              <a:t> </a:t>
            </a:r>
            <a:r>
              <a:rPr lang="en-US" u="sng" dirty="0" smtClean="0">
                <a:solidFill>
                  <a:prstClr val="black"/>
                </a:solidFill>
                <a:effectLst>
                  <a:outerShdw blurRad="50800" dist="38100" dir="2700000" algn="tl" rotWithShape="0">
                    <a:prstClr val="black">
                      <a:alpha val="40000"/>
                    </a:prstClr>
                  </a:outerShdw>
                </a:effectLst>
                <a:latin typeface="Arial Black" panose="020B0A04020102020204" pitchFamily="34" charset="0"/>
              </a:rPr>
              <a:t>YOUR</a:t>
            </a:r>
            <a:r>
              <a:rPr lang="en-US" dirty="0" smtClean="0">
                <a:solidFill>
                  <a:prstClr val="black"/>
                </a:solidFill>
                <a:effectLst>
                  <a:outerShdw blurRad="50800" dist="38100" dir="2700000" algn="tl" rotWithShape="0">
                    <a:prstClr val="black">
                      <a:alpha val="40000"/>
                    </a:prst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festivals, and I am not pleased with </a:t>
            </a:r>
            <a:r>
              <a:rPr lang="en-US" u="sng" dirty="0" smtClean="0">
                <a:solidFill>
                  <a:prstClr val="black"/>
                </a:solidFill>
                <a:effectLst>
                  <a:outerShdw blurRad="50800" dist="38100" dir="2700000" algn="tl" rotWithShape="0">
                    <a:prstClr val="black">
                      <a:alpha val="40000"/>
                    </a:prstClr>
                  </a:outerShdw>
                </a:effectLst>
                <a:latin typeface="Arial Black" panose="020B0A04020102020204" pitchFamily="34" charset="0"/>
              </a:rPr>
              <a:t>YOUR</a:t>
            </a:r>
            <a:r>
              <a:rPr lang="en-US" dirty="0" smtClean="0">
                <a:solidFill>
                  <a:prstClr val="black"/>
                </a:solidFill>
                <a:effectLst>
                  <a:outerShdw blurRad="50800" dist="38100" dir="2700000" algn="tl" rotWithShape="0">
                    <a:prstClr val="black">
                      <a:alpha val="40000"/>
                    </a:prst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assemblies</a:t>
            </a:r>
            <a:r>
              <a:rPr lang="en-US" dirty="0" smtClean="0">
                <a:solidFill>
                  <a:schemeClr val="accent2">
                    <a:lumMod val="75000"/>
                  </a:schemeClr>
                </a:solidFill>
                <a:latin typeface="Georgia" panose="02040502050405020303" pitchFamily="18" charset="0"/>
              </a:rPr>
              <a:t>.</a:t>
            </a:r>
          </a:p>
          <a:p>
            <a:pPr marL="0" indent="0">
              <a:buNone/>
            </a:pPr>
            <a:endParaRPr lang="en-US" sz="4000" dirty="0">
              <a:solidFill>
                <a:prstClr val="black"/>
              </a:solidFill>
              <a:latin typeface="Georgia" panose="02040502050405020303" pitchFamily="18" charset="0"/>
            </a:endParaRPr>
          </a:p>
          <a:p>
            <a:pPr marL="0" indent="0">
              <a:buNone/>
            </a:pPr>
            <a:r>
              <a:rPr lang="en-US" b="1" dirty="0" smtClean="0">
                <a:solidFill>
                  <a:srgbClr val="9900CC"/>
                </a:solidFill>
              </a:rPr>
              <a:t>Tell me please – </a:t>
            </a:r>
            <a:r>
              <a:rPr lang="en-US" dirty="0" smtClean="0">
                <a:solidFill>
                  <a:prstClr val="black"/>
                </a:solidFill>
              </a:rPr>
              <a:t>were the </a:t>
            </a:r>
            <a:r>
              <a:rPr lang="en-US" dirty="0" err="1" smtClean="0">
                <a:solidFill>
                  <a:prstClr val="black"/>
                </a:solidFill>
              </a:rPr>
              <a:t>Yisra’elites</a:t>
            </a:r>
            <a:r>
              <a:rPr lang="en-US" dirty="0" smtClean="0">
                <a:solidFill>
                  <a:prstClr val="black"/>
                </a:solidFill>
              </a:rPr>
              <a:t> observing Feasts and Festivals that were opposed to the commands within the Everlasting Covenant?</a:t>
            </a:r>
          </a:p>
          <a:p>
            <a:pPr marL="365760" indent="-914400">
              <a:buNone/>
            </a:pPr>
            <a:r>
              <a:rPr lang="en-US" dirty="0" smtClean="0">
                <a:solidFill>
                  <a:srgbClr val="008080"/>
                </a:solidFill>
                <a:latin typeface="Georgia" panose="02040502050405020303" pitchFamily="18" charset="0"/>
              </a:rPr>
              <a:t>Amos </a:t>
            </a:r>
            <a:r>
              <a:rPr lang="en-US" dirty="0">
                <a:solidFill>
                  <a:srgbClr val="008080"/>
                </a:solidFill>
                <a:latin typeface="Georgia" panose="02040502050405020303" pitchFamily="18" charset="0"/>
              </a:rPr>
              <a:t>8:9</a:t>
            </a:r>
            <a:r>
              <a:rPr lang="en-US" dirty="0">
                <a:solidFill>
                  <a:schemeClr val="accent2">
                    <a:lumMod val="75000"/>
                  </a:schemeClr>
                </a:solidFill>
                <a:latin typeface="Georgia" panose="02040502050405020303" pitchFamily="18" charset="0"/>
              </a:rPr>
              <a:t>  “And it shall be in that day,” declares the Master</a:t>
            </a:r>
            <a:r>
              <a:rPr lang="en-US" dirty="0">
                <a:solidFill>
                  <a:prstClr val="black"/>
                </a:solidFill>
                <a:latin typeface="Georgia" panose="02040502050405020303" pitchFamily="18" charset="0"/>
              </a:rPr>
              <a:t> </a:t>
            </a:r>
            <a:r>
              <a:rPr lang="he-IL" dirty="0" smtClean="0">
                <a:solidFill>
                  <a:srgbClr val="0000FF"/>
                </a:solidFill>
                <a:latin typeface="SBL Hebrew"/>
              </a:rPr>
              <a:t>יהוה</a:t>
            </a:r>
            <a:r>
              <a:rPr lang="en-US" dirty="0" smtClean="0">
                <a:solidFill>
                  <a:srgbClr val="0000FF"/>
                </a:solidFill>
                <a:latin typeface="SBL Hebrew"/>
              </a:rPr>
              <a:t> </a:t>
            </a:r>
            <a:r>
              <a:rPr lang="en-US" sz="2400" dirty="0" smtClean="0">
                <a:solidFill>
                  <a:srgbClr val="0000FF"/>
                </a:solidFill>
                <a:latin typeface="SBL Hebrew"/>
              </a:rPr>
              <a:t>[</a:t>
            </a:r>
            <a:r>
              <a:rPr lang="en-US" sz="2400" dirty="0" err="1" smtClean="0">
                <a:solidFill>
                  <a:srgbClr val="0000FF"/>
                </a:solidFill>
                <a:latin typeface="SBL Hebrew"/>
              </a:rPr>
              <a:t>Yahuah</a:t>
            </a:r>
            <a:r>
              <a:rPr lang="en-US" sz="2400" dirty="0" smtClean="0">
                <a:solidFill>
                  <a:srgbClr val="0000FF"/>
                </a:solidFill>
                <a:latin typeface="SBL Hebrew"/>
              </a:rPr>
              <a:t>]</a:t>
            </a:r>
            <a:r>
              <a:rPr lang="en-US" sz="2400" dirty="0" smtClean="0">
                <a:solidFill>
                  <a:srgbClr val="0000FF"/>
                </a:solidFill>
                <a:latin typeface="Georgia" panose="02040502050405020303" pitchFamily="18" charset="0"/>
              </a:rPr>
              <a:t>, </a:t>
            </a:r>
            <a:r>
              <a:rPr lang="en-US" dirty="0">
                <a:solidFill>
                  <a:schemeClr val="accent2">
                    <a:lumMod val="75000"/>
                  </a:schemeClr>
                </a:solidFill>
                <a:latin typeface="Georgia" panose="02040502050405020303" pitchFamily="18" charset="0"/>
              </a:rPr>
              <a:t>“that I shall cause the sun to go down at noon, and shall darken the earth on a day of brightness, </a:t>
            </a:r>
          </a:p>
          <a:p>
            <a:pPr marL="365760" indent="-914400">
              <a:buNone/>
            </a:pPr>
            <a:r>
              <a:rPr lang="en-US" dirty="0" smtClean="0">
                <a:solidFill>
                  <a:srgbClr val="008080"/>
                </a:solidFill>
                <a:latin typeface="Georgia" panose="02040502050405020303" pitchFamily="18" charset="0"/>
              </a:rPr>
              <a:t>Amos </a:t>
            </a:r>
            <a:r>
              <a:rPr lang="en-US" dirty="0">
                <a:solidFill>
                  <a:srgbClr val="008080"/>
                </a:solidFill>
                <a:latin typeface="Georgia" panose="02040502050405020303" pitchFamily="18" charset="0"/>
              </a:rPr>
              <a:t>8:10</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and shall turn </a:t>
            </a:r>
            <a:r>
              <a:rPr lang="en-US" u="sng" dirty="0" smtClean="0">
                <a:effectLst>
                  <a:outerShdw blurRad="50800" dist="38100" dir="2700000" algn="tl" rotWithShape="0">
                    <a:prstClr val="black">
                      <a:alpha val="40000"/>
                    </a:prstClr>
                  </a:outerShdw>
                </a:effectLst>
                <a:latin typeface="Arial Black" panose="020B0A04020102020204" pitchFamily="34" charset="0"/>
              </a:rPr>
              <a:t>YOUR</a:t>
            </a:r>
            <a:r>
              <a:rPr lang="en-US" dirty="0" smtClean="0">
                <a:solidFill>
                  <a:schemeClr val="accent2">
                    <a:lumMod val="75000"/>
                  </a:schemeClr>
                </a:solidFill>
                <a:effectLst>
                  <a:outerShdw blurRad="50800" dist="38100" dir="2700000" algn="tl" rotWithShape="0">
                    <a:prstClr val="black">
                      <a:alpha val="40000"/>
                    </a:prst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festivals into mourning, and all </a:t>
            </a:r>
            <a:r>
              <a:rPr lang="en-US" b="1" u="sng" dirty="0" smtClean="0">
                <a:effectLst>
                  <a:outerShdw blurRad="50800" dist="38100" dir="2700000" algn="tl" rotWithShape="0">
                    <a:prstClr val="black">
                      <a:alpha val="40000"/>
                    </a:prstClr>
                  </a:outerShdw>
                </a:effectLst>
                <a:latin typeface="Arial Black" panose="020B0A04020102020204" pitchFamily="34" charset="0"/>
              </a:rPr>
              <a:t>YOUR</a:t>
            </a:r>
            <a:r>
              <a:rPr lang="en-US" dirty="0" smtClean="0">
                <a:solidFill>
                  <a:schemeClr val="accent2">
                    <a:lumMod val="75000"/>
                  </a:schemeClr>
                </a:solidFill>
                <a:effectLst>
                  <a:outerShdw blurRad="50800" dist="38100" dir="2700000" algn="tl" rotWithShape="0">
                    <a:prstClr val="black">
                      <a:alpha val="40000"/>
                    </a:prst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songs into lamentation, and bring sackcloth on all loins, and baldness on every head, and shall make it like mourning for an only son, and its end like a day of bitterness</a:t>
            </a:r>
            <a:r>
              <a:rPr lang="en-US" dirty="0" smtClean="0">
                <a:solidFill>
                  <a:schemeClr val="accent2">
                    <a:lumMod val="75000"/>
                  </a:schemeClr>
                </a:solidFill>
                <a:latin typeface="Georgia" panose="02040502050405020303" pitchFamily="18" charset="0"/>
              </a:rPr>
              <a:t>.</a:t>
            </a:r>
            <a:endParaRPr lang="en-US" dirty="0">
              <a:solidFill>
                <a:schemeClr val="accent2">
                  <a:lumMod val="75000"/>
                </a:schemeClr>
              </a:solidFill>
              <a:latin typeface="Georgia" panose="02040502050405020303" pitchFamily="18" charset="0"/>
            </a:endParaRPr>
          </a:p>
        </p:txBody>
      </p:sp>
      <p:sp>
        <p:nvSpPr>
          <p:cNvPr id="4" name="Lightning Bolt 3"/>
          <p:cNvSpPr/>
          <p:nvPr/>
        </p:nvSpPr>
        <p:spPr>
          <a:xfrm rot="17147428">
            <a:off x="2691761" y="1762186"/>
            <a:ext cx="914400" cy="914400"/>
          </a:xfrm>
          <a:prstGeom prst="lightningBolt">
            <a:avLst/>
          </a:prstGeom>
          <a:solidFill>
            <a:srgbClr val="FFFF00"/>
          </a:solidFill>
          <a:ln w="38100">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ightning Bolt 4"/>
          <p:cNvSpPr/>
          <p:nvPr/>
        </p:nvSpPr>
        <p:spPr>
          <a:xfrm rot="16485203">
            <a:off x="6767429" y="1493914"/>
            <a:ext cx="914400" cy="914400"/>
          </a:xfrm>
          <a:prstGeom prst="lightningBolt">
            <a:avLst/>
          </a:prstGeom>
          <a:solidFill>
            <a:srgbClr val="FFFF00"/>
          </a:solidFill>
          <a:ln w="38100">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p:cNvSpPr/>
          <p:nvPr/>
        </p:nvSpPr>
        <p:spPr>
          <a:xfrm rot="7001858">
            <a:off x="5467257" y="4507353"/>
            <a:ext cx="748506" cy="531373"/>
          </a:xfrm>
          <a:prstGeom prst="lightningBolt">
            <a:avLst/>
          </a:prstGeom>
          <a:solidFill>
            <a:srgbClr val="FFFF00"/>
          </a:solidFill>
          <a:ln>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ightning Bolt 6"/>
          <p:cNvSpPr/>
          <p:nvPr/>
        </p:nvSpPr>
        <p:spPr>
          <a:xfrm rot="4718934">
            <a:off x="11111103" y="4317175"/>
            <a:ext cx="506403" cy="701124"/>
          </a:xfrm>
          <a:prstGeom prst="lightningBolt">
            <a:avLst/>
          </a:prstGeom>
          <a:solidFill>
            <a:srgbClr val="FFFF00"/>
          </a:solidFill>
          <a:ln>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a:xfrm>
            <a:off x="9119315" y="6149976"/>
            <a:ext cx="2743200" cy="365125"/>
          </a:xfrm>
        </p:spPr>
        <p:txBody>
          <a:bodyPr/>
          <a:lstStyle/>
          <a:p>
            <a:fld id="{0B555D82-D20F-4DB7-B3E9-7B7EAC2F87A9}" type="slidenum">
              <a:rPr lang="en-US" smtClean="0">
                <a:solidFill>
                  <a:schemeClr val="tx1">
                    <a:lumMod val="95000"/>
                    <a:lumOff val="5000"/>
                  </a:schemeClr>
                </a:solidFill>
              </a:rPr>
              <a:t>14</a:t>
            </a:fld>
            <a:endParaRPr lang="en-US" dirty="0">
              <a:solidFill>
                <a:schemeClr val="tx1">
                  <a:lumMod val="95000"/>
                  <a:lumOff val="5000"/>
                </a:schemeClr>
              </a:solidFill>
            </a:endParaRPr>
          </a:p>
        </p:txBody>
      </p:sp>
    </p:spTree>
    <p:extLst>
      <p:ext uri="{BB962C8B-B14F-4D97-AF65-F5344CB8AC3E}">
        <p14:creationId xmlns:p14="http://schemas.microsoft.com/office/powerpoint/2010/main" val="19840012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5000" fill="hold" grpId="0" nodeType="withEffect">
                                  <p:stCondLst>
                                    <p:cond delay="100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par>
                                <p:cTn id="7" presetID="35" presetClass="emph" presetSubtype="0" repeatCount="5000" fill="hold" grpId="0" nodeType="withEffect">
                                  <p:stCondLst>
                                    <p:cond delay="1000"/>
                                  </p:stCondLst>
                                  <p:childTnLst>
                                    <p:anim calcmode="discrete" valueType="str">
                                      <p:cBhvr>
                                        <p:cTn id="8"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10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1000"/>
                                        <p:tgtEl>
                                          <p:spTgt spid="3">
                                            <p:txEl>
                                              <p:pRg st="5" end="5"/>
                                            </p:txEl>
                                          </p:spTgt>
                                        </p:tgtEl>
                                      </p:cBhvr>
                                    </p:animEffect>
                                    <p:anim calcmode="lin" valueType="num">
                                      <p:cBhvr>
                                        <p:cTn id="1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26" presetClass="entr" presetSubtype="0" fill="hold" grpId="0" nodeType="withEffect">
                                  <p:stCondLst>
                                    <p:cond delay="600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80">
                                          <p:stCondLst>
                                            <p:cond delay="0"/>
                                          </p:stCondLst>
                                        </p:cTn>
                                        <p:tgtEl>
                                          <p:spTgt spid="6"/>
                                        </p:tgtEl>
                                      </p:cBhvr>
                                    </p:animEffect>
                                    <p:anim calcmode="lin" valueType="num">
                                      <p:cBhvr>
                                        <p:cTn id="3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5" dur="26">
                                          <p:stCondLst>
                                            <p:cond delay="650"/>
                                          </p:stCondLst>
                                        </p:cTn>
                                        <p:tgtEl>
                                          <p:spTgt spid="6"/>
                                        </p:tgtEl>
                                      </p:cBhvr>
                                      <p:to x="100000" y="60000"/>
                                    </p:animScale>
                                    <p:animScale>
                                      <p:cBhvr>
                                        <p:cTn id="36" dur="166" decel="50000">
                                          <p:stCondLst>
                                            <p:cond delay="676"/>
                                          </p:stCondLst>
                                        </p:cTn>
                                        <p:tgtEl>
                                          <p:spTgt spid="6"/>
                                        </p:tgtEl>
                                      </p:cBhvr>
                                      <p:to x="100000" y="100000"/>
                                    </p:animScale>
                                    <p:animScale>
                                      <p:cBhvr>
                                        <p:cTn id="37" dur="26">
                                          <p:stCondLst>
                                            <p:cond delay="1312"/>
                                          </p:stCondLst>
                                        </p:cTn>
                                        <p:tgtEl>
                                          <p:spTgt spid="6"/>
                                        </p:tgtEl>
                                      </p:cBhvr>
                                      <p:to x="100000" y="80000"/>
                                    </p:animScale>
                                    <p:animScale>
                                      <p:cBhvr>
                                        <p:cTn id="38" dur="166" decel="50000">
                                          <p:stCondLst>
                                            <p:cond delay="1338"/>
                                          </p:stCondLst>
                                        </p:cTn>
                                        <p:tgtEl>
                                          <p:spTgt spid="6"/>
                                        </p:tgtEl>
                                      </p:cBhvr>
                                      <p:to x="100000" y="100000"/>
                                    </p:animScale>
                                    <p:animScale>
                                      <p:cBhvr>
                                        <p:cTn id="39" dur="26">
                                          <p:stCondLst>
                                            <p:cond delay="1642"/>
                                          </p:stCondLst>
                                        </p:cTn>
                                        <p:tgtEl>
                                          <p:spTgt spid="6"/>
                                        </p:tgtEl>
                                      </p:cBhvr>
                                      <p:to x="100000" y="90000"/>
                                    </p:animScale>
                                    <p:animScale>
                                      <p:cBhvr>
                                        <p:cTn id="40" dur="166" decel="50000">
                                          <p:stCondLst>
                                            <p:cond delay="1668"/>
                                          </p:stCondLst>
                                        </p:cTn>
                                        <p:tgtEl>
                                          <p:spTgt spid="6"/>
                                        </p:tgtEl>
                                      </p:cBhvr>
                                      <p:to x="100000" y="100000"/>
                                    </p:animScale>
                                    <p:animScale>
                                      <p:cBhvr>
                                        <p:cTn id="41" dur="26">
                                          <p:stCondLst>
                                            <p:cond delay="1808"/>
                                          </p:stCondLst>
                                        </p:cTn>
                                        <p:tgtEl>
                                          <p:spTgt spid="6"/>
                                        </p:tgtEl>
                                      </p:cBhvr>
                                      <p:to x="100000" y="95000"/>
                                    </p:animScale>
                                    <p:animScale>
                                      <p:cBhvr>
                                        <p:cTn id="42" dur="166" decel="50000">
                                          <p:stCondLst>
                                            <p:cond delay="1834"/>
                                          </p:stCondLst>
                                        </p:cTn>
                                        <p:tgtEl>
                                          <p:spTgt spid="6"/>
                                        </p:tgtEl>
                                      </p:cBhvr>
                                      <p:to x="100000" y="100000"/>
                                    </p:animScale>
                                  </p:childTnLst>
                                </p:cTn>
                              </p:par>
                              <p:par>
                                <p:cTn id="43" presetID="26" presetClass="entr" presetSubtype="0" fill="hold" grpId="0" nodeType="withEffect">
                                  <p:stCondLst>
                                    <p:cond delay="600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80">
                                          <p:stCondLst>
                                            <p:cond delay="0"/>
                                          </p:stCondLst>
                                        </p:cTn>
                                        <p:tgtEl>
                                          <p:spTgt spid="7"/>
                                        </p:tgtEl>
                                      </p:cBhvr>
                                    </p:animEffect>
                                    <p:anim calcmode="lin" valueType="num">
                                      <p:cBhvr>
                                        <p:cTn id="46"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1" dur="26">
                                          <p:stCondLst>
                                            <p:cond delay="650"/>
                                          </p:stCondLst>
                                        </p:cTn>
                                        <p:tgtEl>
                                          <p:spTgt spid="7"/>
                                        </p:tgtEl>
                                      </p:cBhvr>
                                      <p:to x="100000" y="60000"/>
                                    </p:animScale>
                                    <p:animScale>
                                      <p:cBhvr>
                                        <p:cTn id="52" dur="166" decel="50000">
                                          <p:stCondLst>
                                            <p:cond delay="676"/>
                                          </p:stCondLst>
                                        </p:cTn>
                                        <p:tgtEl>
                                          <p:spTgt spid="7"/>
                                        </p:tgtEl>
                                      </p:cBhvr>
                                      <p:to x="100000" y="100000"/>
                                    </p:animScale>
                                    <p:animScale>
                                      <p:cBhvr>
                                        <p:cTn id="53" dur="26">
                                          <p:stCondLst>
                                            <p:cond delay="1312"/>
                                          </p:stCondLst>
                                        </p:cTn>
                                        <p:tgtEl>
                                          <p:spTgt spid="7"/>
                                        </p:tgtEl>
                                      </p:cBhvr>
                                      <p:to x="100000" y="80000"/>
                                    </p:animScale>
                                    <p:animScale>
                                      <p:cBhvr>
                                        <p:cTn id="54" dur="166" decel="50000">
                                          <p:stCondLst>
                                            <p:cond delay="1338"/>
                                          </p:stCondLst>
                                        </p:cTn>
                                        <p:tgtEl>
                                          <p:spTgt spid="7"/>
                                        </p:tgtEl>
                                      </p:cBhvr>
                                      <p:to x="100000" y="100000"/>
                                    </p:animScale>
                                    <p:animScale>
                                      <p:cBhvr>
                                        <p:cTn id="55" dur="26">
                                          <p:stCondLst>
                                            <p:cond delay="1642"/>
                                          </p:stCondLst>
                                        </p:cTn>
                                        <p:tgtEl>
                                          <p:spTgt spid="7"/>
                                        </p:tgtEl>
                                      </p:cBhvr>
                                      <p:to x="100000" y="90000"/>
                                    </p:animScale>
                                    <p:animScale>
                                      <p:cBhvr>
                                        <p:cTn id="56" dur="166" decel="50000">
                                          <p:stCondLst>
                                            <p:cond delay="1668"/>
                                          </p:stCondLst>
                                        </p:cTn>
                                        <p:tgtEl>
                                          <p:spTgt spid="7"/>
                                        </p:tgtEl>
                                      </p:cBhvr>
                                      <p:to x="100000" y="100000"/>
                                    </p:animScale>
                                    <p:animScale>
                                      <p:cBhvr>
                                        <p:cTn id="57" dur="26">
                                          <p:stCondLst>
                                            <p:cond delay="1808"/>
                                          </p:stCondLst>
                                        </p:cTn>
                                        <p:tgtEl>
                                          <p:spTgt spid="7"/>
                                        </p:tgtEl>
                                      </p:cBhvr>
                                      <p:to x="100000" y="95000"/>
                                    </p:animScale>
                                    <p:animScale>
                                      <p:cBhvr>
                                        <p:cTn id="58"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11" y="116349"/>
            <a:ext cx="6246795" cy="756487"/>
          </a:xfrm>
          <a:solidFill>
            <a:schemeClr val="bg1"/>
          </a:solidFill>
          <a:ln>
            <a:solidFill>
              <a:schemeClr val="bg2">
                <a:lumMod val="90000"/>
              </a:schemeClr>
            </a:solidFill>
          </a:ln>
          <a:effectLst>
            <a:glow rad="228600">
              <a:schemeClr val="accent6">
                <a:satMod val="175000"/>
                <a:alpha val="40000"/>
              </a:schemeClr>
            </a:glow>
          </a:effectLst>
          <a:scene3d>
            <a:camera prst="orthographicFront"/>
            <a:lightRig rig="threePt" dir="t"/>
          </a:scene3d>
          <a:sp3d>
            <a:bevelT/>
          </a:sp3d>
        </p:spPr>
        <p:txBody>
          <a:bodyPr tIns="91440">
            <a:normAutofit/>
          </a:bodyPr>
          <a:lstStyle/>
          <a:p>
            <a:pPr algn="ctr"/>
            <a:r>
              <a:rPr lang="en-US" dirty="0" smtClean="0"/>
              <a:t> </a:t>
            </a:r>
            <a:r>
              <a:rPr lang="en-US" b="1" dirty="0" smtClean="0">
                <a:effectLst>
                  <a:outerShdw blurRad="50800" dist="38100" dir="2700000" algn="tl" rotWithShape="0">
                    <a:prstClr val="black">
                      <a:alpha val="40000"/>
                    </a:prstClr>
                  </a:outerShdw>
                </a:effectLst>
                <a:latin typeface="Arial Black" panose="020B0A04020102020204" pitchFamily="34" charset="0"/>
              </a:rPr>
              <a:t>“Your” </a:t>
            </a:r>
            <a:r>
              <a:rPr lang="en-US" dirty="0" smtClean="0"/>
              <a:t>– in Malachi</a:t>
            </a:r>
            <a:endParaRPr lang="en-US" dirty="0"/>
          </a:p>
        </p:txBody>
      </p:sp>
      <p:sp>
        <p:nvSpPr>
          <p:cNvPr id="3" name="Content Placeholder 2"/>
          <p:cNvSpPr>
            <a:spLocks noGrp="1"/>
          </p:cNvSpPr>
          <p:nvPr>
            <p:ph idx="1"/>
          </p:nvPr>
        </p:nvSpPr>
        <p:spPr>
          <a:xfrm>
            <a:off x="334851" y="1002672"/>
            <a:ext cx="11487955" cy="5699464"/>
          </a:xfrm>
          <a:solidFill>
            <a:schemeClr val="bg1">
              <a:lumMod val="85000"/>
            </a:schemeClr>
          </a:solidFill>
          <a:ln w="38100">
            <a:solidFill>
              <a:srgbClr val="FB6BEA"/>
            </a:solidFill>
          </a:ln>
          <a:scene3d>
            <a:camera prst="orthographicFront"/>
            <a:lightRig rig="threePt" dir="t"/>
          </a:scene3d>
          <a:sp3d>
            <a:bevelT w="114300" prst="artDeco"/>
          </a:sp3d>
        </p:spPr>
        <p:txBody>
          <a:bodyPr lIns="182880" tIns="182880">
            <a:normAutofit/>
            <a:sp3d extrusionH="57150">
              <a:bevelT w="38100" h="38100"/>
            </a:sp3d>
          </a:bodyPr>
          <a:lstStyle/>
          <a:p>
            <a:pPr marL="1371600" indent="-1371600">
              <a:spcBef>
                <a:spcPts val="0"/>
              </a:spcBef>
              <a:buNone/>
            </a:pPr>
            <a:r>
              <a:rPr lang="en-US" dirty="0" smtClean="0">
                <a:solidFill>
                  <a:srgbClr val="008080"/>
                </a:solidFill>
                <a:latin typeface="Georgia" panose="02040502050405020303" pitchFamily="18" charset="0"/>
              </a:rPr>
              <a:t>Mal 2:3</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“See</a:t>
            </a:r>
            <a:r>
              <a:rPr lang="en-US" dirty="0">
                <a:solidFill>
                  <a:schemeClr val="accent2">
                    <a:lumMod val="75000"/>
                  </a:schemeClr>
                </a:solidFill>
                <a:latin typeface="Georgia" panose="02040502050405020303" pitchFamily="18" charset="0"/>
              </a:rPr>
              <a:t>, I shall rebuke </a:t>
            </a:r>
            <a:r>
              <a:rPr lang="en-US" dirty="0">
                <a:latin typeface="Georgia" panose="02040502050405020303" pitchFamily="18" charset="0"/>
              </a:rPr>
              <a:t>your</a:t>
            </a:r>
            <a:r>
              <a:rPr lang="en-US" dirty="0">
                <a:solidFill>
                  <a:schemeClr val="accent2">
                    <a:lumMod val="75000"/>
                  </a:schemeClr>
                </a:solidFill>
                <a:latin typeface="Georgia" panose="02040502050405020303" pitchFamily="18" charset="0"/>
              </a:rPr>
              <a:t> seed, and scatter dung before </a:t>
            </a:r>
            <a:r>
              <a:rPr lang="en-US" dirty="0">
                <a:latin typeface="Georgia" panose="02040502050405020303" pitchFamily="18" charset="0"/>
              </a:rPr>
              <a:t>your</a:t>
            </a:r>
            <a:r>
              <a:rPr lang="en-US" dirty="0">
                <a:solidFill>
                  <a:schemeClr val="accent2">
                    <a:lumMod val="75000"/>
                  </a:schemeClr>
                </a:solidFill>
                <a:latin typeface="Georgia" panose="02040502050405020303" pitchFamily="18" charset="0"/>
              </a:rPr>
              <a:t> faces, the </a:t>
            </a:r>
            <a:r>
              <a:rPr lang="en-US" b="1" i="1" dirty="0">
                <a:ln>
                  <a:solidFill>
                    <a:sysClr val="windowText" lastClr="000000"/>
                  </a:solidFill>
                </a:ln>
                <a:solidFill>
                  <a:sysClr val="windowText" lastClr="000000"/>
                </a:solidFill>
                <a:effectLst>
                  <a:glow rad="127000">
                    <a:srgbClr val="FF0000"/>
                  </a:glow>
                </a:effectLst>
                <a:latin typeface="Georgia" panose="02040502050405020303" pitchFamily="18" charset="0"/>
              </a:rPr>
              <a:t>dung</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latin typeface="Georgia" panose="02040502050405020303" pitchFamily="18" charset="0"/>
              </a:rPr>
              <a:t>of </a:t>
            </a:r>
            <a:r>
              <a:rPr lang="en-US" u="sng" dirty="0" smtClean="0">
                <a:effectLst>
                  <a:outerShdw blurRad="50800" dist="38100" dir="2700000" algn="tl" rotWithShape="0">
                    <a:prstClr val="black">
                      <a:alpha val="40000"/>
                    </a:prstClr>
                  </a:outerShdw>
                </a:effectLst>
                <a:latin typeface="Arial Black" panose="020B0A04020102020204" pitchFamily="34" charset="0"/>
              </a:rPr>
              <a:t>YOUR</a:t>
            </a:r>
            <a:r>
              <a:rPr lang="en-US" dirty="0" smtClean="0">
                <a:solidFill>
                  <a:schemeClr val="accent2">
                    <a:lumMod val="75000"/>
                  </a:schemeClr>
                </a:solidFill>
                <a:effectLst>
                  <a:outerShdw blurRad="50800" dist="38100" dir="2700000" algn="tl" rotWithShape="0">
                    <a:prstClr val="black">
                      <a:alpha val="40000"/>
                    </a:prstClr>
                  </a:outerShdw>
                </a:effectLst>
                <a:latin typeface="Georgia" panose="02040502050405020303" pitchFamily="18" charset="0"/>
              </a:rPr>
              <a:t> </a:t>
            </a:r>
            <a:r>
              <a:rPr lang="en-US" dirty="0">
                <a:solidFill>
                  <a:schemeClr val="accent2">
                    <a:lumMod val="75000"/>
                  </a:schemeClr>
                </a:solidFill>
                <a:latin typeface="Georgia" panose="02040502050405020303" pitchFamily="18" charset="0"/>
              </a:rPr>
              <a:t>festivals</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effectLst>
                  <a:glow rad="228600">
                    <a:schemeClr val="accent6">
                      <a:satMod val="175000"/>
                      <a:alpha val="40000"/>
                    </a:schemeClr>
                  </a:glow>
                </a:effectLst>
                <a:latin typeface="Georgia" panose="02040502050405020303" pitchFamily="18" charset="0"/>
              </a:rPr>
              <a:t>And you shall be taken away with it</a:t>
            </a:r>
            <a:r>
              <a:rPr lang="en-US" dirty="0" smtClean="0">
                <a:solidFill>
                  <a:schemeClr val="accent2">
                    <a:lumMod val="75000"/>
                  </a:schemeClr>
                </a:solidFill>
                <a:effectLst>
                  <a:glow rad="228600">
                    <a:schemeClr val="accent6">
                      <a:satMod val="175000"/>
                      <a:alpha val="40000"/>
                    </a:schemeClr>
                  </a:glow>
                </a:effectLst>
                <a:latin typeface="Georgia" panose="02040502050405020303" pitchFamily="18" charset="0"/>
              </a:rPr>
              <a:t>.</a:t>
            </a:r>
          </a:p>
          <a:p>
            <a:pPr marL="365760" indent="-914400">
              <a:spcBef>
                <a:spcPts val="0"/>
              </a:spcBef>
              <a:spcAft>
                <a:spcPts val="1200"/>
              </a:spcAft>
              <a:buNone/>
            </a:pPr>
            <a:endParaRPr lang="en-US" sz="4800" dirty="0">
              <a:solidFill>
                <a:schemeClr val="accent2">
                  <a:lumMod val="75000"/>
                </a:schemeClr>
              </a:solidFill>
              <a:latin typeface="Georgia" panose="02040502050405020303" pitchFamily="18" charset="0"/>
            </a:endParaRPr>
          </a:p>
          <a:p>
            <a:pPr marL="0" indent="0">
              <a:spcBef>
                <a:spcPts val="0"/>
              </a:spcBef>
              <a:buNone/>
            </a:pPr>
            <a:r>
              <a:rPr lang="en-US" b="1" i="1" dirty="0" smtClean="0"/>
              <a:t>Will we receive the message </a:t>
            </a:r>
            <a:r>
              <a:rPr lang="en-US" dirty="0" smtClean="0"/>
              <a:t>that there is something profoundly sinister about these events that </a:t>
            </a:r>
            <a:r>
              <a:rPr lang="en-US" b="1" dirty="0" smtClean="0">
                <a:solidFill>
                  <a:srgbClr val="0000FF"/>
                </a:solidFill>
              </a:rPr>
              <a:t>Yahusha</a:t>
            </a:r>
            <a:r>
              <a:rPr lang="en-US" dirty="0" smtClean="0"/>
              <a:t> will have absolutely nothing to do with?</a:t>
            </a:r>
          </a:p>
          <a:p>
            <a:pPr marL="0" indent="0">
              <a:spcBef>
                <a:spcPts val="0"/>
              </a:spcBef>
              <a:buNone/>
            </a:pPr>
            <a:endParaRPr lang="en-US" dirty="0"/>
          </a:p>
          <a:p>
            <a:pPr marL="0" indent="0">
              <a:spcBef>
                <a:spcPts val="0"/>
              </a:spcBef>
              <a:buNone/>
            </a:pPr>
            <a:r>
              <a:rPr lang="en-US" dirty="0" smtClean="0"/>
              <a:t>Why does He “pin” these events on humans?  </a:t>
            </a:r>
            <a:r>
              <a:rPr lang="en-US" b="1" dirty="0" err="1" smtClean="0">
                <a:solidFill>
                  <a:srgbClr val="0000CC"/>
                </a:solidFill>
              </a:rPr>
              <a:t>Yahuah</a:t>
            </a:r>
            <a:r>
              <a:rPr lang="en-US" dirty="0" smtClean="0"/>
              <a:t> did after all command His followers to observe the Feast and Festival assemblies!</a:t>
            </a:r>
          </a:p>
          <a:p>
            <a:pPr marL="0" indent="0">
              <a:spcBef>
                <a:spcPts val="0"/>
              </a:spcBef>
              <a:buNone/>
            </a:pPr>
            <a:endParaRPr lang="en-US" dirty="0" smtClean="0"/>
          </a:p>
          <a:p>
            <a:pPr marL="0" indent="0">
              <a:spcBef>
                <a:spcPts val="0"/>
              </a:spcBef>
              <a:buNone/>
            </a:pPr>
            <a:r>
              <a:rPr lang="en-US" dirty="0" smtClean="0"/>
              <a:t>Will we be able to discern a characteristic which </a:t>
            </a:r>
            <a:r>
              <a:rPr lang="en-US" b="1" dirty="0" smtClean="0">
                <a:solidFill>
                  <a:srgbClr val="0000FF"/>
                </a:solidFill>
              </a:rPr>
              <a:t>Yahusha</a:t>
            </a:r>
            <a:r>
              <a:rPr lang="en-US" dirty="0" smtClean="0"/>
              <a:t> displayed in His life (pertaining to His observance of the Feasts), </a:t>
            </a:r>
            <a:r>
              <a:rPr lang="en-US" b="1" dirty="0" smtClean="0">
                <a:effectLst>
                  <a:glow rad="228600">
                    <a:schemeClr val="accent4">
                      <a:satMod val="175000"/>
                      <a:alpha val="40000"/>
                    </a:schemeClr>
                  </a:glow>
                </a:effectLst>
              </a:rPr>
              <a:t>as a profound declaration supported by </a:t>
            </a:r>
            <a:r>
              <a:rPr lang="en-US" b="1" dirty="0" smtClean="0">
                <a:solidFill>
                  <a:srgbClr val="0000CC"/>
                </a:solidFill>
                <a:effectLst>
                  <a:glow rad="228600">
                    <a:schemeClr val="accent4">
                      <a:satMod val="175000"/>
                      <a:alpha val="40000"/>
                    </a:schemeClr>
                  </a:glow>
                </a:effectLst>
              </a:rPr>
              <a:t>His</a:t>
            </a:r>
            <a:r>
              <a:rPr lang="en-US" b="1" dirty="0" smtClean="0">
                <a:effectLst>
                  <a:glow rad="228600">
                    <a:schemeClr val="accent4">
                      <a:satMod val="175000"/>
                      <a:alpha val="40000"/>
                    </a:schemeClr>
                  </a:glow>
                </a:effectLst>
              </a:rPr>
              <a:t> actions?</a:t>
            </a:r>
            <a:r>
              <a:rPr lang="en-US" dirty="0" smtClean="0"/>
              <a:t>  Will His actions provide a clue to this mystery?</a:t>
            </a:r>
            <a:endParaRPr lang="en-US" dirty="0"/>
          </a:p>
        </p:txBody>
      </p:sp>
      <p:sp>
        <p:nvSpPr>
          <p:cNvPr id="4" name="Lightning Bolt 3"/>
          <p:cNvSpPr/>
          <p:nvPr/>
        </p:nvSpPr>
        <p:spPr>
          <a:xfrm rot="15611071">
            <a:off x="4392187" y="2017261"/>
            <a:ext cx="914400" cy="914400"/>
          </a:xfrm>
          <a:prstGeom prst="lightningBolt">
            <a:avLst/>
          </a:prstGeom>
          <a:solidFill>
            <a:srgbClr val="FFFF00"/>
          </a:solidFill>
          <a:ln w="38100">
            <a:solidFill>
              <a:srgbClr val="00B0F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8946306" y="6191537"/>
            <a:ext cx="2743200" cy="365125"/>
          </a:xfrm>
        </p:spPr>
        <p:txBody>
          <a:bodyPr/>
          <a:lstStyle/>
          <a:p>
            <a:fld id="{0B555D82-D20F-4DB7-B3E9-7B7EAC2F87A9}" type="slidenum">
              <a:rPr lang="en-US" smtClean="0">
                <a:solidFill>
                  <a:schemeClr val="tx1">
                    <a:lumMod val="95000"/>
                    <a:lumOff val="5000"/>
                  </a:schemeClr>
                </a:solidFill>
              </a:rPr>
              <a:t>15</a:t>
            </a:fld>
            <a:endParaRPr lang="en-US" dirty="0">
              <a:solidFill>
                <a:schemeClr val="tx1">
                  <a:lumMod val="95000"/>
                  <a:lumOff val="5000"/>
                </a:schemeClr>
              </a:solidFill>
            </a:endParaRPr>
          </a:p>
        </p:txBody>
      </p:sp>
    </p:spTree>
    <p:extLst>
      <p:ext uri="{BB962C8B-B14F-4D97-AF65-F5344CB8AC3E}">
        <p14:creationId xmlns:p14="http://schemas.microsoft.com/office/powerpoint/2010/main" val="11564890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3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0"/>
                                        <p:tgtEl>
                                          <p:spTgt spid="4"/>
                                        </p:tgtEl>
                                      </p:cBhvr>
                                    </p:animEffect>
                                    <p:anim calcmode="lin" valueType="num">
                                      <p:cBhvr>
                                        <p:cTn id="8" dur="5000" fill="hold"/>
                                        <p:tgtEl>
                                          <p:spTgt spid="4"/>
                                        </p:tgtEl>
                                        <p:attrNameLst>
                                          <p:attrName>ppt_w</p:attrName>
                                        </p:attrNameLst>
                                      </p:cBhvr>
                                      <p:tavLst>
                                        <p:tav tm="0" fmla="#ppt_w*sin(2.5*pi*$)">
                                          <p:val>
                                            <p:fltVal val="0"/>
                                          </p:val>
                                        </p:tav>
                                        <p:tav tm="100000">
                                          <p:val>
                                            <p:fltVal val="1"/>
                                          </p:val>
                                        </p:tav>
                                      </p:tavLst>
                                    </p:anim>
                                    <p:anim calcmode="lin" valueType="num">
                                      <p:cBhvr>
                                        <p:cTn id="9" dur="5000" fill="hold"/>
                                        <p:tgtEl>
                                          <p:spTgt spid="4"/>
                                        </p:tgtEl>
                                        <p:attrNameLst>
                                          <p:attrName>ppt_h</p:attrName>
                                        </p:attrNameLst>
                                      </p:cBhvr>
                                      <p:tavLst>
                                        <p:tav tm="0">
                                          <p:val>
                                            <p:strVal val="#ppt_h"/>
                                          </p:val>
                                        </p:tav>
                                        <p:tav tm="100000">
                                          <p:val>
                                            <p:strVal val="#ppt_h"/>
                                          </p:val>
                                        </p:tav>
                                      </p:tavLst>
                                    </p:anim>
                                  </p:childTnLst>
                                </p:cTn>
                              </p:par>
                              <p:par>
                                <p:cTn id="10" presetID="48" presetClass="path" presetSubtype="0" accel="50000" decel="50000" fill="hold" grpId="1" nodeType="withEffect">
                                  <p:stCondLst>
                                    <p:cond delay="3000"/>
                                  </p:stCondLst>
                                  <p:childTnLst>
                                    <p:animMotion origin="layout" path="M 0.44101 -0.0081 C 0.45703 1.11111E-6 0.47539 0.0081 0.4832 0.01829 C 0.49141 0.02963 0.49531 0.04282 0.49948 0.05602 C 0.50351 0.06921 0.49948 0.08055 0.49531 0.09282 C 0.49141 0.10393 0.48542 0.1162 0.47122 0.12616 C 0.45911 0.13634 0.43893 0.14467 0.41693 0.15069 C 0.39674 0.15694 0.37253 0.16088 0.34844 0.16296 C 0.32435 0.16505 0.3 0.16505 0.27786 0.16296 C 0.25378 0.16088 0.23151 0.15602 0.21341 0.14768 C 0.19531 0.14074 0.1793 0.13148 0.17122 0.12014 C 0.16094 0.10995 0.15703 0.09583 0.15703 0.08449 C 0.15495 0.07338 0.15703 0.05995 0.16719 0.04884 C 0.17721 0.03866 0.19531 0.03055 0.2194 0.02639 C 0.24362 0.02338 0.26797 0.02731 0.28398 0.03449 C 0.29805 0.0419 0.30807 0.05278 0.31016 0.0662 C 0.31016 0.07963 0.30807 0.09167 0.29805 0.10185 C 0.28789 0.11204 0.28997 0.11389 0.24961 0.12731 C 0.21341 0.14167 0.17721 0.1375 0.15495 0.13842 C 0.13294 0.13842 0.11484 0.13449 0.09245 0.13055 C 0.06836 0.12523 0.04818 0.1162 0.03424 0.10787 C 0.02018 0.09977 0.01406 0.08958 0.00599 0.07338 C 8.33333E-7 0.05694 8.33333E-7 0.04884 8.33333E-7 0.03657 C 8.33333E-7 0.0243 8.33333E-7 0.01204 8.33333E-7 1.11111E-6 " pathEditMode="relative" rAng="0" ptsTypes="AAAAAAAAAAAAAAAAAAAAAAA">
                                      <p:cBhvr>
                                        <p:cTn id="11" dur="5000" fill="hold"/>
                                        <p:tgtEl>
                                          <p:spTgt spid="4"/>
                                        </p:tgtEl>
                                        <p:attrNameLst>
                                          <p:attrName>ppt_x</p:attrName>
                                          <p:attrName>ppt_y</p:attrName>
                                        </p:attrNameLst>
                                      </p:cBhvr>
                                      <p:rCtr x="-18932" y="8657"/>
                                    </p:animMotion>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wipe(left)">
                                      <p:cBhvr>
                                        <p:cTn id="16" dur="125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125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wipe(left)">
                                      <p:cBhvr>
                                        <p:cTn id="26"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136" y="109323"/>
            <a:ext cx="11539806" cy="842103"/>
          </a:xfrm>
          <a:solidFill>
            <a:schemeClr val="bg2">
              <a:lumMod val="90000"/>
            </a:schemeClr>
          </a:solidFill>
          <a:ln w="38100">
            <a:solidFill>
              <a:srgbClr val="34E9FC"/>
            </a:solidFill>
          </a:ln>
          <a:effectLst>
            <a:glow rad="127000">
              <a:srgbClr val="FF3399"/>
            </a:glow>
          </a:effectLst>
          <a:scene3d>
            <a:camera prst="orthographicFront"/>
            <a:lightRig rig="threePt" dir="t"/>
          </a:scene3d>
          <a:sp3d>
            <a:bevelT w="114300" prst="artDeco"/>
          </a:sp3d>
        </p:spPr>
        <p:txBody>
          <a:bodyPr>
            <a:normAutofit/>
            <a:sp3d extrusionH="57150">
              <a:bevelT w="38100" h="38100"/>
            </a:sp3d>
          </a:bodyPr>
          <a:lstStyle/>
          <a:p>
            <a:pPr algn="ctr"/>
            <a:r>
              <a:rPr lang="en-US" sz="3600" dirty="0" smtClean="0"/>
              <a:t>Back to </a:t>
            </a:r>
            <a:r>
              <a:rPr lang="en-US" sz="3600" b="1" dirty="0" err="1" smtClean="0">
                <a:solidFill>
                  <a:srgbClr val="0000FF"/>
                </a:solidFill>
              </a:rPr>
              <a:t>Yahusha’s</a:t>
            </a:r>
            <a:r>
              <a:rPr lang="en-US" sz="3600" dirty="0" smtClean="0"/>
              <a:t> Conversation with His brothers</a:t>
            </a:r>
            <a:endParaRPr lang="en-US" sz="3600" dirty="0"/>
          </a:p>
        </p:txBody>
      </p:sp>
      <p:sp>
        <p:nvSpPr>
          <p:cNvPr id="3" name="Content Placeholder 2"/>
          <p:cNvSpPr>
            <a:spLocks noGrp="1"/>
          </p:cNvSpPr>
          <p:nvPr>
            <p:ph idx="1"/>
          </p:nvPr>
        </p:nvSpPr>
        <p:spPr>
          <a:xfrm>
            <a:off x="324105" y="1094705"/>
            <a:ext cx="11603866" cy="5626770"/>
          </a:xfrm>
          <a:solidFill>
            <a:schemeClr val="bg1"/>
          </a:solidFill>
          <a:ln w="38100">
            <a:solidFill>
              <a:srgbClr val="FF0000"/>
            </a:solidFill>
          </a:ln>
          <a:scene3d>
            <a:camera prst="orthographicFront"/>
            <a:lightRig rig="threePt" dir="t"/>
          </a:scene3d>
          <a:sp3d>
            <a:bevelT prst="angle"/>
          </a:sp3d>
        </p:spPr>
        <p:txBody>
          <a:bodyPr lIns="182880" tIns="91440">
            <a:normAutofit lnSpcReduction="10000"/>
            <a:sp3d extrusionH="57150">
              <a:bevelT w="38100" h="38100"/>
            </a:sp3d>
          </a:bodyPr>
          <a:lstStyle/>
          <a:p>
            <a:pPr marL="1463040" marR="457200" lvl="0" indent="-1463040">
              <a:lnSpc>
                <a:spcPct val="100000"/>
              </a:lnSpc>
              <a:spcBef>
                <a:spcPts val="0"/>
              </a:spcBef>
              <a:spcAft>
                <a:spcPts val="2400"/>
              </a:spcAft>
              <a:buNone/>
            </a:pPr>
            <a:r>
              <a:rPr lang="en-US"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7:7</a:t>
            </a:r>
            <a:r>
              <a:rPr lang="en-US" dirty="0">
                <a:solidFill>
                  <a:prstClr val="black"/>
                </a:solidFill>
                <a:latin typeface="Georgia" panose="02040502050405020303" pitchFamily="18" charset="0"/>
                <a:ea typeface="TITUS Cyberbit Basic" panose="02020603050405020304" pitchFamily="18" charset="0"/>
                <a:cs typeface="Georgia" panose="02040502050405020303" pitchFamily="18" charset="0"/>
              </a:rPr>
              <a:t>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“It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is impossible for the world to hate you, but it hates Me because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of it, </a:t>
            </a:r>
            <a:r>
              <a:rPr lang="en-US" sz="24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[from </a:t>
            </a:r>
            <a:r>
              <a:rPr lang="en-US" sz="2400"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a </a:t>
            </a:r>
            <a:r>
              <a:rPr lang="en-US" sz="2400" dirty="0" smtClean="0">
                <a:solidFill>
                  <a:srgbClr val="0000FF"/>
                </a:solidFill>
                <a:effectLst>
                  <a:glow rad="127000">
                    <a:srgbClr val="FFFF00"/>
                  </a:glow>
                </a:effectLst>
                <a:latin typeface="Georgia" panose="02040502050405020303" pitchFamily="18" charset="0"/>
                <a:ea typeface="TITUS Cyberbit Basic" panose="02020603050405020304" pitchFamily="18" charset="0"/>
                <a:cs typeface="Georgia" panose="02040502050405020303" pitchFamily="18" charset="0"/>
              </a:rPr>
              <a:t>LIGHT</a:t>
            </a:r>
            <a:r>
              <a:rPr lang="en-US" sz="24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sz="2400" dirty="0">
                <a:solidFill>
                  <a:srgbClr val="0000FF"/>
                </a:solidFill>
                <a:latin typeface="Georgia" panose="02040502050405020303" pitchFamily="18" charset="0"/>
                <a:ea typeface="TITUS Cyberbit Basic" panose="02020603050405020304" pitchFamily="18" charset="0"/>
                <a:cs typeface="Georgia" panose="02040502050405020303" pitchFamily="18" charset="0"/>
              </a:rPr>
              <a:t>based calendar viewpoint</a:t>
            </a:r>
            <a:r>
              <a:rPr lang="en-US" sz="2400"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a:t>
            </a:r>
            <a:r>
              <a:rPr lang="en-US" dirty="0" smtClean="0">
                <a:solidFill>
                  <a:srgbClr val="0000FF"/>
                </a:solidFill>
                <a:latin typeface="Georgia" panose="02040502050405020303" pitchFamily="18" charset="0"/>
                <a:ea typeface="TITUS Cyberbit Basic" panose="02020603050405020304" pitchFamily="18" charset="0"/>
                <a:cs typeface="Georgia" panose="02040502050405020303" pitchFamily="18" charset="0"/>
              </a:rPr>
              <a:t>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that </a:t>
            </a:r>
            <a:r>
              <a:rPr lang="en-US" b="1" u="sng" dirty="0">
                <a:solidFill>
                  <a:srgbClr val="FF00FF"/>
                </a:solidFill>
                <a:latin typeface="Georgia" panose="02040502050405020303" pitchFamily="18" charset="0"/>
                <a:ea typeface="TITUS Cyberbit Basic" panose="02020603050405020304" pitchFamily="18" charset="0"/>
                <a:cs typeface="Georgia" panose="02040502050405020303" pitchFamily="18" charset="0"/>
              </a:rPr>
              <a:t>its</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sz="2400"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[the 2</a:t>
            </a:r>
            <a:r>
              <a:rPr lang="en-US" sz="2400" baseline="30000"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nd</a:t>
            </a:r>
            <a:r>
              <a:rPr lang="en-US" sz="2400" dirty="0" smtClean="0">
                <a:solidFill>
                  <a:srgbClr val="FF00FF"/>
                </a:solidFill>
                <a:latin typeface="Georgia" panose="02040502050405020303" pitchFamily="18" charset="0"/>
                <a:ea typeface="TITUS Cyberbit Basic" panose="02020603050405020304" pitchFamily="18" charset="0"/>
                <a:cs typeface="Georgia" panose="02040502050405020303" pitchFamily="18" charset="0"/>
              </a:rPr>
              <a:t> </a:t>
            </a:r>
            <a:r>
              <a:rPr lang="en-US" sz="2400" dirty="0">
                <a:solidFill>
                  <a:srgbClr val="FF00FF"/>
                </a:solidFill>
                <a:latin typeface="Georgia" panose="02040502050405020303" pitchFamily="18" charset="0"/>
                <a:ea typeface="TITUS Cyberbit Basic" panose="02020603050405020304" pitchFamily="18" charset="0"/>
                <a:cs typeface="Georgia" panose="02040502050405020303" pitchFamily="18" charset="0"/>
              </a:rPr>
              <a:t>Temple era traditional teaching</a:t>
            </a:r>
            <a:r>
              <a:rPr lang="en-US" sz="2400" dirty="0">
                <a:solidFill>
                  <a:srgbClr val="FB6BEA"/>
                </a:solidFill>
                <a:latin typeface="Georgia" panose="02040502050405020303" pitchFamily="18" charset="0"/>
                <a:ea typeface="TITUS Cyberbit Basic" panose="02020603050405020304" pitchFamily="18" charset="0"/>
                <a:cs typeface="Georgia" panose="02040502050405020303" pitchFamily="18" charset="0"/>
              </a:rPr>
              <a:t>s] </a:t>
            </a:r>
            <a:r>
              <a:rPr lang="en-US"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works </a:t>
            </a:r>
            <a:r>
              <a:rPr lang="en-US"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are wicked.</a:t>
            </a:r>
            <a:endParaRPr lang="en-US" sz="2600" dirty="0">
              <a:solidFill>
                <a:srgbClr val="008080"/>
              </a:solidFill>
              <a:latin typeface="Georgia" panose="02040502050405020303" pitchFamily="18" charset="0"/>
              <a:ea typeface="TITUS Cyberbit Basic" panose="02020603050405020304" pitchFamily="18" charset="0"/>
              <a:cs typeface="Georgia" panose="02040502050405020303" pitchFamily="18" charset="0"/>
            </a:endParaRPr>
          </a:p>
          <a:p>
            <a:pPr marL="1463040" marR="457200" lvl="0" indent="-1463040">
              <a:lnSpc>
                <a:spcPct val="110000"/>
              </a:lnSpc>
              <a:spcBef>
                <a:spcPts val="0"/>
              </a:spcBef>
              <a:spcAft>
                <a:spcPts val="2400"/>
              </a:spcAft>
              <a:buNone/>
            </a:pPr>
            <a:r>
              <a:rPr lang="en-US" sz="2600" dirty="0" smtClean="0">
                <a:solidFill>
                  <a:srgbClr val="008080"/>
                </a:solidFill>
                <a:latin typeface="Georgia" panose="02040502050405020303" pitchFamily="18" charset="0"/>
                <a:ea typeface="TITUS Cyberbit Basic" panose="02020603050405020304" pitchFamily="18" charset="0"/>
                <a:cs typeface="Georgia" panose="02040502050405020303" pitchFamily="18" charset="0"/>
              </a:rPr>
              <a:t>John 7:8</a:t>
            </a:r>
            <a:r>
              <a:rPr lang="en-US" sz="2600" dirty="0">
                <a:solidFill>
                  <a:prstClr val="black"/>
                </a:solidFill>
                <a:latin typeface="Georgia" panose="02040502050405020303" pitchFamily="18" charset="0"/>
                <a:ea typeface="TITUS Cyberbit Basic" panose="02020603050405020304" pitchFamily="18" charset="0"/>
                <a:cs typeface="Georgia" panose="02040502050405020303" pitchFamily="18" charset="0"/>
              </a:rPr>
              <a:t>	</a:t>
            </a: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“You </a:t>
            </a:r>
            <a:r>
              <a:rPr lang="en-US" sz="26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go up to this festival</a:t>
            </a: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sz="26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I am </a:t>
            </a:r>
            <a:r>
              <a:rPr lang="en-US" sz="2600" b="1" i="1" u="sng" dirty="0">
                <a:solidFill>
                  <a:srgbClr val="FF0000"/>
                </a:solidFill>
                <a:latin typeface="Georgia" panose="02040502050405020303" pitchFamily="18" charset="0"/>
                <a:ea typeface="TITUS Cyberbit Basic" panose="02020603050405020304" pitchFamily="18" charset="0"/>
                <a:cs typeface="Georgia" panose="02040502050405020303" pitchFamily="18" charset="0"/>
              </a:rPr>
              <a:t>not yet going</a:t>
            </a:r>
            <a:r>
              <a:rPr lang="en-US" sz="2600" b="1" i="1" dirty="0">
                <a:solidFill>
                  <a:srgbClr val="FF0000"/>
                </a:solidFill>
                <a:latin typeface="Georgia" panose="02040502050405020303" pitchFamily="18" charset="0"/>
                <a:ea typeface="TITUS Cyberbit Basic" panose="02020603050405020304" pitchFamily="18" charset="0"/>
                <a:cs typeface="Georgia" panose="02040502050405020303" pitchFamily="18" charset="0"/>
              </a:rPr>
              <a:t> </a:t>
            </a:r>
            <a:r>
              <a:rPr lang="en-US" sz="26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up to this festival, for </a:t>
            </a: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sz="26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 </a:t>
            </a:r>
            <a:b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br>
            <a:r>
              <a:rPr lang="en-US" sz="2600" dirty="0" smtClean="0">
                <a:solidFill>
                  <a:srgbClr val="00B050"/>
                </a:solidFill>
                <a:latin typeface="Georgia" panose="02040502050405020303" pitchFamily="18" charset="0"/>
                <a:ea typeface="TITUS Cyberbit Basic" panose="02020603050405020304" pitchFamily="18" charset="0"/>
                <a:cs typeface="Georgia" panose="02040502050405020303" pitchFamily="18" charset="0"/>
              </a:rPr>
              <a:t>has </a:t>
            </a:r>
            <a:r>
              <a:rPr lang="en-US" sz="2600" dirty="0">
                <a:solidFill>
                  <a:srgbClr val="00B050"/>
                </a:solidFill>
                <a:latin typeface="Georgia" panose="02040502050405020303" pitchFamily="18" charset="0"/>
                <a:ea typeface="TITUS Cyberbit Basic" panose="02020603050405020304" pitchFamily="18" charset="0"/>
                <a:cs typeface="Georgia" panose="02040502050405020303" pitchFamily="18" charset="0"/>
              </a:rPr>
              <a:t>not yet been filled.” </a:t>
            </a:r>
            <a:endParaRPr lang="en-US" sz="22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0" indent="0">
              <a:lnSpc>
                <a:spcPct val="100000"/>
              </a:lnSpc>
              <a:spcBef>
                <a:spcPts val="0"/>
              </a:spcBef>
              <a:spcAft>
                <a:spcPts val="1800"/>
              </a:spcAft>
              <a:buNone/>
            </a:pPr>
            <a:r>
              <a:rPr lang="en-US" dirty="0" smtClean="0"/>
              <a:t>The 15</a:t>
            </a:r>
            <a:r>
              <a:rPr lang="en-US" baseline="30000" dirty="0" smtClean="0"/>
              <a:t>th</a:t>
            </a:r>
            <a:r>
              <a:rPr lang="en-US" dirty="0" smtClean="0"/>
              <a:t> of Tishri (7</a:t>
            </a:r>
            <a:r>
              <a:rPr lang="en-US" baseline="30000" dirty="0" smtClean="0"/>
              <a:t>th</a:t>
            </a:r>
            <a:r>
              <a:rPr lang="en-US" dirty="0" smtClean="0"/>
              <a:t> month) </a:t>
            </a:r>
            <a:r>
              <a:rPr lang="en-US" i="1" dirty="0" smtClean="0">
                <a:solidFill>
                  <a:srgbClr val="FF0000"/>
                </a:solidFill>
              </a:rPr>
              <a:t>had not arrived yet, </a:t>
            </a:r>
            <a:r>
              <a:rPr lang="en-US" dirty="0" smtClean="0"/>
              <a:t>according to the Tequfah based Covenant Calendar written in the Torah.  </a:t>
            </a:r>
            <a:r>
              <a:rPr lang="en-US" dirty="0" smtClean="0">
                <a:solidFill>
                  <a:srgbClr val="00B050"/>
                </a:solidFill>
              </a:rPr>
              <a:t>{Gen 1 – </a:t>
            </a:r>
            <a:r>
              <a:rPr lang="en-US" dirty="0" err="1" smtClean="0">
                <a:solidFill>
                  <a:srgbClr val="00B050"/>
                </a:solidFill>
              </a:rPr>
              <a:t>Exo</a:t>
            </a:r>
            <a:r>
              <a:rPr lang="en-US" dirty="0" smtClean="0">
                <a:solidFill>
                  <a:srgbClr val="00B050"/>
                </a:solidFill>
              </a:rPr>
              <a:t> 24:11}</a:t>
            </a:r>
            <a:endParaRPr lang="en-US" dirty="0">
              <a:solidFill>
                <a:srgbClr val="00B050"/>
              </a:solidFill>
            </a:endParaRPr>
          </a:p>
          <a:p>
            <a:pPr marL="0" indent="0">
              <a:buNone/>
            </a:pPr>
            <a:r>
              <a:rPr lang="en-US" dirty="0" smtClean="0"/>
              <a:t>Why should </a:t>
            </a:r>
            <a:r>
              <a:rPr lang="en-US" b="1" dirty="0" smtClean="0">
                <a:solidFill>
                  <a:srgbClr val="0000FF"/>
                </a:solidFill>
              </a:rPr>
              <a:t>Yahusha</a:t>
            </a:r>
            <a:r>
              <a:rPr lang="en-US" dirty="0" smtClean="0"/>
              <a:t> go and observe the Sukkot/Tabernacles Festival when the </a:t>
            </a:r>
            <a:r>
              <a:rPr lang="en-US" dirty="0" smtClean="0">
                <a:solidFill>
                  <a:srgbClr val="0000CC"/>
                </a:solidFill>
              </a:rPr>
              <a:t>Torah</a:t>
            </a:r>
            <a:r>
              <a:rPr lang="en-US" dirty="0" smtClean="0"/>
              <a:t> appointed, </a:t>
            </a:r>
            <a:r>
              <a:rPr lang="en-US" dirty="0" smtClean="0">
                <a:solidFill>
                  <a:srgbClr val="00B0F0"/>
                </a:solidFill>
              </a:rPr>
              <a:t>Qodesh (Set-Apart) </a:t>
            </a:r>
            <a:r>
              <a:rPr lang="en-US" u="sng" dirty="0" smtClean="0">
                <a:ln>
                  <a:solidFill>
                    <a:srgbClr val="CC0099"/>
                  </a:solidFill>
                </a:ln>
                <a:solidFill>
                  <a:srgbClr val="00B0F0"/>
                </a:solidFill>
                <a:effectLst>
                  <a:glow rad="127000">
                    <a:srgbClr val="FFFF00"/>
                  </a:glow>
                </a:effectLst>
                <a:latin typeface="Arial Black" pitchFamily="34" charset="0"/>
              </a:rPr>
              <a:t>LIGHT</a:t>
            </a:r>
            <a:r>
              <a:rPr lang="en-US" dirty="0" smtClean="0">
                <a:solidFill>
                  <a:srgbClr val="00B0F0"/>
                </a:solidFill>
              </a:rPr>
              <a:t>  based </a:t>
            </a:r>
            <a:r>
              <a:rPr lang="en-US" dirty="0" smtClean="0"/>
              <a:t>designated time for Sukkot had not arrived?</a:t>
            </a:r>
            <a:endParaRPr lang="en-US" dirty="0"/>
          </a:p>
        </p:txBody>
      </p:sp>
      <p:sp>
        <p:nvSpPr>
          <p:cNvPr id="4" name="Slide Number Placeholder 3"/>
          <p:cNvSpPr>
            <a:spLocks noGrp="1"/>
          </p:cNvSpPr>
          <p:nvPr>
            <p:ph type="sldNum" sz="quarter" idx="12"/>
          </p:nvPr>
        </p:nvSpPr>
        <p:spPr>
          <a:xfrm>
            <a:off x="9078195" y="6242049"/>
            <a:ext cx="2743200" cy="365125"/>
          </a:xfrm>
        </p:spPr>
        <p:txBody>
          <a:bodyPr/>
          <a:lstStyle/>
          <a:p>
            <a:fld id="{0B555D82-D20F-4DB7-B3E9-7B7EAC2F87A9}" type="slidenum">
              <a:rPr lang="en-US" smtClean="0">
                <a:solidFill>
                  <a:schemeClr val="tx1">
                    <a:lumMod val="95000"/>
                    <a:lumOff val="5000"/>
                  </a:schemeClr>
                </a:solidFill>
              </a:rPr>
              <a:t>16</a:t>
            </a:fld>
            <a:endParaRPr lang="en-US" dirty="0">
              <a:solidFill>
                <a:schemeClr val="tx1">
                  <a:lumMod val="95000"/>
                  <a:lumOff val="5000"/>
                </a:schemeClr>
              </a:solidFill>
            </a:endParaRPr>
          </a:p>
        </p:txBody>
      </p:sp>
      <p:sp>
        <p:nvSpPr>
          <p:cNvPr id="5" name="Rectangle 4"/>
          <p:cNvSpPr/>
          <p:nvPr/>
        </p:nvSpPr>
        <p:spPr>
          <a:xfrm>
            <a:off x="3251913" y="1577765"/>
            <a:ext cx="2874271" cy="3341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solidFill>
                  <a:srgbClr val="0000CC"/>
                </a:solidFill>
                <a:effectLst>
                  <a:glow rad="228600">
                    <a:schemeClr val="accent4">
                      <a:satMod val="175000"/>
                      <a:alpha val="40000"/>
                    </a:schemeClr>
                  </a:glow>
                </a:effectLst>
                <a:latin typeface="Georgia" panose="02040502050405020303" pitchFamily="18" charset="0"/>
              </a:rPr>
              <a:t>I bear witness</a:t>
            </a:r>
            <a:endParaRPr lang="en-US" sz="2800" b="1" i="1" dirty="0">
              <a:solidFill>
                <a:srgbClr val="0000CC"/>
              </a:solidFill>
              <a:effectLst>
                <a:glow rad="228600">
                  <a:schemeClr val="accent4">
                    <a:satMod val="175000"/>
                    <a:alpha val="40000"/>
                  </a:schemeClr>
                </a:glow>
              </a:effectLst>
              <a:latin typeface="Georgia" panose="02040502050405020303" pitchFamily="18" charset="0"/>
            </a:endParaRPr>
          </a:p>
        </p:txBody>
      </p:sp>
      <p:sp>
        <p:nvSpPr>
          <p:cNvPr id="6" name="Curved Up Arrow 5"/>
          <p:cNvSpPr/>
          <p:nvPr/>
        </p:nvSpPr>
        <p:spPr>
          <a:xfrm>
            <a:off x="4336869" y="2345108"/>
            <a:ext cx="2011680" cy="583546"/>
          </a:xfrm>
          <a:prstGeom prst="curvedUpArrow">
            <a:avLst>
              <a:gd name="adj1" fmla="val 25000"/>
              <a:gd name="adj2" fmla="val 137670"/>
              <a:gd name="adj3" fmla="val 25000"/>
            </a:avLst>
          </a:prstGeom>
          <a:solidFill>
            <a:srgbClr val="34E9FC"/>
          </a:solidFill>
          <a:ln w="28575">
            <a:solidFill>
              <a:srgbClr val="FF3399"/>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3598790" y="3411639"/>
            <a:ext cx="7889576" cy="40206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smtClean="0">
                <a:solidFill>
                  <a:srgbClr val="0000CC"/>
                </a:solidFill>
                <a:effectLst>
                  <a:glow rad="101600">
                    <a:schemeClr val="accent5">
                      <a:satMod val="175000"/>
                      <a:alpha val="40000"/>
                    </a:schemeClr>
                  </a:glow>
                </a:effectLst>
                <a:latin typeface="Georgia" panose="02040502050405020303" pitchFamily="18" charset="0"/>
              </a:rPr>
              <a:t>MY TIME  </a:t>
            </a:r>
            <a:r>
              <a:rPr lang="en-US" sz="2400" dirty="0" smtClean="0">
                <a:solidFill>
                  <a:srgbClr val="0000CC"/>
                </a:solidFill>
              </a:rPr>
              <a:t>[Blood Ratified Covenant Calendar for Sukkot]</a:t>
            </a:r>
            <a:endParaRPr lang="en-US" sz="2400" dirty="0">
              <a:solidFill>
                <a:srgbClr val="0000CC"/>
              </a:solidFill>
            </a:endParaRPr>
          </a:p>
        </p:txBody>
      </p:sp>
    </p:spTree>
    <p:extLst>
      <p:ext uri="{BB962C8B-B14F-4D97-AF65-F5344CB8AC3E}">
        <p14:creationId xmlns:p14="http://schemas.microsoft.com/office/powerpoint/2010/main" val="35635637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750"/>
                                  </p:stCondLst>
                                  <p:iterate type="lt">
                                    <p:tmPct val="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1000"/>
                                        <p:tgtEl>
                                          <p:spTgt spid="5">
                                            <p:txEl>
                                              <p:pRg st="0" end="0"/>
                                            </p:txEl>
                                          </p:spTgt>
                                        </p:tgtEl>
                                      </p:cBhvr>
                                    </p:animEffect>
                                  </p:childTnLst>
                                </p:cTn>
                              </p:par>
                              <p:par>
                                <p:cTn id="8" presetID="34" presetClass="emph" presetSubtype="0" repeatCount="5000" fill="hold" nodeType="withEffect">
                                  <p:stCondLst>
                                    <p:cond delay="1700"/>
                                  </p:stCondLst>
                                  <p:iterate type="lt">
                                    <p:tmPct val="10000"/>
                                  </p:iterate>
                                  <p:childTnLst>
                                    <p:animMotion origin="layout" path="M -4.58333E-6 2.59259E-6 L -4.58333E-6 -0.07222 " pathEditMode="relative" rAng="0" ptsTypes="AA">
                                      <p:cBhvr>
                                        <p:cTn id="9" dur="500" accel="50000" decel="50000" autoRev="1" fill="hold">
                                          <p:stCondLst>
                                            <p:cond delay="0"/>
                                          </p:stCondLst>
                                        </p:cTn>
                                        <p:tgtEl>
                                          <p:spTgt spid="5">
                                            <p:txEl>
                                              <p:pRg st="0" end="0"/>
                                            </p:txEl>
                                          </p:spTgt>
                                        </p:tgtEl>
                                        <p:attrNameLst>
                                          <p:attrName>ppt_x</p:attrName>
                                          <p:attrName>ppt_y</p:attrName>
                                        </p:attrNameLst>
                                      </p:cBhvr>
                                      <p:rCtr x="0" y="-3611"/>
                                    </p:animMotion>
                                    <p:animRot by="1500000">
                                      <p:cBhvr>
                                        <p:cTn id="10" dur="250" fill="hold">
                                          <p:stCondLst>
                                            <p:cond delay="0"/>
                                          </p:stCondLst>
                                        </p:cTn>
                                        <p:tgtEl>
                                          <p:spTgt spid="5">
                                            <p:txEl>
                                              <p:pRg st="0" end="0"/>
                                            </p:txEl>
                                          </p:spTgt>
                                        </p:tgtEl>
                                        <p:attrNameLst>
                                          <p:attrName>r</p:attrName>
                                        </p:attrNameLst>
                                      </p:cBhvr>
                                    </p:animRot>
                                    <p:animRot by="-1500000">
                                      <p:cBhvr>
                                        <p:cTn id="11" dur="250" fill="hold">
                                          <p:stCondLst>
                                            <p:cond delay="250"/>
                                          </p:stCondLst>
                                        </p:cTn>
                                        <p:tgtEl>
                                          <p:spTgt spid="5">
                                            <p:txEl>
                                              <p:pRg st="0" end="0"/>
                                            </p:txEl>
                                          </p:spTgt>
                                        </p:tgtEl>
                                        <p:attrNameLst>
                                          <p:attrName>r</p:attrName>
                                        </p:attrNameLst>
                                      </p:cBhvr>
                                    </p:animRot>
                                    <p:animRot by="-1500000">
                                      <p:cBhvr>
                                        <p:cTn id="12" dur="250" fill="hold">
                                          <p:stCondLst>
                                            <p:cond delay="500"/>
                                          </p:stCondLst>
                                        </p:cTn>
                                        <p:tgtEl>
                                          <p:spTgt spid="5">
                                            <p:txEl>
                                              <p:pRg st="0" end="0"/>
                                            </p:txEl>
                                          </p:spTgt>
                                        </p:tgtEl>
                                        <p:attrNameLst>
                                          <p:attrName>r</p:attrName>
                                        </p:attrNameLst>
                                      </p:cBhvr>
                                    </p:animRot>
                                    <p:animRot by="1500000">
                                      <p:cBhvr>
                                        <p:cTn id="13" dur="250" fill="hold">
                                          <p:stCondLst>
                                            <p:cond delay="750"/>
                                          </p:stCondLst>
                                        </p:cTn>
                                        <p:tgtEl>
                                          <p:spTgt spid="5">
                                            <p:txEl>
                                              <p:pRg st="0" end="0"/>
                                            </p:txEl>
                                          </p:spTgt>
                                        </p:tgtEl>
                                        <p:attrNameLst>
                                          <p:attrName>r</p:attrName>
                                        </p:attrNameLst>
                                      </p:cBhvr>
                                    </p:animRot>
                                  </p:childTnLst>
                                </p:cTn>
                              </p:par>
                              <p:par>
                                <p:cTn id="14" presetID="45" presetClass="entr" presetSubtype="0" fill="hold" grpId="0" nodeType="withEffect">
                                  <p:stCondLst>
                                    <p:cond delay="4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anim calcmode="lin" valueType="num">
                                      <p:cBhvr>
                                        <p:cTn id="17" dur="2000" fill="hold"/>
                                        <p:tgtEl>
                                          <p:spTgt spid="6"/>
                                        </p:tgtEl>
                                        <p:attrNameLst>
                                          <p:attrName>ppt_w</p:attrName>
                                        </p:attrNameLst>
                                      </p:cBhvr>
                                      <p:tavLst>
                                        <p:tav tm="0" fmla="#ppt_w*sin(2.5*pi*$)">
                                          <p:val>
                                            <p:fltVal val="0"/>
                                          </p:val>
                                        </p:tav>
                                        <p:tav tm="100000">
                                          <p:val>
                                            <p:fltVal val="1"/>
                                          </p:val>
                                        </p:tav>
                                      </p:tavLst>
                                    </p:anim>
                                    <p:anim calcmode="lin" valueType="num">
                                      <p:cBhvr>
                                        <p:cTn id="18"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left)">
                                      <p:cBhvr>
                                        <p:cTn id="23" dur="1000"/>
                                        <p:tgtEl>
                                          <p:spTgt spid="3">
                                            <p:txEl>
                                              <p:pRg st="1" end="1"/>
                                            </p:txEl>
                                          </p:spTgt>
                                        </p:tgtEl>
                                      </p:cBhvr>
                                    </p:animEffect>
                                  </p:childTnLst>
                                </p:cTn>
                              </p:par>
                              <p:par>
                                <p:cTn id="24" presetID="22" presetClass="entr" presetSubtype="8" fill="hold" nodeType="withEffect">
                                  <p:stCondLst>
                                    <p:cond delay="2000"/>
                                  </p:stCondLst>
                                  <p:childTnLst>
                                    <p:set>
                                      <p:cBhvr>
                                        <p:cTn id="25" dur="1" fill="hold">
                                          <p:stCondLst>
                                            <p:cond delay="0"/>
                                          </p:stCondLst>
                                        </p:cTn>
                                        <p:tgtEl>
                                          <p:spTgt spid="7">
                                            <p:txEl>
                                              <p:pRg st="0" end="0"/>
                                            </p:txEl>
                                          </p:spTgt>
                                        </p:tgtEl>
                                        <p:attrNameLst>
                                          <p:attrName>style.visibility</p:attrName>
                                        </p:attrNameLst>
                                      </p:cBhvr>
                                      <p:to>
                                        <p:strVal val="visible"/>
                                      </p:to>
                                    </p:set>
                                    <p:animEffect transition="in" filter="wipe(left)">
                                      <p:cBhvr>
                                        <p:cTn id="26" dur="2500"/>
                                        <p:tgtEl>
                                          <p:spTgt spid="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716" y="179409"/>
            <a:ext cx="9240568" cy="797468"/>
          </a:xfrm>
          <a:solidFill>
            <a:srgbClr val="34E9FC"/>
          </a:solidFill>
          <a:ln w="76200">
            <a:solidFill>
              <a:srgbClr val="00FF00"/>
            </a:solidFill>
          </a:ln>
          <a:effectLst>
            <a:glow rad="228600">
              <a:schemeClr val="accent1">
                <a:satMod val="175000"/>
                <a:alpha val="40000"/>
              </a:schemeClr>
            </a:glow>
          </a:effectLst>
          <a:scene3d>
            <a:camera prst="orthographicFront"/>
            <a:lightRig rig="threePt" dir="t"/>
          </a:scene3d>
          <a:sp3d>
            <a:bevelT w="139700" h="139700" prst="divot"/>
          </a:sp3d>
        </p:spPr>
        <p:txBody>
          <a:bodyPr>
            <a:normAutofit/>
            <a:sp3d extrusionH="57150">
              <a:bevelT w="82550" h="38100" prst="coolSlant"/>
            </a:sp3d>
          </a:bodyPr>
          <a:lstStyle/>
          <a:p>
            <a:pPr algn="ctr"/>
            <a:r>
              <a:rPr lang="en-US" b="1" i="1" dirty="0" smtClean="0">
                <a:solidFill>
                  <a:srgbClr val="0000CC"/>
                </a:solidFill>
                <a:latin typeface="Georgia" panose="02040502050405020303" pitchFamily="18" charset="0"/>
              </a:rPr>
              <a:t>Yahusha Witnesses?   HOW!</a:t>
            </a:r>
            <a:endParaRPr lang="en-US" b="1" i="1" dirty="0">
              <a:solidFill>
                <a:srgbClr val="0000CC"/>
              </a:solidFill>
              <a:latin typeface="Georgia" panose="02040502050405020303" pitchFamily="18" charset="0"/>
            </a:endParaRPr>
          </a:p>
        </p:txBody>
      </p:sp>
      <p:sp>
        <p:nvSpPr>
          <p:cNvPr id="3" name="Content Placeholder 2"/>
          <p:cNvSpPr>
            <a:spLocks noGrp="1"/>
          </p:cNvSpPr>
          <p:nvPr>
            <p:ph idx="1"/>
          </p:nvPr>
        </p:nvSpPr>
        <p:spPr>
          <a:xfrm>
            <a:off x="209007" y="1152939"/>
            <a:ext cx="11782696" cy="5600558"/>
          </a:xfrm>
          <a:solidFill>
            <a:srgbClr val="FDF1E9"/>
          </a:solidFill>
          <a:ln w="38100">
            <a:solidFill>
              <a:schemeClr val="accent2">
                <a:lumMod val="75000"/>
              </a:schemeClr>
            </a:solidFill>
          </a:ln>
          <a:scene3d>
            <a:camera prst="orthographicFront"/>
            <a:lightRig rig="threePt" dir="t"/>
          </a:scene3d>
          <a:sp3d>
            <a:bevelT w="101600" prst="riblet"/>
          </a:sp3d>
        </p:spPr>
        <p:txBody>
          <a:bodyPr>
            <a:normAutofit fontScale="92500" lnSpcReduction="10000"/>
            <a:sp3d extrusionH="57150">
              <a:bevelT w="38100" h="38100"/>
            </a:sp3d>
          </a:bodyPr>
          <a:lstStyle/>
          <a:p>
            <a:pPr marL="0" indent="0">
              <a:buNone/>
            </a:pPr>
            <a:r>
              <a:rPr lang="en-US" sz="4800" dirty="0" smtClean="0">
                <a:solidFill>
                  <a:srgbClr val="0000CC"/>
                </a:solidFill>
              </a:rPr>
              <a:t>Yahusha</a:t>
            </a:r>
            <a:r>
              <a:rPr lang="en-US" sz="4800" dirty="0" smtClean="0"/>
              <a:t> tells us in no uncertain terms –</a:t>
            </a:r>
          </a:p>
          <a:p>
            <a:pPr marL="0" indent="0">
              <a:buNone/>
            </a:pPr>
            <a:r>
              <a:rPr lang="en-US" sz="4800" dirty="0" smtClean="0"/>
              <a:t> </a:t>
            </a:r>
          </a:p>
          <a:p>
            <a:pPr marL="0" indent="0">
              <a:buNone/>
            </a:pPr>
            <a:endParaRPr lang="en-US" sz="4800" dirty="0" smtClean="0"/>
          </a:p>
          <a:p>
            <a:pPr marL="0" indent="0">
              <a:buNone/>
            </a:pPr>
            <a:endParaRPr lang="en-US" sz="3000" dirty="0" smtClean="0"/>
          </a:p>
          <a:p>
            <a:pPr marL="0" lvl="0" indent="0">
              <a:buNone/>
            </a:pPr>
            <a:r>
              <a:rPr lang="en-US" sz="3600" dirty="0">
                <a:solidFill>
                  <a:prstClr val="black"/>
                </a:solidFill>
              </a:rPr>
              <a:t>When </a:t>
            </a:r>
            <a:r>
              <a:rPr lang="en-US" sz="3600" dirty="0" err="1">
                <a:solidFill>
                  <a:srgbClr val="0000CC"/>
                </a:solidFill>
              </a:rPr>
              <a:t>Yahusha</a:t>
            </a:r>
            <a:r>
              <a:rPr lang="en-US" sz="3600" dirty="0">
                <a:solidFill>
                  <a:prstClr val="black"/>
                </a:solidFill>
              </a:rPr>
              <a:t> </a:t>
            </a:r>
            <a:r>
              <a:rPr lang="en-US" sz="3600" dirty="0">
                <a:ln>
                  <a:solidFill>
                    <a:prstClr val="black"/>
                  </a:solidFill>
                </a:ln>
                <a:solidFill>
                  <a:srgbClr val="FF3399"/>
                </a:solidFill>
              </a:rPr>
              <a:t>actually physically witnesses </a:t>
            </a:r>
            <a:r>
              <a:rPr lang="en-US" sz="3600" dirty="0">
                <a:solidFill>
                  <a:prstClr val="black"/>
                </a:solidFill>
              </a:rPr>
              <a:t>to a situation, what is it that you would expect to notice?  Would a very clear </a:t>
            </a:r>
            <a:r>
              <a:rPr lang="en-US" sz="3600" dirty="0">
                <a:ln>
                  <a:solidFill>
                    <a:srgbClr val="CC0099"/>
                  </a:solidFill>
                </a:ln>
                <a:solidFill>
                  <a:srgbClr val="00B0F0"/>
                </a:solidFill>
              </a:rPr>
              <a:t>DISCERNABLE DISCREPANCY </a:t>
            </a:r>
            <a:r>
              <a:rPr lang="en-US" sz="3600" dirty="0">
                <a:solidFill>
                  <a:prstClr val="black"/>
                </a:solidFill>
              </a:rPr>
              <a:t>between the tradition of the Pharisees and the </a:t>
            </a:r>
            <a:r>
              <a:rPr lang="en-US" sz="3600" dirty="0">
                <a:solidFill>
                  <a:srgbClr val="0000CC"/>
                </a:solidFill>
              </a:rPr>
              <a:t>Torah Truth </a:t>
            </a:r>
            <a:r>
              <a:rPr lang="en-US" sz="3600" dirty="0">
                <a:solidFill>
                  <a:prstClr val="black"/>
                </a:solidFill>
              </a:rPr>
              <a:t>be </a:t>
            </a:r>
            <a:r>
              <a:rPr lang="en-US" sz="3600" b="1" dirty="0">
                <a:ln>
                  <a:solidFill>
                    <a:sysClr val="windowText" lastClr="000000"/>
                  </a:solidFill>
                </a:ln>
                <a:solidFill>
                  <a:srgbClr val="00FF00"/>
                </a:solidFill>
                <a:effectLst>
                  <a:glow rad="76200">
                    <a:srgbClr val="FF0000"/>
                  </a:glow>
                </a:effectLst>
              </a:rPr>
              <a:t>exposed</a:t>
            </a:r>
            <a:r>
              <a:rPr lang="en-US" sz="3600" dirty="0">
                <a:solidFill>
                  <a:prstClr val="black"/>
                </a:solidFill>
              </a:rPr>
              <a:t> to us? </a:t>
            </a:r>
          </a:p>
          <a:p>
            <a:pPr marL="0" lvl="0" indent="0">
              <a:buNone/>
            </a:pPr>
            <a:r>
              <a:rPr lang="en-US" sz="3600" dirty="0">
                <a:solidFill>
                  <a:prstClr val="black"/>
                </a:solidFill>
              </a:rPr>
              <a:t>Could </a:t>
            </a:r>
            <a:r>
              <a:rPr lang="en-US" sz="3600" dirty="0" err="1">
                <a:solidFill>
                  <a:srgbClr val="0000CC"/>
                </a:solidFill>
                <a:effectLst>
                  <a:glow rad="127000">
                    <a:srgbClr val="00FF00">
                      <a:alpha val="96000"/>
                    </a:srgbClr>
                  </a:glow>
                </a:effectLst>
              </a:rPr>
              <a:t>Yahusha’s</a:t>
            </a:r>
            <a:r>
              <a:rPr lang="en-US" sz="3600" dirty="0">
                <a:solidFill>
                  <a:prstClr val="black"/>
                </a:solidFill>
                <a:effectLst>
                  <a:glow rad="127000">
                    <a:srgbClr val="00FF00">
                      <a:alpha val="96000"/>
                    </a:srgbClr>
                  </a:glow>
                </a:effectLst>
              </a:rPr>
              <a:t>  </a:t>
            </a:r>
            <a:r>
              <a:rPr lang="en-US" sz="3600" b="1" dirty="0">
                <a:solidFill>
                  <a:prstClr val="black"/>
                </a:solidFill>
                <a:effectLst>
                  <a:glow rad="127000">
                    <a:srgbClr val="00FF00">
                      <a:alpha val="96000"/>
                    </a:srgbClr>
                  </a:glow>
                </a:effectLst>
              </a:rPr>
              <a:t>witness</a:t>
            </a:r>
            <a:r>
              <a:rPr lang="en-US" sz="3600" dirty="0">
                <a:solidFill>
                  <a:prstClr val="black"/>
                </a:solidFill>
                <a:effectLst>
                  <a:glow rad="127000">
                    <a:srgbClr val="00FF00">
                      <a:alpha val="96000"/>
                    </a:srgbClr>
                  </a:glow>
                </a:effectLst>
              </a:rPr>
              <a:t> </a:t>
            </a:r>
            <a:r>
              <a:rPr lang="en-US" sz="3600" dirty="0">
                <a:solidFill>
                  <a:prstClr val="black"/>
                </a:solidFill>
              </a:rPr>
              <a:t>extend even to a </a:t>
            </a:r>
            <a:r>
              <a:rPr lang="en-US" sz="3600" dirty="0">
                <a:ln>
                  <a:solidFill>
                    <a:sysClr val="windowText" lastClr="000000"/>
                  </a:solidFill>
                </a:ln>
                <a:solidFill>
                  <a:prstClr val="black"/>
                </a:solidFill>
                <a:effectLst>
                  <a:glow rad="304800">
                    <a:srgbClr val="34E9FC">
                      <a:alpha val="89000"/>
                    </a:srgbClr>
                  </a:glow>
                </a:effectLst>
              </a:rPr>
              <a:t>very physical example? </a:t>
            </a:r>
          </a:p>
          <a:p>
            <a:pPr marL="0" lvl="0" indent="0">
              <a:buNone/>
            </a:pPr>
            <a:r>
              <a:rPr lang="en-US" sz="3600" dirty="0">
                <a:solidFill>
                  <a:srgbClr val="FF0000"/>
                </a:solidFill>
              </a:rPr>
              <a:t>Or will </a:t>
            </a:r>
            <a:r>
              <a:rPr lang="en-US" sz="3600" b="1" dirty="0">
                <a:ln>
                  <a:solidFill>
                    <a:prstClr val="black"/>
                  </a:solidFill>
                </a:ln>
                <a:solidFill>
                  <a:srgbClr val="FF0000"/>
                </a:solidFill>
                <a:effectLst>
                  <a:glow rad="127000">
                    <a:srgbClr val="FFFF00"/>
                  </a:glow>
                </a:effectLst>
              </a:rPr>
              <a:t>His witness </a:t>
            </a:r>
            <a:r>
              <a:rPr lang="en-US" sz="3600" dirty="0">
                <a:solidFill>
                  <a:srgbClr val="FF0000"/>
                </a:solidFill>
              </a:rPr>
              <a:t>pass </a:t>
            </a:r>
            <a:r>
              <a:rPr lang="en-US" sz="3600" u="sng" dirty="0">
                <a:solidFill>
                  <a:srgbClr val="FF0000"/>
                </a:solidFill>
              </a:rPr>
              <a:t>unnoticed</a:t>
            </a:r>
            <a:r>
              <a:rPr lang="en-US" sz="3600" dirty="0">
                <a:solidFill>
                  <a:srgbClr val="FF0000"/>
                </a:solidFill>
              </a:rPr>
              <a:t> over our heads?</a:t>
            </a:r>
          </a:p>
        </p:txBody>
      </p:sp>
      <p:sp>
        <p:nvSpPr>
          <p:cNvPr id="4" name="Slide Number Placeholder 3"/>
          <p:cNvSpPr>
            <a:spLocks noGrp="1"/>
          </p:cNvSpPr>
          <p:nvPr>
            <p:ph type="sldNum" sz="quarter" idx="12"/>
          </p:nvPr>
        </p:nvSpPr>
        <p:spPr>
          <a:xfrm>
            <a:off x="9127871" y="6311481"/>
            <a:ext cx="2743200" cy="365125"/>
          </a:xfrm>
        </p:spPr>
        <p:txBody>
          <a:bodyPr/>
          <a:lstStyle/>
          <a:p>
            <a:fld id="{0B555D82-D20F-4DB7-B3E9-7B7EAC2F87A9}" type="slidenum">
              <a:rPr lang="en-US" smtClean="0">
                <a:solidFill>
                  <a:schemeClr val="tx1">
                    <a:lumMod val="95000"/>
                    <a:lumOff val="5000"/>
                  </a:schemeClr>
                </a:solidFill>
              </a:rPr>
              <a:t>17</a:t>
            </a:fld>
            <a:endParaRPr lang="en-US" dirty="0">
              <a:solidFill>
                <a:schemeClr val="tx1">
                  <a:lumMod val="95000"/>
                  <a:lumOff val="5000"/>
                </a:schemeClr>
              </a:solidFill>
            </a:endParaRPr>
          </a:p>
        </p:txBody>
      </p:sp>
      <p:sp>
        <p:nvSpPr>
          <p:cNvPr id="5" name="Rectangle 4"/>
          <p:cNvSpPr/>
          <p:nvPr/>
        </p:nvSpPr>
        <p:spPr>
          <a:xfrm>
            <a:off x="784859" y="1831621"/>
            <a:ext cx="10622279" cy="1566963"/>
          </a:xfrm>
          <a:prstGeom prst="rect">
            <a:avLst/>
          </a:prstGeom>
          <a:solidFill>
            <a:srgbClr val="92D050"/>
          </a:solidFill>
          <a:ln w="76200">
            <a:solidFill>
              <a:srgbClr val="00B050"/>
            </a:solidFill>
          </a:ln>
          <a:effectLst>
            <a:glow rad="228600">
              <a:schemeClr val="accent2">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i="1" dirty="0" smtClean="0">
                <a:solidFill>
                  <a:srgbClr val="0000CC"/>
                </a:solidFill>
                <a:latin typeface="Georgia" panose="02040502050405020303" pitchFamily="18" charset="0"/>
              </a:rPr>
              <a:t>I am, and will, give you evidence through 			     of this insidious evil!</a:t>
            </a:r>
            <a:endParaRPr lang="en-US" sz="4000" i="1" dirty="0">
              <a:solidFill>
                <a:srgbClr val="0000CC"/>
              </a:solidFill>
              <a:latin typeface="Georgia" panose="02040502050405020303" pitchFamily="18" charset="0"/>
            </a:endParaRPr>
          </a:p>
        </p:txBody>
      </p:sp>
      <p:sp>
        <p:nvSpPr>
          <p:cNvPr id="6" name="Rectangle 5"/>
          <p:cNvSpPr/>
          <p:nvPr/>
        </p:nvSpPr>
        <p:spPr>
          <a:xfrm>
            <a:off x="1773700" y="2557227"/>
            <a:ext cx="3142444" cy="6819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i="1" dirty="0">
                <a:solidFill>
                  <a:srgbClr val="0000CC"/>
                </a:solidFill>
                <a:effectLst>
                  <a:glow rad="228600">
                    <a:srgbClr val="FFC000">
                      <a:satMod val="175000"/>
                      <a:alpha val="88000"/>
                    </a:srgbClr>
                  </a:glow>
                </a:effectLst>
                <a:latin typeface="Georgia" panose="02040502050405020303" pitchFamily="18" charset="0"/>
              </a:rPr>
              <a:t>My Witness</a:t>
            </a:r>
            <a:endParaRPr lang="en-US" dirty="0"/>
          </a:p>
        </p:txBody>
      </p:sp>
      <p:pic>
        <p:nvPicPr>
          <p:cNvPr id="3075" name="Picture 3" descr="C:\Users\Rae\Desktop\Art on Desktop\white man clip art\yellow-blue smiley faces\smiley face - oh 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71948" y="5842237"/>
            <a:ext cx="846540" cy="838313"/>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84885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iterate type="lt">
                                    <p:tmPct val="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4" presetClass="emph" presetSubtype="0" repeatCount="5000" fill="hold" grpId="1" nodeType="withEffect">
                                  <p:stCondLst>
                                    <p:cond delay="2000"/>
                                  </p:stCondLst>
                                  <p:iterate type="lt">
                                    <p:tmPct val="10000"/>
                                  </p:iterate>
                                  <p:childTnLst>
                                    <p:animMotion origin="layout" path="M -4.79167E-6 4.44444E-6 L -4.79167E-6 -0.07223 " pathEditMode="relative" rAng="0" ptsTypes="AA">
                                      <p:cBhvr>
                                        <p:cTn id="18" dur="1000" accel="50000" decel="50000" autoRev="1" fill="hold">
                                          <p:stCondLst>
                                            <p:cond delay="0"/>
                                          </p:stCondLst>
                                        </p:cTn>
                                        <p:tgtEl>
                                          <p:spTgt spid="6"/>
                                        </p:tgtEl>
                                        <p:attrNameLst>
                                          <p:attrName>ppt_x</p:attrName>
                                          <p:attrName>ppt_y</p:attrName>
                                        </p:attrNameLst>
                                      </p:cBhvr>
                                      <p:rCtr x="0" y="-3611"/>
                                    </p:animMotion>
                                    <p:animRot by="1500000">
                                      <p:cBhvr>
                                        <p:cTn id="19" dur="500" fill="hold">
                                          <p:stCondLst>
                                            <p:cond delay="0"/>
                                          </p:stCondLst>
                                        </p:cTn>
                                        <p:tgtEl>
                                          <p:spTgt spid="6"/>
                                        </p:tgtEl>
                                        <p:attrNameLst>
                                          <p:attrName>r</p:attrName>
                                        </p:attrNameLst>
                                      </p:cBhvr>
                                    </p:animRot>
                                    <p:animRot by="-1500000">
                                      <p:cBhvr>
                                        <p:cTn id="20" dur="500" fill="hold">
                                          <p:stCondLst>
                                            <p:cond delay="500"/>
                                          </p:stCondLst>
                                        </p:cTn>
                                        <p:tgtEl>
                                          <p:spTgt spid="6"/>
                                        </p:tgtEl>
                                        <p:attrNameLst>
                                          <p:attrName>r</p:attrName>
                                        </p:attrNameLst>
                                      </p:cBhvr>
                                    </p:animRot>
                                    <p:animRot by="-1500000">
                                      <p:cBhvr>
                                        <p:cTn id="21" dur="500" fill="hold">
                                          <p:stCondLst>
                                            <p:cond delay="1000"/>
                                          </p:stCondLst>
                                        </p:cTn>
                                        <p:tgtEl>
                                          <p:spTgt spid="6"/>
                                        </p:tgtEl>
                                        <p:attrNameLst>
                                          <p:attrName>r</p:attrName>
                                        </p:attrNameLst>
                                      </p:cBhvr>
                                    </p:animRot>
                                    <p:animRot by="1500000">
                                      <p:cBhvr>
                                        <p:cTn id="22" dur="500" fill="hold">
                                          <p:stCondLst>
                                            <p:cond delay="1500"/>
                                          </p:stCondLst>
                                        </p:cTn>
                                        <p:tgtEl>
                                          <p:spTgt spid="6"/>
                                        </p:tgtEl>
                                        <p:attrNameLst>
                                          <p:attrName>r</p:attrName>
                                        </p:attrNameLst>
                                      </p:cBhvr>
                                    </p:animRot>
                                  </p:childTnLst>
                                </p:cTn>
                              </p:par>
                            </p:childTnLst>
                          </p:cTn>
                        </p:par>
                        <p:par>
                          <p:cTn id="23" fill="hold">
                            <p:stCondLst>
                              <p:cond delay="20000"/>
                            </p:stCondLst>
                            <p:childTnLst>
                              <p:par>
                                <p:cTn id="24" presetID="31" presetClass="entr" presetSubtype="0" fill="hold" nodeType="afterEffect">
                                  <p:stCondLst>
                                    <p:cond delay="0"/>
                                  </p:stCondLst>
                                  <p:childTnLst>
                                    <p:set>
                                      <p:cBhvr>
                                        <p:cTn id="25" dur="1" fill="hold">
                                          <p:stCondLst>
                                            <p:cond delay="0"/>
                                          </p:stCondLst>
                                        </p:cTn>
                                        <p:tgtEl>
                                          <p:spTgt spid="3075"/>
                                        </p:tgtEl>
                                        <p:attrNameLst>
                                          <p:attrName>style.visibility</p:attrName>
                                        </p:attrNameLst>
                                      </p:cBhvr>
                                      <p:to>
                                        <p:strVal val="visible"/>
                                      </p:to>
                                    </p:set>
                                    <p:anim calcmode="lin" valueType="num">
                                      <p:cBhvr>
                                        <p:cTn id="26" dur="1000" fill="hold"/>
                                        <p:tgtEl>
                                          <p:spTgt spid="3075"/>
                                        </p:tgtEl>
                                        <p:attrNameLst>
                                          <p:attrName>ppt_w</p:attrName>
                                        </p:attrNameLst>
                                      </p:cBhvr>
                                      <p:tavLst>
                                        <p:tav tm="0">
                                          <p:val>
                                            <p:fltVal val="0"/>
                                          </p:val>
                                        </p:tav>
                                        <p:tav tm="100000">
                                          <p:val>
                                            <p:strVal val="#ppt_w"/>
                                          </p:val>
                                        </p:tav>
                                      </p:tavLst>
                                    </p:anim>
                                    <p:anim calcmode="lin" valueType="num">
                                      <p:cBhvr>
                                        <p:cTn id="27" dur="1000" fill="hold"/>
                                        <p:tgtEl>
                                          <p:spTgt spid="3075"/>
                                        </p:tgtEl>
                                        <p:attrNameLst>
                                          <p:attrName>ppt_h</p:attrName>
                                        </p:attrNameLst>
                                      </p:cBhvr>
                                      <p:tavLst>
                                        <p:tav tm="0">
                                          <p:val>
                                            <p:fltVal val="0"/>
                                          </p:val>
                                        </p:tav>
                                        <p:tav tm="100000">
                                          <p:val>
                                            <p:strVal val="#ppt_h"/>
                                          </p:val>
                                        </p:tav>
                                      </p:tavLst>
                                    </p:anim>
                                    <p:anim calcmode="lin" valueType="num">
                                      <p:cBhvr>
                                        <p:cTn id="28" dur="1000" fill="hold"/>
                                        <p:tgtEl>
                                          <p:spTgt spid="3075"/>
                                        </p:tgtEl>
                                        <p:attrNameLst>
                                          <p:attrName>style.rotation</p:attrName>
                                        </p:attrNameLst>
                                      </p:cBhvr>
                                      <p:tavLst>
                                        <p:tav tm="0">
                                          <p:val>
                                            <p:fltVal val="90"/>
                                          </p:val>
                                        </p:tav>
                                        <p:tav tm="100000">
                                          <p:val>
                                            <p:fltVal val="0"/>
                                          </p:val>
                                        </p:tav>
                                      </p:tavLst>
                                    </p:anim>
                                    <p:animEffect transition="in" filter="fade">
                                      <p:cBhvr>
                                        <p:cTn id="29" dur="10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885" y="41563"/>
            <a:ext cx="7813052" cy="675410"/>
          </a:xfrm>
          <a:solidFill>
            <a:schemeClr val="accent4">
              <a:lumMod val="20000"/>
              <a:lumOff val="80000"/>
            </a:schemeClr>
          </a:solidFill>
          <a:ln>
            <a:solidFill>
              <a:schemeClr val="bg1">
                <a:lumMod val="65000"/>
              </a:schemeClr>
            </a:solidFill>
          </a:ln>
          <a:effectLst>
            <a:glow rad="139700">
              <a:schemeClr val="accent6">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t> </a:t>
            </a:r>
            <a:r>
              <a:rPr lang="en-US" b="1" dirty="0" smtClean="0">
                <a:solidFill>
                  <a:srgbClr val="0000FF"/>
                </a:solidFill>
              </a:rPr>
              <a:t>Yahusha</a:t>
            </a:r>
            <a:r>
              <a:rPr lang="en-US" dirty="0" smtClean="0"/>
              <a:t> refrains from going...</a:t>
            </a:r>
            <a:endParaRPr lang="en-US" dirty="0"/>
          </a:p>
        </p:txBody>
      </p:sp>
      <p:sp>
        <p:nvSpPr>
          <p:cNvPr id="3" name="Content Placeholder 2"/>
          <p:cNvSpPr>
            <a:spLocks noGrp="1"/>
          </p:cNvSpPr>
          <p:nvPr>
            <p:ph idx="1"/>
          </p:nvPr>
        </p:nvSpPr>
        <p:spPr>
          <a:xfrm>
            <a:off x="270456" y="774051"/>
            <a:ext cx="11642502" cy="5855350"/>
          </a:xfrm>
          <a:solidFill>
            <a:schemeClr val="bg1"/>
          </a:solidFill>
          <a:ln w="38100">
            <a:solidFill>
              <a:srgbClr val="00B050"/>
            </a:solidFill>
          </a:ln>
          <a:scene3d>
            <a:camera prst="orthographicFront"/>
            <a:lightRig rig="threePt" dir="t"/>
          </a:scene3d>
          <a:sp3d>
            <a:bevelT prst="angle"/>
          </a:sp3d>
        </p:spPr>
        <p:txBody>
          <a:bodyPr lIns="182880" tIns="91440">
            <a:sp3d extrusionH="57150">
              <a:bevelT w="38100" h="38100"/>
            </a:sp3d>
          </a:bodyPr>
          <a:lstStyle/>
          <a:p>
            <a:pPr marL="0" indent="0">
              <a:spcBef>
                <a:spcPts val="0"/>
              </a:spcBef>
              <a:spcAft>
                <a:spcPts val="1200"/>
              </a:spcAft>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7:9</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And having said this to them, </a:t>
            </a:r>
            <a:r>
              <a:rPr lang="en-US" u="sng" dirty="0">
                <a:solidFill>
                  <a:srgbClr val="FF0000"/>
                </a:solidFill>
                <a:latin typeface="Georgia" panose="02040502050405020303" pitchFamily="18" charset="0"/>
              </a:rPr>
              <a:t>He </a:t>
            </a:r>
            <a:r>
              <a:rPr lang="en-US" b="1" u="sng" dirty="0">
                <a:solidFill>
                  <a:srgbClr val="FF0000"/>
                </a:solidFill>
                <a:latin typeface="Georgia" panose="02040502050405020303" pitchFamily="18" charset="0"/>
              </a:rPr>
              <a:t>stayed</a:t>
            </a:r>
            <a:r>
              <a:rPr lang="en-US" u="sng" dirty="0">
                <a:solidFill>
                  <a:srgbClr val="FF0000"/>
                </a:solidFill>
                <a:latin typeface="Georgia" panose="02040502050405020303" pitchFamily="18" charset="0"/>
              </a:rPr>
              <a:t> </a:t>
            </a:r>
            <a:r>
              <a:rPr lang="en-US" u="sng" dirty="0" smtClean="0">
                <a:solidFill>
                  <a:srgbClr val="FF0000"/>
                </a:solidFill>
                <a:latin typeface="Georgia" panose="02040502050405020303" pitchFamily="18" charset="0"/>
              </a:rPr>
              <a:t>in </a:t>
            </a:r>
            <a:r>
              <a:rPr lang="en-US" u="sng" dirty="0" err="1">
                <a:solidFill>
                  <a:srgbClr val="FF0000"/>
                </a:solidFill>
                <a:latin typeface="Georgia" panose="02040502050405020303" pitchFamily="18" charset="0"/>
              </a:rPr>
              <a:t>Galil</a:t>
            </a:r>
            <a:r>
              <a:rPr lang="en-US" dirty="0">
                <a:solidFill>
                  <a:srgbClr val="FF0000"/>
                </a:solidFill>
                <a:latin typeface="Georgia" panose="02040502050405020303" pitchFamily="18" charset="0"/>
              </a:rPr>
              <a:t>.</a:t>
            </a:r>
            <a:r>
              <a:rPr lang="en-US" dirty="0">
                <a:solidFill>
                  <a:schemeClr val="accent2">
                    <a:lumMod val="75000"/>
                  </a:schemeClr>
                </a:solidFill>
                <a:latin typeface="Georgia" panose="02040502050405020303" pitchFamily="18" charset="0"/>
              </a:rPr>
              <a:t> </a:t>
            </a:r>
            <a:endParaRPr lang="en-US" sz="800" dirty="0">
              <a:solidFill>
                <a:schemeClr val="accent2">
                  <a:lumMod val="75000"/>
                </a:schemeClr>
              </a:solidFill>
              <a:latin typeface="Georgia" panose="02040502050405020303" pitchFamily="18" charset="0"/>
            </a:endParaRPr>
          </a:p>
          <a:p>
            <a:pPr marL="0" indent="0">
              <a:spcBef>
                <a:spcPts val="0"/>
              </a:spcBef>
              <a:spcAft>
                <a:spcPts val="1200"/>
              </a:spcAft>
              <a:buNone/>
            </a:pPr>
            <a:r>
              <a:rPr lang="en-US" dirty="0" smtClean="0"/>
              <a:t>Is this verse indicating to us that </a:t>
            </a:r>
            <a:r>
              <a:rPr lang="en-US" b="1" dirty="0" smtClean="0">
                <a:solidFill>
                  <a:srgbClr val="0000FF"/>
                </a:solidFill>
              </a:rPr>
              <a:t>Yahusha</a:t>
            </a:r>
            <a:r>
              <a:rPr lang="en-US" dirty="0" smtClean="0"/>
              <a:t> 			                from being required to observe the statutes and attend the Feasts of </a:t>
            </a:r>
            <a:r>
              <a:rPr lang="en-US" b="1" dirty="0" smtClean="0">
                <a:solidFill>
                  <a:srgbClr val="0000CC"/>
                </a:solidFill>
              </a:rPr>
              <a:t>Yahuah?</a:t>
            </a:r>
          </a:p>
          <a:p>
            <a:pPr marL="0" indent="0">
              <a:buNone/>
            </a:pPr>
            <a:r>
              <a:rPr lang="en-US" dirty="0"/>
              <a:t>I</a:t>
            </a:r>
            <a:r>
              <a:rPr lang="en-US" dirty="0" smtClean="0"/>
              <a:t>t </a:t>
            </a:r>
            <a:r>
              <a:rPr lang="en-US" b="1" dirty="0" smtClean="0">
                <a:solidFill>
                  <a:srgbClr val="FF0000"/>
                </a:solidFill>
              </a:rPr>
              <a:t>appears on the surface </a:t>
            </a:r>
            <a:r>
              <a:rPr lang="en-US" dirty="0" smtClean="0"/>
              <a:t>that </a:t>
            </a:r>
            <a:r>
              <a:rPr lang="en-US" b="1" dirty="0" smtClean="0">
                <a:solidFill>
                  <a:srgbClr val="0000FF"/>
                </a:solidFill>
              </a:rPr>
              <a:t>Yahusha</a:t>
            </a:r>
            <a:r>
              <a:rPr lang="en-US" dirty="0" smtClean="0"/>
              <a:t> was </a:t>
            </a:r>
            <a:r>
              <a:rPr lang="en-US" dirty="0" smtClean="0">
                <a:effectLst>
                  <a:glow rad="127000">
                    <a:srgbClr val="00FF00"/>
                  </a:glow>
                </a:effectLst>
              </a:rPr>
              <a:t>ignoring the statute based command</a:t>
            </a:r>
            <a:r>
              <a:rPr lang="en-US" dirty="0" smtClean="0"/>
              <a:t> that 		    need to present themselves before </a:t>
            </a:r>
            <a:r>
              <a:rPr lang="en-US" b="1" dirty="0" smtClean="0">
                <a:solidFill>
                  <a:srgbClr val="0000FF"/>
                </a:solidFill>
              </a:rPr>
              <a:t>Yahuah</a:t>
            </a:r>
            <a:r>
              <a:rPr lang="en-US" dirty="0" smtClean="0"/>
              <a:t> at the Appointed Times – Mo-</a:t>
            </a:r>
            <a:r>
              <a:rPr lang="en-US" dirty="0" err="1" smtClean="0"/>
              <a:t>edim</a:t>
            </a:r>
            <a:r>
              <a:rPr lang="en-US" dirty="0" smtClean="0"/>
              <a:t>!  (Reference specifically </a:t>
            </a:r>
            <a:r>
              <a:rPr lang="en-US" dirty="0" err="1" smtClean="0">
                <a:solidFill>
                  <a:srgbClr val="00B050"/>
                </a:solidFill>
              </a:rPr>
              <a:t>Exo</a:t>
            </a:r>
            <a:r>
              <a:rPr lang="en-US" dirty="0" smtClean="0">
                <a:solidFill>
                  <a:srgbClr val="00B050"/>
                </a:solidFill>
              </a:rPr>
              <a:t> 23:17.)</a:t>
            </a:r>
          </a:p>
          <a:p>
            <a:pPr marL="365760" indent="-914400">
              <a:spcBef>
                <a:spcPts val="0"/>
              </a:spcBef>
              <a:buNone/>
            </a:pPr>
            <a:endParaRPr lang="en-US" sz="3200" dirty="0" smtClean="0">
              <a:solidFill>
                <a:srgbClr val="008080"/>
              </a:solidFill>
              <a:latin typeface="Georgia" panose="02040502050405020303" pitchFamily="18" charset="0"/>
            </a:endParaRPr>
          </a:p>
          <a:p>
            <a:pPr marL="1554480" indent="-1554480">
              <a:spcBef>
                <a:spcPts val="0"/>
              </a:spcBef>
              <a:buNone/>
            </a:pPr>
            <a:r>
              <a:rPr lang="en-US" dirty="0" smtClean="0">
                <a:solidFill>
                  <a:srgbClr val="008080"/>
                </a:solidFill>
                <a:latin typeface="Georgia" panose="02040502050405020303" pitchFamily="18" charset="0"/>
              </a:rPr>
              <a:t>Ex 23:17</a:t>
            </a:r>
            <a:r>
              <a:rPr lang="en-US" dirty="0">
                <a:solidFill>
                  <a:prstClr val="black"/>
                </a:solidFill>
                <a:latin typeface="Georgia" panose="02040502050405020303" pitchFamily="18" charset="0"/>
              </a:rPr>
              <a:t>	</a:t>
            </a:r>
            <a:r>
              <a:rPr lang="en-US" dirty="0" smtClean="0">
                <a:solidFill>
                  <a:srgbClr val="0070C0"/>
                </a:solidFill>
                <a:latin typeface="Georgia" panose="02040502050405020303" pitchFamily="18" charset="0"/>
              </a:rPr>
              <a:t>“Three </a:t>
            </a:r>
            <a:r>
              <a:rPr lang="en-US" dirty="0">
                <a:solidFill>
                  <a:srgbClr val="0070C0"/>
                </a:solidFill>
                <a:latin typeface="Georgia" panose="02040502050405020303" pitchFamily="18" charset="0"/>
              </a:rPr>
              <a:t>times in the year </a:t>
            </a:r>
            <a:r>
              <a:rPr lang="en-US" dirty="0" smtClean="0">
                <a:solidFill>
                  <a:srgbClr val="0070C0"/>
                </a:solidFill>
                <a:latin typeface="Georgia" panose="02040502050405020303" pitchFamily="18" charset="0"/>
              </a:rPr>
              <a:t>	     </a:t>
            </a:r>
            <a:r>
              <a:rPr lang="en-US" b="1" u="sng" dirty="0" smtClean="0">
                <a:solidFill>
                  <a:srgbClr val="FF0000"/>
                </a:solidFill>
                <a:latin typeface="Georgia" panose="02040502050405020303" pitchFamily="18" charset="0"/>
              </a:rPr>
              <a:t>your </a:t>
            </a:r>
            <a:r>
              <a:rPr lang="en-US" b="1" u="sng" dirty="0">
                <a:solidFill>
                  <a:srgbClr val="FF0000"/>
                </a:solidFill>
                <a:latin typeface="Georgia" panose="02040502050405020303" pitchFamily="18" charset="0"/>
              </a:rPr>
              <a:t>males</a:t>
            </a:r>
            <a:r>
              <a:rPr lang="en-US" b="1" dirty="0">
                <a:solidFill>
                  <a:srgbClr val="FF0000"/>
                </a:solidFill>
                <a:latin typeface="Georgia" panose="02040502050405020303" pitchFamily="18" charset="0"/>
              </a:rPr>
              <a:t> </a:t>
            </a:r>
            <a:r>
              <a:rPr lang="en-US" dirty="0">
                <a:solidFill>
                  <a:srgbClr val="0070C0"/>
                </a:solidFill>
                <a:latin typeface="Georgia" panose="02040502050405020303" pitchFamily="18" charset="0"/>
              </a:rPr>
              <a:t>are to appear before the Master </a:t>
            </a:r>
            <a:r>
              <a:rPr lang="he-IL" b="1" dirty="0" smtClean="0">
                <a:solidFill>
                  <a:srgbClr val="0000FF"/>
                </a:solidFill>
                <a:latin typeface="SBL Hebrew"/>
              </a:rPr>
              <a:t>יהוה</a:t>
            </a:r>
            <a:r>
              <a:rPr lang="en-US" b="1" dirty="0" smtClean="0">
                <a:solidFill>
                  <a:srgbClr val="0000FF"/>
                </a:solidFill>
                <a:latin typeface="Georgia" panose="02040502050405020303" pitchFamily="18" charset="0"/>
              </a:rPr>
              <a:t> </a:t>
            </a:r>
            <a:r>
              <a:rPr lang="en-US" sz="2400" b="1" dirty="0" smtClean="0">
                <a:solidFill>
                  <a:srgbClr val="0000FF"/>
                </a:solidFill>
                <a:latin typeface="Georgia" panose="02040502050405020303" pitchFamily="18" charset="0"/>
              </a:rPr>
              <a:t>[</a:t>
            </a:r>
            <a:r>
              <a:rPr lang="en-US" sz="2400" b="1" dirty="0" err="1" smtClean="0">
                <a:solidFill>
                  <a:srgbClr val="0000FF"/>
                </a:solidFill>
                <a:latin typeface="Georgia" panose="02040502050405020303" pitchFamily="18" charset="0"/>
              </a:rPr>
              <a:t>Yahuah</a:t>
            </a:r>
            <a:r>
              <a:rPr lang="en-US" sz="2400" b="1" dirty="0" smtClean="0">
                <a:solidFill>
                  <a:srgbClr val="0000FF"/>
                </a:solidFill>
                <a:latin typeface="Georgia" panose="02040502050405020303" pitchFamily="18" charset="0"/>
              </a:rPr>
              <a:t>]. </a:t>
            </a:r>
          </a:p>
          <a:p>
            <a:pPr marL="365760" indent="-914400">
              <a:spcBef>
                <a:spcPts val="0"/>
              </a:spcBef>
              <a:buNone/>
            </a:pPr>
            <a:endParaRPr lang="en-US" sz="800" dirty="0">
              <a:solidFill>
                <a:srgbClr val="0070C0"/>
              </a:solidFill>
              <a:latin typeface="Georgia" panose="02040502050405020303" pitchFamily="18" charset="0"/>
            </a:endParaRPr>
          </a:p>
        </p:txBody>
      </p:sp>
      <p:sp>
        <p:nvSpPr>
          <p:cNvPr id="4" name="Rectangle 3"/>
          <p:cNvSpPr/>
          <p:nvPr/>
        </p:nvSpPr>
        <p:spPr>
          <a:xfrm>
            <a:off x="511203" y="4962903"/>
            <a:ext cx="11140226" cy="1458680"/>
          </a:xfrm>
          <a:prstGeom prst="rect">
            <a:avLst/>
          </a:prstGeom>
          <a:solidFill>
            <a:srgbClr val="FFFF00"/>
          </a:solidFill>
          <a:ln w="76200">
            <a:solidFill>
              <a:srgbClr val="00B0F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pPr>
            <a:r>
              <a:rPr lang="en-US" sz="2800" dirty="0">
                <a:solidFill>
                  <a:prstClr val="black"/>
                </a:solidFill>
              </a:rPr>
              <a:t>Is there any place in the Scriptures where we learn that </a:t>
            </a:r>
            <a:r>
              <a:rPr lang="en-US" sz="2800" b="1" dirty="0">
                <a:solidFill>
                  <a:srgbClr val="0000FF"/>
                </a:solidFill>
              </a:rPr>
              <a:t>Yahusha</a:t>
            </a:r>
            <a:r>
              <a:rPr lang="en-US" sz="2800" dirty="0">
                <a:solidFill>
                  <a:prstClr val="black"/>
                </a:solidFill>
              </a:rPr>
              <a:t> </a:t>
            </a:r>
            <a:r>
              <a:rPr lang="en-US" sz="2800" i="1" u="sng" dirty="0">
                <a:solidFill>
                  <a:srgbClr val="FF0000"/>
                </a:solidFill>
              </a:rPr>
              <a:t>need not observe the will of His Father</a:t>
            </a:r>
            <a:r>
              <a:rPr lang="en-US" sz="2800" i="1" dirty="0">
                <a:solidFill>
                  <a:srgbClr val="FF0000"/>
                </a:solidFill>
              </a:rPr>
              <a:t>? </a:t>
            </a:r>
            <a:r>
              <a:rPr lang="en-US" sz="2800" i="1" dirty="0" smtClean="0">
                <a:solidFill>
                  <a:srgbClr val="FF0000"/>
                </a:solidFill>
              </a:rPr>
              <a:t> </a:t>
            </a:r>
            <a:r>
              <a:rPr lang="en-US" sz="2800" b="1" dirty="0" smtClean="0">
                <a:solidFill>
                  <a:srgbClr val="FF0000"/>
                </a:solidFill>
              </a:rPr>
              <a:t>What</a:t>
            </a:r>
            <a:r>
              <a:rPr lang="en-US" sz="2800" dirty="0" smtClean="0">
                <a:solidFill>
                  <a:prstClr val="black"/>
                </a:solidFill>
              </a:rPr>
              <a:t> factor gave </a:t>
            </a:r>
            <a:r>
              <a:rPr lang="en-US" sz="2800" b="1" dirty="0">
                <a:solidFill>
                  <a:srgbClr val="0000FF"/>
                </a:solidFill>
              </a:rPr>
              <a:t>Y</a:t>
            </a:r>
            <a:r>
              <a:rPr lang="en-US" sz="2800" b="1" dirty="0" smtClean="0">
                <a:solidFill>
                  <a:srgbClr val="0000FF"/>
                </a:solidFill>
              </a:rPr>
              <a:t>ahusha</a:t>
            </a:r>
            <a:r>
              <a:rPr lang="en-US" sz="2800" dirty="0" smtClean="0">
                <a:solidFill>
                  <a:prstClr val="black"/>
                </a:solidFill>
              </a:rPr>
              <a:t> the authority to </a:t>
            </a:r>
            <a:br>
              <a:rPr lang="en-US" sz="2800" dirty="0" smtClean="0">
                <a:solidFill>
                  <a:prstClr val="black"/>
                </a:solidFill>
              </a:rPr>
            </a:br>
            <a:r>
              <a:rPr lang="en-US" sz="2800" b="1" dirty="0" smtClean="0">
                <a:solidFill>
                  <a:srgbClr val="FF0000"/>
                </a:solidFill>
              </a:rPr>
              <a:t>“skip out” </a:t>
            </a:r>
            <a:r>
              <a:rPr lang="en-US" sz="2800" dirty="0" smtClean="0">
                <a:solidFill>
                  <a:prstClr val="black"/>
                </a:solidFill>
              </a:rPr>
              <a:t>from presenting Himself to the Father on the first of Sukkot?</a:t>
            </a:r>
            <a:endParaRPr lang="en-US" sz="2800" dirty="0">
              <a:solidFill>
                <a:prstClr val="black"/>
              </a:solidFill>
            </a:endParaRPr>
          </a:p>
        </p:txBody>
      </p:sp>
      <p:grpSp>
        <p:nvGrpSpPr>
          <p:cNvPr id="15" name="Group 14"/>
          <p:cNvGrpSpPr/>
          <p:nvPr/>
        </p:nvGrpSpPr>
        <p:grpSpPr>
          <a:xfrm>
            <a:off x="6173517" y="3288650"/>
            <a:ext cx="5306095" cy="759852"/>
            <a:chOff x="6246254" y="3361387"/>
            <a:chExt cx="5306095" cy="759852"/>
          </a:xfrm>
        </p:grpSpPr>
        <p:cxnSp>
          <p:nvCxnSpPr>
            <p:cNvPr id="7" name="Straight Connector 6"/>
            <p:cNvCxnSpPr/>
            <p:nvPr/>
          </p:nvCxnSpPr>
          <p:spPr>
            <a:xfrm flipH="1">
              <a:off x="6452316" y="3751932"/>
              <a:ext cx="4043966" cy="12879"/>
            </a:xfrm>
            <a:prstGeom prst="line">
              <a:avLst/>
            </a:prstGeom>
            <a:ln w="57150">
              <a:solidFill>
                <a:srgbClr val="CC00FF"/>
              </a:solidFill>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 name="Explosion 1 4"/>
            <p:cNvSpPr/>
            <p:nvPr/>
          </p:nvSpPr>
          <p:spPr>
            <a:xfrm>
              <a:off x="10264462" y="3361387"/>
              <a:ext cx="1287887" cy="643944"/>
            </a:xfrm>
            <a:prstGeom prst="irregularSeal1">
              <a:avLst/>
            </a:prstGeom>
            <a:solidFill>
              <a:srgbClr val="FFFF00"/>
            </a:solidFill>
            <a:ln w="57150">
              <a:solidFill>
                <a:srgbClr val="CC00FF"/>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flipH="1">
              <a:off x="6246254" y="3751932"/>
              <a:ext cx="218941" cy="369307"/>
            </a:xfrm>
            <a:prstGeom prst="straightConnector1">
              <a:avLst/>
            </a:prstGeom>
            <a:ln w="57150">
              <a:solidFill>
                <a:srgbClr val="CC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6" name="Slide Number Placeholder 5"/>
          <p:cNvSpPr>
            <a:spLocks noGrp="1"/>
          </p:cNvSpPr>
          <p:nvPr>
            <p:ph type="sldNum" sz="quarter" idx="12"/>
          </p:nvPr>
        </p:nvSpPr>
        <p:spPr>
          <a:xfrm>
            <a:off x="9192496" y="6304395"/>
            <a:ext cx="2743200" cy="365125"/>
          </a:xfrm>
        </p:spPr>
        <p:txBody>
          <a:bodyPr/>
          <a:lstStyle/>
          <a:p>
            <a:fld id="{0B555D82-D20F-4DB7-B3E9-7B7EAC2F87A9}" type="slidenum">
              <a:rPr lang="en-US" smtClean="0">
                <a:solidFill>
                  <a:schemeClr val="tx1">
                    <a:lumMod val="95000"/>
                    <a:lumOff val="5000"/>
                  </a:schemeClr>
                </a:solidFill>
              </a:rPr>
              <a:t>18</a:t>
            </a:fld>
            <a:endParaRPr lang="en-US" dirty="0">
              <a:solidFill>
                <a:schemeClr val="tx1">
                  <a:lumMod val="95000"/>
                  <a:lumOff val="5000"/>
                </a:schemeClr>
              </a:solidFill>
            </a:endParaRPr>
          </a:p>
        </p:txBody>
      </p:sp>
      <p:sp>
        <p:nvSpPr>
          <p:cNvPr id="8" name="Rectangle 7"/>
          <p:cNvSpPr/>
          <p:nvPr/>
        </p:nvSpPr>
        <p:spPr>
          <a:xfrm>
            <a:off x="6421800" y="1351854"/>
            <a:ext cx="3517330" cy="41282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solidFill>
                  <a:srgbClr val="CC0099"/>
                </a:solidFill>
                <a:effectLst>
                  <a:glow rad="101600">
                    <a:srgbClr val="00FF00">
                      <a:alpha val="60000"/>
                    </a:srgbClr>
                  </a:glow>
                </a:effectLst>
                <a:latin typeface="Georgia" panose="02040502050405020303" pitchFamily="18" charset="0"/>
              </a:rPr>
              <a:t>h</a:t>
            </a:r>
            <a:r>
              <a:rPr lang="en-US" sz="2800" b="1" i="1" dirty="0" smtClean="0">
                <a:solidFill>
                  <a:srgbClr val="CC0099"/>
                </a:solidFill>
                <a:effectLst>
                  <a:glow rad="101600">
                    <a:srgbClr val="00FF00">
                      <a:alpha val="60000"/>
                    </a:srgbClr>
                  </a:glow>
                </a:effectLst>
                <a:latin typeface="Georgia" panose="02040502050405020303" pitchFamily="18" charset="0"/>
              </a:rPr>
              <a:t>ad an exemption</a:t>
            </a:r>
            <a:endParaRPr lang="en-US" sz="2800" b="1" i="1" dirty="0">
              <a:solidFill>
                <a:srgbClr val="CC0099"/>
              </a:solidFill>
              <a:effectLst>
                <a:glow rad="101600">
                  <a:srgbClr val="00FF00">
                    <a:alpha val="60000"/>
                  </a:srgbClr>
                </a:glow>
              </a:effectLst>
              <a:latin typeface="Georgia" panose="02040502050405020303" pitchFamily="18" charset="0"/>
            </a:endParaRPr>
          </a:p>
        </p:txBody>
      </p:sp>
      <p:sp>
        <p:nvSpPr>
          <p:cNvPr id="9" name="Rectangle 8"/>
          <p:cNvSpPr/>
          <p:nvPr/>
        </p:nvSpPr>
        <p:spPr>
          <a:xfrm>
            <a:off x="2595344" y="2822714"/>
            <a:ext cx="1804378" cy="3578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dirty="0" smtClean="0">
                <a:solidFill>
                  <a:srgbClr val="CC00FF"/>
                </a:solidFill>
                <a:effectLst>
                  <a:glow rad="228600">
                    <a:schemeClr val="accent4">
                      <a:satMod val="175000"/>
                      <a:alpha val="40000"/>
                    </a:schemeClr>
                  </a:glow>
                </a:effectLst>
              </a:rPr>
              <a:t>ALL MALES</a:t>
            </a:r>
            <a:endParaRPr lang="en-US" sz="2800" b="1" dirty="0">
              <a:solidFill>
                <a:srgbClr val="CC00FF"/>
              </a:solidFill>
              <a:effectLst>
                <a:glow rad="228600">
                  <a:schemeClr val="accent4">
                    <a:satMod val="175000"/>
                    <a:alpha val="40000"/>
                  </a:schemeClr>
                </a:glow>
              </a:effectLst>
            </a:endParaRPr>
          </a:p>
        </p:txBody>
      </p:sp>
      <p:sp>
        <p:nvSpPr>
          <p:cNvPr id="11" name="Rectangle 10"/>
          <p:cNvSpPr/>
          <p:nvPr/>
        </p:nvSpPr>
        <p:spPr>
          <a:xfrm>
            <a:off x="5796394" y="4047046"/>
            <a:ext cx="543339" cy="3564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dirty="0" smtClean="0">
                <a:solidFill>
                  <a:srgbClr val="FF0000"/>
                </a:solidFill>
                <a:effectLst>
                  <a:glow rad="127000">
                    <a:srgbClr val="00FF00">
                      <a:alpha val="90000"/>
                    </a:srgbClr>
                  </a:glow>
                </a:effectLst>
              </a:rPr>
              <a:t>all</a:t>
            </a:r>
            <a:endParaRPr lang="en-US" sz="2800" b="1" dirty="0">
              <a:solidFill>
                <a:srgbClr val="FF0000"/>
              </a:solidFill>
              <a:effectLst>
                <a:glow rad="127000">
                  <a:srgbClr val="00FF00">
                    <a:alpha val="90000"/>
                  </a:srgbClr>
                </a:glow>
              </a:effectLst>
            </a:endParaRPr>
          </a:p>
        </p:txBody>
      </p:sp>
      <p:sp>
        <p:nvSpPr>
          <p:cNvPr id="13" name="Notched Right Arrow 12"/>
          <p:cNvSpPr/>
          <p:nvPr/>
        </p:nvSpPr>
        <p:spPr>
          <a:xfrm rot="8653108">
            <a:off x="9658339" y="553008"/>
            <a:ext cx="1876091" cy="397363"/>
          </a:xfrm>
          <a:prstGeom prst="notchedRightArrow">
            <a:avLst>
              <a:gd name="adj1" fmla="val 50000"/>
              <a:gd name="adj2" fmla="val 115434"/>
            </a:avLst>
          </a:prstGeom>
          <a:solidFill>
            <a:srgbClr val="FF99FF"/>
          </a:solidFill>
          <a:ln w="57150">
            <a:solidFill>
              <a:srgbClr val="CC0099"/>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137077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60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000"/>
                                        <p:tgtEl>
                                          <p:spTgt spid="8"/>
                                        </p:tgtEl>
                                      </p:cBhvr>
                                    </p:animEffect>
                                  </p:childTnLst>
                                </p:cTn>
                              </p:par>
                              <p:par>
                                <p:cTn id="8" presetID="22" presetClass="entr" presetSubtype="1" repeatCount="3000" fill="hold" grpId="0" nodeType="withEffect">
                                  <p:stCondLst>
                                    <p:cond delay="7000"/>
                                  </p:stCondLst>
                                  <p:childTnLst>
                                    <p:set>
                                      <p:cBhvr>
                                        <p:cTn id="9" dur="1" fill="hold">
                                          <p:stCondLst>
                                            <p:cond delay="0"/>
                                          </p:stCondLst>
                                        </p:cTn>
                                        <p:tgtEl>
                                          <p:spTgt spid="13"/>
                                        </p:tgtEl>
                                        <p:attrNameLst>
                                          <p:attrName>style.visibility</p:attrName>
                                        </p:attrNameLst>
                                      </p:cBhvr>
                                      <p:to>
                                        <p:strVal val="visible"/>
                                      </p:to>
                                    </p:set>
                                    <p:animEffect transition="in" filter="wipe(up)">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500"/>
                                        <p:tgtEl>
                                          <p:spTgt spid="3">
                                            <p:txEl>
                                              <p:pRg st="2" end="2"/>
                                            </p:txEl>
                                          </p:spTgt>
                                        </p:tgtEl>
                                      </p:cBhvr>
                                    </p:animEffect>
                                  </p:childTnLst>
                                </p:cTn>
                              </p:par>
                              <p:par>
                                <p:cTn id="19" presetID="26" presetClass="entr" presetSubtype="0" fill="hold" grpId="0" nodeType="withEffect">
                                  <p:stCondLst>
                                    <p:cond delay="0"/>
                                  </p:stCondLst>
                                  <p:childTnLst>
                                    <p:set>
                                      <p:cBhvr>
                                        <p:cTn id="20" dur="1" fill="hold">
                                          <p:stCondLst>
                                            <p:cond delay="0"/>
                                          </p:stCondLst>
                                        </p:cTn>
                                        <p:tgtEl>
                                          <p:spTgt spid="9">
                                            <p:bg/>
                                          </p:spTgt>
                                        </p:tgtEl>
                                        <p:attrNameLst>
                                          <p:attrName>style.visibility</p:attrName>
                                        </p:attrNameLst>
                                      </p:cBhvr>
                                      <p:to>
                                        <p:strVal val="visible"/>
                                      </p:to>
                                    </p:set>
                                    <p:animEffect transition="in" filter="wipe(down)">
                                      <p:cBhvr>
                                        <p:cTn id="21" dur="580">
                                          <p:stCondLst>
                                            <p:cond delay="0"/>
                                          </p:stCondLst>
                                        </p:cTn>
                                        <p:tgtEl>
                                          <p:spTgt spid="9">
                                            <p:bg/>
                                          </p:spTgt>
                                        </p:tgtEl>
                                      </p:cBhvr>
                                    </p:animEffect>
                                    <p:anim calcmode="lin" valueType="num">
                                      <p:cBhvr>
                                        <p:cTn id="22" dur="1822" tmFilter="0,0; 0.14,0.36; 0.43,0.73; 0.71,0.91; 1.0,1.0">
                                          <p:stCondLst>
                                            <p:cond delay="0"/>
                                          </p:stCondLst>
                                        </p:cTn>
                                        <p:tgtEl>
                                          <p:spTgt spid="9">
                                            <p:bg/>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9">
                                            <p:bg/>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9">
                                            <p:bg/>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9">
                                            <p:bg/>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9">
                                            <p:bg/>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9">
                                            <p:bg/>
                                          </p:spTgt>
                                        </p:tgtEl>
                                      </p:cBhvr>
                                      <p:to x="100000" y="60000"/>
                                    </p:animScale>
                                    <p:animScale>
                                      <p:cBhvr>
                                        <p:cTn id="28" dur="166" decel="50000">
                                          <p:stCondLst>
                                            <p:cond delay="676"/>
                                          </p:stCondLst>
                                        </p:cTn>
                                        <p:tgtEl>
                                          <p:spTgt spid="9">
                                            <p:bg/>
                                          </p:spTgt>
                                        </p:tgtEl>
                                      </p:cBhvr>
                                      <p:to x="100000" y="100000"/>
                                    </p:animScale>
                                    <p:animScale>
                                      <p:cBhvr>
                                        <p:cTn id="29" dur="26">
                                          <p:stCondLst>
                                            <p:cond delay="1312"/>
                                          </p:stCondLst>
                                        </p:cTn>
                                        <p:tgtEl>
                                          <p:spTgt spid="9">
                                            <p:bg/>
                                          </p:spTgt>
                                        </p:tgtEl>
                                      </p:cBhvr>
                                      <p:to x="100000" y="80000"/>
                                    </p:animScale>
                                    <p:animScale>
                                      <p:cBhvr>
                                        <p:cTn id="30" dur="166" decel="50000">
                                          <p:stCondLst>
                                            <p:cond delay="1338"/>
                                          </p:stCondLst>
                                        </p:cTn>
                                        <p:tgtEl>
                                          <p:spTgt spid="9">
                                            <p:bg/>
                                          </p:spTgt>
                                        </p:tgtEl>
                                      </p:cBhvr>
                                      <p:to x="100000" y="100000"/>
                                    </p:animScale>
                                    <p:animScale>
                                      <p:cBhvr>
                                        <p:cTn id="31" dur="26">
                                          <p:stCondLst>
                                            <p:cond delay="1642"/>
                                          </p:stCondLst>
                                        </p:cTn>
                                        <p:tgtEl>
                                          <p:spTgt spid="9">
                                            <p:bg/>
                                          </p:spTgt>
                                        </p:tgtEl>
                                      </p:cBhvr>
                                      <p:to x="100000" y="90000"/>
                                    </p:animScale>
                                    <p:animScale>
                                      <p:cBhvr>
                                        <p:cTn id="32" dur="166" decel="50000">
                                          <p:stCondLst>
                                            <p:cond delay="1668"/>
                                          </p:stCondLst>
                                        </p:cTn>
                                        <p:tgtEl>
                                          <p:spTgt spid="9">
                                            <p:bg/>
                                          </p:spTgt>
                                        </p:tgtEl>
                                      </p:cBhvr>
                                      <p:to x="100000" y="100000"/>
                                    </p:animScale>
                                    <p:animScale>
                                      <p:cBhvr>
                                        <p:cTn id="33" dur="26">
                                          <p:stCondLst>
                                            <p:cond delay="1808"/>
                                          </p:stCondLst>
                                        </p:cTn>
                                        <p:tgtEl>
                                          <p:spTgt spid="9">
                                            <p:bg/>
                                          </p:spTgt>
                                        </p:tgtEl>
                                      </p:cBhvr>
                                      <p:to x="100000" y="95000"/>
                                    </p:animScale>
                                    <p:animScale>
                                      <p:cBhvr>
                                        <p:cTn id="34" dur="166" decel="50000">
                                          <p:stCondLst>
                                            <p:cond delay="1834"/>
                                          </p:stCondLst>
                                        </p:cTn>
                                        <p:tgtEl>
                                          <p:spTgt spid="9">
                                            <p:bg/>
                                          </p:spTgt>
                                        </p:tgtEl>
                                      </p:cBhvr>
                                      <p:to x="100000" y="100000"/>
                                    </p:animScale>
                                  </p:childTnLst>
                                </p:cTn>
                              </p:par>
                              <p:par>
                                <p:cTn id="35" presetID="26" presetClass="entr" presetSubtype="0" fill="hold" grpId="0" nodeType="withEffect">
                                  <p:stCondLst>
                                    <p:cond delay="0"/>
                                  </p:stCondLst>
                                  <p:iterate type="lt">
                                    <p:tmPct val="0"/>
                                  </p:iterate>
                                  <p:childTnLst>
                                    <p:set>
                                      <p:cBhvr>
                                        <p:cTn id="36" dur="1" fill="hold">
                                          <p:stCondLst>
                                            <p:cond delay="0"/>
                                          </p:stCondLst>
                                        </p:cTn>
                                        <p:tgtEl>
                                          <p:spTgt spid="9">
                                            <p:txEl>
                                              <p:pRg st="0" end="0"/>
                                            </p:txEl>
                                          </p:spTgt>
                                        </p:tgtEl>
                                        <p:attrNameLst>
                                          <p:attrName>style.visibility</p:attrName>
                                        </p:attrNameLst>
                                      </p:cBhvr>
                                      <p:to>
                                        <p:strVal val="visible"/>
                                      </p:to>
                                    </p:set>
                                    <p:animEffect transition="in" filter="wipe(down)">
                                      <p:cBhvr>
                                        <p:cTn id="37" dur="580">
                                          <p:stCondLst>
                                            <p:cond delay="0"/>
                                          </p:stCondLst>
                                        </p:cTn>
                                        <p:tgtEl>
                                          <p:spTgt spid="9">
                                            <p:txEl>
                                              <p:pRg st="0" end="0"/>
                                            </p:txEl>
                                          </p:spTgt>
                                        </p:tgtEl>
                                      </p:cBhvr>
                                    </p:animEffect>
                                    <p:anim calcmode="lin" valueType="num">
                                      <p:cBhvr>
                                        <p:cTn id="38" dur="1822" tmFilter="0,0; 0.14,0.36; 0.43,0.73; 0.71,0.91; 1.0,1.0">
                                          <p:stCondLst>
                                            <p:cond delay="0"/>
                                          </p:stCondLst>
                                        </p:cTn>
                                        <p:tgtEl>
                                          <p:spTgt spid="9">
                                            <p:txEl>
                                              <p:pRg st="0" end="0"/>
                                            </p:txEl>
                                          </p:spTgt>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9">
                                            <p:txEl>
                                              <p:pRg st="0" end="0"/>
                                            </p:txEl>
                                          </p:spTgt>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9">
                                            <p:txEl>
                                              <p:pRg st="0" end="0"/>
                                            </p:txEl>
                                          </p:spTgt>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9">
                                            <p:txEl>
                                              <p:pRg st="0" end="0"/>
                                            </p:txEl>
                                          </p:spTgt>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9">
                                            <p:txEl>
                                              <p:pRg st="0" end="0"/>
                                            </p:txEl>
                                          </p:spTgt>
                                        </p:tgtEl>
                                        <p:attrNameLst>
                                          <p:attrName>ppt_y</p:attrName>
                                        </p:attrNameLst>
                                      </p:cBhvr>
                                      <p:tavLst>
                                        <p:tav tm="0" fmla="#ppt_y-sin(pi*$)/81">
                                          <p:val>
                                            <p:fltVal val="0"/>
                                          </p:val>
                                        </p:tav>
                                        <p:tav tm="100000">
                                          <p:val>
                                            <p:fltVal val="1"/>
                                          </p:val>
                                        </p:tav>
                                      </p:tavLst>
                                    </p:anim>
                                    <p:animScale>
                                      <p:cBhvr>
                                        <p:cTn id="43" dur="26">
                                          <p:stCondLst>
                                            <p:cond delay="650"/>
                                          </p:stCondLst>
                                        </p:cTn>
                                        <p:tgtEl>
                                          <p:spTgt spid="9">
                                            <p:txEl>
                                              <p:pRg st="0" end="0"/>
                                            </p:txEl>
                                          </p:spTgt>
                                        </p:tgtEl>
                                      </p:cBhvr>
                                      <p:to x="100000" y="60000"/>
                                    </p:animScale>
                                    <p:animScale>
                                      <p:cBhvr>
                                        <p:cTn id="44" dur="166" decel="50000">
                                          <p:stCondLst>
                                            <p:cond delay="676"/>
                                          </p:stCondLst>
                                        </p:cTn>
                                        <p:tgtEl>
                                          <p:spTgt spid="9">
                                            <p:txEl>
                                              <p:pRg st="0" end="0"/>
                                            </p:txEl>
                                          </p:spTgt>
                                        </p:tgtEl>
                                      </p:cBhvr>
                                      <p:to x="100000" y="100000"/>
                                    </p:animScale>
                                    <p:animScale>
                                      <p:cBhvr>
                                        <p:cTn id="45" dur="26">
                                          <p:stCondLst>
                                            <p:cond delay="1312"/>
                                          </p:stCondLst>
                                        </p:cTn>
                                        <p:tgtEl>
                                          <p:spTgt spid="9">
                                            <p:txEl>
                                              <p:pRg st="0" end="0"/>
                                            </p:txEl>
                                          </p:spTgt>
                                        </p:tgtEl>
                                      </p:cBhvr>
                                      <p:to x="100000" y="80000"/>
                                    </p:animScale>
                                    <p:animScale>
                                      <p:cBhvr>
                                        <p:cTn id="46" dur="166" decel="50000">
                                          <p:stCondLst>
                                            <p:cond delay="1338"/>
                                          </p:stCondLst>
                                        </p:cTn>
                                        <p:tgtEl>
                                          <p:spTgt spid="9">
                                            <p:txEl>
                                              <p:pRg st="0" end="0"/>
                                            </p:txEl>
                                          </p:spTgt>
                                        </p:tgtEl>
                                      </p:cBhvr>
                                      <p:to x="100000" y="100000"/>
                                    </p:animScale>
                                    <p:animScale>
                                      <p:cBhvr>
                                        <p:cTn id="47" dur="26">
                                          <p:stCondLst>
                                            <p:cond delay="1642"/>
                                          </p:stCondLst>
                                        </p:cTn>
                                        <p:tgtEl>
                                          <p:spTgt spid="9">
                                            <p:txEl>
                                              <p:pRg st="0" end="0"/>
                                            </p:txEl>
                                          </p:spTgt>
                                        </p:tgtEl>
                                      </p:cBhvr>
                                      <p:to x="100000" y="90000"/>
                                    </p:animScale>
                                    <p:animScale>
                                      <p:cBhvr>
                                        <p:cTn id="48" dur="166" decel="50000">
                                          <p:stCondLst>
                                            <p:cond delay="1668"/>
                                          </p:stCondLst>
                                        </p:cTn>
                                        <p:tgtEl>
                                          <p:spTgt spid="9">
                                            <p:txEl>
                                              <p:pRg st="0" end="0"/>
                                            </p:txEl>
                                          </p:spTgt>
                                        </p:tgtEl>
                                      </p:cBhvr>
                                      <p:to x="100000" y="100000"/>
                                    </p:animScale>
                                    <p:animScale>
                                      <p:cBhvr>
                                        <p:cTn id="49" dur="26">
                                          <p:stCondLst>
                                            <p:cond delay="1808"/>
                                          </p:stCondLst>
                                        </p:cTn>
                                        <p:tgtEl>
                                          <p:spTgt spid="9">
                                            <p:txEl>
                                              <p:pRg st="0" end="0"/>
                                            </p:txEl>
                                          </p:spTgt>
                                        </p:tgtEl>
                                      </p:cBhvr>
                                      <p:to x="100000" y="95000"/>
                                    </p:animScale>
                                    <p:animScale>
                                      <p:cBhvr>
                                        <p:cTn id="50" dur="166" decel="50000">
                                          <p:stCondLst>
                                            <p:cond delay="1834"/>
                                          </p:stCondLst>
                                        </p:cTn>
                                        <p:tgtEl>
                                          <p:spTgt spid="9">
                                            <p:txEl>
                                              <p:pRg st="0" end="0"/>
                                            </p:txEl>
                                          </p:spTgt>
                                        </p:tgtEl>
                                      </p:cBhvr>
                                      <p:to x="100000" y="100000"/>
                                    </p:animScale>
                                  </p:childTnLst>
                                </p:cTn>
                              </p:par>
                              <p:par>
                                <p:cTn id="51" presetID="34" presetClass="emph" presetSubtype="0" repeatCount="2000" fill="hold" nodeType="withEffect">
                                  <p:stCondLst>
                                    <p:cond delay="3000"/>
                                  </p:stCondLst>
                                  <p:iterate type="lt">
                                    <p:tmPct val="10000"/>
                                  </p:iterate>
                                  <p:childTnLst>
                                    <p:animMotion origin="layout" path="M 0.0 0.0 L 0.0 -0.07213" pathEditMode="relative" ptsTypes="">
                                      <p:cBhvr>
                                        <p:cTn id="52" dur="1000" accel="50000" decel="50000" autoRev="1" fill="hold">
                                          <p:stCondLst>
                                            <p:cond delay="0"/>
                                          </p:stCondLst>
                                        </p:cTn>
                                        <p:tgtEl>
                                          <p:spTgt spid="9">
                                            <p:txEl>
                                              <p:pRg st="0" end="0"/>
                                            </p:txEl>
                                          </p:spTgt>
                                        </p:tgtEl>
                                        <p:attrNameLst>
                                          <p:attrName>ppt_x</p:attrName>
                                          <p:attrName>ppt_y</p:attrName>
                                        </p:attrNameLst>
                                      </p:cBhvr>
                                    </p:animMotion>
                                    <p:animRot by="1500000">
                                      <p:cBhvr>
                                        <p:cTn id="53" dur="500" fill="hold">
                                          <p:stCondLst>
                                            <p:cond delay="0"/>
                                          </p:stCondLst>
                                        </p:cTn>
                                        <p:tgtEl>
                                          <p:spTgt spid="9">
                                            <p:txEl>
                                              <p:pRg st="0" end="0"/>
                                            </p:txEl>
                                          </p:spTgt>
                                        </p:tgtEl>
                                        <p:attrNameLst>
                                          <p:attrName>r</p:attrName>
                                        </p:attrNameLst>
                                      </p:cBhvr>
                                    </p:animRot>
                                    <p:animRot by="-1500000">
                                      <p:cBhvr>
                                        <p:cTn id="54" dur="500" fill="hold">
                                          <p:stCondLst>
                                            <p:cond delay="500"/>
                                          </p:stCondLst>
                                        </p:cTn>
                                        <p:tgtEl>
                                          <p:spTgt spid="9">
                                            <p:txEl>
                                              <p:pRg st="0" end="0"/>
                                            </p:txEl>
                                          </p:spTgt>
                                        </p:tgtEl>
                                        <p:attrNameLst>
                                          <p:attrName>r</p:attrName>
                                        </p:attrNameLst>
                                      </p:cBhvr>
                                    </p:animRot>
                                    <p:animRot by="-1500000">
                                      <p:cBhvr>
                                        <p:cTn id="55" dur="500" fill="hold">
                                          <p:stCondLst>
                                            <p:cond delay="1000"/>
                                          </p:stCondLst>
                                        </p:cTn>
                                        <p:tgtEl>
                                          <p:spTgt spid="9">
                                            <p:txEl>
                                              <p:pRg st="0" end="0"/>
                                            </p:txEl>
                                          </p:spTgt>
                                        </p:tgtEl>
                                        <p:attrNameLst>
                                          <p:attrName>r</p:attrName>
                                        </p:attrNameLst>
                                      </p:cBhvr>
                                    </p:animRot>
                                    <p:animRot by="1500000">
                                      <p:cBhvr>
                                        <p:cTn id="56" dur="500" fill="hold">
                                          <p:stCondLst>
                                            <p:cond delay="1500"/>
                                          </p:stCondLst>
                                        </p:cTn>
                                        <p:tgtEl>
                                          <p:spTgt spid="9">
                                            <p:txEl>
                                              <p:pRg st="0" end="0"/>
                                            </p:txEl>
                                          </p:spTgt>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3">
                                            <p:txEl>
                                              <p:pRg st="4" end="4"/>
                                            </p:txEl>
                                          </p:spTgt>
                                        </p:tgtEl>
                                        <p:attrNameLst>
                                          <p:attrName>style.visibility</p:attrName>
                                        </p:attrNameLst>
                                      </p:cBhvr>
                                      <p:to>
                                        <p:strVal val="visible"/>
                                      </p:to>
                                    </p:set>
                                    <p:animEffect transition="in" filter="wipe(down)">
                                      <p:cBhvr>
                                        <p:cTn id="61" dur="500"/>
                                        <p:tgtEl>
                                          <p:spTgt spid="3">
                                            <p:txEl>
                                              <p:pRg st="4" end="4"/>
                                            </p:txEl>
                                          </p:spTgt>
                                        </p:tgtEl>
                                      </p:cBhvr>
                                    </p:animEffect>
                                  </p:childTnLst>
                                </p:cTn>
                              </p:par>
                              <p:par>
                                <p:cTn id="62" presetID="31" presetClass="entr" presetSubtype="0" fill="hold" grpId="1"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1000" fill="hold"/>
                                        <p:tgtEl>
                                          <p:spTgt spid="11"/>
                                        </p:tgtEl>
                                        <p:attrNameLst>
                                          <p:attrName>ppt_w</p:attrName>
                                        </p:attrNameLst>
                                      </p:cBhvr>
                                      <p:tavLst>
                                        <p:tav tm="0">
                                          <p:val>
                                            <p:fltVal val="0"/>
                                          </p:val>
                                        </p:tav>
                                        <p:tav tm="100000">
                                          <p:val>
                                            <p:strVal val="#ppt_w"/>
                                          </p:val>
                                        </p:tav>
                                      </p:tavLst>
                                    </p:anim>
                                    <p:anim calcmode="lin" valueType="num">
                                      <p:cBhvr>
                                        <p:cTn id="65" dur="1000" fill="hold"/>
                                        <p:tgtEl>
                                          <p:spTgt spid="11"/>
                                        </p:tgtEl>
                                        <p:attrNameLst>
                                          <p:attrName>ppt_h</p:attrName>
                                        </p:attrNameLst>
                                      </p:cBhvr>
                                      <p:tavLst>
                                        <p:tav tm="0">
                                          <p:val>
                                            <p:fltVal val="0"/>
                                          </p:val>
                                        </p:tav>
                                        <p:tav tm="100000">
                                          <p:val>
                                            <p:strVal val="#ppt_h"/>
                                          </p:val>
                                        </p:tav>
                                      </p:tavLst>
                                    </p:anim>
                                    <p:anim calcmode="lin" valueType="num">
                                      <p:cBhvr>
                                        <p:cTn id="66" dur="1000" fill="hold"/>
                                        <p:tgtEl>
                                          <p:spTgt spid="11"/>
                                        </p:tgtEl>
                                        <p:attrNameLst>
                                          <p:attrName>style.rotation</p:attrName>
                                        </p:attrNameLst>
                                      </p:cBhvr>
                                      <p:tavLst>
                                        <p:tav tm="0">
                                          <p:val>
                                            <p:fltVal val="90"/>
                                          </p:val>
                                        </p:tav>
                                        <p:tav tm="100000">
                                          <p:val>
                                            <p:fltVal val="0"/>
                                          </p:val>
                                        </p:tav>
                                      </p:tavLst>
                                    </p:anim>
                                    <p:animEffect transition="in" filter="fade">
                                      <p:cBhvr>
                                        <p:cTn id="67" dur="1000"/>
                                        <p:tgtEl>
                                          <p:spTgt spid="11"/>
                                        </p:tgtEl>
                                      </p:cBhvr>
                                    </p:animEffect>
                                  </p:childTnLst>
                                </p:cTn>
                              </p:par>
                              <p:par>
                                <p:cTn id="68" presetID="31" presetClass="entr" presetSubtype="0" fill="hold"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p:cTn id="70" dur="1000" fill="hold"/>
                                        <p:tgtEl>
                                          <p:spTgt spid="15"/>
                                        </p:tgtEl>
                                        <p:attrNameLst>
                                          <p:attrName>ppt_w</p:attrName>
                                        </p:attrNameLst>
                                      </p:cBhvr>
                                      <p:tavLst>
                                        <p:tav tm="0">
                                          <p:val>
                                            <p:fltVal val="0"/>
                                          </p:val>
                                        </p:tav>
                                        <p:tav tm="100000">
                                          <p:val>
                                            <p:strVal val="#ppt_w"/>
                                          </p:val>
                                        </p:tav>
                                      </p:tavLst>
                                    </p:anim>
                                    <p:anim calcmode="lin" valueType="num">
                                      <p:cBhvr>
                                        <p:cTn id="71" dur="1000" fill="hold"/>
                                        <p:tgtEl>
                                          <p:spTgt spid="15"/>
                                        </p:tgtEl>
                                        <p:attrNameLst>
                                          <p:attrName>ppt_h</p:attrName>
                                        </p:attrNameLst>
                                      </p:cBhvr>
                                      <p:tavLst>
                                        <p:tav tm="0">
                                          <p:val>
                                            <p:fltVal val="0"/>
                                          </p:val>
                                        </p:tav>
                                        <p:tav tm="100000">
                                          <p:val>
                                            <p:strVal val="#ppt_h"/>
                                          </p:val>
                                        </p:tav>
                                      </p:tavLst>
                                    </p:anim>
                                    <p:anim calcmode="lin" valueType="num">
                                      <p:cBhvr>
                                        <p:cTn id="72" dur="1000" fill="hold"/>
                                        <p:tgtEl>
                                          <p:spTgt spid="15"/>
                                        </p:tgtEl>
                                        <p:attrNameLst>
                                          <p:attrName>style.rotation</p:attrName>
                                        </p:attrNameLst>
                                      </p:cBhvr>
                                      <p:tavLst>
                                        <p:tav tm="0">
                                          <p:val>
                                            <p:fltVal val="90"/>
                                          </p:val>
                                        </p:tav>
                                        <p:tav tm="100000">
                                          <p:val>
                                            <p:fltVal val="0"/>
                                          </p:val>
                                        </p:tav>
                                      </p:tavLst>
                                    </p:anim>
                                    <p:animEffect transition="in" filter="fade">
                                      <p:cBhvr>
                                        <p:cTn id="73" dur="1000"/>
                                        <p:tgtEl>
                                          <p:spTgt spid="15"/>
                                        </p:tgtEl>
                                      </p:cBhvr>
                                    </p:animEffect>
                                  </p:childTnLst>
                                </p:cTn>
                              </p:par>
                              <p:par>
                                <p:cTn id="74" presetID="35" presetClass="emph" presetSubtype="0" repeatCount="5000" fill="hold" grpId="0" nodeType="withEffect">
                                  <p:stCondLst>
                                    <p:cond delay="0"/>
                                  </p:stCondLst>
                                  <p:childTnLst>
                                    <p:anim calcmode="discrete" valueType="str">
                                      <p:cBhvr>
                                        <p:cTn id="75" dur="2000" fill="hold"/>
                                        <p:tgtEl>
                                          <p:spTgt spid="11"/>
                                        </p:tgtEl>
                                        <p:attrNameLst>
                                          <p:attrName>style.visibility</p:attrName>
                                        </p:attrNameLst>
                                      </p:cBhvr>
                                      <p:tavLst>
                                        <p:tav tm="0">
                                          <p:val>
                                            <p:strVal val="hidden"/>
                                          </p:val>
                                        </p:tav>
                                        <p:tav tm="50000">
                                          <p:val>
                                            <p:strVal val="visible"/>
                                          </p:val>
                                        </p:tav>
                                      </p:tavLst>
                                    </p:anim>
                                  </p:childTnLst>
                                </p:cTn>
                              </p:par>
                              <p:par>
                                <p:cTn id="76" presetID="35" presetClass="emph" presetSubtype="0" repeatCount="5000" fill="hold" nodeType="withEffect">
                                  <p:stCondLst>
                                    <p:cond delay="1000"/>
                                  </p:stCondLst>
                                  <p:childTnLst>
                                    <p:anim calcmode="discrete" valueType="str">
                                      <p:cBhvr>
                                        <p:cTn id="77" dur="2000" fill="hold"/>
                                        <p:tgtEl>
                                          <p:spTgt spid="15"/>
                                        </p:tgtEl>
                                        <p:attrNameLst>
                                          <p:attrName>style.visibility</p:attrName>
                                        </p:attrNameLst>
                                      </p:cBhvr>
                                      <p:tavLst>
                                        <p:tav tm="0">
                                          <p:val>
                                            <p:strVal val="hidden"/>
                                          </p:val>
                                        </p:tav>
                                        <p:tav tm="50000">
                                          <p:val>
                                            <p:strVal val="visible"/>
                                          </p:val>
                                        </p:tav>
                                      </p:tavLst>
                                    </p:anim>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grpId="0" nodeType="click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p:cTn id="82" dur="1000" fill="hold"/>
                                        <p:tgtEl>
                                          <p:spTgt spid="4"/>
                                        </p:tgtEl>
                                        <p:attrNameLst>
                                          <p:attrName>ppt_w</p:attrName>
                                        </p:attrNameLst>
                                      </p:cBhvr>
                                      <p:tavLst>
                                        <p:tav tm="0">
                                          <p:val>
                                            <p:fltVal val="0"/>
                                          </p:val>
                                        </p:tav>
                                        <p:tav tm="100000">
                                          <p:val>
                                            <p:strVal val="#ppt_w"/>
                                          </p:val>
                                        </p:tav>
                                      </p:tavLst>
                                    </p:anim>
                                    <p:anim calcmode="lin" valueType="num">
                                      <p:cBhvr>
                                        <p:cTn id="83" dur="1000" fill="hold"/>
                                        <p:tgtEl>
                                          <p:spTgt spid="4"/>
                                        </p:tgtEl>
                                        <p:attrNameLst>
                                          <p:attrName>ppt_h</p:attrName>
                                        </p:attrNameLst>
                                      </p:cBhvr>
                                      <p:tavLst>
                                        <p:tav tm="0">
                                          <p:val>
                                            <p:fltVal val="0"/>
                                          </p:val>
                                        </p:tav>
                                        <p:tav tm="100000">
                                          <p:val>
                                            <p:strVal val="#ppt_h"/>
                                          </p:val>
                                        </p:tav>
                                      </p:tavLst>
                                    </p:anim>
                                    <p:anim calcmode="lin" valueType="num">
                                      <p:cBhvr>
                                        <p:cTn id="84" dur="1000" fill="hold"/>
                                        <p:tgtEl>
                                          <p:spTgt spid="4"/>
                                        </p:tgtEl>
                                        <p:attrNameLst>
                                          <p:attrName>style.rotation</p:attrName>
                                        </p:attrNameLst>
                                      </p:cBhvr>
                                      <p:tavLst>
                                        <p:tav tm="0">
                                          <p:val>
                                            <p:fltVal val="90"/>
                                          </p:val>
                                        </p:tav>
                                        <p:tav tm="100000">
                                          <p:val>
                                            <p:fltVal val="0"/>
                                          </p:val>
                                        </p:tav>
                                      </p:tavLst>
                                    </p:anim>
                                    <p:animEffect transition="in" filter="fade">
                                      <p:cBhvr>
                                        <p:cTn id="8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uiExpand="1" build="allAtOnce" animBg="1"/>
      <p:bldP spid="11" grpId="0" animBg="1"/>
      <p:bldP spid="11" grpId="1"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139" y="270535"/>
            <a:ext cx="11412097" cy="772313"/>
          </a:xfrm>
          <a:solidFill>
            <a:schemeClr val="accent4">
              <a:lumMod val="20000"/>
              <a:lumOff val="80000"/>
            </a:schemeClr>
          </a:solidFill>
          <a:ln w="38100">
            <a:solidFill>
              <a:srgbClr val="34E9FC"/>
            </a:solidFill>
          </a:ln>
          <a:effectLst>
            <a:glow rad="228600">
              <a:schemeClr val="accent6">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smtClean="0">
                <a:ln>
                  <a:solidFill>
                    <a:srgbClr val="CC0099"/>
                  </a:solidFill>
                </a:ln>
                <a:solidFill>
                  <a:srgbClr val="0000FF"/>
                </a:solidFill>
                <a:effectLst/>
              </a:rPr>
              <a:t>Yahusha’s</a:t>
            </a:r>
            <a:r>
              <a:rPr lang="en-US" dirty="0" smtClean="0"/>
              <a:t> next action – </a:t>
            </a:r>
            <a:r>
              <a:rPr lang="en-US" b="1" dirty="0" smtClean="0">
                <a:ln>
                  <a:solidFill>
                    <a:srgbClr val="CC0099"/>
                  </a:solidFill>
                </a:ln>
                <a:solidFill>
                  <a:srgbClr val="0000FF"/>
                </a:solidFill>
              </a:rPr>
              <a:t>His  </a:t>
            </a:r>
            <a:r>
              <a:rPr lang="en-US" b="1" dirty="0" smtClean="0">
                <a:ln>
                  <a:solidFill>
                    <a:schemeClr val="tx1"/>
                  </a:solidFill>
                </a:ln>
                <a:solidFill>
                  <a:srgbClr val="CC00FF"/>
                </a:solidFill>
                <a:effectLst>
                  <a:glow rad="457200">
                    <a:schemeClr val="accent4">
                      <a:satMod val="175000"/>
                      <a:alpha val="84000"/>
                    </a:schemeClr>
                  </a:glow>
                </a:effectLst>
                <a:latin typeface="Arial Black" panose="020B0A04020102020204" pitchFamily="34" charset="0"/>
              </a:rPr>
              <a:t>WITNESS</a:t>
            </a:r>
            <a:endParaRPr lang="en-US" b="1" dirty="0">
              <a:ln>
                <a:solidFill>
                  <a:schemeClr val="tx1"/>
                </a:solidFill>
              </a:ln>
              <a:solidFill>
                <a:srgbClr val="CC00FF"/>
              </a:solidFill>
              <a:effectLst>
                <a:glow rad="457200">
                  <a:schemeClr val="accent4">
                    <a:satMod val="175000"/>
                    <a:alpha val="84000"/>
                  </a:schemeClr>
                </a:glow>
              </a:effectLst>
              <a:latin typeface="Arial Black" panose="020B0A04020102020204" pitchFamily="34" charset="0"/>
            </a:endParaRPr>
          </a:p>
        </p:txBody>
      </p:sp>
      <p:sp>
        <p:nvSpPr>
          <p:cNvPr id="3" name="Content Placeholder 2"/>
          <p:cNvSpPr>
            <a:spLocks noGrp="1"/>
          </p:cNvSpPr>
          <p:nvPr>
            <p:ph idx="1"/>
          </p:nvPr>
        </p:nvSpPr>
        <p:spPr>
          <a:xfrm>
            <a:off x="244699" y="1305453"/>
            <a:ext cx="11706895" cy="5416022"/>
          </a:xfrm>
          <a:solidFill>
            <a:schemeClr val="accent6">
              <a:lumMod val="40000"/>
              <a:lumOff val="60000"/>
            </a:schemeClr>
          </a:solidFill>
          <a:ln w="57150">
            <a:solidFill>
              <a:srgbClr val="E46C0A"/>
            </a:solidFill>
          </a:ln>
          <a:scene3d>
            <a:camera prst="orthographicFront"/>
            <a:lightRig rig="threePt" dir="t"/>
          </a:scene3d>
          <a:sp3d>
            <a:bevelT w="114300" prst="artDeco"/>
          </a:sp3d>
        </p:spPr>
        <p:txBody>
          <a:bodyPr lIns="182880" tIns="182880">
            <a:normAutofit/>
            <a:sp3d extrusionH="57150">
              <a:bevelT w="38100" h="38100"/>
            </a:sp3d>
          </a:bodyPr>
          <a:lstStyle/>
          <a:p>
            <a:pPr marL="1737360" indent="-1737360">
              <a:spcBef>
                <a:spcPts val="0"/>
              </a:spcBef>
              <a:spcAft>
                <a:spcPts val="1800"/>
              </a:spcAft>
              <a:buNone/>
            </a:pPr>
            <a:r>
              <a:rPr lang="en-US" dirty="0" smtClean="0">
                <a:solidFill>
                  <a:srgbClr val="008080"/>
                </a:solidFill>
                <a:latin typeface="Georgia" panose="02040502050405020303" pitchFamily="18" charset="0"/>
              </a:rPr>
              <a:t>John 7:10	</a:t>
            </a:r>
            <a:r>
              <a:rPr lang="en-US" dirty="0" smtClean="0">
                <a:solidFill>
                  <a:schemeClr val="accent2">
                    <a:lumMod val="75000"/>
                  </a:schemeClr>
                </a:solidFill>
                <a:latin typeface="Georgia" panose="02040502050405020303" pitchFamily="18" charset="0"/>
              </a:rPr>
              <a:t>But </a:t>
            </a:r>
            <a:r>
              <a:rPr lang="en-US" dirty="0">
                <a:solidFill>
                  <a:schemeClr val="accent2">
                    <a:lumMod val="75000"/>
                  </a:schemeClr>
                </a:solidFill>
                <a:latin typeface="Georgia" panose="02040502050405020303" pitchFamily="18" charset="0"/>
              </a:rPr>
              <a:t>when His brothers </a:t>
            </a:r>
            <a:r>
              <a:rPr lang="en-US" b="1" dirty="0">
                <a:solidFill>
                  <a:schemeClr val="accent2">
                    <a:lumMod val="75000"/>
                  </a:schemeClr>
                </a:solidFill>
                <a:effectLst>
                  <a:glow rad="228600">
                    <a:schemeClr val="accent1">
                      <a:satMod val="175000"/>
                      <a:alpha val="40000"/>
                    </a:schemeClr>
                  </a:glow>
                </a:effectLst>
                <a:latin typeface="Georgia" panose="02040502050405020303" pitchFamily="18" charset="0"/>
              </a:rPr>
              <a:t>had gone </a:t>
            </a:r>
            <a:r>
              <a:rPr lang="en-US" dirty="0">
                <a:solidFill>
                  <a:schemeClr val="accent2">
                    <a:lumMod val="75000"/>
                  </a:schemeClr>
                </a:solidFill>
                <a:latin typeface="Georgia" panose="02040502050405020303" pitchFamily="18" charset="0"/>
              </a:rPr>
              <a:t>up to the festival, then He also went up, not openly, but as it were in </a:t>
            </a:r>
            <a:r>
              <a:rPr lang="en-US" dirty="0" smtClean="0">
                <a:solidFill>
                  <a:schemeClr val="accent2">
                    <a:lumMod val="75000"/>
                  </a:schemeClr>
                </a:solidFill>
                <a:latin typeface="Georgia" panose="02040502050405020303" pitchFamily="18" charset="0"/>
              </a:rPr>
              <a:t>secret.</a:t>
            </a:r>
            <a:endParaRPr lang="en-US" dirty="0">
              <a:solidFill>
                <a:schemeClr val="accent2">
                  <a:lumMod val="75000"/>
                </a:schemeClr>
              </a:solidFill>
              <a:latin typeface="Georgia" panose="02040502050405020303" pitchFamily="18" charset="0"/>
            </a:endParaRPr>
          </a:p>
          <a:p>
            <a:pPr marL="0" indent="0">
              <a:spcBef>
                <a:spcPts val="0"/>
              </a:spcBef>
              <a:spcAft>
                <a:spcPts val="1800"/>
              </a:spcAft>
              <a:buNone/>
            </a:pPr>
            <a:r>
              <a:rPr lang="en-US" dirty="0" smtClean="0"/>
              <a:t>At the Feast, we learn in verses 11-12, the Yehudim (Jews) were wondering where </a:t>
            </a:r>
            <a:r>
              <a:rPr lang="en-US" b="1" dirty="0" smtClean="0">
                <a:solidFill>
                  <a:srgbClr val="0000FF"/>
                </a:solidFill>
              </a:rPr>
              <a:t>Yahusha</a:t>
            </a:r>
            <a:r>
              <a:rPr lang="en-US" dirty="0" smtClean="0"/>
              <a:t> was and were searching for Him.   </a:t>
            </a:r>
            <a:endParaRPr lang="en-US" dirty="0"/>
          </a:p>
          <a:p>
            <a:pPr marL="0" indent="0">
              <a:spcBef>
                <a:spcPts val="0"/>
              </a:spcBef>
              <a:spcAft>
                <a:spcPts val="1800"/>
              </a:spcAft>
              <a:buNone/>
            </a:pPr>
            <a:r>
              <a:rPr lang="en-US" dirty="0" smtClean="0"/>
              <a:t>The Yehudim understood the rule that </a:t>
            </a:r>
            <a:r>
              <a:rPr lang="en-US" dirty="0">
                <a:effectLst>
                  <a:glow rad="127000">
                    <a:srgbClr val="FF9900"/>
                  </a:glow>
                </a:effectLst>
                <a:latin typeface="Arial Black" pitchFamily="34" charset="0"/>
              </a:rPr>
              <a:t>ALL MALES </a:t>
            </a:r>
            <a:r>
              <a:rPr lang="en-US" b="1" dirty="0" smtClean="0">
                <a:solidFill>
                  <a:srgbClr val="FF0000"/>
                </a:solidFill>
              </a:rPr>
              <a:t>WERE TO PRESENT THEMSELVES BEFORE </a:t>
            </a:r>
            <a:r>
              <a:rPr lang="en-US" b="1" dirty="0" smtClean="0">
                <a:solidFill>
                  <a:srgbClr val="0000FF"/>
                </a:solidFill>
              </a:rPr>
              <a:t>YAHUAH</a:t>
            </a:r>
            <a:r>
              <a:rPr lang="en-US" b="1" dirty="0" smtClean="0">
                <a:solidFill>
                  <a:srgbClr val="FF0000"/>
                </a:solidFill>
              </a:rPr>
              <a:t> 3 TIMES PER YEAR, </a:t>
            </a:r>
            <a:r>
              <a:rPr lang="en-US" dirty="0" smtClean="0"/>
              <a:t>as written in </a:t>
            </a:r>
            <a:r>
              <a:rPr lang="en-US" dirty="0" smtClean="0">
                <a:solidFill>
                  <a:srgbClr val="00B050"/>
                </a:solidFill>
              </a:rPr>
              <a:t>Exodus 23:17. </a:t>
            </a:r>
            <a:r>
              <a:rPr lang="en-US" dirty="0"/>
              <a:t/>
            </a:r>
            <a:br>
              <a:rPr lang="en-US" dirty="0"/>
            </a:br>
            <a:r>
              <a:rPr lang="en-US" dirty="0" smtClean="0"/>
              <a:t>They were fully expecting </a:t>
            </a:r>
            <a:r>
              <a:rPr lang="en-US" b="1" dirty="0" smtClean="0">
                <a:solidFill>
                  <a:srgbClr val="0000FF"/>
                </a:solidFill>
              </a:rPr>
              <a:t>Yahusha</a:t>
            </a:r>
            <a:r>
              <a:rPr lang="en-US" dirty="0" smtClean="0"/>
              <a:t> to observe </a:t>
            </a:r>
            <a:r>
              <a:rPr lang="en-US" b="1" i="1" dirty="0" smtClean="0"/>
              <a:t>their</a:t>
            </a:r>
            <a:r>
              <a:rPr lang="en-US" dirty="0" smtClean="0"/>
              <a:t> Feast.</a:t>
            </a:r>
            <a:endParaRPr lang="en-US" dirty="0"/>
          </a:p>
          <a:p>
            <a:pPr marL="0" indent="0">
              <a:spcBef>
                <a:spcPts val="0"/>
              </a:spcBef>
              <a:spcAft>
                <a:spcPts val="1800"/>
              </a:spcAft>
              <a:buNone/>
            </a:pPr>
            <a:r>
              <a:rPr lang="en-US" dirty="0" smtClean="0"/>
              <a:t>Where was </a:t>
            </a:r>
            <a:r>
              <a:rPr lang="en-US" b="1" dirty="0" smtClean="0">
                <a:solidFill>
                  <a:srgbClr val="0000FF"/>
                </a:solidFill>
              </a:rPr>
              <a:t>Yahusha</a:t>
            </a:r>
            <a:r>
              <a:rPr lang="en-US" dirty="0" smtClean="0"/>
              <a:t> Ha </a:t>
            </a:r>
            <a:r>
              <a:rPr lang="en-US" dirty="0" err="1" smtClean="0"/>
              <a:t>Mashiach</a:t>
            </a:r>
            <a:r>
              <a:rPr lang="en-US" dirty="0" smtClean="0"/>
              <a:t>?</a:t>
            </a:r>
            <a:endParaRPr lang="en-US" dirty="0"/>
          </a:p>
          <a:p>
            <a:pPr marL="0" indent="0">
              <a:spcBef>
                <a:spcPts val="0"/>
              </a:spcBef>
              <a:buNone/>
            </a:pPr>
            <a:r>
              <a:rPr lang="en-US" b="1" dirty="0" smtClean="0">
                <a:solidFill>
                  <a:srgbClr val="FF0000"/>
                </a:solidFill>
              </a:rPr>
              <a:t>When</a:t>
            </a:r>
            <a:r>
              <a:rPr lang="en-US" dirty="0" smtClean="0"/>
              <a:t> did </a:t>
            </a:r>
            <a:r>
              <a:rPr lang="en-US" b="1" dirty="0" smtClean="0">
                <a:solidFill>
                  <a:srgbClr val="0000FF"/>
                </a:solidFill>
              </a:rPr>
              <a:t>Yahusha</a:t>
            </a:r>
            <a:r>
              <a:rPr lang="en-US" dirty="0" smtClean="0"/>
              <a:t> arrive at the Feast?</a:t>
            </a:r>
            <a:endParaRPr lang="en-US" dirty="0"/>
          </a:p>
        </p:txBody>
      </p:sp>
      <p:sp>
        <p:nvSpPr>
          <p:cNvPr id="4" name="Slide Number Placeholder 3"/>
          <p:cNvSpPr>
            <a:spLocks noGrp="1"/>
          </p:cNvSpPr>
          <p:nvPr>
            <p:ph type="sldNum" sz="quarter" idx="12"/>
          </p:nvPr>
        </p:nvSpPr>
        <p:spPr>
          <a:xfrm>
            <a:off x="9070512" y="6262831"/>
            <a:ext cx="2743200" cy="365125"/>
          </a:xfrm>
        </p:spPr>
        <p:txBody>
          <a:bodyPr/>
          <a:lstStyle/>
          <a:p>
            <a:fld id="{0B555D82-D20F-4DB7-B3E9-7B7EAC2F87A9}" type="slidenum">
              <a:rPr lang="en-US" smtClean="0">
                <a:solidFill>
                  <a:schemeClr val="tx1"/>
                </a:solidFill>
              </a:rPr>
              <a:t>19</a:t>
            </a:fld>
            <a:endParaRPr lang="en-US" dirty="0">
              <a:solidFill>
                <a:schemeClr val="tx1"/>
              </a:solidFill>
            </a:endParaRPr>
          </a:p>
        </p:txBody>
      </p:sp>
      <p:sp>
        <p:nvSpPr>
          <p:cNvPr id="5" name="Cloud Callout 4"/>
          <p:cNvSpPr/>
          <p:nvPr/>
        </p:nvSpPr>
        <p:spPr>
          <a:xfrm>
            <a:off x="6523892" y="4526271"/>
            <a:ext cx="5323551" cy="2107095"/>
          </a:xfrm>
          <a:prstGeom prst="cloudCallout">
            <a:avLst>
              <a:gd name="adj1" fmla="val -69140"/>
              <a:gd name="adj2" fmla="val -17699"/>
            </a:avLst>
          </a:prstGeom>
          <a:gradFill>
            <a:gsLst>
              <a:gs pos="0">
                <a:srgbClr val="CC00FF"/>
              </a:gs>
              <a:gs pos="50000">
                <a:schemeClr val="bg2">
                  <a:tint val="98000"/>
                  <a:satMod val="130000"/>
                  <a:shade val="90000"/>
                  <a:lumMod val="103000"/>
                </a:schemeClr>
              </a:gs>
              <a:gs pos="100000">
                <a:schemeClr val="bg2">
                  <a:shade val="63000"/>
                  <a:satMod val="120000"/>
                </a:schemeClr>
              </a:gs>
            </a:gsLst>
            <a:lin ang="5400000" scaled="0"/>
          </a:gradFill>
          <a:ln w="57150">
            <a:solidFill>
              <a:srgbClr val="34E9FC"/>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ln>
                  <a:solidFill>
                    <a:schemeClr val="tx1"/>
                  </a:solidFill>
                </a:ln>
                <a:solidFill>
                  <a:srgbClr val="CC00FF"/>
                </a:solidFill>
                <a:effectLst>
                  <a:glow rad="254000">
                    <a:schemeClr val="accent4">
                      <a:satMod val="175000"/>
                      <a:alpha val="86000"/>
                    </a:schemeClr>
                  </a:glow>
                </a:effectLst>
              </a:rPr>
              <a:t>Was Yahusha Witnessing?</a:t>
            </a:r>
            <a:endParaRPr lang="en-US" sz="4800" dirty="0">
              <a:ln>
                <a:solidFill>
                  <a:schemeClr val="tx1"/>
                </a:solidFill>
              </a:ln>
              <a:solidFill>
                <a:srgbClr val="CC00FF"/>
              </a:solidFill>
              <a:effectLst>
                <a:glow rad="254000">
                  <a:schemeClr val="accent4">
                    <a:satMod val="175000"/>
                    <a:alpha val="86000"/>
                  </a:schemeClr>
                </a:glow>
              </a:effectLst>
            </a:endParaRPr>
          </a:p>
        </p:txBody>
      </p:sp>
    </p:spTree>
    <p:extLst>
      <p:ext uri="{BB962C8B-B14F-4D97-AF65-F5344CB8AC3E}">
        <p14:creationId xmlns:p14="http://schemas.microsoft.com/office/powerpoint/2010/main" val="5921590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2000"/>
                                        <p:tgtEl>
                                          <p:spTgt spid="5"/>
                                        </p:tgtEl>
                                      </p:cBhvr>
                                    </p:animEffect>
                                    <p:anim calcmode="lin" valueType="num">
                                      <p:cBhvr>
                                        <p:cTn id="25" dur="2000" fill="hold"/>
                                        <p:tgtEl>
                                          <p:spTgt spid="5"/>
                                        </p:tgtEl>
                                        <p:attrNameLst>
                                          <p:attrName>ppt_w</p:attrName>
                                        </p:attrNameLst>
                                      </p:cBhvr>
                                      <p:tavLst>
                                        <p:tav tm="0" fmla="#ppt_w*sin(2.5*pi*$)">
                                          <p:val>
                                            <p:fltVal val="0"/>
                                          </p:val>
                                        </p:tav>
                                        <p:tav tm="100000">
                                          <p:val>
                                            <p:fltVal val="1"/>
                                          </p:val>
                                        </p:tav>
                                      </p:tavLst>
                                    </p:anim>
                                    <p:anim calcmode="lin" valueType="num">
                                      <p:cBhvr>
                                        <p:cTn id="26"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3700" y="206099"/>
            <a:ext cx="9465094" cy="729644"/>
          </a:xfrm>
          <a:solidFill>
            <a:srgbClr val="F3D1FF"/>
          </a:solidFill>
          <a:ln w="76200">
            <a:solidFill>
              <a:srgbClr val="FF0000"/>
            </a:solidFill>
          </a:ln>
          <a:effectLst>
            <a:glow rad="228600">
              <a:schemeClr val="accent4">
                <a:satMod val="175000"/>
                <a:alpha val="40000"/>
              </a:schemeClr>
            </a:glow>
          </a:effectLst>
          <a:scene3d>
            <a:camera prst="orthographicFront"/>
            <a:lightRig rig="threePt" dir="t"/>
          </a:scene3d>
          <a:sp3d>
            <a:bevelT w="114300" prst="artDeco"/>
          </a:sp3d>
        </p:spPr>
        <p:txBody>
          <a:bodyPr>
            <a:sp3d extrusionH="57150">
              <a:bevelT w="38100" h="38100"/>
            </a:sp3d>
          </a:bodyPr>
          <a:lstStyle/>
          <a:p>
            <a:pPr algn="ctr"/>
            <a:r>
              <a:rPr lang="en-US" b="1" dirty="0" smtClean="0">
                <a:ln>
                  <a:solidFill>
                    <a:schemeClr val="tx1"/>
                  </a:solidFill>
                </a:ln>
                <a:solidFill>
                  <a:srgbClr val="FF0000"/>
                </a:solidFill>
              </a:rPr>
              <a:t>Feast of the </a:t>
            </a:r>
            <a:r>
              <a:rPr lang="en-US" b="1" dirty="0" smtClean="0">
                <a:ln>
                  <a:solidFill>
                    <a:schemeClr val="tx1"/>
                  </a:solidFill>
                </a:ln>
                <a:solidFill>
                  <a:srgbClr val="FF0000"/>
                </a:solidFill>
                <a:effectLst>
                  <a:glow rad="228600">
                    <a:schemeClr val="bg1">
                      <a:lumMod val="50000"/>
                      <a:alpha val="40000"/>
                    </a:schemeClr>
                  </a:glow>
                </a:effectLst>
              </a:rPr>
              <a:t>Yahudim</a:t>
            </a:r>
            <a:r>
              <a:rPr lang="en-US" b="1" dirty="0" smtClean="0">
                <a:solidFill>
                  <a:srgbClr val="FF0000"/>
                </a:solidFill>
              </a:rPr>
              <a:t> (Jews)   </a:t>
            </a:r>
            <a:r>
              <a:rPr lang="en-US" sz="2800" b="1" i="1" dirty="0" smtClean="0">
                <a:solidFill>
                  <a:srgbClr val="0000CC"/>
                </a:solidFill>
              </a:rPr>
              <a:t>#1</a:t>
            </a:r>
            <a:endParaRPr lang="en-US" sz="2800" b="1" i="1" dirty="0">
              <a:solidFill>
                <a:srgbClr val="0000CC"/>
              </a:solidFill>
            </a:endParaRPr>
          </a:p>
        </p:txBody>
      </p:sp>
      <p:sp>
        <p:nvSpPr>
          <p:cNvPr id="3" name="Content Placeholder 2"/>
          <p:cNvSpPr>
            <a:spLocks noGrp="1"/>
          </p:cNvSpPr>
          <p:nvPr>
            <p:ph idx="1"/>
          </p:nvPr>
        </p:nvSpPr>
        <p:spPr>
          <a:xfrm>
            <a:off x="242211" y="1241681"/>
            <a:ext cx="11714922" cy="5340626"/>
          </a:xfrm>
          <a:solidFill>
            <a:schemeClr val="bg2"/>
          </a:solidFill>
          <a:ln w="38100">
            <a:solidFill>
              <a:srgbClr val="008080"/>
            </a:solidFill>
          </a:ln>
          <a:effectLst>
            <a:glow rad="63500">
              <a:schemeClr val="accent1">
                <a:satMod val="175000"/>
                <a:alpha val="40000"/>
              </a:schemeClr>
            </a:glow>
          </a:effectLst>
          <a:scene3d>
            <a:camera prst="orthographicFront"/>
            <a:lightRig rig="threePt" dir="t"/>
          </a:scene3d>
          <a:sp3d>
            <a:bevelT w="114300" prst="artDeco"/>
          </a:sp3d>
        </p:spPr>
        <p:txBody>
          <a:bodyPr>
            <a:sp3d extrusionH="57150">
              <a:bevelT w="38100" h="38100"/>
            </a:sp3d>
          </a:bodyPr>
          <a:lstStyle/>
          <a:p>
            <a:pPr marL="0" indent="0" algn="ctr">
              <a:buNone/>
            </a:pPr>
            <a:r>
              <a:rPr lang="en-US" sz="3600" b="1" dirty="0" smtClean="0">
                <a:solidFill>
                  <a:srgbClr val="CC0099"/>
                </a:solidFill>
              </a:rPr>
              <a:t>Tishri</a:t>
            </a:r>
            <a:r>
              <a:rPr lang="en-US" sz="3600" b="1" dirty="0" smtClean="0"/>
              <a:t> the 7</a:t>
            </a:r>
            <a:r>
              <a:rPr lang="en-US" sz="3600" b="1" baseline="30000" dirty="0" smtClean="0"/>
              <a:t>th</a:t>
            </a:r>
            <a:r>
              <a:rPr lang="en-US" sz="3600" b="1" dirty="0" smtClean="0"/>
              <a:t> Month; </a:t>
            </a:r>
            <a:r>
              <a:rPr lang="en-US" sz="3600" b="1" dirty="0"/>
              <a:t>t</a:t>
            </a:r>
            <a:r>
              <a:rPr lang="en-US" sz="3600" b="1" dirty="0" smtClean="0"/>
              <a:t>he </a:t>
            </a:r>
            <a:r>
              <a:rPr lang="en-US" sz="3600" b="1" u="sng" dirty="0" smtClean="0"/>
              <a:t>Eight Days</a:t>
            </a:r>
            <a:r>
              <a:rPr lang="en-US" sz="3600" b="1" dirty="0" smtClean="0"/>
              <a:t> of </a:t>
            </a:r>
            <a:r>
              <a:rPr lang="en-US" sz="3600" b="1" i="1" dirty="0" smtClean="0">
                <a:solidFill>
                  <a:srgbClr val="CC0099"/>
                </a:solidFill>
                <a:latin typeface="Comic Sans MS" pitchFamily="66" charset="0"/>
              </a:rPr>
              <a:t>Sukkot</a:t>
            </a:r>
          </a:p>
          <a:p>
            <a:pPr marL="0" indent="0">
              <a:buNone/>
            </a:pPr>
            <a:endParaRPr lang="en-US" dirty="0" smtClean="0">
              <a:solidFill>
                <a:srgbClr val="008080"/>
              </a:solidFill>
              <a:latin typeface="Georgia" panose="02040502050405020303" pitchFamily="18" charset="0"/>
            </a:endParaRPr>
          </a:p>
          <a:p>
            <a:pPr marL="0" indent="0">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7:6</a:t>
            </a:r>
            <a:r>
              <a:rPr lang="en-US" dirty="0">
                <a:solidFill>
                  <a:prstClr val="black"/>
                </a:solidFill>
                <a:latin typeface="Georgia" panose="02040502050405020303" pitchFamily="18" charset="0"/>
              </a:rPr>
              <a:t>  </a:t>
            </a:r>
            <a:r>
              <a:rPr lang="he-IL" b="1" dirty="0">
                <a:solidFill>
                  <a:srgbClr val="0000CC"/>
                </a:solidFill>
                <a:latin typeface="SBL Hebrew"/>
              </a:rPr>
              <a:t>יהושע</a:t>
            </a:r>
            <a:r>
              <a:rPr lang="en-US" b="1" dirty="0">
                <a:solidFill>
                  <a:srgbClr val="0000CC"/>
                </a:solidFill>
                <a:latin typeface="Georgia" panose="02040502050405020303" pitchFamily="18" charset="0"/>
              </a:rPr>
              <a:t> </a:t>
            </a:r>
            <a:r>
              <a:rPr lang="en-US" b="1" dirty="0" smtClean="0">
                <a:solidFill>
                  <a:srgbClr val="0000CC"/>
                </a:solidFill>
                <a:latin typeface="Georgia" panose="02040502050405020303" pitchFamily="18" charset="0"/>
              </a:rPr>
              <a:t>[Yahusha] </a:t>
            </a:r>
            <a:r>
              <a:rPr lang="en-US" dirty="0" smtClean="0">
                <a:solidFill>
                  <a:prstClr val="black"/>
                </a:solidFill>
                <a:latin typeface="Georgia" panose="02040502050405020303" pitchFamily="18" charset="0"/>
              </a:rPr>
              <a:t>therefore 	 said to </a:t>
            </a:r>
            <a:r>
              <a:rPr lang="en-US" dirty="0">
                <a:solidFill>
                  <a:prstClr val="black"/>
                </a:solidFill>
                <a:latin typeface="Georgia" panose="02040502050405020303" pitchFamily="18" charset="0"/>
              </a:rPr>
              <a:t>them, </a:t>
            </a:r>
            <a:r>
              <a:rPr lang="en-US" b="1" dirty="0" smtClean="0">
                <a:solidFill>
                  <a:srgbClr val="0000CC"/>
                </a:solidFill>
                <a:effectLst>
                  <a:glow rad="101600">
                    <a:srgbClr val="34E9FC">
                      <a:alpha val="60000"/>
                    </a:srgbClr>
                  </a:glow>
                </a:effectLst>
                <a:latin typeface="Georgia" panose="02040502050405020303" pitchFamily="18" charset="0"/>
              </a:rPr>
              <a:t>“MY TIME </a:t>
            </a:r>
            <a:r>
              <a:rPr lang="en-US" dirty="0" smtClean="0">
                <a:solidFill>
                  <a:prstClr val="black"/>
                </a:solidFill>
                <a:latin typeface="Georgia" panose="02040502050405020303" pitchFamily="18" charset="0"/>
              </a:rPr>
              <a:t>has </a:t>
            </a:r>
            <a:r>
              <a:rPr lang="en-US" dirty="0">
                <a:solidFill>
                  <a:prstClr val="black"/>
                </a:solidFill>
                <a:latin typeface="Georgia" panose="02040502050405020303" pitchFamily="18" charset="0"/>
              </a:rPr>
              <a:t>not yet come, </a:t>
            </a:r>
            <a:endParaRPr lang="en-US" dirty="0" smtClean="0"/>
          </a:p>
          <a:p>
            <a:pPr marL="0" indent="0">
              <a:buNone/>
            </a:pPr>
            <a:endParaRPr lang="en-US" dirty="0"/>
          </a:p>
          <a:p>
            <a:endParaRPr lang="en-US" dirty="0" smtClean="0"/>
          </a:p>
          <a:p>
            <a:pPr marL="457200" lvl="1" indent="0">
              <a:buNone/>
            </a:pPr>
            <a:endParaRPr lang="en-US" dirty="0" smtClean="0"/>
          </a:p>
          <a:p>
            <a:pPr marL="457200" lvl="1" indent="0">
              <a:buNone/>
            </a:pPr>
            <a:r>
              <a:rPr lang="en-US" dirty="0" smtClean="0"/>
              <a:t>        </a:t>
            </a:r>
            <a:endParaRPr lang="en-US" dirty="0"/>
          </a:p>
          <a:p>
            <a:pPr marL="457200" lvl="1" indent="0">
              <a:buNone/>
            </a:pPr>
            <a:r>
              <a:rPr lang="en-US" dirty="0"/>
              <a:t>	</a:t>
            </a:r>
            <a:r>
              <a:rPr lang="en-US" dirty="0" smtClean="0"/>
              <a:t>			</a:t>
            </a:r>
            <a:r>
              <a:rPr lang="en-US" dirty="0"/>
              <a:t>	</a:t>
            </a:r>
            <a:endParaRPr lang="en-US" dirty="0" smtClean="0"/>
          </a:p>
        </p:txBody>
      </p:sp>
      <p:sp>
        <p:nvSpPr>
          <p:cNvPr id="4" name="Slide Number Placeholder 3"/>
          <p:cNvSpPr>
            <a:spLocks noGrp="1"/>
          </p:cNvSpPr>
          <p:nvPr>
            <p:ph type="sldNum" sz="quarter" idx="12"/>
          </p:nvPr>
        </p:nvSpPr>
        <p:spPr>
          <a:xfrm>
            <a:off x="9087527" y="6167443"/>
            <a:ext cx="2743200" cy="365125"/>
          </a:xfrm>
        </p:spPr>
        <p:txBody>
          <a:bodyPr/>
          <a:lstStyle/>
          <a:p>
            <a:fld id="{0B555D82-D20F-4DB7-B3E9-7B7EAC2F87A9}" type="slidenum">
              <a:rPr lang="en-US" smtClean="0">
                <a:solidFill>
                  <a:schemeClr val="tx1"/>
                </a:solidFill>
              </a:rPr>
              <a:t>20</a:t>
            </a:fld>
            <a:endParaRPr lang="en-US" dirty="0">
              <a:solidFill>
                <a:schemeClr val="tx1"/>
              </a:solidFill>
            </a:endParaRPr>
          </a:p>
        </p:txBody>
      </p:sp>
      <p:cxnSp>
        <p:nvCxnSpPr>
          <p:cNvPr id="27" name="Straight Connector 26"/>
          <p:cNvCxnSpPr/>
          <p:nvPr/>
        </p:nvCxnSpPr>
        <p:spPr>
          <a:xfrm>
            <a:off x="674881" y="1953752"/>
            <a:ext cx="10771075" cy="0"/>
          </a:xfrm>
          <a:prstGeom prst="line">
            <a:avLst/>
          </a:prstGeom>
          <a:ln w="76200">
            <a:solidFill>
              <a:srgbClr val="00FF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grpSp>
        <p:nvGrpSpPr>
          <p:cNvPr id="75" name="Group 74"/>
          <p:cNvGrpSpPr/>
          <p:nvPr/>
        </p:nvGrpSpPr>
        <p:grpSpPr>
          <a:xfrm>
            <a:off x="4862945" y="2885065"/>
            <a:ext cx="4885501" cy="603738"/>
            <a:chOff x="4862945" y="2885053"/>
            <a:chExt cx="4885501" cy="742622"/>
          </a:xfrm>
          <a:effectLst>
            <a:glow rad="127000">
              <a:srgbClr val="34E9FC"/>
            </a:glow>
          </a:effectLst>
        </p:grpSpPr>
        <p:cxnSp>
          <p:nvCxnSpPr>
            <p:cNvPr id="51" name="Straight Arrow Connector 50"/>
            <p:cNvCxnSpPr/>
            <p:nvPr/>
          </p:nvCxnSpPr>
          <p:spPr>
            <a:xfrm flipH="1">
              <a:off x="4862945" y="3627675"/>
              <a:ext cx="4505673" cy="0"/>
            </a:xfrm>
            <a:prstGeom prst="straightConnector1">
              <a:avLst/>
            </a:prstGeom>
            <a:ln w="76200">
              <a:solidFill>
                <a:srgbClr val="CC00FF"/>
              </a:solidFill>
              <a:prstDash val="solid"/>
              <a:headEnd type="none" w="med" len="med"/>
              <a:tailEnd type="arrow" w="med" len="med"/>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9368618" y="2885053"/>
              <a:ext cx="379828" cy="742622"/>
            </a:xfrm>
            <a:prstGeom prst="line">
              <a:avLst/>
            </a:prstGeom>
            <a:ln w="76200">
              <a:solidFill>
                <a:srgbClr val="CC00FF"/>
              </a:solidFill>
              <a:prstDash val="solid"/>
              <a:headEnd type="diamond" w="med" len="med"/>
              <a:tailEnd type="diamond" w="med" len="med"/>
            </a:ln>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7" name="Right Brace 6"/>
          <p:cNvSpPr/>
          <p:nvPr/>
        </p:nvSpPr>
        <p:spPr>
          <a:xfrm rot="16200000">
            <a:off x="5772979" y="-1856352"/>
            <a:ext cx="689591" cy="11212289"/>
          </a:xfrm>
          <a:prstGeom prst="rightBrace">
            <a:avLst>
              <a:gd name="adj1" fmla="val 69857"/>
              <a:gd name="adj2" fmla="val 31958"/>
            </a:avLst>
          </a:prstGeom>
          <a:solidFill>
            <a:schemeClr val="accent6">
              <a:lumMod val="40000"/>
              <a:lumOff val="60000"/>
            </a:schemeClr>
          </a:solidFill>
          <a:ln>
            <a:noFill/>
            <a:prstDash val="lgDash"/>
          </a:ln>
          <a:effectLst>
            <a:glow rad="101600">
              <a:schemeClr val="accent4">
                <a:lumMod val="75000"/>
                <a:alpha val="60000"/>
              </a:schemeClr>
            </a:glow>
          </a:effectLst>
          <a:scene3d>
            <a:camera prst="orthographicFront">
              <a:rot lat="0" lon="0" rev="0"/>
            </a:camera>
            <a:lightRig rig="contrasting" dir="t">
              <a:rot lat="0" lon="0" rev="7800000"/>
            </a:lightRig>
          </a:scene3d>
          <a:sp3d>
            <a:bevelT w="139700" h="139700"/>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p:cNvSpPr/>
          <p:nvPr/>
        </p:nvSpPr>
        <p:spPr>
          <a:xfrm>
            <a:off x="293915" y="5355771"/>
            <a:ext cx="4288972" cy="1187104"/>
          </a:xfrm>
          <a:prstGeom prst="rect">
            <a:avLst/>
          </a:prstGeom>
          <a:solidFill>
            <a:schemeClr val="accent4">
              <a:lumMod val="20000"/>
              <a:lumOff val="80000"/>
            </a:schemeClr>
          </a:solidFill>
          <a:ln w="76200">
            <a:solidFill>
              <a:srgbClr val="CC00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err="1" smtClean="0">
                <a:solidFill>
                  <a:srgbClr val="0000CC"/>
                </a:solidFill>
              </a:rPr>
              <a:t>Yahuah’s</a:t>
            </a:r>
            <a:r>
              <a:rPr lang="en-US" sz="3200" dirty="0" smtClean="0">
                <a:solidFill>
                  <a:srgbClr val="0000CC"/>
                </a:solidFill>
              </a:rPr>
              <a:t> Covenant </a:t>
            </a:r>
            <a:r>
              <a:rPr lang="en-US" sz="3200" dirty="0" smtClean="0">
                <a:solidFill>
                  <a:srgbClr val="FF3399"/>
                </a:solidFill>
              </a:rPr>
              <a:t>Feast of Sukkot started here!</a:t>
            </a:r>
            <a:endParaRPr lang="en-CA" sz="3200" dirty="0">
              <a:solidFill>
                <a:srgbClr val="FF3399"/>
              </a:solidFill>
            </a:endParaRPr>
          </a:p>
        </p:txBody>
      </p:sp>
      <p:graphicFrame>
        <p:nvGraphicFramePr>
          <p:cNvPr id="17" name="Table 16"/>
          <p:cNvGraphicFramePr>
            <a:graphicFrameLocks noGrp="1"/>
          </p:cNvGraphicFramePr>
          <p:nvPr>
            <p:extLst>
              <p:ext uri="{D42A27DB-BD31-4B8C-83A1-F6EECF244321}">
                <p14:modId xmlns:p14="http://schemas.microsoft.com/office/powerpoint/2010/main" val="3473924282"/>
              </p:ext>
            </p:extLst>
          </p:nvPr>
        </p:nvGraphicFramePr>
        <p:xfrm>
          <a:off x="4757055" y="5562598"/>
          <a:ext cx="7021285" cy="587338"/>
        </p:xfrm>
        <a:graphic>
          <a:graphicData uri="http://schemas.openxmlformats.org/drawingml/2006/table">
            <a:tbl>
              <a:tblPr firstRow="1" bandRow="1">
                <a:tableStyleId>{5C22544A-7EE6-4342-B048-85BDC9FD1C3A}</a:tableStyleId>
              </a:tblPr>
              <a:tblGrid>
                <a:gridCol w="1404257"/>
                <a:gridCol w="1404257"/>
                <a:gridCol w="1404257"/>
                <a:gridCol w="1404257"/>
                <a:gridCol w="1404257"/>
              </a:tblGrid>
              <a:tr h="587338">
                <a:tc>
                  <a:txBody>
                    <a:bodyPr/>
                    <a:lstStyle/>
                    <a:p>
                      <a:r>
                        <a:rPr lang="en-US" b="0" dirty="0" smtClean="0">
                          <a:solidFill>
                            <a:schemeClr val="tx1"/>
                          </a:solidFill>
                        </a:rPr>
                        <a:t>15</a:t>
                      </a:r>
                      <a:r>
                        <a:rPr lang="en-US" dirty="0" smtClean="0"/>
                        <a:t>      </a:t>
                      </a:r>
                      <a:r>
                        <a:rPr lang="en-US" sz="3200" dirty="0" smtClean="0">
                          <a:solidFill>
                            <a:srgbClr val="0000CC"/>
                          </a:solidFill>
                        </a:rPr>
                        <a:t>1</a:t>
                      </a:r>
                      <a:endParaRPr lang="en-CA" sz="320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16</a:t>
                      </a:r>
                      <a:r>
                        <a:rPr lang="en-US" dirty="0" smtClean="0"/>
                        <a:t>      </a:t>
                      </a:r>
                      <a:r>
                        <a:rPr lang="en-US" sz="3200" dirty="0" smtClean="0">
                          <a:solidFill>
                            <a:srgbClr val="0000CC"/>
                          </a:solidFill>
                        </a:rPr>
                        <a:t>2</a:t>
                      </a:r>
                      <a:endParaRPr lang="en-CA" sz="320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17      </a:t>
                      </a:r>
                      <a:r>
                        <a:rPr lang="en-US" sz="3200" b="0" dirty="0" smtClean="0">
                          <a:solidFill>
                            <a:srgbClr val="0000CC"/>
                          </a:solidFill>
                        </a:rPr>
                        <a:t>3</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18      </a:t>
                      </a:r>
                      <a:r>
                        <a:rPr lang="en-US" sz="3200" b="0" dirty="0" smtClean="0">
                          <a:solidFill>
                            <a:srgbClr val="0000CC"/>
                          </a:solidFill>
                        </a:rPr>
                        <a:t>4</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19     </a:t>
                      </a:r>
                      <a:r>
                        <a:rPr lang="en-US" sz="3200" b="0" dirty="0" smtClean="0">
                          <a:solidFill>
                            <a:srgbClr val="0000CC"/>
                          </a:solidFill>
                        </a:rPr>
                        <a:t>5</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r>
            </a:tbl>
          </a:graphicData>
        </a:graphic>
      </p:graphicFrame>
      <p:sp>
        <p:nvSpPr>
          <p:cNvPr id="11" name="Bent Arrow 10"/>
          <p:cNvSpPr/>
          <p:nvPr/>
        </p:nvSpPr>
        <p:spPr>
          <a:xfrm rot="5400000" flipH="1">
            <a:off x="4946899" y="5734961"/>
            <a:ext cx="450605" cy="1107367"/>
          </a:xfrm>
          <a:prstGeom prst="bentArrow">
            <a:avLst>
              <a:gd name="adj1" fmla="val 25000"/>
              <a:gd name="adj2" fmla="val 50000"/>
              <a:gd name="adj3" fmla="val 37376"/>
              <a:gd name="adj4" fmla="val 62624"/>
            </a:avLst>
          </a:prstGeom>
          <a:solidFill>
            <a:srgbClr val="FFFF00"/>
          </a:solidFill>
          <a:ln w="38100">
            <a:solidFill>
              <a:srgbClr val="CC0099"/>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graphicFrame>
        <p:nvGraphicFramePr>
          <p:cNvPr id="19" name="Table 18"/>
          <p:cNvGraphicFramePr>
            <a:graphicFrameLocks noGrp="1"/>
          </p:cNvGraphicFramePr>
          <p:nvPr>
            <p:extLst>
              <p:ext uri="{D42A27DB-BD31-4B8C-83A1-F6EECF244321}">
                <p14:modId xmlns:p14="http://schemas.microsoft.com/office/powerpoint/2010/main" val="1369015391"/>
              </p:ext>
            </p:extLst>
          </p:nvPr>
        </p:nvGraphicFramePr>
        <p:xfrm>
          <a:off x="489857" y="4159051"/>
          <a:ext cx="11244944" cy="701040"/>
        </p:xfrm>
        <a:graphic>
          <a:graphicData uri="http://schemas.openxmlformats.org/drawingml/2006/table">
            <a:tbl>
              <a:tblPr firstRow="1" bandRow="1">
                <a:tableStyleId>{5C22544A-7EE6-4342-B048-85BDC9FD1C3A}</a:tableStyleId>
              </a:tblPr>
              <a:tblGrid>
                <a:gridCol w="1405618"/>
                <a:gridCol w="1405618"/>
                <a:gridCol w="1405618"/>
                <a:gridCol w="1405618"/>
                <a:gridCol w="1405618"/>
                <a:gridCol w="1405618"/>
                <a:gridCol w="1405618"/>
                <a:gridCol w="1405618"/>
              </a:tblGrid>
              <a:tr h="675013">
                <a:tc>
                  <a:txBody>
                    <a:bodyPr/>
                    <a:lstStyle/>
                    <a:p>
                      <a:r>
                        <a:rPr lang="en-US" b="0" dirty="0" smtClean="0">
                          <a:solidFill>
                            <a:schemeClr val="tx1"/>
                          </a:solidFill>
                        </a:rPr>
                        <a:t>15       </a:t>
                      </a:r>
                      <a:r>
                        <a:rPr lang="en-US" sz="2800" b="0" dirty="0" smtClean="0">
                          <a:solidFill>
                            <a:schemeClr val="tx1"/>
                          </a:solidFill>
                        </a:rPr>
                        <a:t>1</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16     </a:t>
                      </a:r>
                      <a:r>
                        <a:rPr lang="en-US" sz="2800" b="0" dirty="0" smtClean="0">
                          <a:solidFill>
                            <a:schemeClr val="tx1"/>
                          </a:solidFill>
                        </a:rPr>
                        <a:t> 2</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17      </a:t>
                      </a:r>
                      <a:r>
                        <a:rPr lang="en-US" sz="2800" b="0" dirty="0" smtClean="0">
                          <a:solidFill>
                            <a:schemeClr val="tx1"/>
                          </a:solidFill>
                        </a:rPr>
                        <a:t>3</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    18   </a:t>
                      </a:r>
                      <a:r>
                        <a:rPr lang="en-US" sz="4000" b="0" dirty="0" smtClean="0">
                          <a:solidFill>
                            <a:schemeClr val="tx1"/>
                          </a:solidFill>
                        </a:rPr>
                        <a:t>4</a:t>
                      </a:r>
                      <a:endParaRPr lang="en-CA" sz="40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rgbClr val="FF3399"/>
                    </a:solidFill>
                  </a:tcPr>
                </a:tc>
                <a:tc>
                  <a:txBody>
                    <a:bodyPr/>
                    <a:lstStyle/>
                    <a:p>
                      <a:r>
                        <a:rPr lang="en-US" b="0" dirty="0" smtClean="0">
                          <a:solidFill>
                            <a:schemeClr val="tx1"/>
                          </a:solidFill>
                        </a:rPr>
                        <a:t>19      </a:t>
                      </a:r>
                      <a:r>
                        <a:rPr lang="en-US" sz="2800" b="0" dirty="0" smtClean="0">
                          <a:solidFill>
                            <a:schemeClr val="tx1"/>
                          </a:solidFill>
                        </a:rPr>
                        <a:t>5</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20      </a:t>
                      </a:r>
                      <a:r>
                        <a:rPr lang="en-US" sz="2800" b="0" dirty="0" smtClean="0">
                          <a:solidFill>
                            <a:schemeClr val="tx1"/>
                          </a:solidFill>
                        </a:rPr>
                        <a:t>6</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21      </a:t>
                      </a:r>
                      <a:r>
                        <a:rPr lang="en-US" sz="2800" b="0" dirty="0" smtClean="0">
                          <a:solidFill>
                            <a:schemeClr val="tx1"/>
                          </a:solidFill>
                        </a:rPr>
                        <a:t>7</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22      </a:t>
                      </a:r>
                      <a:r>
                        <a:rPr lang="en-US" sz="2800" b="0" dirty="0" smtClean="0">
                          <a:solidFill>
                            <a:schemeClr val="tx1"/>
                          </a:solidFill>
                        </a:rPr>
                        <a:t>8</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r>
            </a:tbl>
          </a:graphicData>
        </a:graphic>
      </p:graphicFrame>
      <p:cxnSp>
        <p:nvCxnSpPr>
          <p:cNvPr id="41" name="Straight Arrow Connector 40"/>
          <p:cNvCxnSpPr/>
          <p:nvPr/>
        </p:nvCxnSpPr>
        <p:spPr>
          <a:xfrm flipH="1">
            <a:off x="1404257" y="3193961"/>
            <a:ext cx="1905613" cy="1083230"/>
          </a:xfrm>
          <a:prstGeom prst="straightConnector1">
            <a:avLst/>
          </a:prstGeom>
          <a:ln w="76200">
            <a:solidFill>
              <a:srgbClr val="008080"/>
            </a:solidFill>
            <a:headEnd type="none" w="med" len="med"/>
            <a:tailEnd type="arrow" w="med" len="med"/>
          </a:ln>
          <a:effectLst>
            <a:glow rad="228600">
              <a:schemeClr val="accent6">
                <a:satMod val="175000"/>
                <a:alpha val="40000"/>
              </a:schemeClr>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4746211" y="3404998"/>
            <a:ext cx="0" cy="2745433"/>
          </a:xfrm>
          <a:prstGeom prst="line">
            <a:avLst/>
          </a:prstGeom>
          <a:ln w="76200">
            <a:solidFill>
              <a:srgbClr val="34E9FC"/>
            </a:solidFill>
          </a:ln>
          <a:effectLst>
            <a:glow rad="127000">
              <a:srgbClr val="FFFF00"/>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6466114" y="2329543"/>
            <a:ext cx="177130" cy="440460"/>
          </a:xfrm>
          <a:prstGeom prst="straightConnector1">
            <a:avLst/>
          </a:prstGeom>
          <a:ln w="57150">
            <a:solidFill>
              <a:schemeClr val="bg1"/>
            </a:solidFill>
            <a:tailEnd type="arrow"/>
          </a:ln>
          <a:effectLst>
            <a:glow rad="127000">
              <a:schemeClr val="tx1"/>
            </a:glow>
          </a:effectLst>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4914900" y="4974770"/>
            <a:ext cx="6860971" cy="478972"/>
          </a:xfrm>
          <a:prstGeom prst="rect">
            <a:avLst/>
          </a:prstGeom>
          <a:solidFill>
            <a:schemeClr val="accent4">
              <a:lumMod val="60000"/>
              <a:lumOff val="40000"/>
            </a:schemeClr>
          </a:solidFill>
          <a:ln w="28575">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u="sng" dirty="0" smtClean="0">
                <a:solidFill>
                  <a:srgbClr val="FF3399"/>
                </a:solidFill>
                <a:latin typeface="Arial Black" pitchFamily="34" charset="0"/>
              </a:rPr>
              <a:t>MIDST</a:t>
            </a:r>
            <a:r>
              <a:rPr lang="en-US" sz="2800" b="1" dirty="0" smtClean="0">
                <a:solidFill>
                  <a:srgbClr val="FF0000"/>
                </a:solidFill>
              </a:rPr>
              <a:t> of the Feast of the </a:t>
            </a:r>
            <a:r>
              <a:rPr lang="en-US" sz="2800" b="1" dirty="0" err="1" smtClean="0">
                <a:solidFill>
                  <a:srgbClr val="FF0000"/>
                </a:solidFill>
              </a:rPr>
              <a:t>Yahudim</a:t>
            </a:r>
            <a:r>
              <a:rPr lang="en-US" sz="2800" b="1" dirty="0" smtClean="0">
                <a:solidFill>
                  <a:srgbClr val="FF0000"/>
                </a:solidFill>
              </a:rPr>
              <a:t> - </a:t>
            </a:r>
            <a:r>
              <a:rPr lang="en-US" sz="2000" dirty="0" smtClean="0">
                <a:solidFill>
                  <a:srgbClr val="00B050"/>
                </a:solidFill>
              </a:rPr>
              <a:t>John 7:14</a:t>
            </a:r>
            <a:endParaRPr lang="en-CA" sz="2000" dirty="0">
              <a:solidFill>
                <a:srgbClr val="00B050"/>
              </a:solidFill>
            </a:endParaRPr>
          </a:p>
        </p:txBody>
      </p:sp>
      <p:sp>
        <p:nvSpPr>
          <p:cNvPr id="13" name="Oval 12"/>
          <p:cNvSpPr/>
          <p:nvPr/>
        </p:nvSpPr>
        <p:spPr>
          <a:xfrm>
            <a:off x="4811484" y="4113901"/>
            <a:ext cx="1306288" cy="773584"/>
          </a:xfrm>
          <a:prstGeom prst="ellipse">
            <a:avLst/>
          </a:prstGeom>
          <a:noFill/>
          <a:ln w="76200">
            <a:solidFill>
              <a:srgbClr val="00FF00"/>
            </a:solidFill>
          </a:ln>
          <a:effectLst>
            <a:glow rad="127000">
              <a:srgbClr val="FF99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p:cNvSpPr/>
          <p:nvPr/>
        </p:nvSpPr>
        <p:spPr>
          <a:xfrm>
            <a:off x="4907962" y="1893676"/>
            <a:ext cx="3470563" cy="441308"/>
          </a:xfrm>
          <a:prstGeom prst="rect">
            <a:avLst/>
          </a:prstGeom>
          <a:solidFill>
            <a:schemeClr val="tx1"/>
          </a:solidFill>
          <a:ln>
            <a:solidFill>
              <a:srgbClr val="FF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ln>
                  <a:solidFill>
                    <a:srgbClr val="FF3399"/>
                  </a:solidFill>
                </a:ln>
              </a:rPr>
              <a:t>Human Manipulation</a:t>
            </a:r>
            <a:endParaRPr lang="en-CA" sz="2800" b="1" dirty="0">
              <a:ln>
                <a:solidFill>
                  <a:srgbClr val="FF3399"/>
                </a:solidFill>
              </a:ln>
            </a:endParaRPr>
          </a:p>
        </p:txBody>
      </p:sp>
      <p:sp>
        <p:nvSpPr>
          <p:cNvPr id="20" name="Rectangle 19"/>
          <p:cNvSpPr/>
          <p:nvPr/>
        </p:nvSpPr>
        <p:spPr>
          <a:xfrm>
            <a:off x="2390408" y="2783987"/>
            <a:ext cx="2921822" cy="428490"/>
          </a:xfrm>
          <a:prstGeom prst="rect">
            <a:avLst/>
          </a:prstGeom>
          <a:noFill/>
          <a:ln>
            <a:noFill/>
          </a:ln>
          <a:effectLst>
            <a:glow rad="127000">
              <a:srgbClr val="FF99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prstClr val="black"/>
                </a:solidFill>
                <a:latin typeface="Georgia" panose="02040502050405020303" pitchFamily="18" charset="0"/>
              </a:rPr>
              <a:t>but </a:t>
            </a:r>
            <a:r>
              <a:rPr lang="en-US" sz="2800" u="sng" dirty="0">
                <a:solidFill>
                  <a:schemeClr val="tx1"/>
                </a:solidFill>
                <a:effectLst>
                  <a:glow rad="127000">
                    <a:srgbClr val="FF9900"/>
                  </a:glow>
                </a:effectLst>
                <a:latin typeface="Arial Black" panose="020B0A04020102020204" pitchFamily="34" charset="0"/>
              </a:rPr>
              <a:t>Your </a:t>
            </a:r>
            <a:r>
              <a:rPr lang="en-US" sz="2800" u="sng" dirty="0" smtClean="0">
                <a:solidFill>
                  <a:schemeClr val="tx1"/>
                </a:solidFill>
                <a:effectLst>
                  <a:glow rad="127000">
                    <a:srgbClr val="FF9900"/>
                  </a:glow>
                </a:effectLst>
                <a:latin typeface="Arial Black" panose="020B0A04020102020204" pitchFamily="34" charset="0"/>
              </a:rPr>
              <a:t>Time</a:t>
            </a:r>
            <a:endParaRPr lang="en-CA" sz="2800" dirty="0"/>
          </a:p>
        </p:txBody>
      </p:sp>
      <p:cxnSp>
        <p:nvCxnSpPr>
          <p:cNvPr id="22" name="Straight Connector 21"/>
          <p:cNvCxnSpPr>
            <a:stCxn id="7" idx="1"/>
          </p:cNvCxnSpPr>
          <p:nvPr/>
        </p:nvCxnSpPr>
        <p:spPr>
          <a:xfrm flipH="1" flipV="1">
            <a:off x="4094019" y="3193963"/>
            <a:ext cx="834" cy="211034"/>
          </a:xfrm>
          <a:prstGeom prst="line">
            <a:avLst/>
          </a:prstGeom>
          <a:ln w="57150">
            <a:solidFill>
              <a:srgbClr val="FF9900"/>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5178124" y="2726459"/>
            <a:ext cx="3301845" cy="5435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prstClr val="black"/>
                </a:solidFill>
                <a:latin typeface="Georgia" panose="02040502050405020303" pitchFamily="18" charset="0"/>
              </a:rPr>
              <a:t>is </a:t>
            </a:r>
            <a:r>
              <a:rPr lang="en-US" sz="2800" b="1" u="sng" dirty="0">
                <a:solidFill>
                  <a:srgbClr val="FF0000"/>
                </a:solidFill>
                <a:latin typeface="Arial Black" pitchFamily="34" charset="0"/>
              </a:rPr>
              <a:t>ALWAYS</a:t>
            </a:r>
            <a:r>
              <a:rPr lang="en-US" sz="2800" dirty="0">
                <a:solidFill>
                  <a:prstClr val="black"/>
                </a:solidFill>
                <a:latin typeface="Georgia" panose="02040502050405020303" pitchFamily="18" charset="0"/>
              </a:rPr>
              <a:t> ready. </a:t>
            </a:r>
            <a:endParaRPr lang="en-CA" dirty="0"/>
          </a:p>
        </p:txBody>
      </p:sp>
      <p:sp>
        <p:nvSpPr>
          <p:cNvPr id="34" name="Rectangle 33"/>
          <p:cNvSpPr/>
          <p:nvPr/>
        </p:nvSpPr>
        <p:spPr>
          <a:xfrm>
            <a:off x="6060418" y="3785254"/>
            <a:ext cx="3595211" cy="3286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Sukkot Feast of the </a:t>
            </a:r>
            <a:r>
              <a:rPr lang="en-US" sz="2000" b="1" dirty="0" err="1" smtClean="0">
                <a:solidFill>
                  <a:schemeClr val="tx1"/>
                </a:solidFill>
              </a:rPr>
              <a:t>Yahudim</a:t>
            </a:r>
            <a:r>
              <a:rPr lang="en-US" sz="2000" b="1" dirty="0" smtClean="0">
                <a:solidFill>
                  <a:schemeClr val="tx1"/>
                </a:solidFill>
              </a:rPr>
              <a:t>!</a:t>
            </a:r>
            <a:endParaRPr lang="en-CA" sz="2000" b="1" dirty="0">
              <a:solidFill>
                <a:schemeClr val="tx1"/>
              </a:solidFill>
            </a:endParaRPr>
          </a:p>
        </p:txBody>
      </p:sp>
    </p:spTree>
    <p:extLst>
      <p:ext uri="{BB962C8B-B14F-4D97-AF65-F5344CB8AC3E}">
        <p14:creationId xmlns:p14="http://schemas.microsoft.com/office/powerpoint/2010/main" val="19970214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1250"/>
                                        <p:tgtEl>
                                          <p:spTgt spid="17"/>
                                        </p:tgtEl>
                                      </p:cBhvr>
                                    </p:animEffect>
                                  </p:childTnLst>
                                </p:cTn>
                              </p:par>
                              <p:par>
                                <p:cTn id="15" presetID="31" presetClass="entr" presetSubtype="0" fill="hold" grpId="0" nodeType="withEffect">
                                  <p:stCondLst>
                                    <p:cond delay="1000"/>
                                  </p:stCondLst>
                                  <p:childTnLst>
                                    <p:set>
                                      <p:cBhvr>
                                        <p:cTn id="16" dur="1" fill="hold">
                                          <p:stCondLst>
                                            <p:cond delay="0"/>
                                          </p:stCondLst>
                                        </p:cTn>
                                        <p:tgtEl>
                                          <p:spTgt spid="9"/>
                                        </p:tgtEl>
                                        <p:attrNameLst>
                                          <p:attrName>style.visibility</p:attrName>
                                        </p:attrNameLst>
                                      </p:cBhvr>
                                      <p:to>
                                        <p:strVal val="visible"/>
                                      </p:to>
                                    </p:set>
                                    <p:anim calcmode="lin" valueType="num">
                                      <p:cBhvr>
                                        <p:cTn id="17" dur="1000" fill="hold"/>
                                        <p:tgtEl>
                                          <p:spTgt spid="9"/>
                                        </p:tgtEl>
                                        <p:attrNameLst>
                                          <p:attrName>ppt_w</p:attrName>
                                        </p:attrNameLst>
                                      </p:cBhvr>
                                      <p:tavLst>
                                        <p:tav tm="0">
                                          <p:val>
                                            <p:fltVal val="0"/>
                                          </p:val>
                                        </p:tav>
                                        <p:tav tm="100000">
                                          <p:val>
                                            <p:strVal val="#ppt_w"/>
                                          </p:val>
                                        </p:tav>
                                      </p:tavLst>
                                    </p:anim>
                                    <p:anim calcmode="lin" valueType="num">
                                      <p:cBhvr>
                                        <p:cTn id="18" dur="1000" fill="hold"/>
                                        <p:tgtEl>
                                          <p:spTgt spid="9"/>
                                        </p:tgtEl>
                                        <p:attrNameLst>
                                          <p:attrName>ppt_h</p:attrName>
                                        </p:attrNameLst>
                                      </p:cBhvr>
                                      <p:tavLst>
                                        <p:tav tm="0">
                                          <p:val>
                                            <p:fltVal val="0"/>
                                          </p:val>
                                        </p:tav>
                                        <p:tav tm="100000">
                                          <p:val>
                                            <p:strVal val="#ppt_h"/>
                                          </p:val>
                                        </p:tav>
                                      </p:tavLst>
                                    </p:anim>
                                    <p:anim calcmode="lin" valueType="num">
                                      <p:cBhvr>
                                        <p:cTn id="19" dur="1000" fill="hold"/>
                                        <p:tgtEl>
                                          <p:spTgt spid="9"/>
                                        </p:tgtEl>
                                        <p:attrNameLst>
                                          <p:attrName>style.rotation</p:attrName>
                                        </p:attrNameLst>
                                      </p:cBhvr>
                                      <p:tavLst>
                                        <p:tav tm="0">
                                          <p:val>
                                            <p:fltVal val="90"/>
                                          </p:val>
                                        </p:tav>
                                        <p:tav tm="100000">
                                          <p:val>
                                            <p:fltVal val="0"/>
                                          </p:val>
                                        </p:tav>
                                      </p:tavLst>
                                    </p:anim>
                                    <p:animEffect transition="in" filter="fade">
                                      <p:cBhvr>
                                        <p:cTn id="20" dur="1000"/>
                                        <p:tgtEl>
                                          <p:spTgt spid="9"/>
                                        </p:tgtEl>
                                      </p:cBhvr>
                                    </p:animEffect>
                                  </p:childTnLst>
                                </p:cTn>
                              </p:par>
                              <p:par>
                                <p:cTn id="21" presetID="31" presetClass="entr" presetSubtype="0"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par>
                                <p:cTn id="27" presetID="2" presetClass="entr" presetSubtype="8" fill="hold" nodeType="withEffect">
                                  <p:stCondLst>
                                    <p:cond delay="200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1250" fill="hold"/>
                                        <p:tgtEl>
                                          <p:spTgt spid="24"/>
                                        </p:tgtEl>
                                        <p:attrNameLst>
                                          <p:attrName>ppt_x</p:attrName>
                                        </p:attrNameLst>
                                      </p:cBhvr>
                                      <p:tavLst>
                                        <p:tav tm="0">
                                          <p:val>
                                            <p:strVal val="0-#ppt_w/2"/>
                                          </p:val>
                                        </p:tav>
                                        <p:tav tm="100000">
                                          <p:val>
                                            <p:strVal val="#ppt_x"/>
                                          </p:val>
                                        </p:tav>
                                      </p:tavLst>
                                    </p:anim>
                                    <p:anim calcmode="lin" valueType="num">
                                      <p:cBhvr additive="base">
                                        <p:cTn id="30" dur="1250" fill="hold"/>
                                        <p:tgtEl>
                                          <p:spTgt spid="24"/>
                                        </p:tgtEl>
                                        <p:attrNameLst>
                                          <p:attrName>ppt_y</p:attrName>
                                        </p:attrNameLst>
                                      </p:cBhvr>
                                      <p:tavLst>
                                        <p:tav tm="0">
                                          <p:val>
                                            <p:strVal val="#ppt_y"/>
                                          </p:val>
                                        </p:tav>
                                        <p:tav tm="100000">
                                          <p:val>
                                            <p:strVal val="#ppt_y"/>
                                          </p:val>
                                        </p:tav>
                                      </p:tavLst>
                                    </p:anim>
                                  </p:childTnLst>
                                </p:cTn>
                              </p:par>
                              <p:par>
                                <p:cTn id="31" presetID="22" presetClass="entr" presetSubtype="2" fill="hold" nodeType="withEffect">
                                  <p:stCondLst>
                                    <p:cond delay="2500"/>
                                  </p:stCondLst>
                                  <p:childTnLst>
                                    <p:set>
                                      <p:cBhvr>
                                        <p:cTn id="32" dur="1" fill="hold">
                                          <p:stCondLst>
                                            <p:cond delay="0"/>
                                          </p:stCondLst>
                                        </p:cTn>
                                        <p:tgtEl>
                                          <p:spTgt spid="75"/>
                                        </p:tgtEl>
                                        <p:attrNameLst>
                                          <p:attrName>style.visibility</p:attrName>
                                        </p:attrNameLst>
                                      </p:cBhvr>
                                      <p:to>
                                        <p:strVal val="visible"/>
                                      </p:to>
                                    </p:set>
                                    <p:animEffect transition="in" filter="wipe(right)">
                                      <p:cBhvr>
                                        <p:cTn id="33" dur="1250"/>
                                        <p:tgtEl>
                                          <p:spTgt spid="7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1500"/>
                                        <p:tgtEl>
                                          <p:spTgt spid="20"/>
                                        </p:tgtEl>
                                      </p:cBhvr>
                                    </p:animEffect>
                                  </p:childTnLst>
                                </p:cTn>
                              </p:par>
                              <p:par>
                                <p:cTn id="39" presetID="22" presetClass="entr" presetSubtype="8" fill="hold" nodeType="withEffect">
                                  <p:stCondLst>
                                    <p:cond delay="125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1500"/>
                                        <p:tgtEl>
                                          <p:spTgt spid="19"/>
                                        </p:tgtEl>
                                      </p:cBhvr>
                                    </p:animEffect>
                                  </p:childTnLst>
                                </p:cTn>
                              </p:par>
                              <p:par>
                                <p:cTn id="42" presetID="47" presetClass="entr" presetSubtype="0" fill="hold" grpId="0" nodeType="withEffect">
                                  <p:stCondLst>
                                    <p:cond delay="225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225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1000"/>
                                        <p:tgtEl>
                                          <p:spTgt spid="34"/>
                                        </p:tgtEl>
                                      </p:cBhvr>
                                    </p:animEffect>
                                    <p:anim calcmode="lin" valueType="num">
                                      <p:cBhvr>
                                        <p:cTn id="50" dur="1000" fill="hold"/>
                                        <p:tgtEl>
                                          <p:spTgt spid="34"/>
                                        </p:tgtEl>
                                        <p:attrNameLst>
                                          <p:attrName>ppt_x</p:attrName>
                                        </p:attrNameLst>
                                      </p:cBhvr>
                                      <p:tavLst>
                                        <p:tav tm="0">
                                          <p:val>
                                            <p:strVal val="#ppt_x"/>
                                          </p:val>
                                        </p:tav>
                                        <p:tav tm="100000">
                                          <p:val>
                                            <p:strVal val="#ppt_x"/>
                                          </p:val>
                                        </p:tav>
                                      </p:tavLst>
                                    </p:anim>
                                    <p:anim calcmode="lin" valueType="num">
                                      <p:cBhvr>
                                        <p:cTn id="51" dur="1000" fill="hold"/>
                                        <p:tgtEl>
                                          <p:spTgt spid="34"/>
                                        </p:tgtEl>
                                        <p:attrNameLst>
                                          <p:attrName>ppt_y</p:attrName>
                                        </p:attrNameLst>
                                      </p:cBhvr>
                                      <p:tavLst>
                                        <p:tav tm="0">
                                          <p:val>
                                            <p:strVal val="#ppt_y-.1"/>
                                          </p:val>
                                        </p:tav>
                                        <p:tav tm="100000">
                                          <p:val>
                                            <p:strVal val="#ppt_y"/>
                                          </p:val>
                                        </p:tav>
                                      </p:tavLst>
                                    </p:anim>
                                  </p:childTnLst>
                                </p:cTn>
                              </p:par>
                              <p:par>
                                <p:cTn id="52" presetID="14" presetClass="entr" presetSubtype="10" fill="hold" nodeType="withEffect">
                                  <p:stCondLst>
                                    <p:cond delay="2750"/>
                                  </p:stCondLst>
                                  <p:childTnLst>
                                    <p:set>
                                      <p:cBhvr>
                                        <p:cTn id="53" dur="1" fill="hold">
                                          <p:stCondLst>
                                            <p:cond delay="0"/>
                                          </p:stCondLst>
                                        </p:cTn>
                                        <p:tgtEl>
                                          <p:spTgt spid="22"/>
                                        </p:tgtEl>
                                        <p:attrNameLst>
                                          <p:attrName>style.visibility</p:attrName>
                                        </p:attrNameLst>
                                      </p:cBhvr>
                                      <p:to>
                                        <p:strVal val="visible"/>
                                      </p:to>
                                    </p:set>
                                    <p:animEffect transition="in" filter="randombar(horizontal)">
                                      <p:cBhvr>
                                        <p:cTn id="54" dur="125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30">
                                            <p:txEl>
                                              <p:pRg st="0" end="0"/>
                                            </p:txEl>
                                          </p:spTgt>
                                        </p:tgtEl>
                                        <p:attrNameLst>
                                          <p:attrName>style.visibility</p:attrName>
                                        </p:attrNameLst>
                                      </p:cBhvr>
                                      <p:to>
                                        <p:strVal val="visible"/>
                                      </p:to>
                                    </p:set>
                                    <p:animEffect transition="in" filter="wipe(left)">
                                      <p:cBhvr>
                                        <p:cTn id="59" dur="1500"/>
                                        <p:tgtEl>
                                          <p:spTgt spid="30">
                                            <p:txEl>
                                              <p:pRg st="0" end="0"/>
                                            </p:txEl>
                                          </p:spTgt>
                                        </p:tgtEl>
                                      </p:cBhvr>
                                    </p:animEffect>
                                  </p:childTnLst>
                                </p:cTn>
                              </p:par>
                              <p:par>
                                <p:cTn id="60" presetID="22" presetClass="entr" presetSubtype="2" fill="hold" nodeType="withEffect">
                                  <p:stCondLst>
                                    <p:cond delay="1000"/>
                                  </p:stCondLst>
                                  <p:childTnLst>
                                    <p:set>
                                      <p:cBhvr>
                                        <p:cTn id="61" dur="1" fill="hold">
                                          <p:stCondLst>
                                            <p:cond delay="0"/>
                                          </p:stCondLst>
                                        </p:cTn>
                                        <p:tgtEl>
                                          <p:spTgt spid="41"/>
                                        </p:tgtEl>
                                        <p:attrNameLst>
                                          <p:attrName>style.visibility</p:attrName>
                                        </p:attrNameLst>
                                      </p:cBhvr>
                                      <p:to>
                                        <p:strVal val="visible"/>
                                      </p:to>
                                    </p:set>
                                    <p:animEffect transition="in" filter="wipe(right)">
                                      <p:cBhvr>
                                        <p:cTn id="62" dur="1250"/>
                                        <p:tgtEl>
                                          <p:spTgt spid="41"/>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1500" fill="hold"/>
                                        <p:tgtEl>
                                          <p:spTgt spid="14"/>
                                        </p:tgtEl>
                                        <p:attrNameLst>
                                          <p:attrName>ppt_w</p:attrName>
                                        </p:attrNameLst>
                                      </p:cBhvr>
                                      <p:tavLst>
                                        <p:tav tm="0">
                                          <p:val>
                                            <p:fltVal val="0"/>
                                          </p:val>
                                        </p:tav>
                                        <p:tav tm="100000">
                                          <p:val>
                                            <p:strVal val="#ppt_w"/>
                                          </p:val>
                                        </p:tav>
                                      </p:tavLst>
                                    </p:anim>
                                    <p:anim calcmode="lin" valueType="num">
                                      <p:cBhvr>
                                        <p:cTn id="68" dur="1500" fill="hold"/>
                                        <p:tgtEl>
                                          <p:spTgt spid="14"/>
                                        </p:tgtEl>
                                        <p:attrNameLst>
                                          <p:attrName>ppt_h</p:attrName>
                                        </p:attrNameLst>
                                      </p:cBhvr>
                                      <p:tavLst>
                                        <p:tav tm="0">
                                          <p:val>
                                            <p:fltVal val="0"/>
                                          </p:val>
                                        </p:tav>
                                        <p:tav tm="100000">
                                          <p:val>
                                            <p:strVal val="#ppt_h"/>
                                          </p:val>
                                        </p:tav>
                                      </p:tavLst>
                                    </p:anim>
                                    <p:anim calcmode="lin" valueType="num">
                                      <p:cBhvr>
                                        <p:cTn id="69" dur="1500" fill="hold"/>
                                        <p:tgtEl>
                                          <p:spTgt spid="14"/>
                                        </p:tgtEl>
                                        <p:attrNameLst>
                                          <p:attrName>style.rotation</p:attrName>
                                        </p:attrNameLst>
                                      </p:cBhvr>
                                      <p:tavLst>
                                        <p:tav tm="0">
                                          <p:val>
                                            <p:fltVal val="90"/>
                                          </p:val>
                                        </p:tav>
                                        <p:tav tm="100000">
                                          <p:val>
                                            <p:fltVal val="0"/>
                                          </p:val>
                                        </p:tav>
                                      </p:tavLst>
                                    </p:anim>
                                    <p:animEffect transition="in" filter="fade">
                                      <p:cBhvr>
                                        <p:cTn id="70" dur="1500"/>
                                        <p:tgtEl>
                                          <p:spTgt spid="14"/>
                                        </p:tgtEl>
                                      </p:cBhvr>
                                    </p:animEffect>
                                  </p:childTnLst>
                                </p:cTn>
                              </p:par>
                              <p:par>
                                <p:cTn id="71" presetID="31" presetClass="entr" presetSubtype="0"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1500" fill="hold"/>
                                        <p:tgtEl>
                                          <p:spTgt spid="18"/>
                                        </p:tgtEl>
                                        <p:attrNameLst>
                                          <p:attrName>ppt_w</p:attrName>
                                        </p:attrNameLst>
                                      </p:cBhvr>
                                      <p:tavLst>
                                        <p:tav tm="0">
                                          <p:val>
                                            <p:fltVal val="0"/>
                                          </p:val>
                                        </p:tav>
                                        <p:tav tm="100000">
                                          <p:val>
                                            <p:strVal val="#ppt_w"/>
                                          </p:val>
                                        </p:tav>
                                      </p:tavLst>
                                    </p:anim>
                                    <p:anim calcmode="lin" valueType="num">
                                      <p:cBhvr>
                                        <p:cTn id="74" dur="1500" fill="hold"/>
                                        <p:tgtEl>
                                          <p:spTgt spid="18"/>
                                        </p:tgtEl>
                                        <p:attrNameLst>
                                          <p:attrName>ppt_h</p:attrName>
                                        </p:attrNameLst>
                                      </p:cBhvr>
                                      <p:tavLst>
                                        <p:tav tm="0">
                                          <p:val>
                                            <p:fltVal val="0"/>
                                          </p:val>
                                        </p:tav>
                                        <p:tav tm="100000">
                                          <p:val>
                                            <p:strVal val="#ppt_h"/>
                                          </p:val>
                                        </p:tav>
                                      </p:tavLst>
                                    </p:anim>
                                    <p:anim calcmode="lin" valueType="num">
                                      <p:cBhvr>
                                        <p:cTn id="75" dur="1500" fill="hold"/>
                                        <p:tgtEl>
                                          <p:spTgt spid="18"/>
                                        </p:tgtEl>
                                        <p:attrNameLst>
                                          <p:attrName>style.rotation</p:attrName>
                                        </p:attrNameLst>
                                      </p:cBhvr>
                                      <p:tavLst>
                                        <p:tav tm="0">
                                          <p:val>
                                            <p:fltVal val="90"/>
                                          </p:val>
                                        </p:tav>
                                        <p:tav tm="100000">
                                          <p:val>
                                            <p:fltVal val="0"/>
                                          </p:val>
                                        </p:tav>
                                      </p:tavLst>
                                    </p:anim>
                                    <p:animEffect transition="in" filter="fade">
                                      <p:cBhvr>
                                        <p:cTn id="76" dur="1500"/>
                                        <p:tgtEl>
                                          <p:spTgt spid="18"/>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9"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 calcmode="lin" valueType="num">
                                      <p:cBhvr additive="base">
                                        <p:cTn id="81" dur="2000" fill="hold"/>
                                        <p:tgtEl>
                                          <p:spTgt spid="13"/>
                                        </p:tgtEl>
                                        <p:attrNameLst>
                                          <p:attrName>ppt_x</p:attrName>
                                        </p:attrNameLst>
                                      </p:cBhvr>
                                      <p:tavLst>
                                        <p:tav tm="0">
                                          <p:val>
                                            <p:strVal val="0-#ppt_w/2"/>
                                          </p:val>
                                        </p:tav>
                                        <p:tav tm="100000">
                                          <p:val>
                                            <p:strVal val="#ppt_x"/>
                                          </p:val>
                                        </p:tav>
                                      </p:tavLst>
                                    </p:anim>
                                    <p:anim calcmode="lin" valueType="num">
                                      <p:cBhvr additive="base">
                                        <p:cTn id="82" dur="2000" fill="hold"/>
                                        <p:tgtEl>
                                          <p:spTgt spid="13"/>
                                        </p:tgtEl>
                                        <p:attrNameLst>
                                          <p:attrName>ppt_y</p:attrName>
                                        </p:attrNameLst>
                                      </p:cBhvr>
                                      <p:tavLst>
                                        <p:tav tm="0">
                                          <p:val>
                                            <p:strVal val="0-#ppt_h/2"/>
                                          </p:val>
                                        </p:tav>
                                        <p:tav tm="100000">
                                          <p:val>
                                            <p:strVal val="#ppt_y"/>
                                          </p:val>
                                        </p:tav>
                                      </p:tavLst>
                                    </p:anim>
                                  </p:childTnLst>
                                </p:cTn>
                              </p:par>
                              <p:par>
                                <p:cTn id="83" presetID="21" presetClass="entr" presetSubtype="8" fill="hold" grpId="0" nodeType="withEffect">
                                  <p:stCondLst>
                                    <p:cond delay="1500"/>
                                  </p:stCondLst>
                                  <p:childTnLst>
                                    <p:set>
                                      <p:cBhvr>
                                        <p:cTn id="84" dur="1" fill="hold">
                                          <p:stCondLst>
                                            <p:cond delay="0"/>
                                          </p:stCondLst>
                                        </p:cTn>
                                        <p:tgtEl>
                                          <p:spTgt spid="28"/>
                                        </p:tgtEl>
                                        <p:attrNameLst>
                                          <p:attrName>style.visibility</p:attrName>
                                        </p:attrNameLst>
                                      </p:cBhvr>
                                      <p:to>
                                        <p:strVal val="visible"/>
                                      </p:to>
                                    </p:set>
                                    <p:animEffect transition="in" filter="wheel(8)">
                                      <p:cBhvr>
                                        <p:cTn id="85"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28" grpId="0" animBg="1"/>
      <p:bldP spid="13" grpId="0" animBg="1"/>
      <p:bldP spid="14" grpId="0" animBg="1"/>
      <p:bldP spid="20"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rgbClr val="34E9FC"/>
            </a:gs>
            <a:gs pos="84000">
              <a:schemeClr val="bg2">
                <a:tint val="98000"/>
                <a:satMod val="130000"/>
                <a:shade val="90000"/>
                <a:lumMod val="103000"/>
              </a:schemeClr>
            </a:gs>
            <a:gs pos="76000">
              <a:schemeClr val="bg2">
                <a:shade val="63000"/>
                <a:satMod val="120000"/>
              </a:schemeClr>
            </a:gs>
          </a:gsLst>
          <a:lin ang="6600000" scaled="0"/>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06061" y="1351722"/>
            <a:ext cx="11732653" cy="5261113"/>
          </a:xfrm>
          <a:solidFill>
            <a:schemeClr val="bg2"/>
          </a:solidFill>
          <a:ln w="38100">
            <a:solidFill>
              <a:srgbClr val="008080"/>
            </a:solidFill>
          </a:ln>
          <a:effectLst>
            <a:glow rad="101600">
              <a:srgbClr val="FF3399">
                <a:alpha val="60000"/>
              </a:srgbClr>
            </a:glow>
          </a:effectLst>
          <a:scene3d>
            <a:camera prst="orthographicFront"/>
            <a:lightRig rig="threePt" dir="t"/>
          </a:scene3d>
          <a:sp3d>
            <a:bevelT w="139700" h="139700" prst="divot"/>
          </a:sp3d>
        </p:spPr>
        <p:txBody>
          <a:bodyPr>
            <a:normAutofit/>
            <a:sp3d extrusionH="57150">
              <a:bevelT w="38100" h="38100"/>
            </a:sp3d>
          </a:bodyPr>
          <a:lstStyle/>
          <a:p>
            <a:pPr marL="0" lvl="0" indent="0">
              <a:lnSpc>
                <a:spcPct val="150000"/>
              </a:lnSpc>
              <a:buNone/>
            </a:pPr>
            <a:r>
              <a:rPr lang="en-US" sz="3000" dirty="0" smtClean="0">
                <a:solidFill>
                  <a:prstClr val="black"/>
                </a:solidFill>
                <a:latin typeface="Georgia" panose="02040502050405020303" pitchFamily="18" charset="0"/>
              </a:rPr>
              <a:t> But </a:t>
            </a:r>
            <a:r>
              <a:rPr lang="en-US" sz="3000" dirty="0">
                <a:solidFill>
                  <a:prstClr val="black"/>
                </a:solidFill>
                <a:latin typeface="Georgia" panose="02040502050405020303" pitchFamily="18" charset="0"/>
              </a:rPr>
              <a:t>when </a:t>
            </a:r>
            <a:r>
              <a:rPr lang="en-US" sz="3000" dirty="0">
                <a:solidFill>
                  <a:prstClr val="black"/>
                </a:solidFill>
                <a:effectLst>
                  <a:glow rad="228600">
                    <a:srgbClr val="FFC000">
                      <a:satMod val="175000"/>
                      <a:alpha val="40000"/>
                    </a:srgbClr>
                  </a:glow>
                </a:effectLst>
                <a:latin typeface="Georgia" panose="02040502050405020303" pitchFamily="18" charset="0"/>
              </a:rPr>
              <a:t>His brothers </a:t>
            </a:r>
            <a:r>
              <a:rPr lang="en-US" sz="3000" b="1" u="sng" dirty="0">
                <a:solidFill>
                  <a:prstClr val="black"/>
                </a:solidFill>
                <a:effectLst>
                  <a:glow rad="228600">
                    <a:srgbClr val="FFC000">
                      <a:satMod val="175000"/>
                      <a:alpha val="40000"/>
                    </a:srgbClr>
                  </a:glow>
                </a:effectLst>
                <a:latin typeface="Georgia" panose="02040502050405020303" pitchFamily="18" charset="0"/>
              </a:rPr>
              <a:t>had gone</a:t>
            </a:r>
            <a:r>
              <a:rPr lang="en-US" sz="3000" b="1" dirty="0">
                <a:solidFill>
                  <a:prstClr val="black"/>
                </a:solidFill>
                <a:effectLst>
                  <a:glow rad="228600">
                    <a:srgbClr val="FFC000">
                      <a:satMod val="175000"/>
                      <a:alpha val="40000"/>
                    </a:srgbClr>
                  </a:glow>
                </a:effectLst>
                <a:latin typeface="Georgia" panose="02040502050405020303" pitchFamily="18" charset="0"/>
              </a:rPr>
              <a:t> </a:t>
            </a:r>
            <a:r>
              <a:rPr lang="en-US" sz="3000" dirty="0">
                <a:solidFill>
                  <a:prstClr val="black"/>
                </a:solidFill>
                <a:effectLst>
                  <a:glow rad="228600">
                    <a:srgbClr val="FFC000">
                      <a:satMod val="175000"/>
                      <a:alpha val="40000"/>
                    </a:srgbClr>
                  </a:glow>
                </a:effectLst>
                <a:latin typeface="Georgia" panose="02040502050405020303" pitchFamily="18" charset="0"/>
              </a:rPr>
              <a:t>up to </a:t>
            </a:r>
            <a:r>
              <a:rPr lang="en-US" sz="3000" dirty="0" smtClean="0">
                <a:solidFill>
                  <a:prstClr val="black"/>
                </a:solidFill>
                <a:effectLst>
                  <a:glow rad="228600">
                    <a:srgbClr val="FFC000">
                      <a:satMod val="175000"/>
                      <a:alpha val="40000"/>
                    </a:srgbClr>
                  </a:glow>
                </a:effectLst>
                <a:latin typeface="Georgia" panose="02040502050405020303" pitchFamily="18" charset="0"/>
              </a:rPr>
              <a:t>the festival</a:t>
            </a:r>
            <a:r>
              <a:rPr lang="en-US" sz="3000" dirty="0">
                <a:solidFill>
                  <a:prstClr val="black"/>
                </a:solidFill>
                <a:effectLst>
                  <a:glow rad="228600">
                    <a:srgbClr val="FFC000">
                      <a:satMod val="175000"/>
                      <a:alpha val="40000"/>
                    </a:srgbClr>
                  </a:glow>
                </a:effectLst>
                <a:latin typeface="Georgia" panose="02040502050405020303" pitchFamily="18" charset="0"/>
              </a:rPr>
              <a:t>,</a:t>
            </a:r>
            <a:r>
              <a:rPr lang="en-US" sz="3000" dirty="0" smtClean="0">
                <a:solidFill>
                  <a:srgbClr val="008080"/>
                </a:solidFill>
                <a:latin typeface="Georgia" panose="02040502050405020303" pitchFamily="18" charset="0"/>
              </a:rPr>
              <a:t> </a:t>
            </a:r>
          </a:p>
          <a:p>
            <a:pPr marL="0" lvl="0" indent="0">
              <a:lnSpc>
                <a:spcPct val="100000"/>
              </a:lnSpc>
              <a:buNone/>
            </a:pPr>
            <a:r>
              <a:rPr lang="en-US" sz="3000" dirty="0">
                <a:solidFill>
                  <a:srgbClr val="008080"/>
                </a:solidFill>
                <a:latin typeface="Georgia" panose="02040502050405020303" pitchFamily="18" charset="0"/>
              </a:rPr>
              <a:t>	</a:t>
            </a:r>
            <a:r>
              <a:rPr lang="en-US" sz="3000" dirty="0" smtClean="0">
                <a:solidFill>
                  <a:srgbClr val="008080"/>
                </a:solidFill>
                <a:latin typeface="Georgia" panose="02040502050405020303" pitchFamily="18" charset="0"/>
              </a:rPr>
              <a:t>			     </a:t>
            </a:r>
            <a:r>
              <a:rPr lang="en-US" sz="3000" dirty="0" smtClean="0">
                <a:latin typeface="Georgia" panose="02040502050405020303" pitchFamily="18" charset="0"/>
              </a:rPr>
              <a:t>up</a:t>
            </a:r>
            <a:r>
              <a:rPr lang="en-US" sz="3000" dirty="0">
                <a:latin typeface="Georgia" panose="02040502050405020303" pitchFamily="18" charset="0"/>
              </a:rPr>
              <a:t>, not openly, </a:t>
            </a:r>
            <a:r>
              <a:rPr lang="en-US" sz="3000" dirty="0" smtClean="0">
                <a:latin typeface="Georgia" panose="02040502050405020303" pitchFamily="18" charset="0"/>
              </a:rPr>
              <a:t>but </a:t>
            </a:r>
            <a:r>
              <a:rPr lang="en-US" sz="3000" dirty="0">
                <a:latin typeface="Georgia" panose="02040502050405020303" pitchFamily="18" charset="0"/>
              </a:rPr>
              <a:t>as it were in </a:t>
            </a:r>
            <a:r>
              <a:rPr lang="en-US" sz="3000" dirty="0" smtClean="0">
                <a:latin typeface="Georgia" panose="02040502050405020303" pitchFamily="18" charset="0"/>
              </a:rPr>
              <a:t>secret.</a:t>
            </a:r>
            <a:endParaRPr lang="en-US" sz="3000" dirty="0">
              <a:solidFill>
                <a:srgbClr val="008080"/>
              </a:solidFill>
              <a:latin typeface="Georgia" panose="02040502050405020303" pitchFamily="18" charset="0"/>
            </a:endParaRPr>
          </a:p>
          <a:p>
            <a:pPr marL="0" lvl="0" indent="0">
              <a:lnSpc>
                <a:spcPct val="100000"/>
              </a:lnSpc>
              <a:buNone/>
            </a:pPr>
            <a:r>
              <a:rPr lang="en-US" sz="2000" dirty="0" smtClean="0">
                <a:solidFill>
                  <a:srgbClr val="008080"/>
                </a:solidFill>
                <a:latin typeface="Georgia" panose="02040502050405020303" pitchFamily="18" charset="0"/>
              </a:rPr>
              <a:t>   John 7:1o</a:t>
            </a:r>
            <a:endParaRPr lang="en-US" sz="2000" dirty="0" smtClean="0"/>
          </a:p>
          <a:p>
            <a:pPr marL="457200" lvl="1" indent="0">
              <a:buNone/>
            </a:pPr>
            <a:endParaRPr lang="en-US" dirty="0"/>
          </a:p>
          <a:p>
            <a:pPr marL="457200" lvl="1" indent="0">
              <a:buNone/>
            </a:pPr>
            <a:endParaRPr lang="en-US" dirty="0" smtClean="0"/>
          </a:p>
          <a:p>
            <a:pPr marL="457200" lvl="1" indent="0">
              <a:buNone/>
            </a:pPr>
            <a:r>
              <a:rPr lang="en-US" dirty="0" smtClean="0"/>
              <a:t>    </a:t>
            </a:r>
            <a:endParaRPr lang="en-US" dirty="0"/>
          </a:p>
          <a:p>
            <a:pPr marL="457200" lvl="1" indent="0">
              <a:buNone/>
            </a:pPr>
            <a:r>
              <a:rPr lang="en-US" dirty="0"/>
              <a:t>				</a:t>
            </a:r>
            <a:r>
              <a:rPr lang="en-US" dirty="0" smtClean="0"/>
              <a:t>	</a:t>
            </a:r>
            <a:r>
              <a:rPr lang="en-US" dirty="0"/>
              <a:t> </a:t>
            </a:r>
            <a:r>
              <a:rPr lang="en-US" dirty="0" smtClean="0"/>
              <a:t>         	</a:t>
            </a:r>
          </a:p>
          <a:p>
            <a:pPr marL="0" indent="0">
              <a:buNone/>
            </a:pPr>
            <a:r>
              <a:rPr lang="en-US" sz="3200" dirty="0" smtClean="0">
                <a:solidFill>
                  <a:srgbClr val="008080"/>
                </a:solidFill>
                <a:latin typeface="Georgia" panose="02040502050405020303" pitchFamily="18" charset="0"/>
              </a:rPr>
              <a:t>  John </a:t>
            </a:r>
            <a:r>
              <a:rPr lang="en-US" sz="3200" dirty="0">
                <a:solidFill>
                  <a:srgbClr val="008080"/>
                </a:solidFill>
                <a:latin typeface="Georgia" panose="02040502050405020303" pitchFamily="18" charset="0"/>
              </a:rPr>
              <a:t>7:11</a:t>
            </a:r>
            <a:r>
              <a:rPr lang="en-US" sz="3200" dirty="0">
                <a:solidFill>
                  <a:prstClr val="black"/>
                </a:solidFill>
                <a:latin typeface="Georgia" panose="02040502050405020303" pitchFamily="18" charset="0"/>
              </a:rPr>
              <a:t>  The Yehu</a:t>
            </a:r>
            <a:r>
              <a:rPr lang="en-US" sz="3200" dirty="0">
                <a:solidFill>
                  <a:prstClr val="black"/>
                </a:solidFill>
                <a:latin typeface="TITUS Cyberbit Basic" panose="02020603050405020304" pitchFamily="18" charset="0"/>
              </a:rPr>
              <a:t>ḏ</a:t>
            </a:r>
            <a:r>
              <a:rPr lang="en-US" sz="3200" dirty="0">
                <a:solidFill>
                  <a:prstClr val="black"/>
                </a:solidFill>
                <a:latin typeface="Georgia" panose="02040502050405020303" pitchFamily="18" charset="0"/>
              </a:rPr>
              <a:t>im, therefore, were seeking Him at </a:t>
            </a:r>
            <a:r>
              <a:rPr lang="en-US" sz="3200" dirty="0" smtClean="0">
                <a:solidFill>
                  <a:prstClr val="black"/>
                </a:solidFill>
                <a:latin typeface="Georgia" panose="02040502050405020303" pitchFamily="18" charset="0"/>
              </a:rPr>
              <a:t>the</a:t>
            </a:r>
            <a:br>
              <a:rPr lang="en-US" sz="3200" dirty="0" smtClean="0">
                <a:solidFill>
                  <a:prstClr val="black"/>
                </a:solidFill>
                <a:latin typeface="Georgia" panose="02040502050405020303" pitchFamily="18" charset="0"/>
              </a:rPr>
            </a:br>
            <a:r>
              <a:rPr lang="en-US" sz="3200" dirty="0" smtClean="0">
                <a:solidFill>
                  <a:prstClr val="black"/>
                </a:solidFill>
                <a:latin typeface="Georgia" panose="02040502050405020303" pitchFamily="18" charset="0"/>
              </a:rPr>
              <a:t>  festival</a:t>
            </a:r>
            <a:r>
              <a:rPr lang="en-US" sz="3200" dirty="0">
                <a:solidFill>
                  <a:prstClr val="black"/>
                </a:solidFill>
                <a:latin typeface="Georgia" panose="02040502050405020303" pitchFamily="18" charset="0"/>
              </a:rPr>
              <a:t>, and said, </a:t>
            </a:r>
            <a:endParaRPr lang="en-US" sz="3200" dirty="0"/>
          </a:p>
        </p:txBody>
      </p:sp>
      <p:sp>
        <p:nvSpPr>
          <p:cNvPr id="4" name="Slide Number Placeholder 3"/>
          <p:cNvSpPr>
            <a:spLocks noGrp="1"/>
          </p:cNvSpPr>
          <p:nvPr>
            <p:ph type="sldNum" sz="quarter" idx="12"/>
          </p:nvPr>
        </p:nvSpPr>
        <p:spPr>
          <a:xfrm>
            <a:off x="9036631" y="6075793"/>
            <a:ext cx="2743200" cy="365125"/>
          </a:xfrm>
        </p:spPr>
        <p:txBody>
          <a:bodyPr/>
          <a:lstStyle/>
          <a:p>
            <a:fld id="{0B555D82-D20F-4DB7-B3E9-7B7EAC2F87A9}" type="slidenum">
              <a:rPr lang="en-US" smtClean="0">
                <a:solidFill>
                  <a:schemeClr val="tx1">
                    <a:lumMod val="95000"/>
                    <a:lumOff val="5000"/>
                  </a:schemeClr>
                </a:solidFill>
              </a:rPr>
              <a:t>21</a:t>
            </a:fld>
            <a:endParaRPr lang="en-US" dirty="0">
              <a:solidFill>
                <a:schemeClr val="tx1">
                  <a:lumMod val="95000"/>
                  <a:lumOff val="5000"/>
                </a:schemeClr>
              </a:solidFill>
            </a:endParaRPr>
          </a:p>
        </p:txBody>
      </p:sp>
      <p:sp>
        <p:nvSpPr>
          <p:cNvPr id="26" name="Title 1"/>
          <p:cNvSpPr>
            <a:spLocks noGrp="1"/>
          </p:cNvSpPr>
          <p:nvPr>
            <p:ph type="title"/>
          </p:nvPr>
        </p:nvSpPr>
        <p:spPr>
          <a:xfrm>
            <a:off x="706170" y="322270"/>
            <a:ext cx="10662869" cy="775416"/>
          </a:xfrm>
          <a:solidFill>
            <a:srgbClr val="F3D1FF"/>
          </a:solidFill>
          <a:ln w="76200">
            <a:solidFill>
              <a:srgbClr val="FF0000"/>
            </a:solidFill>
          </a:ln>
          <a:effectLst>
            <a:glow rad="228600">
              <a:schemeClr val="accent4">
                <a:satMod val="175000"/>
                <a:alpha val="40000"/>
              </a:schemeClr>
            </a:glow>
          </a:effectLst>
          <a:scene3d>
            <a:camera prst="orthographicFront"/>
            <a:lightRig rig="threePt" dir="t"/>
          </a:scene3d>
          <a:sp3d>
            <a:bevelT w="139700" h="139700" prst="divot"/>
          </a:sp3d>
        </p:spPr>
        <p:txBody>
          <a:bodyPr>
            <a:sp3d extrusionH="57150">
              <a:bevelT w="38100" h="38100"/>
            </a:sp3d>
          </a:bodyPr>
          <a:lstStyle/>
          <a:p>
            <a:pPr algn="ctr"/>
            <a:r>
              <a:rPr lang="en-US" b="1" dirty="0" smtClean="0">
                <a:ln>
                  <a:solidFill>
                    <a:schemeClr val="tx1"/>
                  </a:solidFill>
                </a:ln>
                <a:solidFill>
                  <a:srgbClr val="FF0000"/>
                </a:solidFill>
              </a:rPr>
              <a:t>Sukkot Feast of the </a:t>
            </a:r>
            <a:r>
              <a:rPr lang="en-US" b="1" dirty="0" smtClean="0">
                <a:ln>
                  <a:solidFill>
                    <a:schemeClr val="tx1"/>
                  </a:solidFill>
                </a:ln>
                <a:solidFill>
                  <a:srgbClr val="FF0000"/>
                </a:solidFill>
                <a:effectLst>
                  <a:glow rad="228600">
                    <a:schemeClr val="accent4">
                      <a:satMod val="175000"/>
                      <a:alpha val="40000"/>
                    </a:schemeClr>
                  </a:glow>
                </a:effectLst>
              </a:rPr>
              <a:t>Yahudim</a:t>
            </a:r>
            <a:r>
              <a:rPr lang="en-US" b="1" dirty="0" smtClean="0">
                <a:solidFill>
                  <a:srgbClr val="FF0000"/>
                </a:solidFill>
              </a:rPr>
              <a:t> (Jews)  </a:t>
            </a:r>
            <a:endParaRPr lang="en-US" sz="2800" b="1" i="1" dirty="0">
              <a:solidFill>
                <a:srgbClr val="0000CC"/>
              </a:solidFill>
            </a:endParaRPr>
          </a:p>
        </p:txBody>
      </p:sp>
      <p:sp>
        <p:nvSpPr>
          <p:cNvPr id="34" name="Rectangle 33"/>
          <p:cNvSpPr/>
          <p:nvPr/>
        </p:nvSpPr>
        <p:spPr>
          <a:xfrm>
            <a:off x="369637" y="2214166"/>
            <a:ext cx="3594271" cy="436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smtClean="0">
                <a:solidFill>
                  <a:srgbClr val="CC0099"/>
                </a:solidFill>
                <a:effectLst>
                  <a:glow rad="127000">
                    <a:srgbClr val="00FF00"/>
                  </a:glow>
                </a:effectLst>
                <a:latin typeface="Georgia" panose="02040502050405020303" pitchFamily="18" charset="0"/>
              </a:rPr>
              <a:t>THEN</a:t>
            </a:r>
            <a:r>
              <a:rPr lang="en-US" sz="2800" dirty="0" smtClean="0">
                <a:latin typeface="Georgia" panose="02040502050405020303" pitchFamily="18" charset="0"/>
              </a:rPr>
              <a:t> </a:t>
            </a:r>
            <a:r>
              <a:rPr lang="en-US" sz="2800" dirty="0" smtClean="0">
                <a:solidFill>
                  <a:schemeClr val="tx1"/>
                </a:solidFill>
                <a:latin typeface="Georgia" panose="02040502050405020303" pitchFamily="18" charset="0"/>
              </a:rPr>
              <a:t>He also went</a:t>
            </a:r>
            <a:endParaRPr lang="en-US" sz="2800" dirty="0">
              <a:solidFill>
                <a:schemeClr val="tx1"/>
              </a:solidFill>
              <a:latin typeface="Georgia" panose="02040502050405020303" pitchFamily="18" charset="0"/>
            </a:endParaRPr>
          </a:p>
        </p:txBody>
      </p:sp>
      <p:sp>
        <p:nvSpPr>
          <p:cNvPr id="35" name="Rectangle 34"/>
          <p:cNvSpPr/>
          <p:nvPr/>
        </p:nvSpPr>
        <p:spPr>
          <a:xfrm>
            <a:off x="3569730" y="5629963"/>
            <a:ext cx="3174275" cy="4833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600" b="1" dirty="0" smtClean="0">
                <a:ln>
                  <a:solidFill>
                    <a:schemeClr val="tx1"/>
                  </a:solidFill>
                </a:ln>
                <a:solidFill>
                  <a:srgbClr val="00FF00"/>
                </a:solidFill>
                <a:effectLst>
                  <a:glow rad="101600">
                    <a:schemeClr val="accent4">
                      <a:lumMod val="75000"/>
                      <a:alpha val="60000"/>
                    </a:schemeClr>
                  </a:glow>
                </a:effectLst>
              </a:rPr>
              <a:t>“Where is He?”</a:t>
            </a:r>
            <a:endParaRPr lang="en-US" sz="3600" b="1" dirty="0">
              <a:ln>
                <a:solidFill>
                  <a:schemeClr val="tx1"/>
                </a:solidFill>
              </a:ln>
              <a:solidFill>
                <a:srgbClr val="00FF00"/>
              </a:solidFill>
              <a:effectLst>
                <a:glow rad="101600">
                  <a:schemeClr val="accent4">
                    <a:lumMod val="75000"/>
                    <a:alpha val="60000"/>
                  </a:schemeClr>
                </a:glow>
              </a:effectLst>
            </a:endParaRPr>
          </a:p>
        </p:txBody>
      </p:sp>
      <p:graphicFrame>
        <p:nvGraphicFramePr>
          <p:cNvPr id="20" name="Table 19"/>
          <p:cNvGraphicFramePr>
            <a:graphicFrameLocks noGrp="1"/>
          </p:cNvGraphicFramePr>
          <p:nvPr>
            <p:extLst>
              <p:ext uri="{D42A27DB-BD31-4B8C-83A1-F6EECF244321}">
                <p14:modId xmlns:p14="http://schemas.microsoft.com/office/powerpoint/2010/main" val="37349923"/>
              </p:ext>
            </p:extLst>
          </p:nvPr>
        </p:nvGraphicFramePr>
        <p:xfrm>
          <a:off x="435429" y="3527679"/>
          <a:ext cx="11244944" cy="701040"/>
        </p:xfrm>
        <a:graphic>
          <a:graphicData uri="http://schemas.openxmlformats.org/drawingml/2006/table">
            <a:tbl>
              <a:tblPr firstRow="1" bandRow="1">
                <a:tableStyleId>{5C22544A-7EE6-4342-B048-85BDC9FD1C3A}</a:tableStyleId>
              </a:tblPr>
              <a:tblGrid>
                <a:gridCol w="1405618"/>
                <a:gridCol w="1405618"/>
                <a:gridCol w="1405618"/>
                <a:gridCol w="1405618"/>
                <a:gridCol w="1405618"/>
                <a:gridCol w="1405618"/>
                <a:gridCol w="1405618"/>
                <a:gridCol w="1405618"/>
              </a:tblGrid>
              <a:tr h="675013">
                <a:tc>
                  <a:txBody>
                    <a:bodyPr/>
                    <a:lstStyle/>
                    <a:p>
                      <a:r>
                        <a:rPr lang="en-US" b="0" dirty="0" smtClean="0">
                          <a:solidFill>
                            <a:schemeClr val="tx1"/>
                          </a:solidFill>
                        </a:rPr>
                        <a:t>15       </a:t>
                      </a:r>
                      <a:r>
                        <a:rPr lang="en-US" sz="2800" b="0" dirty="0" smtClean="0">
                          <a:solidFill>
                            <a:schemeClr val="tx1"/>
                          </a:solidFill>
                        </a:rPr>
                        <a:t>1</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16     </a:t>
                      </a:r>
                      <a:r>
                        <a:rPr lang="en-US" sz="2800" b="0" dirty="0" smtClean="0">
                          <a:solidFill>
                            <a:schemeClr val="tx1"/>
                          </a:solidFill>
                        </a:rPr>
                        <a:t> 2</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17      </a:t>
                      </a:r>
                      <a:r>
                        <a:rPr lang="en-US" sz="2800" b="0" dirty="0" smtClean="0">
                          <a:solidFill>
                            <a:schemeClr val="tx1"/>
                          </a:solidFill>
                        </a:rPr>
                        <a:t>3</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    18   </a:t>
                      </a:r>
                      <a:r>
                        <a:rPr lang="en-US" sz="4000" b="0" dirty="0" smtClean="0">
                          <a:solidFill>
                            <a:schemeClr val="tx1"/>
                          </a:solidFill>
                        </a:rPr>
                        <a:t>4</a:t>
                      </a:r>
                      <a:endParaRPr lang="en-CA" sz="40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rgbClr val="FF3399"/>
                    </a:solidFill>
                  </a:tcPr>
                </a:tc>
                <a:tc>
                  <a:txBody>
                    <a:bodyPr/>
                    <a:lstStyle/>
                    <a:p>
                      <a:r>
                        <a:rPr lang="en-US" b="0" dirty="0" smtClean="0">
                          <a:solidFill>
                            <a:schemeClr val="tx1"/>
                          </a:solidFill>
                        </a:rPr>
                        <a:t>19      </a:t>
                      </a:r>
                      <a:r>
                        <a:rPr lang="en-US" sz="2800" b="0" dirty="0" smtClean="0">
                          <a:solidFill>
                            <a:schemeClr val="tx1"/>
                          </a:solidFill>
                        </a:rPr>
                        <a:t>5</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20      </a:t>
                      </a:r>
                      <a:r>
                        <a:rPr lang="en-US" sz="2800" b="0" dirty="0" smtClean="0">
                          <a:solidFill>
                            <a:schemeClr val="tx1"/>
                          </a:solidFill>
                        </a:rPr>
                        <a:t>6</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21      </a:t>
                      </a:r>
                      <a:r>
                        <a:rPr lang="en-US" sz="2800" b="0" dirty="0" smtClean="0">
                          <a:solidFill>
                            <a:schemeClr val="tx1"/>
                          </a:solidFill>
                        </a:rPr>
                        <a:t>7</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22      </a:t>
                      </a:r>
                      <a:r>
                        <a:rPr lang="en-US" sz="2800" b="0" dirty="0" smtClean="0">
                          <a:solidFill>
                            <a:schemeClr val="tx1"/>
                          </a:solidFill>
                        </a:rPr>
                        <a:t>8</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r>
            </a:tbl>
          </a:graphicData>
        </a:graphic>
      </p:graphicFrame>
      <p:cxnSp>
        <p:nvCxnSpPr>
          <p:cNvPr id="25" name="Straight Arrow Connector 24"/>
          <p:cNvCxnSpPr/>
          <p:nvPr/>
        </p:nvCxnSpPr>
        <p:spPr>
          <a:xfrm flipH="1">
            <a:off x="1349829" y="2774376"/>
            <a:ext cx="2651366" cy="970310"/>
          </a:xfrm>
          <a:prstGeom prst="straightConnector1">
            <a:avLst/>
          </a:prstGeom>
          <a:ln w="76200">
            <a:solidFill>
              <a:schemeClr val="bg2">
                <a:lumMod val="50000"/>
              </a:schemeClr>
            </a:solidFill>
            <a:tailEnd type="triangle"/>
          </a:ln>
          <a:effectLst>
            <a:glow rad="127000">
              <a:srgbClr val="FF99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a:off x="3963908" y="2090057"/>
            <a:ext cx="527705" cy="684319"/>
          </a:xfrm>
          <a:prstGeom prst="line">
            <a:avLst/>
          </a:prstGeom>
          <a:ln w="76200">
            <a:solidFill>
              <a:schemeClr val="bg2">
                <a:lumMod val="50000"/>
              </a:schemeClr>
            </a:solidFill>
            <a:headEnd type="diamond" w="med" len="med"/>
            <a:tailEnd type="diamond" w="med" len="med"/>
          </a:ln>
          <a:effectLst>
            <a:glow rad="127000">
              <a:srgbClr val="FF99FF"/>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49093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300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1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randombar(horizontal)">
                                      <p:cBhvr>
                                        <p:cTn id="12" dur="1000"/>
                                        <p:tgtEl>
                                          <p:spTgt spid="25"/>
                                        </p:tgtEl>
                                      </p:cBhvr>
                                    </p:animEffect>
                                  </p:childTnLst>
                                </p:cTn>
                              </p:par>
                              <p:par>
                                <p:cTn id="13" presetID="14" presetClass="entr" presetSubtype="1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randombar(horizontal)">
                                      <p:cBhvr>
                                        <p:cTn id="15" dur="1000"/>
                                        <p:tgtEl>
                                          <p:spTgt spid="33"/>
                                        </p:tgtEl>
                                      </p:cBhvr>
                                    </p:animEffect>
                                  </p:childTnLst>
                                </p:cTn>
                              </p:par>
                              <p:par>
                                <p:cTn id="16" presetID="31" presetClass="entr" presetSubtype="0" fill="hold" grpId="1" nodeType="withEffect">
                                  <p:stCondLst>
                                    <p:cond delay="1500"/>
                                  </p:stCondLst>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fltVal val="0"/>
                                          </p:val>
                                        </p:tav>
                                        <p:tav tm="100000">
                                          <p:val>
                                            <p:strVal val="#ppt_w"/>
                                          </p:val>
                                        </p:tav>
                                      </p:tavLst>
                                    </p:anim>
                                    <p:anim calcmode="lin" valueType="num">
                                      <p:cBhvr>
                                        <p:cTn id="19" dur="1000" fill="hold"/>
                                        <p:tgtEl>
                                          <p:spTgt spid="34"/>
                                        </p:tgtEl>
                                        <p:attrNameLst>
                                          <p:attrName>ppt_h</p:attrName>
                                        </p:attrNameLst>
                                      </p:cBhvr>
                                      <p:tavLst>
                                        <p:tav tm="0">
                                          <p:val>
                                            <p:fltVal val="0"/>
                                          </p:val>
                                        </p:tav>
                                        <p:tav tm="100000">
                                          <p:val>
                                            <p:strVal val="#ppt_h"/>
                                          </p:val>
                                        </p:tav>
                                      </p:tavLst>
                                    </p:anim>
                                    <p:anim calcmode="lin" valueType="num">
                                      <p:cBhvr>
                                        <p:cTn id="20" dur="1000" fill="hold"/>
                                        <p:tgtEl>
                                          <p:spTgt spid="34"/>
                                        </p:tgtEl>
                                        <p:attrNameLst>
                                          <p:attrName>style.rotation</p:attrName>
                                        </p:attrNameLst>
                                      </p:cBhvr>
                                      <p:tavLst>
                                        <p:tav tm="0">
                                          <p:val>
                                            <p:fltVal val="90"/>
                                          </p:val>
                                        </p:tav>
                                        <p:tav tm="100000">
                                          <p:val>
                                            <p:fltVal val="0"/>
                                          </p:val>
                                        </p:tav>
                                      </p:tavLst>
                                    </p:anim>
                                    <p:animEffect transition="in" filter="fade">
                                      <p:cBhvr>
                                        <p:cTn id="21" dur="1000"/>
                                        <p:tgtEl>
                                          <p:spTgt spid="34"/>
                                        </p:tgtEl>
                                      </p:cBhvr>
                                    </p:animEffect>
                                  </p:childTnLst>
                                </p:cTn>
                              </p:par>
                              <p:par>
                                <p:cTn id="22" presetID="26" presetClass="path" presetSubtype="0" accel="50000" decel="50000" fill="hold" grpId="0" nodeType="withEffect">
                                  <p:stCondLst>
                                    <p:cond delay="1500"/>
                                  </p:stCondLst>
                                  <p:childTnLst>
                                    <p:animMotion origin="layout" path="M 0.00078 -0.00139 C 0.00078 0.03169 0.02774 0.05852 0.06082 0.05852 C 0.09976 0.05852 0.11383 0.02868 0.11982 0.01064 L 0.12581 -0.01342 C 0.1318 -0.03146 0.14678 -0.0613 0.1908 -0.0613 C 0.21881 -0.0613 0.25085 -0.03447 0.25085 -0.00139 C 0.25085 0.03169 0.21881 0.05852 0.1908 0.05852 C 0.14678 0.05852 0.1318 0.02868 0.12581 0.01064 L 0.11982 -0.01342 C 0.11383 -0.03146 0.09976 -0.0613 0.06082 -0.0613 C 0.02774 -0.0613 0.00078 -0.03447 0.00078 -0.00139 Z " pathEditMode="relative" rAng="0" ptsTypes="AAAAAAAAAAA">
                                      <p:cBhvr>
                                        <p:cTn id="23" dur="2000" fill="hold"/>
                                        <p:tgtEl>
                                          <p:spTgt spid="34"/>
                                        </p:tgtEl>
                                        <p:attrNameLst>
                                          <p:attrName>ppt_x</p:attrName>
                                          <p:attrName>ppt_y</p:attrName>
                                        </p:attrNameLst>
                                      </p:cBhvr>
                                      <p:rCtr x="12503" y="0"/>
                                    </p:animMotion>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arn(inVertical)">
                                      <p:cBhvr>
                                        <p:cTn id="28" dur="2000"/>
                                        <p:tgtEl>
                                          <p:spTgt spid="3">
                                            <p:txEl>
                                              <p:pRg st="7" end="7"/>
                                            </p:txEl>
                                          </p:spTgt>
                                        </p:tgtEl>
                                      </p:cBhvr>
                                    </p:animEffect>
                                  </p:childTnLst>
                                </p:cTn>
                              </p:par>
                              <p:par>
                                <p:cTn id="29" presetID="26" presetClass="entr" presetSubtype="0" fill="hold" grpId="0" nodeType="withEffect">
                                  <p:stCondLst>
                                    <p:cond delay="0"/>
                                  </p:stCondLst>
                                  <p:childTnLst>
                                    <p:set>
                                      <p:cBhvr>
                                        <p:cTn id="30" dur="1" fill="hold">
                                          <p:stCondLst>
                                            <p:cond delay="0"/>
                                          </p:stCondLst>
                                        </p:cTn>
                                        <p:tgtEl>
                                          <p:spTgt spid="35">
                                            <p:txEl>
                                              <p:pRg st="0" end="0"/>
                                            </p:txEl>
                                          </p:spTgt>
                                        </p:tgtEl>
                                        <p:attrNameLst>
                                          <p:attrName>style.visibility</p:attrName>
                                        </p:attrNameLst>
                                      </p:cBhvr>
                                      <p:to>
                                        <p:strVal val="visible"/>
                                      </p:to>
                                    </p:set>
                                    <p:animEffect transition="in" filter="wipe(down)">
                                      <p:cBhvr>
                                        <p:cTn id="31" dur="580">
                                          <p:stCondLst>
                                            <p:cond delay="0"/>
                                          </p:stCondLst>
                                        </p:cTn>
                                        <p:tgtEl>
                                          <p:spTgt spid="35">
                                            <p:txEl>
                                              <p:pRg st="0" end="0"/>
                                            </p:txEl>
                                          </p:spTgt>
                                        </p:tgtEl>
                                      </p:cBhvr>
                                    </p:animEffect>
                                    <p:anim calcmode="lin" valueType="num">
                                      <p:cBhvr>
                                        <p:cTn id="32" dur="1822" tmFilter="0,0; 0.14,0.36; 0.43,0.73; 0.71,0.91; 1.0,1.0">
                                          <p:stCondLst>
                                            <p:cond delay="0"/>
                                          </p:stCondLst>
                                        </p:cTn>
                                        <p:tgtEl>
                                          <p:spTgt spid="35">
                                            <p:txEl>
                                              <p:pRg st="0" end="0"/>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35">
                                            <p:txEl>
                                              <p:pRg st="0" end="0"/>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35">
                                            <p:txEl>
                                              <p:pRg st="0" end="0"/>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35">
                                            <p:txEl>
                                              <p:pRg st="0" end="0"/>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35">
                                            <p:txEl>
                                              <p:pRg st="0" end="0"/>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35">
                                            <p:txEl>
                                              <p:pRg st="0" end="0"/>
                                            </p:txEl>
                                          </p:spTgt>
                                        </p:tgtEl>
                                      </p:cBhvr>
                                      <p:to x="100000" y="60000"/>
                                    </p:animScale>
                                    <p:animScale>
                                      <p:cBhvr>
                                        <p:cTn id="38" dur="166" decel="50000">
                                          <p:stCondLst>
                                            <p:cond delay="676"/>
                                          </p:stCondLst>
                                        </p:cTn>
                                        <p:tgtEl>
                                          <p:spTgt spid="35">
                                            <p:txEl>
                                              <p:pRg st="0" end="0"/>
                                            </p:txEl>
                                          </p:spTgt>
                                        </p:tgtEl>
                                      </p:cBhvr>
                                      <p:to x="100000" y="100000"/>
                                    </p:animScale>
                                    <p:animScale>
                                      <p:cBhvr>
                                        <p:cTn id="39" dur="26">
                                          <p:stCondLst>
                                            <p:cond delay="1312"/>
                                          </p:stCondLst>
                                        </p:cTn>
                                        <p:tgtEl>
                                          <p:spTgt spid="35">
                                            <p:txEl>
                                              <p:pRg st="0" end="0"/>
                                            </p:txEl>
                                          </p:spTgt>
                                        </p:tgtEl>
                                      </p:cBhvr>
                                      <p:to x="100000" y="80000"/>
                                    </p:animScale>
                                    <p:animScale>
                                      <p:cBhvr>
                                        <p:cTn id="40" dur="166" decel="50000">
                                          <p:stCondLst>
                                            <p:cond delay="1338"/>
                                          </p:stCondLst>
                                        </p:cTn>
                                        <p:tgtEl>
                                          <p:spTgt spid="35">
                                            <p:txEl>
                                              <p:pRg st="0" end="0"/>
                                            </p:txEl>
                                          </p:spTgt>
                                        </p:tgtEl>
                                      </p:cBhvr>
                                      <p:to x="100000" y="100000"/>
                                    </p:animScale>
                                    <p:animScale>
                                      <p:cBhvr>
                                        <p:cTn id="41" dur="26">
                                          <p:stCondLst>
                                            <p:cond delay="1642"/>
                                          </p:stCondLst>
                                        </p:cTn>
                                        <p:tgtEl>
                                          <p:spTgt spid="35">
                                            <p:txEl>
                                              <p:pRg st="0" end="0"/>
                                            </p:txEl>
                                          </p:spTgt>
                                        </p:tgtEl>
                                      </p:cBhvr>
                                      <p:to x="100000" y="90000"/>
                                    </p:animScale>
                                    <p:animScale>
                                      <p:cBhvr>
                                        <p:cTn id="42" dur="166" decel="50000">
                                          <p:stCondLst>
                                            <p:cond delay="1668"/>
                                          </p:stCondLst>
                                        </p:cTn>
                                        <p:tgtEl>
                                          <p:spTgt spid="35">
                                            <p:txEl>
                                              <p:pRg st="0" end="0"/>
                                            </p:txEl>
                                          </p:spTgt>
                                        </p:tgtEl>
                                      </p:cBhvr>
                                      <p:to x="100000" y="100000"/>
                                    </p:animScale>
                                    <p:animScale>
                                      <p:cBhvr>
                                        <p:cTn id="43" dur="26">
                                          <p:stCondLst>
                                            <p:cond delay="1808"/>
                                          </p:stCondLst>
                                        </p:cTn>
                                        <p:tgtEl>
                                          <p:spTgt spid="35">
                                            <p:txEl>
                                              <p:pRg st="0" end="0"/>
                                            </p:txEl>
                                          </p:spTgt>
                                        </p:tgtEl>
                                      </p:cBhvr>
                                      <p:to x="100000" y="95000"/>
                                    </p:animScale>
                                    <p:animScale>
                                      <p:cBhvr>
                                        <p:cTn id="44" dur="166" decel="50000">
                                          <p:stCondLst>
                                            <p:cond delay="1834"/>
                                          </p:stCondLst>
                                        </p:cTn>
                                        <p:tgtEl>
                                          <p:spTgt spid="35">
                                            <p:txEl>
                                              <p:pRg st="0" end="0"/>
                                            </p:txEl>
                                          </p:spTgt>
                                        </p:tgtEl>
                                      </p:cBhvr>
                                      <p:to x="100000" y="100000"/>
                                    </p:animScale>
                                  </p:childTnLst>
                                </p:cTn>
                              </p:par>
                              <p:par>
                                <p:cTn id="45" presetID="45" presetClass="path" presetSubtype="0" accel="50000" decel="40000" fill="hold" nodeType="withEffect">
                                  <p:stCondLst>
                                    <p:cond delay="2000"/>
                                  </p:stCondLst>
                                  <p:childTnLst>
                                    <p:animMotion origin="layout" path="M -3.54167E-6 1.48148E-6 L 0.01706 1.48148E-6 C 0.025 1.48148E-6 0.03399 -0.01389 0.04206 -0.01597 C 0.04805 -0.01597 0.05899 -0.00301 0.06407 -0.00301 C 0.07097 -0.00301 0.078 -0.00695 0.09102 -0.00695 L 0.1 -0.16204 L 0.11003 0.025 L 0.12201 1.48148E-6 L 0.13203 -0.00695 L 0.15599 -0.00093 C 0.16706 -0.00394 0.17605 -0.0169 0.18698 -0.02199 C 0.19102 -0.02292 0.2 -0.02408 0.20599 -0.02199 C 0.21198 -0.01991 0.21706 -0.00602 0.21901 -0.00509 C 0.22201 -0.00093 0.22904 -0.00509 0.23295 -0.00301 L 0.23907 1.48148E-6 L 0.25 1.48148E-6 " pathEditMode="relative" rAng="0" ptsTypes="AAAAAAAAAAAAAAAA">
                                      <p:cBhvr>
                                        <p:cTn id="46" dur="3000" spd="-100000" fill="hold"/>
                                        <p:tgtEl>
                                          <p:spTgt spid="35">
                                            <p:txEl>
                                              <p:pRg st="0" end="0"/>
                                            </p:txEl>
                                          </p:spTgt>
                                        </p:tgtEl>
                                        <p:attrNameLst>
                                          <p:attrName>ppt_x</p:attrName>
                                          <p:attrName>ppt_y</p:attrName>
                                        </p:attrNameLst>
                                      </p:cBhvr>
                                      <p:rCtr x="12500" y="-6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5"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0372" y="365125"/>
            <a:ext cx="11680372" cy="787814"/>
          </a:xfrm>
          <a:solidFill>
            <a:srgbClr val="FDF1E9"/>
          </a:solidFill>
          <a:ln w="38100">
            <a:solidFill>
              <a:schemeClr val="accent4">
                <a:lumMod val="60000"/>
                <a:lumOff val="40000"/>
              </a:schemeClr>
            </a:solidFill>
          </a:ln>
          <a:effectLst>
            <a:glow rad="228600">
              <a:schemeClr val="accent5">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solidFill>
                  <a:srgbClr val="0000CC"/>
                </a:solidFill>
                <a:latin typeface="Arial Black" panose="020B0A04020102020204" pitchFamily="34" charset="0"/>
              </a:rPr>
              <a:t>Yahusha</a:t>
            </a:r>
            <a:r>
              <a:rPr lang="en-US" dirty="0" smtClean="0">
                <a:solidFill>
                  <a:srgbClr val="FF0000"/>
                </a:solidFill>
                <a:latin typeface="Arial Black" panose="020B0A04020102020204" pitchFamily="34" charset="0"/>
              </a:rPr>
              <a:t> – </a:t>
            </a:r>
            <a:r>
              <a:rPr lang="en-US" dirty="0" smtClean="0">
                <a:latin typeface="Arial Black" panose="020B0A04020102020204" pitchFamily="34" charset="0"/>
              </a:rPr>
              <a:t>AWOL</a:t>
            </a:r>
            <a:r>
              <a:rPr lang="en-US" dirty="0" smtClean="0">
                <a:solidFill>
                  <a:srgbClr val="FF0000"/>
                </a:solidFill>
                <a:latin typeface="Arial Black" panose="020B0A04020102020204" pitchFamily="34" charset="0"/>
              </a:rPr>
              <a:t> From </a:t>
            </a:r>
            <a:r>
              <a:rPr lang="en-US" dirty="0" err="1" smtClean="0">
                <a:solidFill>
                  <a:srgbClr val="FF0000"/>
                </a:solidFill>
                <a:latin typeface="Arial Black" panose="020B0A04020102020204" pitchFamily="34" charset="0"/>
              </a:rPr>
              <a:t>Yahuah’s</a:t>
            </a:r>
            <a:r>
              <a:rPr lang="en-US" dirty="0" smtClean="0">
                <a:solidFill>
                  <a:srgbClr val="FF0000"/>
                </a:solidFill>
                <a:latin typeface="Arial Black" panose="020B0A04020102020204" pitchFamily="34" charset="0"/>
              </a:rPr>
              <a:t> Feast?</a:t>
            </a:r>
            <a:endParaRPr lang="en-US" dirty="0">
              <a:solidFill>
                <a:srgbClr val="FF0000"/>
              </a:solidFill>
              <a:latin typeface="Arial Black" panose="020B0A04020102020204" pitchFamily="34" charset="0"/>
            </a:endParaRPr>
          </a:p>
        </p:txBody>
      </p:sp>
      <p:sp>
        <p:nvSpPr>
          <p:cNvPr id="3" name="Content Placeholder 2"/>
          <p:cNvSpPr>
            <a:spLocks noGrp="1"/>
          </p:cNvSpPr>
          <p:nvPr>
            <p:ph idx="1"/>
          </p:nvPr>
        </p:nvSpPr>
        <p:spPr>
          <a:xfrm>
            <a:off x="238539" y="1431235"/>
            <a:ext cx="11728174" cy="5290240"/>
          </a:xfrm>
          <a:solidFill>
            <a:schemeClr val="bg2"/>
          </a:solidFill>
          <a:ln w="38100">
            <a:solidFill>
              <a:srgbClr val="CC00FF"/>
            </a:solidFill>
          </a:ln>
          <a:effectLst>
            <a:glow rad="101600">
              <a:schemeClr val="accent1">
                <a:lumMod val="60000"/>
                <a:lumOff val="40000"/>
                <a:alpha val="60000"/>
              </a:schemeClr>
            </a:glow>
          </a:effectLst>
          <a:scene3d>
            <a:camera prst="orthographicFront"/>
            <a:lightRig rig="threePt" dir="t"/>
          </a:scene3d>
          <a:sp3d>
            <a:bevelT w="114300" prst="artDeco"/>
          </a:sp3d>
        </p:spPr>
        <p:txBody>
          <a:bodyPr anchor="ctr">
            <a:sp3d extrusionH="57150">
              <a:bevelT w="38100" h="38100"/>
            </a:sp3d>
          </a:bodyPr>
          <a:lstStyle/>
          <a:p>
            <a:pPr>
              <a:lnSpc>
                <a:spcPct val="100000"/>
              </a:lnSpc>
              <a:spcBef>
                <a:spcPts val="0"/>
              </a:spcBef>
              <a:spcAft>
                <a:spcPts val="1800"/>
              </a:spcAft>
            </a:pPr>
            <a:r>
              <a:rPr lang="en-US" dirty="0" smtClean="0"/>
              <a:t>To this date, there has not been a text found advising us that </a:t>
            </a:r>
            <a:r>
              <a:rPr lang="en-US" b="1" dirty="0" smtClean="0">
                <a:solidFill>
                  <a:srgbClr val="0000CC"/>
                </a:solidFill>
              </a:rPr>
              <a:t>Yahusha</a:t>
            </a:r>
            <a:r>
              <a:rPr lang="en-US" dirty="0" smtClean="0"/>
              <a:t> was exempt from obeying </a:t>
            </a:r>
            <a:r>
              <a:rPr lang="en-US" b="1" dirty="0" err="1" smtClean="0">
                <a:solidFill>
                  <a:srgbClr val="00B050"/>
                </a:solidFill>
              </a:rPr>
              <a:t>Exo</a:t>
            </a:r>
            <a:r>
              <a:rPr lang="en-US" b="1" dirty="0" smtClean="0">
                <a:solidFill>
                  <a:srgbClr val="00B050"/>
                </a:solidFill>
              </a:rPr>
              <a:t> 23:16 &amp; 17!</a:t>
            </a:r>
          </a:p>
          <a:p>
            <a:pPr marL="1097280" lvl="1" indent="-640080">
              <a:lnSpc>
                <a:spcPct val="100000"/>
              </a:lnSpc>
              <a:spcBef>
                <a:spcPts val="0"/>
              </a:spcBef>
              <a:spcAft>
                <a:spcPts val="1800"/>
              </a:spcAft>
              <a:buNone/>
            </a:pPr>
            <a:r>
              <a:rPr lang="en-US" sz="2800" dirty="0" err="1" smtClean="0">
                <a:solidFill>
                  <a:srgbClr val="008080"/>
                </a:solidFill>
                <a:latin typeface="Georgia" panose="02040502050405020303" pitchFamily="18" charset="0"/>
              </a:rPr>
              <a:t>Exo</a:t>
            </a:r>
            <a:r>
              <a:rPr lang="en-US" sz="2800" dirty="0" smtClean="0">
                <a:solidFill>
                  <a:srgbClr val="008080"/>
                </a:solidFill>
                <a:latin typeface="Georgia" panose="02040502050405020303" pitchFamily="18" charset="0"/>
              </a:rPr>
              <a:t> </a:t>
            </a:r>
            <a:r>
              <a:rPr lang="en-US" sz="2800" dirty="0">
                <a:solidFill>
                  <a:srgbClr val="008080"/>
                </a:solidFill>
                <a:latin typeface="Georgia" panose="02040502050405020303" pitchFamily="18" charset="0"/>
              </a:rPr>
              <a:t>23:16</a:t>
            </a:r>
            <a:r>
              <a:rPr lang="en-US" sz="2800" dirty="0">
                <a:solidFill>
                  <a:prstClr val="black"/>
                </a:solidFill>
                <a:latin typeface="Georgia" panose="02040502050405020303" pitchFamily="18" charset="0"/>
              </a:rPr>
              <a:t>  </a:t>
            </a:r>
            <a:r>
              <a:rPr lang="en-US" sz="2800" dirty="0">
                <a:solidFill>
                  <a:schemeClr val="accent2">
                    <a:lumMod val="75000"/>
                  </a:schemeClr>
                </a:solidFill>
                <a:latin typeface="Georgia" panose="02040502050405020303" pitchFamily="18" charset="0"/>
              </a:rPr>
              <a:t>A</a:t>
            </a:r>
            <a:r>
              <a:rPr lang="en-US" sz="2800" dirty="0" smtClean="0">
                <a:solidFill>
                  <a:schemeClr val="accent2">
                    <a:lumMod val="75000"/>
                  </a:schemeClr>
                </a:solidFill>
                <a:latin typeface="Georgia" panose="02040502050405020303" pitchFamily="18" charset="0"/>
              </a:rPr>
              <a:t>nd </a:t>
            </a:r>
            <a:r>
              <a:rPr lang="en-US" sz="2800" dirty="0">
                <a:solidFill>
                  <a:schemeClr val="accent2">
                    <a:lumMod val="75000"/>
                  </a:schemeClr>
                </a:solidFill>
                <a:latin typeface="Georgia" panose="02040502050405020303" pitchFamily="18" charset="0"/>
              </a:rPr>
              <a:t>the Festival of the Harvest, the first-fruits of your </a:t>
            </a:r>
            <a:r>
              <a:rPr lang="en-US" sz="2800" dirty="0" err="1">
                <a:solidFill>
                  <a:schemeClr val="accent2">
                    <a:lumMod val="75000"/>
                  </a:schemeClr>
                </a:solidFill>
                <a:latin typeface="Georgia" panose="02040502050405020303" pitchFamily="18" charset="0"/>
              </a:rPr>
              <a:t>labours</a:t>
            </a:r>
            <a:r>
              <a:rPr lang="en-US" sz="2800" dirty="0">
                <a:solidFill>
                  <a:schemeClr val="accent2">
                    <a:lumMod val="75000"/>
                  </a:schemeClr>
                </a:solidFill>
                <a:latin typeface="Georgia" panose="02040502050405020303" pitchFamily="18" charset="0"/>
              </a:rPr>
              <a:t> which you have sown in the field; and the </a:t>
            </a:r>
            <a:r>
              <a:rPr lang="en-US" sz="2800" b="1" dirty="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Festival of the Ingathering at the outgoing of the year,</a:t>
            </a:r>
            <a:r>
              <a:rPr lang="en-US" sz="2800" b="1" dirty="0">
                <a:solidFill>
                  <a:schemeClr val="accent2">
                    <a:lumMod val="75000"/>
                  </a:schemeClr>
                </a:solidFill>
                <a:effectLst>
                  <a:glow rad="228600">
                    <a:schemeClr val="accent4">
                      <a:satMod val="175000"/>
                      <a:alpha val="40000"/>
                    </a:schemeClr>
                  </a:glow>
                </a:effectLst>
                <a:latin typeface="Georgia" panose="02040502050405020303" pitchFamily="18" charset="0"/>
              </a:rPr>
              <a:t> </a:t>
            </a:r>
            <a:r>
              <a:rPr lang="en-US" sz="2800" dirty="0">
                <a:solidFill>
                  <a:schemeClr val="accent2">
                    <a:lumMod val="75000"/>
                  </a:schemeClr>
                </a:solidFill>
                <a:latin typeface="Georgia" panose="02040502050405020303" pitchFamily="18" charset="0"/>
              </a:rPr>
              <a:t>when you have gathered in the fruit of your </a:t>
            </a:r>
            <a:r>
              <a:rPr lang="en-US" sz="2800" dirty="0" err="1">
                <a:solidFill>
                  <a:schemeClr val="accent2">
                    <a:lumMod val="75000"/>
                  </a:schemeClr>
                </a:solidFill>
                <a:latin typeface="Georgia" panose="02040502050405020303" pitchFamily="18" charset="0"/>
              </a:rPr>
              <a:t>labours</a:t>
            </a:r>
            <a:r>
              <a:rPr lang="en-US" sz="2800" dirty="0">
                <a:solidFill>
                  <a:schemeClr val="accent2">
                    <a:lumMod val="75000"/>
                  </a:schemeClr>
                </a:solidFill>
                <a:latin typeface="Georgia" panose="02040502050405020303" pitchFamily="18" charset="0"/>
              </a:rPr>
              <a:t> from the field. </a:t>
            </a:r>
          </a:p>
          <a:p>
            <a:pPr marL="1097280" lvl="1" indent="-640080">
              <a:lnSpc>
                <a:spcPct val="100000"/>
              </a:lnSpc>
              <a:spcBef>
                <a:spcPts val="0"/>
              </a:spcBef>
              <a:spcAft>
                <a:spcPts val="1800"/>
              </a:spcAft>
              <a:buNone/>
            </a:pPr>
            <a:r>
              <a:rPr lang="en-US" sz="2800" dirty="0" err="1" smtClean="0">
                <a:solidFill>
                  <a:srgbClr val="008080"/>
                </a:solidFill>
                <a:latin typeface="Georgia" panose="02040502050405020303" pitchFamily="18" charset="0"/>
              </a:rPr>
              <a:t>Exo</a:t>
            </a:r>
            <a:r>
              <a:rPr lang="en-US" sz="2800" dirty="0" smtClean="0">
                <a:solidFill>
                  <a:srgbClr val="008080"/>
                </a:solidFill>
                <a:latin typeface="Georgia" panose="02040502050405020303" pitchFamily="18" charset="0"/>
              </a:rPr>
              <a:t> </a:t>
            </a:r>
            <a:r>
              <a:rPr lang="en-US" sz="2800" dirty="0">
                <a:solidFill>
                  <a:srgbClr val="008080"/>
                </a:solidFill>
                <a:latin typeface="Georgia" panose="02040502050405020303" pitchFamily="18" charset="0"/>
              </a:rPr>
              <a:t>23:17</a:t>
            </a:r>
            <a:r>
              <a:rPr lang="en-US" sz="2800" dirty="0">
                <a:solidFill>
                  <a:prstClr val="black"/>
                </a:solidFill>
                <a:latin typeface="Georgia" panose="02040502050405020303" pitchFamily="18" charset="0"/>
              </a:rPr>
              <a:t>  </a:t>
            </a:r>
            <a:r>
              <a:rPr lang="en-US" sz="2800" b="1" dirty="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“Three times in the year </a:t>
            </a:r>
            <a:r>
              <a:rPr lang="en-US" sz="2800" b="1" dirty="0" smtClean="0">
                <a:ln>
                  <a:solidFill>
                    <a:schemeClr val="tx1"/>
                  </a:solidFill>
                </a:ln>
                <a:solidFill>
                  <a:srgbClr val="FF3399"/>
                </a:solidFill>
                <a:effectLst>
                  <a:glow rad="228600">
                    <a:srgbClr val="34E9FC">
                      <a:alpha val="40000"/>
                    </a:srgbClr>
                  </a:glow>
                </a:effectLst>
                <a:latin typeface="Arial Black" pitchFamily="34" charset="0"/>
              </a:rPr>
              <a:t>ALL</a:t>
            </a:r>
            <a:r>
              <a:rPr lang="en-US" sz="2800" b="1" dirty="0" smtClean="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 </a:t>
            </a:r>
            <a:r>
              <a:rPr lang="en-US" sz="2800" b="1" dirty="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your males are to appear before the Master </a:t>
            </a:r>
            <a:r>
              <a:rPr lang="he-IL" sz="2800" b="1" dirty="0" smtClean="0">
                <a:ln>
                  <a:solidFill>
                    <a:schemeClr val="tx1"/>
                  </a:solidFill>
                </a:ln>
                <a:solidFill>
                  <a:srgbClr val="0000CC"/>
                </a:solidFill>
                <a:effectLst>
                  <a:glow rad="228600">
                    <a:schemeClr val="accent4">
                      <a:satMod val="175000"/>
                      <a:alpha val="40000"/>
                    </a:schemeClr>
                  </a:glow>
                </a:effectLst>
                <a:latin typeface="SBL Hebrew"/>
              </a:rPr>
              <a:t>יהוה</a:t>
            </a:r>
            <a:r>
              <a:rPr lang="en-US" sz="2800" b="1" dirty="0" smtClean="0">
                <a:ln>
                  <a:solidFill>
                    <a:schemeClr val="tx1"/>
                  </a:solidFill>
                </a:ln>
                <a:solidFill>
                  <a:srgbClr val="0000CC"/>
                </a:solidFill>
                <a:effectLst>
                  <a:glow rad="228600">
                    <a:schemeClr val="accent4">
                      <a:satMod val="175000"/>
                      <a:alpha val="40000"/>
                    </a:schemeClr>
                  </a:glow>
                </a:effectLst>
                <a:latin typeface="Georgia" panose="02040502050405020303" pitchFamily="18" charset="0"/>
              </a:rPr>
              <a:t> [Yahuah].</a:t>
            </a:r>
          </a:p>
          <a:p>
            <a:pPr lvl="0">
              <a:lnSpc>
                <a:spcPct val="100000"/>
              </a:lnSpc>
              <a:spcBef>
                <a:spcPts val="0"/>
              </a:spcBef>
              <a:spcAft>
                <a:spcPts val="1800"/>
              </a:spcAft>
            </a:pPr>
            <a:r>
              <a:rPr lang="en-US" b="1" dirty="0">
                <a:ln>
                  <a:solidFill>
                    <a:prstClr val="black"/>
                  </a:solidFill>
                </a:ln>
                <a:solidFill>
                  <a:srgbClr val="FF3399"/>
                </a:solidFill>
                <a:effectLst>
                  <a:glow rad="228600">
                    <a:srgbClr val="FFC000">
                      <a:satMod val="175000"/>
                      <a:alpha val="40000"/>
                    </a:srgbClr>
                  </a:glow>
                </a:effectLst>
                <a:latin typeface="Georgia" panose="02040502050405020303" pitchFamily="18" charset="0"/>
              </a:rPr>
              <a:t>What </a:t>
            </a:r>
            <a:r>
              <a:rPr lang="en-US" b="1" dirty="0">
                <a:ln>
                  <a:solidFill>
                    <a:prstClr val="black"/>
                  </a:solidFill>
                </a:ln>
                <a:solidFill>
                  <a:srgbClr val="0000CC"/>
                </a:solidFill>
                <a:effectLst>
                  <a:glow rad="228600">
                    <a:srgbClr val="FFC000">
                      <a:satMod val="175000"/>
                      <a:alpha val="40000"/>
                    </a:srgbClr>
                  </a:glow>
                </a:effectLst>
                <a:latin typeface="Georgia" panose="02040502050405020303" pitchFamily="18" charset="0"/>
              </a:rPr>
              <a:t>Scriptural right </a:t>
            </a:r>
            <a:r>
              <a:rPr lang="en-US" b="1" dirty="0">
                <a:ln>
                  <a:solidFill>
                    <a:prstClr val="black"/>
                  </a:solidFill>
                </a:ln>
                <a:solidFill>
                  <a:srgbClr val="FF3399"/>
                </a:solidFill>
                <a:effectLst>
                  <a:glow rad="228600">
                    <a:srgbClr val="FFC000">
                      <a:satMod val="175000"/>
                      <a:alpha val="40000"/>
                    </a:srgbClr>
                  </a:glow>
                </a:effectLst>
                <a:latin typeface="Georgia" panose="02040502050405020303" pitchFamily="18" charset="0"/>
              </a:rPr>
              <a:t>did </a:t>
            </a:r>
            <a:r>
              <a:rPr lang="en-US" b="1" dirty="0" err="1">
                <a:ln>
                  <a:solidFill>
                    <a:prstClr val="black"/>
                  </a:solidFill>
                </a:ln>
                <a:solidFill>
                  <a:srgbClr val="34E9FC"/>
                </a:solidFill>
                <a:effectLst>
                  <a:glow rad="228600">
                    <a:srgbClr val="FFC000">
                      <a:satMod val="175000"/>
                      <a:alpha val="40000"/>
                    </a:srgbClr>
                  </a:glow>
                </a:effectLst>
                <a:latin typeface="Georgia" panose="02040502050405020303" pitchFamily="18" charset="0"/>
              </a:rPr>
              <a:t>Yahusha</a:t>
            </a:r>
            <a:r>
              <a:rPr lang="en-US" b="1" dirty="0">
                <a:ln>
                  <a:solidFill>
                    <a:prstClr val="black"/>
                  </a:solidFill>
                </a:ln>
                <a:solidFill>
                  <a:srgbClr val="ED7D31">
                    <a:lumMod val="75000"/>
                  </a:srgbClr>
                </a:solidFill>
                <a:effectLst>
                  <a:glow rad="228600">
                    <a:srgbClr val="FFC000">
                      <a:satMod val="175000"/>
                      <a:alpha val="40000"/>
                    </a:srgbClr>
                  </a:glow>
                </a:effectLst>
                <a:latin typeface="Georgia" panose="02040502050405020303" pitchFamily="18" charset="0"/>
              </a:rPr>
              <a:t> </a:t>
            </a:r>
            <a:r>
              <a:rPr lang="en-US" b="1" dirty="0">
                <a:ln>
                  <a:solidFill>
                    <a:prstClr val="black"/>
                  </a:solidFill>
                </a:ln>
                <a:solidFill>
                  <a:srgbClr val="FF3399"/>
                </a:solidFill>
                <a:effectLst>
                  <a:glow rad="228600">
                    <a:srgbClr val="FFC000">
                      <a:satMod val="175000"/>
                      <a:alpha val="40000"/>
                    </a:srgbClr>
                  </a:glow>
                </a:effectLst>
                <a:latin typeface="Georgia" panose="02040502050405020303" pitchFamily="18" charset="0"/>
              </a:rPr>
              <a:t>have to be 	        from the first </a:t>
            </a:r>
            <a:r>
              <a:rPr lang="en-US" b="1" dirty="0" err="1">
                <a:ln>
                  <a:solidFill>
                    <a:prstClr val="black"/>
                  </a:solidFill>
                </a:ln>
                <a:solidFill>
                  <a:srgbClr val="FF3399"/>
                </a:solidFill>
                <a:effectLst>
                  <a:glow rad="228600">
                    <a:srgbClr val="FFC000">
                      <a:satMod val="175000"/>
                      <a:alpha val="40000"/>
                    </a:srgbClr>
                  </a:glow>
                </a:effectLst>
                <a:latin typeface="Georgia" panose="02040502050405020303" pitchFamily="18" charset="0"/>
              </a:rPr>
              <a:t>Shabbath</a:t>
            </a:r>
            <a:r>
              <a:rPr lang="en-US" b="1" dirty="0">
                <a:ln>
                  <a:solidFill>
                    <a:prstClr val="black"/>
                  </a:solidFill>
                </a:ln>
                <a:solidFill>
                  <a:srgbClr val="FF3399"/>
                </a:solidFill>
                <a:effectLst>
                  <a:glow rad="228600">
                    <a:srgbClr val="FFC000">
                      <a:satMod val="175000"/>
                      <a:alpha val="40000"/>
                    </a:srgbClr>
                  </a:glow>
                </a:effectLst>
                <a:latin typeface="Georgia" panose="02040502050405020303" pitchFamily="18" charset="0"/>
              </a:rPr>
              <a:t> of Sukkot (Tabernacles) ?? ??</a:t>
            </a:r>
            <a:endParaRPr lang="en-US" b="1" dirty="0">
              <a:ln>
                <a:solidFill>
                  <a:prstClr val="black"/>
                </a:solidFill>
              </a:ln>
              <a:solidFill>
                <a:srgbClr val="FF3399"/>
              </a:solidFill>
              <a:effectLst>
                <a:glow rad="228600">
                  <a:srgbClr val="FFC000">
                    <a:satMod val="175000"/>
                    <a:alpha val="40000"/>
                  </a:srgbClr>
                </a:glow>
              </a:effectLst>
            </a:endParaRPr>
          </a:p>
        </p:txBody>
      </p:sp>
      <p:sp>
        <p:nvSpPr>
          <p:cNvPr id="4" name="Slide Number Placeholder 3"/>
          <p:cNvSpPr>
            <a:spLocks noGrp="1"/>
          </p:cNvSpPr>
          <p:nvPr>
            <p:ph type="sldNum" sz="quarter" idx="12"/>
          </p:nvPr>
        </p:nvSpPr>
        <p:spPr>
          <a:xfrm>
            <a:off x="9098977" y="6231658"/>
            <a:ext cx="2743200" cy="365125"/>
          </a:xfrm>
        </p:spPr>
        <p:txBody>
          <a:bodyPr/>
          <a:lstStyle/>
          <a:p>
            <a:fld id="{0B555D82-D20F-4DB7-B3E9-7B7EAC2F87A9}" type="slidenum">
              <a:rPr lang="en-US" smtClean="0">
                <a:solidFill>
                  <a:schemeClr val="tx1">
                    <a:lumMod val="95000"/>
                    <a:lumOff val="5000"/>
                  </a:schemeClr>
                </a:solidFill>
              </a:rPr>
              <a:t>22</a:t>
            </a:fld>
            <a:endParaRPr lang="en-US" dirty="0">
              <a:solidFill>
                <a:schemeClr val="tx1">
                  <a:lumMod val="95000"/>
                  <a:lumOff val="5000"/>
                </a:schemeClr>
              </a:solidFill>
            </a:endParaRPr>
          </a:p>
        </p:txBody>
      </p:sp>
      <p:sp>
        <p:nvSpPr>
          <p:cNvPr id="5" name="Rectangle 4"/>
          <p:cNvSpPr/>
          <p:nvPr/>
        </p:nvSpPr>
        <p:spPr>
          <a:xfrm>
            <a:off x="8791304" y="5684125"/>
            <a:ext cx="1397725" cy="4702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prstClr val="black"/>
                  </a:solidFill>
                </a:ln>
                <a:solidFill>
                  <a:srgbClr val="00FF00"/>
                </a:solidFill>
                <a:effectLst>
                  <a:glow rad="228600">
                    <a:srgbClr val="FFC000">
                      <a:satMod val="175000"/>
                      <a:alpha val="40000"/>
                    </a:srgbClr>
                  </a:glow>
                </a:effectLst>
                <a:latin typeface="Georgia" panose="02040502050405020303" pitchFamily="18" charset="0"/>
              </a:rPr>
              <a:t>absent</a:t>
            </a:r>
            <a:endParaRPr lang="en-US" dirty="0">
              <a:solidFill>
                <a:srgbClr val="00FF00"/>
              </a:solidFill>
            </a:endParaRPr>
          </a:p>
        </p:txBody>
      </p:sp>
    </p:spTree>
    <p:extLst>
      <p:ext uri="{BB962C8B-B14F-4D97-AF65-F5344CB8AC3E}">
        <p14:creationId xmlns:p14="http://schemas.microsoft.com/office/powerpoint/2010/main" val="27849311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31" presetClass="entr" presetSubtype="0" fill="hold" nodeType="withEffect">
                                  <p:stCondLst>
                                    <p:cond delay="225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p:cTn id="12" dur="2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3" dur="2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14" dur="2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15"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5873" y="158058"/>
            <a:ext cx="8467807" cy="735560"/>
          </a:xfrm>
          <a:solidFill>
            <a:schemeClr val="bg2">
              <a:lumMod val="90000"/>
            </a:schemeClr>
          </a:solidFill>
          <a:ln>
            <a:solidFill>
              <a:schemeClr val="bg1">
                <a:lumMod val="50000"/>
              </a:schemeClr>
            </a:solidFill>
          </a:ln>
          <a:effectLst>
            <a:glow rad="228600">
              <a:srgbClr val="FF3399">
                <a:alpha val="40000"/>
              </a:srgb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smtClean="0"/>
              <a:t>Did</a:t>
            </a:r>
            <a:r>
              <a:rPr lang="en-US" b="1" dirty="0" smtClean="0">
                <a:solidFill>
                  <a:srgbClr val="0000FF"/>
                </a:solidFill>
              </a:rPr>
              <a:t> </a:t>
            </a:r>
            <a:r>
              <a:rPr lang="en-US" b="1" dirty="0" err="1" smtClean="0">
                <a:solidFill>
                  <a:srgbClr val="0000FF"/>
                </a:solidFill>
              </a:rPr>
              <a:t>Yahusha</a:t>
            </a:r>
            <a:r>
              <a:rPr lang="en-US" dirty="0" smtClean="0"/>
              <a:t> </a:t>
            </a:r>
            <a:r>
              <a:rPr lang="en-US" b="1" dirty="0" smtClean="0"/>
              <a:t>arrive – </a:t>
            </a:r>
            <a:r>
              <a:rPr lang="en-US" b="1" i="1" u="sng" dirty="0" smtClean="0">
                <a:solidFill>
                  <a:srgbClr val="FF0000"/>
                </a:solidFill>
                <a:effectLst>
                  <a:glow rad="127000">
                    <a:schemeClr val="tx1"/>
                  </a:glow>
                  <a:outerShdw blurRad="50800" dist="38100" algn="l" rotWithShape="0">
                    <a:prstClr val="black">
                      <a:alpha val="40000"/>
                    </a:prstClr>
                  </a:outerShdw>
                </a:effectLst>
                <a:latin typeface="Arial Black" pitchFamily="34" charset="0"/>
              </a:rPr>
              <a:t>LATE</a:t>
            </a:r>
            <a:r>
              <a:rPr lang="en-US" b="1" i="1" dirty="0" smtClean="0">
                <a:solidFill>
                  <a:srgbClr val="FF0000"/>
                </a:solidFill>
                <a:effectLst>
                  <a:glow rad="127000">
                    <a:schemeClr val="tx1"/>
                  </a:glow>
                  <a:outerShdw blurRad="50800" dist="38100" algn="l" rotWithShape="0">
                    <a:prstClr val="black">
                      <a:alpha val="40000"/>
                    </a:prstClr>
                  </a:outerShdw>
                </a:effectLst>
                <a:latin typeface="Arial Black" pitchFamily="34" charset="0"/>
              </a:rPr>
              <a:t>?</a:t>
            </a:r>
            <a:endParaRPr lang="en-US" b="1" i="1" dirty="0">
              <a:solidFill>
                <a:srgbClr val="FF0000"/>
              </a:solidFill>
              <a:effectLst>
                <a:glow rad="127000">
                  <a:schemeClr val="tx1"/>
                </a:glow>
                <a:outerShdw blurRad="50800" dist="38100" algn="l" rotWithShape="0">
                  <a:prstClr val="black">
                    <a:alpha val="40000"/>
                  </a:prstClr>
                </a:outerShdw>
              </a:effectLst>
              <a:latin typeface="Arial Black" pitchFamily="34" charset="0"/>
            </a:endParaRPr>
          </a:p>
        </p:txBody>
      </p:sp>
      <p:sp>
        <p:nvSpPr>
          <p:cNvPr id="3" name="Content Placeholder 2"/>
          <p:cNvSpPr>
            <a:spLocks noGrp="1"/>
          </p:cNvSpPr>
          <p:nvPr>
            <p:ph idx="1"/>
          </p:nvPr>
        </p:nvSpPr>
        <p:spPr>
          <a:xfrm>
            <a:off x="805373" y="1085183"/>
            <a:ext cx="10858307" cy="5653826"/>
          </a:xfrm>
          <a:solidFill>
            <a:schemeClr val="accent6">
              <a:lumMod val="40000"/>
              <a:lumOff val="60000"/>
            </a:schemeClr>
          </a:solidFill>
          <a:ln w="38100">
            <a:solidFill>
              <a:srgbClr val="FB6BEA"/>
            </a:solidFill>
          </a:ln>
          <a:scene3d>
            <a:camera prst="orthographicFront"/>
            <a:lightRig rig="threePt" dir="t"/>
          </a:scene3d>
          <a:sp3d>
            <a:bevelT w="114300" prst="artDeco"/>
          </a:sp3d>
        </p:spPr>
        <p:txBody>
          <a:bodyPr lIns="182880" tIns="91440">
            <a:normAutofit lnSpcReduction="10000"/>
            <a:sp3d extrusionH="57150">
              <a:bevelT w="38100" h="38100"/>
            </a:sp3d>
          </a:bodyPr>
          <a:lstStyle/>
          <a:p>
            <a:pPr marL="365760" indent="-914400">
              <a:spcBef>
                <a:spcPts val="0"/>
              </a:spcBef>
              <a:buNone/>
            </a:pPr>
            <a:endParaRPr lang="en-US" sz="800" dirty="0" smtClean="0">
              <a:solidFill>
                <a:srgbClr val="008080"/>
              </a:solidFill>
              <a:latin typeface="Georgia" panose="02040502050405020303" pitchFamily="18" charset="0"/>
            </a:endParaRPr>
          </a:p>
          <a:p>
            <a:pPr marL="365760" indent="-914400">
              <a:spcBef>
                <a:spcPts val="0"/>
              </a:spcBef>
              <a:buNone/>
            </a:pPr>
            <a:endParaRPr lang="en-US" dirty="0" smtClean="0">
              <a:solidFill>
                <a:srgbClr val="008080"/>
              </a:solidFill>
              <a:latin typeface="Georgia" panose="02040502050405020303" pitchFamily="18" charset="0"/>
            </a:endParaRPr>
          </a:p>
          <a:p>
            <a:pPr marL="365760" indent="-914400">
              <a:spcBef>
                <a:spcPts val="0"/>
              </a:spcBef>
              <a:buNone/>
            </a:pPr>
            <a:endParaRPr lang="en-US" dirty="0" smtClean="0">
              <a:solidFill>
                <a:srgbClr val="008080"/>
              </a:solidFill>
              <a:latin typeface="Georgia" panose="02040502050405020303" pitchFamily="18" charset="0"/>
            </a:endParaRPr>
          </a:p>
          <a:p>
            <a:pPr marL="1920240" indent="-1920240">
              <a:lnSpc>
                <a:spcPct val="100000"/>
              </a:lnSpc>
              <a:spcBef>
                <a:spcPts val="0"/>
              </a:spcBef>
              <a:spcAft>
                <a:spcPts val="2400"/>
              </a:spcAft>
              <a:buNone/>
            </a:pPr>
            <a:r>
              <a:rPr lang="en-US" sz="3200" dirty="0" smtClean="0">
                <a:solidFill>
                  <a:srgbClr val="008080"/>
                </a:solidFill>
                <a:latin typeface="Georgia" panose="02040502050405020303" pitchFamily="18" charset="0"/>
              </a:rPr>
              <a:t>John 7:14</a:t>
            </a:r>
            <a:r>
              <a:rPr lang="en-US" sz="3200" dirty="0">
                <a:solidFill>
                  <a:prstClr val="black"/>
                </a:solidFill>
                <a:latin typeface="Georgia" panose="02040502050405020303" pitchFamily="18" charset="0"/>
              </a:rPr>
              <a:t>	</a:t>
            </a:r>
            <a:r>
              <a:rPr lang="en-US" sz="3200" dirty="0" smtClean="0">
                <a:solidFill>
                  <a:schemeClr val="accent2">
                    <a:lumMod val="75000"/>
                  </a:schemeClr>
                </a:solidFill>
                <a:latin typeface="Georgia" panose="02040502050405020303" pitchFamily="18" charset="0"/>
              </a:rPr>
              <a:t>And </a:t>
            </a:r>
            <a:r>
              <a:rPr lang="en-US" sz="3200" dirty="0">
                <a:solidFill>
                  <a:schemeClr val="accent2">
                    <a:lumMod val="75000"/>
                  </a:schemeClr>
                </a:solidFill>
                <a:latin typeface="Georgia" panose="02040502050405020303" pitchFamily="18" charset="0"/>
              </a:rPr>
              <a:t>about the </a:t>
            </a:r>
            <a:r>
              <a:rPr lang="en-US" sz="3200" b="1" i="1" dirty="0" smtClean="0">
                <a:ln>
                  <a:solidFill>
                    <a:schemeClr val="tx1"/>
                  </a:solidFill>
                </a:ln>
                <a:solidFill>
                  <a:srgbClr val="CC00FF"/>
                </a:solidFill>
                <a:effectLst>
                  <a:glow rad="101600">
                    <a:srgbClr val="34E9FC">
                      <a:alpha val="60000"/>
                    </a:srgbClr>
                  </a:glow>
                </a:effectLst>
                <a:latin typeface="Georgia" panose="02040502050405020303" pitchFamily="18" charset="0"/>
              </a:rPr>
              <a:t>MIDDLE</a:t>
            </a:r>
            <a:r>
              <a:rPr lang="en-US" sz="3200" dirty="0" smtClean="0">
                <a:solidFill>
                  <a:schemeClr val="accent2">
                    <a:lumMod val="75000"/>
                  </a:schemeClr>
                </a:solidFill>
                <a:latin typeface="Georgia" panose="02040502050405020303" pitchFamily="18" charset="0"/>
              </a:rPr>
              <a:t> </a:t>
            </a:r>
            <a:r>
              <a:rPr lang="en-US" sz="3200" dirty="0">
                <a:solidFill>
                  <a:schemeClr val="accent2">
                    <a:lumMod val="75000"/>
                  </a:schemeClr>
                </a:solidFill>
                <a:latin typeface="Georgia" panose="02040502050405020303" pitchFamily="18" charset="0"/>
              </a:rPr>
              <a:t>of the festival </a:t>
            </a:r>
            <a:r>
              <a:rPr lang="he-IL" sz="3200" dirty="0">
                <a:solidFill>
                  <a:srgbClr val="0000FF"/>
                </a:solidFill>
                <a:latin typeface="SBL Hebrew"/>
              </a:rPr>
              <a:t>יהושע</a:t>
            </a:r>
            <a:r>
              <a:rPr lang="en-US" sz="3200" dirty="0">
                <a:solidFill>
                  <a:srgbClr val="0000FF"/>
                </a:solidFill>
                <a:latin typeface="Georgia" panose="02040502050405020303" pitchFamily="18" charset="0"/>
              </a:rPr>
              <a:t> </a:t>
            </a:r>
            <a:r>
              <a:rPr lang="en-US" sz="2400" dirty="0" smtClean="0">
                <a:solidFill>
                  <a:srgbClr val="0000FF"/>
                </a:solidFill>
                <a:latin typeface="Georgia" panose="02040502050405020303" pitchFamily="18" charset="0"/>
              </a:rPr>
              <a:t>[Yahusha] </a:t>
            </a:r>
            <a:r>
              <a:rPr lang="en-US" sz="3200" dirty="0" smtClean="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went </a:t>
            </a:r>
            <a:r>
              <a:rPr lang="en-US" sz="3200" dirty="0">
                <a:ln>
                  <a:solidFill>
                    <a:schemeClr val="tx1"/>
                  </a:solidFill>
                </a:ln>
                <a:solidFill>
                  <a:schemeClr val="accent2">
                    <a:lumMod val="75000"/>
                  </a:schemeClr>
                </a:solidFill>
                <a:effectLst>
                  <a:glow rad="228600">
                    <a:schemeClr val="accent4">
                      <a:satMod val="175000"/>
                      <a:alpha val="40000"/>
                    </a:schemeClr>
                  </a:glow>
                </a:effectLst>
                <a:latin typeface="Georgia" panose="02040502050405020303" pitchFamily="18" charset="0"/>
              </a:rPr>
              <a:t>up into the Set-apart Place, </a:t>
            </a:r>
            <a:r>
              <a:rPr lang="en-US" sz="3200" dirty="0">
                <a:solidFill>
                  <a:schemeClr val="accent2">
                    <a:lumMod val="75000"/>
                  </a:schemeClr>
                </a:solidFill>
                <a:latin typeface="Georgia" panose="02040502050405020303" pitchFamily="18" charset="0"/>
              </a:rPr>
              <a:t>and He was teaching. </a:t>
            </a:r>
            <a:endParaRPr lang="en-US" sz="3200" dirty="0" smtClean="0"/>
          </a:p>
          <a:p>
            <a:pPr marL="0" indent="0">
              <a:lnSpc>
                <a:spcPct val="100000"/>
              </a:lnSpc>
              <a:spcBef>
                <a:spcPts val="0"/>
              </a:spcBef>
              <a:spcAft>
                <a:spcPts val="2400"/>
              </a:spcAft>
              <a:buNone/>
            </a:pPr>
            <a:r>
              <a:rPr lang="en-US" sz="3200" dirty="0" smtClean="0"/>
              <a:t>What could possibly be </a:t>
            </a:r>
            <a:r>
              <a:rPr lang="en-US" sz="3200" b="1" dirty="0" smtClean="0">
                <a:solidFill>
                  <a:srgbClr val="0000FF"/>
                </a:solidFill>
              </a:rPr>
              <a:t>Yahusha’s</a:t>
            </a:r>
            <a:r>
              <a:rPr lang="en-US" sz="3200" dirty="0" smtClean="0"/>
              <a:t> reasoning for arriving in the </a:t>
            </a:r>
            <a:r>
              <a:rPr lang="en-US" sz="3200" b="1" u="sng" dirty="0" smtClean="0"/>
              <a:t>middle</a:t>
            </a:r>
            <a:r>
              <a:rPr lang="en-US" sz="3200" dirty="0" smtClean="0"/>
              <a:t> of the Festival?</a:t>
            </a:r>
            <a:endParaRPr lang="en-US" sz="3200" dirty="0"/>
          </a:p>
          <a:p>
            <a:pPr marL="0" indent="0" algn="ctr">
              <a:buNone/>
            </a:pPr>
            <a:r>
              <a:rPr lang="en-US" sz="3200" dirty="0" smtClean="0"/>
              <a:t>What Scriptural </a:t>
            </a:r>
            <a:r>
              <a:rPr lang="en-US" sz="3200" b="1" dirty="0" smtClean="0">
                <a:effectLst>
                  <a:glow rad="127000">
                    <a:srgbClr val="00FF00"/>
                  </a:glow>
                </a:effectLst>
              </a:rPr>
              <a:t>Calendar Reckoning </a:t>
            </a:r>
            <a:r>
              <a:rPr lang="en-US" sz="3200" dirty="0" smtClean="0"/>
              <a:t>could </a:t>
            </a:r>
            <a:r>
              <a:rPr lang="en-US" sz="3200" b="1" dirty="0" smtClean="0">
                <a:solidFill>
                  <a:srgbClr val="0000FF"/>
                </a:solidFill>
              </a:rPr>
              <a:t>Yahusha</a:t>
            </a:r>
            <a:r>
              <a:rPr lang="en-US" sz="3200" dirty="0" smtClean="0"/>
              <a:t> cite </a:t>
            </a:r>
            <a:r>
              <a:rPr lang="en-US" sz="3200" dirty="0" smtClean="0"/>
              <a:t/>
            </a:r>
            <a:br>
              <a:rPr lang="en-US" sz="3200" dirty="0" smtClean="0"/>
            </a:br>
            <a:r>
              <a:rPr lang="en-US" sz="3200" dirty="0" smtClean="0"/>
              <a:t>that </a:t>
            </a:r>
            <a:r>
              <a:rPr lang="en-US" sz="3200" dirty="0" smtClean="0"/>
              <a:t>would still reckon Him </a:t>
            </a:r>
            <a:r>
              <a:rPr lang="en-US" sz="3200" b="1" dirty="0" smtClean="0"/>
              <a:t>SINLESS, </a:t>
            </a:r>
            <a:r>
              <a:rPr lang="en-US" sz="3200" u="sng" dirty="0" smtClean="0"/>
              <a:t>in alignment with</a:t>
            </a:r>
            <a:r>
              <a:rPr lang="en-US" sz="3200" dirty="0" smtClean="0"/>
              <a:t> </a:t>
            </a:r>
            <a:r>
              <a:rPr lang="en-US" sz="3200" dirty="0" smtClean="0"/>
              <a:t/>
            </a:r>
            <a:br>
              <a:rPr lang="en-US" sz="3200" dirty="0" smtClean="0"/>
            </a:br>
            <a:r>
              <a:rPr lang="en-US" sz="3200" b="1" u="sng" dirty="0" smtClean="0">
                <a:solidFill>
                  <a:srgbClr val="0000FF"/>
                </a:solidFill>
              </a:rPr>
              <a:t>Yahuah’s</a:t>
            </a:r>
            <a:r>
              <a:rPr lang="en-US" sz="3200" dirty="0" smtClean="0"/>
              <a:t> </a:t>
            </a:r>
            <a:r>
              <a:rPr lang="en-US" sz="3200" u="sng" dirty="0" smtClean="0"/>
              <a:t>will</a:t>
            </a:r>
            <a:r>
              <a:rPr lang="en-US" sz="3200" dirty="0" smtClean="0"/>
              <a:t> </a:t>
            </a:r>
            <a:r>
              <a:rPr lang="en-US" sz="3200" b="1" dirty="0" smtClean="0">
                <a:solidFill>
                  <a:srgbClr val="FF0000"/>
                </a:solidFill>
              </a:rPr>
              <a:t>and justify being </a:t>
            </a:r>
            <a:r>
              <a:rPr lang="en-US" sz="3200" b="1" dirty="0" smtClean="0">
                <a:ln>
                  <a:solidFill>
                    <a:schemeClr val="tx1"/>
                  </a:solidFill>
                </a:ln>
                <a:solidFill>
                  <a:srgbClr val="FF0000"/>
                </a:solidFill>
                <a:effectLst>
                  <a:glow rad="228600">
                    <a:schemeClr val="accent4">
                      <a:satMod val="175000"/>
                      <a:alpha val="86000"/>
                    </a:schemeClr>
                  </a:glow>
                </a:effectLst>
              </a:rPr>
              <a:t>absent</a:t>
            </a:r>
            <a:r>
              <a:rPr lang="en-US" sz="3200" b="1" dirty="0" smtClean="0">
                <a:solidFill>
                  <a:srgbClr val="FF0000"/>
                </a:solidFill>
              </a:rPr>
              <a:t> </a:t>
            </a: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for the </a:t>
            </a:r>
            <a:r>
              <a:rPr lang="en-US" sz="3200" b="1" dirty="0" smtClean="0">
                <a:solidFill>
                  <a:srgbClr val="FF0000"/>
                </a:solidFill>
              </a:rPr>
              <a:t>first part of </a:t>
            </a:r>
            <a:r>
              <a:rPr lang="en-US" sz="3200" b="1" dirty="0" smtClean="0">
                <a:solidFill>
                  <a:srgbClr val="FF0000"/>
                </a:solidFill>
              </a:rPr>
              <a:t>the </a:t>
            </a:r>
            <a:r>
              <a:rPr lang="en-US" sz="3200" b="1" dirty="0" err="1" smtClean="0">
                <a:solidFill>
                  <a:srgbClr val="FF0000"/>
                </a:solidFill>
              </a:rPr>
              <a:t>Yahudim</a:t>
            </a:r>
            <a:r>
              <a:rPr lang="en-US" sz="3200" b="1" dirty="0" smtClean="0">
                <a:solidFill>
                  <a:srgbClr val="FF0000"/>
                </a:solidFill>
              </a:rPr>
              <a:t> </a:t>
            </a:r>
            <a:r>
              <a:rPr lang="en-US" sz="3200" b="1" dirty="0" smtClean="0">
                <a:solidFill>
                  <a:srgbClr val="FF0000"/>
                </a:solidFill>
              </a:rPr>
              <a:t>Feast?</a:t>
            </a:r>
            <a:endParaRPr lang="en-US" sz="3200" dirty="0"/>
          </a:p>
          <a:p>
            <a:pPr marL="0" indent="0">
              <a:buNone/>
            </a:pPr>
            <a:endParaRPr lang="en-US" dirty="0"/>
          </a:p>
        </p:txBody>
      </p:sp>
      <p:cxnSp>
        <p:nvCxnSpPr>
          <p:cNvPr id="6" name="Straight Arrow Connector 5"/>
          <p:cNvCxnSpPr/>
          <p:nvPr/>
        </p:nvCxnSpPr>
        <p:spPr>
          <a:xfrm>
            <a:off x="2373086" y="893618"/>
            <a:ext cx="3145971" cy="1000496"/>
          </a:xfrm>
          <a:prstGeom prst="straightConnector1">
            <a:avLst/>
          </a:prstGeom>
          <a:ln w="76200">
            <a:solidFill>
              <a:srgbClr val="0000FF"/>
            </a:solidFill>
            <a:headEnd type="none" w="med" len="med"/>
            <a:tailEnd type="arrow" w="med" len="med"/>
          </a:ln>
          <a:effectLst>
            <a:glow rad="228600">
              <a:schemeClr val="accent4">
                <a:satMod val="175000"/>
                <a:alpha val="82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 name="Explosion 1 3"/>
          <p:cNvSpPr/>
          <p:nvPr/>
        </p:nvSpPr>
        <p:spPr>
          <a:xfrm>
            <a:off x="210143" y="62774"/>
            <a:ext cx="3223504" cy="1661688"/>
          </a:xfrm>
          <a:prstGeom prst="irregularSeal1">
            <a:avLst/>
          </a:prstGeom>
          <a:solidFill>
            <a:srgbClr val="FB6BEA"/>
          </a:solidFill>
          <a:ln w="76200">
            <a:solidFill>
              <a:schemeClr val="accent6">
                <a:lumMod val="60000"/>
                <a:lumOff val="40000"/>
              </a:schemeClr>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a:xfrm>
            <a:off x="8385467" y="6244225"/>
            <a:ext cx="2743200" cy="365125"/>
          </a:xfrm>
        </p:spPr>
        <p:txBody>
          <a:bodyPr/>
          <a:lstStyle/>
          <a:p>
            <a:fld id="{0B555D82-D20F-4DB7-B3E9-7B7EAC2F87A9}" type="slidenum">
              <a:rPr lang="en-US" smtClean="0">
                <a:solidFill>
                  <a:schemeClr val="tx1"/>
                </a:solidFill>
              </a:rPr>
              <a:t>23</a:t>
            </a:fld>
            <a:endParaRPr lang="en-US" dirty="0">
              <a:solidFill>
                <a:schemeClr val="tx1"/>
              </a:solidFill>
            </a:endParaRPr>
          </a:p>
        </p:txBody>
      </p:sp>
    </p:spTree>
    <p:extLst>
      <p:ext uri="{BB962C8B-B14F-4D97-AF65-F5344CB8AC3E}">
        <p14:creationId xmlns:p14="http://schemas.microsoft.com/office/powerpoint/2010/main" val="27709964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1250"/>
                                        <p:tgtEl>
                                          <p:spTgt spid="4"/>
                                        </p:tgtEl>
                                      </p:cBhvr>
                                    </p:animEffect>
                                  </p:childTnLst>
                                </p:cTn>
                              </p:par>
                              <p:par>
                                <p:cTn id="8" presetID="22" presetClass="entr" presetSubtype="8" repeatCount="5000" fill="hold" nodeType="withEffect">
                                  <p:stCondLst>
                                    <p:cond delay="200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551" y="251068"/>
            <a:ext cx="11636330" cy="781897"/>
          </a:xfrm>
          <a:solidFill>
            <a:schemeClr val="accent4">
              <a:lumMod val="20000"/>
              <a:lumOff val="80000"/>
            </a:schemeClr>
          </a:solidFill>
          <a:ln w="76200">
            <a:solidFill>
              <a:schemeClr val="accent2">
                <a:lumMod val="75000"/>
              </a:schemeClr>
            </a:solidFill>
          </a:ln>
          <a:effectLst>
            <a:glow rad="520700">
              <a:srgbClr val="34E9FC">
                <a:alpha val="90000"/>
              </a:srgbClr>
            </a:glow>
          </a:effectLst>
          <a:scene3d>
            <a:camera prst="orthographicFront"/>
            <a:lightRig rig="threePt" dir="t"/>
          </a:scene3d>
          <a:sp3d>
            <a:bevelT prst="angle"/>
          </a:sp3d>
        </p:spPr>
        <p:txBody>
          <a:bodyPr>
            <a:normAutofit/>
            <a:sp3d extrusionH="57150">
              <a:bevelT w="38100" h="38100"/>
            </a:sp3d>
          </a:bodyPr>
          <a:lstStyle/>
          <a:p>
            <a:pPr algn="ctr"/>
            <a:r>
              <a:rPr lang="en-US" sz="3600" b="1" dirty="0" smtClean="0">
                <a:ln>
                  <a:solidFill>
                    <a:schemeClr val="tx1"/>
                  </a:solidFill>
                </a:ln>
                <a:solidFill>
                  <a:srgbClr val="34E9FC"/>
                </a:solidFill>
                <a:effectLst>
                  <a:glow rad="127000">
                    <a:srgbClr val="00FF00"/>
                  </a:glow>
                </a:effectLst>
                <a:latin typeface="Arial Black" panose="020B0A04020102020204" pitchFamily="34" charset="0"/>
              </a:rPr>
              <a:t>Yahusha</a:t>
            </a:r>
            <a:r>
              <a:rPr lang="en-US" sz="3600" b="1" dirty="0" smtClean="0">
                <a:ln>
                  <a:solidFill>
                    <a:schemeClr val="tx1"/>
                  </a:solidFill>
                </a:ln>
                <a:solidFill>
                  <a:srgbClr val="FF3399"/>
                </a:solidFill>
                <a:effectLst>
                  <a:glow rad="127000">
                    <a:srgbClr val="00FF00"/>
                  </a:glow>
                </a:effectLst>
              </a:rPr>
              <a:t> Arrives </a:t>
            </a:r>
            <a:r>
              <a:rPr lang="en-US" sz="3600" b="1" dirty="0" smtClean="0">
                <a:ln w="19050">
                  <a:solidFill>
                    <a:schemeClr val="tx1"/>
                  </a:solidFill>
                </a:ln>
                <a:solidFill>
                  <a:srgbClr val="FF3399"/>
                </a:solidFill>
                <a:effectLst>
                  <a:glow rad="127000">
                    <a:srgbClr val="00FF00"/>
                  </a:glow>
                </a:effectLst>
              </a:rPr>
              <a:t>“Late” - </a:t>
            </a:r>
            <a:r>
              <a:rPr lang="en-US" sz="3600" b="1" dirty="0" smtClean="0">
                <a:ln>
                  <a:solidFill>
                    <a:schemeClr val="tx1"/>
                  </a:solidFill>
                </a:ln>
                <a:solidFill>
                  <a:srgbClr val="FF3399"/>
                </a:solidFill>
                <a:effectLst>
                  <a:glow rad="127000">
                    <a:srgbClr val="00FF00"/>
                  </a:glow>
                </a:effectLst>
              </a:rPr>
              <a:t>But Right </a:t>
            </a:r>
            <a:r>
              <a:rPr lang="en-US" sz="3600" b="1" dirty="0" smtClean="0">
                <a:ln w="28575">
                  <a:solidFill>
                    <a:srgbClr val="CC00FF"/>
                  </a:solidFill>
                </a:ln>
                <a:solidFill>
                  <a:srgbClr val="34E9FC"/>
                </a:solidFill>
                <a:effectLst>
                  <a:glow rad="127000">
                    <a:srgbClr val="00FF00"/>
                  </a:glow>
                </a:effectLst>
                <a:latin typeface="Arial Black" panose="020B0A04020102020204" pitchFamily="34" charset="0"/>
              </a:rPr>
              <a:t>“On Time!”</a:t>
            </a:r>
            <a:endParaRPr lang="en-US" sz="3600" b="1" dirty="0">
              <a:ln w="28575">
                <a:solidFill>
                  <a:srgbClr val="CC00FF"/>
                </a:solidFill>
              </a:ln>
              <a:solidFill>
                <a:srgbClr val="34E9FC"/>
              </a:solidFill>
              <a:effectLst>
                <a:glow rad="127000">
                  <a:srgbClr val="00FF00"/>
                </a:glow>
              </a:effectLst>
              <a:latin typeface="Arial Black" panose="020B0A04020102020204" pitchFamily="34" charset="0"/>
            </a:endParaRPr>
          </a:p>
        </p:txBody>
      </p:sp>
      <p:sp>
        <p:nvSpPr>
          <p:cNvPr id="3" name="Content Placeholder 2"/>
          <p:cNvSpPr>
            <a:spLocks noGrp="1"/>
          </p:cNvSpPr>
          <p:nvPr>
            <p:ph idx="1"/>
          </p:nvPr>
        </p:nvSpPr>
        <p:spPr>
          <a:xfrm>
            <a:off x="215153" y="1250576"/>
            <a:ext cx="11739282" cy="5351930"/>
          </a:xfrm>
          <a:solidFill>
            <a:schemeClr val="bg2"/>
          </a:solidFill>
          <a:ln w="28575">
            <a:solidFill>
              <a:schemeClr val="accent5">
                <a:lumMod val="75000"/>
              </a:schemeClr>
            </a:solidFill>
          </a:ln>
          <a:effectLst/>
          <a:scene3d>
            <a:camera prst="orthographicFront"/>
            <a:lightRig rig="threePt" dir="t"/>
          </a:scene3d>
          <a:sp3d>
            <a:bevelT w="114300" prst="artDeco"/>
          </a:sp3d>
        </p:spPr>
        <p:txBody>
          <a:bodyPr>
            <a:normAutofit/>
            <a:sp3d extrusionH="57150">
              <a:bevelT w="38100" h="38100"/>
            </a:sp3d>
          </a:bodyPr>
          <a:lstStyle/>
          <a:p>
            <a:pPr marL="0" lvl="0" indent="0">
              <a:buNone/>
            </a:pPr>
            <a:r>
              <a:rPr lang="en-US" dirty="0">
                <a:solidFill>
                  <a:srgbClr val="008080"/>
                </a:solidFill>
                <a:latin typeface="Georgia" panose="02040502050405020303" pitchFamily="18" charset="0"/>
              </a:rPr>
              <a:t>John 7:6</a:t>
            </a:r>
            <a:r>
              <a:rPr lang="en-US" dirty="0">
                <a:solidFill>
                  <a:prstClr val="black"/>
                </a:solidFill>
                <a:latin typeface="Georgia" panose="02040502050405020303" pitchFamily="18" charset="0"/>
              </a:rPr>
              <a:t>  </a:t>
            </a:r>
            <a:r>
              <a:rPr lang="he-IL" b="1" dirty="0">
                <a:solidFill>
                  <a:srgbClr val="0000CC"/>
                </a:solidFill>
                <a:latin typeface="SBL Hebrew"/>
              </a:rPr>
              <a:t>יהושע</a:t>
            </a:r>
            <a:r>
              <a:rPr lang="en-US" b="1" dirty="0">
                <a:solidFill>
                  <a:srgbClr val="0000CC"/>
                </a:solidFill>
                <a:latin typeface="Georgia" panose="02040502050405020303" pitchFamily="18" charset="0"/>
              </a:rPr>
              <a:t> [Yahusha] </a:t>
            </a:r>
            <a:r>
              <a:rPr lang="en-US" dirty="0">
                <a:solidFill>
                  <a:prstClr val="black"/>
                </a:solidFill>
                <a:latin typeface="Georgia" panose="02040502050405020303" pitchFamily="18" charset="0"/>
              </a:rPr>
              <a:t>therefore said to them, </a:t>
            </a:r>
            <a:r>
              <a:rPr lang="en-US" b="1" dirty="0">
                <a:solidFill>
                  <a:srgbClr val="0000CC"/>
                </a:solidFill>
                <a:effectLst>
                  <a:glow rad="101600">
                    <a:srgbClr val="34E9FC">
                      <a:alpha val="60000"/>
                    </a:srgbClr>
                  </a:glow>
                </a:effectLst>
                <a:latin typeface="Georgia" panose="02040502050405020303" pitchFamily="18" charset="0"/>
              </a:rPr>
              <a:t>“MY TIME </a:t>
            </a:r>
            <a:r>
              <a:rPr lang="en-US" dirty="0">
                <a:solidFill>
                  <a:prstClr val="black"/>
                </a:solidFill>
                <a:latin typeface="Georgia" panose="02040502050405020303" pitchFamily="18" charset="0"/>
              </a:rPr>
              <a:t>has not yet come, </a:t>
            </a:r>
            <a:endParaRPr lang="en-US" dirty="0" smtClean="0">
              <a:solidFill>
                <a:prstClr val="black"/>
              </a:solidFill>
              <a:latin typeface="Georgia" panose="02040502050405020303" pitchFamily="18" charset="0"/>
            </a:endParaRPr>
          </a:p>
          <a:p>
            <a:pPr marL="0" lvl="0" indent="0">
              <a:buNone/>
            </a:pPr>
            <a:endParaRPr lang="en-US" dirty="0">
              <a:solidFill>
                <a:prstClr val="black"/>
              </a:solidFill>
              <a:latin typeface="Georgia" panose="02040502050405020303" pitchFamily="18" charset="0"/>
            </a:endParaRPr>
          </a:p>
          <a:p>
            <a:pPr marL="0" lvl="0" indent="0">
              <a:buNone/>
            </a:pPr>
            <a:r>
              <a:rPr lang="en-US" dirty="0" smtClean="0">
                <a:solidFill>
                  <a:prstClr val="black"/>
                </a:solidFill>
                <a:latin typeface="Georgia" panose="02040502050405020303" pitchFamily="18" charset="0"/>
              </a:rPr>
              <a:t>     </a:t>
            </a:r>
            <a:endParaRPr lang="en-US" dirty="0" smtClean="0">
              <a:solidFill>
                <a:prstClr val="black"/>
              </a:solidFill>
            </a:endParaRPr>
          </a:p>
          <a:p>
            <a:pPr marL="457200" lvl="1" indent="0">
              <a:buNone/>
            </a:pPr>
            <a:endParaRPr lang="en-US" dirty="0">
              <a:solidFill>
                <a:prstClr val="black"/>
              </a:solidFill>
            </a:endParaRPr>
          </a:p>
          <a:p>
            <a:pPr marL="457200" lvl="1" indent="0">
              <a:buNone/>
            </a:pPr>
            <a:r>
              <a:rPr lang="en-US" dirty="0" smtClean="0">
                <a:solidFill>
                  <a:prstClr val="black"/>
                </a:solidFill>
              </a:rPr>
              <a:t>       </a:t>
            </a:r>
            <a:endParaRPr lang="en-US" dirty="0">
              <a:solidFill>
                <a:prstClr val="black"/>
              </a:solidFill>
            </a:endParaRPr>
          </a:p>
          <a:p>
            <a:pPr marL="457200" lvl="1" indent="0">
              <a:buNone/>
            </a:pPr>
            <a:r>
              <a:rPr lang="en-US" dirty="0">
                <a:solidFill>
                  <a:prstClr val="black"/>
                </a:solidFill>
              </a:rPr>
              <a:t>					</a:t>
            </a:r>
            <a:endParaRPr lang="en-US" dirty="0" smtClean="0">
              <a:solidFill>
                <a:srgbClr val="008080"/>
              </a:solidFill>
              <a:latin typeface="Georgia" panose="02040502050405020303" pitchFamily="18" charset="0"/>
            </a:endParaRPr>
          </a:p>
          <a:p>
            <a:pPr marL="0" indent="0">
              <a:buNone/>
            </a:pPr>
            <a:endParaRPr lang="en-US" dirty="0" smtClean="0">
              <a:solidFill>
                <a:srgbClr val="008080"/>
              </a:solidFill>
              <a:latin typeface="Georgia" panose="02040502050405020303" pitchFamily="18" charset="0"/>
            </a:endParaRPr>
          </a:p>
          <a:p>
            <a:pPr marL="0" indent="0">
              <a:buNone/>
            </a:pPr>
            <a:endParaRPr lang="en-US" dirty="0" smtClean="0">
              <a:solidFill>
                <a:srgbClr val="008080"/>
              </a:solidFill>
              <a:latin typeface="Georgia" panose="02040502050405020303" pitchFamily="18" charset="0"/>
            </a:endParaRPr>
          </a:p>
          <a:p>
            <a:pPr marL="0" indent="0">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7:14</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And about the </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       </a:t>
            </a:r>
            <a:r>
              <a:rPr lang="he-IL" dirty="0" smtClean="0">
                <a:solidFill>
                  <a:srgbClr val="0000CC"/>
                </a:solidFill>
                <a:latin typeface="SBL Hebrew"/>
              </a:rPr>
              <a:t>יהושע</a:t>
            </a:r>
            <a:r>
              <a:rPr lang="en-US" dirty="0" smtClean="0">
                <a:solidFill>
                  <a:srgbClr val="0000CC"/>
                </a:solidFill>
                <a:latin typeface="Georgia" panose="02040502050405020303" pitchFamily="18" charset="0"/>
              </a:rPr>
              <a:t> [Yahusha]    </a:t>
            </a:r>
            <a:br>
              <a:rPr lang="en-US" dirty="0" smtClean="0">
                <a:solidFill>
                  <a:srgbClr val="0000CC"/>
                </a:solidFill>
                <a:latin typeface="Georgia" panose="02040502050405020303" pitchFamily="18" charset="0"/>
              </a:rPr>
            </a:br>
            <a:r>
              <a:rPr lang="en-US" dirty="0" smtClean="0">
                <a:solidFill>
                  <a:srgbClr val="0000CC"/>
                </a:solidFill>
                <a:latin typeface="Georgia" panose="02040502050405020303" pitchFamily="18" charset="0"/>
              </a:rPr>
              <a:t>                    </a:t>
            </a:r>
            <a:r>
              <a:rPr lang="en-US" b="1" dirty="0" smtClean="0">
                <a:ln>
                  <a:solidFill>
                    <a:schemeClr val="tx1"/>
                  </a:solidFill>
                </a:ln>
                <a:solidFill>
                  <a:schemeClr val="accent2">
                    <a:lumMod val="75000"/>
                  </a:schemeClr>
                </a:solidFill>
                <a:effectLst>
                  <a:glow rad="127000">
                    <a:srgbClr val="34E9FC"/>
                  </a:glow>
                </a:effectLst>
                <a:latin typeface="Georgia" panose="02040502050405020303" pitchFamily="18" charset="0"/>
              </a:rPr>
              <a:t>went up </a:t>
            </a:r>
            <a:r>
              <a:rPr lang="en-US" b="1" dirty="0">
                <a:ln>
                  <a:solidFill>
                    <a:schemeClr val="tx1"/>
                  </a:solidFill>
                </a:ln>
                <a:solidFill>
                  <a:schemeClr val="accent2">
                    <a:lumMod val="75000"/>
                  </a:schemeClr>
                </a:solidFill>
                <a:effectLst>
                  <a:glow rad="127000">
                    <a:srgbClr val="34E9FC"/>
                  </a:glow>
                </a:effectLst>
                <a:latin typeface="Georgia" panose="02040502050405020303" pitchFamily="18" charset="0"/>
              </a:rPr>
              <a:t>into the Set-apart Place,</a:t>
            </a:r>
            <a:r>
              <a:rPr lang="en-US" dirty="0">
                <a:solidFill>
                  <a:schemeClr val="accent2">
                    <a:lumMod val="75000"/>
                  </a:schemeClr>
                </a:solidFill>
                <a:latin typeface="Georgia" panose="02040502050405020303" pitchFamily="18" charset="0"/>
              </a:rPr>
              <a:t> and He was teaching. </a:t>
            </a:r>
            <a:endParaRPr lang="en-US" dirty="0">
              <a:solidFill>
                <a:prstClr val="black"/>
              </a:solidFill>
            </a:endParaRPr>
          </a:p>
        </p:txBody>
      </p:sp>
      <p:sp>
        <p:nvSpPr>
          <p:cNvPr id="4" name="Slide Number Placeholder 3"/>
          <p:cNvSpPr>
            <a:spLocks noGrp="1"/>
          </p:cNvSpPr>
          <p:nvPr>
            <p:ph type="sldNum" sz="quarter" idx="12"/>
          </p:nvPr>
        </p:nvSpPr>
        <p:spPr>
          <a:xfrm>
            <a:off x="9108141" y="6143862"/>
            <a:ext cx="2743200" cy="365125"/>
          </a:xfrm>
        </p:spPr>
        <p:txBody>
          <a:bodyPr/>
          <a:lstStyle/>
          <a:p>
            <a:fld id="{0B555D82-D20F-4DB7-B3E9-7B7EAC2F87A9}" type="slidenum">
              <a:rPr lang="en-US" smtClean="0">
                <a:solidFill>
                  <a:schemeClr val="tx1"/>
                </a:solidFill>
              </a:rPr>
              <a:t>24</a:t>
            </a:fld>
            <a:endParaRPr lang="en-US" dirty="0">
              <a:solidFill>
                <a:schemeClr val="tx1"/>
              </a:solidFill>
            </a:endParaRPr>
          </a:p>
        </p:txBody>
      </p:sp>
      <p:cxnSp>
        <p:nvCxnSpPr>
          <p:cNvPr id="26" name="Straight Arrow Connector 25"/>
          <p:cNvCxnSpPr/>
          <p:nvPr/>
        </p:nvCxnSpPr>
        <p:spPr>
          <a:xfrm>
            <a:off x="3463222" y="2084294"/>
            <a:ext cx="0" cy="296938"/>
          </a:xfrm>
          <a:prstGeom prst="straightConnector1">
            <a:avLst/>
          </a:prstGeom>
          <a:ln w="76200">
            <a:solidFill>
              <a:schemeClr val="bg2">
                <a:lumMod val="50000"/>
              </a:schemeClr>
            </a:solidFill>
            <a:tailEnd type="triangle"/>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4291111" y="5386616"/>
            <a:ext cx="4030907" cy="40515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dirty="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rPr>
              <a:t>m</a:t>
            </a:r>
            <a:r>
              <a:rPr lang="en-US" sz="2800" b="1" dirty="0" smtClean="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rPr>
              <a:t>iddle of the festival</a:t>
            </a:r>
            <a:endParaRPr lang="en-US" sz="2800" b="1" dirty="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endParaRPr>
          </a:p>
        </p:txBody>
      </p:sp>
      <p:sp>
        <p:nvSpPr>
          <p:cNvPr id="5" name="Rectangle 4"/>
          <p:cNvSpPr/>
          <p:nvPr/>
        </p:nvSpPr>
        <p:spPr>
          <a:xfrm>
            <a:off x="1824740" y="1660334"/>
            <a:ext cx="5317647" cy="4150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prstClr val="black"/>
                </a:solidFill>
                <a:latin typeface="Georgia" panose="02040502050405020303" pitchFamily="18" charset="0"/>
              </a:rPr>
              <a:t>but </a:t>
            </a:r>
            <a:r>
              <a:rPr lang="en-US" sz="2800" u="sng" dirty="0">
                <a:solidFill>
                  <a:prstClr val="black"/>
                </a:solidFill>
                <a:latin typeface="Arial Black" panose="020B0A04020102020204" pitchFamily="34" charset="0"/>
              </a:rPr>
              <a:t>Your Time</a:t>
            </a:r>
            <a:r>
              <a:rPr lang="en-US" sz="2800" dirty="0">
                <a:solidFill>
                  <a:prstClr val="black"/>
                </a:solidFill>
                <a:latin typeface="Georgia" panose="02040502050405020303" pitchFamily="18" charset="0"/>
              </a:rPr>
              <a:t> is always ready.</a:t>
            </a:r>
            <a:endParaRPr lang="en-US" dirty="0"/>
          </a:p>
        </p:txBody>
      </p:sp>
      <p:graphicFrame>
        <p:nvGraphicFramePr>
          <p:cNvPr id="32" name="Table 31"/>
          <p:cNvGraphicFramePr>
            <a:graphicFrameLocks noGrp="1"/>
          </p:cNvGraphicFramePr>
          <p:nvPr>
            <p:extLst>
              <p:ext uri="{D42A27DB-BD31-4B8C-83A1-F6EECF244321}">
                <p14:modId xmlns:p14="http://schemas.microsoft.com/office/powerpoint/2010/main" val="49419275"/>
              </p:ext>
            </p:extLst>
          </p:nvPr>
        </p:nvGraphicFramePr>
        <p:xfrm>
          <a:off x="435431" y="3476960"/>
          <a:ext cx="11244944" cy="701040"/>
        </p:xfrm>
        <a:graphic>
          <a:graphicData uri="http://schemas.openxmlformats.org/drawingml/2006/table">
            <a:tbl>
              <a:tblPr firstRow="1" bandRow="1">
                <a:tableStyleId>{5C22544A-7EE6-4342-B048-85BDC9FD1C3A}</a:tableStyleId>
              </a:tblPr>
              <a:tblGrid>
                <a:gridCol w="1405618"/>
                <a:gridCol w="1405618"/>
                <a:gridCol w="1405618"/>
                <a:gridCol w="1405618"/>
                <a:gridCol w="1405618"/>
                <a:gridCol w="1405618"/>
                <a:gridCol w="1405618"/>
                <a:gridCol w="1405618"/>
              </a:tblGrid>
              <a:tr h="675013">
                <a:tc>
                  <a:txBody>
                    <a:bodyPr/>
                    <a:lstStyle/>
                    <a:p>
                      <a:r>
                        <a:rPr lang="en-US" b="0" dirty="0" smtClean="0">
                          <a:solidFill>
                            <a:schemeClr val="tx1"/>
                          </a:solidFill>
                        </a:rPr>
                        <a:t>15       </a:t>
                      </a:r>
                      <a:r>
                        <a:rPr lang="en-US" sz="2800" b="0" dirty="0" smtClean="0">
                          <a:solidFill>
                            <a:schemeClr val="tx1"/>
                          </a:solidFill>
                        </a:rPr>
                        <a:t>1</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16     </a:t>
                      </a:r>
                      <a:r>
                        <a:rPr lang="en-US" sz="2800" b="0" dirty="0" smtClean="0">
                          <a:solidFill>
                            <a:schemeClr val="tx1"/>
                          </a:solidFill>
                        </a:rPr>
                        <a:t> 2</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17      </a:t>
                      </a:r>
                      <a:r>
                        <a:rPr lang="en-US" sz="2800" b="0" dirty="0" smtClean="0">
                          <a:solidFill>
                            <a:schemeClr val="tx1"/>
                          </a:solidFill>
                        </a:rPr>
                        <a:t>3</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18   </a:t>
                      </a:r>
                      <a:r>
                        <a:rPr lang="en-US" sz="4000" b="0" dirty="0" smtClean="0">
                          <a:solidFill>
                            <a:schemeClr val="tx1"/>
                          </a:solidFill>
                        </a:rPr>
                        <a:t>4</a:t>
                      </a:r>
                      <a:endParaRPr lang="en-CA" sz="40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rgbClr val="FF3399"/>
                    </a:solidFill>
                  </a:tcPr>
                </a:tc>
                <a:tc>
                  <a:txBody>
                    <a:bodyPr/>
                    <a:lstStyle/>
                    <a:p>
                      <a:r>
                        <a:rPr lang="en-US" b="0" dirty="0" smtClean="0">
                          <a:solidFill>
                            <a:schemeClr val="tx1"/>
                          </a:solidFill>
                        </a:rPr>
                        <a:t>19      </a:t>
                      </a:r>
                      <a:r>
                        <a:rPr lang="en-US" sz="2800" b="0" dirty="0" smtClean="0">
                          <a:solidFill>
                            <a:schemeClr val="tx1"/>
                          </a:solidFill>
                        </a:rPr>
                        <a:t>5</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20      </a:t>
                      </a:r>
                      <a:r>
                        <a:rPr lang="en-US" sz="2800" b="0" dirty="0" smtClean="0">
                          <a:solidFill>
                            <a:schemeClr val="tx1"/>
                          </a:solidFill>
                        </a:rPr>
                        <a:t>6</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21      </a:t>
                      </a:r>
                      <a:r>
                        <a:rPr lang="en-US" sz="2800" b="0" dirty="0" smtClean="0">
                          <a:solidFill>
                            <a:schemeClr val="tx1"/>
                          </a:solidFill>
                        </a:rPr>
                        <a:t>7</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22      </a:t>
                      </a:r>
                      <a:r>
                        <a:rPr lang="en-US" sz="2800" b="0" dirty="0" smtClean="0">
                          <a:solidFill>
                            <a:schemeClr val="tx1"/>
                          </a:solidFill>
                        </a:rPr>
                        <a:t>8</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r>
            </a:tbl>
          </a:graphicData>
        </a:graphic>
      </p:graphicFrame>
      <p:sp>
        <p:nvSpPr>
          <p:cNvPr id="36" name="Right Brace 35"/>
          <p:cNvSpPr/>
          <p:nvPr/>
        </p:nvSpPr>
        <p:spPr>
          <a:xfrm rot="16200000">
            <a:off x="5751209" y="-2420181"/>
            <a:ext cx="646043" cy="11212289"/>
          </a:xfrm>
          <a:prstGeom prst="rightBrace">
            <a:avLst>
              <a:gd name="adj1" fmla="val 69857"/>
              <a:gd name="adj2" fmla="val 30016"/>
            </a:avLst>
          </a:prstGeom>
          <a:solidFill>
            <a:schemeClr val="accent6">
              <a:lumMod val="40000"/>
              <a:lumOff val="60000"/>
            </a:schemeClr>
          </a:solidFill>
          <a:ln w="38100">
            <a:solidFill>
              <a:srgbClr val="CC0099"/>
            </a:solidFill>
            <a:prstDash val="lgDash"/>
          </a:ln>
          <a:effectLst>
            <a:glow rad="101600">
              <a:schemeClr val="accent4">
                <a:lumMod val="75000"/>
                <a:alpha val="60000"/>
              </a:schemeClr>
            </a:glow>
          </a:effectLst>
          <a:scene3d>
            <a:camera prst="orthographicFront">
              <a:rot lat="0" lon="0" rev="0"/>
            </a:camera>
            <a:lightRig rig="contrasting" dir="t">
              <a:rot lat="0" lon="0" rev="7800000"/>
            </a:lightRig>
          </a:scene3d>
          <a:sp3d>
            <a:bevelT w="139700" h="139700"/>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Rectangle 36"/>
          <p:cNvSpPr/>
          <p:nvPr/>
        </p:nvSpPr>
        <p:spPr>
          <a:xfrm>
            <a:off x="97968" y="2242458"/>
            <a:ext cx="4749826" cy="6204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Sukkot Feast of the </a:t>
            </a:r>
            <a:r>
              <a:rPr lang="en-US" sz="2800" b="1" dirty="0" err="1" smtClean="0">
                <a:solidFill>
                  <a:srgbClr val="CC0099"/>
                </a:solidFill>
              </a:rPr>
              <a:t>Yahudim</a:t>
            </a:r>
            <a:r>
              <a:rPr lang="en-US" sz="2800" b="1" dirty="0" smtClean="0">
                <a:solidFill>
                  <a:srgbClr val="CC0099"/>
                </a:solidFill>
              </a:rPr>
              <a:t>!</a:t>
            </a:r>
            <a:endParaRPr lang="en-CA" sz="2800" b="1" dirty="0">
              <a:solidFill>
                <a:srgbClr val="CC0099"/>
              </a:solidFill>
            </a:endParaRPr>
          </a:p>
        </p:txBody>
      </p:sp>
      <p:graphicFrame>
        <p:nvGraphicFramePr>
          <p:cNvPr id="39" name="Table 38"/>
          <p:cNvGraphicFramePr>
            <a:graphicFrameLocks noGrp="1"/>
          </p:cNvGraphicFramePr>
          <p:nvPr>
            <p:extLst>
              <p:ext uri="{D42A27DB-BD31-4B8C-83A1-F6EECF244321}">
                <p14:modId xmlns:p14="http://schemas.microsoft.com/office/powerpoint/2010/main" val="295408327"/>
              </p:ext>
            </p:extLst>
          </p:nvPr>
        </p:nvGraphicFramePr>
        <p:xfrm>
          <a:off x="4659090" y="4570672"/>
          <a:ext cx="7021285" cy="587338"/>
        </p:xfrm>
        <a:graphic>
          <a:graphicData uri="http://schemas.openxmlformats.org/drawingml/2006/table">
            <a:tbl>
              <a:tblPr firstRow="1" bandRow="1">
                <a:tableStyleId>{5C22544A-7EE6-4342-B048-85BDC9FD1C3A}</a:tableStyleId>
              </a:tblPr>
              <a:tblGrid>
                <a:gridCol w="1404257"/>
                <a:gridCol w="1404257"/>
                <a:gridCol w="1404257"/>
                <a:gridCol w="1404257"/>
                <a:gridCol w="1404257"/>
              </a:tblGrid>
              <a:tr h="587338">
                <a:tc>
                  <a:txBody>
                    <a:bodyPr/>
                    <a:lstStyle/>
                    <a:p>
                      <a:r>
                        <a:rPr lang="en-US" b="0" dirty="0" smtClean="0">
                          <a:solidFill>
                            <a:schemeClr val="tx1"/>
                          </a:solidFill>
                        </a:rPr>
                        <a:t>15    </a:t>
                      </a:r>
                      <a:r>
                        <a:rPr lang="en-US" dirty="0" smtClean="0"/>
                        <a:t>      </a:t>
                      </a:r>
                      <a:r>
                        <a:rPr lang="en-US" sz="3200" dirty="0" smtClean="0">
                          <a:solidFill>
                            <a:srgbClr val="0000CC"/>
                          </a:solidFill>
                        </a:rPr>
                        <a:t>1</a:t>
                      </a:r>
                      <a:endParaRPr lang="en-CA" sz="320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16</a:t>
                      </a:r>
                      <a:r>
                        <a:rPr lang="en-US" dirty="0" smtClean="0"/>
                        <a:t>      </a:t>
                      </a:r>
                      <a:r>
                        <a:rPr lang="en-US" sz="3200" dirty="0" smtClean="0">
                          <a:solidFill>
                            <a:srgbClr val="0000CC"/>
                          </a:solidFill>
                        </a:rPr>
                        <a:t>2</a:t>
                      </a:r>
                      <a:endParaRPr lang="en-CA" sz="320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17      </a:t>
                      </a:r>
                      <a:r>
                        <a:rPr lang="en-US" sz="3200" b="0" dirty="0" smtClean="0">
                          <a:solidFill>
                            <a:srgbClr val="0000CC"/>
                          </a:solidFill>
                        </a:rPr>
                        <a:t>3</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18      </a:t>
                      </a:r>
                      <a:r>
                        <a:rPr lang="en-US" sz="3200" b="0" dirty="0" smtClean="0">
                          <a:solidFill>
                            <a:srgbClr val="0000CC"/>
                          </a:solidFill>
                        </a:rPr>
                        <a:t>4</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c>
                  <a:txBody>
                    <a:bodyPr/>
                    <a:lstStyle/>
                    <a:p>
                      <a:r>
                        <a:rPr lang="en-US" b="0" dirty="0" smtClean="0">
                          <a:solidFill>
                            <a:schemeClr val="tx1"/>
                          </a:solidFill>
                        </a:rPr>
                        <a:t>19     </a:t>
                      </a:r>
                      <a:r>
                        <a:rPr lang="en-US" sz="3200" b="0" dirty="0" smtClean="0">
                          <a:solidFill>
                            <a:srgbClr val="0000CC"/>
                          </a:solidFill>
                        </a:rPr>
                        <a:t>5</a:t>
                      </a:r>
                      <a:endParaRPr lang="en-CA" sz="3200" b="0" dirty="0">
                        <a:solidFill>
                          <a:srgbClr val="0000C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w="77470" h="12700" prst="softRound"/>
                      <a:lightRig rig="flood" dir="t"/>
                    </a:cell3D>
                    <a:solidFill>
                      <a:srgbClr val="FF99FF"/>
                    </a:solidFill>
                  </a:tcPr>
                </a:tc>
              </a:tr>
            </a:tbl>
          </a:graphicData>
        </a:graphic>
      </p:graphicFrame>
      <p:sp>
        <p:nvSpPr>
          <p:cNvPr id="41" name="Notched Right Arrow 40"/>
          <p:cNvSpPr/>
          <p:nvPr/>
        </p:nvSpPr>
        <p:spPr>
          <a:xfrm rot="16200000">
            <a:off x="4647834" y="4563024"/>
            <a:ext cx="1154185" cy="492999"/>
          </a:xfrm>
          <a:prstGeom prst="notchedRightArrow">
            <a:avLst>
              <a:gd name="adj1" fmla="val 42244"/>
              <a:gd name="adj2" fmla="val 88186"/>
            </a:avLst>
          </a:prstGeom>
          <a:solidFill>
            <a:schemeClr val="accent2">
              <a:lumMod val="75000"/>
            </a:schemeClr>
          </a:solidFill>
          <a:ln w="28575">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p:cNvCxnSpPr/>
          <p:nvPr/>
        </p:nvCxnSpPr>
        <p:spPr>
          <a:xfrm flipH="1">
            <a:off x="5758543" y="1710845"/>
            <a:ext cx="3474646" cy="2980898"/>
          </a:xfrm>
          <a:prstGeom prst="straightConnector1">
            <a:avLst/>
          </a:prstGeom>
          <a:ln w="76200">
            <a:solidFill>
              <a:srgbClr val="0000CC"/>
            </a:solidFill>
            <a:headEnd type="none" w="med" len="med"/>
            <a:tailEnd type="arrow" w="med" len="med"/>
          </a:ln>
          <a:effectLst>
            <a:glow rad="228600">
              <a:srgbClr val="34E9FC">
                <a:alpha val="82000"/>
              </a:srgbClr>
            </a:glow>
          </a:effectLst>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0396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5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5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5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4" dur="15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5" dur="15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6" dur="1500"/>
                                        <p:tgtEl>
                                          <p:spTgt spid="3">
                                            <p:txEl>
                                              <p:pRg st="2" end="2"/>
                                            </p:txEl>
                                          </p:spTgt>
                                        </p:tgtEl>
                                      </p:cBhvr>
                                    </p:animEffect>
                                  </p:childTnLst>
                                </p:cTn>
                              </p:par>
                              <p:par>
                                <p:cTn id="17" presetID="31" presetClass="entr" presetSubtype="0" fill="hold" nodeType="withEffect">
                                  <p:stCondLst>
                                    <p:cond delay="20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1000" fill="hold"/>
                                        <p:tgtEl>
                                          <p:spTgt spid="35"/>
                                        </p:tgtEl>
                                        <p:attrNameLst>
                                          <p:attrName>ppt_w</p:attrName>
                                        </p:attrNameLst>
                                      </p:cBhvr>
                                      <p:tavLst>
                                        <p:tav tm="0">
                                          <p:val>
                                            <p:fltVal val="0"/>
                                          </p:val>
                                        </p:tav>
                                        <p:tav tm="100000">
                                          <p:val>
                                            <p:strVal val="#ppt_w"/>
                                          </p:val>
                                        </p:tav>
                                      </p:tavLst>
                                    </p:anim>
                                    <p:anim calcmode="lin" valueType="num">
                                      <p:cBhvr>
                                        <p:cTn id="20" dur="1000" fill="hold"/>
                                        <p:tgtEl>
                                          <p:spTgt spid="35"/>
                                        </p:tgtEl>
                                        <p:attrNameLst>
                                          <p:attrName>ppt_h</p:attrName>
                                        </p:attrNameLst>
                                      </p:cBhvr>
                                      <p:tavLst>
                                        <p:tav tm="0">
                                          <p:val>
                                            <p:fltVal val="0"/>
                                          </p:val>
                                        </p:tav>
                                        <p:tav tm="100000">
                                          <p:val>
                                            <p:strVal val="#ppt_h"/>
                                          </p:val>
                                        </p:tav>
                                      </p:tavLst>
                                    </p:anim>
                                    <p:anim calcmode="lin" valueType="num">
                                      <p:cBhvr>
                                        <p:cTn id="21" dur="1000" fill="hold"/>
                                        <p:tgtEl>
                                          <p:spTgt spid="35"/>
                                        </p:tgtEl>
                                        <p:attrNameLst>
                                          <p:attrName>style.rotation</p:attrName>
                                        </p:attrNameLst>
                                      </p:cBhvr>
                                      <p:tavLst>
                                        <p:tav tm="0">
                                          <p:val>
                                            <p:fltVal val="90"/>
                                          </p:val>
                                        </p:tav>
                                        <p:tav tm="100000">
                                          <p:val>
                                            <p:fltVal val="0"/>
                                          </p:val>
                                        </p:tav>
                                      </p:tavLst>
                                    </p:anim>
                                    <p:animEffect transition="in" filter="fade">
                                      <p:cBhvr>
                                        <p:cTn id="22" dur="1000"/>
                                        <p:tgtEl>
                                          <p:spTgt spid="35"/>
                                        </p:tgtEl>
                                      </p:cBhvr>
                                    </p:animEffect>
                                  </p:childTnLst>
                                </p:cTn>
                              </p:par>
                              <p:par>
                                <p:cTn id="23" presetID="22" presetClass="entr" presetSubtype="1" repeatCount="2000" fill="hold" nodeType="withEffect">
                                  <p:stCondLst>
                                    <p:cond delay="2000"/>
                                  </p:stCondLst>
                                  <p:childTnLst>
                                    <p:set>
                                      <p:cBhvr>
                                        <p:cTn id="24" dur="1" fill="hold">
                                          <p:stCondLst>
                                            <p:cond delay="0"/>
                                          </p:stCondLst>
                                        </p:cTn>
                                        <p:tgtEl>
                                          <p:spTgt spid="35"/>
                                        </p:tgtEl>
                                        <p:attrNameLst>
                                          <p:attrName>style.visibility</p:attrName>
                                        </p:attrNameLst>
                                      </p:cBhvr>
                                      <p:to>
                                        <p:strVal val="visible"/>
                                      </p:to>
                                    </p:set>
                                    <p:animEffect transition="in" filter="wipe(up)">
                                      <p:cBhvr>
                                        <p:cTn id="25" dur="3000"/>
                                        <p:tgtEl>
                                          <p:spTgt spid="35"/>
                                        </p:tgtEl>
                                      </p:cBhvr>
                                    </p:animEffect>
                                  </p:childTnLst>
                                </p:cTn>
                              </p:par>
                              <p:par>
                                <p:cTn id="26" presetID="22" presetClass="entr" presetSubtype="4" fill="hold" nodeType="withEffect">
                                  <p:stCondLst>
                                    <p:cond delay="150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1250"/>
                                        <p:tgtEl>
                                          <p:spTgt spid="3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5">
                                            <p:txEl>
                                              <p:pRg st="0" end="0"/>
                                            </p:txEl>
                                          </p:spTgt>
                                        </p:tgtEl>
                                        <p:attrNameLst>
                                          <p:attrName>style.visibility</p:attrName>
                                        </p:attrNameLst>
                                      </p:cBhvr>
                                      <p:to>
                                        <p:strVal val="visible"/>
                                      </p:to>
                                    </p:set>
                                    <p:animEffect transition="in" filter="wipe(left)">
                                      <p:cBhvr>
                                        <p:cTn id="33" dur="3000"/>
                                        <p:tgtEl>
                                          <p:spTgt spid="5">
                                            <p:txEl>
                                              <p:pRg st="0" end="0"/>
                                            </p:txEl>
                                          </p:spTgt>
                                        </p:tgtEl>
                                      </p:cBhvr>
                                    </p:animEffect>
                                  </p:childTnLst>
                                </p:cTn>
                              </p:par>
                              <p:par>
                                <p:cTn id="34" presetID="47" presetClass="entr" presetSubtype="0" fill="hold" grpId="0" nodeType="withEffect">
                                  <p:stCondLst>
                                    <p:cond delay="150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425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26" presetClass="entr" presetSubtype="0" fill="hold" nodeType="withEffect">
                                  <p:stCondLst>
                                    <p:cond delay="150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80">
                                          <p:stCondLst>
                                            <p:cond delay="0"/>
                                          </p:stCondLst>
                                        </p:cTn>
                                        <p:tgtEl>
                                          <p:spTgt spid="26"/>
                                        </p:tgtEl>
                                      </p:cBhvr>
                                    </p:animEffect>
                                    <p:anim calcmode="lin" valueType="num">
                                      <p:cBhvr>
                                        <p:cTn id="47"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52" dur="26">
                                          <p:stCondLst>
                                            <p:cond delay="650"/>
                                          </p:stCondLst>
                                        </p:cTn>
                                        <p:tgtEl>
                                          <p:spTgt spid="26"/>
                                        </p:tgtEl>
                                      </p:cBhvr>
                                      <p:to x="100000" y="60000"/>
                                    </p:animScale>
                                    <p:animScale>
                                      <p:cBhvr>
                                        <p:cTn id="53" dur="166" decel="50000">
                                          <p:stCondLst>
                                            <p:cond delay="676"/>
                                          </p:stCondLst>
                                        </p:cTn>
                                        <p:tgtEl>
                                          <p:spTgt spid="26"/>
                                        </p:tgtEl>
                                      </p:cBhvr>
                                      <p:to x="100000" y="100000"/>
                                    </p:animScale>
                                    <p:animScale>
                                      <p:cBhvr>
                                        <p:cTn id="54" dur="26">
                                          <p:stCondLst>
                                            <p:cond delay="1312"/>
                                          </p:stCondLst>
                                        </p:cTn>
                                        <p:tgtEl>
                                          <p:spTgt spid="26"/>
                                        </p:tgtEl>
                                      </p:cBhvr>
                                      <p:to x="100000" y="80000"/>
                                    </p:animScale>
                                    <p:animScale>
                                      <p:cBhvr>
                                        <p:cTn id="55" dur="166" decel="50000">
                                          <p:stCondLst>
                                            <p:cond delay="1338"/>
                                          </p:stCondLst>
                                        </p:cTn>
                                        <p:tgtEl>
                                          <p:spTgt spid="26"/>
                                        </p:tgtEl>
                                      </p:cBhvr>
                                      <p:to x="100000" y="100000"/>
                                    </p:animScale>
                                    <p:animScale>
                                      <p:cBhvr>
                                        <p:cTn id="56" dur="26">
                                          <p:stCondLst>
                                            <p:cond delay="1642"/>
                                          </p:stCondLst>
                                        </p:cTn>
                                        <p:tgtEl>
                                          <p:spTgt spid="26"/>
                                        </p:tgtEl>
                                      </p:cBhvr>
                                      <p:to x="100000" y="90000"/>
                                    </p:animScale>
                                    <p:animScale>
                                      <p:cBhvr>
                                        <p:cTn id="57" dur="166" decel="50000">
                                          <p:stCondLst>
                                            <p:cond delay="1668"/>
                                          </p:stCondLst>
                                        </p:cTn>
                                        <p:tgtEl>
                                          <p:spTgt spid="26"/>
                                        </p:tgtEl>
                                      </p:cBhvr>
                                      <p:to x="100000" y="100000"/>
                                    </p:animScale>
                                    <p:animScale>
                                      <p:cBhvr>
                                        <p:cTn id="58" dur="26">
                                          <p:stCondLst>
                                            <p:cond delay="1808"/>
                                          </p:stCondLst>
                                        </p:cTn>
                                        <p:tgtEl>
                                          <p:spTgt spid="26"/>
                                        </p:tgtEl>
                                      </p:cBhvr>
                                      <p:to x="100000" y="95000"/>
                                    </p:animScale>
                                    <p:animScale>
                                      <p:cBhvr>
                                        <p:cTn id="59" dur="166" decel="50000">
                                          <p:stCondLst>
                                            <p:cond delay="1834"/>
                                          </p:stCondLst>
                                        </p:cTn>
                                        <p:tgtEl>
                                          <p:spTgt spid="26"/>
                                        </p:tgtEl>
                                      </p:cBhvr>
                                      <p:to x="100000" y="100000"/>
                                    </p:animScale>
                                  </p:childTnLst>
                                </p:cTn>
                              </p:par>
                              <p:par>
                                <p:cTn id="60" presetID="22" presetClass="entr" presetSubtype="8" fill="hold" nodeType="withEffect">
                                  <p:stCondLst>
                                    <p:cond delay="425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1500"/>
                                        <p:tgtEl>
                                          <p:spTgt spid="3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Effect transition="in" filter="wipe(left)">
                                      <p:cBhvr>
                                        <p:cTn id="67" dur="1250"/>
                                        <p:tgtEl>
                                          <p:spTgt spid="3">
                                            <p:txEl>
                                              <p:pRg st="8" end="8"/>
                                            </p:txEl>
                                          </p:spTgt>
                                        </p:tgtEl>
                                      </p:cBhvr>
                                    </p:animEffect>
                                  </p:childTnLst>
                                </p:cTn>
                              </p:par>
                              <p:par>
                                <p:cTn id="68" presetID="26" presetClass="entr" presetSubtype="0" fill="hold" grpId="0" nodeType="withEffect">
                                  <p:stCondLst>
                                    <p:cond delay="1250"/>
                                  </p:stCondLst>
                                  <p:childTnLst>
                                    <p:set>
                                      <p:cBhvr>
                                        <p:cTn id="69" dur="1" fill="hold">
                                          <p:stCondLst>
                                            <p:cond delay="0"/>
                                          </p:stCondLst>
                                        </p:cTn>
                                        <p:tgtEl>
                                          <p:spTgt spid="38"/>
                                        </p:tgtEl>
                                        <p:attrNameLst>
                                          <p:attrName>style.visibility</p:attrName>
                                        </p:attrNameLst>
                                      </p:cBhvr>
                                      <p:to>
                                        <p:strVal val="visible"/>
                                      </p:to>
                                    </p:set>
                                    <p:animEffect transition="in" filter="wipe(down)">
                                      <p:cBhvr>
                                        <p:cTn id="70" dur="870">
                                          <p:stCondLst>
                                            <p:cond delay="0"/>
                                          </p:stCondLst>
                                        </p:cTn>
                                        <p:tgtEl>
                                          <p:spTgt spid="38"/>
                                        </p:tgtEl>
                                      </p:cBhvr>
                                    </p:animEffect>
                                    <p:anim calcmode="lin" valueType="num">
                                      <p:cBhvr>
                                        <p:cTn id="71" dur="2733"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72" dur="996"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73" dur="996" tmFilter="0, 0; 0.125,0.2665; 0.25,0.4; 0.375,0.465; 0.5,0.5;  0.625,0.535; 0.75,0.6; 0.875,0.7335; 1,1">
                                          <p:stCondLst>
                                            <p:cond delay="996"/>
                                          </p:stCondLst>
                                        </p:cTn>
                                        <p:tgtEl>
                                          <p:spTgt spid="38"/>
                                        </p:tgtEl>
                                        <p:attrNameLst>
                                          <p:attrName>ppt_y</p:attrName>
                                        </p:attrNameLst>
                                      </p:cBhvr>
                                      <p:tavLst>
                                        <p:tav tm="0" fmla="#ppt_y-sin(pi*$)/9">
                                          <p:val>
                                            <p:fltVal val="0"/>
                                          </p:val>
                                        </p:tav>
                                        <p:tav tm="100000">
                                          <p:val>
                                            <p:fltVal val="1"/>
                                          </p:val>
                                        </p:tav>
                                      </p:tavLst>
                                    </p:anim>
                                    <p:anim calcmode="lin" valueType="num">
                                      <p:cBhvr>
                                        <p:cTn id="74" dur="498" tmFilter="0, 0; 0.125,0.2665; 0.25,0.4; 0.375,0.465; 0.5,0.5;  0.625,0.535; 0.75,0.6; 0.875,0.7335; 1,1">
                                          <p:stCondLst>
                                            <p:cond delay="1986"/>
                                          </p:stCondLst>
                                        </p:cTn>
                                        <p:tgtEl>
                                          <p:spTgt spid="38"/>
                                        </p:tgtEl>
                                        <p:attrNameLst>
                                          <p:attrName>ppt_y</p:attrName>
                                        </p:attrNameLst>
                                      </p:cBhvr>
                                      <p:tavLst>
                                        <p:tav tm="0" fmla="#ppt_y-sin(pi*$)/27">
                                          <p:val>
                                            <p:fltVal val="0"/>
                                          </p:val>
                                        </p:tav>
                                        <p:tav tm="100000">
                                          <p:val>
                                            <p:fltVal val="1"/>
                                          </p:val>
                                        </p:tav>
                                      </p:tavLst>
                                    </p:anim>
                                    <p:anim calcmode="lin" valueType="num">
                                      <p:cBhvr>
                                        <p:cTn id="75" dur="246" tmFilter="0, 0; 0.125,0.2665; 0.25,0.4; 0.375,0.465; 0.5,0.5;  0.625,0.535; 0.75,0.6; 0.875,0.7335; 1,1">
                                          <p:stCondLst>
                                            <p:cond delay="2484"/>
                                          </p:stCondLst>
                                        </p:cTn>
                                        <p:tgtEl>
                                          <p:spTgt spid="38"/>
                                        </p:tgtEl>
                                        <p:attrNameLst>
                                          <p:attrName>ppt_y</p:attrName>
                                        </p:attrNameLst>
                                      </p:cBhvr>
                                      <p:tavLst>
                                        <p:tav tm="0" fmla="#ppt_y-sin(pi*$)/81">
                                          <p:val>
                                            <p:fltVal val="0"/>
                                          </p:val>
                                        </p:tav>
                                        <p:tav tm="100000">
                                          <p:val>
                                            <p:fltVal val="1"/>
                                          </p:val>
                                        </p:tav>
                                      </p:tavLst>
                                    </p:anim>
                                    <p:animScale>
                                      <p:cBhvr>
                                        <p:cTn id="76" dur="39">
                                          <p:stCondLst>
                                            <p:cond delay="975"/>
                                          </p:stCondLst>
                                        </p:cTn>
                                        <p:tgtEl>
                                          <p:spTgt spid="38"/>
                                        </p:tgtEl>
                                      </p:cBhvr>
                                      <p:to x="100000" y="60000"/>
                                    </p:animScale>
                                    <p:animScale>
                                      <p:cBhvr>
                                        <p:cTn id="77" dur="249" decel="50000">
                                          <p:stCondLst>
                                            <p:cond delay="1014"/>
                                          </p:stCondLst>
                                        </p:cTn>
                                        <p:tgtEl>
                                          <p:spTgt spid="38"/>
                                        </p:tgtEl>
                                      </p:cBhvr>
                                      <p:to x="100000" y="100000"/>
                                    </p:animScale>
                                    <p:animScale>
                                      <p:cBhvr>
                                        <p:cTn id="78" dur="39">
                                          <p:stCondLst>
                                            <p:cond delay="1968"/>
                                          </p:stCondLst>
                                        </p:cTn>
                                        <p:tgtEl>
                                          <p:spTgt spid="38"/>
                                        </p:tgtEl>
                                      </p:cBhvr>
                                      <p:to x="100000" y="80000"/>
                                    </p:animScale>
                                    <p:animScale>
                                      <p:cBhvr>
                                        <p:cTn id="79" dur="249" decel="50000">
                                          <p:stCondLst>
                                            <p:cond delay="2007"/>
                                          </p:stCondLst>
                                        </p:cTn>
                                        <p:tgtEl>
                                          <p:spTgt spid="38"/>
                                        </p:tgtEl>
                                      </p:cBhvr>
                                      <p:to x="100000" y="100000"/>
                                    </p:animScale>
                                    <p:animScale>
                                      <p:cBhvr>
                                        <p:cTn id="80" dur="39">
                                          <p:stCondLst>
                                            <p:cond delay="2463"/>
                                          </p:stCondLst>
                                        </p:cTn>
                                        <p:tgtEl>
                                          <p:spTgt spid="38"/>
                                        </p:tgtEl>
                                      </p:cBhvr>
                                      <p:to x="100000" y="90000"/>
                                    </p:animScale>
                                    <p:animScale>
                                      <p:cBhvr>
                                        <p:cTn id="81" dur="249" decel="50000">
                                          <p:stCondLst>
                                            <p:cond delay="2502"/>
                                          </p:stCondLst>
                                        </p:cTn>
                                        <p:tgtEl>
                                          <p:spTgt spid="38"/>
                                        </p:tgtEl>
                                      </p:cBhvr>
                                      <p:to x="100000" y="100000"/>
                                    </p:animScale>
                                    <p:animScale>
                                      <p:cBhvr>
                                        <p:cTn id="82" dur="39">
                                          <p:stCondLst>
                                            <p:cond delay="2712"/>
                                          </p:stCondLst>
                                        </p:cTn>
                                        <p:tgtEl>
                                          <p:spTgt spid="38"/>
                                        </p:tgtEl>
                                      </p:cBhvr>
                                      <p:to x="100000" y="95000"/>
                                    </p:animScale>
                                    <p:animScale>
                                      <p:cBhvr>
                                        <p:cTn id="83" dur="249" decel="50000">
                                          <p:stCondLst>
                                            <p:cond delay="2751"/>
                                          </p:stCondLst>
                                        </p:cTn>
                                        <p:tgtEl>
                                          <p:spTgt spid="38"/>
                                        </p:tgtEl>
                                      </p:cBhvr>
                                      <p:to x="100000" y="100000"/>
                                    </p:animScale>
                                  </p:childTnLst>
                                </p:cTn>
                              </p:par>
                              <p:par>
                                <p:cTn id="84" presetID="26" presetClass="entr" presetSubtype="0" fill="hold" grpId="0" nodeType="withEffect">
                                  <p:stCondLst>
                                    <p:cond delay="1250"/>
                                  </p:stCondLst>
                                  <p:childTnLst>
                                    <p:set>
                                      <p:cBhvr>
                                        <p:cTn id="85" dur="1" fill="hold">
                                          <p:stCondLst>
                                            <p:cond delay="0"/>
                                          </p:stCondLst>
                                        </p:cTn>
                                        <p:tgtEl>
                                          <p:spTgt spid="41"/>
                                        </p:tgtEl>
                                        <p:attrNameLst>
                                          <p:attrName>style.visibility</p:attrName>
                                        </p:attrNameLst>
                                      </p:cBhvr>
                                      <p:to>
                                        <p:strVal val="visible"/>
                                      </p:to>
                                    </p:set>
                                    <p:animEffect transition="in" filter="wipe(down)">
                                      <p:cBhvr>
                                        <p:cTn id="86" dur="870">
                                          <p:stCondLst>
                                            <p:cond delay="0"/>
                                          </p:stCondLst>
                                        </p:cTn>
                                        <p:tgtEl>
                                          <p:spTgt spid="41"/>
                                        </p:tgtEl>
                                      </p:cBhvr>
                                    </p:animEffect>
                                    <p:anim calcmode="lin" valueType="num">
                                      <p:cBhvr>
                                        <p:cTn id="87" dur="2733" tmFilter="0,0; 0.14,0.36; 0.43,0.73; 0.71,0.91; 1.0,1.0">
                                          <p:stCondLst>
                                            <p:cond delay="0"/>
                                          </p:stCondLst>
                                        </p:cTn>
                                        <p:tgtEl>
                                          <p:spTgt spid="41"/>
                                        </p:tgtEl>
                                        <p:attrNameLst>
                                          <p:attrName>ppt_x</p:attrName>
                                        </p:attrNameLst>
                                      </p:cBhvr>
                                      <p:tavLst>
                                        <p:tav tm="0">
                                          <p:val>
                                            <p:strVal val="#ppt_x-0.25"/>
                                          </p:val>
                                        </p:tav>
                                        <p:tav tm="100000">
                                          <p:val>
                                            <p:strVal val="#ppt_x"/>
                                          </p:val>
                                        </p:tav>
                                      </p:tavLst>
                                    </p:anim>
                                    <p:anim calcmode="lin" valueType="num">
                                      <p:cBhvr>
                                        <p:cTn id="88" dur="996" tmFilter="0.0,0.0; 0.25,0.07; 0.50,0.2; 0.75,0.467; 1.0,1.0">
                                          <p:stCondLst>
                                            <p:cond delay="0"/>
                                          </p:stCondLst>
                                        </p:cTn>
                                        <p:tgtEl>
                                          <p:spTgt spid="41"/>
                                        </p:tgtEl>
                                        <p:attrNameLst>
                                          <p:attrName>ppt_y</p:attrName>
                                        </p:attrNameLst>
                                      </p:cBhvr>
                                      <p:tavLst>
                                        <p:tav tm="0" fmla="#ppt_y-sin(pi*$)/3">
                                          <p:val>
                                            <p:fltVal val="0.5"/>
                                          </p:val>
                                        </p:tav>
                                        <p:tav tm="100000">
                                          <p:val>
                                            <p:fltVal val="1"/>
                                          </p:val>
                                        </p:tav>
                                      </p:tavLst>
                                    </p:anim>
                                    <p:anim calcmode="lin" valueType="num">
                                      <p:cBhvr>
                                        <p:cTn id="89" dur="996" tmFilter="0, 0; 0.125,0.2665; 0.25,0.4; 0.375,0.465; 0.5,0.5;  0.625,0.535; 0.75,0.6; 0.875,0.7335; 1,1">
                                          <p:stCondLst>
                                            <p:cond delay="996"/>
                                          </p:stCondLst>
                                        </p:cTn>
                                        <p:tgtEl>
                                          <p:spTgt spid="41"/>
                                        </p:tgtEl>
                                        <p:attrNameLst>
                                          <p:attrName>ppt_y</p:attrName>
                                        </p:attrNameLst>
                                      </p:cBhvr>
                                      <p:tavLst>
                                        <p:tav tm="0" fmla="#ppt_y-sin(pi*$)/9">
                                          <p:val>
                                            <p:fltVal val="0"/>
                                          </p:val>
                                        </p:tav>
                                        <p:tav tm="100000">
                                          <p:val>
                                            <p:fltVal val="1"/>
                                          </p:val>
                                        </p:tav>
                                      </p:tavLst>
                                    </p:anim>
                                    <p:anim calcmode="lin" valueType="num">
                                      <p:cBhvr>
                                        <p:cTn id="90" dur="498" tmFilter="0, 0; 0.125,0.2665; 0.25,0.4; 0.375,0.465; 0.5,0.5;  0.625,0.535; 0.75,0.6; 0.875,0.7335; 1,1">
                                          <p:stCondLst>
                                            <p:cond delay="1986"/>
                                          </p:stCondLst>
                                        </p:cTn>
                                        <p:tgtEl>
                                          <p:spTgt spid="41"/>
                                        </p:tgtEl>
                                        <p:attrNameLst>
                                          <p:attrName>ppt_y</p:attrName>
                                        </p:attrNameLst>
                                      </p:cBhvr>
                                      <p:tavLst>
                                        <p:tav tm="0" fmla="#ppt_y-sin(pi*$)/27">
                                          <p:val>
                                            <p:fltVal val="0"/>
                                          </p:val>
                                        </p:tav>
                                        <p:tav tm="100000">
                                          <p:val>
                                            <p:fltVal val="1"/>
                                          </p:val>
                                        </p:tav>
                                      </p:tavLst>
                                    </p:anim>
                                    <p:anim calcmode="lin" valueType="num">
                                      <p:cBhvr>
                                        <p:cTn id="91" dur="246" tmFilter="0, 0; 0.125,0.2665; 0.25,0.4; 0.375,0.465; 0.5,0.5;  0.625,0.535; 0.75,0.6; 0.875,0.7335; 1,1">
                                          <p:stCondLst>
                                            <p:cond delay="2484"/>
                                          </p:stCondLst>
                                        </p:cTn>
                                        <p:tgtEl>
                                          <p:spTgt spid="41"/>
                                        </p:tgtEl>
                                        <p:attrNameLst>
                                          <p:attrName>ppt_y</p:attrName>
                                        </p:attrNameLst>
                                      </p:cBhvr>
                                      <p:tavLst>
                                        <p:tav tm="0" fmla="#ppt_y-sin(pi*$)/81">
                                          <p:val>
                                            <p:fltVal val="0"/>
                                          </p:val>
                                        </p:tav>
                                        <p:tav tm="100000">
                                          <p:val>
                                            <p:fltVal val="1"/>
                                          </p:val>
                                        </p:tav>
                                      </p:tavLst>
                                    </p:anim>
                                    <p:animScale>
                                      <p:cBhvr>
                                        <p:cTn id="92" dur="39">
                                          <p:stCondLst>
                                            <p:cond delay="975"/>
                                          </p:stCondLst>
                                        </p:cTn>
                                        <p:tgtEl>
                                          <p:spTgt spid="41"/>
                                        </p:tgtEl>
                                      </p:cBhvr>
                                      <p:to x="100000" y="60000"/>
                                    </p:animScale>
                                    <p:animScale>
                                      <p:cBhvr>
                                        <p:cTn id="93" dur="249" decel="50000">
                                          <p:stCondLst>
                                            <p:cond delay="1014"/>
                                          </p:stCondLst>
                                        </p:cTn>
                                        <p:tgtEl>
                                          <p:spTgt spid="41"/>
                                        </p:tgtEl>
                                      </p:cBhvr>
                                      <p:to x="100000" y="100000"/>
                                    </p:animScale>
                                    <p:animScale>
                                      <p:cBhvr>
                                        <p:cTn id="94" dur="39">
                                          <p:stCondLst>
                                            <p:cond delay="1968"/>
                                          </p:stCondLst>
                                        </p:cTn>
                                        <p:tgtEl>
                                          <p:spTgt spid="41"/>
                                        </p:tgtEl>
                                      </p:cBhvr>
                                      <p:to x="100000" y="80000"/>
                                    </p:animScale>
                                    <p:animScale>
                                      <p:cBhvr>
                                        <p:cTn id="95" dur="249" decel="50000">
                                          <p:stCondLst>
                                            <p:cond delay="2007"/>
                                          </p:stCondLst>
                                        </p:cTn>
                                        <p:tgtEl>
                                          <p:spTgt spid="41"/>
                                        </p:tgtEl>
                                      </p:cBhvr>
                                      <p:to x="100000" y="100000"/>
                                    </p:animScale>
                                    <p:animScale>
                                      <p:cBhvr>
                                        <p:cTn id="96" dur="39">
                                          <p:stCondLst>
                                            <p:cond delay="2463"/>
                                          </p:stCondLst>
                                        </p:cTn>
                                        <p:tgtEl>
                                          <p:spTgt spid="41"/>
                                        </p:tgtEl>
                                      </p:cBhvr>
                                      <p:to x="100000" y="90000"/>
                                    </p:animScale>
                                    <p:animScale>
                                      <p:cBhvr>
                                        <p:cTn id="97" dur="249" decel="50000">
                                          <p:stCondLst>
                                            <p:cond delay="2502"/>
                                          </p:stCondLst>
                                        </p:cTn>
                                        <p:tgtEl>
                                          <p:spTgt spid="41"/>
                                        </p:tgtEl>
                                      </p:cBhvr>
                                      <p:to x="100000" y="100000"/>
                                    </p:animScale>
                                    <p:animScale>
                                      <p:cBhvr>
                                        <p:cTn id="98" dur="39">
                                          <p:stCondLst>
                                            <p:cond delay="2712"/>
                                          </p:stCondLst>
                                        </p:cTn>
                                        <p:tgtEl>
                                          <p:spTgt spid="41"/>
                                        </p:tgtEl>
                                      </p:cBhvr>
                                      <p:to x="100000" y="95000"/>
                                    </p:animScale>
                                    <p:animScale>
                                      <p:cBhvr>
                                        <p:cTn id="99" dur="249" decel="50000">
                                          <p:stCondLst>
                                            <p:cond delay="2751"/>
                                          </p:stCondLst>
                                        </p:cTn>
                                        <p:tgtEl>
                                          <p:spTgt spid="4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6" grpId="0" animBg="1"/>
      <p:bldP spid="37" grpId="0"/>
      <p:bldP spid="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28" y="251068"/>
            <a:ext cx="11586954" cy="781897"/>
          </a:xfrm>
          <a:solidFill>
            <a:schemeClr val="accent4">
              <a:lumMod val="20000"/>
              <a:lumOff val="80000"/>
            </a:schemeClr>
          </a:solidFill>
          <a:ln w="76200">
            <a:solidFill>
              <a:schemeClr val="accent2">
                <a:lumMod val="75000"/>
              </a:schemeClr>
            </a:solidFill>
          </a:ln>
          <a:effectLst>
            <a:glow rad="520700">
              <a:srgbClr val="34E9FC">
                <a:alpha val="90000"/>
              </a:srgbClr>
            </a:glow>
          </a:effectLst>
          <a:scene3d>
            <a:camera prst="orthographicFront"/>
            <a:lightRig rig="threePt" dir="t"/>
          </a:scene3d>
          <a:sp3d>
            <a:bevelT prst="angle"/>
          </a:sp3d>
        </p:spPr>
        <p:txBody>
          <a:bodyPr>
            <a:normAutofit/>
            <a:sp3d extrusionH="57150">
              <a:bevelT w="38100" h="38100"/>
            </a:sp3d>
          </a:bodyPr>
          <a:lstStyle/>
          <a:p>
            <a:pPr algn="ctr"/>
            <a:r>
              <a:rPr lang="en-US" sz="3600" b="1" dirty="0" smtClean="0">
                <a:ln>
                  <a:solidFill>
                    <a:schemeClr val="tx1"/>
                  </a:solidFill>
                </a:ln>
                <a:solidFill>
                  <a:srgbClr val="34E9FC"/>
                </a:solidFill>
                <a:effectLst>
                  <a:glow rad="127000">
                    <a:srgbClr val="00FF00"/>
                  </a:glow>
                </a:effectLst>
                <a:latin typeface="Arial Black" panose="020B0A04020102020204" pitchFamily="34" charset="0"/>
              </a:rPr>
              <a:t>Yahusha</a:t>
            </a:r>
            <a:r>
              <a:rPr lang="en-US" sz="3600" b="1" dirty="0" smtClean="0">
                <a:ln>
                  <a:solidFill>
                    <a:schemeClr val="tx1"/>
                  </a:solidFill>
                </a:ln>
                <a:solidFill>
                  <a:srgbClr val="FF3399"/>
                </a:solidFill>
                <a:effectLst>
                  <a:glow rad="127000">
                    <a:srgbClr val="00FF00"/>
                  </a:glow>
                </a:effectLst>
              </a:rPr>
              <a:t> Arrives </a:t>
            </a:r>
            <a:r>
              <a:rPr lang="en-US" sz="3600" b="1" dirty="0" smtClean="0">
                <a:ln w="19050">
                  <a:solidFill>
                    <a:schemeClr val="tx1"/>
                  </a:solidFill>
                </a:ln>
                <a:solidFill>
                  <a:srgbClr val="FF3399"/>
                </a:solidFill>
                <a:effectLst>
                  <a:glow rad="127000">
                    <a:srgbClr val="00FF00"/>
                  </a:glow>
                </a:effectLst>
              </a:rPr>
              <a:t>“Late” - </a:t>
            </a:r>
            <a:r>
              <a:rPr lang="en-US" sz="3600" b="1" dirty="0" smtClean="0">
                <a:ln>
                  <a:solidFill>
                    <a:schemeClr val="tx1"/>
                  </a:solidFill>
                </a:ln>
                <a:solidFill>
                  <a:srgbClr val="FF3399"/>
                </a:solidFill>
                <a:effectLst>
                  <a:glow rad="127000">
                    <a:srgbClr val="00FF00"/>
                  </a:glow>
                </a:effectLst>
              </a:rPr>
              <a:t>But Very  -  </a:t>
            </a:r>
            <a:r>
              <a:rPr lang="en-US" sz="3600" b="1" dirty="0" smtClean="0">
                <a:ln w="28575">
                  <a:solidFill>
                    <a:srgbClr val="CC00FF"/>
                  </a:solidFill>
                </a:ln>
                <a:solidFill>
                  <a:srgbClr val="34E9FC"/>
                </a:solidFill>
                <a:effectLst>
                  <a:glow rad="127000">
                    <a:srgbClr val="00FF00"/>
                  </a:glow>
                </a:effectLst>
                <a:latin typeface="Arial Black" panose="020B0A04020102020204" pitchFamily="34" charset="0"/>
              </a:rPr>
              <a:t>“On Time!”</a:t>
            </a:r>
            <a:endParaRPr lang="en-US" sz="3600" b="1" dirty="0">
              <a:ln w="28575">
                <a:solidFill>
                  <a:srgbClr val="CC00FF"/>
                </a:solidFill>
              </a:ln>
              <a:solidFill>
                <a:srgbClr val="34E9FC"/>
              </a:solidFill>
              <a:effectLst>
                <a:glow rad="127000">
                  <a:srgbClr val="00FF00"/>
                </a:glow>
              </a:effectLst>
              <a:latin typeface="Arial Black" panose="020B0A04020102020204" pitchFamily="34" charset="0"/>
            </a:endParaRPr>
          </a:p>
        </p:txBody>
      </p:sp>
      <p:sp>
        <p:nvSpPr>
          <p:cNvPr id="3" name="Content Placeholder 2"/>
          <p:cNvSpPr>
            <a:spLocks noGrp="1"/>
          </p:cNvSpPr>
          <p:nvPr>
            <p:ph idx="1"/>
          </p:nvPr>
        </p:nvSpPr>
        <p:spPr>
          <a:xfrm>
            <a:off x="215153" y="1250576"/>
            <a:ext cx="11739282" cy="5351930"/>
          </a:xfrm>
          <a:solidFill>
            <a:schemeClr val="bg2"/>
          </a:solidFill>
          <a:ln w="28575">
            <a:solidFill>
              <a:schemeClr val="accent5">
                <a:lumMod val="75000"/>
              </a:schemeClr>
            </a:solidFill>
          </a:ln>
          <a:effectLst/>
          <a:scene3d>
            <a:camera prst="orthographicFront"/>
            <a:lightRig rig="threePt" dir="t"/>
          </a:scene3d>
          <a:sp3d>
            <a:bevelT w="114300" prst="artDeco"/>
          </a:sp3d>
        </p:spPr>
        <p:txBody>
          <a:bodyPr>
            <a:normAutofit/>
            <a:sp3d extrusionH="57150">
              <a:bevelT w="38100" h="38100"/>
            </a:sp3d>
          </a:bodyPr>
          <a:lstStyle/>
          <a:p>
            <a:pPr marL="0" lvl="0" indent="0">
              <a:buNone/>
            </a:pPr>
            <a:endParaRPr lang="en-US" dirty="0">
              <a:solidFill>
                <a:prstClr val="black"/>
              </a:solidFill>
              <a:latin typeface="Georgia" panose="02040502050405020303" pitchFamily="18" charset="0"/>
            </a:endParaRPr>
          </a:p>
          <a:p>
            <a:pPr marL="0" lvl="0" indent="0">
              <a:buNone/>
            </a:pPr>
            <a:r>
              <a:rPr lang="en-US" dirty="0" smtClean="0">
                <a:solidFill>
                  <a:prstClr val="black"/>
                </a:solidFill>
                <a:latin typeface="Georgia" panose="02040502050405020303" pitchFamily="18" charset="0"/>
              </a:rPr>
              <a:t>     </a:t>
            </a:r>
            <a:endParaRPr lang="en-US" dirty="0" smtClean="0">
              <a:solidFill>
                <a:prstClr val="black"/>
              </a:solidFill>
            </a:endParaRPr>
          </a:p>
          <a:p>
            <a:pPr marL="457200" lvl="1" indent="0">
              <a:buNone/>
            </a:pPr>
            <a:endParaRPr lang="en-US" dirty="0">
              <a:solidFill>
                <a:prstClr val="black"/>
              </a:solidFill>
            </a:endParaRPr>
          </a:p>
          <a:p>
            <a:pPr marL="457200" lvl="1" indent="0">
              <a:buNone/>
            </a:pPr>
            <a:r>
              <a:rPr lang="en-US" dirty="0" smtClean="0">
                <a:solidFill>
                  <a:prstClr val="black"/>
                </a:solidFill>
              </a:rPr>
              <a:t>       </a:t>
            </a:r>
            <a:endParaRPr lang="en-US" dirty="0">
              <a:solidFill>
                <a:prstClr val="black"/>
              </a:solidFill>
            </a:endParaRPr>
          </a:p>
          <a:p>
            <a:pPr marL="457200" lvl="1" indent="0">
              <a:buNone/>
            </a:pPr>
            <a:r>
              <a:rPr lang="en-US" dirty="0">
                <a:solidFill>
                  <a:prstClr val="black"/>
                </a:solidFill>
              </a:rPr>
              <a:t>					</a:t>
            </a:r>
            <a:endParaRPr lang="en-US" dirty="0" smtClean="0">
              <a:solidFill>
                <a:srgbClr val="008080"/>
              </a:solidFill>
              <a:latin typeface="Georgia" panose="02040502050405020303" pitchFamily="18" charset="0"/>
            </a:endParaRPr>
          </a:p>
          <a:p>
            <a:pPr marL="0" indent="0">
              <a:buNone/>
            </a:pPr>
            <a:r>
              <a:rPr lang="en-US" dirty="0" smtClean="0">
                <a:solidFill>
                  <a:srgbClr val="008080"/>
                </a:solidFill>
                <a:latin typeface="Georgia" panose="02040502050405020303" pitchFamily="18" charset="0"/>
              </a:rPr>
              <a:t>John 7:14</a:t>
            </a:r>
            <a:r>
              <a:rPr lang="en-US" dirty="0" smtClean="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And about the        				        </a:t>
            </a:r>
            <a:r>
              <a:rPr lang="he-IL" dirty="0" smtClean="0">
                <a:solidFill>
                  <a:srgbClr val="0000CC"/>
                </a:solidFill>
                <a:latin typeface="SBL Hebrew"/>
              </a:rPr>
              <a:t>יהושע</a:t>
            </a:r>
            <a:r>
              <a:rPr lang="en-US" dirty="0" smtClean="0">
                <a:solidFill>
                  <a:srgbClr val="0000CC"/>
                </a:solidFill>
                <a:latin typeface="SBL Hebrew"/>
              </a:rPr>
              <a:t> </a:t>
            </a:r>
            <a:r>
              <a:rPr lang="en-US" dirty="0" smtClean="0">
                <a:solidFill>
                  <a:srgbClr val="0000CC"/>
                </a:solidFill>
                <a:latin typeface="Georgia" panose="02040502050405020303" pitchFamily="18" charset="0"/>
              </a:rPr>
              <a:t> [</a:t>
            </a:r>
            <a:r>
              <a:rPr lang="en-US" dirty="0" err="1" smtClean="0">
                <a:solidFill>
                  <a:srgbClr val="0000CC"/>
                </a:solidFill>
                <a:latin typeface="Georgia" panose="02040502050405020303" pitchFamily="18" charset="0"/>
              </a:rPr>
              <a:t>Yahusha</a:t>
            </a:r>
            <a:r>
              <a:rPr lang="en-US" dirty="0" smtClean="0">
                <a:solidFill>
                  <a:srgbClr val="0000CC"/>
                </a:solidFill>
                <a:latin typeface="Georgia" panose="02040502050405020303" pitchFamily="18" charset="0"/>
              </a:rPr>
              <a:t>] 	</a:t>
            </a:r>
            <a:r>
              <a:rPr lang="en-US" b="1" dirty="0" smtClean="0">
                <a:ln>
                  <a:solidFill>
                    <a:schemeClr val="tx1"/>
                  </a:solidFill>
                </a:ln>
                <a:solidFill>
                  <a:schemeClr val="accent2">
                    <a:lumMod val="75000"/>
                  </a:schemeClr>
                </a:solidFill>
                <a:effectLst>
                  <a:glow rad="127000">
                    <a:srgbClr val="34E9FC"/>
                  </a:glow>
                </a:effectLst>
                <a:latin typeface="Georgia" panose="02040502050405020303" pitchFamily="18" charset="0"/>
              </a:rPr>
              <a:t>went up into the Set-apart Place,</a:t>
            </a:r>
            <a:r>
              <a:rPr lang="en-US" dirty="0" smtClean="0">
                <a:solidFill>
                  <a:schemeClr val="accent2">
                    <a:lumMod val="75000"/>
                  </a:schemeClr>
                </a:solidFill>
                <a:latin typeface="Georgia" panose="02040502050405020303" pitchFamily="18" charset="0"/>
              </a:rPr>
              <a:t> and He was teaching. </a:t>
            </a:r>
            <a:endParaRPr lang="en-US" dirty="0">
              <a:solidFill>
                <a:prstClr val="black"/>
              </a:solidFill>
            </a:endParaRPr>
          </a:p>
        </p:txBody>
      </p:sp>
      <p:sp>
        <p:nvSpPr>
          <p:cNvPr id="4" name="Slide Number Placeholder 3"/>
          <p:cNvSpPr>
            <a:spLocks noGrp="1"/>
          </p:cNvSpPr>
          <p:nvPr>
            <p:ph type="sldNum" sz="quarter" idx="12"/>
          </p:nvPr>
        </p:nvSpPr>
        <p:spPr>
          <a:xfrm>
            <a:off x="11908981" y="6547305"/>
            <a:ext cx="366912" cy="365125"/>
          </a:xfrm>
        </p:spPr>
        <p:txBody>
          <a:bodyPr/>
          <a:lstStyle/>
          <a:p>
            <a:fld id="{0B555D82-D20F-4DB7-B3E9-7B7EAC2F87A9}" type="slidenum">
              <a:rPr lang="en-US" smtClean="0">
                <a:solidFill>
                  <a:schemeClr val="tx1"/>
                </a:solidFill>
              </a:rPr>
              <a:t>25</a:t>
            </a:fld>
            <a:endParaRPr lang="en-US" dirty="0">
              <a:solidFill>
                <a:schemeClr val="tx1"/>
              </a:solidFill>
            </a:endParaRPr>
          </a:p>
        </p:txBody>
      </p:sp>
      <p:sp>
        <p:nvSpPr>
          <p:cNvPr id="38" name="Rectangle 37"/>
          <p:cNvSpPr/>
          <p:nvPr/>
        </p:nvSpPr>
        <p:spPr>
          <a:xfrm>
            <a:off x="4291107" y="3331029"/>
            <a:ext cx="4820234" cy="593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600" b="1" dirty="0" smtClean="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rPr>
              <a:t>MIDDLE</a:t>
            </a:r>
            <a:r>
              <a:rPr lang="en-US" sz="2800" b="1" dirty="0" smtClean="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rPr>
              <a:t> of the festival</a:t>
            </a:r>
            <a:endParaRPr lang="en-US" sz="2800" b="1" dirty="0">
              <a:ln>
                <a:solidFill>
                  <a:schemeClr val="tx1"/>
                </a:solidFill>
              </a:ln>
              <a:solidFill>
                <a:schemeClr val="accent2">
                  <a:lumMod val="75000"/>
                </a:schemeClr>
              </a:solidFill>
              <a:effectLst>
                <a:glow rad="101600">
                  <a:srgbClr val="34E9FC">
                    <a:alpha val="90000"/>
                  </a:srgbClr>
                </a:glow>
              </a:effectLst>
              <a:latin typeface="Georgia" panose="02040502050405020303" pitchFamily="18" charset="0"/>
            </a:endParaRPr>
          </a:p>
        </p:txBody>
      </p:sp>
      <p:graphicFrame>
        <p:nvGraphicFramePr>
          <p:cNvPr id="32" name="Table 31"/>
          <p:cNvGraphicFramePr>
            <a:graphicFrameLocks noGrp="1"/>
          </p:cNvGraphicFramePr>
          <p:nvPr>
            <p:extLst>
              <p:ext uri="{D42A27DB-BD31-4B8C-83A1-F6EECF244321}">
                <p14:modId xmlns:p14="http://schemas.microsoft.com/office/powerpoint/2010/main" val="328060873"/>
              </p:ext>
            </p:extLst>
          </p:nvPr>
        </p:nvGraphicFramePr>
        <p:xfrm>
          <a:off x="435431" y="2048317"/>
          <a:ext cx="11244944" cy="701040"/>
        </p:xfrm>
        <a:graphic>
          <a:graphicData uri="http://schemas.openxmlformats.org/drawingml/2006/table">
            <a:tbl>
              <a:tblPr firstRow="1" bandRow="1">
                <a:tableStyleId>{5C22544A-7EE6-4342-B048-85BDC9FD1C3A}</a:tableStyleId>
              </a:tblPr>
              <a:tblGrid>
                <a:gridCol w="1405618"/>
                <a:gridCol w="1405618"/>
                <a:gridCol w="1405618"/>
                <a:gridCol w="1405618"/>
                <a:gridCol w="1405618"/>
                <a:gridCol w="1405618"/>
                <a:gridCol w="1405618"/>
                <a:gridCol w="1405618"/>
              </a:tblGrid>
              <a:tr h="675013">
                <a:tc>
                  <a:txBody>
                    <a:bodyPr/>
                    <a:lstStyle/>
                    <a:p>
                      <a:r>
                        <a:rPr lang="en-US" b="0" dirty="0" smtClean="0">
                          <a:solidFill>
                            <a:schemeClr val="tx1"/>
                          </a:solidFill>
                        </a:rPr>
                        <a:t>15       </a:t>
                      </a:r>
                      <a:r>
                        <a:rPr lang="en-US" sz="2800" b="0" dirty="0" smtClean="0">
                          <a:solidFill>
                            <a:schemeClr val="tx1"/>
                          </a:solidFill>
                        </a:rPr>
                        <a:t>1</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16     </a:t>
                      </a:r>
                      <a:r>
                        <a:rPr lang="en-US" sz="2800" b="0" dirty="0" smtClean="0">
                          <a:solidFill>
                            <a:schemeClr val="tx1"/>
                          </a:solidFill>
                        </a:rPr>
                        <a:t> 2</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smtClean="0">
                          <a:solidFill>
                            <a:schemeClr val="tx1"/>
                          </a:solidFill>
                        </a:rPr>
                        <a:t>17      </a:t>
                      </a:r>
                      <a:r>
                        <a:rPr lang="en-US" sz="2800" b="0" smtClean="0">
                          <a:solidFill>
                            <a:schemeClr val="tx1"/>
                          </a:solidFill>
                        </a:rPr>
                        <a:t>3</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18    </a:t>
                      </a:r>
                      <a:r>
                        <a:rPr lang="en-US" sz="4000" b="0" dirty="0" smtClean="0">
                          <a:solidFill>
                            <a:schemeClr val="tx1"/>
                          </a:solidFill>
                        </a:rPr>
                        <a:t>4</a:t>
                      </a:r>
                      <a:endParaRPr lang="en-CA" sz="40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rgbClr val="FF3399"/>
                    </a:solidFill>
                  </a:tcPr>
                </a:tc>
                <a:tc>
                  <a:txBody>
                    <a:bodyPr/>
                    <a:lstStyle/>
                    <a:p>
                      <a:r>
                        <a:rPr lang="en-US" b="0" dirty="0" smtClean="0">
                          <a:solidFill>
                            <a:schemeClr val="tx1"/>
                          </a:solidFill>
                        </a:rPr>
                        <a:t>19      </a:t>
                      </a:r>
                      <a:r>
                        <a:rPr lang="en-US" sz="2800" b="0" dirty="0" smtClean="0">
                          <a:solidFill>
                            <a:schemeClr val="tx1"/>
                          </a:solidFill>
                        </a:rPr>
                        <a:t>5</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20      </a:t>
                      </a:r>
                      <a:r>
                        <a:rPr lang="en-US" sz="2800" b="0" dirty="0" smtClean="0">
                          <a:solidFill>
                            <a:schemeClr val="tx1"/>
                          </a:solidFill>
                        </a:rPr>
                        <a:t>6</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21      </a:t>
                      </a:r>
                      <a:r>
                        <a:rPr lang="en-US" sz="2800" b="0" dirty="0" smtClean="0">
                          <a:solidFill>
                            <a:schemeClr val="tx1"/>
                          </a:solidFill>
                        </a:rPr>
                        <a:t>7</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c>
                  <a:txBody>
                    <a:bodyPr/>
                    <a:lstStyle/>
                    <a:p>
                      <a:r>
                        <a:rPr lang="en-US" b="0" dirty="0" smtClean="0">
                          <a:solidFill>
                            <a:schemeClr val="tx1"/>
                          </a:solidFill>
                        </a:rPr>
                        <a:t>22      </a:t>
                      </a:r>
                      <a:r>
                        <a:rPr lang="en-US" sz="2800" b="0" dirty="0" smtClean="0">
                          <a:solidFill>
                            <a:schemeClr val="tx1"/>
                          </a:solidFill>
                        </a:rPr>
                        <a:t>8</a:t>
                      </a:r>
                      <a:endParaRPr lang="en-CA" sz="28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cell3D prstMaterial="dkEdge">
                      <a:bevel w="77470" h="12700" prst="softRound"/>
                      <a:lightRig rig="flood" dir="t"/>
                    </a:cell3D>
                    <a:solidFill>
                      <a:schemeClr val="bg1">
                        <a:lumMod val="65000"/>
                      </a:schemeClr>
                    </a:solidFill>
                  </a:tcPr>
                </a:tc>
              </a:tr>
            </a:tbl>
          </a:graphicData>
        </a:graphic>
      </p:graphicFrame>
      <p:sp>
        <p:nvSpPr>
          <p:cNvPr id="41" name="Notched Right Arrow 40"/>
          <p:cNvSpPr/>
          <p:nvPr/>
        </p:nvSpPr>
        <p:spPr>
          <a:xfrm rot="16200000">
            <a:off x="4922522" y="2749460"/>
            <a:ext cx="757209" cy="492999"/>
          </a:xfrm>
          <a:prstGeom prst="notchedRightArrow">
            <a:avLst>
              <a:gd name="adj1" fmla="val 42244"/>
              <a:gd name="adj2" fmla="val 88186"/>
            </a:avLst>
          </a:prstGeom>
          <a:solidFill>
            <a:schemeClr val="accent2">
              <a:lumMod val="75000"/>
            </a:schemeClr>
          </a:solidFill>
          <a:ln w="28575">
            <a:solidFill>
              <a:schemeClr val="tx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Bracket 5"/>
          <p:cNvSpPr/>
          <p:nvPr/>
        </p:nvSpPr>
        <p:spPr>
          <a:xfrm rot="16200000">
            <a:off x="5709562" y="-3924304"/>
            <a:ext cx="729342" cy="11212293"/>
          </a:xfrm>
          <a:prstGeom prst="rightBracket">
            <a:avLst>
              <a:gd name="adj" fmla="val 142675"/>
            </a:avLst>
          </a:prstGeom>
          <a:solidFill>
            <a:schemeClr val="accent6">
              <a:lumMod val="40000"/>
              <a:lumOff val="60000"/>
            </a:schemeClr>
          </a:solidFill>
          <a:ln w="76200">
            <a:solidFill>
              <a:srgbClr val="CC0099"/>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Rectangle 6"/>
          <p:cNvSpPr/>
          <p:nvPr/>
        </p:nvSpPr>
        <p:spPr>
          <a:xfrm>
            <a:off x="4953002" y="1426282"/>
            <a:ext cx="5274131" cy="544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4400" dirty="0" smtClean="0">
                <a:solidFill>
                  <a:schemeClr val="bg2">
                    <a:lumMod val="10000"/>
                  </a:schemeClr>
                </a:solidFill>
                <a:effectLst>
                  <a:glow rad="127000">
                    <a:srgbClr val="FF9900"/>
                  </a:glow>
                </a:effectLst>
              </a:rPr>
              <a:t>Feast of the </a:t>
            </a:r>
            <a:r>
              <a:rPr lang="en-US" sz="4400" dirty="0" err="1" smtClean="0">
                <a:solidFill>
                  <a:schemeClr val="bg2">
                    <a:lumMod val="10000"/>
                  </a:schemeClr>
                </a:solidFill>
                <a:effectLst>
                  <a:glow rad="127000">
                    <a:srgbClr val="FF9900"/>
                  </a:glow>
                </a:effectLst>
              </a:rPr>
              <a:t>Yahudim</a:t>
            </a:r>
            <a:r>
              <a:rPr lang="en-US" sz="4400" dirty="0" smtClean="0">
                <a:solidFill>
                  <a:schemeClr val="bg2">
                    <a:lumMod val="10000"/>
                  </a:schemeClr>
                </a:solidFill>
                <a:effectLst>
                  <a:glow rad="127000">
                    <a:srgbClr val="FF9900"/>
                  </a:glow>
                </a:effectLst>
              </a:rPr>
              <a:t>! </a:t>
            </a:r>
            <a:endParaRPr lang="en-CA" sz="4400" dirty="0">
              <a:solidFill>
                <a:schemeClr val="bg2">
                  <a:lumMod val="10000"/>
                </a:schemeClr>
              </a:solidFill>
              <a:effectLst>
                <a:glow rad="127000">
                  <a:srgbClr val="FF9900"/>
                </a:glow>
              </a:effectLst>
            </a:endParaRPr>
          </a:p>
        </p:txBody>
      </p:sp>
      <p:sp>
        <p:nvSpPr>
          <p:cNvPr id="8" name="Rounded Rectangle 7"/>
          <p:cNvSpPr/>
          <p:nvPr/>
        </p:nvSpPr>
        <p:spPr>
          <a:xfrm>
            <a:off x="311727" y="4427516"/>
            <a:ext cx="11513128" cy="2318657"/>
          </a:xfrm>
          <a:prstGeom prst="roundRect">
            <a:avLst/>
          </a:prstGeom>
          <a:solidFill>
            <a:schemeClr val="accent6">
              <a:lumMod val="60000"/>
              <a:lumOff val="40000"/>
            </a:schemeClr>
          </a:solidFill>
          <a:ln w="76200">
            <a:solidFill>
              <a:srgbClr val="0000CC"/>
            </a:solidFill>
          </a:ln>
          <a:effectLst>
            <a:glow rad="127000">
              <a:srgbClr val="FF99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dirty="0" smtClean="0">
                <a:solidFill>
                  <a:schemeClr val="bg2">
                    <a:lumMod val="10000"/>
                  </a:schemeClr>
                </a:solidFill>
              </a:rPr>
              <a:t>What </a:t>
            </a:r>
            <a:r>
              <a:rPr lang="en-US" sz="4000" dirty="0" smtClean="0">
                <a:solidFill>
                  <a:srgbClr val="FF0000"/>
                </a:solidFill>
              </a:rPr>
              <a:t>LEGAL</a:t>
            </a:r>
            <a:r>
              <a:rPr lang="en-US" sz="4000" dirty="0" smtClean="0">
                <a:solidFill>
                  <a:schemeClr val="bg2">
                    <a:lumMod val="10000"/>
                  </a:schemeClr>
                </a:solidFill>
              </a:rPr>
              <a:t> right does </a:t>
            </a:r>
            <a:r>
              <a:rPr lang="en-US" sz="4000" b="1" dirty="0" err="1" smtClean="0">
                <a:solidFill>
                  <a:srgbClr val="CC00FF"/>
                </a:solidFill>
              </a:rPr>
              <a:t>Yahusha</a:t>
            </a:r>
            <a:r>
              <a:rPr lang="en-US" sz="4000" b="1" dirty="0" smtClean="0">
                <a:solidFill>
                  <a:srgbClr val="CC00FF"/>
                </a:solidFill>
              </a:rPr>
              <a:t> Ha </a:t>
            </a:r>
            <a:r>
              <a:rPr lang="en-US" sz="4000" b="1" dirty="0" err="1" smtClean="0">
                <a:solidFill>
                  <a:srgbClr val="CC00FF"/>
                </a:solidFill>
              </a:rPr>
              <a:t>Mashiach</a:t>
            </a:r>
            <a:r>
              <a:rPr lang="en-US" sz="4000" b="1" dirty="0" smtClean="0">
                <a:solidFill>
                  <a:srgbClr val="CC00FF"/>
                </a:solidFill>
              </a:rPr>
              <a:t> </a:t>
            </a:r>
            <a:r>
              <a:rPr lang="en-US" sz="4000" dirty="0" smtClean="0">
                <a:solidFill>
                  <a:schemeClr val="bg2">
                    <a:lumMod val="10000"/>
                  </a:schemeClr>
                </a:solidFill>
              </a:rPr>
              <a:t>claim from the Scriptures that legally allowed Him to miss out on the first part of Sukkot (Tabernacles) – </a:t>
            </a:r>
            <a:br>
              <a:rPr lang="en-US" sz="4000" dirty="0" smtClean="0">
                <a:solidFill>
                  <a:schemeClr val="bg2">
                    <a:lumMod val="10000"/>
                  </a:schemeClr>
                </a:solidFill>
              </a:rPr>
            </a:br>
            <a:r>
              <a:rPr lang="en-US" sz="4000" dirty="0" smtClean="0">
                <a:solidFill>
                  <a:schemeClr val="bg2">
                    <a:lumMod val="10000"/>
                  </a:schemeClr>
                </a:solidFill>
                <a:effectLst>
                  <a:glow rad="127000">
                    <a:srgbClr val="FF9900"/>
                  </a:glow>
                </a:effectLst>
              </a:rPr>
              <a:t>AND NOT BREAK THE STATUTES OF EXODUS 23:17? </a:t>
            </a:r>
            <a:endParaRPr lang="en-CA" sz="4000" dirty="0">
              <a:solidFill>
                <a:schemeClr val="bg2">
                  <a:lumMod val="10000"/>
                </a:schemeClr>
              </a:solidFill>
              <a:effectLst>
                <a:glow rad="127000">
                  <a:srgbClr val="FF9900"/>
                </a:glow>
              </a:effectLst>
            </a:endParaRPr>
          </a:p>
        </p:txBody>
      </p:sp>
      <p:sp>
        <p:nvSpPr>
          <p:cNvPr id="5" name="Rectangle 4"/>
          <p:cNvSpPr/>
          <p:nvPr/>
        </p:nvSpPr>
        <p:spPr>
          <a:xfrm>
            <a:off x="2050170" y="1382738"/>
            <a:ext cx="3004457" cy="593715"/>
          </a:xfrm>
          <a:prstGeom prst="rect">
            <a:avLst/>
          </a:prstGeom>
          <a:solidFill>
            <a:schemeClr val="tx1"/>
          </a:solidFill>
          <a:ln>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dirty="0">
                <a:ln>
                  <a:solidFill>
                    <a:sysClr val="windowText" lastClr="000000"/>
                  </a:solidFill>
                </a:ln>
                <a:solidFill>
                  <a:srgbClr val="FF99FF"/>
                </a:solidFill>
                <a:effectLst>
                  <a:glow rad="127000">
                    <a:srgbClr val="FF9900"/>
                  </a:glow>
                </a:effectLst>
              </a:rPr>
              <a:t>Lunar Based </a:t>
            </a:r>
            <a:endParaRPr lang="en-CA" dirty="0">
              <a:ln>
                <a:solidFill>
                  <a:sysClr val="windowText" lastClr="000000"/>
                </a:solidFill>
              </a:ln>
              <a:solidFill>
                <a:srgbClr val="FF99FF"/>
              </a:solidFill>
            </a:endParaRPr>
          </a:p>
        </p:txBody>
      </p:sp>
    </p:spTree>
    <p:extLst>
      <p:ext uri="{BB962C8B-B14F-4D97-AF65-F5344CB8AC3E}">
        <p14:creationId xmlns:p14="http://schemas.microsoft.com/office/powerpoint/2010/main" val="27947442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21" presetClass="entr" presetSubtype="8" fill="hold" grpId="0" nodeType="withEffect">
                                  <p:stCondLst>
                                    <p:cond delay="1000"/>
                                  </p:stCondLst>
                                  <p:iterate type="lt">
                                    <p:tmPct val="0"/>
                                  </p:iterate>
                                  <p:childTnLst>
                                    <p:set>
                                      <p:cBhvr>
                                        <p:cTn id="16" dur="1" fill="hold">
                                          <p:stCondLst>
                                            <p:cond delay="0"/>
                                          </p:stCondLst>
                                        </p:cTn>
                                        <p:tgtEl>
                                          <p:spTgt spid="5"/>
                                        </p:tgtEl>
                                        <p:attrNameLst>
                                          <p:attrName>style.visibility</p:attrName>
                                        </p:attrNameLst>
                                      </p:cBhvr>
                                      <p:to>
                                        <p:strVal val="visible"/>
                                      </p:to>
                                    </p:set>
                                    <p:animEffect transition="in" filter="wheel(8)">
                                      <p:cBhvr>
                                        <p:cTn id="17" dur="1500"/>
                                        <p:tgtEl>
                                          <p:spTgt spid="5"/>
                                        </p:tgtEl>
                                      </p:cBhvr>
                                    </p:animEffect>
                                  </p:childTnLst>
                                </p:cTn>
                              </p:par>
                              <p:par>
                                <p:cTn id="18" presetID="22" presetClass="entr" presetSubtype="8" fill="hold" grpId="0" nodeType="withEffect">
                                  <p:stCondLst>
                                    <p:cond delay="275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25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1250"/>
                                        <p:tgtEl>
                                          <p:spTgt spid="3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wipe(down)">
                                      <p:cBhvr>
                                        <p:cTn id="28" dur="125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checkerboard(across)">
                                      <p:cBhvr>
                                        <p:cTn id="40" dur="17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animBg="1"/>
      <p:bldP spid="6" grpId="0" animBg="1"/>
      <p:bldP spid="7" grpId="0"/>
      <p:bldP spid="8"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7976" y="145233"/>
            <a:ext cx="7853032" cy="784407"/>
          </a:xfrm>
          <a:solidFill>
            <a:schemeClr val="bg1"/>
          </a:solidFill>
          <a:ln w="76200">
            <a:solidFill>
              <a:srgbClr val="0000CC"/>
            </a:solidFill>
          </a:ln>
          <a:effectLst>
            <a:glow rad="228600">
              <a:schemeClr val="accent1">
                <a:satMod val="175000"/>
                <a:alpha val="40000"/>
              </a:schemeClr>
            </a:glow>
          </a:effectLst>
          <a:scene3d>
            <a:camera prst="orthographicFront"/>
            <a:lightRig rig="threePt" dir="t"/>
          </a:scene3d>
          <a:sp3d>
            <a:bevelT w="139700" h="139700" prst="divot"/>
          </a:sp3d>
        </p:spPr>
        <p:txBody>
          <a:bodyPr>
            <a:sp3d extrusionH="57150">
              <a:bevelT w="38100" h="38100"/>
            </a:sp3d>
          </a:bodyPr>
          <a:lstStyle/>
          <a:p>
            <a:pPr algn="ctr"/>
            <a:r>
              <a:rPr lang="en-US" b="1" dirty="0" err="1" smtClean="0">
                <a:solidFill>
                  <a:srgbClr val="0000CC"/>
                </a:solidFill>
              </a:rPr>
              <a:t>Yahusha’s</a:t>
            </a:r>
            <a:r>
              <a:rPr lang="en-US" b="1" dirty="0" smtClean="0">
                <a:solidFill>
                  <a:srgbClr val="0000CC"/>
                </a:solidFill>
              </a:rPr>
              <a:t>  </a:t>
            </a:r>
            <a:r>
              <a:rPr lang="en-US" b="1" i="1" dirty="0" smtClean="0">
                <a:ln>
                  <a:solidFill>
                    <a:sysClr val="windowText" lastClr="000000"/>
                  </a:solidFill>
                </a:ln>
                <a:solidFill>
                  <a:srgbClr val="7030A0"/>
                </a:solidFill>
                <a:effectLst>
                  <a:glow rad="127000">
                    <a:srgbClr val="FF9900"/>
                  </a:glow>
                </a:effectLst>
                <a:latin typeface="Comic Sans MS" pitchFamily="66" charset="0"/>
              </a:rPr>
              <a:t>Legal Right!</a:t>
            </a:r>
            <a:endParaRPr lang="en-US" b="1" i="1" dirty="0">
              <a:ln>
                <a:solidFill>
                  <a:sysClr val="windowText" lastClr="000000"/>
                </a:solidFill>
              </a:ln>
              <a:solidFill>
                <a:srgbClr val="7030A0"/>
              </a:solidFill>
              <a:effectLst>
                <a:glow rad="127000">
                  <a:srgbClr val="FF9900"/>
                </a:glow>
              </a:effectLst>
              <a:latin typeface="Comic Sans MS" pitchFamily="66" charset="0"/>
            </a:endParaRPr>
          </a:p>
        </p:txBody>
      </p:sp>
      <p:sp>
        <p:nvSpPr>
          <p:cNvPr id="3" name="Content Placeholder 2"/>
          <p:cNvSpPr>
            <a:spLocks noGrp="1"/>
          </p:cNvSpPr>
          <p:nvPr>
            <p:ph idx="1"/>
          </p:nvPr>
        </p:nvSpPr>
        <p:spPr>
          <a:xfrm>
            <a:off x="199999" y="1215142"/>
            <a:ext cx="11782697" cy="5454378"/>
          </a:xfrm>
          <a:solidFill>
            <a:schemeClr val="bg2"/>
          </a:solidFill>
          <a:ln w="57150">
            <a:solidFill>
              <a:srgbClr val="FFFF00"/>
            </a:solidFill>
          </a:ln>
          <a:effectLst>
            <a:glow rad="228600">
              <a:srgbClr val="0070C0">
                <a:alpha val="40000"/>
              </a:srgbClr>
            </a:glow>
          </a:effectLst>
          <a:scene3d>
            <a:camera prst="orthographicFront"/>
            <a:lightRig rig="threePt" dir="t"/>
          </a:scene3d>
          <a:sp3d>
            <a:bevelT w="101600" prst="riblet"/>
          </a:sp3d>
        </p:spPr>
        <p:txBody>
          <a:bodyPr lIns="182880" anchor="ctr">
            <a:normAutofit/>
            <a:sp3d extrusionH="57150">
              <a:bevelT w="38100" h="38100"/>
            </a:sp3d>
          </a:bodyPr>
          <a:lstStyle/>
          <a:p>
            <a:pPr marL="0" indent="0">
              <a:lnSpc>
                <a:spcPct val="100000"/>
              </a:lnSpc>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7:8</a:t>
            </a:r>
            <a:r>
              <a:rPr lang="en-US" dirty="0">
                <a:solidFill>
                  <a:prstClr val="black"/>
                </a:solidFill>
                <a:latin typeface="Georgia" panose="02040502050405020303" pitchFamily="18" charset="0"/>
              </a:rPr>
              <a:t>  “You go up to this festival. I am not yet going up to this festival, </a:t>
            </a:r>
            <a:r>
              <a:rPr lang="en-US" dirty="0" smtClean="0">
                <a:solidFill>
                  <a:prstClr val="black"/>
                </a:solidFill>
                <a:latin typeface="Georgia" panose="02040502050405020303" pitchFamily="18" charset="0"/>
              </a:rPr>
              <a:t>	       </a:t>
            </a:r>
            <a:r>
              <a:rPr lang="en-US" sz="4000" dirty="0" smtClean="0">
                <a:solidFill>
                  <a:prstClr val="black"/>
                </a:solidFill>
                <a:effectLst>
                  <a:glow rad="50800">
                    <a:srgbClr val="FF0000">
                      <a:alpha val="94000"/>
                    </a:srgbClr>
                  </a:glow>
                </a:effectLst>
                <a:latin typeface="Georgia" panose="02040502050405020303" pitchFamily="18" charset="0"/>
              </a:rPr>
              <a:t>for </a:t>
            </a:r>
            <a:r>
              <a:rPr lang="en-US" sz="4000" dirty="0">
                <a:solidFill>
                  <a:prstClr val="black"/>
                </a:solidFill>
                <a:effectLst>
                  <a:glow rad="50800">
                    <a:srgbClr val="0070C0">
                      <a:alpha val="94000"/>
                    </a:srgbClr>
                  </a:glow>
                </a:effectLst>
                <a:latin typeface="Georgia" panose="02040502050405020303" pitchFamily="18" charset="0"/>
              </a:rPr>
              <a:t>My </a:t>
            </a:r>
            <a:r>
              <a:rPr lang="en-US" sz="4000" dirty="0" smtClean="0">
                <a:solidFill>
                  <a:prstClr val="black"/>
                </a:solidFill>
                <a:effectLst>
                  <a:glow rad="50800">
                    <a:srgbClr val="0070C0">
                      <a:alpha val="94000"/>
                    </a:srgbClr>
                  </a:glow>
                </a:effectLst>
                <a:latin typeface="Georgia" panose="02040502050405020303" pitchFamily="18" charset="0"/>
              </a:rPr>
              <a:t>Time </a:t>
            </a:r>
            <a:r>
              <a:rPr lang="en-US" sz="4000" dirty="0">
                <a:solidFill>
                  <a:prstClr val="black"/>
                </a:solidFill>
                <a:effectLst>
                  <a:glow rad="50800">
                    <a:srgbClr val="FF0000">
                      <a:alpha val="94000"/>
                    </a:srgbClr>
                  </a:glow>
                </a:effectLst>
                <a:latin typeface="Georgia" panose="02040502050405020303" pitchFamily="18" charset="0"/>
              </a:rPr>
              <a:t>has not yet been </a:t>
            </a:r>
            <a:r>
              <a:rPr lang="en-US" sz="4000" dirty="0" smtClean="0">
                <a:solidFill>
                  <a:prstClr val="black"/>
                </a:solidFill>
                <a:effectLst>
                  <a:glow rad="50800">
                    <a:srgbClr val="FF0000">
                      <a:alpha val="94000"/>
                    </a:srgbClr>
                  </a:glow>
                </a:effectLst>
                <a:latin typeface="Georgia" panose="02040502050405020303" pitchFamily="18" charset="0"/>
              </a:rPr>
              <a:t>filled.” </a:t>
            </a:r>
            <a:r>
              <a:rPr lang="en-US" sz="2000" i="1" dirty="0" smtClean="0">
                <a:solidFill>
                  <a:srgbClr val="008080"/>
                </a:solidFill>
                <a:latin typeface="Georgia" panose="02040502050405020303" pitchFamily="18" charset="0"/>
              </a:rPr>
              <a:t>The Scriptures</a:t>
            </a:r>
          </a:p>
          <a:p>
            <a:pPr marL="0" indent="0">
              <a:lnSpc>
                <a:spcPct val="100000"/>
              </a:lnSpc>
              <a:buNone/>
            </a:pPr>
            <a:endParaRPr lang="en-US" sz="2000" i="1" dirty="0">
              <a:solidFill>
                <a:srgbClr val="008080"/>
              </a:solidFill>
              <a:latin typeface="Georgia" panose="02040502050405020303" pitchFamily="18" charset="0"/>
            </a:endParaRPr>
          </a:p>
          <a:p>
            <a:pPr marL="0" indent="0">
              <a:lnSpc>
                <a:spcPct val="100000"/>
              </a:lnSpc>
              <a:buNone/>
            </a:pPr>
            <a:endParaRPr lang="en-US" sz="2000" i="1" dirty="0" smtClean="0">
              <a:solidFill>
                <a:srgbClr val="008080"/>
              </a:solidFill>
              <a:latin typeface="Georgia" panose="02040502050405020303" pitchFamily="18" charset="0"/>
            </a:endParaRPr>
          </a:p>
          <a:p>
            <a:pPr marL="0" indent="0">
              <a:lnSpc>
                <a:spcPct val="100000"/>
              </a:lnSpc>
              <a:buNone/>
            </a:pPr>
            <a:endParaRPr lang="en-US" sz="2000" i="1" dirty="0">
              <a:solidFill>
                <a:srgbClr val="008080"/>
              </a:solidFill>
              <a:latin typeface="Georgia" panose="02040502050405020303" pitchFamily="18" charset="0"/>
            </a:endParaRPr>
          </a:p>
          <a:p>
            <a:pPr marL="0" indent="0">
              <a:lnSpc>
                <a:spcPct val="100000"/>
              </a:lnSpc>
              <a:buNone/>
            </a:pPr>
            <a:endParaRPr lang="en-US" sz="2000" i="1" dirty="0" smtClean="0">
              <a:solidFill>
                <a:srgbClr val="008080"/>
              </a:solidFill>
            </a:endParaRPr>
          </a:p>
          <a:p>
            <a:pPr marL="0" indent="0">
              <a:lnSpc>
                <a:spcPct val="100000"/>
              </a:lnSpc>
              <a:buNone/>
            </a:pPr>
            <a:endParaRPr lang="en-US" sz="2000" i="1" dirty="0">
              <a:solidFill>
                <a:srgbClr val="008080"/>
              </a:solidFill>
            </a:endParaRPr>
          </a:p>
          <a:p>
            <a:pPr marL="0" indent="0">
              <a:lnSpc>
                <a:spcPct val="100000"/>
              </a:lnSpc>
              <a:buNone/>
            </a:pPr>
            <a:endParaRPr lang="en-US" sz="2000" i="1" dirty="0" smtClean="0">
              <a:solidFill>
                <a:srgbClr val="008080"/>
              </a:solidFill>
            </a:endParaRPr>
          </a:p>
          <a:p>
            <a:pPr marL="0" indent="0" algn="ctr">
              <a:lnSpc>
                <a:spcPct val="100000"/>
              </a:lnSpc>
              <a:buNone/>
            </a:pPr>
            <a:r>
              <a:rPr lang="en-US" sz="4000" dirty="0" smtClean="0"/>
              <a:t>Where do we find  </a:t>
            </a:r>
            <a:r>
              <a:rPr lang="en-US" sz="4000" b="1" dirty="0" smtClean="0">
                <a:solidFill>
                  <a:srgbClr val="0000CC"/>
                </a:solidFill>
              </a:rPr>
              <a:t>“Yahusha’s Time?”</a:t>
            </a:r>
          </a:p>
          <a:p>
            <a:pPr marL="0" indent="0" algn="ctr">
              <a:lnSpc>
                <a:spcPct val="100000"/>
              </a:lnSpc>
              <a:buNone/>
            </a:pPr>
            <a:r>
              <a:rPr lang="en-US" sz="4000" b="1" dirty="0" smtClean="0">
                <a:ln>
                  <a:solidFill>
                    <a:schemeClr val="tx1"/>
                  </a:solidFill>
                </a:ln>
                <a:solidFill>
                  <a:srgbClr val="FFFF00"/>
                </a:solidFill>
              </a:rPr>
              <a:t>In the </a:t>
            </a:r>
            <a:r>
              <a:rPr lang="en-US" sz="4000" b="1" dirty="0" smtClean="0">
                <a:ln>
                  <a:solidFill>
                    <a:schemeClr val="tx1"/>
                  </a:solidFill>
                </a:ln>
                <a:solidFill>
                  <a:srgbClr val="0000CC"/>
                </a:solidFill>
                <a:effectLst>
                  <a:glow rad="101600">
                    <a:srgbClr val="34E9FC">
                      <a:alpha val="60000"/>
                    </a:srgbClr>
                  </a:glow>
                </a:effectLst>
              </a:rPr>
              <a:t>Covenant Calendar: </a:t>
            </a:r>
            <a:r>
              <a:rPr lang="en-US" sz="4000" b="1" dirty="0" smtClean="0">
                <a:ln>
                  <a:solidFill>
                    <a:schemeClr val="tx1"/>
                  </a:solidFill>
                </a:ln>
                <a:solidFill>
                  <a:srgbClr val="FFFF00"/>
                </a:solidFill>
              </a:rPr>
              <a:t> Gen 1 – </a:t>
            </a:r>
            <a:r>
              <a:rPr lang="en-US" sz="4000" b="1" dirty="0" err="1" smtClean="0">
                <a:ln>
                  <a:solidFill>
                    <a:schemeClr val="tx1"/>
                  </a:solidFill>
                </a:ln>
                <a:solidFill>
                  <a:srgbClr val="FFFF00"/>
                </a:solidFill>
              </a:rPr>
              <a:t>Exo</a:t>
            </a:r>
            <a:r>
              <a:rPr lang="en-US" sz="4000" b="1" dirty="0" smtClean="0">
                <a:ln>
                  <a:solidFill>
                    <a:schemeClr val="tx1"/>
                  </a:solidFill>
                </a:ln>
                <a:solidFill>
                  <a:srgbClr val="FFFF00"/>
                </a:solidFill>
              </a:rPr>
              <a:t> 24:11!  </a:t>
            </a:r>
            <a:r>
              <a:rPr lang="en-US" sz="4000" b="1" dirty="0" smtClean="0">
                <a:ln>
                  <a:solidFill>
                    <a:schemeClr val="tx1"/>
                  </a:solidFill>
                </a:ln>
                <a:solidFill>
                  <a:srgbClr val="FFFF00"/>
                </a:solidFill>
                <a:effectLst>
                  <a:outerShdw blurRad="38100" dist="38100" dir="2700000" algn="tl">
                    <a:srgbClr val="000000">
                      <a:alpha val="43137"/>
                    </a:srgbClr>
                  </a:outerShdw>
                </a:effectLst>
                <a:sym typeface="Wingdings" panose="05000000000000000000" pitchFamily="2" charset="2"/>
              </a:rPr>
              <a:t></a:t>
            </a:r>
            <a:endParaRPr lang="en-US" sz="4000" b="1" dirty="0">
              <a:ln>
                <a:solidFill>
                  <a:schemeClr val="tx1"/>
                </a:solidFill>
              </a:ln>
              <a:solidFill>
                <a:srgbClr val="FFFF00"/>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a:xfrm>
            <a:off x="9161323" y="6200485"/>
            <a:ext cx="2743200" cy="365125"/>
          </a:xfrm>
        </p:spPr>
        <p:txBody>
          <a:bodyPr/>
          <a:lstStyle/>
          <a:p>
            <a:fld id="{0B555D82-D20F-4DB7-B3E9-7B7EAC2F87A9}" type="slidenum">
              <a:rPr lang="en-US" smtClean="0">
                <a:solidFill>
                  <a:schemeClr val="tx1">
                    <a:lumMod val="95000"/>
                    <a:lumOff val="5000"/>
                  </a:schemeClr>
                </a:solidFill>
              </a:rPr>
              <a:t>26</a:t>
            </a:fld>
            <a:endParaRPr lang="en-US" dirty="0">
              <a:solidFill>
                <a:schemeClr val="tx1">
                  <a:lumMod val="95000"/>
                  <a:lumOff val="5000"/>
                </a:schemeClr>
              </a:solidFill>
            </a:endParaRPr>
          </a:p>
        </p:txBody>
      </p:sp>
      <p:sp>
        <p:nvSpPr>
          <p:cNvPr id="5" name="Cloud Callout 4"/>
          <p:cNvSpPr/>
          <p:nvPr/>
        </p:nvSpPr>
        <p:spPr>
          <a:xfrm>
            <a:off x="620493" y="3014571"/>
            <a:ext cx="10983686" cy="1648869"/>
          </a:xfrm>
          <a:prstGeom prst="cloudCallout">
            <a:avLst>
              <a:gd name="adj1" fmla="val -22527"/>
              <a:gd name="adj2" fmla="val -72091"/>
            </a:avLst>
          </a:prstGeom>
          <a:solidFill>
            <a:schemeClr val="bg1">
              <a:lumMod val="75000"/>
            </a:schemeClr>
          </a:solidFill>
          <a:ln w="57150">
            <a:solidFill>
              <a:schemeClr val="accent6">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chemeClr val="tx1"/>
                </a:solidFill>
              </a:rPr>
              <a:t>What?  Why?  &amp; How?</a:t>
            </a:r>
            <a:endParaRPr lang="en-US" sz="6000" dirty="0">
              <a:solidFill>
                <a:schemeClr val="tx1"/>
              </a:solidFill>
            </a:endParaRPr>
          </a:p>
        </p:txBody>
      </p:sp>
      <p:cxnSp>
        <p:nvCxnSpPr>
          <p:cNvPr id="7" name="Straight Connector 6"/>
          <p:cNvCxnSpPr/>
          <p:nvPr/>
        </p:nvCxnSpPr>
        <p:spPr>
          <a:xfrm>
            <a:off x="2623457" y="2481941"/>
            <a:ext cx="2024743" cy="0"/>
          </a:xfrm>
          <a:prstGeom prst="line">
            <a:avLst/>
          </a:prstGeom>
          <a:ln w="76200">
            <a:solidFill>
              <a:srgbClr val="FFFF00"/>
            </a:solidFill>
          </a:ln>
          <a:effectLst>
            <a:glow rad="127000">
              <a:schemeClr val="tx1"/>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42675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3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randombar(horizontal)">
                                      <p:cBhvr>
                                        <p:cTn id="14" dur="1000"/>
                                        <p:tgtEl>
                                          <p:spTgt spid="5"/>
                                        </p:tgtEl>
                                      </p:cBhvr>
                                    </p:animEffect>
                                  </p:childTnLst>
                                </p:cTn>
                              </p:par>
                              <p:par>
                                <p:cTn id="15" presetID="7" presetClass="emph" presetSubtype="6" accel="500" fill="hold" nodeType="withEffect">
                                  <p:stCondLst>
                                    <p:cond delay="1000"/>
                                  </p:stCondLst>
                                  <p:childTnLst>
                                    <p:animClr clrSpc="hsl" dir="cw">
                                      <p:cBhvr>
                                        <p:cTn id="16" dur="3000" fill="hold"/>
                                        <p:tgtEl>
                                          <p:spTgt spid="5"/>
                                        </p:tgtEl>
                                        <p:attrNameLst>
                                          <p:attrName>stroke.color</p:attrName>
                                        </p:attrNameLst>
                                      </p:cBhvr>
                                      <p:to>
                                        <a:srgbClr val="F727D9"/>
                                      </p:to>
                                    </p:animClr>
                                    <p:set>
                                      <p:cBhvr>
                                        <p:cTn id="17" dur="3000" fill="hold"/>
                                        <p:tgtEl>
                                          <p:spTgt spid="5"/>
                                        </p:tgtEl>
                                        <p:attrNameLst>
                                          <p:attrName>stroke.on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wipe(up)">
                                      <p:cBhvr>
                                        <p:cTn id="22" dur="750"/>
                                        <p:tgtEl>
                                          <p:spTgt spid="3">
                                            <p:txEl>
                                              <p:pRg st="7" end="7"/>
                                            </p:txEl>
                                          </p:spTgt>
                                        </p:tgtEl>
                                      </p:cBhvr>
                                    </p:animEffect>
                                  </p:childTnLst>
                                </p:cTn>
                              </p:par>
                            </p:childTnLst>
                          </p:cTn>
                        </p:par>
                        <p:par>
                          <p:cTn id="23" fill="hold">
                            <p:stCondLst>
                              <p:cond delay="750"/>
                            </p:stCondLst>
                            <p:childTnLst>
                              <p:par>
                                <p:cTn id="24" presetID="22" presetClass="entr" presetSubtype="1" fill="hold" nodeType="after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wipe(up)">
                                      <p:cBhvr>
                                        <p:cTn id="26" dur="75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2374" y="178284"/>
            <a:ext cx="11605117" cy="784407"/>
          </a:xfrm>
          <a:solidFill>
            <a:schemeClr val="bg1"/>
          </a:solidFill>
          <a:ln w="76200">
            <a:solidFill>
              <a:srgbClr val="0000CC"/>
            </a:solidFill>
          </a:ln>
          <a:effectLst>
            <a:glow rad="228600">
              <a:srgbClr val="FF0066">
                <a:alpha val="40000"/>
              </a:srgbClr>
            </a:glow>
          </a:effectLst>
          <a:scene3d>
            <a:camera prst="orthographicFront"/>
            <a:lightRig rig="threePt" dir="t"/>
          </a:scene3d>
          <a:sp3d>
            <a:bevelT w="139700" h="139700" prst="divot"/>
          </a:sp3d>
        </p:spPr>
        <p:txBody>
          <a:bodyPr>
            <a:normAutofit fontScale="90000"/>
          </a:bodyPr>
          <a:lstStyle/>
          <a:p>
            <a:pPr algn="ctr"/>
            <a:r>
              <a:rPr lang="en-US" b="1" dirty="0" err="1" smtClean="0">
                <a:solidFill>
                  <a:srgbClr val="0000CC"/>
                </a:solidFill>
              </a:rPr>
              <a:t>Melchi-Tzedek</a:t>
            </a:r>
            <a:r>
              <a:rPr lang="en-US" b="1" dirty="0" smtClean="0">
                <a:solidFill>
                  <a:srgbClr val="0000CC"/>
                </a:solidFill>
              </a:rPr>
              <a:t> Witness </a:t>
            </a:r>
            <a:r>
              <a:rPr lang="en-US" b="1" dirty="0" smtClean="0"/>
              <a:t>or</a:t>
            </a:r>
            <a:r>
              <a:rPr lang="en-US" b="1" dirty="0" smtClean="0">
                <a:solidFill>
                  <a:srgbClr val="0000CC"/>
                </a:solidFill>
              </a:rPr>
              <a:t>  </a:t>
            </a:r>
            <a:r>
              <a:rPr lang="en-US" b="1" i="1" dirty="0" smtClean="0">
                <a:ln>
                  <a:solidFill>
                    <a:sysClr val="windowText" lastClr="000000"/>
                  </a:solidFill>
                </a:ln>
                <a:solidFill>
                  <a:srgbClr val="7030A0"/>
                </a:solidFill>
                <a:effectLst>
                  <a:glow rad="127000">
                    <a:srgbClr val="FF9900"/>
                  </a:glow>
                </a:effectLst>
                <a:latin typeface="Comic Sans MS" pitchFamily="66" charset="0"/>
              </a:rPr>
              <a:t>Lunar Confusion? </a:t>
            </a:r>
            <a:endParaRPr lang="en-US" b="1" i="1" dirty="0">
              <a:ln>
                <a:solidFill>
                  <a:sysClr val="windowText" lastClr="000000"/>
                </a:solidFill>
              </a:ln>
              <a:solidFill>
                <a:srgbClr val="7030A0"/>
              </a:solidFill>
              <a:effectLst>
                <a:glow rad="127000">
                  <a:srgbClr val="FF9900"/>
                </a:glow>
              </a:effectLst>
              <a:latin typeface="Comic Sans MS" pitchFamily="66" charset="0"/>
            </a:endParaRPr>
          </a:p>
        </p:txBody>
      </p:sp>
      <p:sp>
        <p:nvSpPr>
          <p:cNvPr id="3" name="Content Placeholder 2"/>
          <p:cNvSpPr>
            <a:spLocks noGrp="1"/>
          </p:cNvSpPr>
          <p:nvPr>
            <p:ph idx="1"/>
          </p:nvPr>
        </p:nvSpPr>
        <p:spPr>
          <a:xfrm>
            <a:off x="199999" y="1215142"/>
            <a:ext cx="11782697" cy="5454378"/>
          </a:xfrm>
          <a:solidFill>
            <a:schemeClr val="bg2"/>
          </a:solidFill>
          <a:ln w="57150">
            <a:solidFill>
              <a:srgbClr val="FFFF00"/>
            </a:solidFill>
          </a:ln>
          <a:effectLst>
            <a:glow rad="228600">
              <a:srgbClr val="0070C0">
                <a:alpha val="40000"/>
              </a:srgbClr>
            </a:glow>
          </a:effectLst>
          <a:scene3d>
            <a:camera prst="orthographicFront"/>
            <a:lightRig rig="threePt" dir="t"/>
          </a:scene3d>
          <a:sp3d>
            <a:bevelT w="101600" prst="riblet"/>
          </a:sp3d>
        </p:spPr>
        <p:txBody>
          <a:bodyPr lIns="182880" anchor="ctr">
            <a:normAutofit/>
          </a:bodyPr>
          <a:lstStyle/>
          <a:p>
            <a:pPr marL="0" indent="0">
              <a:lnSpc>
                <a:spcPct val="100000"/>
              </a:lnSpc>
              <a:buNone/>
            </a:pPr>
            <a:endParaRPr lang="en-US" sz="2000" i="1" dirty="0" smtClean="0">
              <a:solidFill>
                <a:srgbClr val="008080"/>
              </a:solidFill>
              <a:latin typeface="Georgia" panose="02040502050405020303" pitchFamily="18" charset="0"/>
            </a:endParaRPr>
          </a:p>
          <a:p>
            <a:pPr marL="0" indent="0">
              <a:lnSpc>
                <a:spcPct val="100000"/>
              </a:lnSpc>
              <a:buNone/>
            </a:pPr>
            <a:endParaRPr lang="en-US" sz="2000" i="1" dirty="0">
              <a:solidFill>
                <a:srgbClr val="008080"/>
              </a:solidFill>
              <a:latin typeface="Georgia" panose="02040502050405020303" pitchFamily="18" charset="0"/>
            </a:endParaRPr>
          </a:p>
          <a:p>
            <a:pPr marL="0" indent="0">
              <a:lnSpc>
                <a:spcPct val="100000"/>
              </a:lnSpc>
              <a:buNone/>
            </a:pPr>
            <a:endParaRPr lang="en-US" sz="2000" i="1" dirty="0" smtClean="0">
              <a:solidFill>
                <a:srgbClr val="008080"/>
              </a:solidFill>
              <a:latin typeface="Georgia" panose="02040502050405020303" pitchFamily="18" charset="0"/>
            </a:endParaRPr>
          </a:p>
          <a:p>
            <a:pPr marL="0" indent="0">
              <a:lnSpc>
                <a:spcPct val="100000"/>
              </a:lnSpc>
              <a:buNone/>
            </a:pPr>
            <a:endParaRPr lang="en-US" sz="2000" i="1" dirty="0">
              <a:solidFill>
                <a:srgbClr val="008080"/>
              </a:solidFill>
              <a:latin typeface="Georgia" panose="02040502050405020303" pitchFamily="18" charset="0"/>
            </a:endParaRPr>
          </a:p>
          <a:p>
            <a:pPr marL="0" indent="0">
              <a:lnSpc>
                <a:spcPct val="100000"/>
              </a:lnSpc>
              <a:buNone/>
            </a:pPr>
            <a:endParaRPr lang="en-US" sz="2000" i="1" dirty="0" smtClean="0">
              <a:solidFill>
                <a:srgbClr val="008080"/>
              </a:solidFill>
            </a:endParaRPr>
          </a:p>
          <a:p>
            <a:pPr marL="0" indent="0">
              <a:lnSpc>
                <a:spcPct val="100000"/>
              </a:lnSpc>
              <a:buNone/>
            </a:pPr>
            <a:endParaRPr lang="en-US" sz="2000" i="1" dirty="0">
              <a:solidFill>
                <a:srgbClr val="008080"/>
              </a:solidFill>
            </a:endParaRPr>
          </a:p>
          <a:p>
            <a:pPr marL="0" indent="0">
              <a:lnSpc>
                <a:spcPct val="100000"/>
              </a:lnSpc>
              <a:buNone/>
            </a:pPr>
            <a:endParaRPr lang="en-US" sz="2000" i="1" dirty="0" smtClean="0">
              <a:solidFill>
                <a:srgbClr val="008080"/>
              </a:solidFill>
            </a:endParaRPr>
          </a:p>
        </p:txBody>
      </p:sp>
      <p:sp>
        <p:nvSpPr>
          <p:cNvPr id="4" name="Slide Number Placeholder 3"/>
          <p:cNvSpPr>
            <a:spLocks noGrp="1"/>
          </p:cNvSpPr>
          <p:nvPr>
            <p:ph type="sldNum" sz="quarter" idx="12"/>
          </p:nvPr>
        </p:nvSpPr>
        <p:spPr>
          <a:xfrm>
            <a:off x="9161323" y="6200485"/>
            <a:ext cx="2743200" cy="365125"/>
          </a:xfrm>
        </p:spPr>
        <p:txBody>
          <a:bodyPr/>
          <a:lstStyle/>
          <a:p>
            <a:fld id="{0B555D82-D20F-4DB7-B3E9-7B7EAC2F87A9}" type="slidenum">
              <a:rPr lang="en-US" smtClean="0">
                <a:solidFill>
                  <a:schemeClr val="tx1">
                    <a:lumMod val="95000"/>
                    <a:lumOff val="5000"/>
                  </a:schemeClr>
                </a:solidFill>
              </a:rPr>
              <a:t>27</a:t>
            </a:fld>
            <a:endParaRPr lang="en-US" dirty="0">
              <a:solidFill>
                <a:schemeClr val="tx1">
                  <a:lumMod val="95000"/>
                  <a:lumOff val="5000"/>
                </a:schemeClr>
              </a:solidFill>
            </a:endParaRPr>
          </a:p>
        </p:txBody>
      </p:sp>
      <p:sp>
        <p:nvSpPr>
          <p:cNvPr id="5" name="12-Point Star 4"/>
          <p:cNvSpPr/>
          <p:nvPr/>
        </p:nvSpPr>
        <p:spPr>
          <a:xfrm>
            <a:off x="7174523" y="1361209"/>
            <a:ext cx="4452904" cy="2445172"/>
          </a:xfrm>
          <a:prstGeom prst="star12">
            <a:avLst/>
          </a:prstGeom>
          <a:solidFill>
            <a:schemeClr val="tx1"/>
          </a:solidFill>
          <a:ln w="76200">
            <a:solidFill>
              <a:srgbClr val="00FF00"/>
            </a:solidFill>
          </a:ln>
          <a:effectLst>
            <a:glow rad="127000">
              <a:srgbClr val="FF99FF"/>
            </a:glow>
            <a:softEdge rad="31750"/>
          </a:effectLst>
          <a:scene3d>
            <a:camera prst="isometricOffAxis2Left"/>
            <a:lightRig rig="contrasting" dir="t">
              <a:rot lat="0" lon="0" rev="7800000"/>
            </a:lightRig>
          </a:scene3d>
          <a:sp3d>
            <a:bevelT w="1397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dirty="0" smtClean="0"/>
              <a:t>Sukkot starts here!</a:t>
            </a:r>
            <a:endParaRPr lang="en-CA" sz="4000" dirty="0"/>
          </a:p>
        </p:txBody>
      </p:sp>
      <p:sp>
        <p:nvSpPr>
          <p:cNvPr id="6" name="12-Point Star 5"/>
          <p:cNvSpPr/>
          <p:nvPr/>
        </p:nvSpPr>
        <p:spPr>
          <a:xfrm>
            <a:off x="368448" y="1361209"/>
            <a:ext cx="4322618" cy="2286000"/>
          </a:xfrm>
          <a:prstGeom prst="star12">
            <a:avLst/>
          </a:prstGeom>
          <a:solidFill>
            <a:srgbClr val="34E9FC"/>
          </a:solidFill>
          <a:ln w="76200">
            <a:solidFill>
              <a:srgbClr val="0000CC"/>
            </a:solidFill>
          </a:ln>
          <a:effectLst>
            <a:glow rad="127000">
              <a:srgbClr val="FFFF00"/>
            </a:glow>
            <a:softEdge rad="31750"/>
          </a:effectLst>
          <a:scene3d>
            <a:camera prst="isometricOffAxis1Right"/>
            <a:lightRig rig="contrasting" dir="t">
              <a:rot lat="0" lon="0" rev="7800000"/>
            </a:lightRig>
          </a:scene3d>
          <a:sp3d>
            <a:bevelT w="139700" h="139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dirty="0" smtClean="0">
                <a:solidFill>
                  <a:srgbClr val="FF3399"/>
                </a:solidFill>
              </a:rPr>
              <a:t>Sukkot starts here!</a:t>
            </a:r>
            <a:endParaRPr lang="en-CA" sz="4000" dirty="0">
              <a:solidFill>
                <a:srgbClr val="FF3399"/>
              </a:solidFill>
            </a:endParaRPr>
          </a:p>
        </p:txBody>
      </p:sp>
      <p:sp>
        <p:nvSpPr>
          <p:cNvPr id="7" name="Cloud Callout 6"/>
          <p:cNvSpPr/>
          <p:nvPr/>
        </p:nvSpPr>
        <p:spPr>
          <a:xfrm>
            <a:off x="446807" y="4208317"/>
            <a:ext cx="5850083" cy="2379519"/>
          </a:xfrm>
          <a:prstGeom prst="cloudCallout">
            <a:avLst>
              <a:gd name="adj1" fmla="val -3437"/>
              <a:gd name="adj2" fmla="val -87115"/>
            </a:avLst>
          </a:prstGeom>
          <a:solidFill>
            <a:srgbClr val="FF0000"/>
          </a:solidFill>
          <a:ln w="76200">
            <a:solidFill>
              <a:srgbClr val="66FFFF"/>
            </a:solidFill>
          </a:ln>
          <a:effectLst>
            <a:glow rad="127000">
              <a:srgbClr val="7030A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b="1" dirty="0" err="1" smtClean="0">
                <a:ln>
                  <a:solidFill>
                    <a:srgbClr val="0000CC"/>
                  </a:solidFill>
                </a:ln>
                <a:solidFill>
                  <a:srgbClr val="CC00FF"/>
                </a:solidFill>
                <a:effectLst>
                  <a:glow rad="127000">
                    <a:srgbClr val="FFFF00"/>
                  </a:glow>
                </a:effectLst>
              </a:rPr>
              <a:t>Mazzaroth</a:t>
            </a:r>
            <a:r>
              <a:rPr lang="en-US" sz="6000" b="1" dirty="0" smtClean="0">
                <a:ln>
                  <a:solidFill>
                    <a:srgbClr val="0000CC"/>
                  </a:solidFill>
                </a:ln>
                <a:solidFill>
                  <a:srgbClr val="CC00FF"/>
                </a:solidFill>
                <a:effectLst>
                  <a:glow rad="127000">
                    <a:srgbClr val="FFFF00"/>
                  </a:glow>
                </a:effectLst>
              </a:rPr>
              <a:t>!</a:t>
            </a:r>
            <a:endParaRPr lang="en-CA" sz="6000" b="1" dirty="0">
              <a:ln>
                <a:solidFill>
                  <a:srgbClr val="0000CC"/>
                </a:solidFill>
              </a:ln>
              <a:solidFill>
                <a:srgbClr val="CC00FF"/>
              </a:solidFill>
              <a:effectLst>
                <a:glow rad="127000">
                  <a:srgbClr val="FFFF00"/>
                </a:glow>
              </a:effectLst>
            </a:endParaRPr>
          </a:p>
        </p:txBody>
      </p:sp>
      <p:pic>
        <p:nvPicPr>
          <p:cNvPr id="1026" name="Picture 2" descr="Image result for crescent moon">
            <a:hlinkClick r:id="rId2" tooltip="Search images of crescent moon"/>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8132425" y="3726891"/>
            <a:ext cx="2667388" cy="282636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8" name="Oval 7"/>
          <p:cNvSpPr/>
          <p:nvPr/>
        </p:nvSpPr>
        <p:spPr>
          <a:xfrm>
            <a:off x="4457700" y="1288472"/>
            <a:ext cx="3138055" cy="329391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16000" dirty="0" smtClean="0">
                <a:solidFill>
                  <a:srgbClr val="CC00FF"/>
                </a:solidFill>
                <a:effectLst>
                  <a:glow rad="127000">
                    <a:srgbClr val="FF9900"/>
                  </a:glow>
                </a:effectLst>
              </a:rPr>
              <a:t>??</a:t>
            </a:r>
            <a:endParaRPr lang="en-CA" sz="16000" dirty="0">
              <a:solidFill>
                <a:srgbClr val="CC00FF"/>
              </a:solidFill>
              <a:effectLst>
                <a:glow rad="127000">
                  <a:srgbClr val="FF9900"/>
                </a:glow>
              </a:effectLst>
            </a:endParaRPr>
          </a:p>
        </p:txBody>
      </p:sp>
    </p:spTree>
    <p:extLst>
      <p:ext uri="{BB962C8B-B14F-4D97-AF65-F5344CB8AC3E}">
        <p14:creationId xmlns:p14="http://schemas.microsoft.com/office/powerpoint/2010/main" val="19682401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175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80">
                                          <p:stCondLst>
                                            <p:cond delay="0"/>
                                          </p:stCondLst>
                                        </p:cTn>
                                        <p:tgtEl>
                                          <p:spTgt spid="7"/>
                                        </p:tgtEl>
                                      </p:cBhvr>
                                    </p:animEffect>
                                    <p:anim calcmode="lin" valueType="num">
                                      <p:cBhvr>
                                        <p:cTn id="2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3" dur="26">
                                          <p:stCondLst>
                                            <p:cond delay="650"/>
                                          </p:stCondLst>
                                        </p:cTn>
                                        <p:tgtEl>
                                          <p:spTgt spid="7"/>
                                        </p:tgtEl>
                                      </p:cBhvr>
                                      <p:to x="100000" y="60000"/>
                                    </p:animScale>
                                    <p:animScale>
                                      <p:cBhvr>
                                        <p:cTn id="34" dur="166" decel="50000">
                                          <p:stCondLst>
                                            <p:cond delay="676"/>
                                          </p:stCondLst>
                                        </p:cTn>
                                        <p:tgtEl>
                                          <p:spTgt spid="7"/>
                                        </p:tgtEl>
                                      </p:cBhvr>
                                      <p:to x="100000" y="100000"/>
                                    </p:animScale>
                                    <p:animScale>
                                      <p:cBhvr>
                                        <p:cTn id="35" dur="26">
                                          <p:stCondLst>
                                            <p:cond delay="1312"/>
                                          </p:stCondLst>
                                        </p:cTn>
                                        <p:tgtEl>
                                          <p:spTgt spid="7"/>
                                        </p:tgtEl>
                                      </p:cBhvr>
                                      <p:to x="100000" y="80000"/>
                                    </p:animScale>
                                    <p:animScale>
                                      <p:cBhvr>
                                        <p:cTn id="36" dur="166" decel="50000">
                                          <p:stCondLst>
                                            <p:cond delay="1338"/>
                                          </p:stCondLst>
                                        </p:cTn>
                                        <p:tgtEl>
                                          <p:spTgt spid="7"/>
                                        </p:tgtEl>
                                      </p:cBhvr>
                                      <p:to x="100000" y="100000"/>
                                    </p:animScale>
                                    <p:animScale>
                                      <p:cBhvr>
                                        <p:cTn id="37" dur="26">
                                          <p:stCondLst>
                                            <p:cond delay="1642"/>
                                          </p:stCondLst>
                                        </p:cTn>
                                        <p:tgtEl>
                                          <p:spTgt spid="7"/>
                                        </p:tgtEl>
                                      </p:cBhvr>
                                      <p:to x="100000" y="90000"/>
                                    </p:animScale>
                                    <p:animScale>
                                      <p:cBhvr>
                                        <p:cTn id="38" dur="166" decel="50000">
                                          <p:stCondLst>
                                            <p:cond delay="1668"/>
                                          </p:stCondLst>
                                        </p:cTn>
                                        <p:tgtEl>
                                          <p:spTgt spid="7"/>
                                        </p:tgtEl>
                                      </p:cBhvr>
                                      <p:to x="100000" y="100000"/>
                                    </p:animScale>
                                    <p:animScale>
                                      <p:cBhvr>
                                        <p:cTn id="39" dur="26">
                                          <p:stCondLst>
                                            <p:cond delay="1808"/>
                                          </p:stCondLst>
                                        </p:cTn>
                                        <p:tgtEl>
                                          <p:spTgt spid="7"/>
                                        </p:tgtEl>
                                      </p:cBhvr>
                                      <p:to x="100000" y="95000"/>
                                    </p:animScale>
                                    <p:animScale>
                                      <p:cBhvr>
                                        <p:cTn id="40" dur="166" decel="50000">
                                          <p:stCondLst>
                                            <p:cond delay="1834"/>
                                          </p:stCondLst>
                                        </p:cTn>
                                        <p:tgtEl>
                                          <p:spTgt spid="7"/>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1026"/>
                                        </p:tgtEl>
                                        <p:attrNameLst>
                                          <p:attrName>style.visibility</p:attrName>
                                        </p:attrNameLst>
                                      </p:cBhvr>
                                      <p:to>
                                        <p:strVal val="visible"/>
                                      </p:to>
                                    </p:set>
                                    <p:anim calcmode="lin" valueType="num">
                                      <p:cBhvr>
                                        <p:cTn id="45" dur="500" fill="hold"/>
                                        <p:tgtEl>
                                          <p:spTgt spid="1026"/>
                                        </p:tgtEl>
                                        <p:attrNameLst>
                                          <p:attrName>ppt_w</p:attrName>
                                        </p:attrNameLst>
                                      </p:cBhvr>
                                      <p:tavLst>
                                        <p:tav tm="0">
                                          <p:val>
                                            <p:fltVal val="0"/>
                                          </p:val>
                                        </p:tav>
                                        <p:tav tm="100000">
                                          <p:val>
                                            <p:strVal val="#ppt_w"/>
                                          </p:val>
                                        </p:tav>
                                      </p:tavLst>
                                    </p:anim>
                                    <p:anim calcmode="lin" valueType="num">
                                      <p:cBhvr>
                                        <p:cTn id="46" dur="500" fill="hold"/>
                                        <p:tgtEl>
                                          <p:spTgt spid="1026"/>
                                        </p:tgtEl>
                                        <p:attrNameLst>
                                          <p:attrName>ppt_h</p:attrName>
                                        </p:attrNameLst>
                                      </p:cBhvr>
                                      <p:tavLst>
                                        <p:tav tm="0">
                                          <p:val>
                                            <p:fltVal val="0"/>
                                          </p:val>
                                        </p:tav>
                                        <p:tav tm="100000">
                                          <p:val>
                                            <p:strVal val="#ppt_h"/>
                                          </p:val>
                                        </p:tav>
                                      </p:tavLst>
                                    </p:anim>
                                    <p:animEffect transition="in" filter="fade">
                                      <p:cBhvr>
                                        <p:cTn id="47" dur="500"/>
                                        <p:tgtEl>
                                          <p:spTgt spid="1026"/>
                                        </p:tgtEl>
                                      </p:cBhvr>
                                    </p:animEffect>
                                  </p:childTnLst>
                                </p:cTn>
                              </p:par>
                            </p:childTnLst>
                          </p:cTn>
                        </p:par>
                      </p:childTnLst>
                    </p:cTn>
                  </p:par>
                  <p:par>
                    <p:cTn id="48" fill="hold">
                      <p:stCondLst>
                        <p:cond delay="indefinite"/>
                      </p:stCondLst>
                      <p:childTnLst>
                        <p:par>
                          <p:cTn id="49" fill="hold">
                            <p:stCondLst>
                              <p:cond delay="0"/>
                            </p:stCondLst>
                            <p:childTnLst>
                              <p:par>
                                <p:cTn id="50" presetID="20" presetClass="entr" presetSubtype="0" repeatCount="4000" fill="hold" grpId="0" nodeType="click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edge">
                                      <p:cBhvr>
                                        <p:cTn id="5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pattFill prst="divot">
          <a:fgClr>
            <a:srgbClr val="CC0099"/>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36914" y="189964"/>
            <a:ext cx="9352846" cy="745217"/>
          </a:xfrm>
          <a:solidFill>
            <a:schemeClr val="bg1"/>
          </a:solidFill>
          <a:ln w="38100">
            <a:solidFill>
              <a:srgbClr val="00B050"/>
            </a:solidFill>
          </a:ln>
          <a:effectLst>
            <a:glow rad="228600">
              <a:schemeClr val="accent1">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err="1" smtClean="0">
                <a:ln>
                  <a:solidFill>
                    <a:schemeClr val="tx1"/>
                  </a:solidFill>
                </a:ln>
                <a:solidFill>
                  <a:srgbClr val="0000CC"/>
                </a:solidFill>
              </a:rPr>
              <a:t>Yahusha’s</a:t>
            </a:r>
            <a:r>
              <a:rPr lang="en-US" b="1" dirty="0" smtClean="0">
                <a:ln>
                  <a:solidFill>
                    <a:schemeClr val="tx1"/>
                  </a:solidFill>
                </a:ln>
                <a:solidFill>
                  <a:srgbClr val="0000CC"/>
                </a:solidFill>
              </a:rPr>
              <a:t> Time </a:t>
            </a:r>
            <a:r>
              <a:rPr lang="en-US" dirty="0" smtClean="0">
                <a:ln>
                  <a:solidFill>
                    <a:schemeClr val="tx1"/>
                  </a:solidFill>
                </a:ln>
              </a:rPr>
              <a:t>– </a:t>
            </a:r>
            <a:r>
              <a:rPr lang="en-US" b="1" dirty="0" smtClean="0">
                <a:ln>
                  <a:solidFill>
                    <a:schemeClr val="tx1"/>
                  </a:solidFill>
                </a:ln>
                <a:solidFill>
                  <a:srgbClr val="00B050"/>
                </a:solidFill>
              </a:rPr>
              <a:t>Leviticus 23</a:t>
            </a:r>
            <a:endParaRPr lang="en-US" b="1" dirty="0">
              <a:ln>
                <a:solidFill>
                  <a:schemeClr val="tx1"/>
                </a:solidFill>
              </a:ln>
              <a:solidFill>
                <a:srgbClr val="00B050"/>
              </a:solidFill>
            </a:endParaRPr>
          </a:p>
        </p:txBody>
      </p:sp>
      <p:sp>
        <p:nvSpPr>
          <p:cNvPr id="3" name="Content Placeholder 2"/>
          <p:cNvSpPr>
            <a:spLocks noGrp="1"/>
          </p:cNvSpPr>
          <p:nvPr>
            <p:ph idx="1"/>
          </p:nvPr>
        </p:nvSpPr>
        <p:spPr>
          <a:xfrm>
            <a:off x="862445" y="1236518"/>
            <a:ext cx="10515600" cy="5205846"/>
          </a:xfrm>
          <a:solidFill>
            <a:schemeClr val="bg2"/>
          </a:solidFill>
          <a:ln w="57150">
            <a:solidFill>
              <a:srgbClr val="34E9FC"/>
            </a:solidFill>
          </a:ln>
          <a:effectLst>
            <a:glow rad="63500">
              <a:srgbClr val="CC00FF">
                <a:alpha val="91000"/>
              </a:srgbClr>
            </a:glow>
          </a:effectLst>
          <a:scene3d>
            <a:camera prst="orthographicFront"/>
            <a:lightRig rig="threePt" dir="t"/>
          </a:scene3d>
          <a:sp3d>
            <a:bevelT w="114300" prst="artDeco"/>
          </a:sp3d>
        </p:spPr>
        <p:txBody>
          <a:bodyPr anchor="ctr">
            <a:sp3d extrusionH="57150">
              <a:bevelT w="38100" h="38100"/>
            </a:sp3d>
          </a:bodyPr>
          <a:lstStyle/>
          <a:p>
            <a:pPr marL="1828800" lvl="0" indent="-1828800">
              <a:lnSpc>
                <a:spcPct val="100000"/>
              </a:lnSpc>
              <a:spcBef>
                <a:spcPts val="0"/>
              </a:spcBef>
              <a:spcAft>
                <a:spcPts val="1800"/>
              </a:spcAft>
              <a:buNone/>
            </a:pPr>
            <a:r>
              <a:rPr lang="en-US" dirty="0">
                <a:solidFill>
                  <a:srgbClr val="008080"/>
                </a:solidFill>
                <a:latin typeface="Georgia" panose="02040502050405020303" pitchFamily="18" charset="0"/>
              </a:rPr>
              <a:t>Lev </a:t>
            </a:r>
            <a:r>
              <a:rPr lang="en-US" dirty="0" smtClean="0">
                <a:solidFill>
                  <a:srgbClr val="008080"/>
                </a:solidFill>
                <a:latin typeface="Georgia" panose="02040502050405020303" pitchFamily="18" charset="0"/>
              </a:rPr>
              <a:t>23:24</a:t>
            </a: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“Speak </a:t>
            </a:r>
            <a:r>
              <a:rPr lang="en-US" dirty="0">
                <a:solidFill>
                  <a:prstClr val="black"/>
                </a:solidFill>
                <a:latin typeface="Georgia" panose="02040502050405020303" pitchFamily="18" charset="0"/>
              </a:rPr>
              <a:t>to the children of Yisra’ĕl, saying, </a:t>
            </a:r>
            <a:r>
              <a:rPr lang="en-US" dirty="0">
                <a:ln>
                  <a:solidFill>
                    <a:prstClr val="black"/>
                  </a:solidFill>
                </a:ln>
                <a:solidFill>
                  <a:srgbClr val="CC00FF"/>
                </a:solidFill>
                <a:effectLst>
                  <a:glow rad="127000">
                    <a:srgbClr val="00FF00"/>
                  </a:glow>
                </a:effectLst>
                <a:latin typeface="Georgia" panose="02040502050405020303" pitchFamily="18" charset="0"/>
              </a:rPr>
              <a:t>‘In the seventh month, on the first day of the month,</a:t>
            </a:r>
            <a:r>
              <a:rPr lang="en-US" dirty="0">
                <a:solidFill>
                  <a:prstClr val="black"/>
                </a:solidFill>
                <a:latin typeface="Georgia" panose="02040502050405020303" pitchFamily="18" charset="0"/>
              </a:rPr>
              <a:t> you have a rest, a remembrance of blowing of trumpets, </a:t>
            </a:r>
            <a:r>
              <a:rPr lang="en-US" dirty="0" smtClean="0">
                <a:solidFill>
                  <a:prstClr val="black"/>
                </a:solidFill>
                <a:latin typeface="Georgia" panose="02040502050405020303" pitchFamily="18" charset="0"/>
              </a:rPr>
              <a:t/>
            </a:r>
            <a:br>
              <a:rPr lang="en-US" dirty="0" smtClean="0">
                <a:solidFill>
                  <a:prstClr val="black"/>
                </a:solidFill>
                <a:latin typeface="Georgia" panose="02040502050405020303" pitchFamily="18" charset="0"/>
              </a:rPr>
            </a:br>
            <a:r>
              <a:rPr lang="en-US" dirty="0" smtClean="0">
                <a:solidFill>
                  <a:prstClr val="black"/>
                </a:solidFill>
                <a:latin typeface="Georgia" panose="02040502050405020303" pitchFamily="18" charset="0"/>
              </a:rPr>
              <a:t>a </a:t>
            </a:r>
            <a:r>
              <a:rPr lang="en-US" dirty="0">
                <a:solidFill>
                  <a:prstClr val="black"/>
                </a:solidFill>
                <a:latin typeface="Georgia" panose="02040502050405020303" pitchFamily="18" charset="0"/>
              </a:rPr>
              <a:t>set-apart gathering.</a:t>
            </a:r>
          </a:p>
          <a:p>
            <a:pPr marL="1828800" lvl="0" indent="-1828800">
              <a:lnSpc>
                <a:spcPct val="100000"/>
              </a:lnSpc>
              <a:spcBef>
                <a:spcPts val="0"/>
              </a:spcBef>
              <a:spcAft>
                <a:spcPts val="1800"/>
              </a:spcAft>
              <a:buNone/>
            </a:pPr>
            <a:r>
              <a:rPr lang="en-US" dirty="0">
                <a:solidFill>
                  <a:srgbClr val="008080"/>
                </a:solidFill>
                <a:latin typeface="Georgia" panose="02040502050405020303" pitchFamily="18" charset="0"/>
              </a:rPr>
              <a:t>Lev </a:t>
            </a:r>
            <a:r>
              <a:rPr lang="en-US" dirty="0" smtClean="0">
                <a:solidFill>
                  <a:srgbClr val="008080"/>
                </a:solidFill>
                <a:latin typeface="Georgia" panose="02040502050405020303" pitchFamily="18" charset="0"/>
              </a:rPr>
              <a:t>23:34</a:t>
            </a: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“Speak </a:t>
            </a:r>
            <a:r>
              <a:rPr lang="en-US" dirty="0">
                <a:solidFill>
                  <a:prstClr val="black"/>
                </a:solidFill>
                <a:latin typeface="Georgia" panose="02040502050405020303" pitchFamily="18" charset="0"/>
              </a:rPr>
              <a:t>to the children of Yisra’ĕl, saying, </a:t>
            </a:r>
            <a:r>
              <a:rPr lang="en-US" dirty="0">
                <a:ln>
                  <a:solidFill>
                    <a:prstClr val="black"/>
                  </a:solidFill>
                </a:ln>
                <a:solidFill>
                  <a:srgbClr val="CC00FF"/>
                </a:solidFill>
                <a:effectLst>
                  <a:glow rad="127000">
                    <a:srgbClr val="00FF00"/>
                  </a:glow>
                </a:effectLst>
                <a:latin typeface="Georgia" panose="02040502050405020303" pitchFamily="18" charset="0"/>
              </a:rPr>
              <a:t>‘On the fifteenth day of this seventh month is the Festival </a:t>
            </a:r>
            <a:r>
              <a:rPr lang="en-US" dirty="0" smtClean="0">
                <a:ln>
                  <a:solidFill>
                    <a:prstClr val="black"/>
                  </a:solidFill>
                </a:ln>
                <a:solidFill>
                  <a:srgbClr val="CC00FF"/>
                </a:solidFill>
                <a:effectLst>
                  <a:glow rad="127000">
                    <a:srgbClr val="00FF00"/>
                  </a:glow>
                </a:effectLst>
                <a:latin typeface="Georgia" panose="02040502050405020303" pitchFamily="18" charset="0"/>
              </a:rPr>
              <a:t/>
            </a:r>
            <a:br>
              <a:rPr lang="en-US" dirty="0" smtClean="0">
                <a:ln>
                  <a:solidFill>
                    <a:prstClr val="black"/>
                  </a:solidFill>
                </a:ln>
                <a:solidFill>
                  <a:srgbClr val="CC00FF"/>
                </a:solidFill>
                <a:effectLst>
                  <a:glow rad="127000">
                    <a:srgbClr val="00FF00"/>
                  </a:glow>
                </a:effectLst>
                <a:latin typeface="Georgia" panose="02040502050405020303" pitchFamily="18" charset="0"/>
              </a:rPr>
            </a:br>
            <a:r>
              <a:rPr lang="en-US" dirty="0" smtClean="0">
                <a:ln>
                  <a:solidFill>
                    <a:prstClr val="black"/>
                  </a:solidFill>
                </a:ln>
                <a:solidFill>
                  <a:srgbClr val="CC00FF"/>
                </a:solidFill>
                <a:effectLst>
                  <a:glow rad="127000">
                    <a:srgbClr val="00FF00"/>
                  </a:glow>
                </a:effectLst>
                <a:latin typeface="Georgia" panose="02040502050405020303" pitchFamily="18" charset="0"/>
              </a:rPr>
              <a:t>of </a:t>
            </a:r>
            <a:r>
              <a:rPr lang="en-US" dirty="0">
                <a:ln>
                  <a:solidFill>
                    <a:prstClr val="black"/>
                  </a:solidFill>
                </a:ln>
                <a:solidFill>
                  <a:srgbClr val="CC00FF"/>
                </a:solidFill>
                <a:effectLst>
                  <a:glow rad="127000">
                    <a:srgbClr val="00FF00"/>
                  </a:glow>
                </a:effectLst>
                <a:latin typeface="Georgia" panose="02040502050405020303" pitchFamily="18" charset="0"/>
              </a:rPr>
              <a:t>Booths </a:t>
            </a:r>
            <a:r>
              <a:rPr lang="en-US" dirty="0">
                <a:solidFill>
                  <a:prstClr val="black"/>
                </a:solidFill>
                <a:latin typeface="Georgia" panose="02040502050405020303" pitchFamily="18" charset="0"/>
              </a:rPr>
              <a:t>for seven days to </a:t>
            </a:r>
            <a:r>
              <a:rPr lang="he-IL" dirty="0" smtClean="0">
                <a:solidFill>
                  <a:srgbClr val="0000CC"/>
                </a:solidFill>
                <a:latin typeface="SBL Hebrew"/>
              </a:rPr>
              <a:t>יהוה</a:t>
            </a:r>
            <a:r>
              <a:rPr lang="en-US" dirty="0" smtClean="0">
                <a:solidFill>
                  <a:srgbClr val="0000CC"/>
                </a:solidFill>
                <a:latin typeface="Georgia" panose="02040502050405020303" pitchFamily="18" charset="0"/>
              </a:rPr>
              <a:t> [Yahuah].</a:t>
            </a:r>
          </a:p>
          <a:p>
            <a:pPr marL="0" lvl="0" indent="0">
              <a:lnSpc>
                <a:spcPct val="100000"/>
              </a:lnSpc>
              <a:buNone/>
            </a:pPr>
            <a:r>
              <a:rPr lang="en-US" dirty="0" smtClean="0">
                <a:solidFill>
                  <a:prstClr val="black"/>
                </a:solidFill>
                <a:latin typeface="Georgia" panose="02040502050405020303" pitchFamily="18" charset="0"/>
              </a:rPr>
              <a:t>When </a:t>
            </a:r>
            <a:r>
              <a:rPr lang="en-US" dirty="0" smtClean="0">
                <a:solidFill>
                  <a:srgbClr val="0000CC"/>
                </a:solidFill>
                <a:latin typeface="Georgia" panose="02040502050405020303" pitchFamily="18" charset="0"/>
              </a:rPr>
              <a:t>Yahusha</a:t>
            </a:r>
            <a:r>
              <a:rPr lang="en-US" dirty="0" smtClean="0">
                <a:solidFill>
                  <a:prstClr val="black"/>
                </a:solidFill>
                <a:latin typeface="Georgia" panose="02040502050405020303" pitchFamily="18" charset="0"/>
              </a:rPr>
              <a:t> said – </a:t>
            </a:r>
            <a:r>
              <a:rPr lang="en-US" b="1" dirty="0" smtClean="0">
                <a:solidFill>
                  <a:srgbClr val="0000CC"/>
                </a:solidFill>
                <a:latin typeface="Georgia" panose="02040502050405020303" pitchFamily="18" charset="0"/>
              </a:rPr>
              <a:t>... For </a:t>
            </a:r>
            <a:r>
              <a:rPr lang="en-US" b="1" dirty="0" smtClean="0">
                <a:solidFill>
                  <a:srgbClr val="0000CC"/>
                </a:solidFill>
                <a:effectLst>
                  <a:glow rad="127000">
                    <a:srgbClr val="FF99FF"/>
                  </a:glow>
                </a:effectLst>
                <a:latin typeface="Georgia" panose="02040502050405020303" pitchFamily="18" charset="0"/>
              </a:rPr>
              <a:t>My Time </a:t>
            </a:r>
            <a:r>
              <a:rPr lang="en-US" b="1" dirty="0" smtClean="0">
                <a:solidFill>
                  <a:srgbClr val="0000CC"/>
                </a:solidFill>
                <a:latin typeface="Georgia" panose="02040502050405020303" pitchFamily="18" charset="0"/>
              </a:rPr>
              <a:t>has not yet been filled..., </a:t>
            </a:r>
            <a:r>
              <a:rPr lang="en-US" dirty="0" smtClean="0">
                <a:latin typeface="Georgia" panose="02040502050405020303" pitchFamily="18" charset="0"/>
              </a:rPr>
              <a:t>it is these </a:t>
            </a:r>
            <a:r>
              <a:rPr lang="en-US" b="1" dirty="0" smtClean="0">
                <a:solidFill>
                  <a:srgbClr val="CC0099"/>
                </a:solidFill>
                <a:effectLst>
                  <a:glow rad="228600">
                    <a:schemeClr val="accent4">
                      <a:satMod val="175000"/>
                      <a:alpha val="89000"/>
                    </a:schemeClr>
                  </a:glow>
                </a:effectLst>
                <a:latin typeface="Georgia" panose="02040502050405020303" pitchFamily="18" charset="0"/>
              </a:rPr>
              <a:t>times</a:t>
            </a:r>
            <a:r>
              <a:rPr lang="en-US" dirty="0" smtClean="0">
                <a:latin typeface="Georgia" panose="02040502050405020303" pitchFamily="18" charset="0"/>
              </a:rPr>
              <a:t> found in the Torah, that must be fulfilled completely.  </a:t>
            </a:r>
            <a:endParaRPr lang="en-US" dirty="0"/>
          </a:p>
        </p:txBody>
      </p:sp>
      <p:sp>
        <p:nvSpPr>
          <p:cNvPr id="4" name="Slide Number Placeholder 3"/>
          <p:cNvSpPr>
            <a:spLocks noGrp="1"/>
          </p:cNvSpPr>
          <p:nvPr>
            <p:ph type="sldNum" sz="quarter" idx="12"/>
          </p:nvPr>
        </p:nvSpPr>
        <p:spPr>
          <a:xfrm>
            <a:off x="8547657" y="5974217"/>
            <a:ext cx="2743200" cy="365125"/>
          </a:xfrm>
        </p:spPr>
        <p:txBody>
          <a:bodyPr/>
          <a:lstStyle/>
          <a:p>
            <a:fld id="{0B555D82-D20F-4DB7-B3E9-7B7EAC2F87A9}" type="slidenum">
              <a:rPr lang="en-US" smtClean="0">
                <a:solidFill>
                  <a:schemeClr val="tx1"/>
                </a:solidFill>
              </a:rPr>
              <a:t>28</a:t>
            </a:fld>
            <a:endParaRPr lang="en-US" dirty="0">
              <a:solidFill>
                <a:schemeClr val="tx1"/>
              </a:solidFill>
            </a:endParaRPr>
          </a:p>
        </p:txBody>
      </p:sp>
    </p:spTree>
    <p:extLst>
      <p:ext uri="{BB962C8B-B14F-4D97-AF65-F5344CB8AC3E}">
        <p14:creationId xmlns:p14="http://schemas.microsoft.com/office/powerpoint/2010/main" val="27377332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7253" y="72736"/>
            <a:ext cx="9201772" cy="602673"/>
          </a:xfrm>
          <a:solidFill>
            <a:srgbClr val="FAEBFF"/>
          </a:solidFill>
          <a:ln w="57150">
            <a:solidFill>
              <a:srgbClr val="34E9FC"/>
            </a:solidFill>
          </a:ln>
          <a:effectLst>
            <a:glow rad="228600">
              <a:schemeClr val="accent4">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b="1" dirty="0" smtClean="0">
                <a:solidFill>
                  <a:srgbClr val="CC0099"/>
                </a:solidFill>
              </a:rPr>
              <a:t>Determining the Start of the Year</a:t>
            </a:r>
            <a:endParaRPr lang="en-US" b="1" dirty="0">
              <a:solidFill>
                <a:srgbClr val="CC0099"/>
              </a:solidFill>
            </a:endParaRPr>
          </a:p>
        </p:txBody>
      </p:sp>
      <p:sp>
        <p:nvSpPr>
          <p:cNvPr id="3" name="Content Placeholder 2"/>
          <p:cNvSpPr>
            <a:spLocks noGrp="1"/>
          </p:cNvSpPr>
          <p:nvPr>
            <p:ph idx="1"/>
          </p:nvPr>
        </p:nvSpPr>
        <p:spPr>
          <a:xfrm>
            <a:off x="287383" y="770709"/>
            <a:ext cx="11586754" cy="5969725"/>
          </a:xfrm>
          <a:solidFill>
            <a:schemeClr val="bg2"/>
          </a:solidFill>
          <a:ln w="57150">
            <a:solidFill>
              <a:schemeClr val="bg2">
                <a:lumMod val="50000"/>
              </a:schemeClr>
            </a:solidFill>
          </a:ln>
          <a:effectLst>
            <a:glow rad="101600">
              <a:srgbClr val="FF3399">
                <a:alpha val="60000"/>
              </a:srgbClr>
            </a:glow>
          </a:effectLst>
          <a:scene3d>
            <a:camera prst="orthographicFront"/>
            <a:lightRig rig="threePt" dir="t"/>
          </a:scene3d>
          <a:sp3d>
            <a:bevelT w="114300" prst="artDeco"/>
          </a:sp3d>
        </p:spPr>
        <p:txBody>
          <a:bodyPr lIns="182880" anchor="ctr">
            <a:noAutofit/>
            <a:sp3d extrusionH="57150">
              <a:bevelT w="38100" h="38100"/>
            </a:sp3d>
          </a:bodyPr>
          <a:lstStyle/>
          <a:p>
            <a:r>
              <a:rPr lang="en-US" sz="2700" dirty="0" smtClean="0"/>
              <a:t>To determine the 7</a:t>
            </a:r>
            <a:r>
              <a:rPr lang="en-US" sz="2700" baseline="30000" dirty="0" smtClean="0"/>
              <a:t>th</a:t>
            </a:r>
            <a:r>
              <a:rPr lang="en-US" sz="2700" dirty="0" smtClean="0"/>
              <a:t> month correctly, the very first day of the year must be correctly ascertained first.</a:t>
            </a:r>
          </a:p>
          <a:p>
            <a:r>
              <a:rPr lang="en-US" sz="2700" dirty="0" smtClean="0"/>
              <a:t>There are 10 verses in the Tanach that indicate very clearly what celestial event maintains </a:t>
            </a:r>
            <a:r>
              <a:rPr lang="en-US" sz="2700" b="1" dirty="0" err="1" smtClean="0">
                <a:solidFill>
                  <a:srgbClr val="0000CC"/>
                </a:solidFill>
              </a:rPr>
              <a:t>Yahuah’s</a:t>
            </a:r>
            <a:r>
              <a:rPr lang="en-US" sz="2700" dirty="0" smtClean="0"/>
              <a:t> worship year.  One is </a:t>
            </a:r>
            <a:r>
              <a:rPr lang="en-US" sz="2700" dirty="0" smtClean="0">
                <a:solidFill>
                  <a:srgbClr val="00B050"/>
                </a:solidFill>
              </a:rPr>
              <a:t>Exodus 34:22 </a:t>
            </a:r>
            <a:r>
              <a:rPr lang="en-US" sz="2700" dirty="0" smtClean="0"/>
              <a:t>in</a:t>
            </a:r>
            <a:r>
              <a:rPr lang="en-US" sz="2700" dirty="0" smtClean="0">
                <a:solidFill>
                  <a:srgbClr val="00B050"/>
                </a:solidFill>
              </a:rPr>
              <a:t> </a:t>
            </a:r>
            <a:r>
              <a:rPr lang="en-US" sz="2700" dirty="0" smtClean="0"/>
              <a:t>which the autumnal </a:t>
            </a:r>
            <a:r>
              <a:rPr lang="en-US" sz="2700" i="1" dirty="0" smtClean="0">
                <a:solidFill>
                  <a:srgbClr val="CC00FF"/>
                </a:solidFill>
              </a:rPr>
              <a:t>tequfah (equinox)</a:t>
            </a:r>
            <a:r>
              <a:rPr lang="en-US" sz="2700" dirty="0" smtClean="0"/>
              <a:t> signals final events of </a:t>
            </a:r>
            <a:r>
              <a:rPr lang="en-US" sz="2700" b="1" dirty="0" smtClean="0">
                <a:solidFill>
                  <a:srgbClr val="0000CC"/>
                </a:solidFill>
              </a:rPr>
              <a:t>Yahuah’s</a:t>
            </a:r>
            <a:r>
              <a:rPr lang="en-US" sz="2700" dirty="0" smtClean="0"/>
              <a:t> worship calendar year.</a:t>
            </a:r>
            <a:endParaRPr lang="en-US" sz="2700" dirty="0" smtClean="0">
              <a:solidFill>
                <a:srgbClr val="0000CC"/>
              </a:solidFill>
            </a:endParaRPr>
          </a:p>
          <a:p>
            <a:r>
              <a:rPr lang="en-US" sz="2700" dirty="0" smtClean="0"/>
              <a:t>6 Months prior is the spring </a:t>
            </a:r>
            <a:r>
              <a:rPr lang="en-US" sz="2700" i="1" dirty="0" smtClean="0">
                <a:solidFill>
                  <a:srgbClr val="CC00FF"/>
                </a:solidFill>
              </a:rPr>
              <a:t>tequfah</a:t>
            </a:r>
            <a:r>
              <a:rPr lang="en-US" sz="2700" dirty="0" smtClean="0"/>
              <a:t> (equinox) and consequently the start of the new year.  If this is not realized specifically by the Torah instructions, the Feasts and Festivals will not be on </a:t>
            </a:r>
            <a:r>
              <a:rPr lang="en-US" sz="2700" b="1" dirty="0" smtClean="0">
                <a:solidFill>
                  <a:srgbClr val="0000CC"/>
                </a:solidFill>
              </a:rPr>
              <a:t>Yahuah’s</a:t>
            </a:r>
            <a:r>
              <a:rPr lang="en-US" sz="2700" dirty="0" smtClean="0">
                <a:solidFill>
                  <a:srgbClr val="0000CC"/>
                </a:solidFill>
              </a:rPr>
              <a:t> </a:t>
            </a:r>
            <a:r>
              <a:rPr lang="en-US" sz="2700" dirty="0" err="1" smtClean="0">
                <a:solidFill>
                  <a:srgbClr val="0000CC"/>
                </a:solidFill>
              </a:rPr>
              <a:t>Qodesh</a:t>
            </a:r>
            <a:r>
              <a:rPr lang="en-US" sz="2700" dirty="0" smtClean="0"/>
              <a:t> (Set-Apart) </a:t>
            </a:r>
            <a:r>
              <a:rPr lang="en-US" sz="2700" dirty="0" smtClean="0">
                <a:solidFill>
                  <a:srgbClr val="0000CC"/>
                </a:solidFill>
              </a:rPr>
              <a:t>Calendar.  </a:t>
            </a:r>
          </a:p>
          <a:p>
            <a:r>
              <a:rPr lang="en-US" sz="2700" b="1" dirty="0" smtClean="0">
                <a:solidFill>
                  <a:srgbClr val="0000CC"/>
                </a:solidFill>
              </a:rPr>
              <a:t>Yahusha</a:t>
            </a:r>
            <a:r>
              <a:rPr lang="en-US" sz="2700" dirty="0" smtClean="0">
                <a:solidFill>
                  <a:srgbClr val="0000CC"/>
                </a:solidFill>
              </a:rPr>
              <a:t> </a:t>
            </a:r>
            <a:r>
              <a:rPr lang="en-US" sz="2700" dirty="0" smtClean="0"/>
              <a:t>was living out the Torah and </a:t>
            </a:r>
            <a:r>
              <a:rPr lang="en-US" sz="2700" b="1" dirty="0" smtClean="0">
                <a:solidFill>
                  <a:srgbClr val="0000CC"/>
                </a:solidFill>
              </a:rPr>
              <a:t>His Time </a:t>
            </a:r>
            <a:r>
              <a:rPr lang="en-US" sz="2700" dirty="0" smtClean="0"/>
              <a:t>was according to the </a:t>
            </a:r>
            <a:r>
              <a:rPr lang="en-US" sz="2700" i="1" dirty="0" smtClean="0">
                <a:solidFill>
                  <a:srgbClr val="CC00FF"/>
                </a:solidFill>
              </a:rPr>
              <a:t>tequfah</a:t>
            </a:r>
            <a:r>
              <a:rPr lang="en-US" sz="2700" dirty="0" smtClean="0"/>
              <a:t> (equinox) system for determining the new year.  </a:t>
            </a:r>
          </a:p>
          <a:p>
            <a:r>
              <a:rPr lang="en-US" sz="2700" dirty="0" smtClean="0"/>
              <a:t>The Pharisees (Yahudim) of the second Temple era were observing their </a:t>
            </a:r>
            <a:r>
              <a:rPr lang="en-US" sz="2700" b="1" dirty="0" smtClean="0">
                <a:solidFill>
                  <a:srgbClr val="FF0000"/>
                </a:solidFill>
              </a:rPr>
              <a:t>“month-start” [for the appointed times] </a:t>
            </a:r>
            <a:r>
              <a:rPr lang="en-US" sz="2700" dirty="0" smtClean="0"/>
              <a:t>by the lunar calculations.</a:t>
            </a:r>
          </a:p>
          <a:p>
            <a:r>
              <a:rPr lang="en-US" sz="2700" b="1" dirty="0" smtClean="0">
                <a:solidFill>
                  <a:srgbClr val="0000CC"/>
                </a:solidFill>
              </a:rPr>
              <a:t>Yahusha</a:t>
            </a:r>
            <a:r>
              <a:rPr lang="en-US" sz="2700" dirty="0" smtClean="0"/>
              <a:t> could not, and would not, observe the feasts of </a:t>
            </a:r>
            <a:r>
              <a:rPr lang="en-US" sz="2700" b="1" dirty="0" smtClean="0">
                <a:solidFill>
                  <a:srgbClr val="0000CC"/>
                </a:solidFill>
              </a:rPr>
              <a:t>Yahuah</a:t>
            </a:r>
            <a:r>
              <a:rPr lang="en-US" sz="2700" dirty="0" smtClean="0"/>
              <a:t> </a:t>
            </a:r>
            <a:r>
              <a:rPr lang="en-US" sz="2700" b="1" dirty="0" smtClean="0">
                <a:solidFill>
                  <a:srgbClr val="FF0000"/>
                </a:solidFill>
              </a:rPr>
              <a:t>that were placed on</a:t>
            </a:r>
            <a:r>
              <a:rPr lang="en-US" sz="2700" dirty="0" smtClean="0"/>
              <a:t> a lunar based calendar.</a:t>
            </a:r>
            <a:endParaRPr lang="en-US" sz="2700" dirty="0">
              <a:solidFill>
                <a:srgbClr val="0000CC"/>
              </a:solidFill>
            </a:endParaRPr>
          </a:p>
        </p:txBody>
      </p:sp>
      <p:sp>
        <p:nvSpPr>
          <p:cNvPr id="4" name="Slide Number Placeholder 3"/>
          <p:cNvSpPr>
            <a:spLocks noGrp="1"/>
          </p:cNvSpPr>
          <p:nvPr>
            <p:ph type="sldNum" sz="quarter" idx="12"/>
          </p:nvPr>
        </p:nvSpPr>
        <p:spPr>
          <a:xfrm>
            <a:off x="9028611" y="6265462"/>
            <a:ext cx="2743200" cy="365125"/>
          </a:xfrm>
        </p:spPr>
        <p:txBody>
          <a:bodyPr/>
          <a:lstStyle/>
          <a:p>
            <a:fld id="{0B555D82-D20F-4DB7-B3E9-7B7EAC2F87A9}" type="slidenum">
              <a:rPr lang="en-US" smtClean="0">
                <a:solidFill>
                  <a:schemeClr val="tx1"/>
                </a:solidFill>
              </a:rPr>
              <a:t>29</a:t>
            </a:fld>
            <a:endParaRPr lang="en-US" dirty="0">
              <a:solidFill>
                <a:schemeClr val="tx1"/>
              </a:solidFill>
            </a:endParaRPr>
          </a:p>
        </p:txBody>
      </p:sp>
    </p:spTree>
    <p:extLst>
      <p:ext uri="{BB962C8B-B14F-4D97-AF65-F5344CB8AC3E}">
        <p14:creationId xmlns:p14="http://schemas.microsoft.com/office/powerpoint/2010/main" val="304894653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1000"/>
                                        <p:tgtEl>
                                          <p:spTgt spid="3">
                                            <p:txEl>
                                              <p:pRg st="2" end="2"/>
                                            </p:txEl>
                                          </p:spTgt>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barn(inVertical)">
                                      <p:cBhvr>
                                        <p:cTn id="11" dur="10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1000"/>
                                        <p:tgtEl>
                                          <p:spTgt spid="3">
                                            <p:txEl>
                                              <p:pRg st="4" end="4"/>
                                            </p:txEl>
                                          </p:spTgt>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arn(inVertical)">
                                      <p:cBhvr>
                                        <p:cTn id="2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42" y="212570"/>
            <a:ext cx="11468998" cy="789418"/>
          </a:xfrm>
          <a:solidFill>
            <a:srgbClr val="34E9FC"/>
          </a:solidFill>
          <a:ln w="28575">
            <a:solidFill>
              <a:srgbClr val="CC00FF"/>
            </a:solidFill>
          </a:ln>
          <a:effectLst>
            <a:glow rad="431800">
              <a:srgbClr val="00FF00">
                <a:alpha val="40000"/>
              </a:srgbClr>
            </a:glow>
          </a:effectLst>
          <a:scene3d>
            <a:camera prst="orthographicFront"/>
            <a:lightRig rig="threePt" dir="t"/>
          </a:scene3d>
          <a:sp3d>
            <a:bevelT prst="angle"/>
          </a:sp3d>
        </p:spPr>
        <p:txBody>
          <a:bodyPr>
            <a:normAutofit/>
            <a:sp3d extrusionH="57150">
              <a:bevelT w="38100" h="38100"/>
            </a:sp3d>
          </a:bodyPr>
          <a:lstStyle/>
          <a:p>
            <a:pPr algn="ctr"/>
            <a:r>
              <a:rPr lang="en-US" sz="3600" b="1" dirty="0" err="1" smtClean="0">
                <a:solidFill>
                  <a:srgbClr val="0000CC"/>
                </a:solidFill>
                <a:latin typeface="Arial Black" pitchFamily="34" charset="0"/>
              </a:rPr>
              <a:t>Yahusha</a:t>
            </a:r>
            <a:r>
              <a:rPr lang="en-US" sz="3600" b="1" dirty="0" smtClean="0"/>
              <a:t> – declares His </a:t>
            </a:r>
            <a:r>
              <a:rPr lang="en-US" sz="3600" b="1" i="1" dirty="0" smtClean="0">
                <a:solidFill>
                  <a:srgbClr val="FF0000"/>
                </a:solidFill>
                <a:latin typeface="Arial Black" pitchFamily="34" charset="0"/>
              </a:rPr>
              <a:t>METHOD</a:t>
            </a:r>
            <a:r>
              <a:rPr lang="en-US" sz="3600" b="1" dirty="0" smtClean="0"/>
              <a:t> of </a:t>
            </a:r>
            <a:r>
              <a:rPr lang="en-US" sz="3600" b="1" dirty="0" smtClean="0">
                <a:effectLst>
                  <a:glow rad="127000">
                    <a:srgbClr val="FFFF00"/>
                  </a:glow>
                </a:effectLst>
              </a:rPr>
              <a:t>Witnessing</a:t>
            </a:r>
            <a:endParaRPr lang="en-US" sz="3600" b="1" dirty="0">
              <a:solidFill>
                <a:srgbClr val="0000CC"/>
              </a:solidFill>
            </a:endParaRPr>
          </a:p>
        </p:txBody>
      </p:sp>
      <p:sp>
        <p:nvSpPr>
          <p:cNvPr id="3" name="Content Placeholder 2"/>
          <p:cNvSpPr>
            <a:spLocks noGrp="1"/>
          </p:cNvSpPr>
          <p:nvPr>
            <p:ph idx="1"/>
          </p:nvPr>
        </p:nvSpPr>
        <p:spPr>
          <a:xfrm>
            <a:off x="259774" y="1223889"/>
            <a:ext cx="11617036" cy="5497585"/>
          </a:xfrm>
          <a:solidFill>
            <a:schemeClr val="bg2"/>
          </a:solidFill>
          <a:ln w="28575">
            <a:solidFill>
              <a:srgbClr val="CC00FF"/>
            </a:solidFill>
          </a:ln>
          <a:effectLst>
            <a:glow rad="139700">
              <a:schemeClr val="accent4">
                <a:satMod val="175000"/>
                <a:alpha val="40000"/>
              </a:schemeClr>
            </a:glow>
          </a:effectLst>
          <a:scene3d>
            <a:camera prst="orthographicFront"/>
            <a:lightRig rig="threePt" dir="t"/>
          </a:scene3d>
          <a:sp3d>
            <a:bevelT prst="relaxedInset"/>
          </a:sp3d>
        </p:spPr>
        <p:txBody>
          <a:bodyPr lIns="182880" anchor="ctr">
            <a:normAutofit fontScale="92500" lnSpcReduction="10000"/>
            <a:sp3d extrusionH="57150">
              <a:bevelT w="38100" h="38100"/>
            </a:sp3d>
          </a:bodyPr>
          <a:lstStyle/>
          <a:p>
            <a:r>
              <a:rPr lang="en-CA" sz="2000" b="1" dirty="0" smtClean="0">
                <a:solidFill>
                  <a:srgbClr val="00B050"/>
                </a:solidFill>
                <a:latin typeface="Verdana"/>
              </a:rPr>
              <a:t>John </a:t>
            </a:r>
            <a:r>
              <a:rPr lang="en-CA" sz="2000" b="1" dirty="0">
                <a:solidFill>
                  <a:srgbClr val="00B050"/>
                </a:solidFill>
                <a:latin typeface="Verdana"/>
              </a:rPr>
              <a:t>10:25</a:t>
            </a:r>
            <a:r>
              <a:rPr lang="en-CA" dirty="0">
                <a:solidFill>
                  <a:srgbClr val="208080"/>
                </a:solidFill>
                <a:latin typeface="Verdana"/>
              </a:rPr>
              <a:t>  </a:t>
            </a:r>
            <a:r>
              <a:rPr lang="he-IL" sz="3200" dirty="0" smtClean="0">
                <a:solidFill>
                  <a:srgbClr val="0000CC"/>
                </a:solidFill>
                <a:latin typeface="Arial"/>
              </a:rPr>
              <a:t>יהושע</a:t>
            </a:r>
            <a:r>
              <a:rPr lang="en-CA" dirty="0" smtClean="0">
                <a:solidFill>
                  <a:srgbClr val="800000"/>
                </a:solidFill>
                <a:latin typeface="Verdana"/>
              </a:rPr>
              <a:t> answered them </a:t>
            </a:r>
            <a:r>
              <a:rPr lang="en-CA" sz="1900" dirty="0" smtClean="0">
                <a:solidFill>
                  <a:srgbClr val="800000"/>
                </a:solidFill>
                <a:latin typeface="Verdana"/>
              </a:rPr>
              <a:t>[Jews], </a:t>
            </a:r>
            <a:r>
              <a:rPr lang="en-CA" dirty="0" smtClean="0">
                <a:solidFill>
                  <a:srgbClr val="800000"/>
                </a:solidFill>
                <a:latin typeface="Verdana"/>
              </a:rPr>
              <a:t>“</a:t>
            </a:r>
            <a:r>
              <a:rPr lang="en-CA" dirty="0">
                <a:solidFill>
                  <a:srgbClr val="800000"/>
                </a:solidFill>
                <a:latin typeface="Verdana"/>
              </a:rPr>
              <a:t>I have told you, and you </a:t>
            </a:r>
            <a:r>
              <a:rPr lang="en-CA" dirty="0" smtClean="0">
                <a:solidFill>
                  <a:srgbClr val="800000"/>
                </a:solidFill>
                <a:latin typeface="Verdana"/>
              </a:rPr>
              <a:t>do</a:t>
            </a:r>
            <a:br>
              <a:rPr lang="en-CA" dirty="0" smtClean="0">
                <a:solidFill>
                  <a:srgbClr val="800000"/>
                </a:solidFill>
                <a:latin typeface="Verdana"/>
              </a:rPr>
            </a:br>
            <a:endParaRPr lang="en-CA" dirty="0" smtClean="0">
              <a:solidFill>
                <a:srgbClr val="800000"/>
              </a:solidFill>
              <a:latin typeface="Verdana"/>
            </a:endParaRPr>
          </a:p>
          <a:p>
            <a:pPr marL="0" indent="0">
              <a:buNone/>
            </a:pPr>
            <a:r>
              <a:rPr lang="en-CA" dirty="0" smtClean="0">
                <a:solidFill>
                  <a:srgbClr val="800000"/>
                </a:solidFill>
                <a:latin typeface="Verdana"/>
              </a:rPr>
              <a:t> </a:t>
            </a:r>
            <a:r>
              <a:rPr lang="en-CA" dirty="0">
                <a:solidFill>
                  <a:srgbClr val="800000"/>
                </a:solidFill>
                <a:latin typeface="Verdana"/>
              </a:rPr>
              <a:t>not believe. </a:t>
            </a:r>
            <a:r>
              <a:rPr lang="en-CA" dirty="0" smtClean="0">
                <a:solidFill>
                  <a:srgbClr val="800000"/>
                </a:solidFill>
                <a:latin typeface="Verdana"/>
              </a:rPr>
              <a:t>				  		    </a:t>
            </a:r>
            <a:r>
              <a:rPr lang="en-CA" dirty="0">
                <a:ln>
                  <a:solidFill>
                    <a:sysClr val="windowText" lastClr="000000"/>
                  </a:solidFill>
                </a:ln>
                <a:solidFill>
                  <a:srgbClr val="0000CC"/>
                </a:solidFill>
                <a:effectLst>
                  <a:glow rad="50800">
                    <a:srgbClr val="FF6600"/>
                  </a:glow>
                </a:effectLst>
                <a:latin typeface="Verdana"/>
              </a:rPr>
              <a:t>i</a:t>
            </a:r>
            <a:r>
              <a:rPr lang="en-CA" dirty="0" smtClean="0">
                <a:ln>
                  <a:solidFill>
                    <a:sysClr val="windowText" lastClr="000000"/>
                  </a:solidFill>
                </a:ln>
                <a:solidFill>
                  <a:srgbClr val="0000CC"/>
                </a:solidFill>
                <a:effectLst>
                  <a:glow rad="50800">
                    <a:srgbClr val="FF6600"/>
                  </a:glow>
                </a:effectLst>
                <a:latin typeface="Verdana"/>
              </a:rPr>
              <a:t>n </a:t>
            </a:r>
            <a:r>
              <a:rPr lang="en-CA" dirty="0">
                <a:ln>
                  <a:solidFill>
                    <a:sysClr val="windowText" lastClr="000000"/>
                  </a:solidFill>
                </a:ln>
                <a:solidFill>
                  <a:srgbClr val="0000CC"/>
                </a:solidFill>
                <a:effectLst>
                  <a:glow rad="50800">
                    <a:srgbClr val="FF6600"/>
                  </a:glow>
                </a:effectLst>
                <a:latin typeface="Verdana"/>
              </a:rPr>
              <a:t>My Father’s Name</a:t>
            </a:r>
            <a:r>
              <a:rPr lang="en-CA" dirty="0" smtClean="0">
                <a:ln>
                  <a:solidFill>
                    <a:sysClr val="windowText" lastClr="000000"/>
                  </a:solidFill>
                </a:ln>
                <a:solidFill>
                  <a:srgbClr val="0000CC"/>
                </a:solidFill>
                <a:effectLst>
                  <a:glow rad="50800">
                    <a:srgbClr val="FF6600"/>
                  </a:glow>
                </a:effectLst>
                <a:latin typeface="Verdana"/>
              </a:rPr>
              <a:t>,</a:t>
            </a:r>
            <a:br>
              <a:rPr lang="en-CA" dirty="0" smtClean="0">
                <a:ln>
                  <a:solidFill>
                    <a:sysClr val="windowText" lastClr="000000"/>
                  </a:solidFill>
                </a:ln>
                <a:solidFill>
                  <a:srgbClr val="0000CC"/>
                </a:solidFill>
                <a:effectLst>
                  <a:glow rad="50800">
                    <a:srgbClr val="FF6600"/>
                  </a:glow>
                </a:effectLst>
                <a:latin typeface="Verdana"/>
              </a:rPr>
            </a:br>
            <a:endParaRPr lang="en-CA" dirty="0" smtClean="0">
              <a:ln>
                <a:solidFill>
                  <a:sysClr val="windowText" lastClr="000000"/>
                </a:solidFill>
              </a:ln>
              <a:solidFill>
                <a:srgbClr val="0000CC"/>
              </a:solidFill>
              <a:effectLst>
                <a:glow rad="50800">
                  <a:srgbClr val="FF6600"/>
                </a:glow>
              </a:effectLst>
              <a:latin typeface="Verdana"/>
            </a:endParaRPr>
          </a:p>
          <a:p>
            <a:pPr marL="0" indent="0">
              <a:buNone/>
            </a:pPr>
            <a:r>
              <a:rPr lang="en-CA" dirty="0" smtClean="0">
                <a:ln>
                  <a:solidFill>
                    <a:sysClr val="windowText" lastClr="000000"/>
                  </a:solidFill>
                </a:ln>
                <a:solidFill>
                  <a:srgbClr val="0000CC"/>
                </a:solidFill>
                <a:effectLst>
                  <a:glow rad="63500">
                    <a:srgbClr val="FF6600"/>
                  </a:glow>
                </a:effectLst>
                <a:latin typeface="Verdana"/>
              </a:rPr>
              <a:t> they  			</a:t>
            </a:r>
            <a:r>
              <a:rPr lang="en-CA" i="1" dirty="0" smtClean="0">
                <a:ln>
                  <a:solidFill>
                    <a:sysClr val="windowText" lastClr="000000"/>
                  </a:solidFill>
                </a:ln>
                <a:solidFill>
                  <a:srgbClr val="0000CC"/>
                </a:solidFill>
                <a:effectLst>
                  <a:glow rad="127000">
                    <a:srgbClr val="FF6600"/>
                  </a:glow>
                </a:effectLst>
                <a:latin typeface="Comic Sans MS" pitchFamily="66" charset="0"/>
              </a:rPr>
              <a:t>	  </a:t>
            </a:r>
            <a:r>
              <a:rPr lang="en-CA" dirty="0" smtClean="0">
                <a:ln>
                  <a:solidFill>
                    <a:sysClr val="windowText" lastClr="000000"/>
                  </a:solidFill>
                </a:ln>
                <a:solidFill>
                  <a:srgbClr val="0000CC"/>
                </a:solidFill>
                <a:effectLst>
                  <a:glow rad="63500">
                    <a:srgbClr val="FF6600"/>
                  </a:glow>
                </a:effectLst>
                <a:latin typeface="Verdana"/>
              </a:rPr>
              <a:t>concerning </a:t>
            </a:r>
            <a:r>
              <a:rPr lang="en-CA" dirty="0">
                <a:ln>
                  <a:solidFill>
                    <a:sysClr val="windowText" lastClr="000000"/>
                  </a:solidFill>
                </a:ln>
                <a:solidFill>
                  <a:srgbClr val="0000CC"/>
                </a:solidFill>
                <a:effectLst>
                  <a:glow rad="63500">
                    <a:srgbClr val="FF6600"/>
                  </a:glow>
                </a:effectLst>
                <a:latin typeface="Verdana"/>
              </a:rPr>
              <a:t>Me</a:t>
            </a:r>
            <a:r>
              <a:rPr lang="en-CA" dirty="0" smtClean="0">
                <a:ln>
                  <a:solidFill>
                    <a:sysClr val="windowText" lastClr="000000"/>
                  </a:solidFill>
                </a:ln>
                <a:solidFill>
                  <a:srgbClr val="0000CC"/>
                </a:solidFill>
                <a:effectLst>
                  <a:glow rad="63500">
                    <a:srgbClr val="FF6600"/>
                  </a:glow>
                </a:effectLst>
                <a:latin typeface="Verdana"/>
              </a:rPr>
              <a:t>.</a:t>
            </a:r>
          </a:p>
          <a:p>
            <a:endParaRPr lang="en-CA" dirty="0">
              <a:solidFill>
                <a:srgbClr val="800000"/>
              </a:solidFill>
              <a:latin typeface="Verdana"/>
            </a:endParaRPr>
          </a:p>
          <a:p>
            <a:pPr marL="0" indent="0">
              <a:buNone/>
            </a:pPr>
            <a:r>
              <a:rPr lang="en-CA" dirty="0">
                <a:solidFill>
                  <a:srgbClr val="800000"/>
                </a:solidFill>
                <a:latin typeface="Verdana"/>
              </a:rPr>
              <a:t> </a:t>
            </a:r>
          </a:p>
          <a:p>
            <a:r>
              <a:rPr lang="en-CA" sz="2000" b="1" dirty="0" smtClean="0">
                <a:solidFill>
                  <a:srgbClr val="00B050"/>
                </a:solidFill>
                <a:latin typeface="Verdana"/>
              </a:rPr>
              <a:t>John </a:t>
            </a:r>
            <a:r>
              <a:rPr lang="en-CA" sz="2000" b="1" dirty="0">
                <a:solidFill>
                  <a:srgbClr val="00B050"/>
                </a:solidFill>
                <a:latin typeface="Verdana"/>
              </a:rPr>
              <a:t>10:26</a:t>
            </a:r>
            <a:r>
              <a:rPr lang="en-CA" dirty="0">
                <a:solidFill>
                  <a:srgbClr val="208080"/>
                </a:solidFill>
                <a:latin typeface="Verdana"/>
              </a:rPr>
              <a:t>  </a:t>
            </a:r>
            <a:r>
              <a:rPr lang="en-CA" dirty="0">
                <a:solidFill>
                  <a:srgbClr val="800000"/>
                </a:solidFill>
                <a:latin typeface="Verdana"/>
              </a:rPr>
              <a:t>“But you do not believe, because you are not of My sheep, as I said to you</a:t>
            </a:r>
            <a:r>
              <a:rPr lang="en-CA" dirty="0" smtClean="0">
                <a:solidFill>
                  <a:srgbClr val="800000"/>
                </a:solidFill>
                <a:latin typeface="Verdana"/>
              </a:rPr>
              <a:t>.</a:t>
            </a:r>
          </a:p>
          <a:p>
            <a:endParaRPr lang="en-US" dirty="0">
              <a:solidFill>
                <a:srgbClr val="800000"/>
              </a:solidFill>
              <a:latin typeface="Verdana"/>
            </a:endParaRPr>
          </a:p>
          <a:p>
            <a:endParaRPr lang="en-CA" dirty="0">
              <a:solidFill>
                <a:srgbClr val="208080"/>
              </a:solidFill>
              <a:latin typeface="Verdana"/>
            </a:endParaRPr>
          </a:p>
          <a:p>
            <a:r>
              <a:rPr lang="en-CA" sz="2000" b="1" dirty="0" smtClean="0">
                <a:solidFill>
                  <a:srgbClr val="00B050"/>
                </a:solidFill>
                <a:latin typeface="Verdana"/>
              </a:rPr>
              <a:t>John </a:t>
            </a:r>
            <a:r>
              <a:rPr lang="en-CA" sz="2000" b="1" dirty="0">
                <a:solidFill>
                  <a:srgbClr val="00B050"/>
                </a:solidFill>
                <a:latin typeface="Verdana"/>
              </a:rPr>
              <a:t>10:27</a:t>
            </a:r>
            <a:r>
              <a:rPr lang="en-CA" dirty="0">
                <a:solidFill>
                  <a:srgbClr val="208080"/>
                </a:solidFill>
                <a:latin typeface="Verdana"/>
              </a:rPr>
              <a:t>  </a:t>
            </a:r>
            <a:r>
              <a:rPr lang="en-CA" b="1" dirty="0">
                <a:solidFill>
                  <a:srgbClr val="800000"/>
                </a:solidFill>
                <a:effectLst>
                  <a:glow rad="127000">
                    <a:schemeClr val="accent4">
                      <a:lumMod val="75000"/>
                    </a:schemeClr>
                  </a:glow>
                </a:effectLst>
                <a:latin typeface="Verdana"/>
              </a:rPr>
              <a:t>“My sheep hear My voice,</a:t>
            </a:r>
            <a:r>
              <a:rPr lang="en-CA" dirty="0">
                <a:solidFill>
                  <a:srgbClr val="800000"/>
                </a:solidFill>
                <a:latin typeface="Verdana"/>
              </a:rPr>
              <a:t> and I know them, </a:t>
            </a:r>
            <a:r>
              <a:rPr lang="en-CA" dirty="0" smtClean="0">
                <a:solidFill>
                  <a:srgbClr val="800000"/>
                </a:solidFill>
                <a:latin typeface="Verdana"/>
              </a:rPr>
              <a:t/>
            </a:r>
            <a:br>
              <a:rPr lang="en-CA" dirty="0" smtClean="0">
                <a:solidFill>
                  <a:srgbClr val="800000"/>
                </a:solidFill>
                <a:latin typeface="Verdana"/>
              </a:rPr>
            </a:br>
            <a:r>
              <a:rPr lang="en-CA" dirty="0" smtClean="0">
                <a:solidFill>
                  <a:srgbClr val="800000"/>
                </a:solidFill>
                <a:latin typeface="Verdana"/>
              </a:rPr>
              <a:t>and </a:t>
            </a:r>
            <a:r>
              <a:rPr lang="en-CA" dirty="0">
                <a:solidFill>
                  <a:srgbClr val="800000"/>
                </a:solidFill>
                <a:latin typeface="Verdana"/>
              </a:rPr>
              <a:t>they follow </a:t>
            </a:r>
            <a:r>
              <a:rPr lang="en-CA" dirty="0" smtClean="0">
                <a:solidFill>
                  <a:srgbClr val="800000"/>
                </a:solidFill>
                <a:latin typeface="Verdana"/>
              </a:rPr>
              <a:t>Me.</a:t>
            </a:r>
            <a:endParaRPr lang="en-US" b="1" dirty="0" smtClean="0">
              <a:effectLst>
                <a:glow rad="228600">
                  <a:schemeClr val="accent4">
                    <a:satMod val="175000"/>
                    <a:alpha val="85000"/>
                  </a:schemeClr>
                </a:glow>
              </a:effectLst>
            </a:endParaRPr>
          </a:p>
        </p:txBody>
      </p:sp>
      <p:sp>
        <p:nvSpPr>
          <p:cNvPr id="4" name="Slide Number Placeholder 3"/>
          <p:cNvSpPr>
            <a:spLocks noGrp="1"/>
          </p:cNvSpPr>
          <p:nvPr>
            <p:ph type="sldNum" sz="quarter" idx="12"/>
          </p:nvPr>
        </p:nvSpPr>
        <p:spPr>
          <a:xfrm>
            <a:off x="9057703" y="6290347"/>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30</a:t>
            </a:fld>
            <a:endParaRPr lang="en-US" dirty="0">
              <a:solidFill>
                <a:schemeClr val="tx1"/>
              </a:solidFill>
            </a:endParaRPr>
          </a:p>
        </p:txBody>
      </p:sp>
      <p:sp>
        <p:nvSpPr>
          <p:cNvPr id="20" name="Bent Arrow 19"/>
          <p:cNvSpPr/>
          <p:nvPr/>
        </p:nvSpPr>
        <p:spPr>
          <a:xfrm rot="16200000" flipH="1">
            <a:off x="5590307" y="2691250"/>
            <a:ext cx="872842" cy="5507182"/>
          </a:xfrm>
          <a:prstGeom prst="bentArrow">
            <a:avLst>
              <a:gd name="adj1" fmla="val 25000"/>
              <a:gd name="adj2" fmla="val 48810"/>
              <a:gd name="adj3" fmla="val 25000"/>
              <a:gd name="adj4" fmla="val 75000"/>
            </a:avLst>
          </a:prstGeom>
          <a:solidFill>
            <a:srgbClr val="800000"/>
          </a:solidFill>
          <a:ln w="38100">
            <a:solidFill>
              <a:srgbClr val="34E9F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5" name="U-Turn Arrow 14"/>
          <p:cNvSpPr/>
          <p:nvPr/>
        </p:nvSpPr>
        <p:spPr>
          <a:xfrm rot="10800000">
            <a:off x="3157799" y="2992584"/>
            <a:ext cx="1829836" cy="976276"/>
          </a:xfrm>
          <a:prstGeom prst="uturnArrow">
            <a:avLst>
              <a:gd name="adj1" fmla="val 18614"/>
              <a:gd name="adj2" fmla="val 25000"/>
              <a:gd name="adj3" fmla="val 31386"/>
              <a:gd name="adj4" fmla="val 50000"/>
              <a:gd name="adj5" fmla="val 59579"/>
            </a:avLst>
          </a:prstGeom>
          <a:solidFill>
            <a:srgbClr val="FF6600"/>
          </a:solidFill>
          <a:ln w="57150">
            <a:solidFill>
              <a:srgbClr val="34E9FC"/>
            </a:solidFill>
          </a:ln>
          <a:effectLst>
            <a:glow rad="127000">
              <a:schemeClr val="tx1"/>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solidFill>
                <a:schemeClr val="tx1"/>
              </a:solidFill>
            </a:endParaRPr>
          </a:p>
        </p:txBody>
      </p:sp>
      <p:sp>
        <p:nvSpPr>
          <p:cNvPr id="17" name="Rectangle 16"/>
          <p:cNvSpPr/>
          <p:nvPr/>
        </p:nvSpPr>
        <p:spPr>
          <a:xfrm>
            <a:off x="2566555" y="1891147"/>
            <a:ext cx="5507182" cy="706583"/>
          </a:xfrm>
          <a:prstGeom prst="rect">
            <a:avLst/>
          </a:prstGeom>
          <a:solidFill>
            <a:schemeClr val="bg1">
              <a:lumMod val="85000"/>
            </a:schemeClr>
          </a:solidFill>
          <a:ln w="38100">
            <a:solidFill>
              <a:srgbClr val="34E9F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CA" sz="2800" dirty="0">
                <a:ln>
                  <a:solidFill>
                    <a:sysClr val="windowText" lastClr="000000"/>
                  </a:solidFill>
                </a:ln>
                <a:solidFill>
                  <a:srgbClr val="0000CC"/>
                </a:solidFill>
                <a:effectLst>
                  <a:glow rad="127000">
                    <a:srgbClr val="FF6600"/>
                  </a:glow>
                </a:effectLst>
                <a:latin typeface="Verdana"/>
              </a:rPr>
              <a:t>The </a:t>
            </a:r>
            <a:r>
              <a:rPr lang="en-CA" sz="4800" i="1" dirty="0" smtClean="0">
                <a:ln>
                  <a:solidFill>
                    <a:sysClr val="windowText" lastClr="000000"/>
                  </a:solidFill>
                </a:ln>
                <a:solidFill>
                  <a:srgbClr val="0000CC"/>
                </a:solidFill>
                <a:effectLst>
                  <a:glow rad="127000">
                    <a:srgbClr val="FF6600"/>
                  </a:glow>
                </a:effectLst>
                <a:latin typeface="Comic Sans MS" pitchFamily="66" charset="0"/>
              </a:rPr>
              <a:t>WORKS</a:t>
            </a:r>
            <a:r>
              <a:rPr lang="en-CA" sz="2800" dirty="0">
                <a:ln>
                  <a:solidFill>
                    <a:sysClr val="windowText" lastClr="000000"/>
                  </a:solidFill>
                </a:ln>
                <a:solidFill>
                  <a:srgbClr val="0000CC"/>
                </a:solidFill>
                <a:effectLst>
                  <a:glow rad="50800">
                    <a:srgbClr val="FF6600"/>
                  </a:glow>
                </a:effectLst>
                <a:latin typeface="Verdana"/>
              </a:rPr>
              <a:t> that </a:t>
            </a:r>
            <a:r>
              <a:rPr lang="en-CA" sz="4000" dirty="0" smtClean="0">
                <a:ln>
                  <a:solidFill>
                    <a:sysClr val="windowText" lastClr="000000"/>
                  </a:solidFill>
                </a:ln>
                <a:solidFill>
                  <a:srgbClr val="0000CC"/>
                </a:solidFill>
                <a:effectLst>
                  <a:glow rad="50800">
                    <a:srgbClr val="FF6600"/>
                  </a:glow>
                </a:effectLst>
                <a:latin typeface="Arial Black" pitchFamily="34" charset="0"/>
              </a:rPr>
              <a:t>I DO</a:t>
            </a:r>
            <a:r>
              <a:rPr lang="en-CA" sz="4000" dirty="0" smtClean="0">
                <a:ln>
                  <a:solidFill>
                    <a:sysClr val="windowText" lastClr="000000"/>
                  </a:solidFill>
                </a:ln>
                <a:solidFill>
                  <a:srgbClr val="0000CC"/>
                </a:solidFill>
                <a:effectLst>
                  <a:glow rad="127000">
                    <a:srgbClr val="FF6600"/>
                  </a:glow>
                </a:effectLst>
                <a:latin typeface="Arial Black" pitchFamily="34" charset="0"/>
              </a:rPr>
              <a:t> </a:t>
            </a:r>
            <a:endParaRPr lang="en-CA" sz="4000" dirty="0">
              <a:latin typeface="Arial Black" pitchFamily="34" charset="0"/>
            </a:endParaRPr>
          </a:p>
        </p:txBody>
      </p:sp>
      <p:sp>
        <p:nvSpPr>
          <p:cNvPr id="18" name="Rectangle 17"/>
          <p:cNvSpPr/>
          <p:nvPr/>
        </p:nvSpPr>
        <p:spPr>
          <a:xfrm>
            <a:off x="1475508" y="2810860"/>
            <a:ext cx="3054928" cy="488139"/>
          </a:xfrm>
          <a:prstGeom prst="rect">
            <a:avLst/>
          </a:prstGeom>
          <a:solidFill>
            <a:schemeClr val="bg1">
              <a:lumMod val="50000"/>
            </a:schemeClr>
          </a:solidFill>
          <a:ln w="3810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CA" sz="2800" i="1" dirty="0">
                <a:ln>
                  <a:solidFill>
                    <a:sysClr val="windowText" lastClr="000000"/>
                  </a:solidFill>
                </a:ln>
                <a:solidFill>
                  <a:srgbClr val="0000CC"/>
                </a:solidFill>
                <a:effectLst>
                  <a:glow rad="127000">
                    <a:srgbClr val="FF6600"/>
                  </a:glow>
                </a:effectLst>
                <a:latin typeface="Comic Sans MS" pitchFamily="66" charset="0"/>
              </a:rPr>
              <a:t>BEAR WITNESS </a:t>
            </a:r>
            <a:endParaRPr lang="en-CA" dirty="0"/>
          </a:p>
        </p:txBody>
      </p:sp>
      <p:sp>
        <p:nvSpPr>
          <p:cNvPr id="5" name="Explosion 1 4"/>
          <p:cNvSpPr/>
          <p:nvPr/>
        </p:nvSpPr>
        <p:spPr>
          <a:xfrm>
            <a:off x="7710186" y="4665518"/>
            <a:ext cx="2950892" cy="1194955"/>
          </a:xfrm>
          <a:prstGeom prst="irregularSeal1">
            <a:avLst/>
          </a:prstGeom>
          <a:solidFill>
            <a:srgbClr val="00B0F0"/>
          </a:solidFill>
          <a:ln w="57150">
            <a:solidFill>
              <a:srgbClr val="FF0000"/>
            </a:solidFill>
          </a:ln>
          <a:effectLst>
            <a:glow rad="228600">
              <a:srgbClr val="FF9900">
                <a:alpha val="40000"/>
              </a:srgbClr>
            </a:glow>
            <a:outerShdw blurRad="225425" dist="50800" dir="5220000" algn="ctr">
              <a:srgbClr val="000000">
                <a:alpha val="33000"/>
              </a:srgbClr>
            </a:outerShdw>
          </a:effectLst>
          <a:scene3d>
            <a:camera prst="orthographicFront"/>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sz="4000" b="1" dirty="0">
              <a:ln w="28575">
                <a:solidFill>
                  <a:schemeClr val="accent6">
                    <a:lumMod val="75000"/>
                  </a:schemeClr>
                </a:solidFill>
              </a:ln>
              <a:solidFill>
                <a:srgbClr val="66FF33"/>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437990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250"/>
                                        <p:tgtEl>
                                          <p:spTgt spid="3">
                                            <p:txEl>
                                              <p:pRg st="0" end="0"/>
                                            </p:txEl>
                                          </p:spTgt>
                                        </p:tgtEl>
                                      </p:cBhvr>
                                    </p:animEffect>
                                    <p:anim calcmode="lin" valueType="num">
                                      <p:cBhvr>
                                        <p:cTn id="13" dur="1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250" fill="hold"/>
                                        <p:tgtEl>
                                          <p:spTgt spid="3">
                                            <p:txEl>
                                              <p:pRg st="0" end="0"/>
                                            </p:txEl>
                                          </p:spTgt>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250"/>
                                        <p:tgtEl>
                                          <p:spTgt spid="3">
                                            <p:txEl>
                                              <p:pRg st="1" end="1"/>
                                            </p:txEl>
                                          </p:spTgt>
                                        </p:tgtEl>
                                      </p:cBhvr>
                                    </p:animEffect>
                                    <p:anim calcmode="lin" valueType="num">
                                      <p:cBhvr>
                                        <p:cTn id="18" dur="125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25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1250"/>
                                        <p:tgtEl>
                                          <p:spTgt spid="3">
                                            <p:txEl>
                                              <p:pRg st="2" end="2"/>
                                            </p:txEl>
                                          </p:spTgt>
                                        </p:tgtEl>
                                      </p:cBhvr>
                                    </p:animEffect>
                                    <p:anim calcmode="lin" valueType="num">
                                      <p:cBhvr>
                                        <p:cTn id="23" dur="1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4" dur="1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1" presetClass="entr" presetSubtype="8"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heel(8)">
                                      <p:cBhvr>
                                        <p:cTn id="29" dur="1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1000" fill="hold"/>
                                        <p:tgtEl>
                                          <p:spTgt spid="18"/>
                                        </p:tgtEl>
                                        <p:attrNameLst>
                                          <p:attrName>ppt_w</p:attrName>
                                        </p:attrNameLst>
                                      </p:cBhvr>
                                      <p:tavLst>
                                        <p:tav tm="0">
                                          <p:val>
                                            <p:fltVal val="0"/>
                                          </p:val>
                                        </p:tav>
                                        <p:tav tm="100000">
                                          <p:val>
                                            <p:strVal val="#ppt_w"/>
                                          </p:val>
                                        </p:tav>
                                      </p:tavLst>
                                    </p:anim>
                                    <p:anim calcmode="lin" valueType="num">
                                      <p:cBhvr>
                                        <p:cTn id="35" dur="1000" fill="hold"/>
                                        <p:tgtEl>
                                          <p:spTgt spid="18"/>
                                        </p:tgtEl>
                                        <p:attrNameLst>
                                          <p:attrName>ppt_h</p:attrName>
                                        </p:attrNameLst>
                                      </p:cBhvr>
                                      <p:tavLst>
                                        <p:tav tm="0">
                                          <p:val>
                                            <p:fltVal val="0"/>
                                          </p:val>
                                        </p:tav>
                                        <p:tav tm="100000">
                                          <p:val>
                                            <p:strVal val="#ppt_h"/>
                                          </p:val>
                                        </p:tav>
                                      </p:tavLst>
                                    </p:anim>
                                    <p:anim calcmode="lin" valueType="num">
                                      <p:cBhvr>
                                        <p:cTn id="36" dur="1000" fill="hold"/>
                                        <p:tgtEl>
                                          <p:spTgt spid="18"/>
                                        </p:tgtEl>
                                        <p:attrNameLst>
                                          <p:attrName>style.rotation</p:attrName>
                                        </p:attrNameLst>
                                      </p:cBhvr>
                                      <p:tavLst>
                                        <p:tav tm="0">
                                          <p:val>
                                            <p:fltVal val="90"/>
                                          </p:val>
                                        </p:tav>
                                        <p:tav tm="100000">
                                          <p:val>
                                            <p:fltVal val="0"/>
                                          </p:val>
                                        </p:tav>
                                      </p:tavLst>
                                    </p:anim>
                                    <p:animEffect transition="in" filter="fade">
                                      <p:cBhvr>
                                        <p:cTn id="37" dur="10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repeatCount="400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9" presetID="31" presetClass="entr" presetSubtype="0" fill="hold" grpId="0" nodeType="withEffect">
                                  <p:stCondLst>
                                    <p:cond delay="3000"/>
                                  </p:stCondLst>
                                  <p:childTnLst>
                                    <p:set>
                                      <p:cBhvr>
                                        <p:cTn id="60" dur="1" fill="hold">
                                          <p:stCondLst>
                                            <p:cond delay="0"/>
                                          </p:stCondLst>
                                        </p:cTn>
                                        <p:tgtEl>
                                          <p:spTgt spid="5"/>
                                        </p:tgtEl>
                                        <p:attrNameLst>
                                          <p:attrName>style.visibility</p:attrName>
                                        </p:attrNameLst>
                                      </p:cBhvr>
                                      <p:to>
                                        <p:strVal val="visible"/>
                                      </p:to>
                                    </p:set>
                                    <p:anim calcmode="lin" valueType="num">
                                      <p:cBhvr>
                                        <p:cTn id="61" dur="1250" fill="hold"/>
                                        <p:tgtEl>
                                          <p:spTgt spid="5"/>
                                        </p:tgtEl>
                                        <p:attrNameLst>
                                          <p:attrName>ppt_w</p:attrName>
                                        </p:attrNameLst>
                                      </p:cBhvr>
                                      <p:tavLst>
                                        <p:tav tm="0">
                                          <p:val>
                                            <p:fltVal val="0"/>
                                          </p:val>
                                        </p:tav>
                                        <p:tav tm="100000">
                                          <p:val>
                                            <p:strVal val="#ppt_w"/>
                                          </p:val>
                                        </p:tav>
                                      </p:tavLst>
                                    </p:anim>
                                    <p:anim calcmode="lin" valueType="num">
                                      <p:cBhvr>
                                        <p:cTn id="62" dur="1250" fill="hold"/>
                                        <p:tgtEl>
                                          <p:spTgt spid="5"/>
                                        </p:tgtEl>
                                        <p:attrNameLst>
                                          <p:attrName>ppt_h</p:attrName>
                                        </p:attrNameLst>
                                      </p:cBhvr>
                                      <p:tavLst>
                                        <p:tav tm="0">
                                          <p:val>
                                            <p:fltVal val="0"/>
                                          </p:val>
                                        </p:tav>
                                        <p:tav tm="100000">
                                          <p:val>
                                            <p:strVal val="#ppt_h"/>
                                          </p:val>
                                        </p:tav>
                                      </p:tavLst>
                                    </p:anim>
                                    <p:anim calcmode="lin" valueType="num">
                                      <p:cBhvr>
                                        <p:cTn id="63" dur="1250" fill="hold"/>
                                        <p:tgtEl>
                                          <p:spTgt spid="5"/>
                                        </p:tgtEl>
                                        <p:attrNameLst>
                                          <p:attrName>style.rotation</p:attrName>
                                        </p:attrNameLst>
                                      </p:cBhvr>
                                      <p:tavLst>
                                        <p:tav tm="0">
                                          <p:val>
                                            <p:fltVal val="90"/>
                                          </p:val>
                                        </p:tav>
                                        <p:tav tm="100000">
                                          <p:val>
                                            <p:fltVal val="0"/>
                                          </p:val>
                                        </p:tav>
                                      </p:tavLst>
                                    </p:anim>
                                    <p:animEffect transition="in" filter="fade">
                                      <p:cBhvr>
                                        <p:cTn id="64" dur="1250"/>
                                        <p:tgtEl>
                                          <p:spTgt spid="5"/>
                                        </p:tgtEl>
                                      </p:cBhvr>
                                    </p:animEffect>
                                  </p:childTnLst>
                                </p:cTn>
                              </p:par>
                              <p:par>
                                <p:cTn id="65" presetID="22" presetClass="entr" presetSubtype="2" fill="hold" grpId="0" nodeType="withEffect">
                                  <p:stCondLst>
                                    <p:cond delay="3000"/>
                                  </p:stCondLst>
                                  <p:childTnLst>
                                    <p:set>
                                      <p:cBhvr>
                                        <p:cTn id="66" dur="1" fill="hold">
                                          <p:stCondLst>
                                            <p:cond delay="0"/>
                                          </p:stCondLst>
                                        </p:cTn>
                                        <p:tgtEl>
                                          <p:spTgt spid="20"/>
                                        </p:tgtEl>
                                        <p:attrNameLst>
                                          <p:attrName>style.visibility</p:attrName>
                                        </p:attrNameLst>
                                      </p:cBhvr>
                                      <p:to>
                                        <p:strVal val="visible"/>
                                      </p:to>
                                    </p:set>
                                    <p:animEffect transition="in" filter="wipe(right)">
                                      <p:cBhvr>
                                        <p:cTn id="67"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15" grpId="0" animBg="1"/>
      <p:bldP spid="17" grpId="0" animBg="1"/>
      <p:bldP spid="18"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gradFill flip="none" rotWithShape="1">
          <a:gsLst>
            <a:gs pos="7000">
              <a:srgbClr val="CC0099">
                <a:alpha val="52000"/>
              </a:srgbClr>
            </a:gs>
            <a:gs pos="50000">
              <a:srgbClr val="00FF00">
                <a:alpha val="80000"/>
              </a:srgbClr>
            </a:gs>
            <a:gs pos="100000">
              <a:srgbClr val="00B0F0">
                <a:alpha val="62000"/>
              </a:srgb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752118" y="6446212"/>
            <a:ext cx="41247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31</a:t>
            </a:fld>
            <a:endParaRPr lang="en-US" dirty="0">
              <a:solidFill>
                <a:schemeClr val="tx1"/>
              </a:solidFill>
            </a:endParaRPr>
          </a:p>
        </p:txBody>
      </p:sp>
      <p:sp>
        <p:nvSpPr>
          <p:cNvPr id="15" name="Cloud 14"/>
          <p:cNvSpPr/>
          <p:nvPr/>
        </p:nvSpPr>
        <p:spPr>
          <a:xfrm>
            <a:off x="1111824" y="249383"/>
            <a:ext cx="10172700" cy="6057899"/>
          </a:xfrm>
          <a:prstGeom prst="cloud">
            <a:avLst/>
          </a:prstGeom>
          <a:solidFill>
            <a:schemeClr val="accent4">
              <a:lumMod val="40000"/>
              <a:lumOff val="60000"/>
            </a:schemeClr>
          </a:solidFill>
          <a:ln w="76200">
            <a:solidFill>
              <a:srgbClr val="FF3399"/>
            </a:solidFill>
          </a:ln>
          <a:effectLst>
            <a:glow rad="571500">
              <a:schemeClr val="tx1"/>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000" dirty="0" smtClean="0">
                <a:solidFill>
                  <a:srgbClr val="800000"/>
                </a:solidFill>
              </a:rPr>
              <a:t>Did </a:t>
            </a:r>
            <a:r>
              <a:rPr lang="en-US" sz="6000" b="1" dirty="0" err="1" smtClean="0">
                <a:solidFill>
                  <a:srgbClr val="0000CC"/>
                </a:solidFill>
              </a:rPr>
              <a:t>Yahusha</a:t>
            </a:r>
            <a:r>
              <a:rPr lang="en-US" sz="6000" dirty="0" smtClean="0">
                <a:solidFill>
                  <a:srgbClr val="800000"/>
                </a:solidFill>
              </a:rPr>
              <a:t> </a:t>
            </a:r>
            <a:r>
              <a:rPr lang="en-US" sz="6000" b="1" dirty="0" smtClean="0">
                <a:ln w="19050">
                  <a:solidFill>
                    <a:srgbClr val="00FF00"/>
                  </a:solidFill>
                </a:ln>
                <a:solidFill>
                  <a:srgbClr val="800000"/>
                </a:solidFill>
                <a:effectLst>
                  <a:glow rad="165100">
                    <a:srgbClr val="34E9FC"/>
                  </a:glow>
                </a:effectLst>
              </a:rPr>
              <a:t>WITNESS AGAINST</a:t>
            </a:r>
            <a:r>
              <a:rPr lang="en-US" sz="6000" dirty="0" smtClean="0">
                <a:solidFill>
                  <a:srgbClr val="800000"/>
                </a:solidFill>
              </a:rPr>
              <a:t> the </a:t>
            </a:r>
            <a:r>
              <a:rPr lang="en-US" sz="6000" u="sng" dirty="0" smtClean="0">
                <a:solidFill>
                  <a:srgbClr val="FF0000"/>
                </a:solidFill>
              </a:rPr>
              <a:t>lunar based </a:t>
            </a:r>
            <a:r>
              <a:rPr lang="en-US" sz="6000" dirty="0" smtClean="0">
                <a:solidFill>
                  <a:srgbClr val="FF0000"/>
                </a:solidFill>
              </a:rPr>
              <a:t>worship system </a:t>
            </a:r>
            <a:r>
              <a:rPr lang="en-US" sz="6000" dirty="0" smtClean="0">
                <a:solidFill>
                  <a:srgbClr val="800000"/>
                </a:solidFill>
              </a:rPr>
              <a:t>of the 2</a:t>
            </a:r>
            <a:r>
              <a:rPr lang="en-US" sz="6000" baseline="30000" dirty="0" smtClean="0">
                <a:solidFill>
                  <a:srgbClr val="800000"/>
                </a:solidFill>
              </a:rPr>
              <a:t>nd</a:t>
            </a:r>
            <a:r>
              <a:rPr lang="en-US" sz="6000" dirty="0" smtClean="0">
                <a:solidFill>
                  <a:srgbClr val="800000"/>
                </a:solidFill>
              </a:rPr>
              <a:t> Temple?</a:t>
            </a:r>
            <a:endParaRPr lang="en-CA" sz="6000" dirty="0">
              <a:solidFill>
                <a:srgbClr val="800000"/>
              </a:solidFill>
            </a:endParaRPr>
          </a:p>
        </p:txBody>
      </p:sp>
      <p:sp>
        <p:nvSpPr>
          <p:cNvPr id="16" name="Rectangle 15"/>
          <p:cNvSpPr/>
          <p:nvPr/>
        </p:nvSpPr>
        <p:spPr>
          <a:xfrm>
            <a:off x="1142998" y="5891648"/>
            <a:ext cx="10037615" cy="654627"/>
          </a:xfrm>
          <a:prstGeom prst="rect">
            <a:avLst/>
          </a:prstGeom>
          <a:solidFill>
            <a:schemeClr val="bg1">
              <a:lumMod val="75000"/>
            </a:schemeClr>
          </a:solidFill>
          <a:ln w="57150">
            <a:solidFill>
              <a:srgbClr val="FF66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dirty="0" smtClean="0">
                <a:solidFill>
                  <a:schemeClr val="tx1"/>
                </a:solidFill>
              </a:rPr>
              <a:t>From </a:t>
            </a:r>
            <a:r>
              <a:rPr lang="en-US" sz="3600" b="1" u="sng" dirty="0" smtClean="0">
                <a:solidFill>
                  <a:schemeClr val="tx1"/>
                </a:solidFill>
              </a:rPr>
              <a:t>where</a:t>
            </a:r>
            <a:r>
              <a:rPr lang="en-US" sz="3600" dirty="0" smtClean="0">
                <a:solidFill>
                  <a:schemeClr val="tx1"/>
                </a:solidFill>
              </a:rPr>
              <a:t> did </a:t>
            </a:r>
            <a:r>
              <a:rPr lang="en-US" sz="3600" b="1" dirty="0" err="1" smtClean="0">
                <a:solidFill>
                  <a:srgbClr val="0000CC"/>
                </a:solidFill>
              </a:rPr>
              <a:t>Yahusha</a:t>
            </a:r>
            <a:r>
              <a:rPr lang="en-US" sz="3600" dirty="0" smtClean="0">
                <a:solidFill>
                  <a:schemeClr val="tx1"/>
                </a:solidFill>
              </a:rPr>
              <a:t> receive His </a:t>
            </a:r>
            <a:r>
              <a:rPr lang="en-US" sz="3600" b="1" dirty="0" smtClean="0">
                <a:solidFill>
                  <a:schemeClr val="tx1"/>
                </a:solidFill>
              </a:rPr>
              <a:t>DIRECTIVES?</a:t>
            </a:r>
            <a:endParaRPr lang="en-CA" sz="3600" b="1" dirty="0">
              <a:solidFill>
                <a:schemeClr val="tx1"/>
              </a:solidFill>
            </a:endParaRPr>
          </a:p>
        </p:txBody>
      </p:sp>
      <p:cxnSp>
        <p:nvCxnSpPr>
          <p:cNvPr id="3" name="Straight Connector 2"/>
          <p:cNvCxnSpPr/>
          <p:nvPr/>
        </p:nvCxnSpPr>
        <p:spPr>
          <a:xfrm>
            <a:off x="2996588" y="2688116"/>
            <a:ext cx="5728771" cy="0"/>
          </a:xfrm>
          <a:prstGeom prst="line">
            <a:avLst/>
          </a:prstGeom>
          <a:ln w="76200">
            <a:solidFill>
              <a:srgbClr val="0000CC"/>
            </a:solidFill>
          </a:ln>
        </p:spPr>
        <p:style>
          <a:lnRef idx="1">
            <a:schemeClr val="accent1"/>
          </a:lnRef>
          <a:fillRef idx="0">
            <a:schemeClr val="accent1"/>
          </a:fillRef>
          <a:effectRef idx="0">
            <a:schemeClr val="accent1"/>
          </a:effectRef>
          <a:fontRef idx="minor">
            <a:schemeClr val="tx1"/>
          </a:fontRef>
        </p:style>
      </p:cxnSp>
      <p:sp>
        <p:nvSpPr>
          <p:cNvPr id="6" name="Cloud Callout 5"/>
          <p:cNvSpPr/>
          <p:nvPr/>
        </p:nvSpPr>
        <p:spPr>
          <a:xfrm>
            <a:off x="0" y="3745736"/>
            <a:ext cx="3095739" cy="1549082"/>
          </a:xfrm>
          <a:prstGeom prst="cloudCallout">
            <a:avLst>
              <a:gd name="adj1" fmla="val 41111"/>
              <a:gd name="adj2" fmla="val 91910"/>
            </a:avLst>
          </a:prstGeom>
          <a:solidFill>
            <a:srgbClr val="0000CC"/>
          </a:solidFill>
          <a:ln w="57150">
            <a:solidFill>
              <a:srgbClr val="34E9FC"/>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7" name="Picture 3" descr="C:\Users\Snap On\Documents\Ancient (Paleo) and Modern  Hebrew graphics\paleo_yu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7273" y="4042496"/>
            <a:ext cx="793214" cy="10169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nap On\Documents\Ancient (Paleo) and Modern  Hebrew graphics\paleo_he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3523" y="3910991"/>
            <a:ext cx="589230" cy="107132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Snap On\Documents\Ancient (Paleo) and Modern  Hebrew graphics\paleo_vav.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3549" y="3935060"/>
            <a:ext cx="578098" cy="10142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Snap On\Documents\Ancient (Paleo) and Modern  Hebrew graphics\paleo_hey.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83" y="3955057"/>
            <a:ext cx="549137" cy="99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32467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8)">
                                      <p:cBhvr>
                                        <p:cTn id="7" dur="1000"/>
                                        <p:tgtEl>
                                          <p:spTgt spid="15"/>
                                        </p:tgtEl>
                                      </p:cBhvr>
                                    </p:animEffect>
                                  </p:childTnLst>
                                </p:cTn>
                              </p:par>
                              <p:par>
                                <p:cTn id="8" presetID="22" presetClass="entr" presetSubtype="8" repeatCount="5000" fill="hold" nodeType="withEffect">
                                  <p:stCondLst>
                                    <p:cond delay="1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1000"/>
                                        <p:tgtEl>
                                          <p:spTgt spid="16"/>
                                        </p:tgtEl>
                                      </p:cBhvr>
                                    </p:animEffect>
                                    <p:anim calcmode="lin" valueType="num">
                                      <p:cBhvr>
                                        <p:cTn id="16" dur="1000" fill="hold"/>
                                        <p:tgtEl>
                                          <p:spTgt spid="16"/>
                                        </p:tgtEl>
                                        <p:attrNameLst>
                                          <p:attrName>ppt_x</p:attrName>
                                        </p:attrNameLst>
                                      </p:cBhvr>
                                      <p:tavLst>
                                        <p:tav tm="0">
                                          <p:val>
                                            <p:strVal val="#ppt_x"/>
                                          </p:val>
                                        </p:tav>
                                        <p:tav tm="100000">
                                          <p:val>
                                            <p:strVal val="#ppt_x"/>
                                          </p:val>
                                        </p:tav>
                                      </p:tavLst>
                                    </p:anim>
                                    <p:anim calcmode="lin" valueType="num">
                                      <p:cBhvr>
                                        <p:cTn id="1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250"/>
                                  </p:stCondLst>
                                  <p:childTnLst>
                                    <p:set>
                                      <p:cBhvr>
                                        <p:cTn id="26" dur="1" fill="hold">
                                          <p:stCondLst>
                                            <p:cond delay="0"/>
                                          </p:stCondLst>
                                        </p:cTn>
                                        <p:tgtEl>
                                          <p:spTgt spid="1027"/>
                                        </p:tgtEl>
                                        <p:attrNameLst>
                                          <p:attrName>style.visibility</p:attrName>
                                        </p:attrNameLst>
                                      </p:cBhvr>
                                      <p:to>
                                        <p:strVal val="visible"/>
                                      </p:to>
                                    </p:set>
                                    <p:animEffect transition="in" filter="fade">
                                      <p:cBhvr>
                                        <p:cTn id="27" dur="1000"/>
                                        <p:tgtEl>
                                          <p:spTgt spid="1027"/>
                                        </p:tgtEl>
                                      </p:cBhvr>
                                    </p:animEffect>
                                    <p:anim calcmode="lin" valueType="num">
                                      <p:cBhvr>
                                        <p:cTn id="28" dur="1000" fill="hold"/>
                                        <p:tgtEl>
                                          <p:spTgt spid="1027"/>
                                        </p:tgtEl>
                                        <p:attrNameLst>
                                          <p:attrName>ppt_x</p:attrName>
                                        </p:attrNameLst>
                                      </p:cBhvr>
                                      <p:tavLst>
                                        <p:tav tm="0">
                                          <p:val>
                                            <p:strVal val="#ppt_x"/>
                                          </p:val>
                                        </p:tav>
                                        <p:tav tm="100000">
                                          <p:val>
                                            <p:strVal val="#ppt_x"/>
                                          </p:val>
                                        </p:tav>
                                      </p:tavLst>
                                    </p:anim>
                                    <p:anim calcmode="lin" valueType="num">
                                      <p:cBhvr>
                                        <p:cTn id="29" dur="1000" fill="hold"/>
                                        <p:tgtEl>
                                          <p:spTgt spid="102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500"/>
                                  </p:stCondLst>
                                  <p:childTnLst>
                                    <p:set>
                                      <p:cBhvr>
                                        <p:cTn id="31" dur="1" fill="hold">
                                          <p:stCondLst>
                                            <p:cond delay="0"/>
                                          </p:stCondLst>
                                        </p:cTn>
                                        <p:tgtEl>
                                          <p:spTgt spid="1028"/>
                                        </p:tgtEl>
                                        <p:attrNameLst>
                                          <p:attrName>style.visibility</p:attrName>
                                        </p:attrNameLst>
                                      </p:cBhvr>
                                      <p:to>
                                        <p:strVal val="visible"/>
                                      </p:to>
                                    </p:set>
                                    <p:animEffect transition="in" filter="fade">
                                      <p:cBhvr>
                                        <p:cTn id="32" dur="1000"/>
                                        <p:tgtEl>
                                          <p:spTgt spid="1028"/>
                                        </p:tgtEl>
                                      </p:cBhvr>
                                    </p:animEffect>
                                    <p:anim calcmode="lin" valueType="num">
                                      <p:cBhvr>
                                        <p:cTn id="33" dur="1000" fill="hold"/>
                                        <p:tgtEl>
                                          <p:spTgt spid="1028"/>
                                        </p:tgtEl>
                                        <p:attrNameLst>
                                          <p:attrName>ppt_x</p:attrName>
                                        </p:attrNameLst>
                                      </p:cBhvr>
                                      <p:tavLst>
                                        <p:tav tm="0">
                                          <p:val>
                                            <p:strVal val="#ppt_x"/>
                                          </p:val>
                                        </p:tav>
                                        <p:tav tm="100000">
                                          <p:val>
                                            <p:strVal val="#ppt_x"/>
                                          </p:val>
                                        </p:tav>
                                      </p:tavLst>
                                    </p:anim>
                                    <p:anim calcmode="lin" valueType="num">
                                      <p:cBhvr>
                                        <p:cTn id="34" dur="1000" fill="hold"/>
                                        <p:tgtEl>
                                          <p:spTgt spid="102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1750"/>
                                  </p:stCondLst>
                                  <p:childTnLst>
                                    <p:set>
                                      <p:cBhvr>
                                        <p:cTn id="36" dur="1" fill="hold">
                                          <p:stCondLst>
                                            <p:cond delay="0"/>
                                          </p:stCondLst>
                                        </p:cTn>
                                        <p:tgtEl>
                                          <p:spTgt spid="1029"/>
                                        </p:tgtEl>
                                        <p:attrNameLst>
                                          <p:attrName>style.visibility</p:attrName>
                                        </p:attrNameLst>
                                      </p:cBhvr>
                                      <p:to>
                                        <p:strVal val="visible"/>
                                      </p:to>
                                    </p:set>
                                    <p:animEffect transition="in" filter="fade">
                                      <p:cBhvr>
                                        <p:cTn id="37" dur="1000"/>
                                        <p:tgtEl>
                                          <p:spTgt spid="1029"/>
                                        </p:tgtEl>
                                      </p:cBhvr>
                                    </p:animEffect>
                                    <p:anim calcmode="lin" valueType="num">
                                      <p:cBhvr>
                                        <p:cTn id="38" dur="1000" fill="hold"/>
                                        <p:tgtEl>
                                          <p:spTgt spid="1029"/>
                                        </p:tgtEl>
                                        <p:attrNameLst>
                                          <p:attrName>ppt_x</p:attrName>
                                        </p:attrNameLst>
                                      </p:cBhvr>
                                      <p:tavLst>
                                        <p:tav tm="0">
                                          <p:val>
                                            <p:strVal val="#ppt_x"/>
                                          </p:val>
                                        </p:tav>
                                        <p:tav tm="100000">
                                          <p:val>
                                            <p:strVal val="#ppt_x"/>
                                          </p:val>
                                        </p:tav>
                                      </p:tavLst>
                                    </p:anim>
                                    <p:anim calcmode="lin" valueType="num">
                                      <p:cBhvr>
                                        <p:cTn id="39" dur="1000" fill="hold"/>
                                        <p:tgtEl>
                                          <p:spTgt spid="1029"/>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0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6044" y="223456"/>
            <a:ext cx="9631450" cy="789418"/>
          </a:xfrm>
          <a:solidFill>
            <a:srgbClr val="34E9FC"/>
          </a:solidFill>
          <a:ln w="28575">
            <a:solidFill>
              <a:srgbClr val="CC00FF"/>
            </a:solidFill>
          </a:ln>
          <a:effectLst>
            <a:glow rad="228600">
              <a:schemeClr val="accent4">
                <a:satMod val="175000"/>
                <a:alpha val="40000"/>
              </a:schemeClr>
            </a:glow>
          </a:effectLst>
          <a:scene3d>
            <a:camera prst="orthographicFront"/>
            <a:lightRig rig="threePt" dir="t"/>
          </a:scene3d>
          <a:sp3d>
            <a:bevelT prst="angle"/>
          </a:sp3d>
        </p:spPr>
        <p:txBody>
          <a:bodyPr>
            <a:normAutofit/>
            <a:sp3d extrusionH="57150">
              <a:bevelT w="38100" h="38100"/>
            </a:sp3d>
          </a:bodyPr>
          <a:lstStyle/>
          <a:p>
            <a:pPr algn="ctr"/>
            <a:r>
              <a:rPr lang="en-US" b="1" dirty="0" smtClean="0">
                <a:solidFill>
                  <a:srgbClr val="0000CC"/>
                </a:solidFill>
              </a:rPr>
              <a:t>Yahusha</a:t>
            </a:r>
            <a:r>
              <a:rPr lang="en-US" b="1" dirty="0" smtClean="0"/>
              <a:t> - a </a:t>
            </a:r>
            <a:r>
              <a:rPr lang="en-US" b="1" dirty="0" smtClean="0">
                <a:effectLst>
                  <a:glow rad="127000">
                    <a:srgbClr val="FFFF00"/>
                  </a:glow>
                </a:effectLst>
              </a:rPr>
              <a:t>Witness</a:t>
            </a:r>
            <a:r>
              <a:rPr lang="en-US" b="1" dirty="0" smtClean="0"/>
              <a:t> for </a:t>
            </a:r>
            <a:r>
              <a:rPr lang="en-US" b="1" dirty="0" smtClean="0">
                <a:solidFill>
                  <a:srgbClr val="0000CC"/>
                </a:solidFill>
              </a:rPr>
              <a:t>Yahuah</a:t>
            </a:r>
            <a:endParaRPr lang="en-US" b="1" dirty="0">
              <a:solidFill>
                <a:srgbClr val="0000CC"/>
              </a:solidFill>
            </a:endParaRPr>
          </a:p>
        </p:txBody>
      </p:sp>
      <p:sp>
        <p:nvSpPr>
          <p:cNvPr id="3" name="Content Placeholder 2"/>
          <p:cNvSpPr>
            <a:spLocks noGrp="1"/>
          </p:cNvSpPr>
          <p:nvPr>
            <p:ph idx="1"/>
          </p:nvPr>
        </p:nvSpPr>
        <p:spPr>
          <a:xfrm>
            <a:off x="270164" y="1223889"/>
            <a:ext cx="11617036" cy="5497585"/>
          </a:xfrm>
          <a:solidFill>
            <a:schemeClr val="bg2"/>
          </a:solidFill>
          <a:ln w="28575">
            <a:solidFill>
              <a:srgbClr val="CC00FF"/>
            </a:solidFill>
          </a:ln>
          <a:effectLst>
            <a:glow rad="139700">
              <a:schemeClr val="accent4">
                <a:satMod val="175000"/>
                <a:alpha val="40000"/>
              </a:schemeClr>
            </a:glow>
          </a:effectLst>
          <a:scene3d>
            <a:camera prst="orthographicFront"/>
            <a:lightRig rig="threePt" dir="t"/>
          </a:scene3d>
          <a:sp3d>
            <a:bevelT prst="relaxedInset"/>
          </a:sp3d>
        </p:spPr>
        <p:txBody>
          <a:bodyPr lIns="182880" anchor="ctr">
            <a:sp3d extrusionH="57150">
              <a:bevelT w="38100" h="38100"/>
            </a:sp3d>
          </a:bodyPr>
          <a:lstStyle/>
          <a:p>
            <a:r>
              <a:rPr lang="en-US" dirty="0" smtClean="0"/>
              <a:t>How can we know that </a:t>
            </a:r>
            <a:r>
              <a:rPr lang="en-US" b="1" dirty="0" smtClean="0">
                <a:solidFill>
                  <a:srgbClr val="0000CC"/>
                </a:solidFill>
              </a:rPr>
              <a:t>Yahusha</a:t>
            </a:r>
            <a:r>
              <a:rPr lang="en-US" dirty="0" smtClean="0">
                <a:solidFill>
                  <a:srgbClr val="0000CC"/>
                </a:solidFill>
              </a:rPr>
              <a:t> </a:t>
            </a:r>
            <a:r>
              <a:rPr lang="en-US" dirty="0" smtClean="0"/>
              <a:t>is testifying for </a:t>
            </a:r>
            <a:r>
              <a:rPr lang="en-US" b="1" dirty="0" smtClean="0">
                <a:solidFill>
                  <a:srgbClr val="0000CC"/>
                </a:solidFill>
              </a:rPr>
              <a:t>Yahuah’s</a:t>
            </a:r>
            <a:r>
              <a:rPr lang="en-US" dirty="0" smtClean="0">
                <a:solidFill>
                  <a:srgbClr val="0000CC"/>
                </a:solidFill>
              </a:rPr>
              <a:t> </a:t>
            </a:r>
            <a:r>
              <a:rPr lang="en-US" dirty="0" smtClean="0"/>
              <a:t>will?</a:t>
            </a:r>
          </a:p>
          <a:p>
            <a:r>
              <a:rPr lang="en-US" b="1" dirty="0" smtClean="0">
                <a:solidFill>
                  <a:srgbClr val="0000CC"/>
                </a:solidFill>
              </a:rPr>
              <a:t>Yahusha</a:t>
            </a:r>
            <a:r>
              <a:rPr lang="en-US" dirty="0" smtClean="0"/>
              <a:t> was teaching the people and they were amazed at the depth of understanding being delivered to them.</a:t>
            </a:r>
          </a:p>
          <a:p>
            <a:r>
              <a:rPr lang="en-US" dirty="0" smtClean="0"/>
              <a:t>What was His response to their inquiry of where He received His knowledge?</a:t>
            </a:r>
          </a:p>
          <a:p>
            <a:pPr marL="548640" indent="-914400">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7:16</a:t>
            </a:r>
            <a:r>
              <a:rPr lang="en-US" dirty="0">
                <a:solidFill>
                  <a:prstClr val="black"/>
                </a:solidFill>
                <a:latin typeface="Georgia" panose="02040502050405020303" pitchFamily="18" charset="0"/>
              </a:rPr>
              <a:t>  </a:t>
            </a:r>
            <a:r>
              <a:rPr lang="he-IL" b="1" dirty="0">
                <a:solidFill>
                  <a:srgbClr val="0000CC"/>
                </a:solidFill>
                <a:latin typeface="SBL Hebrew"/>
              </a:rPr>
              <a:t>יהושע</a:t>
            </a:r>
            <a:r>
              <a:rPr lang="en-US" b="1" dirty="0">
                <a:solidFill>
                  <a:srgbClr val="0000CC"/>
                </a:solidFill>
                <a:latin typeface="Georgia" panose="02040502050405020303" pitchFamily="18" charset="0"/>
              </a:rPr>
              <a:t> </a:t>
            </a:r>
            <a:r>
              <a:rPr lang="en-US" b="1" dirty="0" smtClean="0">
                <a:solidFill>
                  <a:srgbClr val="0000CC"/>
                </a:solidFill>
                <a:latin typeface="Georgia" panose="02040502050405020303" pitchFamily="18" charset="0"/>
              </a:rPr>
              <a:t>[Yahusha] </a:t>
            </a:r>
            <a:r>
              <a:rPr lang="en-US" dirty="0" smtClean="0">
                <a:solidFill>
                  <a:prstClr val="black"/>
                </a:solidFill>
                <a:latin typeface="Georgia" panose="02040502050405020303" pitchFamily="18" charset="0"/>
              </a:rPr>
              <a:t>answered </a:t>
            </a:r>
            <a:r>
              <a:rPr lang="en-US" dirty="0">
                <a:solidFill>
                  <a:prstClr val="black"/>
                </a:solidFill>
                <a:latin typeface="Georgia" panose="02040502050405020303" pitchFamily="18" charset="0"/>
              </a:rPr>
              <a:t>them and said, </a:t>
            </a:r>
            <a:r>
              <a:rPr lang="en-US" dirty="0">
                <a:solidFill>
                  <a:srgbClr val="0000FF"/>
                </a:solidFill>
                <a:latin typeface="Georgia" panose="02040502050405020303" pitchFamily="18" charset="0"/>
              </a:rPr>
              <a:t>“My teaching is not Mine, </a:t>
            </a:r>
            <a:r>
              <a:rPr lang="en-US" b="1" dirty="0">
                <a:solidFill>
                  <a:srgbClr val="0000FF"/>
                </a:solidFill>
                <a:effectLst>
                  <a:glow rad="228600">
                    <a:schemeClr val="accent4">
                      <a:satMod val="175000"/>
                      <a:alpha val="85000"/>
                    </a:schemeClr>
                  </a:glow>
                </a:effectLst>
                <a:latin typeface="Georgia" panose="02040502050405020303" pitchFamily="18" charset="0"/>
              </a:rPr>
              <a:t>but His </a:t>
            </a:r>
            <a:r>
              <a:rPr lang="en-US" b="1" dirty="0" smtClean="0">
                <a:solidFill>
                  <a:srgbClr val="0000FF"/>
                </a:solidFill>
                <a:effectLst>
                  <a:glow rad="228600">
                    <a:schemeClr val="accent4">
                      <a:satMod val="175000"/>
                      <a:alpha val="85000"/>
                    </a:schemeClr>
                  </a:glow>
                </a:effectLst>
                <a:latin typeface="Georgia" panose="02040502050405020303" pitchFamily="18" charset="0"/>
              </a:rPr>
              <a:t>who </a:t>
            </a:r>
            <a:r>
              <a:rPr lang="en-US" b="1" dirty="0">
                <a:solidFill>
                  <a:srgbClr val="0000FF"/>
                </a:solidFill>
                <a:effectLst>
                  <a:glow rad="228600">
                    <a:schemeClr val="accent4">
                      <a:satMod val="175000"/>
                      <a:alpha val="85000"/>
                    </a:schemeClr>
                  </a:glow>
                </a:effectLst>
                <a:latin typeface="Georgia" panose="02040502050405020303" pitchFamily="18" charset="0"/>
              </a:rPr>
              <a:t>sent </a:t>
            </a:r>
            <a:r>
              <a:rPr lang="en-US" b="1" dirty="0" smtClean="0">
                <a:solidFill>
                  <a:srgbClr val="0000FF"/>
                </a:solidFill>
                <a:effectLst>
                  <a:glow rad="228600">
                    <a:schemeClr val="accent4">
                      <a:satMod val="175000"/>
                      <a:alpha val="85000"/>
                    </a:schemeClr>
                  </a:glow>
                </a:effectLst>
                <a:latin typeface="Georgia" panose="02040502050405020303" pitchFamily="18" charset="0"/>
              </a:rPr>
              <a:t>Me.</a:t>
            </a:r>
            <a:r>
              <a:rPr lang="en-US" b="1" dirty="0" smtClean="0">
                <a:effectLst>
                  <a:glow rad="228600">
                    <a:schemeClr val="accent4">
                      <a:satMod val="175000"/>
                      <a:alpha val="85000"/>
                    </a:schemeClr>
                  </a:glow>
                </a:effectLst>
              </a:rPr>
              <a:t>  </a:t>
            </a:r>
          </a:p>
          <a:p>
            <a:pPr marL="548640" indent="-914400">
              <a:buNone/>
            </a:pPr>
            <a:endParaRPr lang="en-US" b="1" dirty="0">
              <a:effectLst>
                <a:glow rad="228600">
                  <a:schemeClr val="accent4">
                    <a:satMod val="175000"/>
                    <a:alpha val="85000"/>
                  </a:schemeClr>
                </a:glow>
              </a:effectLst>
            </a:endParaRPr>
          </a:p>
          <a:p>
            <a:pPr marL="548640" indent="-914400">
              <a:buNone/>
            </a:pPr>
            <a:endParaRPr lang="en-US" b="1" dirty="0" smtClean="0">
              <a:effectLst>
                <a:glow rad="228600">
                  <a:schemeClr val="accent4">
                    <a:satMod val="175000"/>
                    <a:alpha val="85000"/>
                  </a:schemeClr>
                </a:glow>
              </a:effectLst>
            </a:endParaRPr>
          </a:p>
          <a:p>
            <a:pPr marL="548640" indent="-914400">
              <a:buNone/>
            </a:pPr>
            <a:endParaRPr lang="en-US" b="1" dirty="0">
              <a:effectLst>
                <a:glow rad="228600">
                  <a:schemeClr val="accent4">
                    <a:satMod val="175000"/>
                    <a:alpha val="85000"/>
                  </a:schemeClr>
                </a:glow>
              </a:effectLst>
            </a:endParaRPr>
          </a:p>
          <a:p>
            <a:pPr marL="548640" indent="-914400">
              <a:buNone/>
            </a:pPr>
            <a:r>
              <a:rPr lang="en-US" b="1" dirty="0" smtClean="0">
                <a:effectLst>
                  <a:glow rad="228600">
                    <a:schemeClr val="accent4">
                      <a:satMod val="175000"/>
                      <a:alpha val="85000"/>
                    </a:schemeClr>
                  </a:glow>
                </a:effectLst>
              </a:rPr>
              <a:t>Can we verify this from the Torah?</a:t>
            </a:r>
            <a:endParaRPr lang="en-US" b="1" dirty="0">
              <a:effectLst>
                <a:glow rad="228600">
                  <a:schemeClr val="accent4">
                    <a:satMod val="175000"/>
                    <a:alpha val="85000"/>
                  </a:schemeClr>
                </a:glow>
              </a:effectLst>
            </a:endParaRPr>
          </a:p>
        </p:txBody>
      </p:sp>
      <p:sp>
        <p:nvSpPr>
          <p:cNvPr id="4" name="Slide Number Placeholder 3"/>
          <p:cNvSpPr>
            <a:spLocks noGrp="1"/>
          </p:cNvSpPr>
          <p:nvPr>
            <p:ph type="sldNum" sz="quarter" idx="12"/>
          </p:nvPr>
        </p:nvSpPr>
        <p:spPr>
          <a:xfrm>
            <a:off x="9057703" y="6290347"/>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32</a:t>
            </a:fld>
            <a:endParaRPr lang="en-US" dirty="0">
              <a:solidFill>
                <a:schemeClr val="tx1"/>
              </a:solidFill>
            </a:endParaRPr>
          </a:p>
        </p:txBody>
      </p:sp>
      <p:cxnSp>
        <p:nvCxnSpPr>
          <p:cNvPr id="7" name="Straight Arrow Connector 6"/>
          <p:cNvCxnSpPr/>
          <p:nvPr/>
        </p:nvCxnSpPr>
        <p:spPr>
          <a:xfrm flipH="1" flipV="1">
            <a:off x="5342110" y="4402757"/>
            <a:ext cx="2099698" cy="1013259"/>
          </a:xfrm>
          <a:prstGeom prst="straightConnector1">
            <a:avLst/>
          </a:prstGeom>
          <a:ln w="76200">
            <a:solidFill>
              <a:schemeClr val="bg2">
                <a:lumMod val="25000"/>
              </a:schemeClr>
            </a:solidFill>
            <a:tailEnd type="triangle"/>
          </a:ln>
          <a:effectLst>
            <a:glow rad="228600">
              <a:schemeClr val="accent6">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613009" y="5416016"/>
            <a:ext cx="1828799" cy="562753"/>
          </a:xfrm>
          <a:prstGeom prst="straightConnector1">
            <a:avLst/>
          </a:prstGeom>
          <a:ln w="76200">
            <a:solidFill>
              <a:schemeClr val="bg2">
                <a:lumMod val="25000"/>
              </a:schemeClr>
            </a:solidFill>
            <a:tailEnd type="triangle"/>
          </a:ln>
          <a:effectLst>
            <a:glow rad="228600">
              <a:schemeClr val="accent6">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 name="Explosion 1 4"/>
          <p:cNvSpPr/>
          <p:nvPr/>
        </p:nvSpPr>
        <p:spPr>
          <a:xfrm>
            <a:off x="7336108" y="4402757"/>
            <a:ext cx="3657599" cy="2026519"/>
          </a:xfrm>
          <a:prstGeom prst="irregularSeal1">
            <a:avLst/>
          </a:prstGeom>
          <a:solidFill>
            <a:srgbClr val="00B0F0"/>
          </a:solidFill>
          <a:ln w="57150">
            <a:solidFill>
              <a:srgbClr val="FF0000"/>
            </a:solidFill>
          </a:ln>
          <a:effectLst>
            <a:glow rad="228600">
              <a:schemeClr val="accent6">
                <a:satMod val="175000"/>
                <a:alpha val="40000"/>
              </a:schemeClr>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600" b="1" dirty="0" smtClean="0">
                <a:ln w="28575">
                  <a:solidFill>
                    <a:schemeClr val="accent6">
                      <a:lumMod val="75000"/>
                    </a:schemeClr>
                  </a:solidFill>
                </a:ln>
                <a:solidFill>
                  <a:srgbClr val="66FF33"/>
                </a:solidFill>
                <a:effectLst>
                  <a:outerShdw blurRad="38100" dist="38100" dir="2700000" algn="tl">
                    <a:srgbClr val="000000">
                      <a:alpha val="43137"/>
                    </a:srgbClr>
                  </a:outerShdw>
                </a:effectLst>
                <a:latin typeface="Arial Black" panose="020B0A04020102020204" pitchFamily="34" charset="0"/>
              </a:rPr>
              <a:t>!</a:t>
            </a:r>
            <a:endParaRPr lang="en-US" sz="6600" b="1" dirty="0">
              <a:ln w="28575">
                <a:solidFill>
                  <a:schemeClr val="accent6">
                    <a:lumMod val="75000"/>
                  </a:schemeClr>
                </a:solidFill>
              </a:ln>
              <a:solidFill>
                <a:srgbClr val="66FF33"/>
              </a:solidFill>
              <a:effectLst>
                <a:outerShdw blurRad="38100" dist="38100" dir="2700000" algn="tl">
                  <a:srgbClr val="000000">
                    <a:alpha val="43137"/>
                  </a:srgbClr>
                </a:outerShdw>
              </a:effectLst>
              <a:latin typeface="Arial Black" panose="020B0A04020102020204" pitchFamily="34" charset="0"/>
            </a:endParaRPr>
          </a:p>
        </p:txBody>
      </p:sp>
    </p:spTree>
    <p:extLst>
      <p:ext uri="{BB962C8B-B14F-4D97-AF65-F5344CB8AC3E}">
        <p14:creationId xmlns:p14="http://schemas.microsoft.com/office/powerpoint/2010/main" val="5213453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par>
                                <p:cTn id="18" presetID="3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par>
                                <p:cTn id="24" presetID="3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1000" fill="hold"/>
                                        <p:tgtEl>
                                          <p:spTgt spid="10"/>
                                        </p:tgtEl>
                                        <p:attrNameLst>
                                          <p:attrName>ppt_w</p:attrName>
                                        </p:attrNameLst>
                                      </p:cBhvr>
                                      <p:tavLst>
                                        <p:tav tm="0">
                                          <p:val>
                                            <p:fltVal val="0"/>
                                          </p:val>
                                        </p:tav>
                                        <p:tav tm="100000">
                                          <p:val>
                                            <p:strVal val="#ppt_w"/>
                                          </p:val>
                                        </p:tav>
                                      </p:tavLst>
                                    </p:anim>
                                    <p:anim calcmode="lin" valueType="num">
                                      <p:cBhvr>
                                        <p:cTn id="27" dur="1000" fill="hold"/>
                                        <p:tgtEl>
                                          <p:spTgt spid="10"/>
                                        </p:tgtEl>
                                        <p:attrNameLst>
                                          <p:attrName>ppt_h</p:attrName>
                                        </p:attrNameLst>
                                      </p:cBhvr>
                                      <p:tavLst>
                                        <p:tav tm="0">
                                          <p:val>
                                            <p:fltVal val="0"/>
                                          </p:val>
                                        </p:tav>
                                        <p:tav tm="100000">
                                          <p:val>
                                            <p:strVal val="#ppt_h"/>
                                          </p:val>
                                        </p:tav>
                                      </p:tavLst>
                                    </p:anim>
                                    <p:anim calcmode="lin" valueType="num">
                                      <p:cBhvr>
                                        <p:cTn id="28" dur="1000" fill="hold"/>
                                        <p:tgtEl>
                                          <p:spTgt spid="10"/>
                                        </p:tgtEl>
                                        <p:attrNameLst>
                                          <p:attrName>style.rotation</p:attrName>
                                        </p:attrNameLst>
                                      </p:cBhvr>
                                      <p:tavLst>
                                        <p:tav tm="0">
                                          <p:val>
                                            <p:fltVal val="90"/>
                                          </p:val>
                                        </p:tav>
                                        <p:tav tm="100000">
                                          <p:val>
                                            <p:fltVal val="0"/>
                                          </p:val>
                                        </p:tav>
                                      </p:tavLst>
                                    </p:anim>
                                    <p:animEffect transition="in" filter="fade">
                                      <p:cBhvr>
                                        <p:cTn id="29" dur="1000"/>
                                        <p:tgtEl>
                                          <p:spTgt spid="10"/>
                                        </p:tgtEl>
                                      </p:cBhvr>
                                    </p:animEffect>
                                  </p:childTnLst>
                                </p:cTn>
                              </p:par>
                              <p:par>
                                <p:cTn id="30" presetID="35" presetClass="emph" presetSubtype="0" repeatCount="5000" fill="hold" nodeType="withEffect">
                                  <p:stCondLst>
                                    <p:cond delay="0"/>
                                  </p:stCondLst>
                                  <p:childTnLst>
                                    <p:anim calcmode="discrete" valueType="str">
                                      <p:cBhvr>
                                        <p:cTn id="31" dur="2000" fill="hold"/>
                                        <p:tgtEl>
                                          <p:spTgt spid="7"/>
                                        </p:tgtEl>
                                        <p:attrNameLst>
                                          <p:attrName>style.visibility</p:attrName>
                                        </p:attrNameLst>
                                      </p:cBhvr>
                                      <p:tavLst>
                                        <p:tav tm="0">
                                          <p:val>
                                            <p:strVal val="hidden"/>
                                          </p:val>
                                        </p:tav>
                                        <p:tav tm="50000">
                                          <p:val>
                                            <p:strVal val="visible"/>
                                          </p:val>
                                        </p:tav>
                                      </p:tavLst>
                                    </p:anim>
                                  </p:childTnLst>
                                </p:cTn>
                              </p:par>
                              <p:par>
                                <p:cTn id="32" presetID="35" presetClass="emph" presetSubtype="0" repeatCount="5000" fill="hold" nodeType="withEffect">
                                  <p:stCondLst>
                                    <p:cond delay="0"/>
                                  </p:stCondLst>
                                  <p:childTnLst>
                                    <p:anim calcmode="discrete" valueType="str">
                                      <p:cBhvr>
                                        <p:cTn id="33" dur="2000" fill="hold"/>
                                        <p:tgtEl>
                                          <p:spTgt spid="10"/>
                                        </p:tgtEl>
                                        <p:attrNameLst>
                                          <p:attrName>style.visibility</p:attrName>
                                        </p:attrNameLst>
                                      </p:cBhvr>
                                      <p:tavLst>
                                        <p:tav tm="0">
                                          <p:val>
                                            <p:strVal val="hidden"/>
                                          </p:val>
                                        </p:tav>
                                        <p:tav tm="50000">
                                          <p:val>
                                            <p:strVal val="visible"/>
                                          </p:val>
                                        </p:tav>
                                      </p:tavLst>
                                    </p:anim>
                                  </p:childTnLst>
                                </p:cTn>
                              </p:par>
                              <p:par>
                                <p:cTn id="34" presetID="22" presetClass="entr" presetSubtype="8"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wipe(left)">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950" y="112523"/>
            <a:ext cx="10220497" cy="833050"/>
          </a:xfrm>
          <a:solidFill>
            <a:schemeClr val="bg2">
              <a:lumMod val="75000"/>
            </a:schemeClr>
          </a:solidFill>
          <a:ln>
            <a:solidFill>
              <a:schemeClr val="bg2">
                <a:lumMod val="50000"/>
              </a:schemeClr>
            </a:solidFill>
          </a:ln>
          <a:effectLst>
            <a:glow rad="228600">
              <a:schemeClr val="accent6">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b="1" i="1" dirty="0">
                <a:solidFill>
                  <a:srgbClr val="CC0099"/>
                </a:solidFill>
                <a:latin typeface="Georgia" panose="02040502050405020303" pitchFamily="18" charset="0"/>
              </a:rPr>
              <a:t>Your Clue </a:t>
            </a:r>
            <a:r>
              <a:rPr lang="en-US" dirty="0" smtClean="0"/>
              <a:t>– </a:t>
            </a:r>
            <a:r>
              <a:rPr lang="en-US" b="1" dirty="0" err="1" smtClean="0">
                <a:solidFill>
                  <a:srgbClr val="0000FF"/>
                </a:solidFill>
              </a:rPr>
              <a:t>Yahuah</a:t>
            </a:r>
            <a:r>
              <a:rPr lang="en-US" dirty="0" smtClean="0">
                <a:solidFill>
                  <a:srgbClr val="0000FF"/>
                </a:solidFill>
              </a:rPr>
              <a:t> </a:t>
            </a:r>
            <a:r>
              <a:rPr lang="en-US" dirty="0" smtClean="0"/>
              <a:t>Speaks to </a:t>
            </a:r>
            <a:r>
              <a:rPr lang="en-US" dirty="0" err="1" smtClean="0"/>
              <a:t>Mosheh</a:t>
            </a:r>
            <a:endParaRPr lang="en-US" b="1" i="1" dirty="0">
              <a:solidFill>
                <a:srgbClr val="CC0099"/>
              </a:solidFill>
              <a:latin typeface="Georgia" panose="02040502050405020303" pitchFamily="18" charset="0"/>
            </a:endParaRPr>
          </a:p>
        </p:txBody>
      </p:sp>
      <p:sp>
        <p:nvSpPr>
          <p:cNvPr id="3" name="Content Placeholder 2"/>
          <p:cNvSpPr>
            <a:spLocks noGrp="1"/>
          </p:cNvSpPr>
          <p:nvPr>
            <p:ph idx="1"/>
          </p:nvPr>
        </p:nvSpPr>
        <p:spPr>
          <a:xfrm>
            <a:off x="296214" y="1042061"/>
            <a:ext cx="11565228" cy="5653825"/>
          </a:xfrm>
          <a:solidFill>
            <a:schemeClr val="bg1"/>
          </a:solidFill>
          <a:ln w="38100">
            <a:solidFill>
              <a:srgbClr val="FB6BEA"/>
            </a:solidFill>
          </a:ln>
          <a:scene3d>
            <a:camera prst="orthographicFront"/>
            <a:lightRig rig="threePt" dir="t"/>
          </a:scene3d>
          <a:sp3d>
            <a:bevelT w="114300" prst="artDeco"/>
          </a:sp3d>
        </p:spPr>
        <p:txBody>
          <a:bodyPr>
            <a:normAutofit/>
            <a:sp3d extrusionH="57150">
              <a:bevelT w="38100" h="38100"/>
            </a:sp3d>
          </a:bodyPr>
          <a:lstStyle/>
          <a:p>
            <a:pPr marL="365760" indent="-914400">
              <a:buNone/>
            </a:pPr>
            <a:endParaRPr lang="en-US" sz="800" dirty="0" smtClean="0">
              <a:solidFill>
                <a:srgbClr val="008080"/>
              </a:solidFill>
              <a:latin typeface="Georgia" panose="02040502050405020303" pitchFamily="18" charset="0"/>
            </a:endParaRPr>
          </a:p>
          <a:p>
            <a:pPr marL="1920240" indent="-1920240">
              <a:lnSpc>
                <a:spcPct val="100000"/>
              </a:lnSpc>
              <a:spcBef>
                <a:spcPts val="0"/>
              </a:spcBef>
              <a:spcAft>
                <a:spcPts val="1800"/>
              </a:spcAft>
              <a:buNone/>
            </a:pPr>
            <a:r>
              <a:rPr lang="en-US" dirty="0" err="1" smtClean="0">
                <a:solidFill>
                  <a:srgbClr val="008080"/>
                </a:solidFill>
                <a:latin typeface="Georgia" panose="02040502050405020303" pitchFamily="18" charset="0"/>
              </a:rPr>
              <a:t>Deut</a:t>
            </a:r>
            <a:r>
              <a:rPr lang="en-US" dirty="0" smtClean="0">
                <a:solidFill>
                  <a:srgbClr val="008080"/>
                </a:solidFill>
                <a:latin typeface="Georgia" panose="02040502050405020303" pitchFamily="18" charset="0"/>
              </a:rPr>
              <a:t> 18:18</a:t>
            </a:r>
            <a:r>
              <a:rPr lang="en-US" dirty="0">
                <a:solidFill>
                  <a:prstClr val="black"/>
                </a:solidFill>
                <a:latin typeface="Georgia" panose="02040502050405020303" pitchFamily="18" charset="0"/>
              </a:rPr>
              <a:t>	</a:t>
            </a:r>
            <a:r>
              <a:rPr lang="en-US" dirty="0" smtClean="0">
                <a:solidFill>
                  <a:srgbClr val="0000FF"/>
                </a:solidFill>
                <a:latin typeface="Georgia" panose="02040502050405020303" pitchFamily="18" charset="0"/>
              </a:rPr>
              <a:t>‘I </a:t>
            </a:r>
            <a:r>
              <a:rPr lang="en-US" dirty="0">
                <a:solidFill>
                  <a:srgbClr val="0000FF"/>
                </a:solidFill>
                <a:latin typeface="Georgia" panose="02040502050405020303" pitchFamily="18" charset="0"/>
              </a:rPr>
              <a:t>shall raise up for them a Prophet like you out of the midst of their brothers. </a:t>
            </a:r>
            <a:r>
              <a:rPr lang="en-US" b="1" i="1" dirty="0">
                <a:solidFill>
                  <a:srgbClr val="9900CC"/>
                </a:solidFill>
                <a:latin typeface="Georgia" panose="02040502050405020303" pitchFamily="18" charset="0"/>
              </a:rPr>
              <a:t>And I shall put </a:t>
            </a:r>
            <a:r>
              <a:rPr lang="en-US" b="1" i="1" dirty="0">
                <a:ln w="13462">
                  <a:solidFill>
                    <a:schemeClr val="tx1"/>
                  </a:solidFill>
                  <a:prstDash val="solid"/>
                </a:ln>
                <a:solidFill>
                  <a:srgbClr val="34E9FC"/>
                </a:solidFill>
                <a:effectLst>
                  <a:glow rad="76200">
                    <a:srgbClr val="FFFF00"/>
                  </a:glow>
                  <a:outerShdw dist="38100" dir="2700000" algn="bl" rotWithShape="0">
                    <a:schemeClr val="accent5"/>
                  </a:outerShdw>
                </a:effectLst>
                <a:latin typeface="Georgia" panose="02040502050405020303" pitchFamily="18" charset="0"/>
              </a:rPr>
              <a:t>My</a:t>
            </a:r>
            <a:r>
              <a:rPr lang="en-US" b="1" i="1" dirty="0">
                <a:ln w="13462">
                  <a:solidFill>
                    <a:schemeClr val="tx1"/>
                  </a:solidFill>
                  <a:prstDash val="solid"/>
                </a:ln>
                <a:solidFill>
                  <a:srgbClr val="34E9FC"/>
                </a:solidFill>
                <a:effectLst>
                  <a:outerShdw dist="38100" dir="2700000" algn="bl" rotWithShape="0">
                    <a:schemeClr val="accent5"/>
                  </a:outerShdw>
                </a:effectLst>
                <a:latin typeface="Georgia" panose="02040502050405020303" pitchFamily="18" charset="0"/>
              </a:rPr>
              <a:t> Words in His mouth,</a:t>
            </a:r>
            <a:r>
              <a:rPr lang="en-US" b="1" i="1" dirty="0">
                <a:solidFill>
                  <a:srgbClr val="9900CC"/>
                </a:solidFill>
                <a:latin typeface="Georgia" panose="02040502050405020303" pitchFamily="18" charset="0"/>
              </a:rPr>
              <a:t> and He shall speak to them all that I command Him. </a:t>
            </a:r>
          </a:p>
          <a:p>
            <a:pPr marL="1920240" indent="-1920240">
              <a:lnSpc>
                <a:spcPct val="100000"/>
              </a:lnSpc>
              <a:spcBef>
                <a:spcPts val="0"/>
              </a:spcBef>
              <a:spcAft>
                <a:spcPts val="1800"/>
              </a:spcAft>
              <a:buNone/>
            </a:pPr>
            <a:r>
              <a:rPr lang="en-US" dirty="0" err="1" smtClean="0">
                <a:solidFill>
                  <a:srgbClr val="008080"/>
                </a:solidFill>
                <a:latin typeface="Georgia" panose="02040502050405020303" pitchFamily="18" charset="0"/>
              </a:rPr>
              <a:t>Deut</a:t>
            </a:r>
            <a:r>
              <a:rPr lang="en-US" dirty="0" smtClean="0">
                <a:solidFill>
                  <a:srgbClr val="008080"/>
                </a:solidFill>
                <a:latin typeface="Georgia" panose="02040502050405020303" pitchFamily="18" charset="0"/>
              </a:rPr>
              <a:t> 18:19</a:t>
            </a:r>
            <a:r>
              <a:rPr lang="en-US" dirty="0">
                <a:solidFill>
                  <a:prstClr val="black"/>
                </a:solidFill>
                <a:latin typeface="Georgia" panose="02040502050405020303" pitchFamily="18" charset="0"/>
              </a:rPr>
              <a:t>	</a:t>
            </a:r>
            <a:r>
              <a:rPr lang="en-US" dirty="0" smtClean="0">
                <a:solidFill>
                  <a:srgbClr val="0070C0"/>
                </a:solidFill>
                <a:latin typeface="Georgia" panose="02040502050405020303" pitchFamily="18" charset="0"/>
              </a:rPr>
              <a:t>‘And </a:t>
            </a:r>
            <a:r>
              <a:rPr lang="en-US" dirty="0">
                <a:solidFill>
                  <a:srgbClr val="0070C0"/>
                </a:solidFill>
                <a:latin typeface="Georgia" panose="02040502050405020303" pitchFamily="18" charset="0"/>
              </a:rPr>
              <a:t>it shall be, </a:t>
            </a:r>
            <a:r>
              <a:rPr lang="en-US" u="sng" dirty="0">
                <a:solidFill>
                  <a:srgbClr val="0070C0"/>
                </a:solidFill>
                <a:latin typeface="Georgia" panose="02040502050405020303" pitchFamily="18" charset="0"/>
              </a:rPr>
              <a:t>the man who does not listen to </a:t>
            </a:r>
            <a:r>
              <a:rPr lang="en-US" u="sng" dirty="0">
                <a:solidFill>
                  <a:srgbClr val="0070C0"/>
                </a:solidFill>
                <a:effectLst/>
                <a:latin typeface="Arial Black" pitchFamily="34" charset="0"/>
              </a:rPr>
              <a:t>My</a:t>
            </a:r>
            <a:r>
              <a:rPr lang="en-US" u="sng" dirty="0">
                <a:solidFill>
                  <a:srgbClr val="0070C0"/>
                </a:solidFill>
                <a:latin typeface="Georgia" panose="02040502050405020303" pitchFamily="18" charset="0"/>
              </a:rPr>
              <a:t> Words which He speaks in </a:t>
            </a:r>
            <a:r>
              <a:rPr lang="en-US" b="1" u="sng" dirty="0">
                <a:solidFill>
                  <a:srgbClr val="0070C0"/>
                </a:solidFill>
                <a:latin typeface="Arial Black" pitchFamily="34" charset="0"/>
              </a:rPr>
              <a:t>My</a:t>
            </a:r>
            <a:r>
              <a:rPr lang="en-US" u="sng" dirty="0">
                <a:solidFill>
                  <a:srgbClr val="0070C0"/>
                </a:solidFill>
                <a:latin typeface="Georgia" panose="02040502050405020303" pitchFamily="18" charset="0"/>
              </a:rPr>
              <a:t> Name</a:t>
            </a:r>
            <a:r>
              <a:rPr lang="en-US" dirty="0">
                <a:solidFill>
                  <a:srgbClr val="0070C0"/>
                </a:solidFill>
                <a:latin typeface="Georgia" panose="02040502050405020303" pitchFamily="18" charset="0"/>
              </a:rPr>
              <a:t>, </a:t>
            </a:r>
            <a:r>
              <a:rPr lang="en-US" u="sng" dirty="0">
                <a:solidFill>
                  <a:srgbClr val="0070C0"/>
                </a:solidFill>
                <a:latin typeface="Georgia" panose="02040502050405020303" pitchFamily="18" charset="0"/>
              </a:rPr>
              <a:t>I require it of him</a:t>
            </a:r>
            <a:r>
              <a:rPr lang="en-US" dirty="0" smtClean="0">
                <a:solidFill>
                  <a:srgbClr val="0070C0"/>
                </a:solidFill>
                <a:latin typeface="Georgia" panose="02040502050405020303" pitchFamily="18" charset="0"/>
              </a:rPr>
              <a:t>.’ </a:t>
            </a:r>
            <a:endParaRPr lang="en-US" dirty="0">
              <a:solidFill>
                <a:srgbClr val="0070C0"/>
              </a:solidFill>
              <a:latin typeface="Georgia" panose="02040502050405020303" pitchFamily="18" charset="0"/>
            </a:endParaRPr>
          </a:p>
          <a:p>
            <a:pPr marL="365760" indent="-914400">
              <a:spcBef>
                <a:spcPts val="0"/>
              </a:spcBef>
              <a:spcAft>
                <a:spcPts val="1200"/>
              </a:spcAft>
              <a:buNone/>
            </a:pPr>
            <a:r>
              <a:rPr lang="en-US" dirty="0" smtClean="0"/>
              <a:t>With this information in mind, when </a:t>
            </a:r>
            <a:r>
              <a:rPr lang="en-US" b="1" dirty="0">
                <a:solidFill>
                  <a:srgbClr val="0000FF"/>
                </a:solidFill>
              </a:rPr>
              <a:t>Y</a:t>
            </a:r>
            <a:r>
              <a:rPr lang="en-US" b="1" dirty="0" smtClean="0">
                <a:solidFill>
                  <a:srgbClr val="0000FF"/>
                </a:solidFill>
              </a:rPr>
              <a:t>ahusha</a:t>
            </a:r>
            <a:r>
              <a:rPr lang="en-US" dirty="0" smtClean="0"/>
              <a:t> told His brothers  –</a:t>
            </a:r>
            <a:endParaRPr lang="en-US" dirty="0"/>
          </a:p>
          <a:p>
            <a:pPr marL="0" indent="0">
              <a:buNone/>
            </a:pPr>
            <a:r>
              <a:rPr lang="en-US" sz="2000" i="1" dirty="0" smtClean="0">
                <a:solidFill>
                  <a:srgbClr val="008080"/>
                </a:solidFill>
                <a:latin typeface="Georgia" panose="02040502050405020303" pitchFamily="18" charset="0"/>
              </a:rPr>
              <a:t>	</a:t>
            </a:r>
            <a:endParaRPr lang="en-US" sz="2000" i="1" dirty="0">
              <a:solidFill>
                <a:srgbClr val="008080"/>
              </a:solidFill>
              <a:latin typeface="Georgia" panose="02040502050405020303" pitchFamily="18" charset="0"/>
            </a:endParaRPr>
          </a:p>
          <a:p>
            <a:pPr marL="0" indent="0">
              <a:buNone/>
            </a:pPr>
            <a:endParaRPr lang="en-US" sz="2000" i="1" dirty="0" smtClean="0">
              <a:solidFill>
                <a:srgbClr val="008080"/>
              </a:solidFill>
              <a:latin typeface="Georgia" panose="02040502050405020303" pitchFamily="18" charset="0"/>
            </a:endParaRPr>
          </a:p>
          <a:p>
            <a:pPr marL="0" indent="0">
              <a:buNone/>
            </a:pPr>
            <a:endParaRPr lang="en-US" sz="2000" i="1" dirty="0">
              <a:solidFill>
                <a:srgbClr val="008080"/>
              </a:solidFill>
              <a:latin typeface="Georgia" panose="02040502050405020303" pitchFamily="18" charset="0"/>
            </a:endParaRPr>
          </a:p>
          <a:p>
            <a:pPr marL="0" indent="0">
              <a:buNone/>
            </a:pPr>
            <a:r>
              <a:rPr lang="en-US" dirty="0" smtClean="0"/>
              <a:t>			  from</a:t>
            </a:r>
            <a:r>
              <a:rPr lang="en-US" i="1" dirty="0" smtClean="0">
                <a:solidFill>
                  <a:srgbClr val="E46C0A"/>
                </a:solidFill>
                <a:latin typeface="Georgia" panose="02040502050405020303" pitchFamily="18" charset="0"/>
              </a:rPr>
              <a:t> </a:t>
            </a:r>
            <a:r>
              <a:rPr lang="en-US" b="1" i="1" u="sng" dirty="0" smtClean="0">
                <a:solidFill>
                  <a:srgbClr val="0000FF"/>
                </a:solidFill>
                <a:latin typeface="Georgia" panose="02040502050405020303" pitchFamily="18" charset="0"/>
              </a:rPr>
              <a:t>Whom</a:t>
            </a:r>
            <a:r>
              <a:rPr lang="en-US" i="1" dirty="0" smtClean="0">
                <a:solidFill>
                  <a:srgbClr val="E46C0A"/>
                </a:solidFill>
                <a:latin typeface="Georgia" panose="02040502050405020303" pitchFamily="18" charset="0"/>
              </a:rPr>
              <a:t> </a:t>
            </a:r>
            <a:r>
              <a:rPr lang="en-US" dirty="0" smtClean="0"/>
              <a:t>did these words originate?</a:t>
            </a:r>
            <a:endParaRPr lang="en-US" dirty="0"/>
          </a:p>
        </p:txBody>
      </p:sp>
      <p:sp>
        <p:nvSpPr>
          <p:cNvPr id="4" name="Slide Number Placeholder 3"/>
          <p:cNvSpPr>
            <a:spLocks noGrp="1"/>
          </p:cNvSpPr>
          <p:nvPr>
            <p:ph type="sldNum" sz="quarter" idx="12"/>
          </p:nvPr>
        </p:nvSpPr>
        <p:spPr>
          <a:xfrm>
            <a:off x="9047022" y="6231658"/>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33</a:t>
            </a:fld>
            <a:endParaRPr lang="en-US" dirty="0">
              <a:solidFill>
                <a:schemeClr val="tx1"/>
              </a:solidFill>
            </a:endParaRPr>
          </a:p>
        </p:txBody>
      </p:sp>
      <p:sp>
        <p:nvSpPr>
          <p:cNvPr id="5" name="Rectangle 4"/>
          <p:cNvSpPr/>
          <p:nvPr/>
        </p:nvSpPr>
        <p:spPr>
          <a:xfrm>
            <a:off x="-11016" y="4783373"/>
            <a:ext cx="12192000" cy="990410"/>
          </a:xfrm>
          <a:prstGeom prst="rect">
            <a:avLst/>
          </a:prstGeom>
          <a:solidFill>
            <a:srgbClr val="0000CC"/>
          </a:solidFill>
          <a:ln w="57150">
            <a:solidFill>
              <a:srgbClr val="FFFF00"/>
            </a:solidFill>
          </a:ln>
          <a:effectLst>
            <a:glow rad="228600">
              <a:schemeClr val="accent1">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800" b="1" i="1" dirty="0" smtClean="0">
                <a:ln>
                  <a:solidFill>
                    <a:srgbClr val="FF0066"/>
                  </a:solidFill>
                </a:ln>
                <a:solidFill>
                  <a:srgbClr val="34E9FC"/>
                </a:solidFill>
                <a:latin typeface="Georgia" panose="02040502050405020303" pitchFamily="18" charset="0"/>
              </a:rPr>
              <a:t>“My Time has not yet come ...”</a:t>
            </a:r>
            <a:endParaRPr lang="en-US" sz="5800" b="1" i="1" dirty="0">
              <a:ln>
                <a:solidFill>
                  <a:srgbClr val="FF0066"/>
                </a:solidFill>
              </a:ln>
              <a:solidFill>
                <a:srgbClr val="34E9FC"/>
              </a:solidFill>
              <a:latin typeface="Georgia" panose="02040502050405020303" pitchFamily="18" charset="0"/>
            </a:endParaRPr>
          </a:p>
        </p:txBody>
      </p:sp>
    </p:spTree>
    <p:extLst>
      <p:ext uri="{BB962C8B-B14F-4D97-AF65-F5344CB8AC3E}">
        <p14:creationId xmlns:p14="http://schemas.microsoft.com/office/powerpoint/2010/main" val="362232664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2" presetClass="entr" presetSubtype="4" fill="hold" grpId="0" nodeType="withEffect">
                                  <p:stCondLst>
                                    <p:cond delay="300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ppt_x"/>
                                          </p:val>
                                        </p:tav>
                                        <p:tav tm="100000">
                                          <p:val>
                                            <p:strVal val="#ppt_x"/>
                                          </p:val>
                                        </p:tav>
                                      </p:tavLst>
                                    </p:anim>
                                    <p:anim calcmode="lin" valueType="num">
                                      <p:cBhvr additive="base">
                                        <p:cTn id="14" dur="1000" fill="hold"/>
                                        <p:tgtEl>
                                          <p:spTgt spid="5"/>
                                        </p:tgtEl>
                                        <p:attrNameLst>
                                          <p:attrName>ppt_y</p:attrName>
                                        </p:attrNameLst>
                                      </p:cBhvr>
                                      <p:tavLst>
                                        <p:tav tm="0">
                                          <p:val>
                                            <p:strVal val="1+#ppt_h/2"/>
                                          </p:val>
                                        </p:tav>
                                        <p:tav tm="100000">
                                          <p:val>
                                            <p:strVal val="#ppt_y"/>
                                          </p:val>
                                        </p:tav>
                                      </p:tavLst>
                                    </p:anim>
                                  </p:childTnLst>
                                </p:cTn>
                              </p:par>
                              <p:par>
                                <p:cTn id="15" presetID="22" presetClass="entr" presetSubtype="8" fill="hold" nodeType="withEffect">
                                  <p:stCondLst>
                                    <p:cond delay="500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left)">
                                      <p:cBhvr>
                                        <p:cTn id="1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512" y="62345"/>
            <a:ext cx="11457954" cy="841663"/>
          </a:xfrm>
          <a:solidFill>
            <a:schemeClr val="bg2">
              <a:lumMod val="90000"/>
            </a:schemeClr>
          </a:solidFill>
          <a:ln w="57150">
            <a:solidFill>
              <a:srgbClr val="FFFF00"/>
            </a:solidFill>
          </a:ln>
          <a:effectLst>
            <a:glow rad="228600">
              <a:schemeClr val="accent2">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algn="ctr"/>
            <a:r>
              <a:rPr lang="en-US" sz="3800" dirty="0" smtClean="0"/>
              <a:t>Teaching by </a:t>
            </a:r>
            <a:r>
              <a:rPr lang="en-US" sz="3800" b="1" dirty="0" smtClean="0">
                <a:solidFill>
                  <a:srgbClr val="FF3399"/>
                </a:solidFill>
              </a:rPr>
              <a:t>example, </a:t>
            </a:r>
            <a:r>
              <a:rPr lang="en-US" sz="3800" dirty="0" smtClean="0"/>
              <a:t>or just simple conversation?</a:t>
            </a:r>
            <a:endParaRPr lang="en-US" sz="3800" dirty="0"/>
          </a:p>
        </p:txBody>
      </p:sp>
      <p:sp>
        <p:nvSpPr>
          <p:cNvPr id="3" name="Content Placeholder 2"/>
          <p:cNvSpPr>
            <a:spLocks noGrp="1"/>
          </p:cNvSpPr>
          <p:nvPr>
            <p:ph idx="1"/>
          </p:nvPr>
        </p:nvSpPr>
        <p:spPr>
          <a:xfrm>
            <a:off x="231819" y="990713"/>
            <a:ext cx="11706895" cy="5749373"/>
          </a:xfrm>
          <a:solidFill>
            <a:schemeClr val="bg1"/>
          </a:solidFill>
          <a:ln w="38100">
            <a:solidFill>
              <a:schemeClr val="accent2">
                <a:lumMod val="75000"/>
              </a:schemeClr>
            </a:solidFill>
          </a:ln>
          <a:effectLst>
            <a:innerShdw blurRad="114300">
              <a:prstClr val="black"/>
            </a:innerShdw>
          </a:effectLst>
          <a:scene3d>
            <a:camera prst="orthographicFront"/>
            <a:lightRig rig="threePt" dir="t"/>
          </a:scene3d>
          <a:sp3d>
            <a:bevelT w="114300" prst="artDeco"/>
          </a:sp3d>
        </p:spPr>
        <p:txBody>
          <a:bodyPr lIns="182880" tIns="182880">
            <a:normAutofit/>
            <a:sp3d extrusionH="57150">
              <a:bevelT w="38100" h="38100"/>
            </a:sp3d>
          </a:bodyPr>
          <a:lstStyle/>
          <a:p>
            <a:pPr marL="0" indent="0">
              <a:spcBef>
                <a:spcPts val="0"/>
              </a:spcBef>
              <a:spcAft>
                <a:spcPts val="1200"/>
              </a:spcAft>
              <a:buNone/>
            </a:pPr>
            <a:r>
              <a:rPr lang="en-US" dirty="0" smtClean="0"/>
              <a:t>When </a:t>
            </a:r>
            <a:r>
              <a:rPr lang="en-US" b="1" dirty="0" smtClean="0">
                <a:solidFill>
                  <a:srgbClr val="0000FF"/>
                </a:solidFill>
              </a:rPr>
              <a:t>Yahusha</a:t>
            </a:r>
            <a:r>
              <a:rPr lang="en-US" dirty="0" smtClean="0"/>
              <a:t> told His brothers  – </a:t>
            </a:r>
            <a:r>
              <a:rPr lang="en-US" b="1" dirty="0" smtClean="0">
                <a:solidFill>
                  <a:srgbClr val="0000FF"/>
                </a:solidFill>
              </a:rPr>
              <a:t>“My Time has not yet come...,” </a:t>
            </a:r>
            <a:r>
              <a:rPr lang="en-US" dirty="0" smtClean="0"/>
              <a:t>is it possible He was alluding to an </a:t>
            </a:r>
            <a:r>
              <a:rPr lang="en-US" b="1" dirty="0" smtClean="0">
                <a:solidFill>
                  <a:srgbClr val="FF0000"/>
                </a:solidFill>
              </a:rPr>
              <a:t>imposter calendar issue </a:t>
            </a:r>
            <a:r>
              <a:rPr lang="en-US" dirty="0" smtClean="0"/>
              <a:t>which was being enforced by the high priest at that time?  Would that also be the imposter high priest that later tore his faulty priestly garment? !! </a:t>
            </a:r>
            <a:endParaRPr lang="en-US" sz="500" dirty="0"/>
          </a:p>
          <a:p>
            <a:pPr marL="0" indent="0">
              <a:spcBef>
                <a:spcPts val="0"/>
              </a:spcBef>
              <a:spcAft>
                <a:spcPts val="1200"/>
              </a:spcAft>
              <a:buNone/>
            </a:pPr>
            <a:r>
              <a:rPr lang="en-US" dirty="0" smtClean="0"/>
              <a:t>Was </a:t>
            </a:r>
            <a:r>
              <a:rPr lang="en-US" b="1" dirty="0" smtClean="0">
                <a:solidFill>
                  <a:srgbClr val="0000FF"/>
                </a:solidFill>
              </a:rPr>
              <a:t>Yahusha</a:t>
            </a:r>
            <a:r>
              <a:rPr lang="en-US" dirty="0" smtClean="0"/>
              <a:t> </a:t>
            </a:r>
            <a:r>
              <a:rPr lang="en-US" b="1" dirty="0" smtClean="0">
                <a:solidFill>
                  <a:srgbClr val="FF0000"/>
                </a:solidFill>
              </a:rPr>
              <a:t>TEACHING</a:t>
            </a:r>
            <a:r>
              <a:rPr lang="en-US" dirty="0" smtClean="0"/>
              <a:t> his brothers with </a:t>
            </a:r>
            <a:r>
              <a:rPr lang="en-US" b="1" dirty="0" smtClean="0">
                <a:effectLst>
                  <a:glow rad="127000">
                    <a:srgbClr val="34E9FC"/>
                  </a:glow>
                </a:effectLst>
              </a:rPr>
              <a:t>WORDS</a:t>
            </a:r>
            <a:r>
              <a:rPr lang="en-US" dirty="0" smtClean="0"/>
              <a:t> instilled in Him from </a:t>
            </a:r>
            <a:r>
              <a:rPr lang="en-US" b="1" dirty="0" smtClean="0">
                <a:solidFill>
                  <a:srgbClr val="0000FF"/>
                </a:solidFill>
              </a:rPr>
              <a:t>Yahuah </a:t>
            </a:r>
            <a:r>
              <a:rPr lang="en-US" dirty="0" smtClean="0">
                <a:solidFill>
                  <a:srgbClr val="00B050"/>
                </a:solidFill>
              </a:rPr>
              <a:t>(Deut 18:18), </a:t>
            </a:r>
            <a:r>
              <a:rPr lang="en-US" dirty="0" smtClean="0"/>
              <a:t>and also by walking out His </a:t>
            </a:r>
            <a:r>
              <a:rPr lang="en-US" b="1" dirty="0" smtClean="0">
                <a:solidFill>
                  <a:srgbClr val="FF0000"/>
                </a:solidFill>
                <a:effectLst>
                  <a:glow rad="101600">
                    <a:srgbClr val="00FF00">
                      <a:alpha val="89000"/>
                    </a:srgbClr>
                  </a:glow>
                </a:effectLst>
              </a:rPr>
              <a:t>PHYSICAL  EXAMPLE?   </a:t>
            </a:r>
            <a:br>
              <a:rPr lang="en-US" b="1" dirty="0" smtClean="0">
                <a:solidFill>
                  <a:srgbClr val="FF0000"/>
                </a:solidFill>
                <a:effectLst>
                  <a:glow rad="101600">
                    <a:srgbClr val="00FF00">
                      <a:alpha val="89000"/>
                    </a:srgbClr>
                  </a:glow>
                </a:effectLst>
              </a:rPr>
            </a:br>
            <a:r>
              <a:rPr lang="en-US" dirty="0" smtClean="0"/>
              <a:t>Let’s read </a:t>
            </a:r>
            <a:r>
              <a:rPr lang="en-US" dirty="0"/>
              <a:t>His words </a:t>
            </a:r>
            <a:r>
              <a:rPr lang="en-US" dirty="0" smtClean="0"/>
              <a:t>further in the same conversation with His brothers –</a:t>
            </a:r>
          </a:p>
          <a:p>
            <a:pPr marL="1828800" lvl="0" indent="-1828800">
              <a:spcBef>
                <a:spcPts val="0"/>
              </a:spcBef>
              <a:spcAft>
                <a:spcPts val="1200"/>
              </a:spcAft>
              <a:buNone/>
            </a:pPr>
            <a:r>
              <a:rPr lang="en-US" dirty="0">
                <a:solidFill>
                  <a:srgbClr val="008080"/>
                </a:solidFill>
                <a:latin typeface="Georgia" panose="02040502050405020303" pitchFamily="18" charset="0"/>
              </a:rPr>
              <a:t>John </a:t>
            </a:r>
            <a:r>
              <a:rPr lang="en-US" dirty="0" smtClean="0">
                <a:solidFill>
                  <a:srgbClr val="008080"/>
                </a:solidFill>
                <a:latin typeface="Georgia" panose="02040502050405020303" pitchFamily="18" charset="0"/>
              </a:rPr>
              <a:t>7:17</a:t>
            </a:r>
            <a:r>
              <a:rPr lang="en-US" dirty="0">
                <a:solidFill>
                  <a:prstClr val="black"/>
                </a:solidFill>
                <a:latin typeface="Georgia" panose="02040502050405020303" pitchFamily="18" charset="0"/>
              </a:rPr>
              <a:t>	</a:t>
            </a:r>
            <a:r>
              <a:rPr lang="en-US" dirty="0" smtClean="0">
                <a:solidFill>
                  <a:srgbClr val="0000FF"/>
                </a:solidFill>
                <a:latin typeface="Georgia" panose="02040502050405020303" pitchFamily="18" charset="0"/>
              </a:rPr>
              <a:t>“If </a:t>
            </a:r>
            <a:r>
              <a:rPr lang="en-US" dirty="0">
                <a:solidFill>
                  <a:srgbClr val="0000FF"/>
                </a:solidFill>
                <a:latin typeface="Georgia" panose="02040502050405020303" pitchFamily="18" charset="0"/>
              </a:rPr>
              <a:t>anyone desires to do His desire, </a:t>
            </a:r>
            <a:r>
              <a:rPr lang="en-US" b="1" u="sng" dirty="0">
                <a:solidFill>
                  <a:srgbClr val="9900CC"/>
                </a:solidFill>
                <a:latin typeface="Georgia" panose="02040502050405020303" pitchFamily="18" charset="0"/>
              </a:rPr>
              <a:t>he shall know concerning the teaching</a:t>
            </a:r>
            <a:r>
              <a:rPr lang="en-US" b="1" dirty="0">
                <a:solidFill>
                  <a:srgbClr val="9900CC"/>
                </a:solidFill>
                <a:latin typeface="Georgia" panose="02040502050405020303" pitchFamily="18" charset="0"/>
              </a:rPr>
              <a:t>, </a:t>
            </a:r>
            <a:r>
              <a:rPr lang="en-US" i="1" dirty="0">
                <a:solidFill>
                  <a:srgbClr val="0000FF"/>
                </a:solidFill>
                <a:latin typeface="Georgia" panose="02040502050405020303" pitchFamily="18" charset="0"/>
              </a:rPr>
              <a:t>whether</a:t>
            </a:r>
            <a:r>
              <a:rPr lang="en-US" dirty="0">
                <a:solidFill>
                  <a:srgbClr val="0000FF"/>
                </a:solidFill>
                <a:latin typeface="Georgia" panose="02040502050405020303" pitchFamily="18" charset="0"/>
              </a:rPr>
              <a:t> it is from Elohim, or whether I speak from Myself. </a:t>
            </a:r>
          </a:p>
          <a:p>
            <a:pPr marL="1828800" lvl="0" indent="-1828800">
              <a:spcBef>
                <a:spcPts val="0"/>
              </a:spcBef>
              <a:spcAft>
                <a:spcPts val="1200"/>
              </a:spcAft>
              <a:buNone/>
            </a:pPr>
            <a:r>
              <a:rPr lang="en-US" dirty="0">
                <a:solidFill>
                  <a:srgbClr val="008080"/>
                </a:solidFill>
                <a:latin typeface="Georgia" panose="02040502050405020303" pitchFamily="18" charset="0"/>
              </a:rPr>
              <a:t>John  </a:t>
            </a:r>
            <a:r>
              <a:rPr lang="en-US" dirty="0" smtClean="0">
                <a:solidFill>
                  <a:srgbClr val="008080"/>
                </a:solidFill>
                <a:latin typeface="Georgia" panose="02040502050405020303" pitchFamily="18" charset="0"/>
              </a:rPr>
              <a:t>7:18</a:t>
            </a:r>
            <a:r>
              <a:rPr lang="en-US" dirty="0">
                <a:solidFill>
                  <a:prstClr val="black"/>
                </a:solidFill>
                <a:latin typeface="Georgia" panose="02040502050405020303" pitchFamily="18" charset="0"/>
              </a:rPr>
              <a:t>	</a:t>
            </a:r>
            <a:r>
              <a:rPr lang="en-US" dirty="0" smtClean="0">
                <a:solidFill>
                  <a:srgbClr val="0000FF"/>
                </a:solidFill>
                <a:latin typeface="Georgia" panose="02040502050405020303" pitchFamily="18" charset="0"/>
              </a:rPr>
              <a:t>“He </a:t>
            </a:r>
            <a:r>
              <a:rPr lang="en-US" dirty="0">
                <a:solidFill>
                  <a:srgbClr val="0000FF"/>
                </a:solidFill>
                <a:latin typeface="Georgia" panose="02040502050405020303" pitchFamily="18" charset="0"/>
              </a:rPr>
              <a:t>who speaks from himself is seeking his own esteem, but He who seeks the esteem of the One who sent Him is true, and no unrighteousness is in Him. </a:t>
            </a:r>
          </a:p>
        </p:txBody>
      </p:sp>
      <p:sp>
        <p:nvSpPr>
          <p:cNvPr id="4" name="Slide Number Placeholder 3"/>
          <p:cNvSpPr>
            <a:spLocks noGrp="1"/>
          </p:cNvSpPr>
          <p:nvPr>
            <p:ph type="sldNum" sz="quarter" idx="12"/>
          </p:nvPr>
        </p:nvSpPr>
        <p:spPr>
          <a:xfrm>
            <a:off x="9109368" y="629400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34</a:t>
            </a:fld>
            <a:endParaRPr lang="en-US" dirty="0">
              <a:solidFill>
                <a:schemeClr val="tx1">
                  <a:lumMod val="95000"/>
                  <a:lumOff val="5000"/>
                </a:schemeClr>
              </a:solidFill>
            </a:endParaRPr>
          </a:p>
        </p:txBody>
      </p:sp>
    </p:spTree>
    <p:extLst>
      <p:ext uri="{BB962C8B-B14F-4D97-AF65-F5344CB8AC3E}">
        <p14:creationId xmlns:p14="http://schemas.microsoft.com/office/powerpoint/2010/main" val="1213443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1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1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 calcmode="lin" valueType="num">
                                      <p:cBhvr additive="base">
                                        <p:cTn id="30" dur="1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1" dur="1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6959" y="197427"/>
            <a:ext cx="7426962" cy="832610"/>
          </a:xfrm>
          <a:gradFill>
            <a:gsLst>
              <a:gs pos="0">
                <a:srgbClr val="00FF00"/>
              </a:gs>
              <a:gs pos="50000">
                <a:schemeClr val="bg2">
                  <a:tint val="98000"/>
                  <a:satMod val="130000"/>
                  <a:shade val="90000"/>
                  <a:lumMod val="103000"/>
                </a:schemeClr>
              </a:gs>
              <a:gs pos="100000">
                <a:schemeClr val="bg2">
                  <a:shade val="63000"/>
                  <a:satMod val="120000"/>
                </a:schemeClr>
              </a:gs>
            </a:gsLst>
            <a:lin ang="5400000" scaled="0"/>
          </a:gradFill>
          <a:ln>
            <a:solidFill>
              <a:schemeClr val="bg2">
                <a:lumMod val="50000"/>
              </a:schemeClr>
            </a:solidFill>
          </a:ln>
          <a:effectLst>
            <a:glow rad="228600">
              <a:srgbClr val="CC0099">
                <a:alpha val="40000"/>
              </a:srgbClr>
            </a:glow>
          </a:effectLst>
          <a:scene3d>
            <a:camera prst="orthographicFront"/>
            <a:lightRig rig="threePt" dir="t"/>
          </a:scene3d>
          <a:sp3d>
            <a:bevelT w="114300" prst="artDeco"/>
          </a:sp3d>
        </p:spPr>
        <p:txBody>
          <a:bodyPr>
            <a:sp3d extrusionH="57150">
              <a:bevelT w="38100" h="38100"/>
            </a:sp3d>
          </a:bodyPr>
          <a:lstStyle/>
          <a:p>
            <a:pPr algn="ctr"/>
            <a:r>
              <a:rPr lang="en-US" b="1" dirty="0" smtClean="0">
                <a:solidFill>
                  <a:srgbClr val="0000FF"/>
                </a:solidFill>
              </a:rPr>
              <a:t>Yahusha’s</a:t>
            </a:r>
            <a:r>
              <a:rPr lang="en-US" dirty="0" smtClean="0">
                <a:solidFill>
                  <a:srgbClr val="0000FF"/>
                </a:solidFill>
              </a:rPr>
              <a:t>  </a:t>
            </a:r>
            <a:r>
              <a:rPr lang="en-US" b="1" dirty="0" smtClean="0">
                <a:solidFill>
                  <a:srgbClr val="0000FF"/>
                </a:solidFill>
              </a:rPr>
              <a:t>Example</a:t>
            </a:r>
            <a:endParaRPr lang="en-US" b="1" dirty="0">
              <a:solidFill>
                <a:srgbClr val="0000FF"/>
              </a:solidFill>
            </a:endParaRPr>
          </a:p>
        </p:txBody>
      </p:sp>
      <p:sp>
        <p:nvSpPr>
          <p:cNvPr id="3" name="Content Placeholder 2"/>
          <p:cNvSpPr>
            <a:spLocks noGrp="1"/>
          </p:cNvSpPr>
          <p:nvPr>
            <p:ph idx="1"/>
          </p:nvPr>
        </p:nvSpPr>
        <p:spPr>
          <a:xfrm>
            <a:off x="280555" y="1315993"/>
            <a:ext cx="11565083" cy="5209504"/>
          </a:xfrm>
          <a:solidFill>
            <a:schemeClr val="bg1">
              <a:lumMod val="85000"/>
            </a:schemeClr>
          </a:solidFill>
          <a:ln w="76200">
            <a:solidFill>
              <a:srgbClr val="0000FF"/>
            </a:solidFill>
          </a:ln>
          <a:effectLst>
            <a:glow rad="228600">
              <a:schemeClr val="accent4">
                <a:satMod val="175000"/>
                <a:alpha val="40000"/>
              </a:schemeClr>
            </a:glow>
          </a:effectLst>
          <a:scene3d>
            <a:camera prst="orthographicFront"/>
            <a:lightRig rig="threePt" dir="t"/>
          </a:scene3d>
          <a:sp3d>
            <a:bevelT w="139700" h="139700" prst="divot"/>
          </a:sp3d>
        </p:spPr>
        <p:txBody>
          <a:bodyPr lIns="182880" tIns="182880">
            <a:normAutofit/>
            <a:sp3d extrusionH="57150">
              <a:bevelT w="38100" h="38100"/>
            </a:sp3d>
          </a:bodyPr>
          <a:lstStyle/>
          <a:p>
            <a:pPr marL="1920240" indent="-1920240">
              <a:lnSpc>
                <a:spcPct val="110000"/>
              </a:lnSpc>
              <a:spcBef>
                <a:spcPts val="0"/>
              </a:spcBef>
              <a:spcAft>
                <a:spcPts val="1800"/>
              </a:spcAft>
              <a:buNone/>
            </a:pPr>
            <a:r>
              <a:rPr lang="en-US" dirty="0" smtClean="0">
                <a:solidFill>
                  <a:srgbClr val="008080"/>
                </a:solidFill>
                <a:latin typeface="Georgia" panose="02040502050405020303" pitchFamily="18" charset="0"/>
              </a:rPr>
              <a:t>Luke 24:27</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beginning at </a:t>
            </a:r>
            <a:r>
              <a:rPr lang="en-US" dirty="0" err="1">
                <a:solidFill>
                  <a:schemeClr val="accent2">
                    <a:lumMod val="75000"/>
                  </a:schemeClr>
                </a:solidFill>
                <a:latin typeface="Georgia" panose="02040502050405020303" pitchFamily="18" charset="0"/>
              </a:rPr>
              <a:t>Mosheh</a:t>
            </a:r>
            <a:r>
              <a:rPr lang="en-US" dirty="0">
                <a:solidFill>
                  <a:schemeClr val="accent2">
                    <a:lumMod val="75000"/>
                  </a:schemeClr>
                </a:solidFill>
                <a:latin typeface="Georgia" panose="02040502050405020303" pitchFamily="18" charset="0"/>
              </a:rPr>
              <a:t> </a:t>
            </a:r>
            <a:r>
              <a:rPr lang="en-US" b="1" dirty="0" smtClean="0">
                <a:solidFill>
                  <a:srgbClr val="0000FF"/>
                </a:solidFill>
                <a:latin typeface="Arial Black" panose="020B0A04020102020204" pitchFamily="34" charset="0"/>
              </a:rPr>
              <a:t>[Torah]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all the Prophets, He was explaining to them in all the Scriptures the </a:t>
            </a:r>
            <a:r>
              <a:rPr lang="en-US" i="1" dirty="0">
                <a:solidFill>
                  <a:schemeClr val="accent2">
                    <a:lumMod val="75000"/>
                  </a:schemeClr>
                </a:solidFill>
                <a:latin typeface="Georgia" panose="02040502050405020303" pitchFamily="18" charset="0"/>
              </a:rPr>
              <a:t>matters</a:t>
            </a:r>
            <a:r>
              <a:rPr lang="en-US" dirty="0">
                <a:solidFill>
                  <a:schemeClr val="accent2">
                    <a:lumMod val="75000"/>
                  </a:schemeClr>
                </a:solidFill>
                <a:latin typeface="Georgia" panose="02040502050405020303" pitchFamily="18" charset="0"/>
              </a:rPr>
              <a:t> concerning Himself</a:t>
            </a:r>
            <a:r>
              <a:rPr lang="en-US" dirty="0" smtClean="0">
                <a:solidFill>
                  <a:schemeClr val="accent2">
                    <a:lumMod val="75000"/>
                  </a:schemeClr>
                </a:solidFill>
                <a:latin typeface="Georgia" panose="02040502050405020303" pitchFamily="18" charset="0"/>
              </a:rPr>
              <a:t>.</a:t>
            </a:r>
            <a:endParaRPr lang="en-US" dirty="0">
              <a:solidFill>
                <a:schemeClr val="accent2">
                  <a:lumMod val="75000"/>
                </a:schemeClr>
              </a:solidFill>
              <a:latin typeface="Georgia" panose="02040502050405020303" pitchFamily="18" charset="0"/>
            </a:endParaRPr>
          </a:p>
          <a:p>
            <a:pPr marL="0" indent="0">
              <a:spcBef>
                <a:spcPts val="0"/>
              </a:spcBef>
              <a:spcAft>
                <a:spcPts val="1800"/>
              </a:spcAft>
              <a:buNone/>
            </a:pPr>
            <a:r>
              <a:rPr lang="en-US" b="1" dirty="0" smtClean="0">
                <a:solidFill>
                  <a:srgbClr val="0000FF"/>
                </a:solidFill>
              </a:rPr>
              <a:t>Yahusha</a:t>
            </a:r>
            <a:r>
              <a:rPr lang="en-US" dirty="0" smtClean="0">
                <a:solidFill>
                  <a:schemeClr val="accent2">
                    <a:lumMod val="75000"/>
                  </a:schemeClr>
                </a:solidFill>
              </a:rPr>
              <a:t> </a:t>
            </a:r>
            <a:r>
              <a:rPr lang="en-US" dirty="0" smtClean="0"/>
              <a:t>tells us </a:t>
            </a:r>
            <a:r>
              <a:rPr lang="en-US" dirty="0" smtClean="0">
                <a:solidFill>
                  <a:srgbClr val="00B050"/>
                </a:solidFill>
              </a:rPr>
              <a:t>(John 7:17) </a:t>
            </a:r>
            <a:r>
              <a:rPr lang="en-US" u="sng" dirty="0" smtClean="0"/>
              <a:t>if we truly desire to know His ways</a:t>
            </a:r>
            <a:r>
              <a:rPr lang="en-US" dirty="0" smtClean="0"/>
              <a:t> we will be given that understanding. </a:t>
            </a:r>
            <a:endParaRPr lang="en-US" dirty="0"/>
          </a:p>
          <a:p>
            <a:pPr marL="0" indent="0">
              <a:spcBef>
                <a:spcPts val="0"/>
              </a:spcBef>
              <a:spcAft>
                <a:spcPts val="1800"/>
              </a:spcAft>
              <a:buNone/>
            </a:pPr>
            <a:r>
              <a:rPr lang="en-US" dirty="0" smtClean="0"/>
              <a:t>So, if we are truly desiring to be on the</a:t>
            </a:r>
            <a:r>
              <a:rPr lang="en-US" b="1" dirty="0" smtClean="0">
                <a:solidFill>
                  <a:srgbClr val="FF0000"/>
                </a:solidFill>
              </a:rPr>
              <a:t> correct </a:t>
            </a:r>
            <a:r>
              <a:rPr lang="en-US" dirty="0" smtClean="0"/>
              <a:t>Worship Calendar of </a:t>
            </a:r>
            <a:r>
              <a:rPr lang="en-US" b="1" dirty="0" smtClean="0">
                <a:solidFill>
                  <a:srgbClr val="0000FF"/>
                </a:solidFill>
              </a:rPr>
              <a:t>Yahuah, </a:t>
            </a:r>
            <a:r>
              <a:rPr lang="en-US" dirty="0" smtClean="0"/>
              <a:t>would it be appropriate to search the </a:t>
            </a:r>
            <a:r>
              <a:rPr lang="en-US" dirty="0" smtClean="0">
                <a:solidFill>
                  <a:srgbClr val="0000FF"/>
                </a:solidFill>
                <a:latin typeface="Arial Black" panose="020B0A04020102020204" pitchFamily="34" charset="0"/>
              </a:rPr>
              <a:t>Torah</a:t>
            </a:r>
            <a:r>
              <a:rPr lang="en-US" dirty="0" smtClean="0"/>
              <a:t> for information exposing –  </a:t>
            </a:r>
            <a:br>
              <a:rPr lang="en-US" dirty="0" smtClean="0"/>
            </a:br>
            <a:r>
              <a:rPr lang="en-US" b="1" dirty="0" smtClean="0">
                <a:solidFill>
                  <a:srgbClr val="0000FF"/>
                </a:solidFill>
              </a:rPr>
              <a:t>“MY TIME”?????  </a:t>
            </a:r>
            <a:r>
              <a:rPr lang="en-US" dirty="0" smtClean="0"/>
              <a:t>(Reference to </a:t>
            </a:r>
            <a:r>
              <a:rPr lang="en-US" dirty="0" smtClean="0">
                <a:solidFill>
                  <a:srgbClr val="00B050"/>
                </a:solidFill>
              </a:rPr>
              <a:t>John 7:6.)</a:t>
            </a:r>
          </a:p>
          <a:p>
            <a:pPr marL="0" indent="0">
              <a:spcBef>
                <a:spcPts val="0"/>
              </a:spcBef>
              <a:spcAft>
                <a:spcPts val="1800"/>
              </a:spcAft>
              <a:buNone/>
            </a:pPr>
            <a:r>
              <a:rPr lang="en-US" dirty="0" smtClean="0">
                <a:solidFill>
                  <a:srgbClr val="FF0000"/>
                </a:solidFill>
              </a:rPr>
              <a:t>Or, should we just accept the Rabbinical </a:t>
            </a:r>
            <a:r>
              <a:rPr lang="en-US" dirty="0" err="1" smtClean="0">
                <a:solidFill>
                  <a:srgbClr val="FF0000"/>
                </a:solidFill>
              </a:rPr>
              <a:t>Luni</a:t>
            </a:r>
            <a:r>
              <a:rPr lang="en-US" dirty="0" smtClean="0">
                <a:solidFill>
                  <a:srgbClr val="FF0000"/>
                </a:solidFill>
              </a:rPr>
              <a:t>/Solar calendar named the  “Hebraic Calendar” which is formulated and promoted by Judaism today?</a:t>
            </a:r>
            <a:endParaRPr lang="en-US" dirty="0">
              <a:solidFill>
                <a:srgbClr val="FF0000"/>
              </a:solidFill>
            </a:endParaRPr>
          </a:p>
        </p:txBody>
      </p:sp>
      <p:sp>
        <p:nvSpPr>
          <p:cNvPr id="4" name="Slide Number Placeholder 3"/>
          <p:cNvSpPr>
            <a:spLocks noGrp="1"/>
          </p:cNvSpPr>
          <p:nvPr>
            <p:ph type="sldNum" sz="quarter" idx="12"/>
          </p:nvPr>
        </p:nvSpPr>
        <p:spPr>
          <a:xfrm>
            <a:off x="9047022" y="6127748"/>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35</a:t>
            </a:fld>
            <a:endParaRPr lang="en-US" dirty="0">
              <a:solidFill>
                <a:schemeClr val="tx1">
                  <a:lumMod val="95000"/>
                  <a:lumOff val="5000"/>
                </a:schemeClr>
              </a:solidFill>
            </a:endParaRPr>
          </a:p>
        </p:txBody>
      </p:sp>
    </p:spTree>
    <p:extLst>
      <p:ext uri="{BB962C8B-B14F-4D97-AF65-F5344CB8AC3E}">
        <p14:creationId xmlns:p14="http://schemas.microsoft.com/office/powerpoint/2010/main" val="4328407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1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ipe(up)">
                                      <p:cBhvr>
                                        <p:cTn id="14"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0830" y="68557"/>
            <a:ext cx="5383370" cy="793889"/>
          </a:xfrm>
          <a:solidFill>
            <a:schemeClr val="bg1">
              <a:lumMod val="85000"/>
            </a:schemeClr>
          </a:solidFill>
          <a:ln>
            <a:solidFill>
              <a:schemeClr val="bg1">
                <a:lumMod val="50000"/>
              </a:schemeClr>
            </a:solidFill>
          </a:ln>
          <a:effectLst>
            <a:glow rad="101600">
              <a:srgbClr val="FF0000">
                <a:alpha val="60000"/>
              </a:srgbClr>
            </a:glow>
          </a:effectLst>
          <a:scene3d>
            <a:camera prst="orthographicFront"/>
            <a:lightRig rig="threePt" dir="t"/>
          </a:scene3d>
          <a:sp3d>
            <a:bevelT/>
          </a:sp3d>
        </p:spPr>
        <p:txBody>
          <a:bodyPr>
            <a:normAutofit fontScale="90000"/>
            <a:sp3d extrusionH="57150">
              <a:bevelT w="38100" h="38100"/>
            </a:sp3d>
          </a:bodyPr>
          <a:lstStyle/>
          <a:p>
            <a:pPr algn="ctr"/>
            <a:r>
              <a:rPr lang="en-US" b="1" dirty="0" err="1" smtClean="0">
                <a:solidFill>
                  <a:srgbClr val="0000FF"/>
                </a:solidFill>
              </a:rPr>
              <a:t>Yahusha’s</a:t>
            </a:r>
            <a:r>
              <a:rPr lang="en-US" b="1" dirty="0" smtClean="0">
                <a:solidFill>
                  <a:srgbClr val="0000FF"/>
                </a:solidFill>
              </a:rPr>
              <a:t> </a:t>
            </a:r>
            <a:r>
              <a:rPr lang="en-US" u="sng" dirty="0" smtClean="0">
                <a:solidFill>
                  <a:srgbClr val="CC0099"/>
                </a:solidFill>
                <a:latin typeface="Arial Black" panose="020B0A04020102020204" pitchFamily="34" charset="0"/>
              </a:rPr>
              <a:t>HAMMER</a:t>
            </a:r>
            <a:endParaRPr lang="en-US" u="sng" dirty="0">
              <a:solidFill>
                <a:srgbClr val="CC0099"/>
              </a:solidFill>
              <a:latin typeface="Arial Black" panose="020B0A04020102020204" pitchFamily="34" charset="0"/>
            </a:endParaRPr>
          </a:p>
        </p:txBody>
      </p:sp>
      <p:sp>
        <p:nvSpPr>
          <p:cNvPr id="3" name="Content Placeholder 2"/>
          <p:cNvSpPr>
            <a:spLocks noGrp="1"/>
          </p:cNvSpPr>
          <p:nvPr>
            <p:ph idx="1"/>
          </p:nvPr>
        </p:nvSpPr>
        <p:spPr>
          <a:xfrm>
            <a:off x="309093" y="972649"/>
            <a:ext cx="11500834" cy="5708708"/>
          </a:xfrm>
          <a:solidFill>
            <a:schemeClr val="accent4">
              <a:lumMod val="60000"/>
              <a:lumOff val="40000"/>
            </a:schemeClr>
          </a:solidFill>
          <a:ln w="38100">
            <a:solidFill>
              <a:srgbClr val="FF0000"/>
            </a:solidFill>
          </a:ln>
          <a:effectLst>
            <a:glow rad="228600">
              <a:schemeClr val="accent1">
                <a:satMod val="175000"/>
                <a:alpha val="40000"/>
              </a:schemeClr>
            </a:glow>
          </a:effectLst>
          <a:scene3d>
            <a:camera prst="orthographicFront"/>
            <a:lightRig rig="threePt" dir="t"/>
          </a:scene3d>
          <a:sp3d>
            <a:bevelT w="114300" prst="artDeco"/>
          </a:sp3d>
        </p:spPr>
        <p:txBody>
          <a:bodyPr lIns="182880">
            <a:normAutofit fontScale="92500" lnSpcReduction="10000"/>
            <a:sp3d extrusionH="57150">
              <a:bevelT w="38100" h="38100"/>
            </a:sp3d>
          </a:bodyPr>
          <a:lstStyle/>
          <a:p>
            <a:pPr marL="365760" indent="-914400">
              <a:buNone/>
            </a:pPr>
            <a:endParaRPr lang="en-US" sz="800" dirty="0" smtClean="0">
              <a:solidFill>
                <a:srgbClr val="008080"/>
              </a:solidFill>
              <a:latin typeface="Georgia" panose="02040502050405020303" pitchFamily="18" charset="0"/>
            </a:endParaRPr>
          </a:p>
          <a:p>
            <a:pPr marL="365760" indent="-914400">
              <a:buNone/>
            </a:pPr>
            <a:r>
              <a:rPr lang="en-US" dirty="0" smtClean="0">
                <a:solidFill>
                  <a:srgbClr val="008080"/>
                </a:solidFill>
                <a:latin typeface="Georgia" panose="02040502050405020303" pitchFamily="18" charset="0"/>
              </a:rPr>
              <a:t>John </a:t>
            </a:r>
            <a:r>
              <a:rPr lang="en-US" dirty="0">
                <a:solidFill>
                  <a:srgbClr val="008080"/>
                </a:solidFill>
                <a:latin typeface="Georgia" panose="02040502050405020303" pitchFamily="18" charset="0"/>
              </a:rPr>
              <a:t>7:19</a:t>
            </a:r>
            <a:r>
              <a:rPr lang="en-US" dirty="0">
                <a:solidFill>
                  <a:prstClr val="black"/>
                </a:solidFill>
                <a:latin typeface="Georgia" panose="02040502050405020303" pitchFamily="18" charset="0"/>
              </a:rPr>
              <a:t>  </a:t>
            </a:r>
            <a:endParaRPr lang="en-US" dirty="0" smtClean="0">
              <a:solidFill>
                <a:prstClr val="black"/>
              </a:solidFill>
              <a:latin typeface="Georgia" panose="02040502050405020303" pitchFamily="18" charset="0"/>
            </a:endParaRPr>
          </a:p>
          <a:p>
            <a:pPr marL="365760" indent="-914400">
              <a:spcAft>
                <a:spcPts val="1200"/>
              </a:spcAft>
              <a:buNone/>
            </a:pP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a:t>
            </a:r>
            <a:r>
              <a:rPr lang="en-US" dirty="0">
                <a:solidFill>
                  <a:prstClr val="black"/>
                </a:solidFill>
                <a:latin typeface="Georgia" panose="02040502050405020303" pitchFamily="18" charset="0"/>
              </a:rPr>
              <a:t>Did not </a:t>
            </a:r>
            <a:r>
              <a:rPr lang="en-US" dirty="0" err="1">
                <a:solidFill>
                  <a:prstClr val="black"/>
                </a:solidFill>
                <a:latin typeface="Georgia" panose="02040502050405020303" pitchFamily="18" charset="0"/>
              </a:rPr>
              <a:t>Mosheh</a:t>
            </a:r>
            <a:r>
              <a:rPr lang="en-US" dirty="0">
                <a:solidFill>
                  <a:prstClr val="black"/>
                </a:solidFill>
                <a:latin typeface="Georgia" panose="02040502050405020303" pitchFamily="18" charset="0"/>
              </a:rPr>
              <a:t> give you the Torah? </a:t>
            </a:r>
            <a:r>
              <a:rPr lang="en-US" dirty="0" smtClean="0">
                <a:solidFill>
                  <a:prstClr val="black"/>
                </a:solidFill>
                <a:latin typeface="Georgia" panose="02040502050405020303" pitchFamily="18" charset="0"/>
              </a:rPr>
              <a:t/>
            </a:r>
            <a:br>
              <a:rPr lang="en-US" dirty="0" smtClean="0">
                <a:solidFill>
                  <a:prstClr val="black"/>
                </a:solidFill>
                <a:latin typeface="Georgia" panose="02040502050405020303" pitchFamily="18" charset="0"/>
              </a:rPr>
            </a:br>
            <a:r>
              <a:rPr lang="en-US" sz="5400" dirty="0" smtClean="0">
                <a:solidFill>
                  <a:srgbClr val="0000FF"/>
                </a:solidFill>
                <a:latin typeface="Georgia" panose="02040502050405020303" pitchFamily="18" charset="0"/>
              </a:rPr>
              <a:t>Yet </a:t>
            </a:r>
            <a:r>
              <a:rPr lang="en-US" sz="5400" dirty="0">
                <a:solidFill>
                  <a:srgbClr val="0000FF"/>
                </a:solidFill>
                <a:latin typeface="Georgia" panose="02040502050405020303" pitchFamily="18" charset="0"/>
              </a:rPr>
              <a:t>not one of you </a:t>
            </a:r>
            <a:r>
              <a:rPr lang="en-US" sz="5400" dirty="0" smtClean="0">
                <a:solidFill>
                  <a:srgbClr val="0000FF"/>
                </a:solidFill>
                <a:latin typeface="Georgia" panose="02040502050405020303" pitchFamily="18" charset="0"/>
              </a:rPr>
              <a:t>	</a:t>
            </a:r>
            <a:r>
              <a:rPr lang="en-US" sz="5400" dirty="0">
                <a:solidFill>
                  <a:srgbClr val="0000FF"/>
                </a:solidFill>
                <a:latin typeface="Georgia" panose="02040502050405020303" pitchFamily="18" charset="0"/>
              </a:rPr>
              <a:t> </a:t>
            </a:r>
            <a:r>
              <a:rPr lang="en-US" sz="5400" dirty="0" smtClean="0">
                <a:solidFill>
                  <a:srgbClr val="0000FF"/>
                </a:solidFill>
                <a:latin typeface="Georgia" panose="02040502050405020303" pitchFamily="18" charset="0"/>
              </a:rPr>
              <a:t>     the </a:t>
            </a:r>
            <a:r>
              <a:rPr lang="en-US" sz="5400" dirty="0">
                <a:solidFill>
                  <a:srgbClr val="0000FF"/>
                </a:solidFill>
                <a:latin typeface="Georgia" panose="02040502050405020303" pitchFamily="18" charset="0"/>
              </a:rPr>
              <a:t>Torah</a:t>
            </a:r>
            <a:r>
              <a:rPr lang="en-US" sz="5400" dirty="0" smtClean="0">
                <a:solidFill>
                  <a:srgbClr val="0000FF"/>
                </a:solidFill>
                <a:latin typeface="Georgia" panose="02040502050405020303" pitchFamily="18" charset="0"/>
              </a:rPr>
              <a:t>!</a:t>
            </a:r>
            <a:r>
              <a:rPr lang="en-US" sz="5400" dirty="0" smtClean="0">
                <a:solidFill>
                  <a:prstClr val="black"/>
                </a:solidFill>
                <a:latin typeface="Georgia" panose="02040502050405020303" pitchFamily="18" charset="0"/>
              </a:rPr>
              <a:t> </a:t>
            </a:r>
            <a:r>
              <a:rPr lang="en-US" sz="7200" dirty="0" smtClean="0">
                <a:solidFill>
                  <a:prstClr val="black"/>
                </a:solidFill>
                <a:latin typeface="Georgia" panose="02040502050405020303" pitchFamily="18" charset="0"/>
              </a:rPr>
              <a:t/>
            </a:r>
            <a:br>
              <a:rPr lang="en-US" sz="7200" dirty="0" smtClean="0">
                <a:solidFill>
                  <a:prstClr val="black"/>
                </a:solidFill>
                <a:latin typeface="Georgia" panose="02040502050405020303" pitchFamily="18" charset="0"/>
              </a:rPr>
            </a:br>
            <a:r>
              <a:rPr lang="en-US" dirty="0" smtClean="0">
                <a:solidFill>
                  <a:prstClr val="black"/>
                </a:solidFill>
                <a:latin typeface="Georgia" panose="02040502050405020303" pitchFamily="18" charset="0"/>
              </a:rPr>
              <a:t>Why </a:t>
            </a:r>
            <a:r>
              <a:rPr lang="en-US" dirty="0">
                <a:solidFill>
                  <a:prstClr val="black"/>
                </a:solidFill>
                <a:latin typeface="Georgia" panose="02040502050405020303" pitchFamily="18" charset="0"/>
              </a:rPr>
              <a:t>do you seek to kill Me</a:t>
            </a:r>
            <a:r>
              <a:rPr lang="en-US" dirty="0" smtClean="0">
                <a:solidFill>
                  <a:prstClr val="black"/>
                </a:solidFill>
                <a:latin typeface="Georgia" panose="02040502050405020303" pitchFamily="18" charset="0"/>
              </a:rPr>
              <a:t>?”</a:t>
            </a:r>
            <a:endParaRPr lang="en-US" dirty="0">
              <a:solidFill>
                <a:prstClr val="black"/>
              </a:solidFill>
              <a:latin typeface="Georgia" panose="02040502050405020303" pitchFamily="18" charset="0"/>
            </a:endParaRPr>
          </a:p>
          <a:p>
            <a:pPr marL="365760" indent="-914400">
              <a:spcAft>
                <a:spcPts val="600"/>
              </a:spcAft>
              <a:buNone/>
            </a:pPr>
            <a:r>
              <a:rPr lang="en-US" b="1" i="1" dirty="0" smtClean="0">
                <a:solidFill>
                  <a:srgbClr val="008080"/>
                </a:solidFill>
                <a:latin typeface="Georgia" panose="02040502050405020303" pitchFamily="18" charset="0"/>
              </a:rPr>
              <a:t>Note:  </a:t>
            </a:r>
            <a:r>
              <a:rPr lang="en-US" dirty="0" smtClean="0">
                <a:solidFill>
                  <a:srgbClr val="0000FF"/>
                </a:solidFill>
                <a:latin typeface="Georgia" panose="02040502050405020303" pitchFamily="18" charset="0"/>
              </a:rPr>
              <a:t>“</a:t>
            </a:r>
            <a:r>
              <a:rPr lang="en-US" b="1" u="sng" dirty="0" smtClean="0">
                <a:solidFill>
                  <a:srgbClr val="0000FF"/>
                </a:solidFill>
                <a:latin typeface="Georgia" panose="02040502050405020303" pitchFamily="18" charset="0"/>
              </a:rPr>
              <a:t>DOES</a:t>
            </a:r>
            <a:r>
              <a:rPr lang="en-US" dirty="0" smtClean="0">
                <a:solidFill>
                  <a:srgbClr val="0000FF"/>
                </a:solidFill>
                <a:latin typeface="Georgia" panose="02040502050405020303" pitchFamily="18" charset="0"/>
              </a:rPr>
              <a:t>” </a:t>
            </a:r>
            <a:r>
              <a:rPr lang="en-US" dirty="0" smtClean="0">
                <a:solidFill>
                  <a:prstClr val="black"/>
                </a:solidFill>
                <a:latin typeface="Georgia" panose="02040502050405020303" pitchFamily="18" charset="0"/>
              </a:rPr>
              <a:t>is an </a:t>
            </a:r>
            <a:r>
              <a:rPr lang="en-US" dirty="0" smtClean="0">
                <a:solidFill>
                  <a:prstClr val="black"/>
                </a:solidFill>
                <a:effectLst>
                  <a:glow rad="101600">
                    <a:srgbClr val="34E9FC">
                      <a:alpha val="60000"/>
                    </a:srgbClr>
                  </a:glow>
                </a:effectLst>
                <a:latin typeface="Georgia" panose="02040502050405020303" pitchFamily="18" charset="0"/>
              </a:rPr>
              <a:t>action</a:t>
            </a:r>
            <a:r>
              <a:rPr lang="en-US" dirty="0" smtClean="0">
                <a:solidFill>
                  <a:prstClr val="black"/>
                </a:solidFill>
                <a:latin typeface="Georgia" panose="02040502050405020303" pitchFamily="18" charset="0"/>
              </a:rPr>
              <a:t> word, </a:t>
            </a:r>
            <a:r>
              <a:rPr lang="en-US" b="1" i="1" dirty="0" smtClean="0">
                <a:solidFill>
                  <a:prstClr val="black"/>
                </a:solidFill>
                <a:latin typeface="Georgia" panose="02040502050405020303" pitchFamily="18" charset="0"/>
              </a:rPr>
              <a:t>not a belief value.  </a:t>
            </a:r>
            <a:br>
              <a:rPr lang="en-US" b="1" i="1" dirty="0" smtClean="0">
                <a:solidFill>
                  <a:prstClr val="black"/>
                </a:solidFill>
                <a:latin typeface="Georgia" panose="02040502050405020303" pitchFamily="18" charset="0"/>
              </a:rPr>
            </a:br>
            <a:r>
              <a:rPr lang="en-US" dirty="0" smtClean="0">
                <a:solidFill>
                  <a:prstClr val="black"/>
                </a:solidFill>
                <a:latin typeface="Georgia" panose="02040502050405020303" pitchFamily="18" charset="0"/>
              </a:rPr>
              <a:t>Physical steps must be taken to fulfill this word. </a:t>
            </a:r>
            <a:r>
              <a:rPr lang="en-US" dirty="0" smtClean="0">
                <a:solidFill>
                  <a:srgbClr val="0000FF"/>
                </a:solidFill>
                <a:latin typeface="Georgia" panose="02040502050405020303" pitchFamily="18" charset="0"/>
              </a:rPr>
              <a:t> </a:t>
            </a:r>
            <a:r>
              <a:rPr lang="en-US" dirty="0" smtClean="0">
                <a:solidFill>
                  <a:srgbClr val="FF0000"/>
                </a:solidFill>
                <a:latin typeface="Georgia" panose="02040502050405020303" pitchFamily="18" charset="0"/>
              </a:rPr>
              <a:t>What physical action were the Pharisees either innocently or intentionally going afoul with by observing </a:t>
            </a:r>
            <a:r>
              <a:rPr lang="en-US" b="1" u="sng" dirty="0" smtClean="0">
                <a:latin typeface="Georgia" panose="02040502050405020303" pitchFamily="18" charset="0"/>
              </a:rPr>
              <a:t>their</a:t>
            </a:r>
            <a:r>
              <a:rPr lang="en-US" dirty="0" smtClean="0">
                <a:latin typeface="Georgia" panose="02040502050405020303" pitchFamily="18" charset="0"/>
              </a:rPr>
              <a:t> </a:t>
            </a:r>
            <a:r>
              <a:rPr lang="en-US" dirty="0" smtClean="0">
                <a:solidFill>
                  <a:srgbClr val="FF0000"/>
                </a:solidFill>
                <a:latin typeface="Georgia" panose="02040502050405020303" pitchFamily="18" charset="0"/>
              </a:rPr>
              <a:t>Feasts </a:t>
            </a:r>
            <a:r>
              <a:rPr lang="en-US" dirty="0" smtClean="0">
                <a:latin typeface="Georgia" panose="02040502050405020303" pitchFamily="18" charset="0"/>
              </a:rPr>
              <a:t>(the feasts of the Yehudim)? </a:t>
            </a:r>
            <a:endParaRPr lang="en-US" sz="500" baseline="30000" dirty="0" smtClean="0">
              <a:latin typeface="Georgia" panose="02040502050405020303" pitchFamily="18" charset="0"/>
            </a:endParaRPr>
          </a:p>
          <a:p>
            <a:pPr marL="365760" indent="-914400">
              <a:buNone/>
            </a:pPr>
            <a:r>
              <a:rPr lang="en-US" dirty="0" smtClean="0"/>
              <a:t>Read also - </a:t>
            </a:r>
            <a:r>
              <a:rPr lang="en-US" dirty="0" smtClean="0">
                <a:solidFill>
                  <a:srgbClr val="00B050"/>
                </a:solidFill>
              </a:rPr>
              <a:t>Matthew </a:t>
            </a:r>
            <a:r>
              <a:rPr lang="en-US" dirty="0">
                <a:solidFill>
                  <a:srgbClr val="00B050"/>
                </a:solidFill>
              </a:rPr>
              <a:t>5:20. </a:t>
            </a:r>
            <a:r>
              <a:rPr lang="en-US" dirty="0" smtClean="0">
                <a:solidFill>
                  <a:srgbClr val="00B050"/>
                </a:solidFill>
              </a:rPr>
              <a:t>  </a:t>
            </a:r>
            <a:r>
              <a:rPr lang="en-US" dirty="0" smtClean="0"/>
              <a:t>What is it that we need to be doing that</a:t>
            </a:r>
            <a:br>
              <a:rPr lang="en-US" dirty="0" smtClean="0"/>
            </a:br>
            <a:r>
              <a:rPr lang="en-US" dirty="0" smtClean="0"/>
              <a:t> </a:t>
            </a:r>
            <a:r>
              <a:rPr lang="en-US" b="1" dirty="0" smtClean="0">
                <a:solidFill>
                  <a:srgbClr val="FF0000"/>
                </a:solidFill>
              </a:rPr>
              <a:t>“exceeds” </a:t>
            </a:r>
            <a:r>
              <a:rPr lang="en-US" dirty="0" smtClean="0"/>
              <a:t>that of the Scribes and </a:t>
            </a:r>
            <a:r>
              <a:rPr lang="en-US" dirty="0"/>
              <a:t>P</a:t>
            </a:r>
            <a:r>
              <a:rPr lang="en-US" dirty="0" smtClean="0"/>
              <a:t>harisees?</a:t>
            </a:r>
          </a:p>
          <a:p>
            <a:pPr marL="365760" indent="-914400">
              <a:buNone/>
            </a:pPr>
            <a:endParaRPr lang="en-US" sz="500" dirty="0"/>
          </a:p>
          <a:p>
            <a:pPr marL="365760" indent="-914400">
              <a:buNone/>
            </a:pPr>
            <a:r>
              <a:rPr lang="en-US" dirty="0" smtClean="0"/>
              <a:t>What declaration from </a:t>
            </a:r>
            <a:r>
              <a:rPr lang="en-US" b="1" dirty="0" smtClean="0">
                <a:solidFill>
                  <a:srgbClr val="0000FF"/>
                </a:solidFill>
              </a:rPr>
              <a:t>Yahusha</a:t>
            </a:r>
            <a:r>
              <a:rPr lang="en-US" dirty="0" smtClean="0"/>
              <a:t> should send </a:t>
            </a:r>
            <a:r>
              <a:rPr lang="en-US" b="1" dirty="0" smtClean="0">
                <a:solidFill>
                  <a:srgbClr val="FF0000"/>
                </a:solidFill>
              </a:rPr>
              <a:t>red flags </a:t>
            </a:r>
            <a:r>
              <a:rPr lang="en-US" dirty="0" smtClean="0"/>
              <a:t>blazing into the sky before our eyes?</a:t>
            </a:r>
            <a:endParaRPr lang="en-US" dirty="0"/>
          </a:p>
        </p:txBody>
      </p:sp>
      <p:sp>
        <p:nvSpPr>
          <p:cNvPr id="4" name="Lightning Bolt 3"/>
          <p:cNvSpPr/>
          <p:nvPr/>
        </p:nvSpPr>
        <p:spPr>
          <a:xfrm rot="5400000">
            <a:off x="7596299" y="-59151"/>
            <a:ext cx="1790161" cy="2511385"/>
          </a:xfrm>
          <a:prstGeom prst="lightningBolt">
            <a:avLst/>
          </a:prstGeom>
          <a:solidFill>
            <a:srgbClr val="66FF33"/>
          </a:solidFill>
          <a:ln w="76200">
            <a:solidFill>
              <a:srgbClr val="00808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Slide Number Placeholder 5"/>
          <p:cNvSpPr>
            <a:spLocks noGrp="1"/>
          </p:cNvSpPr>
          <p:nvPr>
            <p:ph type="sldNum" sz="quarter" idx="12"/>
          </p:nvPr>
        </p:nvSpPr>
        <p:spPr>
          <a:xfrm>
            <a:off x="8984676" y="6242049"/>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36</a:t>
            </a:fld>
            <a:endParaRPr lang="en-US" dirty="0">
              <a:solidFill>
                <a:schemeClr val="tx1">
                  <a:lumMod val="95000"/>
                  <a:lumOff val="5000"/>
                </a:schemeClr>
              </a:solidFill>
            </a:endParaRPr>
          </a:p>
        </p:txBody>
      </p:sp>
      <p:sp>
        <p:nvSpPr>
          <p:cNvPr id="8" name="Rectangle 7"/>
          <p:cNvSpPr/>
          <p:nvPr/>
        </p:nvSpPr>
        <p:spPr>
          <a:xfrm>
            <a:off x="5994151" y="2001271"/>
            <a:ext cx="1736034" cy="5200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4000" b="1" i="1" dirty="0" smtClean="0">
                <a:solidFill>
                  <a:srgbClr val="CC0099"/>
                </a:solidFill>
                <a:effectLst>
                  <a:glow rad="101600">
                    <a:srgbClr val="00FF00">
                      <a:alpha val="60000"/>
                    </a:srgbClr>
                  </a:glow>
                </a:effectLst>
                <a:latin typeface="Georgia" panose="02040502050405020303" pitchFamily="18" charset="0"/>
              </a:rPr>
              <a:t>DOES</a:t>
            </a:r>
            <a:endParaRPr lang="en-US" sz="4000" b="1" i="1" dirty="0">
              <a:solidFill>
                <a:srgbClr val="CC0099"/>
              </a:solidFill>
              <a:effectLst>
                <a:glow rad="101600">
                  <a:srgbClr val="00FF00">
                    <a:alpha val="60000"/>
                  </a:srgbClr>
                </a:glow>
              </a:effectLst>
              <a:latin typeface="Georgia" panose="02040502050405020303" pitchFamily="18" charset="0"/>
            </a:endParaRPr>
          </a:p>
        </p:txBody>
      </p:sp>
      <p:grpSp>
        <p:nvGrpSpPr>
          <p:cNvPr id="13" name="Group 12"/>
          <p:cNvGrpSpPr/>
          <p:nvPr/>
        </p:nvGrpSpPr>
        <p:grpSpPr>
          <a:xfrm>
            <a:off x="7306265" y="3764891"/>
            <a:ext cx="4730468" cy="3651250"/>
            <a:chOff x="7361350" y="3764891"/>
            <a:chExt cx="4730468" cy="3651250"/>
          </a:xfrm>
        </p:grpSpPr>
        <p:cxnSp>
          <p:nvCxnSpPr>
            <p:cNvPr id="7" name="Straight Connector 6"/>
            <p:cNvCxnSpPr/>
            <p:nvPr/>
          </p:nvCxnSpPr>
          <p:spPr>
            <a:xfrm flipH="1">
              <a:off x="7657564" y="5152634"/>
              <a:ext cx="2446986" cy="38637"/>
            </a:xfrm>
            <a:prstGeom prst="line">
              <a:avLst/>
            </a:prstGeom>
            <a:ln w="76200">
              <a:solidFill>
                <a:srgbClr val="FF0000"/>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7361350" y="5178392"/>
              <a:ext cx="309093" cy="412124"/>
            </a:xfrm>
            <a:prstGeom prst="straightConnector1">
              <a:avLst/>
            </a:prstGeom>
            <a:ln w="76200">
              <a:solidFill>
                <a:srgbClr val="FF0000"/>
              </a:solidFill>
              <a:headEnd type="none" w="med" len="med"/>
              <a:tailEnd type="arrow" w="med" len="med"/>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1" name="Picture 28" descr="C:\Users\Rae\Desktop\Art on Desktop\white man clip art\Redflag png.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9587099" y="3764891"/>
              <a:ext cx="2504719" cy="365125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Rae\Desktop\Art on Desktop\white man clip art\3d white people\excl mark t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89463" y="4353667"/>
              <a:ext cx="1130461" cy="113046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918787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2" presetClass="emph" presetSubtype="0" repeatCount="10000" fill="hold" grpId="1" nodeType="withEffect">
                                  <p:stCondLst>
                                    <p:cond delay="0"/>
                                  </p:stCondLst>
                                  <p:childTnLst>
                                    <p:animRot by="120000">
                                      <p:cBhvr>
                                        <p:cTn id="12" dur="100" fill="hold">
                                          <p:stCondLst>
                                            <p:cond delay="0"/>
                                          </p:stCondLst>
                                        </p:cTn>
                                        <p:tgtEl>
                                          <p:spTgt spid="4"/>
                                        </p:tgtEl>
                                        <p:attrNameLst>
                                          <p:attrName>r</p:attrName>
                                        </p:attrNameLst>
                                      </p:cBhvr>
                                    </p:animRot>
                                    <p:animRot by="-240000">
                                      <p:cBhvr>
                                        <p:cTn id="13" dur="200" fill="hold">
                                          <p:stCondLst>
                                            <p:cond delay="200"/>
                                          </p:stCondLst>
                                        </p:cTn>
                                        <p:tgtEl>
                                          <p:spTgt spid="4"/>
                                        </p:tgtEl>
                                        <p:attrNameLst>
                                          <p:attrName>r</p:attrName>
                                        </p:attrNameLst>
                                      </p:cBhvr>
                                    </p:animRot>
                                    <p:animRot by="240000">
                                      <p:cBhvr>
                                        <p:cTn id="14" dur="200" fill="hold">
                                          <p:stCondLst>
                                            <p:cond delay="400"/>
                                          </p:stCondLst>
                                        </p:cTn>
                                        <p:tgtEl>
                                          <p:spTgt spid="4"/>
                                        </p:tgtEl>
                                        <p:attrNameLst>
                                          <p:attrName>r</p:attrName>
                                        </p:attrNameLst>
                                      </p:cBhvr>
                                    </p:animRot>
                                    <p:animRot by="-240000">
                                      <p:cBhvr>
                                        <p:cTn id="15" dur="200" fill="hold">
                                          <p:stCondLst>
                                            <p:cond delay="600"/>
                                          </p:stCondLst>
                                        </p:cTn>
                                        <p:tgtEl>
                                          <p:spTgt spid="4"/>
                                        </p:tgtEl>
                                        <p:attrNameLst>
                                          <p:attrName>r</p:attrName>
                                        </p:attrNameLst>
                                      </p:cBhvr>
                                    </p:animRot>
                                    <p:animRot by="120000">
                                      <p:cBhvr>
                                        <p:cTn id="16" dur="200" fill="hold">
                                          <p:stCondLst>
                                            <p:cond delay="800"/>
                                          </p:stCondLst>
                                        </p:cTn>
                                        <p:tgtEl>
                                          <p:spTgt spid="4"/>
                                        </p:tgtEl>
                                        <p:attrNameLst>
                                          <p:attrName>r</p:attrName>
                                        </p:attrNameLst>
                                      </p:cBhvr>
                                    </p:animRot>
                                  </p:childTnLst>
                                </p:cTn>
                              </p:par>
                              <p:par>
                                <p:cTn id="17" presetID="22" presetClass="entr" presetSubtype="8" fill="hold" nodeType="withEffect">
                                  <p:stCondLst>
                                    <p:cond delay="250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wipe(left)">
                                      <p:cBhvr>
                                        <p:cTn id="19" dur="2000"/>
                                        <p:tgtEl>
                                          <p:spTgt spid="8">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circle(in)">
                                      <p:cBhvr>
                                        <p:cTn id="24" dur="1000"/>
                                        <p:tgtEl>
                                          <p:spTgt spid="3">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p:cTn id="2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4" end="4"/>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p:cTn id="35"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6" end="6"/>
                                            </p:txEl>
                                          </p:spTgt>
                                        </p:tgtEl>
                                      </p:cBhvr>
                                    </p:animEffect>
                                  </p:childTnLst>
                                </p:cTn>
                              </p:par>
                              <p:par>
                                <p:cTn id="39" presetID="31" presetClass="entr" presetSubtype="0" fill="hold" nodeType="withEffect">
                                  <p:stCondLst>
                                    <p:cond delay="35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983" y="207820"/>
            <a:ext cx="8184734" cy="819731"/>
          </a:xfrm>
          <a:solidFill>
            <a:schemeClr val="bg1">
              <a:lumMod val="85000"/>
            </a:schemeClr>
          </a:solidFill>
          <a:ln w="38100">
            <a:solidFill>
              <a:srgbClr val="FF0000"/>
            </a:solidFill>
          </a:ln>
          <a:effectLst>
            <a:glow rad="228600">
              <a:schemeClr val="accent6">
                <a:satMod val="175000"/>
                <a:alpha val="40000"/>
              </a:schemeClr>
            </a:glow>
          </a:effectLst>
          <a:scene3d>
            <a:camera prst="orthographicFront"/>
            <a:lightRig rig="threePt" dir="t"/>
          </a:scene3d>
          <a:sp3d>
            <a:bevelT/>
          </a:sp3d>
        </p:spPr>
        <p:txBody>
          <a:bodyPr>
            <a:normAutofit fontScale="90000"/>
            <a:sp3d extrusionH="57150">
              <a:bevelT w="38100" h="38100"/>
            </a:sp3d>
          </a:bodyPr>
          <a:lstStyle/>
          <a:p>
            <a:pPr algn="ctr"/>
            <a:r>
              <a:rPr lang="en-US" dirty="0"/>
              <a:t>T</a:t>
            </a:r>
            <a:r>
              <a:rPr lang="en-US" dirty="0" smtClean="0"/>
              <a:t>he </a:t>
            </a:r>
            <a:r>
              <a:rPr lang="en-US" b="1" dirty="0" smtClean="0">
                <a:ln>
                  <a:solidFill>
                    <a:schemeClr val="tx1"/>
                  </a:solidFill>
                </a:ln>
                <a:solidFill>
                  <a:srgbClr val="0000FF"/>
                </a:solidFill>
                <a:effectLst>
                  <a:glow rad="63500">
                    <a:schemeClr val="accent5">
                      <a:satMod val="175000"/>
                      <a:alpha val="40000"/>
                    </a:schemeClr>
                  </a:glow>
                </a:effectLst>
              </a:rPr>
              <a:t>Key of Knowledge </a:t>
            </a:r>
            <a:r>
              <a:rPr lang="en-US" dirty="0"/>
              <a:t>R</a:t>
            </a:r>
            <a:r>
              <a:rPr lang="en-US" dirty="0" smtClean="0"/>
              <a:t>emoved!</a:t>
            </a:r>
            <a:endParaRPr lang="en-US" dirty="0"/>
          </a:p>
        </p:txBody>
      </p:sp>
      <p:sp>
        <p:nvSpPr>
          <p:cNvPr id="3" name="Content Placeholder 2"/>
          <p:cNvSpPr>
            <a:spLocks noGrp="1"/>
          </p:cNvSpPr>
          <p:nvPr>
            <p:ph idx="1"/>
          </p:nvPr>
        </p:nvSpPr>
        <p:spPr>
          <a:xfrm>
            <a:off x="321971" y="1317892"/>
            <a:ext cx="11552349" cy="5207602"/>
          </a:xfrm>
          <a:solidFill>
            <a:schemeClr val="bg1"/>
          </a:solidFill>
          <a:ln w="38100">
            <a:solidFill>
              <a:srgbClr val="9900CC"/>
            </a:solidFill>
          </a:ln>
          <a:scene3d>
            <a:camera prst="orthographicFront"/>
            <a:lightRig rig="threePt" dir="t"/>
          </a:scene3d>
          <a:sp3d>
            <a:bevelT w="114300" prst="artDeco"/>
          </a:sp3d>
        </p:spPr>
        <p:txBody>
          <a:bodyPr lIns="182880" tIns="91440">
            <a:normAutofit fontScale="92500"/>
            <a:sp3d extrusionH="57150">
              <a:bevelT w="38100" h="38100"/>
            </a:sp3d>
          </a:bodyPr>
          <a:lstStyle/>
          <a:p>
            <a:pPr marL="365760" indent="-914400">
              <a:buNone/>
            </a:pPr>
            <a:endParaRPr lang="en-US" sz="800" dirty="0" smtClean="0">
              <a:solidFill>
                <a:srgbClr val="008080"/>
              </a:solidFill>
              <a:latin typeface="Georgia" panose="02040502050405020303" pitchFamily="18" charset="0"/>
            </a:endParaRPr>
          </a:p>
          <a:p>
            <a:pPr marL="1737360" indent="-1737360">
              <a:spcBef>
                <a:spcPts val="0"/>
              </a:spcBef>
              <a:spcAft>
                <a:spcPts val="1500"/>
              </a:spcAft>
              <a:buNone/>
            </a:pPr>
            <a:r>
              <a:rPr lang="en-US" dirty="0" smtClean="0">
                <a:solidFill>
                  <a:srgbClr val="008080"/>
                </a:solidFill>
                <a:latin typeface="Georgia" panose="02040502050405020303" pitchFamily="18" charset="0"/>
              </a:rPr>
              <a:t>Luke 11:52</a:t>
            </a:r>
            <a:r>
              <a:rPr lang="en-US" dirty="0">
                <a:solidFill>
                  <a:prstClr val="black"/>
                </a:solidFill>
                <a:latin typeface="Georgia" panose="02040502050405020303" pitchFamily="18" charset="0"/>
              </a:rPr>
              <a:t>	</a:t>
            </a:r>
            <a:r>
              <a:rPr lang="en-US" dirty="0" smtClean="0">
                <a:solidFill>
                  <a:srgbClr val="0000FF"/>
                </a:solidFill>
                <a:latin typeface="Georgia" panose="02040502050405020303" pitchFamily="18" charset="0"/>
              </a:rPr>
              <a:t>“Woe </a:t>
            </a:r>
            <a:r>
              <a:rPr lang="en-US" dirty="0">
                <a:solidFill>
                  <a:srgbClr val="0000FF"/>
                </a:solidFill>
                <a:latin typeface="Georgia" panose="02040502050405020303" pitchFamily="18" charset="0"/>
              </a:rPr>
              <a:t>to you learned in the Torah, </a:t>
            </a:r>
            <a:r>
              <a:rPr lang="en-US" b="1" u="sng" dirty="0">
                <a:solidFill>
                  <a:srgbClr val="FF0000"/>
                </a:solidFill>
                <a:latin typeface="Georgia" panose="02040502050405020303" pitchFamily="18" charset="0"/>
              </a:rPr>
              <a:t>because you took away the key of knowledge</a:t>
            </a:r>
            <a:r>
              <a:rPr lang="en-US" b="1" dirty="0">
                <a:solidFill>
                  <a:srgbClr val="FF0000"/>
                </a:solidFill>
                <a:latin typeface="Georgia" panose="02040502050405020303" pitchFamily="18" charset="0"/>
              </a:rPr>
              <a:t>. </a:t>
            </a:r>
            <a:r>
              <a:rPr lang="en-US" b="1" dirty="0" smtClean="0">
                <a:solidFill>
                  <a:srgbClr val="FF0000"/>
                </a:solidFill>
                <a:latin typeface="Georgia" panose="02040502050405020303" pitchFamily="18" charset="0"/>
              </a:rPr>
              <a:t> </a:t>
            </a:r>
            <a:r>
              <a:rPr lang="en-US" dirty="0" smtClean="0">
                <a:solidFill>
                  <a:srgbClr val="0000FF"/>
                </a:solidFill>
                <a:latin typeface="Georgia" panose="02040502050405020303" pitchFamily="18" charset="0"/>
              </a:rPr>
              <a:t>You </a:t>
            </a:r>
            <a:r>
              <a:rPr lang="en-US" dirty="0">
                <a:solidFill>
                  <a:srgbClr val="0000FF"/>
                </a:solidFill>
                <a:latin typeface="Georgia" panose="02040502050405020303" pitchFamily="18" charset="0"/>
              </a:rPr>
              <a:t>did not enter in yourselves, and those </a:t>
            </a:r>
            <a:r>
              <a:rPr lang="en-US" dirty="0" smtClean="0">
                <a:solidFill>
                  <a:srgbClr val="0000FF"/>
                </a:solidFill>
                <a:latin typeface="Georgia" panose="02040502050405020303" pitchFamily="18" charset="0"/>
              </a:rPr>
              <a:t>who 	     were </a:t>
            </a:r>
            <a:r>
              <a:rPr lang="en-US" dirty="0">
                <a:solidFill>
                  <a:srgbClr val="0000FF"/>
                </a:solidFill>
                <a:latin typeface="Georgia" panose="02040502050405020303" pitchFamily="18" charset="0"/>
              </a:rPr>
              <a:t>entering in you hindered</a:t>
            </a:r>
            <a:r>
              <a:rPr lang="en-US" dirty="0" smtClean="0">
                <a:solidFill>
                  <a:srgbClr val="0000FF"/>
                </a:solidFill>
                <a:latin typeface="Georgia" panose="02040502050405020303" pitchFamily="18" charset="0"/>
              </a:rPr>
              <a:t>.”</a:t>
            </a:r>
            <a:endParaRPr lang="en-US" sz="800" dirty="0">
              <a:solidFill>
                <a:srgbClr val="0000FF"/>
              </a:solidFill>
              <a:latin typeface="Georgia" panose="02040502050405020303" pitchFamily="18" charset="0"/>
            </a:endParaRPr>
          </a:p>
          <a:p>
            <a:pPr marL="365760" indent="-914400">
              <a:spcBef>
                <a:spcPts val="0"/>
              </a:spcBef>
              <a:spcAft>
                <a:spcPts val="1500"/>
              </a:spcAft>
              <a:buNone/>
            </a:pPr>
            <a:r>
              <a:rPr lang="en-US" b="1" dirty="0"/>
              <a:t>L</a:t>
            </a:r>
            <a:r>
              <a:rPr lang="en-US" b="1" dirty="0" smtClean="0"/>
              <a:t>ink </a:t>
            </a:r>
            <a:r>
              <a:rPr lang="en-US" b="1" dirty="0"/>
              <a:t>Reminder</a:t>
            </a:r>
            <a:r>
              <a:rPr lang="en-US" b="1" dirty="0" smtClean="0"/>
              <a:t>:  </a:t>
            </a:r>
            <a:r>
              <a:rPr lang="en-US" dirty="0"/>
              <a:t>T</a:t>
            </a:r>
            <a:r>
              <a:rPr lang="en-US" dirty="0" smtClean="0"/>
              <a:t>he  </a:t>
            </a:r>
            <a:r>
              <a:rPr lang="en-US" b="1" dirty="0" smtClean="0">
                <a:solidFill>
                  <a:srgbClr val="CC0099"/>
                </a:solidFill>
              </a:rPr>
              <a:t>context</a:t>
            </a:r>
            <a:r>
              <a:rPr lang="en-US" dirty="0" smtClean="0"/>
              <a:t> of this conversation from </a:t>
            </a:r>
            <a:r>
              <a:rPr lang="en-US" b="1" dirty="0" smtClean="0">
                <a:solidFill>
                  <a:srgbClr val="0000FF"/>
                </a:solidFill>
              </a:rPr>
              <a:t>Yahusha</a:t>
            </a:r>
            <a:r>
              <a:rPr lang="en-US" dirty="0" smtClean="0"/>
              <a:t> to His brothers, in </a:t>
            </a:r>
            <a:r>
              <a:rPr lang="en-US" dirty="0" smtClean="0">
                <a:solidFill>
                  <a:srgbClr val="00B050"/>
                </a:solidFill>
              </a:rPr>
              <a:t>John 7, </a:t>
            </a:r>
            <a:r>
              <a:rPr lang="en-US" dirty="0" smtClean="0"/>
              <a:t>is –	          What </a:t>
            </a:r>
            <a:r>
              <a:rPr lang="en-US" b="1" i="1" dirty="0" smtClean="0">
                <a:solidFill>
                  <a:srgbClr val="FF0000"/>
                </a:solidFill>
              </a:rPr>
              <a:t>timing</a:t>
            </a:r>
            <a:r>
              <a:rPr lang="en-US" b="1" dirty="0" smtClean="0"/>
              <a:t> </a:t>
            </a:r>
            <a:r>
              <a:rPr lang="en-US" dirty="0" smtClean="0"/>
              <a:t>characteristic</a:t>
            </a:r>
            <a:r>
              <a:rPr lang="en-US" b="1" dirty="0"/>
              <a:t> </a:t>
            </a:r>
            <a:r>
              <a:rPr lang="en-US" dirty="0" smtClean="0"/>
              <a:t>that the Scribes and Pharisees were observing, had efficiently </a:t>
            </a:r>
            <a:r>
              <a:rPr lang="en-US" b="1" i="1" dirty="0" smtClean="0">
                <a:solidFill>
                  <a:srgbClr val="FF0000"/>
                </a:solidFill>
              </a:rPr>
              <a:t>defiled</a:t>
            </a:r>
            <a:r>
              <a:rPr lang="en-US" dirty="0" smtClean="0"/>
              <a:t> the </a:t>
            </a:r>
            <a:r>
              <a:rPr lang="en-US" b="1" dirty="0" smtClean="0">
                <a:solidFill>
                  <a:srgbClr val="0000FF"/>
                </a:solidFill>
              </a:rPr>
              <a:t>Torah? </a:t>
            </a:r>
          </a:p>
          <a:p>
            <a:pPr marL="365760" indent="-914400">
              <a:spcBef>
                <a:spcPts val="0"/>
              </a:spcBef>
              <a:spcAft>
                <a:spcPts val="1500"/>
              </a:spcAft>
              <a:buNone/>
            </a:pPr>
            <a:r>
              <a:rPr lang="en-US" b="1" dirty="0" smtClean="0"/>
              <a:t>Here in </a:t>
            </a:r>
            <a:r>
              <a:rPr lang="en-US" dirty="0" smtClean="0">
                <a:solidFill>
                  <a:srgbClr val="00B050"/>
                </a:solidFill>
              </a:rPr>
              <a:t>Luke 11, </a:t>
            </a:r>
            <a:r>
              <a:rPr lang="en-US" b="1" dirty="0">
                <a:solidFill>
                  <a:srgbClr val="0000FF"/>
                </a:solidFill>
              </a:rPr>
              <a:t>Y</a:t>
            </a:r>
            <a:r>
              <a:rPr lang="en-US" b="1" dirty="0" smtClean="0">
                <a:solidFill>
                  <a:srgbClr val="0000FF"/>
                </a:solidFill>
              </a:rPr>
              <a:t>ahusha</a:t>
            </a:r>
            <a:r>
              <a:rPr lang="en-US" dirty="0" smtClean="0"/>
              <a:t> is outlining some of the things where the Pharisees are going astray from the Word.  </a:t>
            </a:r>
          </a:p>
          <a:p>
            <a:pPr marL="365760" indent="-914400">
              <a:spcBef>
                <a:spcPts val="0"/>
              </a:spcBef>
              <a:spcAft>
                <a:spcPts val="1500"/>
              </a:spcAft>
              <a:buNone/>
            </a:pPr>
            <a:r>
              <a:rPr lang="en-US" b="1" dirty="0" smtClean="0"/>
              <a:t>Question:  </a:t>
            </a:r>
            <a:r>
              <a:rPr lang="en-US" dirty="0" smtClean="0"/>
              <a:t>What is the </a:t>
            </a:r>
            <a:r>
              <a:rPr lang="en-US" b="1" i="1" dirty="0" smtClean="0">
                <a:solidFill>
                  <a:srgbClr val="9900CC"/>
                </a:solidFill>
                <a:latin typeface="Georgia" panose="02040502050405020303" pitchFamily="18" charset="0"/>
              </a:rPr>
              <a:t>“key to knowledge” </a:t>
            </a:r>
            <a:r>
              <a:rPr lang="en-US" dirty="0" smtClean="0"/>
              <a:t>that </a:t>
            </a:r>
            <a:r>
              <a:rPr lang="en-US" b="1" dirty="0">
                <a:solidFill>
                  <a:srgbClr val="0000FF"/>
                </a:solidFill>
              </a:rPr>
              <a:t>Y</a:t>
            </a:r>
            <a:r>
              <a:rPr lang="en-US" b="1" dirty="0" smtClean="0">
                <a:solidFill>
                  <a:srgbClr val="0000FF"/>
                </a:solidFill>
              </a:rPr>
              <a:t>ahusha</a:t>
            </a:r>
            <a:r>
              <a:rPr lang="en-US" dirty="0" smtClean="0"/>
              <a:t> was referencing?</a:t>
            </a:r>
          </a:p>
          <a:p>
            <a:pPr marL="365760" indent="-914400">
              <a:spcBef>
                <a:spcPts val="0"/>
              </a:spcBef>
              <a:spcAft>
                <a:spcPts val="1200"/>
              </a:spcAft>
              <a:buNone/>
            </a:pPr>
            <a:r>
              <a:rPr lang="en-US" dirty="0"/>
              <a:t>	</a:t>
            </a:r>
            <a:r>
              <a:rPr lang="en-US" dirty="0" smtClean="0"/>
              <a:t>A key, is the vital piece of information that opens the portal to knowledge.</a:t>
            </a:r>
            <a:br>
              <a:rPr lang="en-US" dirty="0" smtClean="0"/>
            </a:br>
            <a:r>
              <a:rPr lang="en-US" i="1" dirty="0" smtClean="0">
                <a:solidFill>
                  <a:srgbClr val="008080"/>
                </a:solidFill>
                <a:latin typeface="Georgia" panose="02040502050405020303" pitchFamily="18" charset="0"/>
              </a:rPr>
              <a:t>Where in the Scriptures do we find a description of </a:t>
            </a:r>
            <a:r>
              <a:rPr lang="en-US" i="1" u="sng" dirty="0" smtClean="0">
                <a:solidFill>
                  <a:srgbClr val="008080"/>
                </a:solidFill>
                <a:latin typeface="Georgia" panose="02040502050405020303" pitchFamily="18" charset="0"/>
              </a:rPr>
              <a:t>infinite knowledge</a:t>
            </a:r>
            <a:r>
              <a:rPr lang="en-US" i="1" dirty="0" smtClean="0">
                <a:solidFill>
                  <a:srgbClr val="008080"/>
                </a:solidFill>
                <a:latin typeface="Georgia" panose="02040502050405020303" pitchFamily="18" charset="0"/>
              </a:rPr>
              <a:t>?</a:t>
            </a:r>
            <a:endParaRPr lang="en-US" i="1" dirty="0">
              <a:solidFill>
                <a:srgbClr val="008080"/>
              </a:solidFill>
              <a:latin typeface="Georgia" panose="02040502050405020303" pitchFamily="18" charset="0"/>
            </a:endParaRPr>
          </a:p>
        </p:txBody>
      </p:sp>
      <p:sp>
        <p:nvSpPr>
          <p:cNvPr id="5" name="Slide Number Placeholder 4"/>
          <p:cNvSpPr>
            <a:spLocks noGrp="1"/>
          </p:cNvSpPr>
          <p:nvPr>
            <p:ph type="sldNum" sz="quarter" idx="12"/>
          </p:nvPr>
        </p:nvSpPr>
        <p:spPr>
          <a:xfrm>
            <a:off x="9038748" y="6087632"/>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37</a:t>
            </a:fld>
            <a:endParaRPr lang="en-US" dirty="0">
              <a:solidFill>
                <a:schemeClr val="tx1"/>
              </a:solidFill>
            </a:endParaRPr>
          </a:p>
        </p:txBody>
      </p:sp>
      <p:sp>
        <p:nvSpPr>
          <p:cNvPr id="6" name="Rectangle 5"/>
          <p:cNvSpPr/>
          <p:nvPr/>
        </p:nvSpPr>
        <p:spPr>
          <a:xfrm>
            <a:off x="2354594" y="3091396"/>
            <a:ext cx="1547705" cy="3859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solidFill>
                  <a:schemeClr val="tx1"/>
                </a:solidFill>
                <a:effectLst>
                  <a:glow rad="127000">
                    <a:srgbClr val="00FF00"/>
                  </a:glow>
                </a:effectLst>
                <a:latin typeface="Georgia" panose="02040502050405020303" pitchFamily="18" charset="0"/>
              </a:rPr>
              <a:t>t</a:t>
            </a:r>
            <a:r>
              <a:rPr lang="en-US" sz="2800" b="1" i="1" dirty="0" smtClean="0">
                <a:solidFill>
                  <a:schemeClr val="tx1"/>
                </a:solidFill>
                <a:effectLst>
                  <a:glow rad="127000">
                    <a:srgbClr val="00FF00"/>
                  </a:glow>
                </a:effectLst>
                <a:latin typeface="Georgia" panose="02040502050405020303" pitchFamily="18" charset="0"/>
              </a:rPr>
              <a:t>iming.</a:t>
            </a:r>
            <a:endParaRPr lang="en-US" sz="2800" b="1" i="1" dirty="0">
              <a:solidFill>
                <a:schemeClr val="tx1"/>
              </a:solidFill>
              <a:effectLst>
                <a:glow rad="127000">
                  <a:srgbClr val="00FF00"/>
                </a:glow>
              </a:effectLst>
              <a:latin typeface="Georgia" panose="02040502050405020303" pitchFamily="18" charset="0"/>
            </a:endParaRPr>
          </a:p>
        </p:txBody>
      </p:sp>
      <p:cxnSp>
        <p:nvCxnSpPr>
          <p:cNvPr id="8" name="Straight Arrow Connector 7"/>
          <p:cNvCxnSpPr/>
          <p:nvPr/>
        </p:nvCxnSpPr>
        <p:spPr>
          <a:xfrm flipV="1">
            <a:off x="3228109" y="2230582"/>
            <a:ext cx="193964" cy="86081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Explosion 2 6"/>
          <p:cNvSpPr/>
          <p:nvPr/>
        </p:nvSpPr>
        <p:spPr>
          <a:xfrm>
            <a:off x="8593282" y="0"/>
            <a:ext cx="2524991" cy="1517073"/>
          </a:xfrm>
          <a:prstGeom prst="irregularSeal2">
            <a:avLst/>
          </a:prstGeom>
          <a:solidFill>
            <a:schemeClr val="tx1"/>
          </a:solidFill>
          <a:ln w="57150">
            <a:solidFill>
              <a:srgbClr val="FF3399"/>
            </a:solidFill>
          </a:ln>
          <a:effectLst>
            <a:glow rad="127000">
              <a:srgbClr val="00FF00"/>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6600" b="1" dirty="0" smtClean="0">
                <a:ln w="28575">
                  <a:solidFill>
                    <a:srgbClr val="FF9900"/>
                  </a:solidFill>
                </a:ln>
              </a:rPr>
              <a:t>?!</a:t>
            </a:r>
            <a:endParaRPr lang="en-CA" sz="6600" b="1" dirty="0">
              <a:ln w="28575">
                <a:solidFill>
                  <a:srgbClr val="FF9900"/>
                </a:solidFill>
              </a:ln>
            </a:endParaRPr>
          </a:p>
        </p:txBody>
      </p:sp>
    </p:spTree>
    <p:extLst>
      <p:ext uri="{BB962C8B-B14F-4D97-AF65-F5344CB8AC3E}">
        <p14:creationId xmlns:p14="http://schemas.microsoft.com/office/powerpoint/2010/main" val="16225299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3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22" presetClass="entr" presetSubtype="4" repeatCount="5000" fill="hold" nodeType="withEffect">
                                  <p:stCondLst>
                                    <p:cond delay="325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0" dur="1000"/>
                                        <p:tgtEl>
                                          <p:spTgt spid="3">
                                            <p:txEl>
                                              <p:pRg st="2" end="2"/>
                                            </p:txEl>
                                          </p:spTgt>
                                        </p:tgtEl>
                                      </p:cBhvr>
                                    </p:animEffect>
                                  </p:childTnLst>
                                </p:cTn>
                              </p:par>
                              <p:par>
                                <p:cTn id="21" presetID="36" presetClass="emph" presetSubtype="0" repeatCount="5000" fill="hold" nodeType="withEffect">
                                  <p:stCondLst>
                                    <p:cond delay="2000"/>
                                  </p:stCondLst>
                                  <p:iterate type="lt">
                                    <p:tmPct val="10000"/>
                                  </p:iterate>
                                  <p:childTnLst>
                                    <p:animScale>
                                      <p:cBhvr>
                                        <p:cTn id="22" dur="1000" autoRev="1" fill="hold">
                                          <p:stCondLst>
                                            <p:cond delay="0"/>
                                          </p:stCondLst>
                                        </p:cTn>
                                        <p:tgtEl>
                                          <p:spTgt spid="6">
                                            <p:txEl>
                                              <p:pRg st="0" end="0"/>
                                            </p:txEl>
                                          </p:spTgt>
                                        </p:tgtEl>
                                      </p:cBhvr>
                                      <p:to x="80000" y="100000"/>
                                    </p:animScale>
                                    <p:anim by="(#ppt_w*0.10)" calcmode="lin" valueType="num">
                                      <p:cBhvr>
                                        <p:cTn id="23" dur="1000" autoRev="1" fill="hold">
                                          <p:stCondLst>
                                            <p:cond delay="0"/>
                                          </p:stCondLst>
                                        </p:cTn>
                                        <p:tgtEl>
                                          <p:spTgt spid="6">
                                            <p:txEl>
                                              <p:pRg st="0" end="0"/>
                                            </p:txEl>
                                          </p:spTgt>
                                        </p:tgtEl>
                                        <p:attrNameLst>
                                          <p:attrName>ppt_x</p:attrName>
                                        </p:attrNameLst>
                                      </p:cBhvr>
                                    </p:anim>
                                    <p:anim by="(-#ppt_w*0.10)" calcmode="lin" valueType="num">
                                      <p:cBhvr>
                                        <p:cTn id="24" dur="1000" autoRev="1" fill="hold">
                                          <p:stCondLst>
                                            <p:cond delay="0"/>
                                          </p:stCondLst>
                                        </p:cTn>
                                        <p:tgtEl>
                                          <p:spTgt spid="6">
                                            <p:txEl>
                                              <p:pRg st="0" end="0"/>
                                            </p:txEl>
                                          </p:spTgt>
                                        </p:tgtEl>
                                        <p:attrNameLst>
                                          <p:attrName>ppt_y</p:attrName>
                                        </p:attrNameLst>
                                      </p:cBhvr>
                                    </p:anim>
                                    <p:animRot by="-480000">
                                      <p:cBhvr>
                                        <p:cTn id="25" dur="1000" autoRev="1" fill="hold">
                                          <p:stCondLst>
                                            <p:cond delay="0"/>
                                          </p:stCondLst>
                                        </p:cTn>
                                        <p:tgtEl>
                                          <p:spTgt spid="6">
                                            <p:txEl>
                                              <p:pRg st="0" end="0"/>
                                            </p:txEl>
                                          </p:spTgt>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wipe(down)">
                                      <p:cBhvr>
                                        <p:cTn id="30" dur="580">
                                          <p:stCondLst>
                                            <p:cond delay="0"/>
                                          </p:stCondLst>
                                        </p:cTn>
                                        <p:tgtEl>
                                          <p:spTgt spid="3">
                                            <p:txEl>
                                              <p:pRg st="3" end="3"/>
                                            </p:txEl>
                                          </p:spTgt>
                                        </p:tgtEl>
                                      </p:cBhvr>
                                    </p:animEffect>
                                    <p:anim calcmode="lin" valueType="num">
                                      <p:cBhvr>
                                        <p:cTn id="3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3" end="3"/>
                                            </p:txEl>
                                          </p:spTgt>
                                        </p:tgtEl>
                                      </p:cBhvr>
                                      <p:to x="100000" y="60000"/>
                                    </p:animScale>
                                    <p:animScale>
                                      <p:cBhvr>
                                        <p:cTn id="37" dur="166" decel="50000">
                                          <p:stCondLst>
                                            <p:cond delay="676"/>
                                          </p:stCondLst>
                                        </p:cTn>
                                        <p:tgtEl>
                                          <p:spTgt spid="3">
                                            <p:txEl>
                                              <p:pRg st="3" end="3"/>
                                            </p:txEl>
                                          </p:spTgt>
                                        </p:tgtEl>
                                      </p:cBhvr>
                                      <p:to x="100000" y="100000"/>
                                    </p:animScale>
                                    <p:animScale>
                                      <p:cBhvr>
                                        <p:cTn id="38" dur="26">
                                          <p:stCondLst>
                                            <p:cond delay="1312"/>
                                          </p:stCondLst>
                                        </p:cTn>
                                        <p:tgtEl>
                                          <p:spTgt spid="3">
                                            <p:txEl>
                                              <p:pRg st="3" end="3"/>
                                            </p:txEl>
                                          </p:spTgt>
                                        </p:tgtEl>
                                      </p:cBhvr>
                                      <p:to x="100000" y="80000"/>
                                    </p:animScale>
                                    <p:animScale>
                                      <p:cBhvr>
                                        <p:cTn id="39" dur="166" decel="50000">
                                          <p:stCondLst>
                                            <p:cond delay="1338"/>
                                          </p:stCondLst>
                                        </p:cTn>
                                        <p:tgtEl>
                                          <p:spTgt spid="3">
                                            <p:txEl>
                                              <p:pRg st="3" end="3"/>
                                            </p:txEl>
                                          </p:spTgt>
                                        </p:tgtEl>
                                      </p:cBhvr>
                                      <p:to x="100000" y="100000"/>
                                    </p:animScale>
                                    <p:animScale>
                                      <p:cBhvr>
                                        <p:cTn id="40" dur="26">
                                          <p:stCondLst>
                                            <p:cond delay="1642"/>
                                          </p:stCondLst>
                                        </p:cTn>
                                        <p:tgtEl>
                                          <p:spTgt spid="3">
                                            <p:txEl>
                                              <p:pRg st="3" end="3"/>
                                            </p:txEl>
                                          </p:spTgt>
                                        </p:tgtEl>
                                      </p:cBhvr>
                                      <p:to x="100000" y="90000"/>
                                    </p:animScale>
                                    <p:animScale>
                                      <p:cBhvr>
                                        <p:cTn id="41" dur="166" decel="50000">
                                          <p:stCondLst>
                                            <p:cond delay="1668"/>
                                          </p:stCondLst>
                                        </p:cTn>
                                        <p:tgtEl>
                                          <p:spTgt spid="3">
                                            <p:txEl>
                                              <p:pRg st="3" end="3"/>
                                            </p:txEl>
                                          </p:spTgt>
                                        </p:tgtEl>
                                      </p:cBhvr>
                                      <p:to x="100000" y="100000"/>
                                    </p:animScale>
                                    <p:animScale>
                                      <p:cBhvr>
                                        <p:cTn id="42" dur="26">
                                          <p:stCondLst>
                                            <p:cond delay="1808"/>
                                          </p:stCondLst>
                                        </p:cTn>
                                        <p:tgtEl>
                                          <p:spTgt spid="3">
                                            <p:txEl>
                                              <p:pRg st="3" end="3"/>
                                            </p:txEl>
                                          </p:spTgt>
                                        </p:tgtEl>
                                      </p:cBhvr>
                                      <p:to x="100000" y="95000"/>
                                    </p:animScale>
                                    <p:animScale>
                                      <p:cBhvr>
                                        <p:cTn id="43" dur="166" decel="50000">
                                          <p:stCondLst>
                                            <p:cond delay="1834"/>
                                          </p:stCondLst>
                                        </p:cTn>
                                        <p:tgtEl>
                                          <p:spTgt spid="3">
                                            <p:txEl>
                                              <p:pRg st="3" end="3"/>
                                            </p:txEl>
                                          </p:spTgt>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4" end="4"/>
                                            </p:txEl>
                                          </p:spTgt>
                                        </p:tgtEl>
                                        <p:attrNameLst>
                                          <p:attrName>style.visibility</p:attrName>
                                        </p:attrNameLst>
                                      </p:cBhvr>
                                      <p:to>
                                        <p:strVal val="visible"/>
                                      </p:to>
                                    </p:set>
                                    <p:animEffect transition="in" filter="fade">
                                      <p:cBhvr>
                                        <p:cTn id="48" dur="1250"/>
                                        <p:tgtEl>
                                          <p:spTgt spid="3">
                                            <p:txEl>
                                              <p:pRg st="4" end="4"/>
                                            </p:txEl>
                                          </p:spTgt>
                                        </p:tgtEl>
                                      </p:cBhvr>
                                    </p:animEffect>
                                    <p:anim calcmode="lin" valueType="num">
                                      <p:cBhvr>
                                        <p:cTn id="49" dur="1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0" dur="1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51" fill="hold">
                            <p:stCondLst>
                              <p:cond delay="1250"/>
                            </p:stCondLst>
                            <p:childTnLst>
                              <p:par>
                                <p:cTn id="52" presetID="42" presetClass="entr" presetSubtype="0" fill="hold" nodeType="afterEffect">
                                  <p:stCondLst>
                                    <p:cond delay="0"/>
                                  </p:stCondLst>
                                  <p:childTnLst>
                                    <p:set>
                                      <p:cBhvr>
                                        <p:cTn id="53" dur="1" fill="hold">
                                          <p:stCondLst>
                                            <p:cond delay="0"/>
                                          </p:stCondLst>
                                        </p:cTn>
                                        <p:tgtEl>
                                          <p:spTgt spid="3">
                                            <p:txEl>
                                              <p:pRg st="5" end="5"/>
                                            </p:txEl>
                                          </p:spTgt>
                                        </p:tgtEl>
                                        <p:attrNameLst>
                                          <p:attrName>style.visibility</p:attrName>
                                        </p:attrNameLst>
                                      </p:cBhvr>
                                      <p:to>
                                        <p:strVal val="visible"/>
                                      </p:to>
                                    </p:set>
                                    <p:animEffect transition="in" filter="fade">
                                      <p:cBhvr>
                                        <p:cTn id="54" dur="1250"/>
                                        <p:tgtEl>
                                          <p:spTgt spid="3">
                                            <p:txEl>
                                              <p:pRg st="5" end="5"/>
                                            </p:txEl>
                                          </p:spTgt>
                                        </p:tgtEl>
                                      </p:cBhvr>
                                    </p:animEffect>
                                    <p:anim calcmode="lin" valueType="num">
                                      <p:cBhvr>
                                        <p:cTn id="55" dur="125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6" dur="125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61" y="72737"/>
            <a:ext cx="11730224" cy="768216"/>
          </a:xfrm>
          <a:solidFill>
            <a:schemeClr val="bg1"/>
          </a:solidFill>
          <a:ln w="38100">
            <a:solidFill>
              <a:srgbClr val="FF3399"/>
            </a:solidFill>
          </a:ln>
          <a:effectLst>
            <a:glow rad="228600">
              <a:schemeClr val="accent4">
                <a:satMod val="175000"/>
                <a:alpha val="40000"/>
              </a:schemeClr>
            </a:glow>
          </a:effectLst>
          <a:scene3d>
            <a:camera prst="orthographicFront"/>
            <a:lightRig rig="threePt" dir="t"/>
          </a:scene3d>
          <a:sp3d>
            <a:bevelT prst="angle"/>
          </a:sp3d>
        </p:spPr>
        <p:txBody>
          <a:bodyPr>
            <a:normAutofit fontScale="90000"/>
            <a:sp3d extrusionH="57150">
              <a:bevelT w="38100" h="38100"/>
            </a:sp3d>
          </a:bodyPr>
          <a:lstStyle/>
          <a:p>
            <a:pPr algn="ctr"/>
            <a:r>
              <a:rPr lang="en-US" b="1" dirty="0" smtClean="0">
                <a:solidFill>
                  <a:srgbClr val="0000CC"/>
                </a:solidFill>
              </a:rPr>
              <a:t>Yahuah</a:t>
            </a:r>
            <a:r>
              <a:rPr lang="en-US" b="1" dirty="0" smtClean="0">
                <a:solidFill>
                  <a:srgbClr val="00B050"/>
                </a:solidFill>
              </a:rPr>
              <a:t> tells us </a:t>
            </a:r>
            <a:r>
              <a:rPr lang="en-US" b="1" i="1" dirty="0" smtClean="0">
                <a:solidFill>
                  <a:srgbClr val="FF3399"/>
                </a:solidFill>
              </a:rPr>
              <a:t>where</a:t>
            </a:r>
            <a:r>
              <a:rPr lang="en-US" b="1" dirty="0" smtClean="0">
                <a:solidFill>
                  <a:srgbClr val="00B050"/>
                </a:solidFill>
              </a:rPr>
              <a:t> to find </a:t>
            </a:r>
            <a:r>
              <a:rPr lang="en-US" b="1" dirty="0" smtClean="0">
                <a:solidFill>
                  <a:srgbClr val="00B050"/>
                </a:solidFill>
                <a:effectLst>
                  <a:glow rad="241300">
                    <a:srgbClr val="FFFF00"/>
                  </a:glow>
                </a:effectLst>
                <a:latin typeface="Arial Black" panose="020B0A04020102020204" pitchFamily="34" charset="0"/>
              </a:rPr>
              <a:t>KNOWLEDGE</a:t>
            </a:r>
            <a:endParaRPr lang="en-US" b="1" dirty="0">
              <a:solidFill>
                <a:srgbClr val="00B050"/>
              </a:solidFill>
              <a:effectLst>
                <a:glow rad="241300">
                  <a:srgbClr val="FFFF00"/>
                </a:glow>
              </a:effectLst>
              <a:latin typeface="Arial Black" panose="020B0A04020102020204" pitchFamily="34" charset="0"/>
            </a:endParaRPr>
          </a:p>
        </p:txBody>
      </p:sp>
      <p:sp>
        <p:nvSpPr>
          <p:cNvPr id="3" name="Content Placeholder 2"/>
          <p:cNvSpPr>
            <a:spLocks noGrp="1"/>
          </p:cNvSpPr>
          <p:nvPr>
            <p:ph idx="1"/>
          </p:nvPr>
        </p:nvSpPr>
        <p:spPr>
          <a:xfrm>
            <a:off x="231820" y="958160"/>
            <a:ext cx="11719774" cy="5679145"/>
          </a:xfrm>
          <a:solidFill>
            <a:schemeClr val="accent1">
              <a:lumMod val="20000"/>
              <a:lumOff val="80000"/>
            </a:schemeClr>
          </a:solidFill>
          <a:ln w="38100">
            <a:solidFill>
              <a:srgbClr val="FB6BEA"/>
            </a:solidFill>
          </a:ln>
          <a:scene3d>
            <a:camera prst="orthographicFront"/>
            <a:lightRig rig="threePt" dir="t"/>
          </a:scene3d>
          <a:sp3d>
            <a:bevelT w="114300" prst="artDeco"/>
          </a:sp3d>
        </p:spPr>
        <p:txBody>
          <a:bodyPr lIns="182880" tIns="91440">
            <a:sp3d extrusionH="57150">
              <a:bevelT w="38100" h="38100"/>
            </a:sp3d>
          </a:bodyPr>
          <a:lstStyle/>
          <a:p>
            <a:pPr marL="1280160" indent="-1280160">
              <a:spcBef>
                <a:spcPts val="0"/>
              </a:spcBef>
              <a:spcAft>
                <a:spcPts val="1200"/>
              </a:spcAft>
              <a:buNone/>
            </a:pPr>
            <a:r>
              <a:rPr lang="en-US" dirty="0" smtClean="0">
                <a:solidFill>
                  <a:srgbClr val="008080"/>
                </a:solidFill>
                <a:latin typeface="Georgia" panose="02040502050405020303" pitchFamily="18" charset="0"/>
              </a:rPr>
              <a:t>Ps 19:1</a:t>
            </a:r>
            <a:r>
              <a:rPr lang="en-US" dirty="0">
                <a:solidFill>
                  <a:prstClr val="black"/>
                </a:solidFill>
                <a:latin typeface="Georgia" panose="02040502050405020303" pitchFamily="18" charset="0"/>
              </a:rPr>
              <a:t>	</a:t>
            </a:r>
            <a:r>
              <a:rPr lang="en-US" dirty="0" smtClean="0">
                <a:solidFill>
                  <a:srgbClr val="E46C0A"/>
                </a:solidFill>
                <a:latin typeface="Georgia" panose="02040502050405020303" pitchFamily="18" charset="0"/>
              </a:rPr>
              <a:t>The </a:t>
            </a:r>
            <a:r>
              <a:rPr lang="en-US" dirty="0">
                <a:solidFill>
                  <a:srgbClr val="E46C0A"/>
                </a:solidFill>
                <a:latin typeface="Georgia" panose="02040502050405020303" pitchFamily="18" charset="0"/>
              </a:rPr>
              <a:t>heavens are proclaiming the esteem of </a:t>
            </a:r>
            <a:r>
              <a:rPr lang="en-US" dirty="0" err="1">
                <a:solidFill>
                  <a:srgbClr val="E46C0A"/>
                </a:solidFill>
                <a:latin typeface="Georgia" panose="02040502050405020303" pitchFamily="18" charset="0"/>
              </a:rPr>
              <a:t>Ěl</a:t>
            </a:r>
            <a:r>
              <a:rPr lang="en-US" dirty="0">
                <a:solidFill>
                  <a:srgbClr val="E46C0A"/>
                </a:solidFill>
                <a:latin typeface="Georgia" panose="02040502050405020303" pitchFamily="18" charset="0"/>
              </a:rPr>
              <a:t>; And the expanse is declaring the work of His hand. </a:t>
            </a:r>
          </a:p>
          <a:p>
            <a:pPr marL="1280160" indent="-1280160">
              <a:spcBef>
                <a:spcPts val="0"/>
              </a:spcBef>
              <a:spcAft>
                <a:spcPts val="1200"/>
              </a:spcAft>
              <a:buNone/>
            </a:pPr>
            <a:r>
              <a:rPr lang="en-US" dirty="0" smtClean="0">
                <a:solidFill>
                  <a:srgbClr val="008080"/>
                </a:solidFill>
                <a:latin typeface="Georgia" panose="02040502050405020303" pitchFamily="18" charset="0"/>
              </a:rPr>
              <a:t>Ps 19:2</a:t>
            </a:r>
            <a:r>
              <a:rPr lang="en-US" dirty="0">
                <a:solidFill>
                  <a:prstClr val="black"/>
                </a:solidFill>
                <a:latin typeface="Georgia" panose="02040502050405020303" pitchFamily="18" charset="0"/>
              </a:rPr>
              <a:t>	</a:t>
            </a:r>
            <a:r>
              <a:rPr lang="en-US" dirty="0" smtClean="0">
                <a:solidFill>
                  <a:srgbClr val="E46C0A"/>
                </a:solidFill>
                <a:latin typeface="Georgia" panose="02040502050405020303" pitchFamily="18" charset="0"/>
              </a:rPr>
              <a:t>Day </a:t>
            </a:r>
            <a:r>
              <a:rPr lang="en-US" dirty="0">
                <a:solidFill>
                  <a:srgbClr val="E46C0A"/>
                </a:solidFill>
                <a:latin typeface="Georgia" panose="02040502050405020303" pitchFamily="18" charset="0"/>
              </a:rPr>
              <a:t>to day pours forth speech, </a:t>
            </a:r>
            <a:r>
              <a:rPr lang="en-US" b="1" i="1" u="sng" dirty="0">
                <a:solidFill>
                  <a:srgbClr val="9900CC"/>
                </a:solidFill>
                <a:latin typeface="Georgia" panose="02040502050405020303" pitchFamily="18" charset="0"/>
              </a:rPr>
              <a:t>And night to night reveals </a:t>
            </a:r>
            <a:r>
              <a:rPr lang="en-US" b="1" i="1" dirty="0" smtClean="0">
                <a:solidFill>
                  <a:srgbClr val="9900CC"/>
                </a:solidFill>
                <a:latin typeface="Georgia" panose="02040502050405020303" pitchFamily="18" charset="0"/>
              </a:rPr>
              <a:t>			</a:t>
            </a:r>
            <a:endParaRPr lang="en-US" sz="2400" dirty="0">
              <a:solidFill>
                <a:srgbClr val="00B050"/>
              </a:solidFill>
              <a:latin typeface="Georgia" panose="02040502050405020303" pitchFamily="18" charset="0"/>
            </a:endParaRPr>
          </a:p>
          <a:p>
            <a:pPr marL="1280160" indent="-1280160">
              <a:spcBef>
                <a:spcPts val="0"/>
              </a:spcBef>
              <a:spcAft>
                <a:spcPts val="1200"/>
              </a:spcAft>
              <a:buNone/>
            </a:pPr>
            <a:r>
              <a:rPr lang="en-US" dirty="0" smtClean="0">
                <a:solidFill>
                  <a:srgbClr val="008080"/>
                </a:solidFill>
                <a:latin typeface="Georgia" panose="02040502050405020303" pitchFamily="18" charset="0"/>
              </a:rPr>
              <a:t>Ps 19:3</a:t>
            </a:r>
            <a:r>
              <a:rPr lang="en-US" dirty="0">
                <a:solidFill>
                  <a:prstClr val="black"/>
                </a:solidFill>
                <a:latin typeface="Georgia" panose="02040502050405020303" pitchFamily="18" charset="0"/>
              </a:rPr>
              <a:t>	</a:t>
            </a:r>
            <a:r>
              <a:rPr lang="en-US" dirty="0" smtClean="0">
                <a:solidFill>
                  <a:srgbClr val="E46C0A"/>
                </a:solidFill>
                <a:latin typeface="Georgia" panose="02040502050405020303" pitchFamily="18" charset="0"/>
              </a:rPr>
              <a:t>There </a:t>
            </a:r>
            <a:r>
              <a:rPr lang="en-US" dirty="0">
                <a:solidFill>
                  <a:srgbClr val="E46C0A"/>
                </a:solidFill>
                <a:latin typeface="Georgia" panose="02040502050405020303" pitchFamily="18" charset="0"/>
              </a:rPr>
              <a:t>is no speech, and there are no words, Their voice is not heard. </a:t>
            </a:r>
          </a:p>
          <a:p>
            <a:pPr marL="1280160" indent="-1280160">
              <a:spcBef>
                <a:spcPts val="0"/>
              </a:spcBef>
              <a:spcAft>
                <a:spcPts val="1200"/>
              </a:spcAft>
              <a:buNone/>
            </a:pPr>
            <a:r>
              <a:rPr lang="en-US" dirty="0" smtClean="0">
                <a:solidFill>
                  <a:srgbClr val="008080"/>
                </a:solidFill>
                <a:latin typeface="Georgia" panose="02040502050405020303" pitchFamily="18" charset="0"/>
              </a:rPr>
              <a:t>Ps 19:4</a:t>
            </a:r>
            <a:r>
              <a:rPr lang="en-US" dirty="0">
                <a:solidFill>
                  <a:prstClr val="black"/>
                </a:solidFill>
                <a:latin typeface="Georgia" panose="02040502050405020303" pitchFamily="18" charset="0"/>
              </a:rPr>
              <a:t>	</a:t>
            </a:r>
            <a:r>
              <a:rPr lang="en-US" i="1" dirty="0" smtClean="0">
                <a:solidFill>
                  <a:srgbClr val="9900CC"/>
                </a:solidFill>
                <a:latin typeface="Georgia" panose="02040502050405020303" pitchFamily="18" charset="0"/>
              </a:rPr>
              <a:t>Their </a:t>
            </a:r>
            <a:r>
              <a:rPr lang="en-US" i="1" dirty="0">
                <a:solidFill>
                  <a:srgbClr val="9900CC"/>
                </a:solidFill>
                <a:latin typeface="Georgia" panose="02040502050405020303" pitchFamily="18" charset="0"/>
              </a:rPr>
              <a:t>line has gone out through all the earth, And their words to the end of the world. In them He set up a tent for </a:t>
            </a:r>
            <a:r>
              <a:rPr lang="en-US" i="1" dirty="0" smtClean="0">
                <a:solidFill>
                  <a:srgbClr val="9900CC"/>
                </a:solidFill>
                <a:latin typeface="Georgia" panose="02040502050405020303" pitchFamily="18" charset="0"/>
              </a:rPr>
              <a:t>the</a:t>
            </a:r>
            <a:endParaRPr lang="en-US" i="1" dirty="0">
              <a:solidFill>
                <a:srgbClr val="9900CC"/>
              </a:solidFill>
              <a:latin typeface="Georgia" panose="02040502050405020303" pitchFamily="18" charset="0"/>
            </a:endParaRPr>
          </a:p>
          <a:p>
            <a:pPr marL="1280160" indent="-1280160">
              <a:spcBef>
                <a:spcPts val="0"/>
              </a:spcBef>
              <a:spcAft>
                <a:spcPts val="1200"/>
              </a:spcAft>
              <a:buNone/>
            </a:pPr>
            <a:r>
              <a:rPr lang="en-US" dirty="0" smtClean="0">
                <a:solidFill>
                  <a:srgbClr val="008080"/>
                </a:solidFill>
                <a:latin typeface="Georgia" panose="02040502050405020303" pitchFamily="18" charset="0"/>
              </a:rPr>
              <a:t>Ps 19:5</a:t>
            </a:r>
            <a:r>
              <a:rPr lang="en-US" dirty="0">
                <a:solidFill>
                  <a:prstClr val="black"/>
                </a:solidFill>
                <a:latin typeface="Georgia" panose="02040502050405020303" pitchFamily="18" charset="0"/>
              </a:rPr>
              <a:t>	</a:t>
            </a:r>
            <a:r>
              <a:rPr lang="en-US" dirty="0" smtClean="0">
                <a:solidFill>
                  <a:srgbClr val="E46C0A"/>
                </a:solidFill>
                <a:latin typeface="Georgia" panose="02040502050405020303" pitchFamily="18" charset="0"/>
              </a:rPr>
              <a:t>And </a:t>
            </a:r>
            <a:r>
              <a:rPr lang="en-US" dirty="0">
                <a:solidFill>
                  <a:srgbClr val="E46C0A"/>
                </a:solidFill>
                <a:latin typeface="Georgia" panose="02040502050405020303" pitchFamily="18" charset="0"/>
              </a:rPr>
              <a:t>it is like a bridegroom coming out of his room, It rejoices like a strong man to run the path. </a:t>
            </a:r>
          </a:p>
          <a:p>
            <a:pPr marL="1280160" indent="-1280160">
              <a:spcBef>
                <a:spcPts val="0"/>
              </a:spcBef>
              <a:spcAft>
                <a:spcPts val="1200"/>
              </a:spcAft>
              <a:buNone/>
            </a:pPr>
            <a:r>
              <a:rPr lang="en-US" dirty="0" smtClean="0">
                <a:solidFill>
                  <a:srgbClr val="008080"/>
                </a:solidFill>
                <a:latin typeface="Georgia" panose="02040502050405020303" pitchFamily="18" charset="0"/>
              </a:rPr>
              <a:t>Ps 19:6</a:t>
            </a:r>
            <a:r>
              <a:rPr lang="en-US" dirty="0">
                <a:solidFill>
                  <a:prstClr val="black"/>
                </a:solidFill>
                <a:latin typeface="Georgia" panose="02040502050405020303" pitchFamily="18" charset="0"/>
              </a:rPr>
              <a:t>	</a:t>
            </a:r>
            <a:r>
              <a:rPr lang="en-US" dirty="0" smtClean="0">
                <a:solidFill>
                  <a:srgbClr val="E46C0A"/>
                </a:solidFill>
                <a:latin typeface="Georgia" panose="02040502050405020303" pitchFamily="18" charset="0"/>
              </a:rPr>
              <a:t>Its </a:t>
            </a:r>
            <a:r>
              <a:rPr lang="en-US" b="1" dirty="0">
                <a:ln>
                  <a:solidFill>
                    <a:sysClr val="windowText" lastClr="000000"/>
                  </a:solidFill>
                </a:ln>
                <a:solidFill>
                  <a:srgbClr val="E46C0A"/>
                </a:solidFill>
                <a:effectLst>
                  <a:glow rad="228600">
                    <a:srgbClr val="CC00FF">
                      <a:alpha val="40000"/>
                    </a:srgbClr>
                  </a:glow>
                </a:effectLst>
                <a:latin typeface="Georgia" panose="02040502050405020303" pitchFamily="18" charset="0"/>
              </a:rPr>
              <a:t>rising</a:t>
            </a:r>
            <a:r>
              <a:rPr lang="en-US" dirty="0">
                <a:solidFill>
                  <a:srgbClr val="E46C0A"/>
                </a:solidFill>
                <a:latin typeface="Georgia" panose="02040502050405020303" pitchFamily="18" charset="0"/>
              </a:rPr>
              <a:t> is from one end of the heavens, And its circuit to the other end; And naught is hidden from its heat. </a:t>
            </a:r>
          </a:p>
        </p:txBody>
      </p:sp>
      <p:sp>
        <p:nvSpPr>
          <p:cNvPr id="4" name="Slide Number Placeholder 3"/>
          <p:cNvSpPr>
            <a:spLocks noGrp="1"/>
          </p:cNvSpPr>
          <p:nvPr>
            <p:ph type="sldNum" sz="quarter" idx="12"/>
          </p:nvPr>
        </p:nvSpPr>
        <p:spPr>
          <a:xfrm>
            <a:off x="9137025" y="6199443"/>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38</a:t>
            </a:fld>
            <a:endParaRPr lang="en-US" dirty="0">
              <a:solidFill>
                <a:schemeClr val="tx1"/>
              </a:solidFill>
            </a:endParaRPr>
          </a:p>
        </p:txBody>
      </p:sp>
      <p:sp>
        <p:nvSpPr>
          <p:cNvPr id="5" name="Rectangle 4"/>
          <p:cNvSpPr/>
          <p:nvPr/>
        </p:nvSpPr>
        <p:spPr>
          <a:xfrm>
            <a:off x="1648496" y="2369712"/>
            <a:ext cx="2331076" cy="399244"/>
          </a:xfrm>
          <a:prstGeom prst="rect">
            <a:avLst/>
          </a:prstGeom>
          <a:noFill/>
          <a:ln w="1905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i="1" dirty="0" smtClean="0">
                <a:solidFill>
                  <a:srgbClr val="CC0099"/>
                </a:solidFill>
                <a:effectLst>
                  <a:glow rad="228600">
                    <a:schemeClr val="accent2">
                      <a:lumMod val="60000"/>
                      <a:lumOff val="40000"/>
                      <a:alpha val="40000"/>
                    </a:schemeClr>
                  </a:glow>
                </a:effectLst>
                <a:latin typeface="Georgia" panose="02040502050405020303" pitchFamily="18" charset="0"/>
              </a:rPr>
              <a:t>knowledge.</a:t>
            </a:r>
            <a:endParaRPr lang="en-US" sz="2800" b="1" i="1" dirty="0">
              <a:solidFill>
                <a:srgbClr val="CC0099"/>
              </a:solidFill>
              <a:effectLst>
                <a:glow rad="228600">
                  <a:schemeClr val="accent2">
                    <a:lumMod val="60000"/>
                    <a:lumOff val="40000"/>
                    <a:alpha val="40000"/>
                  </a:schemeClr>
                </a:glow>
              </a:effectLst>
              <a:latin typeface="Georgia" panose="02040502050405020303" pitchFamily="18" charset="0"/>
            </a:endParaRPr>
          </a:p>
        </p:txBody>
      </p:sp>
      <p:sp>
        <p:nvSpPr>
          <p:cNvPr id="6" name="Rectangle 5"/>
          <p:cNvSpPr/>
          <p:nvPr/>
        </p:nvSpPr>
        <p:spPr>
          <a:xfrm>
            <a:off x="10420082" y="4158340"/>
            <a:ext cx="978796" cy="360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dirty="0">
                <a:solidFill>
                  <a:srgbClr val="CC0099"/>
                </a:solidFill>
                <a:effectLst>
                  <a:glow rad="215900">
                    <a:srgbClr val="00FF00"/>
                  </a:glow>
                </a:effectLst>
                <a:latin typeface="Georgia" panose="02040502050405020303" pitchFamily="18" charset="0"/>
              </a:rPr>
              <a:t>s</a:t>
            </a:r>
            <a:r>
              <a:rPr lang="en-US" sz="2800" b="1" i="1" dirty="0" smtClean="0">
                <a:solidFill>
                  <a:srgbClr val="CC0099"/>
                </a:solidFill>
                <a:effectLst>
                  <a:glow rad="215900">
                    <a:srgbClr val="00FF00"/>
                  </a:glow>
                </a:effectLst>
                <a:latin typeface="Georgia" panose="02040502050405020303" pitchFamily="18" charset="0"/>
              </a:rPr>
              <a:t>un,</a:t>
            </a:r>
            <a:endParaRPr lang="en-US" sz="2800" b="1" i="1" dirty="0">
              <a:solidFill>
                <a:srgbClr val="CC0099"/>
              </a:solidFill>
              <a:effectLst>
                <a:glow rad="215900">
                  <a:srgbClr val="00FF00"/>
                </a:glow>
              </a:effectLst>
              <a:latin typeface="Georgia" panose="02040502050405020303" pitchFamily="18" charset="0"/>
            </a:endParaRPr>
          </a:p>
        </p:txBody>
      </p:sp>
      <p:sp>
        <p:nvSpPr>
          <p:cNvPr id="7" name="Rectangle 6"/>
          <p:cNvSpPr/>
          <p:nvPr/>
        </p:nvSpPr>
        <p:spPr>
          <a:xfrm>
            <a:off x="4463636" y="2370017"/>
            <a:ext cx="3979719" cy="529352"/>
          </a:xfrm>
          <a:prstGeom prst="rect">
            <a:avLst/>
          </a:prstGeom>
          <a:solidFill>
            <a:schemeClr val="tx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ln>
                  <a:solidFill>
                    <a:sysClr val="windowText" lastClr="000000"/>
                  </a:solidFill>
                </a:ln>
                <a:solidFill>
                  <a:srgbClr val="00FF00"/>
                </a:solidFill>
                <a:effectLst>
                  <a:glow rad="127000">
                    <a:srgbClr val="FFFF00"/>
                  </a:glow>
                </a:effectLst>
                <a:latin typeface="Georgia" panose="02040502050405020303" pitchFamily="18" charset="0"/>
              </a:rPr>
              <a:t>THE </a:t>
            </a:r>
            <a:r>
              <a:rPr lang="en-US" sz="2800" b="1" dirty="0">
                <a:ln>
                  <a:solidFill>
                    <a:sysClr val="windowText" lastClr="000000"/>
                  </a:solidFill>
                </a:ln>
                <a:solidFill>
                  <a:srgbClr val="00FF00"/>
                </a:solidFill>
                <a:effectLst>
                  <a:glow rad="127000">
                    <a:srgbClr val="FFFF00"/>
                  </a:glow>
                </a:effectLst>
                <a:latin typeface="Georgia" panose="02040502050405020303" pitchFamily="18" charset="0"/>
              </a:rPr>
              <a:t>MAZZAROTH</a:t>
            </a:r>
            <a:endParaRPr lang="en-CA" sz="2800" b="1" dirty="0">
              <a:ln>
                <a:solidFill>
                  <a:sysClr val="windowText" lastClr="000000"/>
                </a:solidFill>
              </a:ln>
              <a:solidFill>
                <a:srgbClr val="00FF00"/>
              </a:solidFill>
              <a:effectLst>
                <a:glow rad="127000">
                  <a:srgbClr val="FFFF00"/>
                </a:glow>
              </a:effectLst>
            </a:endParaRPr>
          </a:p>
        </p:txBody>
      </p:sp>
    </p:spTree>
    <p:extLst>
      <p:ext uri="{BB962C8B-B14F-4D97-AF65-F5344CB8AC3E}">
        <p14:creationId xmlns:p14="http://schemas.microsoft.com/office/powerpoint/2010/main" val="1195212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250"/>
                                        <p:tgtEl>
                                          <p:spTgt spid="5"/>
                                        </p:tgtEl>
                                      </p:cBhvr>
                                    </p:animEffect>
                                  </p:childTnLst>
                                </p:cTn>
                              </p:par>
                              <p:par>
                                <p:cTn id="8" presetID="1" presetClass="entr" presetSubtype="0" fill="hold" grpId="0" nodeType="withEffect">
                                  <p:stCondLst>
                                    <p:cond delay="1750"/>
                                  </p:stCondLst>
                                  <p:childTnLst>
                                    <p:set>
                                      <p:cBhvr>
                                        <p:cTn id="9" dur="1" fill="hold">
                                          <p:stCondLst>
                                            <p:cond delay="0"/>
                                          </p:stCondLst>
                                        </p:cTn>
                                        <p:tgtEl>
                                          <p:spTgt spid="7"/>
                                        </p:tgtEl>
                                        <p:attrNameLst>
                                          <p:attrName>style.visibility</p:attrName>
                                        </p:attrNameLst>
                                      </p:cBhvr>
                                      <p:to>
                                        <p:strVal val="visible"/>
                                      </p:to>
                                    </p:set>
                                  </p:childTnLst>
                                </p:cTn>
                              </p:par>
                              <p:par>
                                <p:cTn id="10" presetID="45" presetClass="entr" presetSubtype="0" repeatCount="2000" fill="hold" grpId="1" nodeType="withEffect">
                                  <p:stCondLst>
                                    <p:cond delay="2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ppt_w</p:attrName>
                                        </p:attrNameLst>
                                      </p:cBhvr>
                                      <p:tavLst>
                                        <p:tav tm="0" fmla="#ppt_w*sin(2.5*pi*$)">
                                          <p:val>
                                            <p:fltVal val="0"/>
                                          </p:val>
                                        </p:tav>
                                        <p:tav tm="100000">
                                          <p:val>
                                            <p:fltVal val="1"/>
                                          </p:val>
                                        </p:tav>
                                      </p:tavLst>
                                    </p:anim>
                                    <p:anim calcmode="lin" valueType="num">
                                      <p:cBhvr>
                                        <p:cTn id="14"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31" presetClass="entr" presetSubtype="0" fill="hold" grpId="1" nodeType="withEffect">
                                  <p:stCondLst>
                                    <p:cond delay="2250"/>
                                  </p:stCondLst>
                                  <p:childTnLst>
                                    <p:set>
                                      <p:cBhvr>
                                        <p:cTn id="28" dur="1" fill="hold">
                                          <p:stCondLst>
                                            <p:cond delay="0"/>
                                          </p:stCondLst>
                                        </p:cTn>
                                        <p:tgtEl>
                                          <p:spTgt spid="6"/>
                                        </p:tgtEl>
                                        <p:attrNameLst>
                                          <p:attrName>style.visibility</p:attrName>
                                        </p:attrNameLst>
                                      </p:cBhvr>
                                      <p:to>
                                        <p:strVal val="visible"/>
                                      </p:to>
                                    </p:set>
                                    <p:anim calcmode="lin" valueType="num">
                                      <p:cBhvr>
                                        <p:cTn id="29" dur="3000" fill="hold"/>
                                        <p:tgtEl>
                                          <p:spTgt spid="6"/>
                                        </p:tgtEl>
                                        <p:attrNameLst>
                                          <p:attrName>ppt_w</p:attrName>
                                        </p:attrNameLst>
                                      </p:cBhvr>
                                      <p:tavLst>
                                        <p:tav tm="0">
                                          <p:val>
                                            <p:fltVal val="0"/>
                                          </p:val>
                                        </p:tav>
                                        <p:tav tm="100000">
                                          <p:val>
                                            <p:strVal val="#ppt_w"/>
                                          </p:val>
                                        </p:tav>
                                      </p:tavLst>
                                    </p:anim>
                                    <p:anim calcmode="lin" valueType="num">
                                      <p:cBhvr>
                                        <p:cTn id="30" dur="3000" fill="hold"/>
                                        <p:tgtEl>
                                          <p:spTgt spid="6"/>
                                        </p:tgtEl>
                                        <p:attrNameLst>
                                          <p:attrName>ppt_h</p:attrName>
                                        </p:attrNameLst>
                                      </p:cBhvr>
                                      <p:tavLst>
                                        <p:tav tm="0">
                                          <p:val>
                                            <p:fltVal val="0"/>
                                          </p:val>
                                        </p:tav>
                                        <p:tav tm="100000">
                                          <p:val>
                                            <p:strVal val="#ppt_h"/>
                                          </p:val>
                                        </p:tav>
                                      </p:tavLst>
                                    </p:anim>
                                    <p:anim calcmode="lin" valueType="num">
                                      <p:cBhvr>
                                        <p:cTn id="31" dur="3000" fill="hold"/>
                                        <p:tgtEl>
                                          <p:spTgt spid="6"/>
                                        </p:tgtEl>
                                        <p:attrNameLst>
                                          <p:attrName>style.rotation</p:attrName>
                                        </p:attrNameLst>
                                      </p:cBhvr>
                                      <p:tavLst>
                                        <p:tav tm="0">
                                          <p:val>
                                            <p:fltVal val="90"/>
                                          </p:val>
                                        </p:tav>
                                        <p:tav tm="100000">
                                          <p:val>
                                            <p:fltVal val="0"/>
                                          </p:val>
                                        </p:tav>
                                      </p:tavLst>
                                    </p:anim>
                                    <p:animEffect transition="in" filter="fade">
                                      <p:cBhvr>
                                        <p:cTn id="32" dur="3000"/>
                                        <p:tgtEl>
                                          <p:spTgt spid="6"/>
                                        </p:tgtEl>
                                      </p:cBhvr>
                                    </p:animEffect>
                                  </p:childTnLst>
                                </p:cTn>
                              </p:par>
                              <p:par>
                                <p:cTn id="33" presetID="35" presetClass="emph" presetSubtype="0" repeatCount="10000" fill="hold" grpId="0" nodeType="withEffect">
                                  <p:stCondLst>
                                    <p:cond delay="3000"/>
                                  </p:stCondLst>
                                  <p:childTnLst>
                                    <p:anim calcmode="discrete" valueType="str">
                                      <p:cBhvr>
                                        <p:cTn id="34" dur="2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circle(in)">
                                      <p:cBhvr>
                                        <p:cTn id="39" dur="1250"/>
                                        <p:tgtEl>
                                          <p:spTgt spid="3">
                                            <p:txEl>
                                              <p:pRg st="4" end="4"/>
                                            </p:txEl>
                                          </p:spTgt>
                                        </p:tgtEl>
                                      </p:cBhvr>
                                    </p:animEffect>
                                  </p:childTnLst>
                                </p:cTn>
                              </p:par>
                            </p:childTnLst>
                          </p:cTn>
                        </p:par>
                        <p:par>
                          <p:cTn id="40" fill="hold">
                            <p:stCondLst>
                              <p:cond delay="1250"/>
                            </p:stCondLst>
                            <p:childTnLst>
                              <p:par>
                                <p:cTn id="41" presetID="6" presetClass="entr" presetSubtype="16" fill="hold" nodeType="afterEffect">
                                  <p:stCondLst>
                                    <p:cond delay="100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circle(in)">
                                      <p:cBhvr>
                                        <p:cTn id="43" dur="125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6" grpId="1"/>
      <p:bldP spid="7" grpId="0" animBg="1"/>
      <p:bldP spid="7"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460" y="72737"/>
            <a:ext cx="10917625" cy="768216"/>
          </a:xfrm>
          <a:solidFill>
            <a:schemeClr val="bg1"/>
          </a:solidFill>
          <a:ln w="38100">
            <a:solidFill>
              <a:srgbClr val="FF3399"/>
            </a:solidFill>
          </a:ln>
          <a:effectLst>
            <a:glow rad="228600">
              <a:schemeClr val="accent4">
                <a:satMod val="175000"/>
                <a:alpha val="40000"/>
              </a:schemeClr>
            </a:glow>
          </a:effectLst>
          <a:scene3d>
            <a:camera prst="orthographicFront"/>
            <a:lightRig rig="threePt" dir="t"/>
          </a:scene3d>
          <a:sp3d>
            <a:bevelT prst="angle"/>
          </a:sp3d>
        </p:spPr>
        <p:txBody>
          <a:bodyPr>
            <a:normAutofit/>
            <a:sp3d extrusionH="57150">
              <a:bevelT w="38100" h="38100"/>
            </a:sp3d>
          </a:bodyPr>
          <a:lstStyle/>
          <a:p>
            <a:pPr algn="ctr"/>
            <a:r>
              <a:rPr lang="en-US" dirty="0" smtClean="0"/>
              <a:t>What</a:t>
            </a:r>
            <a:r>
              <a:rPr lang="en-US" b="1" dirty="0" smtClean="0">
                <a:solidFill>
                  <a:srgbClr val="0000CC"/>
                </a:solidFill>
              </a:rPr>
              <a:t> </a:t>
            </a:r>
            <a:r>
              <a:rPr lang="en-US" b="1" dirty="0" smtClean="0">
                <a:solidFill>
                  <a:srgbClr val="00B050"/>
                </a:solidFill>
                <a:effectLst>
                  <a:glow rad="241300">
                    <a:srgbClr val="FFFF00"/>
                  </a:glow>
                </a:effectLst>
                <a:latin typeface="+mn-lt"/>
              </a:rPr>
              <a:t>KNOWLEDGE</a:t>
            </a:r>
            <a:r>
              <a:rPr lang="en-US" b="1" dirty="0" smtClean="0">
                <a:solidFill>
                  <a:srgbClr val="00B050"/>
                </a:solidFill>
                <a:effectLst>
                  <a:glow rad="241300">
                    <a:srgbClr val="FFFF00"/>
                  </a:glow>
                </a:effectLst>
                <a:latin typeface="Arial Black" panose="020B0A04020102020204" pitchFamily="34" charset="0"/>
              </a:rPr>
              <a:t> </a:t>
            </a:r>
            <a:r>
              <a:rPr lang="en-US" dirty="0"/>
              <a:t>are we searching for?</a:t>
            </a:r>
          </a:p>
        </p:txBody>
      </p:sp>
      <p:sp>
        <p:nvSpPr>
          <p:cNvPr id="3" name="Content Placeholder 2"/>
          <p:cNvSpPr>
            <a:spLocks noGrp="1"/>
          </p:cNvSpPr>
          <p:nvPr>
            <p:ph idx="1"/>
          </p:nvPr>
        </p:nvSpPr>
        <p:spPr>
          <a:xfrm>
            <a:off x="231820" y="958160"/>
            <a:ext cx="11719774" cy="5679145"/>
          </a:xfrm>
          <a:solidFill>
            <a:schemeClr val="accent1">
              <a:lumMod val="20000"/>
              <a:lumOff val="80000"/>
            </a:schemeClr>
          </a:solidFill>
          <a:ln w="38100">
            <a:solidFill>
              <a:srgbClr val="FB6BEA"/>
            </a:solidFill>
          </a:ln>
          <a:scene3d>
            <a:camera prst="orthographicFront"/>
            <a:lightRig rig="threePt" dir="t"/>
          </a:scene3d>
          <a:sp3d>
            <a:bevelT w="114300" prst="artDeco"/>
          </a:sp3d>
        </p:spPr>
        <p:txBody>
          <a:bodyPr lIns="182880" tIns="91440">
            <a:sp3d extrusionH="57150">
              <a:bevelT w="38100" h="38100"/>
            </a:sp3d>
          </a:bodyPr>
          <a:lstStyle/>
          <a:p>
            <a:pPr marL="1280160" indent="-1280160">
              <a:spcBef>
                <a:spcPts val="0"/>
              </a:spcBef>
              <a:spcAft>
                <a:spcPts val="1200"/>
              </a:spcAft>
              <a:buNone/>
            </a:pPr>
            <a:r>
              <a:rPr lang="en-US" dirty="0" smtClean="0">
                <a:solidFill>
                  <a:srgbClr val="E46C0A"/>
                </a:solidFill>
                <a:latin typeface="Georgia" panose="02040502050405020303" pitchFamily="18" charset="0"/>
              </a:rPr>
              <a:t> 							 contains the full accurate</a:t>
            </a:r>
            <a:br>
              <a:rPr lang="en-US" dirty="0" smtClean="0">
                <a:solidFill>
                  <a:srgbClr val="E46C0A"/>
                </a:solidFill>
                <a:latin typeface="Georgia" panose="02040502050405020303" pitchFamily="18" charset="0"/>
              </a:rPr>
            </a:br>
            <a:r>
              <a:rPr lang="en-US" dirty="0" smtClean="0">
                <a:solidFill>
                  <a:srgbClr val="E46C0A"/>
                </a:solidFill>
                <a:latin typeface="Georgia" panose="02040502050405020303" pitchFamily="18" charset="0"/>
              </a:rPr>
              <a:t>						 outline in detail, of this</a:t>
            </a:r>
          </a:p>
          <a:p>
            <a:pPr marL="1280160" indent="-1280160">
              <a:spcBef>
                <a:spcPts val="0"/>
              </a:spcBef>
              <a:spcAft>
                <a:spcPts val="1200"/>
              </a:spcAft>
              <a:buNone/>
            </a:pPr>
            <a:endParaRPr lang="en-US" dirty="0">
              <a:solidFill>
                <a:srgbClr val="E46C0A"/>
              </a:solidFill>
              <a:latin typeface="Georgia" panose="02040502050405020303" pitchFamily="18" charset="0"/>
            </a:endParaRPr>
          </a:p>
          <a:p>
            <a:pPr marL="1280160" indent="-1280160">
              <a:spcBef>
                <a:spcPts val="0"/>
              </a:spcBef>
              <a:spcAft>
                <a:spcPts val="1200"/>
              </a:spcAft>
              <a:buNone/>
            </a:pPr>
            <a:endParaRPr lang="en-US" dirty="0" smtClean="0">
              <a:solidFill>
                <a:srgbClr val="E46C0A"/>
              </a:solidFill>
              <a:latin typeface="Georgia" panose="02040502050405020303" pitchFamily="18" charset="0"/>
            </a:endParaRPr>
          </a:p>
          <a:p>
            <a:pPr marL="0" indent="0">
              <a:spcBef>
                <a:spcPts val="0"/>
              </a:spcBef>
              <a:buNone/>
            </a:pPr>
            <a:r>
              <a:rPr lang="en-US" dirty="0" smtClean="0"/>
              <a:t>The </a:t>
            </a:r>
            <a:r>
              <a:rPr lang="en-US" b="1" dirty="0" err="1" smtClean="0">
                <a:solidFill>
                  <a:srgbClr val="800000"/>
                </a:solidFill>
              </a:rPr>
              <a:t>Mazzaroth’s</a:t>
            </a:r>
            <a:r>
              <a:rPr lang="en-US" dirty="0" smtClean="0"/>
              <a:t> </a:t>
            </a:r>
            <a:r>
              <a:rPr lang="en-US" b="1" dirty="0" err="1" smtClean="0">
                <a:solidFill>
                  <a:srgbClr val="800000"/>
                </a:solidFill>
              </a:rPr>
              <a:t>Tequfah</a:t>
            </a:r>
            <a:r>
              <a:rPr lang="en-US" dirty="0" smtClean="0"/>
              <a:t> is the </a:t>
            </a:r>
            <a:r>
              <a:rPr lang="en-US" b="1" dirty="0" smtClean="0"/>
              <a:t>“centering pin” </a:t>
            </a:r>
            <a:r>
              <a:rPr lang="en-US" dirty="0" smtClean="0"/>
              <a:t>which determines the start of </a:t>
            </a:r>
            <a:r>
              <a:rPr lang="en-US" b="1" dirty="0" err="1" smtClean="0">
                <a:solidFill>
                  <a:srgbClr val="0000CC"/>
                </a:solidFill>
              </a:rPr>
              <a:t>Yahuah’s</a:t>
            </a:r>
            <a:r>
              <a:rPr lang="en-US" dirty="0"/>
              <a:t> </a:t>
            </a:r>
            <a:r>
              <a:rPr lang="en-US" dirty="0" smtClean="0"/>
              <a:t>new worship year. </a:t>
            </a:r>
          </a:p>
          <a:p>
            <a:pPr marL="0" indent="0">
              <a:spcBef>
                <a:spcPts val="0"/>
              </a:spcBef>
              <a:buNone/>
            </a:pPr>
            <a:r>
              <a:rPr lang="en-US" dirty="0" smtClean="0"/>
              <a:t>The </a:t>
            </a:r>
            <a:r>
              <a:rPr lang="en-US" b="1" dirty="0" err="1" smtClean="0">
                <a:solidFill>
                  <a:srgbClr val="800000"/>
                </a:solidFill>
              </a:rPr>
              <a:t>Tequfah</a:t>
            </a:r>
            <a:r>
              <a:rPr lang="en-US" dirty="0" smtClean="0"/>
              <a:t> is the ultra specific celestial event which places us on the correct schedule to receive the full blessings of </a:t>
            </a:r>
            <a:r>
              <a:rPr lang="en-US" b="1" dirty="0" err="1" smtClean="0">
                <a:solidFill>
                  <a:srgbClr val="0000CC"/>
                </a:solidFill>
              </a:rPr>
              <a:t>Yahuah</a:t>
            </a:r>
            <a:r>
              <a:rPr lang="en-US" b="1" dirty="0" smtClean="0">
                <a:solidFill>
                  <a:srgbClr val="0000CC"/>
                </a:solidFill>
              </a:rPr>
              <a:t>!</a:t>
            </a:r>
          </a:p>
          <a:p>
            <a:pPr marL="0" indent="0">
              <a:spcBef>
                <a:spcPts val="0"/>
              </a:spcBef>
              <a:buNone/>
            </a:pPr>
            <a:r>
              <a:rPr lang="en-US" dirty="0" smtClean="0"/>
              <a:t>When we accept the removal of the </a:t>
            </a:r>
            <a:r>
              <a:rPr lang="en-US" b="1" dirty="0" smtClean="0">
                <a:solidFill>
                  <a:srgbClr val="800000"/>
                </a:solidFill>
              </a:rPr>
              <a:t>Tequfah, (</a:t>
            </a:r>
            <a:r>
              <a:rPr lang="en-US" b="1" dirty="0" smtClean="0">
                <a:solidFill>
                  <a:srgbClr val="0000CC"/>
                </a:solidFill>
              </a:rPr>
              <a:t>Yahuah’s</a:t>
            </a:r>
            <a:r>
              <a:rPr lang="en-US" dirty="0" smtClean="0"/>
              <a:t> </a:t>
            </a:r>
            <a:r>
              <a:rPr lang="en-US" b="1" dirty="0" smtClean="0">
                <a:solidFill>
                  <a:srgbClr val="800000"/>
                </a:solidFill>
              </a:rPr>
              <a:t>“centering pin of timing”)</a:t>
            </a:r>
            <a:r>
              <a:rPr lang="en-US" dirty="0" smtClean="0"/>
              <a:t> and we follow along in the pagan lunar traditions, we then have placed ourselves on the Adversary’s schedule. Remember …</a:t>
            </a:r>
            <a:br>
              <a:rPr lang="en-US" dirty="0" smtClean="0"/>
            </a:br>
            <a:r>
              <a:rPr lang="en-US" dirty="0" smtClean="0"/>
              <a:t>The Dragon claimed in </a:t>
            </a:r>
            <a:r>
              <a:rPr lang="en-US" dirty="0" smtClean="0">
                <a:solidFill>
                  <a:srgbClr val="00B050"/>
                </a:solidFill>
              </a:rPr>
              <a:t>Isaiah 14:13 &amp; 14</a:t>
            </a:r>
            <a:r>
              <a:rPr lang="en-US" dirty="0" smtClean="0"/>
              <a:t> that he would control the Mo-edim.</a:t>
            </a:r>
          </a:p>
          <a:p>
            <a:pPr marL="0" indent="0">
              <a:spcBef>
                <a:spcPts val="0"/>
              </a:spcBef>
              <a:buNone/>
            </a:pPr>
            <a:r>
              <a:rPr lang="en-US" dirty="0" smtClean="0"/>
              <a:t>By accepting the lunar traditions, we accept the Dragons usurped authority! </a:t>
            </a:r>
            <a:r>
              <a:rPr lang="en-US" b="1" dirty="0" smtClean="0">
                <a:solidFill>
                  <a:srgbClr val="0000CC"/>
                </a:solidFill>
              </a:rPr>
              <a:t> </a:t>
            </a:r>
            <a:endParaRPr lang="en-US" b="1" dirty="0">
              <a:solidFill>
                <a:srgbClr val="0000CC"/>
              </a:solidFill>
            </a:endParaRPr>
          </a:p>
        </p:txBody>
      </p:sp>
      <p:sp>
        <p:nvSpPr>
          <p:cNvPr id="4" name="Slide Number Placeholder 3"/>
          <p:cNvSpPr>
            <a:spLocks noGrp="1"/>
          </p:cNvSpPr>
          <p:nvPr>
            <p:ph type="sldNum" sz="quarter" idx="12"/>
          </p:nvPr>
        </p:nvSpPr>
        <p:spPr>
          <a:xfrm>
            <a:off x="9137025" y="6199443"/>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39</a:t>
            </a:fld>
            <a:endParaRPr lang="en-US" dirty="0">
              <a:solidFill>
                <a:schemeClr val="tx1"/>
              </a:solidFill>
            </a:endParaRPr>
          </a:p>
        </p:txBody>
      </p:sp>
      <p:sp>
        <p:nvSpPr>
          <p:cNvPr id="5" name="Rectangle 4"/>
          <p:cNvSpPr/>
          <p:nvPr/>
        </p:nvSpPr>
        <p:spPr>
          <a:xfrm>
            <a:off x="1169524" y="2177143"/>
            <a:ext cx="9879476" cy="718457"/>
          </a:xfrm>
          <a:prstGeom prst="rect">
            <a:avLst/>
          </a:prstGeom>
          <a:noFill/>
          <a:ln w="19050">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marL="1280160" lvl="0" indent="-1280160">
              <a:lnSpc>
                <a:spcPct val="90000"/>
              </a:lnSpc>
              <a:spcAft>
                <a:spcPts val="1200"/>
              </a:spcAft>
            </a:pPr>
            <a:r>
              <a:rPr lang="en-US" sz="3200" b="1" i="1" dirty="0" smtClean="0">
                <a:ln>
                  <a:solidFill>
                    <a:schemeClr val="tx1"/>
                  </a:solidFill>
                </a:ln>
                <a:solidFill>
                  <a:srgbClr val="CC0099"/>
                </a:solidFill>
                <a:effectLst>
                  <a:glow rad="228600">
                    <a:srgbClr val="FFFF00"/>
                  </a:glow>
                </a:effectLst>
                <a:latin typeface="Georgia" panose="02040502050405020303" pitchFamily="18" charset="0"/>
              </a:rPr>
              <a:t>Knowledge; </a:t>
            </a:r>
            <a:r>
              <a:rPr lang="en-US" sz="3200" b="1" i="1" dirty="0" smtClean="0">
                <a:solidFill>
                  <a:srgbClr val="CC0099"/>
                </a:solidFill>
                <a:effectLst>
                  <a:glow rad="228600">
                    <a:schemeClr val="accent2">
                      <a:lumMod val="60000"/>
                      <a:lumOff val="40000"/>
                      <a:alpha val="40000"/>
                    </a:schemeClr>
                  </a:glow>
                </a:effectLst>
                <a:latin typeface="Georgia" panose="02040502050405020303" pitchFamily="18" charset="0"/>
              </a:rPr>
              <a:t>the complete </a:t>
            </a:r>
            <a:r>
              <a:rPr lang="en-US" sz="3200" b="1" i="1" dirty="0" smtClean="0">
                <a:solidFill>
                  <a:srgbClr val="CC0099"/>
                </a:solidFill>
                <a:effectLst>
                  <a:glow rad="127000">
                    <a:srgbClr val="00FF00"/>
                  </a:glow>
                </a:effectLst>
                <a:latin typeface="Georgia" panose="02040502050405020303" pitchFamily="18" charset="0"/>
              </a:rPr>
              <a:t>Plan of Salvation!</a:t>
            </a:r>
            <a:endParaRPr lang="en-US" sz="3200" b="1" i="1" dirty="0">
              <a:solidFill>
                <a:srgbClr val="CC0099"/>
              </a:solidFill>
              <a:effectLst>
                <a:glow rad="127000">
                  <a:srgbClr val="00FF00"/>
                </a:glow>
              </a:effectLst>
              <a:latin typeface="Comic Sans MS" pitchFamily="66" charset="0"/>
            </a:endParaRPr>
          </a:p>
        </p:txBody>
      </p:sp>
      <p:sp>
        <p:nvSpPr>
          <p:cNvPr id="7" name="Rectangle 6"/>
          <p:cNvSpPr/>
          <p:nvPr/>
        </p:nvSpPr>
        <p:spPr>
          <a:xfrm>
            <a:off x="370577" y="1031074"/>
            <a:ext cx="6454735" cy="819498"/>
          </a:xfrm>
          <a:prstGeom prst="rect">
            <a:avLst/>
          </a:prstGeom>
          <a:solidFill>
            <a:schemeClr val="tx1"/>
          </a:solidFill>
          <a:ln w="5715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smtClean="0">
                <a:ln>
                  <a:solidFill>
                    <a:sysClr val="windowText" lastClr="000000"/>
                  </a:solidFill>
                </a:ln>
                <a:solidFill>
                  <a:srgbClr val="00FF00"/>
                </a:solidFill>
                <a:effectLst>
                  <a:glow rad="127000">
                    <a:srgbClr val="FFFF00"/>
                  </a:glow>
                </a:effectLst>
                <a:latin typeface="Georgia" panose="02040502050405020303" pitchFamily="18" charset="0"/>
              </a:rPr>
              <a:t>THE </a:t>
            </a:r>
            <a:r>
              <a:rPr lang="en-US" sz="4800" b="1" dirty="0">
                <a:ln>
                  <a:solidFill>
                    <a:sysClr val="windowText" lastClr="000000"/>
                  </a:solidFill>
                </a:ln>
                <a:solidFill>
                  <a:srgbClr val="00FF00"/>
                </a:solidFill>
                <a:effectLst>
                  <a:glow rad="127000">
                    <a:srgbClr val="FFFF00"/>
                  </a:glow>
                </a:effectLst>
                <a:latin typeface="Georgia" panose="02040502050405020303" pitchFamily="18" charset="0"/>
              </a:rPr>
              <a:t>MAZZAROTH</a:t>
            </a:r>
            <a:endParaRPr lang="en-CA" sz="4800" b="1" dirty="0">
              <a:ln>
                <a:solidFill>
                  <a:sysClr val="windowText" lastClr="000000"/>
                </a:solidFill>
              </a:ln>
              <a:solidFill>
                <a:srgbClr val="00FF00"/>
              </a:solidFill>
              <a:effectLst>
                <a:glow rad="127000">
                  <a:srgbClr val="FFFF00"/>
                </a:glow>
              </a:effectLst>
            </a:endParaRPr>
          </a:p>
        </p:txBody>
      </p:sp>
    </p:spTree>
    <p:extLst>
      <p:ext uri="{BB962C8B-B14F-4D97-AF65-F5344CB8AC3E}">
        <p14:creationId xmlns:p14="http://schemas.microsoft.com/office/powerpoint/2010/main" val="19212148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childTnLst>
                                </p:cTn>
                              </p:par>
                              <p:par>
                                <p:cTn id="7" presetID="45" presetClass="entr" presetSubtype="0" repeatCount="2000" fill="hold" grpId="1" nodeType="withEffect">
                                  <p:stCondLst>
                                    <p:cond delay="125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500"/>
                                        <p:tgtEl>
                                          <p:spTgt spid="7"/>
                                        </p:tgtEl>
                                      </p:cBhvr>
                                    </p:animEffect>
                                    <p:anim calcmode="lin" valueType="num">
                                      <p:cBhvr>
                                        <p:cTn id="10" dur="500" fill="hold"/>
                                        <p:tgtEl>
                                          <p:spTgt spid="7"/>
                                        </p:tgtEl>
                                        <p:attrNameLst>
                                          <p:attrName>ppt_w</p:attrName>
                                        </p:attrNameLst>
                                      </p:cBhvr>
                                      <p:tavLst>
                                        <p:tav tm="0" fmla="#ppt_w*sin(2.5*pi*$)">
                                          <p:val>
                                            <p:fltVal val="0"/>
                                          </p:val>
                                        </p:tav>
                                        <p:tav tm="100000">
                                          <p:val>
                                            <p:fltVal val="1"/>
                                          </p:val>
                                        </p:tav>
                                      </p:tavLst>
                                    </p:anim>
                                    <p:anim calcmode="lin" valueType="num">
                                      <p:cBhvr>
                                        <p:cTn id="11" dur="500" fill="hold"/>
                                        <p:tgtEl>
                                          <p:spTgt spid="7"/>
                                        </p:tgtEl>
                                        <p:attrNameLst>
                                          <p:attrName>ppt_h</p:attrName>
                                        </p:attrNameLst>
                                      </p:cBhvr>
                                      <p:tavLst>
                                        <p:tav tm="0">
                                          <p:val>
                                            <p:strVal val="#ppt_h"/>
                                          </p:val>
                                        </p:tav>
                                        <p:tav tm="100000">
                                          <p:val>
                                            <p:strVal val="#ppt_h"/>
                                          </p:val>
                                        </p:tav>
                                      </p:tavLst>
                                    </p:anim>
                                  </p:childTnLst>
                                </p:cTn>
                              </p:par>
                              <p:par>
                                <p:cTn id="12" presetID="42" presetClass="entr" presetSubtype="0" fill="hold" nodeType="withEffect">
                                  <p:stCondLst>
                                    <p:cond delay="125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25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wipe(left)">
                                      <p:cBhvr>
                                        <p:cTn id="47" dur="17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7"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837" y="554949"/>
            <a:ext cx="4898792" cy="824850"/>
          </a:xfrm>
          <a:solidFill>
            <a:srgbClr val="FFD5D5"/>
          </a:solidFill>
          <a:ln>
            <a:solidFill>
              <a:srgbClr val="FF0000"/>
            </a:solidFill>
          </a:ln>
          <a:scene3d>
            <a:camera prst="orthographicFront"/>
            <a:lightRig rig="threePt" dir="t"/>
          </a:scene3d>
          <a:sp3d>
            <a:bevelT w="114300" prst="artDeco"/>
          </a:sp3d>
        </p:spPr>
        <p:txBody>
          <a:bodyPr>
            <a:sp3d extrusionH="57150">
              <a:bevelT w="38100" h="38100"/>
            </a:sp3d>
          </a:bodyPr>
          <a:lstStyle/>
          <a:p>
            <a:pPr algn="ctr"/>
            <a:r>
              <a:rPr lang="en-US" dirty="0" smtClean="0">
                <a:solidFill>
                  <a:srgbClr val="FF0000"/>
                </a:solidFill>
                <a:latin typeface="Cooper Black" panose="0208090404030B020404" pitchFamily="18" charset="0"/>
              </a:rPr>
              <a:t>??  Questions  ??</a:t>
            </a:r>
            <a:endParaRPr lang="en-US" dirty="0">
              <a:solidFill>
                <a:srgbClr val="FF0000"/>
              </a:solidFill>
              <a:latin typeface="Cooper Black" panose="0208090404030B020404" pitchFamily="18" charset="0"/>
            </a:endParaRPr>
          </a:p>
        </p:txBody>
      </p:sp>
      <p:sp>
        <p:nvSpPr>
          <p:cNvPr id="3" name="Content Placeholder 2"/>
          <p:cNvSpPr>
            <a:spLocks noGrp="1"/>
          </p:cNvSpPr>
          <p:nvPr>
            <p:ph idx="1"/>
          </p:nvPr>
        </p:nvSpPr>
        <p:spPr>
          <a:xfrm>
            <a:off x="838200" y="1730829"/>
            <a:ext cx="10515600" cy="4876800"/>
          </a:xfrm>
          <a:solidFill>
            <a:schemeClr val="bg1"/>
          </a:solidFill>
          <a:ln w="57150">
            <a:solidFill>
              <a:srgbClr val="66FF33"/>
            </a:solidFill>
          </a:ln>
          <a:scene3d>
            <a:camera prst="orthographicFront"/>
            <a:lightRig rig="threePt" dir="t"/>
          </a:scene3d>
          <a:sp3d>
            <a:bevelT w="139700" h="139700" prst="divot"/>
          </a:sp3d>
        </p:spPr>
        <p:txBody>
          <a:bodyPr>
            <a:normAutofit lnSpcReduction="10000"/>
            <a:sp3d extrusionH="57150">
              <a:bevelT w="38100" h="38100"/>
            </a:sp3d>
          </a:bodyPr>
          <a:lstStyle/>
          <a:p>
            <a:endParaRPr lang="en-US" dirty="0" smtClean="0"/>
          </a:p>
          <a:p>
            <a:pPr>
              <a:spcBef>
                <a:spcPts val="0"/>
              </a:spcBef>
              <a:spcAft>
                <a:spcPts val="1800"/>
              </a:spcAft>
              <a:buClr>
                <a:srgbClr val="FF0000"/>
              </a:buClr>
              <a:buFont typeface="Arial Rounded MT Bold" panose="020F0704030504030204" pitchFamily="34" charset="0"/>
              <a:buChar char="?"/>
            </a:pPr>
            <a:r>
              <a:rPr lang="en-US" dirty="0" smtClean="0"/>
              <a:t>  Why is </a:t>
            </a:r>
            <a:r>
              <a:rPr lang="en-US" b="1" u="sng" dirty="0" smtClean="0">
                <a:solidFill>
                  <a:srgbClr val="008080"/>
                </a:solidFill>
              </a:rPr>
              <a:t>the sun given prominence</a:t>
            </a:r>
            <a:r>
              <a:rPr lang="en-US" b="1" dirty="0" smtClean="0">
                <a:solidFill>
                  <a:srgbClr val="008080"/>
                </a:solidFill>
              </a:rPr>
              <a:t> </a:t>
            </a:r>
            <a:r>
              <a:rPr lang="en-US" dirty="0" smtClean="0"/>
              <a:t>by receiving a special designated </a:t>
            </a:r>
            <a:r>
              <a:rPr lang="en-US" b="1" dirty="0" smtClean="0">
                <a:solidFill>
                  <a:srgbClr val="800000"/>
                </a:solidFill>
              </a:rPr>
              <a:t>DWELLING PLACE </a:t>
            </a:r>
            <a:r>
              <a:rPr lang="en-US" dirty="0" smtClean="0"/>
              <a:t>(Ps 19:4) within the Master Time Clock – </a:t>
            </a:r>
            <a:br>
              <a:rPr lang="en-US" dirty="0" smtClean="0"/>
            </a:br>
            <a:r>
              <a:rPr lang="en-US" b="1" i="1" dirty="0" smtClean="0">
                <a:solidFill>
                  <a:srgbClr val="7030A0"/>
                </a:solidFill>
              </a:rPr>
              <a:t>The Mazzaroth </a:t>
            </a:r>
            <a:r>
              <a:rPr lang="en-US" dirty="0" smtClean="0"/>
              <a:t>– of </a:t>
            </a:r>
            <a:r>
              <a:rPr lang="en-US" b="1" dirty="0" smtClean="0">
                <a:solidFill>
                  <a:srgbClr val="0000FF"/>
                </a:solidFill>
              </a:rPr>
              <a:t>Yahuah?</a:t>
            </a:r>
          </a:p>
          <a:p>
            <a:pPr>
              <a:spcBef>
                <a:spcPts val="0"/>
              </a:spcBef>
              <a:spcAft>
                <a:spcPts val="1800"/>
              </a:spcAft>
              <a:buClr>
                <a:srgbClr val="FF0000"/>
              </a:buClr>
              <a:buFont typeface="Arial Rounded MT Bold" panose="020F0704030504030204" pitchFamily="34" charset="0"/>
              <a:buChar char="?"/>
            </a:pPr>
            <a:r>
              <a:rPr lang="en-US" dirty="0" smtClean="0"/>
              <a:t>  The sun’s </a:t>
            </a:r>
            <a:r>
              <a:rPr lang="en-US" b="1" dirty="0">
                <a:solidFill>
                  <a:srgbClr val="800000"/>
                </a:solidFill>
              </a:rPr>
              <a:t>t</a:t>
            </a:r>
            <a:r>
              <a:rPr lang="en-US" b="1" dirty="0" smtClean="0">
                <a:solidFill>
                  <a:srgbClr val="800000"/>
                </a:solidFill>
              </a:rPr>
              <a:t>abernacle</a:t>
            </a:r>
            <a:r>
              <a:rPr lang="en-US" dirty="0" smtClean="0"/>
              <a:t> or - </a:t>
            </a:r>
            <a:r>
              <a:rPr lang="en-US" b="1" dirty="0" smtClean="0">
                <a:solidFill>
                  <a:srgbClr val="800000"/>
                </a:solidFill>
              </a:rPr>
              <a:t>DWELLING PLACE </a:t>
            </a:r>
            <a:r>
              <a:rPr lang="en-US" dirty="0" smtClean="0"/>
              <a:t>in the </a:t>
            </a:r>
            <a:r>
              <a:rPr lang="en-US" b="1" dirty="0" smtClean="0">
                <a:solidFill>
                  <a:srgbClr val="0000CC"/>
                </a:solidFill>
              </a:rPr>
              <a:t>Mazzaroth</a:t>
            </a:r>
            <a:r>
              <a:rPr lang="en-US" dirty="0" smtClean="0"/>
              <a:t> is the start and ending point of its circuit in the heavens – the </a:t>
            </a:r>
            <a:r>
              <a:rPr lang="en-US" b="1" dirty="0" smtClean="0">
                <a:solidFill>
                  <a:srgbClr val="800000"/>
                </a:solidFill>
              </a:rPr>
              <a:t>Tequfah.</a:t>
            </a:r>
          </a:p>
          <a:p>
            <a:pPr>
              <a:spcBef>
                <a:spcPts val="0"/>
              </a:spcBef>
              <a:spcAft>
                <a:spcPts val="1800"/>
              </a:spcAft>
              <a:buClr>
                <a:srgbClr val="FF0000"/>
              </a:buClr>
              <a:buFont typeface="Arial Rounded MT Bold" panose="020F0704030504030204" pitchFamily="34" charset="0"/>
              <a:buChar char="?"/>
            </a:pPr>
            <a:r>
              <a:rPr lang="en-US" dirty="0" smtClean="0"/>
              <a:t>  We have been taught that the </a:t>
            </a:r>
            <a:r>
              <a:rPr lang="en-US" dirty="0" smtClean="0">
                <a:solidFill>
                  <a:srgbClr val="FF3399"/>
                </a:solidFill>
              </a:rPr>
              <a:t>moon</a:t>
            </a:r>
            <a:r>
              <a:rPr lang="en-US" dirty="0" smtClean="0"/>
              <a:t> is the guiding light to start the Worship year to </a:t>
            </a:r>
            <a:r>
              <a:rPr lang="en-US" b="1" dirty="0" smtClean="0">
                <a:solidFill>
                  <a:srgbClr val="0000FF"/>
                </a:solidFill>
              </a:rPr>
              <a:t>Yahuah.  </a:t>
            </a:r>
            <a:r>
              <a:rPr lang="en-US" dirty="0"/>
              <a:t>W</a:t>
            </a:r>
            <a:r>
              <a:rPr lang="en-US" dirty="0" smtClean="0"/>
              <a:t>hy then is there no mention of this “supposed all important figure” in the </a:t>
            </a:r>
            <a:r>
              <a:rPr lang="en-US" b="1" i="1" dirty="0" smtClean="0">
                <a:solidFill>
                  <a:srgbClr val="9900CC"/>
                </a:solidFill>
              </a:rPr>
              <a:t>Mazzaroth</a:t>
            </a:r>
            <a:r>
              <a:rPr lang="en-US" dirty="0" smtClean="0"/>
              <a:t> – which is the </a:t>
            </a:r>
            <a:r>
              <a:rPr lang="en-US" b="1" i="1" dirty="0">
                <a:solidFill>
                  <a:srgbClr val="9900CC"/>
                </a:solidFill>
              </a:rPr>
              <a:t>U</a:t>
            </a:r>
            <a:r>
              <a:rPr lang="en-US" b="1" i="1" dirty="0" smtClean="0">
                <a:solidFill>
                  <a:srgbClr val="9900CC"/>
                </a:solidFill>
              </a:rPr>
              <a:t>ltimate Eternal Master Time Clock</a:t>
            </a:r>
            <a:r>
              <a:rPr lang="en-US" dirty="0" smtClean="0"/>
              <a:t> of </a:t>
            </a:r>
            <a:r>
              <a:rPr lang="en-US" b="1" dirty="0" smtClean="0">
                <a:solidFill>
                  <a:srgbClr val="0000FF"/>
                </a:solidFill>
              </a:rPr>
              <a:t>Yahuah?</a:t>
            </a:r>
          </a:p>
          <a:p>
            <a:pPr>
              <a:spcBef>
                <a:spcPts val="0"/>
              </a:spcBef>
              <a:spcAft>
                <a:spcPts val="1800"/>
              </a:spcAft>
              <a:buClr>
                <a:srgbClr val="FF0000"/>
              </a:buClr>
              <a:buFont typeface="Arial Rounded MT Bold" panose="020F0704030504030204" pitchFamily="34" charset="0"/>
              <a:buChar char="?"/>
            </a:pPr>
            <a:r>
              <a:rPr lang="en-US" dirty="0" smtClean="0">
                <a:solidFill>
                  <a:srgbClr val="FF0000"/>
                </a:solidFill>
              </a:rPr>
              <a:t>  Is it possible that the wool has been pulled over our eyes – </a:t>
            </a:r>
            <a:r>
              <a:rPr lang="en-US" b="1" u="sng" dirty="0" smtClean="0">
                <a:solidFill>
                  <a:srgbClr val="FF0000"/>
                </a:solidFill>
              </a:rPr>
              <a:t>AGAIN</a:t>
            </a:r>
            <a:r>
              <a:rPr lang="en-US" b="1" dirty="0">
                <a:solidFill>
                  <a:srgbClr val="FF0000"/>
                </a:solidFill>
              </a:rPr>
              <a:t>?</a:t>
            </a:r>
          </a:p>
        </p:txBody>
      </p:sp>
      <p:sp>
        <p:nvSpPr>
          <p:cNvPr id="5" name="32-Point Star 4"/>
          <p:cNvSpPr/>
          <p:nvPr/>
        </p:nvSpPr>
        <p:spPr>
          <a:xfrm>
            <a:off x="1970467" y="304413"/>
            <a:ext cx="1763334" cy="1513501"/>
          </a:xfrm>
          <a:prstGeom prst="star32">
            <a:avLst/>
          </a:prstGeom>
          <a:solidFill>
            <a:schemeClr val="accent4">
              <a:lumMod val="60000"/>
              <a:lumOff val="40000"/>
            </a:schemeClr>
          </a:solidFill>
          <a:ln w="76200">
            <a:solidFill>
              <a:srgbClr val="FFFF00"/>
            </a:solidFill>
          </a:ln>
          <a:effectLst>
            <a:glow rad="228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4" name="Slide Number Placeholder 3"/>
          <p:cNvSpPr>
            <a:spLocks noGrp="1"/>
          </p:cNvSpPr>
          <p:nvPr>
            <p:ph type="sldNum" sz="quarter" idx="12"/>
          </p:nvPr>
        </p:nvSpPr>
        <p:spPr>
          <a:xfrm>
            <a:off x="9306797" y="6356350"/>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40</a:t>
            </a:fld>
            <a:endParaRPr lang="en-US" dirty="0">
              <a:solidFill>
                <a:schemeClr val="tx1"/>
              </a:solidFill>
            </a:endParaRPr>
          </a:p>
        </p:txBody>
      </p:sp>
    </p:spTree>
    <p:extLst>
      <p:ext uri="{BB962C8B-B14F-4D97-AF65-F5344CB8AC3E}">
        <p14:creationId xmlns:p14="http://schemas.microsoft.com/office/powerpoint/2010/main" val="6914734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p:cTn id="7"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95532" y="6462883"/>
            <a:ext cx="2743200" cy="365125"/>
          </a:xfrm>
        </p:spPr>
        <p:txBody>
          <a:bodyPr/>
          <a:lstStyle/>
          <a:p>
            <a:fld id="{0B555D82-D20F-4DB7-B3E9-7B7EAC2F87A9}" type="slidenum">
              <a:rPr lang="en-US" smtClean="0">
                <a:solidFill>
                  <a:schemeClr val="bg1"/>
                </a:solidFill>
              </a:rPr>
              <a:t>41</a:t>
            </a:fld>
            <a:endParaRPr lang="en-US" dirty="0">
              <a:solidFill>
                <a:schemeClr val="bg1"/>
              </a:solidFill>
            </a:endParaRPr>
          </a:p>
        </p:txBody>
      </p:sp>
    </p:spTree>
    <p:extLst>
      <p:ext uri="{BB962C8B-B14F-4D97-AF65-F5344CB8AC3E}">
        <p14:creationId xmlns:p14="http://schemas.microsoft.com/office/powerpoint/2010/main" val="37351394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55" y="120427"/>
            <a:ext cx="12053455" cy="804364"/>
          </a:xfrm>
          <a:solidFill>
            <a:schemeClr val="accent1">
              <a:lumMod val="20000"/>
              <a:lumOff val="80000"/>
            </a:schemeClr>
          </a:solidFill>
          <a:ln>
            <a:solidFill>
              <a:schemeClr val="tx1"/>
            </a:solidFill>
          </a:ln>
          <a:effectLst>
            <a:glow rad="139700">
              <a:schemeClr val="accent1">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sz="3600" dirty="0" smtClean="0"/>
              <a:t>The Mazzaroth Constellations = </a:t>
            </a:r>
            <a:r>
              <a:rPr lang="en-US" sz="3600" b="1" dirty="0">
                <a:solidFill>
                  <a:srgbClr val="00B050"/>
                </a:solidFill>
                <a:effectLst>
                  <a:glow rad="127000">
                    <a:srgbClr val="FFFF00"/>
                  </a:glow>
                </a:effectLst>
                <a:latin typeface="Arial Black" panose="020B0A04020102020204" pitchFamily="34" charset="0"/>
              </a:rPr>
              <a:t>I</a:t>
            </a:r>
            <a:r>
              <a:rPr lang="en-US" sz="3600" b="1" dirty="0" smtClean="0">
                <a:solidFill>
                  <a:srgbClr val="00B050"/>
                </a:solidFill>
                <a:effectLst>
                  <a:glow rad="127000">
                    <a:srgbClr val="FFFF00"/>
                  </a:glow>
                </a:effectLst>
                <a:latin typeface="Arial Black" panose="020B0A04020102020204" pitchFamily="34" charset="0"/>
              </a:rPr>
              <a:t>nfinite </a:t>
            </a:r>
            <a:r>
              <a:rPr lang="en-US" sz="3600" b="1" dirty="0">
                <a:solidFill>
                  <a:srgbClr val="00B050"/>
                </a:solidFill>
                <a:effectLst>
                  <a:glow rad="127000">
                    <a:srgbClr val="FFFF00"/>
                  </a:glow>
                </a:effectLst>
                <a:latin typeface="Arial Black" panose="020B0A04020102020204" pitchFamily="34" charset="0"/>
              </a:rPr>
              <a:t>K</a:t>
            </a:r>
            <a:r>
              <a:rPr lang="en-US" sz="3600" b="1" dirty="0" smtClean="0">
                <a:solidFill>
                  <a:srgbClr val="00B050"/>
                </a:solidFill>
                <a:effectLst>
                  <a:glow rad="127000">
                    <a:srgbClr val="FFFF00"/>
                  </a:glow>
                </a:effectLst>
                <a:latin typeface="Arial Black" panose="020B0A04020102020204" pitchFamily="34" charset="0"/>
              </a:rPr>
              <a:t>nowledge</a:t>
            </a:r>
            <a:endParaRPr lang="en-US" sz="3600" b="1" dirty="0">
              <a:solidFill>
                <a:srgbClr val="00B050"/>
              </a:solidFill>
              <a:effectLst>
                <a:glow rad="127000">
                  <a:srgbClr val="FFFF00"/>
                </a:glow>
              </a:effectLst>
              <a:latin typeface="Arial Black" panose="020B0A04020102020204" pitchFamily="34" charset="0"/>
            </a:endParaRPr>
          </a:p>
        </p:txBody>
      </p:sp>
      <p:sp>
        <p:nvSpPr>
          <p:cNvPr id="3" name="Content Placeholder 2"/>
          <p:cNvSpPr>
            <a:spLocks noGrp="1"/>
          </p:cNvSpPr>
          <p:nvPr>
            <p:ph idx="1"/>
          </p:nvPr>
        </p:nvSpPr>
        <p:spPr>
          <a:xfrm>
            <a:off x="283335" y="1058266"/>
            <a:ext cx="11629623" cy="5539964"/>
          </a:xfrm>
          <a:solidFill>
            <a:schemeClr val="accent6">
              <a:lumMod val="40000"/>
              <a:lumOff val="60000"/>
            </a:schemeClr>
          </a:solidFill>
          <a:ln w="38100">
            <a:solidFill>
              <a:srgbClr val="FFFF00"/>
            </a:solidFill>
          </a:ln>
          <a:scene3d>
            <a:camera prst="orthographicFront"/>
            <a:lightRig rig="threePt" dir="t"/>
          </a:scene3d>
          <a:sp3d>
            <a:bevelT w="114300" prst="artDeco"/>
          </a:sp3d>
        </p:spPr>
        <p:txBody>
          <a:bodyPr lIns="182880" tIns="182880">
            <a:normAutofit/>
            <a:sp3d extrusionH="57150">
              <a:bevelT w="38100" h="38100"/>
            </a:sp3d>
          </a:bodyPr>
          <a:lstStyle/>
          <a:p>
            <a:pPr marL="1737360" indent="-1737360">
              <a:spcBef>
                <a:spcPts val="0"/>
              </a:spcBef>
              <a:spcAft>
                <a:spcPts val="1800"/>
              </a:spcAft>
              <a:buNone/>
            </a:pPr>
            <a:r>
              <a:rPr lang="en-US" dirty="0" smtClean="0">
                <a:solidFill>
                  <a:srgbClr val="008080"/>
                </a:solidFill>
                <a:latin typeface="Georgia" panose="02040502050405020303" pitchFamily="18" charset="0"/>
              </a:rPr>
              <a:t>Job 38:31</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Do </a:t>
            </a:r>
            <a:r>
              <a:rPr lang="en-US" dirty="0">
                <a:solidFill>
                  <a:schemeClr val="accent2">
                    <a:lumMod val="75000"/>
                  </a:schemeClr>
                </a:solidFill>
                <a:latin typeface="Georgia" panose="02040502050405020303" pitchFamily="18" charset="0"/>
              </a:rPr>
              <a:t>you bind the bands of </a:t>
            </a:r>
            <a:r>
              <a:rPr lang="en-US" dirty="0" err="1">
                <a:solidFill>
                  <a:schemeClr val="accent2">
                    <a:lumMod val="75000"/>
                  </a:schemeClr>
                </a:solidFill>
                <a:latin typeface="Georgia" panose="02040502050405020303" pitchFamily="18" charset="0"/>
              </a:rPr>
              <a:t>Kimah</a:t>
            </a:r>
            <a:r>
              <a:rPr lang="en-US" dirty="0">
                <a:solidFill>
                  <a:schemeClr val="accent2">
                    <a:lumMod val="75000"/>
                  </a:schemeClr>
                </a:solidFill>
                <a:latin typeface="Georgia" panose="02040502050405020303" pitchFamily="18" charset="0"/>
              </a:rPr>
              <a:t>, </a:t>
            </a:r>
            <a:r>
              <a:rPr lang="en-US" sz="2400" dirty="0" smtClean="0">
                <a:latin typeface="Georgia" panose="02040502050405020303" pitchFamily="18" charset="0"/>
              </a:rPr>
              <a:t>[</a:t>
            </a:r>
            <a:r>
              <a:rPr lang="en-US" sz="2400" dirty="0" err="1" smtClean="0">
                <a:latin typeface="Georgia" panose="02040502050405020303" pitchFamily="18" charset="0"/>
              </a:rPr>
              <a:t>Pleiadies</a:t>
            </a:r>
            <a:r>
              <a:rPr lang="en-US" sz="2400" dirty="0" smtClean="0">
                <a:latin typeface="Georgia" panose="02040502050405020303" pitchFamily="18" charset="0"/>
              </a:rPr>
              <a:t>] </a:t>
            </a:r>
            <a:r>
              <a:rPr lang="en-US" dirty="0" smtClean="0">
                <a:solidFill>
                  <a:schemeClr val="accent2">
                    <a:lumMod val="75000"/>
                  </a:schemeClr>
                </a:solidFill>
                <a:latin typeface="Georgia" panose="02040502050405020303" pitchFamily="18" charset="0"/>
              </a:rPr>
              <a:t>or </a:t>
            </a:r>
            <a:r>
              <a:rPr lang="en-US" dirty="0">
                <a:solidFill>
                  <a:schemeClr val="accent2">
                    <a:lumMod val="75000"/>
                  </a:schemeClr>
                </a:solidFill>
                <a:latin typeface="Georgia" panose="02040502050405020303" pitchFamily="18" charset="0"/>
              </a:rPr>
              <a:t>loosen the cords of </a:t>
            </a:r>
            <a:r>
              <a:rPr lang="en-US" dirty="0" err="1" smtClean="0">
                <a:solidFill>
                  <a:schemeClr val="accent2">
                    <a:lumMod val="75000"/>
                  </a:schemeClr>
                </a:solidFill>
                <a:latin typeface="Georgia" panose="02040502050405020303" pitchFamily="18" charset="0"/>
              </a:rPr>
              <a:t>Kesil</a:t>
            </a:r>
            <a:r>
              <a:rPr lang="en-US" dirty="0" smtClean="0">
                <a:solidFill>
                  <a:schemeClr val="accent2">
                    <a:lumMod val="75000"/>
                  </a:schemeClr>
                </a:solidFill>
                <a:latin typeface="Georgia" panose="02040502050405020303" pitchFamily="18" charset="0"/>
              </a:rPr>
              <a:t> </a:t>
            </a:r>
            <a:r>
              <a:rPr lang="en-US" sz="2400" dirty="0" smtClean="0">
                <a:solidFill>
                  <a:prstClr val="black"/>
                </a:solidFill>
                <a:latin typeface="Georgia" panose="02040502050405020303" pitchFamily="18" charset="0"/>
              </a:rPr>
              <a:t>[Orion]</a:t>
            </a:r>
            <a:r>
              <a:rPr lang="en-US" sz="2400" dirty="0" smtClean="0">
                <a:solidFill>
                  <a:schemeClr val="accent2">
                    <a:lumMod val="75000"/>
                  </a:schemeClr>
                </a:solidFill>
                <a:latin typeface="Georgia" panose="02040502050405020303" pitchFamily="18" charset="0"/>
              </a:rPr>
              <a:t>?</a:t>
            </a:r>
          </a:p>
          <a:p>
            <a:pPr marL="1737360" indent="-1737360">
              <a:spcBef>
                <a:spcPts val="0"/>
              </a:spcBef>
              <a:spcAft>
                <a:spcPts val="1800"/>
              </a:spcAft>
              <a:buNone/>
            </a:pPr>
            <a:r>
              <a:rPr lang="en-US" dirty="0" smtClean="0">
                <a:solidFill>
                  <a:srgbClr val="008080"/>
                </a:solidFill>
                <a:latin typeface="Georgia" panose="02040502050405020303" pitchFamily="18" charset="0"/>
              </a:rPr>
              <a:t>Job 38:32</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Do </a:t>
            </a:r>
            <a:r>
              <a:rPr lang="en-US" dirty="0">
                <a:solidFill>
                  <a:schemeClr val="accent2">
                    <a:lumMod val="75000"/>
                  </a:schemeClr>
                </a:solidFill>
                <a:latin typeface="Georgia" panose="02040502050405020303" pitchFamily="18" charset="0"/>
              </a:rPr>
              <a:t>you bring out the constellations </a:t>
            </a:r>
            <a:r>
              <a:rPr lang="en-US" sz="2400" dirty="0" smtClean="0">
                <a:solidFill>
                  <a:prstClr val="black"/>
                </a:solidFill>
                <a:latin typeface="Georgia" panose="02040502050405020303" pitchFamily="18" charset="0"/>
              </a:rPr>
              <a:t>[Mazzaroth] </a:t>
            </a:r>
            <a:r>
              <a:rPr lang="en-US" dirty="0" smtClean="0">
                <a:solidFill>
                  <a:schemeClr val="accent2">
                    <a:lumMod val="75000"/>
                  </a:schemeClr>
                </a:solidFill>
                <a:latin typeface="Georgia" panose="02040502050405020303" pitchFamily="18" charset="0"/>
              </a:rPr>
              <a:t>in </a:t>
            </a:r>
            <a:r>
              <a:rPr lang="en-US" dirty="0">
                <a:solidFill>
                  <a:schemeClr val="accent2">
                    <a:lumMod val="75000"/>
                  </a:schemeClr>
                </a:solidFill>
                <a:latin typeface="Georgia" panose="02040502050405020303" pitchFamily="18" charset="0"/>
              </a:rPr>
              <a:t>its season? Or do you lead the Bear </a:t>
            </a:r>
            <a:r>
              <a:rPr lang="en-US" sz="2400" dirty="0" smtClean="0">
                <a:latin typeface="Georgia" panose="02040502050405020303" pitchFamily="18" charset="0"/>
              </a:rPr>
              <a:t>[Arcturus] </a:t>
            </a:r>
            <a:r>
              <a:rPr lang="en-US" dirty="0" smtClean="0">
                <a:solidFill>
                  <a:schemeClr val="accent2">
                    <a:lumMod val="75000"/>
                  </a:schemeClr>
                </a:solidFill>
                <a:latin typeface="Georgia" panose="02040502050405020303" pitchFamily="18" charset="0"/>
              </a:rPr>
              <a:t>with </a:t>
            </a:r>
            <a:r>
              <a:rPr lang="en-US" dirty="0">
                <a:solidFill>
                  <a:schemeClr val="accent2">
                    <a:lumMod val="75000"/>
                  </a:schemeClr>
                </a:solidFill>
                <a:latin typeface="Georgia" panose="02040502050405020303" pitchFamily="18" charset="0"/>
              </a:rPr>
              <a:t>its sons</a:t>
            </a:r>
            <a:r>
              <a:rPr lang="en-US" dirty="0" smtClean="0">
                <a:solidFill>
                  <a:schemeClr val="accent2">
                    <a:lumMod val="75000"/>
                  </a:schemeClr>
                </a:solidFill>
                <a:latin typeface="Georgia" panose="02040502050405020303" pitchFamily="18" charset="0"/>
              </a:rPr>
              <a:t>?</a:t>
            </a:r>
            <a:endParaRPr lang="en-US" sz="800" dirty="0">
              <a:solidFill>
                <a:schemeClr val="accent2">
                  <a:lumMod val="75000"/>
                </a:schemeClr>
              </a:solidFill>
              <a:latin typeface="Georgia" panose="02040502050405020303" pitchFamily="18" charset="0"/>
            </a:endParaRPr>
          </a:p>
          <a:p>
            <a:pPr marL="365760" indent="-914400">
              <a:spcBef>
                <a:spcPts val="0"/>
              </a:spcBef>
              <a:spcAft>
                <a:spcPts val="1800"/>
              </a:spcAft>
              <a:buNone/>
            </a:pPr>
            <a:r>
              <a:rPr lang="en-US" b="1" i="1" dirty="0" smtClean="0">
                <a:solidFill>
                  <a:srgbClr val="9900CC"/>
                </a:solidFill>
                <a:latin typeface="Georgia" panose="02040502050405020303" pitchFamily="18" charset="0"/>
              </a:rPr>
              <a:t>The </a:t>
            </a:r>
            <a:r>
              <a:rPr lang="en-US" b="1" i="1" dirty="0" smtClean="0">
                <a:solidFill>
                  <a:srgbClr val="00B050"/>
                </a:solidFill>
                <a:latin typeface="Georgia" panose="02040502050405020303" pitchFamily="18" charset="0"/>
              </a:rPr>
              <a:t>Mazzaroth</a:t>
            </a:r>
            <a:r>
              <a:rPr lang="en-US" b="1" i="1" dirty="0" smtClean="0">
                <a:solidFill>
                  <a:srgbClr val="9900CC"/>
                </a:solidFill>
                <a:latin typeface="Georgia" panose="02040502050405020303" pitchFamily="18" charset="0"/>
              </a:rPr>
              <a:t> is the </a:t>
            </a:r>
            <a:r>
              <a:rPr lang="en-US" b="1" i="1" dirty="0" smtClean="0">
                <a:solidFill>
                  <a:srgbClr val="00B050"/>
                </a:solidFill>
                <a:latin typeface="Georgia" panose="02040502050405020303" pitchFamily="18" charset="0"/>
              </a:rPr>
              <a:t>Master Time </a:t>
            </a:r>
            <a:r>
              <a:rPr lang="en-US" b="1" i="1" dirty="0">
                <a:solidFill>
                  <a:srgbClr val="00B050"/>
                </a:solidFill>
                <a:latin typeface="Georgia" panose="02040502050405020303" pitchFamily="18" charset="0"/>
              </a:rPr>
              <a:t>C</a:t>
            </a:r>
            <a:r>
              <a:rPr lang="en-US" b="1" i="1" dirty="0" smtClean="0">
                <a:solidFill>
                  <a:srgbClr val="00B050"/>
                </a:solidFill>
                <a:latin typeface="Georgia" panose="02040502050405020303" pitchFamily="18" charset="0"/>
              </a:rPr>
              <a:t>lock </a:t>
            </a:r>
            <a:r>
              <a:rPr lang="en-US" b="1" i="1" dirty="0" smtClean="0">
                <a:solidFill>
                  <a:srgbClr val="9900CC"/>
                </a:solidFill>
                <a:latin typeface="Georgia" panose="02040502050405020303" pitchFamily="18" charset="0"/>
              </a:rPr>
              <a:t>of </a:t>
            </a:r>
            <a:r>
              <a:rPr lang="en-US" b="1" i="1" dirty="0">
                <a:solidFill>
                  <a:srgbClr val="0000FF"/>
                </a:solidFill>
                <a:latin typeface="Georgia" panose="02040502050405020303" pitchFamily="18" charset="0"/>
              </a:rPr>
              <a:t>Y</a:t>
            </a:r>
            <a:r>
              <a:rPr lang="en-US" b="1" i="1" dirty="0" smtClean="0">
                <a:solidFill>
                  <a:srgbClr val="0000FF"/>
                </a:solidFill>
                <a:latin typeface="Georgia" panose="02040502050405020303" pitchFamily="18" charset="0"/>
              </a:rPr>
              <a:t>ahuah!  </a:t>
            </a:r>
            <a:br>
              <a:rPr lang="en-US" b="1" i="1" dirty="0" smtClean="0">
                <a:solidFill>
                  <a:srgbClr val="0000FF"/>
                </a:solidFill>
                <a:latin typeface="Georgia" panose="02040502050405020303" pitchFamily="18" charset="0"/>
              </a:rPr>
            </a:br>
            <a:r>
              <a:rPr lang="en-US" i="1" dirty="0" smtClean="0">
                <a:solidFill>
                  <a:srgbClr val="9900CC"/>
                </a:solidFill>
                <a:latin typeface="Georgia" panose="02040502050405020303" pitchFamily="18" charset="0"/>
              </a:rPr>
              <a:t>He used this system of determining time </a:t>
            </a:r>
            <a:r>
              <a:rPr lang="en-US" b="1" i="1" dirty="0" smtClean="0">
                <a:solidFill>
                  <a:srgbClr val="FF0000"/>
                </a:solidFill>
                <a:latin typeface="Georgia" panose="02040502050405020303" pitchFamily="18" charset="0"/>
              </a:rPr>
              <a:t>at the start of the Hebrew nation </a:t>
            </a:r>
            <a:r>
              <a:rPr lang="en-US" i="1" dirty="0" smtClean="0">
                <a:solidFill>
                  <a:srgbClr val="9900CC"/>
                </a:solidFill>
                <a:latin typeface="Georgia" panose="02040502050405020303" pitchFamily="18" charset="0"/>
              </a:rPr>
              <a:t>– see </a:t>
            </a:r>
            <a:r>
              <a:rPr lang="en-US" i="1" dirty="0" smtClean="0">
                <a:solidFill>
                  <a:srgbClr val="00B050"/>
                </a:solidFill>
                <a:latin typeface="Georgia" panose="02040502050405020303" pitchFamily="18" charset="0"/>
              </a:rPr>
              <a:t>Gen 17, 18 &amp; 21:2.  </a:t>
            </a:r>
            <a:r>
              <a:rPr lang="en-US" i="1" dirty="0">
                <a:solidFill>
                  <a:srgbClr val="0000FF"/>
                </a:solidFill>
                <a:latin typeface="Georgia" panose="02040502050405020303" pitchFamily="18" charset="0"/>
              </a:rPr>
              <a:t>Y</a:t>
            </a:r>
            <a:r>
              <a:rPr lang="en-US" i="1" dirty="0" smtClean="0">
                <a:solidFill>
                  <a:srgbClr val="0000FF"/>
                </a:solidFill>
                <a:latin typeface="Georgia" panose="02040502050405020303" pitchFamily="18" charset="0"/>
              </a:rPr>
              <a:t>ahuah</a:t>
            </a:r>
            <a:r>
              <a:rPr lang="en-US" i="1" dirty="0" smtClean="0">
                <a:solidFill>
                  <a:srgbClr val="9900CC"/>
                </a:solidFill>
                <a:latin typeface="Georgia" panose="02040502050405020303" pitchFamily="18" charset="0"/>
              </a:rPr>
              <a:t> does not change.</a:t>
            </a:r>
          </a:p>
          <a:p>
            <a:pPr marL="365760" indent="-914400">
              <a:spcBef>
                <a:spcPts val="0"/>
              </a:spcBef>
              <a:spcAft>
                <a:spcPts val="1800"/>
              </a:spcAft>
              <a:buNone/>
            </a:pPr>
            <a:r>
              <a:rPr lang="en-US" i="1" dirty="0" smtClean="0">
                <a:solidFill>
                  <a:srgbClr val="9900CC"/>
                </a:solidFill>
              </a:rPr>
              <a:t>The exodus of the Yisra’elites from Mitsrayim </a:t>
            </a:r>
            <a:r>
              <a:rPr lang="en-US" dirty="0" smtClean="0"/>
              <a:t>(Egypt) </a:t>
            </a:r>
            <a:r>
              <a:rPr lang="en-US" i="1" dirty="0" smtClean="0">
                <a:solidFill>
                  <a:srgbClr val="9900CC"/>
                </a:solidFill>
              </a:rPr>
              <a:t>was timed by the Appointed Times </a:t>
            </a:r>
            <a:r>
              <a:rPr lang="en-US" dirty="0" smtClean="0">
                <a:solidFill>
                  <a:srgbClr val="0000FF"/>
                </a:solidFill>
              </a:rPr>
              <a:t>(Mo-edim) </a:t>
            </a:r>
            <a:r>
              <a:rPr lang="en-US" i="1" dirty="0" smtClean="0">
                <a:solidFill>
                  <a:srgbClr val="9900CC"/>
                </a:solidFill>
              </a:rPr>
              <a:t>which is governed by the Mazzaroth.</a:t>
            </a:r>
          </a:p>
          <a:p>
            <a:pPr marL="365760" indent="-914400">
              <a:spcBef>
                <a:spcPts val="0"/>
              </a:spcBef>
              <a:spcAft>
                <a:spcPts val="1800"/>
              </a:spcAft>
              <a:buNone/>
            </a:pPr>
            <a:r>
              <a:rPr lang="en-US" i="1" dirty="0" smtClean="0">
                <a:solidFill>
                  <a:srgbClr val="9900CC"/>
                </a:solidFill>
              </a:rPr>
              <a:t>The </a:t>
            </a:r>
            <a:r>
              <a:rPr lang="en-US" i="1" u="sng" dirty="0" smtClean="0">
                <a:solidFill>
                  <a:srgbClr val="9900CC"/>
                </a:solidFill>
              </a:rPr>
              <a:t>entire plan of Salvation</a:t>
            </a:r>
            <a:r>
              <a:rPr lang="en-US" i="1" dirty="0" smtClean="0">
                <a:solidFill>
                  <a:srgbClr val="9900CC"/>
                </a:solidFill>
              </a:rPr>
              <a:t> - within </a:t>
            </a:r>
            <a:r>
              <a:rPr lang="en-US" i="1" dirty="0">
                <a:solidFill>
                  <a:srgbClr val="9900CC"/>
                </a:solidFill>
              </a:rPr>
              <a:t>the Mazzaroth </a:t>
            </a:r>
            <a:r>
              <a:rPr lang="en-US" i="1" dirty="0" smtClean="0">
                <a:solidFill>
                  <a:srgbClr val="9900CC"/>
                </a:solidFill>
              </a:rPr>
              <a:t>Constellations – </a:t>
            </a:r>
            <a:br>
              <a:rPr lang="en-US" i="1" dirty="0" smtClean="0">
                <a:solidFill>
                  <a:srgbClr val="9900CC"/>
                </a:solidFill>
              </a:rPr>
            </a:br>
            <a:r>
              <a:rPr lang="en-US" i="1" dirty="0" smtClean="0">
                <a:solidFill>
                  <a:srgbClr val="9900CC"/>
                </a:solidFill>
              </a:rPr>
              <a:t>is written in the sky </a:t>
            </a:r>
            <a:r>
              <a:rPr lang="en-US" i="1" dirty="0" smtClean="0">
                <a:solidFill>
                  <a:srgbClr val="00B050"/>
                </a:solidFill>
              </a:rPr>
              <a:t>every 24 hours. </a:t>
            </a:r>
            <a:endParaRPr lang="en-US" i="1" dirty="0">
              <a:solidFill>
                <a:srgbClr val="00B050"/>
              </a:solidFill>
            </a:endParaRPr>
          </a:p>
        </p:txBody>
      </p:sp>
      <p:sp>
        <p:nvSpPr>
          <p:cNvPr id="4" name="Slide Number Placeholder 3"/>
          <p:cNvSpPr>
            <a:spLocks noGrp="1"/>
          </p:cNvSpPr>
          <p:nvPr>
            <p:ph type="sldNum" sz="quarter" idx="12"/>
          </p:nvPr>
        </p:nvSpPr>
        <p:spPr>
          <a:xfrm>
            <a:off x="9008166" y="6117811"/>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42</a:t>
            </a:fld>
            <a:endParaRPr lang="en-US" dirty="0">
              <a:solidFill>
                <a:schemeClr val="tx1"/>
              </a:solidFill>
            </a:endParaRPr>
          </a:p>
        </p:txBody>
      </p:sp>
    </p:spTree>
    <p:extLst>
      <p:ext uri="{BB962C8B-B14F-4D97-AF65-F5344CB8AC3E}">
        <p14:creationId xmlns:p14="http://schemas.microsoft.com/office/powerpoint/2010/main" val="3155107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6" dur="500"/>
                                        <p:tgtEl>
                                          <p:spTgt spid="3">
                                            <p:txEl>
                                              <p:pRg st="3" end="3"/>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62796" y="133307"/>
            <a:ext cx="9928538" cy="1051550"/>
          </a:xfrm>
          <a:solidFill>
            <a:schemeClr val="tx1">
              <a:lumMod val="75000"/>
              <a:lumOff val="25000"/>
            </a:schemeClr>
          </a:solidFill>
          <a:ln w="76200">
            <a:solidFill>
              <a:srgbClr val="FFFF00"/>
            </a:solidFill>
          </a:ln>
          <a:scene3d>
            <a:camera prst="orthographicFront"/>
            <a:lightRig rig="threePt" dir="t"/>
          </a:scene3d>
          <a:sp3d>
            <a:bevelT w="101600" prst="riblet"/>
          </a:sp3d>
        </p:spPr>
        <p:txBody>
          <a:bodyPr>
            <a:normAutofit/>
            <a:sp3d extrusionH="57150">
              <a:bevelT w="38100" h="38100"/>
            </a:sp3d>
          </a:bodyPr>
          <a:lstStyle/>
          <a:p>
            <a:pPr algn="ctr"/>
            <a:r>
              <a:rPr lang="en-US" sz="3600" b="1" dirty="0" smtClean="0">
                <a:solidFill>
                  <a:srgbClr val="FF3399"/>
                </a:solidFill>
              </a:rPr>
              <a:t>Keys to Knowledge </a:t>
            </a:r>
            <a:r>
              <a:rPr lang="en-US" sz="3600" b="1" dirty="0" smtClean="0">
                <a:solidFill>
                  <a:srgbClr val="FFFF00"/>
                </a:solidFill>
              </a:rPr>
              <a:t>–</a:t>
            </a:r>
            <a:r>
              <a:rPr lang="en-US" sz="3600" dirty="0" smtClean="0"/>
              <a:t> </a:t>
            </a:r>
            <a:r>
              <a:rPr lang="en-US" sz="3600" b="1" dirty="0" err="1" smtClean="0">
                <a:solidFill>
                  <a:srgbClr val="34E9FC"/>
                </a:solidFill>
              </a:rPr>
              <a:t>Mazzaroth’s</a:t>
            </a:r>
            <a:r>
              <a:rPr lang="en-US" sz="3600" b="1" dirty="0" smtClean="0">
                <a:solidFill>
                  <a:srgbClr val="34E9FC"/>
                </a:solidFill>
              </a:rPr>
              <a:t> </a:t>
            </a:r>
            <a:r>
              <a:rPr lang="en-US" sz="3600" b="1" dirty="0" err="1" smtClean="0">
                <a:solidFill>
                  <a:srgbClr val="34E9FC"/>
                </a:solidFill>
              </a:rPr>
              <a:t>Rulership</a:t>
            </a:r>
            <a:endParaRPr lang="en-US" sz="3600" b="1" dirty="0">
              <a:solidFill>
                <a:srgbClr val="34E9FC"/>
              </a:solidFill>
            </a:endParaRPr>
          </a:p>
        </p:txBody>
      </p:sp>
      <p:sp>
        <p:nvSpPr>
          <p:cNvPr id="3" name="Content Placeholder 2"/>
          <p:cNvSpPr>
            <a:spLocks noGrp="1"/>
          </p:cNvSpPr>
          <p:nvPr>
            <p:ph idx="1"/>
          </p:nvPr>
        </p:nvSpPr>
        <p:spPr>
          <a:xfrm>
            <a:off x="341145" y="1402773"/>
            <a:ext cx="11494102" cy="5070764"/>
          </a:xfrm>
          <a:solidFill>
            <a:schemeClr val="bg1"/>
          </a:solidFill>
          <a:ln w="57150">
            <a:solidFill>
              <a:srgbClr val="FFFF00"/>
            </a:solidFill>
          </a:ln>
          <a:scene3d>
            <a:camera prst="orthographicFront"/>
            <a:lightRig rig="threePt" dir="t"/>
          </a:scene3d>
          <a:sp3d>
            <a:bevelT w="114300" prst="artDeco"/>
          </a:sp3d>
        </p:spPr>
        <p:txBody>
          <a:bodyPr anchor="ctr">
            <a:noAutofit/>
            <a:sp3d extrusionH="57150">
              <a:bevelT w="38100" h="38100"/>
            </a:sp3d>
          </a:bodyPr>
          <a:lstStyle/>
          <a:p>
            <a:pPr marL="0" indent="0">
              <a:spcBef>
                <a:spcPts val="0"/>
              </a:spcBef>
              <a:spcAft>
                <a:spcPts val="1800"/>
              </a:spcAft>
              <a:buNone/>
            </a:pPr>
            <a:r>
              <a:rPr lang="en-US" dirty="0" smtClean="0">
                <a:solidFill>
                  <a:srgbClr val="008080"/>
                </a:solidFill>
                <a:latin typeface="Georgia" panose="02040502050405020303" pitchFamily="18" charset="0"/>
              </a:rPr>
              <a:t>Immediately after Job writes about the </a:t>
            </a:r>
            <a:r>
              <a:rPr lang="en-US" dirty="0" smtClean="0">
                <a:solidFill>
                  <a:srgbClr val="7030A0"/>
                </a:solidFill>
                <a:latin typeface="Georgia" panose="02040502050405020303" pitchFamily="18" charset="0"/>
              </a:rPr>
              <a:t>Mazzaroth</a:t>
            </a:r>
            <a:r>
              <a:rPr lang="en-US" dirty="0" smtClean="0">
                <a:solidFill>
                  <a:srgbClr val="008080"/>
                </a:solidFill>
                <a:latin typeface="Georgia" panose="02040502050405020303" pitchFamily="18" charset="0"/>
              </a:rPr>
              <a:t> in verses 31 &amp; 32, he asks –</a:t>
            </a:r>
            <a:endParaRPr lang="en-US" dirty="0">
              <a:solidFill>
                <a:srgbClr val="008080"/>
              </a:solidFill>
              <a:latin typeface="Georgia" panose="02040502050405020303" pitchFamily="18" charset="0"/>
            </a:endParaRPr>
          </a:p>
          <a:p>
            <a:pPr marL="1737360" indent="-1737360">
              <a:spcBef>
                <a:spcPts val="0"/>
              </a:spcBef>
              <a:spcAft>
                <a:spcPts val="1800"/>
              </a:spcAft>
              <a:buNone/>
            </a:pPr>
            <a:r>
              <a:rPr lang="en-US" dirty="0" smtClean="0">
                <a:solidFill>
                  <a:srgbClr val="008080"/>
                </a:solidFill>
                <a:latin typeface="Georgia" panose="02040502050405020303" pitchFamily="18" charset="0"/>
              </a:rPr>
              <a:t>Job 38:33	</a:t>
            </a:r>
            <a:r>
              <a:rPr lang="en-US" dirty="0" err="1" smtClean="0">
                <a:solidFill>
                  <a:prstClr val="black"/>
                </a:solidFill>
                <a:latin typeface="Georgia" panose="02040502050405020303" pitchFamily="18" charset="0"/>
              </a:rPr>
              <a:t>Knowest</a:t>
            </a:r>
            <a:r>
              <a:rPr lang="en-US" dirty="0" smtClean="0">
                <a:solidFill>
                  <a:prstClr val="black"/>
                </a:solidFill>
                <a:latin typeface="Georgia" panose="02040502050405020303" pitchFamily="18" charset="0"/>
              </a:rPr>
              <a:t> </a:t>
            </a:r>
            <a:r>
              <a:rPr lang="en-US" dirty="0">
                <a:solidFill>
                  <a:prstClr val="black"/>
                </a:solidFill>
                <a:latin typeface="Georgia" panose="02040502050405020303" pitchFamily="18" charset="0"/>
              </a:rPr>
              <a:t>thou the ordinances of heaven</a:t>
            </a:r>
            <a:r>
              <a:rPr lang="en-US" dirty="0" smtClean="0">
                <a:solidFill>
                  <a:prstClr val="black"/>
                </a:solidFill>
                <a:latin typeface="Georgia" panose="02040502050405020303" pitchFamily="18" charset="0"/>
              </a:rPr>
              <a:t>?  </a:t>
            </a:r>
            <a:r>
              <a:rPr lang="en-US" b="1" i="1" u="sng" dirty="0">
                <a:solidFill>
                  <a:srgbClr val="7030A0"/>
                </a:solidFill>
                <a:latin typeface="Georgia" panose="02040502050405020303" pitchFamily="18" charset="0"/>
              </a:rPr>
              <a:t>canst thou set the dominion thereof in the earth</a:t>
            </a:r>
            <a:r>
              <a:rPr lang="en-US" b="1" i="1" dirty="0" smtClean="0">
                <a:solidFill>
                  <a:srgbClr val="7030A0"/>
                </a:solidFill>
                <a:latin typeface="Georgia" panose="02040502050405020303" pitchFamily="18" charset="0"/>
              </a:rPr>
              <a:t>?		        </a:t>
            </a:r>
            <a:r>
              <a:rPr lang="en-US" sz="2000" b="1" i="1" dirty="0" smtClean="0">
                <a:solidFill>
                  <a:srgbClr val="008080"/>
                </a:solidFill>
                <a:latin typeface="Georgia" panose="02040502050405020303" pitchFamily="18" charset="0"/>
              </a:rPr>
              <a:t>KJV</a:t>
            </a:r>
            <a:endParaRPr lang="en-US" sz="2000" b="1" i="1" dirty="0">
              <a:solidFill>
                <a:srgbClr val="008080"/>
              </a:solidFill>
              <a:latin typeface="Georgia" panose="02040502050405020303" pitchFamily="18" charset="0"/>
            </a:endParaRPr>
          </a:p>
          <a:p>
            <a:pPr marL="1737360" indent="-1737360">
              <a:spcBef>
                <a:spcPts val="0"/>
              </a:spcBef>
              <a:spcAft>
                <a:spcPts val="1800"/>
              </a:spcAft>
              <a:buNone/>
            </a:pPr>
            <a:r>
              <a:rPr lang="en-US" dirty="0" smtClean="0">
                <a:solidFill>
                  <a:srgbClr val="008080"/>
                </a:solidFill>
                <a:latin typeface="Georgia" panose="02040502050405020303" pitchFamily="18" charset="0"/>
              </a:rPr>
              <a:t>Job 38:33</a:t>
            </a:r>
            <a:r>
              <a:rPr lang="en-US" dirty="0" smtClean="0">
                <a:solidFill>
                  <a:prstClr val="black"/>
                </a:solidFill>
                <a:latin typeface="Georgia" panose="02040502050405020303" pitchFamily="18" charset="0"/>
              </a:rPr>
              <a:t>	Do </a:t>
            </a:r>
            <a:r>
              <a:rPr lang="en-US" dirty="0">
                <a:solidFill>
                  <a:prstClr val="black"/>
                </a:solidFill>
                <a:latin typeface="Georgia" panose="02040502050405020303" pitchFamily="18" charset="0"/>
              </a:rPr>
              <a:t>you know the laws of the heavens</a:t>
            </a:r>
            <a:r>
              <a:rPr lang="en-US" dirty="0" smtClean="0">
                <a:solidFill>
                  <a:prstClr val="black"/>
                </a:solidFill>
                <a:latin typeface="Georgia" panose="02040502050405020303" pitchFamily="18" charset="0"/>
              </a:rPr>
              <a:t>?  </a:t>
            </a:r>
            <a:r>
              <a:rPr lang="en-US" b="1" i="1" u="sng" dirty="0">
                <a:solidFill>
                  <a:srgbClr val="7030A0"/>
                </a:solidFill>
                <a:latin typeface="Georgia" panose="02040502050405020303" pitchFamily="18" charset="0"/>
              </a:rPr>
              <a:t>Or do you set</a:t>
            </a:r>
            <a:r>
              <a:rPr lang="en-US" b="1" i="1" dirty="0">
                <a:solidFill>
                  <a:srgbClr val="7030A0"/>
                </a:solidFill>
                <a:latin typeface="Georgia" panose="02040502050405020303" pitchFamily="18" charset="0"/>
              </a:rPr>
              <a:t> </a:t>
            </a:r>
            <a:r>
              <a:rPr lang="en-US" b="1" i="1" dirty="0" smtClean="0">
                <a:solidFill>
                  <a:srgbClr val="7030A0"/>
                </a:solidFill>
                <a:latin typeface="Georgia" panose="02040502050405020303" pitchFamily="18" charset="0"/>
              </a:rPr>
              <a:t>				</a:t>
            </a:r>
            <a:r>
              <a:rPr lang="en-US" b="1" i="1" dirty="0" smtClean="0">
                <a:solidFill>
                  <a:srgbClr val="7030A0"/>
                </a:solidFill>
                <a:effectLst>
                  <a:glow rad="127000">
                    <a:srgbClr val="34E9FC"/>
                  </a:glow>
                </a:effectLst>
                <a:latin typeface="Georgia" panose="02040502050405020303" pitchFamily="18" charset="0"/>
              </a:rPr>
              <a:t>			</a:t>
            </a:r>
            <a:r>
              <a:rPr lang="en-US" b="1" i="1" dirty="0">
                <a:solidFill>
                  <a:srgbClr val="7030A0"/>
                </a:solidFill>
                <a:effectLst>
                  <a:glow rad="127000">
                    <a:srgbClr val="34E9FC"/>
                  </a:glow>
                </a:effectLst>
                <a:latin typeface="Georgia" panose="02040502050405020303" pitchFamily="18" charset="0"/>
              </a:rPr>
              <a:t> </a:t>
            </a:r>
            <a:r>
              <a:rPr lang="en-US" b="1" i="1" dirty="0" smtClean="0">
                <a:solidFill>
                  <a:srgbClr val="7030A0"/>
                </a:solidFill>
                <a:effectLst>
                  <a:glow rad="127000">
                    <a:srgbClr val="34E9FC"/>
                  </a:glow>
                </a:effectLst>
                <a:latin typeface="Georgia" panose="02040502050405020303" pitchFamily="18" charset="0"/>
              </a:rPr>
              <a:t>                    </a:t>
            </a:r>
            <a:r>
              <a:rPr lang="en-US" sz="2000" i="1" dirty="0" smtClean="0">
                <a:solidFill>
                  <a:srgbClr val="008080"/>
                </a:solidFill>
                <a:latin typeface="Georgia" panose="02040502050405020303" pitchFamily="18" charset="0"/>
              </a:rPr>
              <a:t>The Scriptures</a:t>
            </a:r>
          </a:p>
          <a:p>
            <a:pPr marL="0" indent="0">
              <a:spcBef>
                <a:spcPts val="0"/>
              </a:spcBef>
              <a:spcAft>
                <a:spcPts val="1800"/>
              </a:spcAft>
              <a:buNone/>
            </a:pPr>
            <a:r>
              <a:rPr lang="en-US" dirty="0" smtClean="0"/>
              <a:t>Job</a:t>
            </a:r>
            <a:r>
              <a:rPr lang="en-US" sz="2000" b="1" i="1" dirty="0" smtClean="0"/>
              <a:t>,</a:t>
            </a:r>
            <a:r>
              <a:rPr lang="en-US" sz="2000" b="1" i="1" dirty="0" smtClean="0">
                <a:solidFill>
                  <a:srgbClr val="008080"/>
                </a:solidFill>
                <a:latin typeface="Georgia" panose="02040502050405020303" pitchFamily="18" charset="0"/>
              </a:rPr>
              <a:t> </a:t>
            </a:r>
            <a:r>
              <a:rPr lang="en-US" b="1" i="1" dirty="0" smtClean="0">
                <a:solidFill>
                  <a:srgbClr val="00B0F0"/>
                </a:solidFill>
                <a:latin typeface="Georgia" panose="02040502050405020303" pitchFamily="18" charset="0"/>
              </a:rPr>
              <a:t>references the Mazzaroth, </a:t>
            </a:r>
            <a:r>
              <a:rPr lang="en-US" dirty="0" smtClean="0"/>
              <a:t>then within a question clearly indicates of their commission for dominion over the earth!  </a:t>
            </a:r>
            <a:r>
              <a:rPr lang="en-US" b="1" dirty="0" smtClean="0">
                <a:solidFill>
                  <a:srgbClr val="FF0000"/>
                </a:solidFill>
              </a:rPr>
              <a:t>What Dominion?  </a:t>
            </a:r>
          </a:p>
          <a:p>
            <a:pPr marL="0" indent="0">
              <a:spcBef>
                <a:spcPts val="0"/>
              </a:spcBef>
              <a:spcAft>
                <a:spcPts val="1800"/>
              </a:spcAft>
              <a:buNone/>
            </a:pPr>
            <a:r>
              <a:rPr lang="en-US" dirty="0" smtClean="0"/>
              <a:t>The</a:t>
            </a:r>
            <a:r>
              <a:rPr lang="en-US" b="1" i="1" dirty="0" smtClean="0">
                <a:solidFill>
                  <a:srgbClr val="0000CC"/>
                </a:solidFill>
              </a:rPr>
              <a:t> Mazzaroth </a:t>
            </a:r>
            <a:r>
              <a:rPr lang="en-US" dirty="0" smtClean="0"/>
              <a:t>has absolute governing control as the commissioned </a:t>
            </a:r>
            <a:br>
              <a:rPr lang="en-US" dirty="0" smtClean="0"/>
            </a:br>
            <a:r>
              <a:rPr lang="en-US" b="1" i="1" dirty="0" smtClean="0">
                <a:solidFill>
                  <a:srgbClr val="FF3399"/>
                </a:solidFill>
              </a:rPr>
              <a:t>TIME CLOCK</a:t>
            </a:r>
            <a:r>
              <a:rPr lang="en-US" b="1" i="1" dirty="0" smtClean="0">
                <a:solidFill>
                  <a:srgbClr val="0000CC"/>
                </a:solidFill>
              </a:rPr>
              <a:t> of Yahuah over eternity.</a:t>
            </a:r>
            <a:endParaRPr lang="en-US" b="1" i="1" dirty="0">
              <a:solidFill>
                <a:srgbClr val="0000CC"/>
              </a:solidFill>
            </a:endParaRPr>
          </a:p>
        </p:txBody>
      </p:sp>
      <p:sp>
        <p:nvSpPr>
          <p:cNvPr id="4" name="5-Point Star 3"/>
          <p:cNvSpPr/>
          <p:nvPr/>
        </p:nvSpPr>
        <p:spPr>
          <a:xfrm>
            <a:off x="425003" y="221201"/>
            <a:ext cx="914400" cy="914400"/>
          </a:xfrm>
          <a:prstGeom prst="star5">
            <a:avLst/>
          </a:prstGeom>
          <a:solidFill>
            <a:srgbClr val="34E9FC"/>
          </a:solidFill>
          <a:ln w="76200">
            <a:solidFill>
              <a:srgbClr val="008080"/>
            </a:solidFill>
          </a:ln>
          <a:effectLst>
            <a:glow rad="127000">
              <a:srgbClr val="FFFF00"/>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9005458" y="6034229"/>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43</a:t>
            </a:fld>
            <a:endParaRPr lang="en-US" dirty="0">
              <a:solidFill>
                <a:schemeClr val="tx1">
                  <a:lumMod val="95000"/>
                  <a:lumOff val="5000"/>
                </a:schemeClr>
              </a:solidFill>
            </a:endParaRPr>
          </a:p>
        </p:txBody>
      </p:sp>
      <p:sp>
        <p:nvSpPr>
          <p:cNvPr id="6" name="Rectangle 5"/>
          <p:cNvSpPr/>
          <p:nvPr/>
        </p:nvSpPr>
        <p:spPr>
          <a:xfrm>
            <a:off x="2771777" y="3876925"/>
            <a:ext cx="5845168" cy="599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r>
              <a:rPr lang="en-US" sz="3200" b="1" i="1" dirty="0">
                <a:solidFill>
                  <a:srgbClr val="7030A0"/>
                </a:solidFill>
                <a:effectLst>
                  <a:glow rad="127000">
                    <a:srgbClr val="34E9FC"/>
                  </a:glow>
                </a:effectLst>
                <a:latin typeface="Georgia" panose="02040502050405020303" pitchFamily="18" charset="0"/>
              </a:rPr>
              <a:t>their rule </a:t>
            </a:r>
            <a:r>
              <a:rPr lang="en-US" sz="3200" b="1" i="1" dirty="0" smtClean="0">
                <a:solidFill>
                  <a:srgbClr val="7030A0"/>
                </a:solidFill>
                <a:effectLst>
                  <a:glow rad="127000">
                    <a:srgbClr val="34E9FC"/>
                  </a:glow>
                </a:effectLst>
                <a:latin typeface="Georgia" panose="02040502050405020303" pitchFamily="18" charset="0"/>
              </a:rPr>
              <a:t>over the </a:t>
            </a:r>
            <a:r>
              <a:rPr lang="en-US" sz="3200" b="1" i="1" dirty="0">
                <a:solidFill>
                  <a:srgbClr val="7030A0"/>
                </a:solidFill>
                <a:effectLst>
                  <a:glow rad="127000">
                    <a:srgbClr val="34E9FC"/>
                  </a:glow>
                </a:effectLst>
                <a:latin typeface="Georgia" panose="02040502050405020303" pitchFamily="18" charset="0"/>
              </a:rPr>
              <a:t>earth</a:t>
            </a:r>
            <a:r>
              <a:rPr lang="en-US" sz="3200" b="1" i="1" dirty="0" smtClean="0">
                <a:solidFill>
                  <a:srgbClr val="7030A0"/>
                </a:solidFill>
                <a:effectLst>
                  <a:glow rad="127000">
                    <a:srgbClr val="34E9FC"/>
                  </a:glow>
                </a:effectLst>
                <a:latin typeface="Georgia" panose="02040502050405020303" pitchFamily="18" charset="0"/>
              </a:rPr>
              <a:t>?</a:t>
            </a:r>
            <a:endParaRPr lang="en-US" sz="3200" dirty="0">
              <a:solidFill>
                <a:prstClr val="white"/>
              </a:solidFill>
            </a:endParaRPr>
          </a:p>
        </p:txBody>
      </p:sp>
      <p:pic>
        <p:nvPicPr>
          <p:cNvPr id="7" name="Picture 3" descr="C:\Users\Rae\Desktop\Art on Desktop\white man clip art\yellow-blue smiley faces\smiley face - oh 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8184" y="3183036"/>
            <a:ext cx="1310213" cy="129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36563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3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par>
                                <p:cTn id="28" presetID="31" presetClass="entr" presetSubtype="0" fill="hold" nodeType="withEffect">
                                  <p:stCondLst>
                                    <p:cond delay="2000"/>
                                  </p:stCondLst>
                                  <p:childTnLst>
                                    <p:set>
                                      <p:cBhvr>
                                        <p:cTn id="29" dur="1" fill="hold">
                                          <p:stCondLst>
                                            <p:cond delay="0"/>
                                          </p:stCondLst>
                                        </p:cTn>
                                        <p:tgtEl>
                                          <p:spTgt spid="7"/>
                                        </p:tgtEl>
                                        <p:attrNameLst>
                                          <p:attrName>style.visibility</p:attrName>
                                        </p:attrNameLst>
                                      </p:cBhvr>
                                      <p:to>
                                        <p:strVal val="visible"/>
                                      </p:to>
                                    </p:set>
                                    <p:anim calcmode="lin" valueType="num">
                                      <p:cBhvr>
                                        <p:cTn id="30" dur="1000" fill="hold"/>
                                        <p:tgtEl>
                                          <p:spTgt spid="7"/>
                                        </p:tgtEl>
                                        <p:attrNameLst>
                                          <p:attrName>ppt_w</p:attrName>
                                        </p:attrNameLst>
                                      </p:cBhvr>
                                      <p:tavLst>
                                        <p:tav tm="0">
                                          <p:val>
                                            <p:fltVal val="0"/>
                                          </p:val>
                                        </p:tav>
                                        <p:tav tm="100000">
                                          <p:val>
                                            <p:strVal val="#ppt_w"/>
                                          </p:val>
                                        </p:tav>
                                      </p:tavLst>
                                    </p:anim>
                                    <p:anim calcmode="lin" valueType="num">
                                      <p:cBhvr>
                                        <p:cTn id="31" dur="1000" fill="hold"/>
                                        <p:tgtEl>
                                          <p:spTgt spid="7"/>
                                        </p:tgtEl>
                                        <p:attrNameLst>
                                          <p:attrName>ppt_h</p:attrName>
                                        </p:attrNameLst>
                                      </p:cBhvr>
                                      <p:tavLst>
                                        <p:tav tm="0">
                                          <p:val>
                                            <p:fltVal val="0"/>
                                          </p:val>
                                        </p:tav>
                                        <p:tav tm="100000">
                                          <p:val>
                                            <p:strVal val="#ppt_h"/>
                                          </p:val>
                                        </p:tav>
                                      </p:tavLst>
                                    </p:anim>
                                    <p:anim calcmode="lin" valueType="num">
                                      <p:cBhvr>
                                        <p:cTn id="32" dur="1000" fill="hold"/>
                                        <p:tgtEl>
                                          <p:spTgt spid="7"/>
                                        </p:tgtEl>
                                        <p:attrNameLst>
                                          <p:attrName>style.rotation</p:attrName>
                                        </p:attrNameLst>
                                      </p:cBhvr>
                                      <p:tavLst>
                                        <p:tav tm="0">
                                          <p:val>
                                            <p:fltVal val="90"/>
                                          </p:val>
                                        </p:tav>
                                        <p:tav tm="100000">
                                          <p:val>
                                            <p:fltVal val="0"/>
                                          </p:val>
                                        </p:tav>
                                      </p:tavLst>
                                    </p:anim>
                                    <p:animEffect transition="in" filter="fade">
                                      <p:cBhvr>
                                        <p:cTn id="33" dur="10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Effect transition="in" filter="barn(inVertical)">
                                      <p:cBhvr>
                                        <p:cTn id="38" dur="1000"/>
                                        <p:tgtEl>
                                          <p:spTgt spid="3">
                                            <p:txEl>
                                              <p:pRg st="3" end="3"/>
                                            </p:txEl>
                                          </p:spTgt>
                                        </p:tgtEl>
                                      </p:cBhvr>
                                    </p:animEffect>
                                  </p:childTnLst>
                                </p:cTn>
                              </p:par>
                            </p:childTnLst>
                          </p:cTn>
                        </p:par>
                        <p:par>
                          <p:cTn id="39" fill="hold">
                            <p:stCondLst>
                              <p:cond delay="1000"/>
                            </p:stCondLst>
                            <p:childTnLst>
                              <p:par>
                                <p:cTn id="40" presetID="16" presetClass="entr" presetSubtype="21" fill="hold" nodeType="after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barn(inVertical)">
                                      <p:cBhvr>
                                        <p:cTn id="42"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25000">
              <a:schemeClr val="bg1">
                <a:lumMod val="50000"/>
              </a:schemeClr>
            </a:gs>
            <a:gs pos="50000">
              <a:srgbClr val="FFFF00"/>
            </a:gs>
            <a:gs pos="100000">
              <a:schemeClr val="tx1"/>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89506" y="166980"/>
            <a:ext cx="10600687" cy="1051550"/>
          </a:xfrm>
          <a:solidFill>
            <a:schemeClr val="tx1">
              <a:lumMod val="75000"/>
              <a:lumOff val="25000"/>
            </a:schemeClr>
          </a:solidFill>
          <a:ln w="76200">
            <a:solidFill>
              <a:srgbClr val="FFFF00"/>
            </a:solidFill>
          </a:ln>
          <a:scene3d>
            <a:camera prst="orthographicFront"/>
            <a:lightRig rig="threePt" dir="t"/>
          </a:scene3d>
          <a:sp3d>
            <a:bevelT w="152400" h="50800" prst="softRound"/>
          </a:sp3d>
        </p:spPr>
        <p:txBody>
          <a:bodyPr>
            <a:normAutofit/>
            <a:sp3d extrusionH="57150">
              <a:bevelT w="38100" h="38100"/>
            </a:sp3d>
          </a:bodyPr>
          <a:lstStyle/>
          <a:p>
            <a:pPr algn="ctr"/>
            <a:r>
              <a:rPr lang="en-US" sz="3600" b="1" dirty="0" smtClean="0">
                <a:solidFill>
                  <a:srgbClr val="FF3399"/>
                </a:solidFill>
                <a:latin typeface="Arial Black" pitchFamily="34" charset="0"/>
              </a:rPr>
              <a:t>Job Identifies the 	             of the Moon!</a:t>
            </a:r>
            <a:endParaRPr lang="en-US" sz="3600" b="1" dirty="0">
              <a:solidFill>
                <a:srgbClr val="34E9FC"/>
              </a:solidFill>
              <a:latin typeface="Arial Black" pitchFamily="34" charset="0"/>
            </a:endParaRPr>
          </a:p>
        </p:txBody>
      </p:sp>
      <p:sp>
        <p:nvSpPr>
          <p:cNvPr id="4" name="5-Point Star 3"/>
          <p:cNvSpPr/>
          <p:nvPr/>
        </p:nvSpPr>
        <p:spPr>
          <a:xfrm>
            <a:off x="303816" y="221201"/>
            <a:ext cx="914400" cy="914400"/>
          </a:xfrm>
          <a:prstGeom prst="star5">
            <a:avLst/>
          </a:prstGeom>
          <a:solidFill>
            <a:srgbClr val="34E9FC"/>
          </a:solidFill>
          <a:ln w="76200">
            <a:solidFill>
              <a:srgbClr val="008080"/>
            </a:solidFill>
          </a:ln>
          <a:effectLst>
            <a:glow rad="127000">
              <a:srgbClr val="FFFF00"/>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11611778" y="6492875"/>
            <a:ext cx="489420" cy="365125"/>
          </a:xfrm>
        </p:spPr>
        <p:txBody>
          <a:bodyPr>
            <a:scene3d>
              <a:camera prst="orthographicFront"/>
              <a:lightRig rig="threePt" dir="t"/>
            </a:scene3d>
            <a:sp3d extrusionH="57150">
              <a:bevelT w="38100" h="38100"/>
            </a:sp3d>
          </a:bodyPr>
          <a:lstStyle/>
          <a:p>
            <a:fld id="{0B555D82-D20F-4DB7-B3E9-7B7EAC2F87A9}" type="slidenum">
              <a:rPr lang="en-US" b="1" smtClean="0">
                <a:solidFill>
                  <a:schemeClr val="bg1"/>
                </a:solidFill>
              </a:rPr>
              <a:t>44</a:t>
            </a:fld>
            <a:endParaRPr lang="en-US" b="1" dirty="0">
              <a:solidFill>
                <a:schemeClr val="bg1"/>
              </a:solidFill>
            </a:endParaRPr>
          </a:p>
        </p:txBody>
      </p:sp>
      <p:pic>
        <p:nvPicPr>
          <p:cNvPr id="7" name="Picture 3" descr="C:\Users\Rae\Desktop\Art on Desktop\white man clip art\yellow-blue smiley faces\smiley face - oh ok.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4859" y="1750581"/>
            <a:ext cx="4195231" cy="415445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
        <p:nvSpPr>
          <p:cNvPr id="8" name="Rectangle 7"/>
          <p:cNvSpPr/>
          <p:nvPr/>
        </p:nvSpPr>
        <p:spPr>
          <a:xfrm>
            <a:off x="6477919" y="221201"/>
            <a:ext cx="1905919" cy="914400"/>
          </a:xfrm>
          <a:prstGeom prst="rect">
            <a:avLst/>
          </a:prstGeom>
          <a:ln w="38100">
            <a:solidFill>
              <a:srgbClr val="00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n>
                  <a:solidFill>
                    <a:srgbClr val="0000CC"/>
                  </a:solidFill>
                </a:ln>
                <a:solidFill>
                  <a:srgbClr val="FF3399"/>
                </a:solidFill>
                <a:effectLst>
                  <a:glow rad="127000">
                    <a:srgbClr val="FFFF00"/>
                  </a:glow>
                </a:effectLst>
                <a:latin typeface="Arial Black" pitchFamily="34" charset="0"/>
                <a:ea typeface="+mj-ea"/>
                <a:cs typeface="+mj-cs"/>
              </a:rPr>
              <a:t>Light</a:t>
            </a:r>
            <a:endParaRPr lang="en-CA" sz="4800" dirty="0">
              <a:ln>
                <a:solidFill>
                  <a:srgbClr val="0000CC"/>
                </a:solidFill>
              </a:ln>
              <a:effectLst>
                <a:glow rad="127000">
                  <a:srgbClr val="FFFF00"/>
                </a:glow>
              </a:effectLst>
            </a:endParaRPr>
          </a:p>
        </p:txBody>
      </p:sp>
      <p:sp>
        <p:nvSpPr>
          <p:cNvPr id="9" name="Cloud 8"/>
          <p:cNvSpPr/>
          <p:nvPr/>
        </p:nvSpPr>
        <p:spPr>
          <a:xfrm>
            <a:off x="132203" y="1244906"/>
            <a:ext cx="7419862" cy="5453349"/>
          </a:xfrm>
          <a:prstGeom prst="cloud">
            <a:avLst/>
          </a:prstGeom>
          <a:solidFill>
            <a:srgbClr val="D5B8EA"/>
          </a:solidFill>
          <a:ln w="76200">
            <a:solidFill>
              <a:srgbClr val="34E9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dirty="0" smtClean="0">
                <a:ln>
                  <a:solidFill>
                    <a:srgbClr val="0000CC"/>
                  </a:solidFill>
                </a:ln>
                <a:solidFill>
                  <a:srgbClr val="CC0099"/>
                </a:solidFill>
                <a:effectLst>
                  <a:glow rad="127000">
                    <a:srgbClr val="00FF00"/>
                  </a:glow>
                </a:effectLst>
              </a:rPr>
              <a:t>See, even the moon does not shine, </a:t>
            </a:r>
            <a:r>
              <a:rPr lang="en-US" sz="3200" dirty="0" smtClean="0">
                <a:solidFill>
                  <a:srgbClr val="800000"/>
                </a:solidFill>
              </a:rPr>
              <a:t>and the stars have not been flawless in His eyes.</a:t>
            </a:r>
            <a:r>
              <a:rPr lang="en-US" sz="3200" dirty="0" smtClean="0"/>
              <a:t/>
            </a:r>
            <a:br>
              <a:rPr lang="en-US" sz="3200" dirty="0" smtClean="0"/>
            </a:br>
            <a:r>
              <a:rPr lang="en-US" sz="2000" b="1" dirty="0" smtClean="0">
                <a:solidFill>
                  <a:srgbClr val="800000"/>
                </a:solidFill>
              </a:rPr>
              <a:t>Job 25:5  </a:t>
            </a:r>
            <a:r>
              <a:rPr lang="en-US" sz="2000" dirty="0" smtClean="0">
                <a:solidFill>
                  <a:schemeClr val="tx1"/>
                </a:solidFill>
              </a:rPr>
              <a:t>H</a:t>
            </a:r>
            <a:r>
              <a:rPr lang="en-US" sz="2000" dirty="0" smtClean="0">
                <a:solidFill>
                  <a:schemeClr val="tx1"/>
                </a:solidFill>
              </a:rPr>
              <a:t>. S</a:t>
            </a:r>
            <a:r>
              <a:rPr lang="en-US" sz="2000" dirty="0" smtClean="0">
                <a:solidFill>
                  <a:schemeClr val="tx1"/>
                </a:solidFill>
              </a:rPr>
              <a:t>.</a:t>
            </a:r>
            <a:endParaRPr lang="en-CA" sz="2000" dirty="0">
              <a:solidFill>
                <a:schemeClr val="tx1"/>
              </a:solidFill>
            </a:endParaRPr>
          </a:p>
        </p:txBody>
      </p:sp>
      <p:sp>
        <p:nvSpPr>
          <p:cNvPr id="11" name="Down Arrow 10"/>
          <p:cNvSpPr/>
          <p:nvPr/>
        </p:nvSpPr>
        <p:spPr>
          <a:xfrm rot="8906249">
            <a:off x="7527318" y="1118456"/>
            <a:ext cx="901249" cy="1557123"/>
          </a:xfrm>
          <a:prstGeom prst="downArrow">
            <a:avLst>
              <a:gd name="adj1" fmla="val 19364"/>
              <a:gd name="adj2" fmla="val 80042"/>
            </a:avLst>
          </a:prstGeom>
          <a:solidFill>
            <a:srgbClr val="D5B8EA"/>
          </a:solidFill>
          <a:ln w="57150">
            <a:solidFill>
              <a:srgbClr val="FF0066"/>
            </a:solidFill>
          </a:ln>
          <a:effectLst>
            <a:glow rad="127000">
              <a:srgbClr val="CC00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C:\Users\Rae\Desktop\Art on Desktop\white man clip art\3d white people\png\3d gets it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3713" y="3513330"/>
            <a:ext cx="2674287" cy="30580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16495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par>
                                <p:cTn id="10" presetID="5" presetClass="exit" presetSubtype="10" fill="hold" grpId="0" nodeType="withEffect">
                                  <p:stCondLst>
                                    <p:cond delay="3000"/>
                                  </p:stCondLst>
                                  <p:childTnLst>
                                    <p:animEffect transition="out" filter="checkerboard(across)">
                                      <p:cBhvr>
                                        <p:cTn id="11" dur="1750"/>
                                        <p:tgtEl>
                                          <p:spTgt spid="8"/>
                                        </p:tgtEl>
                                      </p:cBhvr>
                                    </p:animEffect>
                                    <p:set>
                                      <p:cBhvr>
                                        <p:cTn id="12" dur="1" fill="hold">
                                          <p:stCondLst>
                                            <p:cond delay="1749"/>
                                          </p:stCondLst>
                                        </p:cTn>
                                        <p:tgtEl>
                                          <p:spTgt spid="8"/>
                                        </p:tgtEl>
                                        <p:attrNameLst>
                                          <p:attrName>style.visibility</p:attrName>
                                        </p:attrNameLst>
                                      </p:cBhvr>
                                      <p:to>
                                        <p:strVal val="hidden"/>
                                      </p:to>
                                    </p:set>
                                  </p:childTnLst>
                                </p:cTn>
                              </p:par>
                              <p:par>
                                <p:cTn id="13" presetID="53" presetClass="entr" presetSubtype="16" repeatCount="5000" fill="hold" grpId="0" nodeType="withEffect">
                                  <p:stCondLst>
                                    <p:cond delay="350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6000"/>
                            </p:stCondLst>
                            <p:childTnLst>
                              <p:par>
                                <p:cTn id="19" presetID="31" presetClass="entr" presetSubtype="0" fill="hold" nodeType="afterEffect">
                                  <p:stCondLst>
                                    <p:cond delay="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234" y="207409"/>
            <a:ext cx="9558634" cy="769336"/>
          </a:xfrm>
          <a:solidFill>
            <a:schemeClr val="bg1"/>
          </a:solidFill>
          <a:ln w="38100">
            <a:solidFill>
              <a:srgbClr val="FFFF00"/>
            </a:solidFill>
          </a:ln>
          <a:effectLst>
            <a:glow rad="228600">
              <a:schemeClr val="accent1">
                <a:satMod val="175000"/>
                <a:alpha val="40000"/>
              </a:schemeClr>
            </a:glow>
          </a:effectLst>
          <a:scene3d>
            <a:camera prst="orthographicFront"/>
            <a:lightRig rig="threePt" dir="t"/>
          </a:scene3d>
          <a:sp3d>
            <a:bevelT prst="angle"/>
          </a:sp3d>
        </p:spPr>
        <p:txBody>
          <a:bodyPr>
            <a:normAutofit/>
            <a:sp3d extrusionH="57150">
              <a:bevelT w="38100" h="38100"/>
            </a:sp3d>
          </a:bodyPr>
          <a:lstStyle/>
          <a:p>
            <a:pPr algn="ctr"/>
            <a:r>
              <a:rPr lang="en-US" b="1" dirty="0" smtClean="0">
                <a:solidFill>
                  <a:srgbClr val="FFC000"/>
                </a:solidFill>
                <a:effectLst>
                  <a:outerShdw blurRad="38100" dist="38100" dir="2700000" algn="tl">
                    <a:srgbClr val="000000">
                      <a:alpha val="43137"/>
                    </a:srgbClr>
                  </a:outerShdw>
                </a:effectLst>
              </a:rPr>
              <a:t>A Celestial Position Comparison</a:t>
            </a:r>
            <a:endParaRPr lang="en-US" b="1" dirty="0">
              <a:solidFill>
                <a:srgbClr val="FFC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41668" y="1221460"/>
            <a:ext cx="11900078" cy="5324813"/>
          </a:xfrm>
          <a:solidFill>
            <a:schemeClr val="bg1"/>
          </a:solidFill>
          <a:ln w="57150">
            <a:solidFill>
              <a:schemeClr val="accent4">
                <a:lumMod val="75000"/>
              </a:schemeClr>
            </a:solidFill>
          </a:ln>
          <a:scene3d>
            <a:camera prst="orthographicFront"/>
            <a:lightRig rig="threePt" dir="t"/>
          </a:scene3d>
          <a:sp3d>
            <a:bevelT w="114300" prst="hardEdge"/>
          </a:sp3d>
        </p:spPr>
        <p:txBody>
          <a:bodyPr lIns="182880" tIns="91440">
            <a:normAutofit/>
            <a:sp3d extrusionH="57150">
              <a:bevelT w="38100" h="38100"/>
            </a:sp3d>
          </a:bodyPr>
          <a:lstStyle/>
          <a:p>
            <a:pPr marL="0" indent="0">
              <a:lnSpc>
                <a:spcPct val="100000"/>
              </a:lnSpc>
              <a:buNone/>
            </a:pPr>
            <a:r>
              <a:rPr lang="en-US" dirty="0" smtClean="0"/>
              <a:t>The Scriptures </a:t>
            </a:r>
            <a:r>
              <a:rPr lang="en-US" dirty="0" smtClean="0">
                <a:solidFill>
                  <a:srgbClr val="00B050"/>
                </a:solidFill>
              </a:rPr>
              <a:t>(Psalms 19:4) </a:t>
            </a:r>
            <a:r>
              <a:rPr lang="en-US" dirty="0" smtClean="0"/>
              <a:t>inform us that the sun has been given </a:t>
            </a:r>
          </a:p>
          <a:p>
            <a:pPr marL="0" indent="0">
              <a:buNone/>
            </a:pPr>
            <a:r>
              <a:rPr lang="en-US" dirty="0" smtClean="0"/>
              <a:t>a designated permanent residence within the Mazzaroth. </a:t>
            </a:r>
            <a:br>
              <a:rPr lang="en-US" dirty="0" smtClean="0"/>
            </a:br>
            <a:r>
              <a:rPr lang="en-US" dirty="0" smtClean="0"/>
              <a:t>It is an </a:t>
            </a:r>
            <a:r>
              <a:rPr lang="en-US" b="1" dirty="0" err="1" smtClean="0">
                <a:solidFill>
                  <a:srgbClr val="00B050"/>
                </a:solidFill>
              </a:rPr>
              <a:t>ohel</a:t>
            </a:r>
            <a:r>
              <a:rPr lang="en-US" dirty="0" smtClean="0"/>
              <a:t> (H168), a dwelling place.</a:t>
            </a:r>
          </a:p>
          <a:p>
            <a:pPr marL="0" indent="0">
              <a:buNone/>
            </a:pPr>
            <a:endParaRPr lang="en-US" dirty="0"/>
          </a:p>
          <a:p>
            <a:pPr marL="0" indent="0">
              <a:buNone/>
            </a:pPr>
            <a:r>
              <a:rPr lang="en-US" b="1" dirty="0" smtClean="0">
                <a:solidFill>
                  <a:srgbClr val="CC00FF"/>
                </a:solidFill>
              </a:rPr>
              <a:t>What physical position, </a:t>
            </a:r>
            <a:r>
              <a:rPr lang="en-US" b="1" u="sng" dirty="0" smtClean="0">
                <a:solidFill>
                  <a:srgbClr val="CC00FF"/>
                </a:solidFill>
              </a:rPr>
              <a:t>in a spiritual sense</a:t>
            </a:r>
            <a:r>
              <a:rPr lang="en-US" b="1" dirty="0" smtClean="0">
                <a:solidFill>
                  <a:srgbClr val="CC00FF"/>
                </a:solidFill>
              </a:rPr>
              <a:t>, </a:t>
            </a:r>
            <a:r>
              <a:rPr lang="en-US" dirty="0" smtClean="0"/>
              <a:t>has been given to the moon </a:t>
            </a:r>
          </a:p>
          <a:p>
            <a:pPr marL="0" indent="0">
              <a:buNone/>
            </a:pPr>
            <a:r>
              <a:rPr lang="en-US" dirty="0" smtClean="0"/>
              <a:t>in the final days of the earth?</a:t>
            </a:r>
          </a:p>
          <a:p>
            <a:pPr marL="0" indent="0">
              <a:buNone/>
            </a:pPr>
            <a:endParaRPr lang="en-US" dirty="0" smtClean="0"/>
          </a:p>
          <a:p>
            <a:pPr marL="0" indent="0">
              <a:buNone/>
            </a:pPr>
            <a:r>
              <a:rPr lang="en-US" dirty="0" smtClean="0">
                <a:solidFill>
                  <a:srgbClr val="008080"/>
                </a:solidFill>
                <a:latin typeface="Georgia" panose="02040502050405020303" pitchFamily="18" charset="0"/>
              </a:rPr>
              <a:t>Rev </a:t>
            </a:r>
            <a:r>
              <a:rPr lang="en-US" dirty="0">
                <a:solidFill>
                  <a:srgbClr val="008080"/>
                </a:solidFill>
                <a:latin typeface="Georgia" panose="02040502050405020303" pitchFamily="18" charset="0"/>
              </a:rPr>
              <a:t>12:1</a:t>
            </a:r>
            <a:r>
              <a:rPr lang="en-US" dirty="0">
                <a:solidFill>
                  <a:prstClr val="black"/>
                </a:solidFill>
                <a:latin typeface="Georgia" panose="02040502050405020303" pitchFamily="18" charset="0"/>
              </a:rPr>
              <a:t>  And a great sign was seen in the heaven</a:t>
            </a:r>
            <a:r>
              <a:rPr lang="en-US" dirty="0" smtClean="0">
                <a:solidFill>
                  <a:prstClr val="black"/>
                </a:solidFill>
                <a:latin typeface="Georgia" panose="02040502050405020303" pitchFamily="18" charset="0"/>
              </a:rPr>
              <a:t>:</a:t>
            </a:r>
          </a:p>
          <a:p>
            <a:pPr marL="0" indent="0">
              <a:buNone/>
            </a:pPr>
            <a:r>
              <a:rPr lang="en-US" dirty="0" smtClean="0">
                <a:solidFill>
                  <a:prstClr val="black"/>
                </a:solidFill>
                <a:latin typeface="Georgia" panose="02040502050405020303" pitchFamily="18" charset="0"/>
              </a:rPr>
              <a:t>a </a:t>
            </a:r>
            <a:r>
              <a:rPr lang="en-US" dirty="0">
                <a:solidFill>
                  <a:prstClr val="black"/>
                </a:solidFill>
                <a:latin typeface="Georgia" panose="02040502050405020303" pitchFamily="18" charset="0"/>
              </a:rPr>
              <a:t>woman clad with the sun, </a:t>
            </a:r>
            <a:endParaRPr lang="en-US" dirty="0" smtClean="0">
              <a:solidFill>
                <a:prstClr val="black"/>
              </a:solidFill>
              <a:latin typeface="Georgia" panose="02040502050405020303" pitchFamily="18" charset="0"/>
            </a:endParaRPr>
          </a:p>
          <a:p>
            <a:pPr marL="0" indent="0">
              <a:buNone/>
            </a:pPr>
            <a:r>
              <a:rPr lang="en-US" dirty="0" smtClean="0">
                <a:solidFill>
                  <a:prstClr val="black"/>
                </a:solidFill>
                <a:latin typeface="Georgia" panose="02040502050405020303" pitchFamily="18" charset="0"/>
              </a:rPr>
              <a:t>and </a:t>
            </a:r>
            <a:r>
              <a:rPr lang="en-US" dirty="0">
                <a:solidFill>
                  <a:prstClr val="black"/>
                </a:solidFill>
                <a:latin typeface="Georgia" panose="02040502050405020303" pitchFamily="18" charset="0"/>
              </a:rPr>
              <a:t>on her head a crown of twelve stars. </a:t>
            </a:r>
            <a:r>
              <a:rPr lang="en-US" dirty="0" smtClean="0"/>
              <a:t>  </a:t>
            </a:r>
            <a:endParaRPr lang="en-US" dirty="0"/>
          </a:p>
        </p:txBody>
      </p:sp>
      <p:sp>
        <p:nvSpPr>
          <p:cNvPr id="4" name="Slide Number Placeholder 3"/>
          <p:cNvSpPr>
            <a:spLocks noGrp="1"/>
          </p:cNvSpPr>
          <p:nvPr>
            <p:ph type="sldNum" sz="quarter" idx="12"/>
          </p:nvPr>
        </p:nvSpPr>
        <p:spPr>
          <a:xfrm>
            <a:off x="9254842" y="6127748"/>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45</a:t>
            </a:fld>
            <a:endParaRPr lang="en-US" dirty="0">
              <a:solidFill>
                <a:schemeClr val="tx1"/>
              </a:solidFill>
            </a:endParaRPr>
          </a:p>
        </p:txBody>
      </p:sp>
      <p:sp>
        <p:nvSpPr>
          <p:cNvPr id="5" name="32-Point Star 4"/>
          <p:cNvSpPr/>
          <p:nvPr/>
        </p:nvSpPr>
        <p:spPr>
          <a:xfrm>
            <a:off x="10201794" y="1429459"/>
            <a:ext cx="1577009" cy="1550504"/>
          </a:xfrm>
          <a:prstGeom prst="star32">
            <a:avLst/>
          </a:prstGeom>
          <a:solidFill>
            <a:srgbClr val="DDF024"/>
          </a:solidFill>
          <a:ln w="76200">
            <a:solidFill>
              <a:srgbClr val="FFFF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Moon 5"/>
          <p:cNvSpPr/>
          <p:nvPr/>
        </p:nvSpPr>
        <p:spPr>
          <a:xfrm rot="10800000">
            <a:off x="10990298" y="3395948"/>
            <a:ext cx="675861" cy="1272208"/>
          </a:xfrm>
          <a:prstGeom prst="moon">
            <a:avLst>
              <a:gd name="adj" fmla="val 6522"/>
            </a:avLst>
          </a:prstGeom>
          <a:solidFill>
            <a:schemeClr val="bg1">
              <a:lumMod val="9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7" name="Flowchart: Connector 6"/>
          <p:cNvSpPr/>
          <p:nvPr/>
        </p:nvSpPr>
        <p:spPr>
          <a:xfrm>
            <a:off x="9477030" y="4790998"/>
            <a:ext cx="1513268" cy="1423116"/>
          </a:xfrm>
          <a:prstGeom prst="flowChartConnector">
            <a:avLst/>
          </a:prstGeom>
          <a:solidFill>
            <a:schemeClr val="bg1">
              <a:lumMod val="85000"/>
            </a:schemeClr>
          </a:solidFill>
          <a:ln>
            <a:solidFill>
              <a:schemeClr val="bg1">
                <a:lumMod val="85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8" name="Rectangle 7"/>
          <p:cNvSpPr/>
          <p:nvPr/>
        </p:nvSpPr>
        <p:spPr>
          <a:xfrm>
            <a:off x="4536288" y="5324128"/>
            <a:ext cx="4739427" cy="3927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nSpc>
                <a:spcPct val="90000"/>
              </a:lnSpc>
              <a:spcBef>
                <a:spcPts val="1000"/>
              </a:spcBef>
            </a:pPr>
            <a:r>
              <a:rPr lang="en-US" sz="2800" b="1" dirty="0">
                <a:solidFill>
                  <a:srgbClr val="CC0099"/>
                </a:solidFill>
                <a:latin typeface="Georgia" panose="02040502050405020303" pitchFamily="18" charset="0"/>
              </a:rPr>
              <a:t>the moon </a:t>
            </a:r>
            <a:r>
              <a:rPr lang="en-US" sz="2800" b="1" dirty="0">
                <a:solidFill>
                  <a:srgbClr val="CC0099"/>
                </a:solidFill>
                <a:effectLst>
                  <a:glow rad="228600">
                    <a:schemeClr val="accent6">
                      <a:satMod val="175000"/>
                      <a:alpha val="40000"/>
                    </a:schemeClr>
                  </a:glow>
                </a:effectLst>
                <a:latin typeface="Georgia" panose="02040502050405020303" pitchFamily="18" charset="0"/>
              </a:rPr>
              <a:t>under her feet,</a:t>
            </a:r>
          </a:p>
        </p:txBody>
      </p:sp>
    </p:spTree>
    <p:extLst>
      <p:ext uri="{BB962C8B-B14F-4D97-AF65-F5344CB8AC3E}">
        <p14:creationId xmlns:p14="http://schemas.microsoft.com/office/powerpoint/2010/main" val="10666421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26"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80">
                                          <p:stCondLst>
                                            <p:cond delay="0"/>
                                          </p:stCondLst>
                                        </p:cTn>
                                        <p:tgtEl>
                                          <p:spTgt spid="6"/>
                                        </p:tgtEl>
                                      </p:cBhvr>
                                    </p:animEffect>
                                    <p:anim calcmode="lin" valueType="num">
                                      <p:cBhvr>
                                        <p:cTn id="1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6" dur="26">
                                          <p:stCondLst>
                                            <p:cond delay="650"/>
                                          </p:stCondLst>
                                        </p:cTn>
                                        <p:tgtEl>
                                          <p:spTgt spid="6"/>
                                        </p:tgtEl>
                                      </p:cBhvr>
                                      <p:to x="100000" y="60000"/>
                                    </p:animScale>
                                    <p:animScale>
                                      <p:cBhvr>
                                        <p:cTn id="17" dur="166" decel="50000">
                                          <p:stCondLst>
                                            <p:cond delay="676"/>
                                          </p:stCondLst>
                                        </p:cTn>
                                        <p:tgtEl>
                                          <p:spTgt spid="6"/>
                                        </p:tgtEl>
                                      </p:cBhvr>
                                      <p:to x="100000" y="100000"/>
                                    </p:animScale>
                                    <p:animScale>
                                      <p:cBhvr>
                                        <p:cTn id="18" dur="26">
                                          <p:stCondLst>
                                            <p:cond delay="1312"/>
                                          </p:stCondLst>
                                        </p:cTn>
                                        <p:tgtEl>
                                          <p:spTgt spid="6"/>
                                        </p:tgtEl>
                                      </p:cBhvr>
                                      <p:to x="100000" y="80000"/>
                                    </p:animScale>
                                    <p:animScale>
                                      <p:cBhvr>
                                        <p:cTn id="19" dur="166" decel="50000">
                                          <p:stCondLst>
                                            <p:cond delay="1338"/>
                                          </p:stCondLst>
                                        </p:cTn>
                                        <p:tgtEl>
                                          <p:spTgt spid="6"/>
                                        </p:tgtEl>
                                      </p:cBhvr>
                                      <p:to x="100000" y="100000"/>
                                    </p:animScale>
                                    <p:animScale>
                                      <p:cBhvr>
                                        <p:cTn id="20" dur="26">
                                          <p:stCondLst>
                                            <p:cond delay="1642"/>
                                          </p:stCondLst>
                                        </p:cTn>
                                        <p:tgtEl>
                                          <p:spTgt spid="6"/>
                                        </p:tgtEl>
                                      </p:cBhvr>
                                      <p:to x="100000" y="90000"/>
                                    </p:animScale>
                                    <p:animScale>
                                      <p:cBhvr>
                                        <p:cTn id="21" dur="166" decel="50000">
                                          <p:stCondLst>
                                            <p:cond delay="1668"/>
                                          </p:stCondLst>
                                        </p:cTn>
                                        <p:tgtEl>
                                          <p:spTgt spid="6"/>
                                        </p:tgtEl>
                                      </p:cBhvr>
                                      <p:to x="100000" y="100000"/>
                                    </p:animScale>
                                    <p:animScale>
                                      <p:cBhvr>
                                        <p:cTn id="22" dur="26">
                                          <p:stCondLst>
                                            <p:cond delay="1808"/>
                                          </p:stCondLst>
                                        </p:cTn>
                                        <p:tgtEl>
                                          <p:spTgt spid="6"/>
                                        </p:tgtEl>
                                      </p:cBhvr>
                                      <p:to x="100000" y="95000"/>
                                    </p:animScale>
                                    <p:animScale>
                                      <p:cBhvr>
                                        <p:cTn id="23" dur="166" decel="50000">
                                          <p:stCondLst>
                                            <p:cond delay="1834"/>
                                          </p:stCondLst>
                                        </p:cTn>
                                        <p:tgtEl>
                                          <p:spTgt spid="6"/>
                                        </p:tgtEl>
                                      </p:cBhvr>
                                      <p:to x="100000" y="100000"/>
                                    </p:animScale>
                                  </p:childTnLst>
                                </p:cTn>
                              </p:par>
                              <p:par>
                                <p:cTn id="24" presetID="16" presetClass="entr" presetSubtype="21" fill="hold" nodeType="with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par>
                                <p:cTn id="35" presetID="26"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down)">
                                      <p:cBhvr>
                                        <p:cTn id="37" dur="580">
                                          <p:stCondLst>
                                            <p:cond delay="0"/>
                                          </p:stCondLst>
                                        </p:cTn>
                                        <p:tgtEl>
                                          <p:spTgt spid="7"/>
                                        </p:tgtEl>
                                      </p:cBhvr>
                                    </p:animEffect>
                                    <p:anim calcmode="lin" valueType="num">
                                      <p:cBhvr>
                                        <p:cTn id="3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3" dur="26">
                                          <p:stCondLst>
                                            <p:cond delay="650"/>
                                          </p:stCondLst>
                                        </p:cTn>
                                        <p:tgtEl>
                                          <p:spTgt spid="7"/>
                                        </p:tgtEl>
                                      </p:cBhvr>
                                      <p:to x="100000" y="60000"/>
                                    </p:animScale>
                                    <p:animScale>
                                      <p:cBhvr>
                                        <p:cTn id="44" dur="166" decel="50000">
                                          <p:stCondLst>
                                            <p:cond delay="676"/>
                                          </p:stCondLst>
                                        </p:cTn>
                                        <p:tgtEl>
                                          <p:spTgt spid="7"/>
                                        </p:tgtEl>
                                      </p:cBhvr>
                                      <p:to x="100000" y="100000"/>
                                    </p:animScale>
                                    <p:animScale>
                                      <p:cBhvr>
                                        <p:cTn id="45" dur="26">
                                          <p:stCondLst>
                                            <p:cond delay="1312"/>
                                          </p:stCondLst>
                                        </p:cTn>
                                        <p:tgtEl>
                                          <p:spTgt spid="7"/>
                                        </p:tgtEl>
                                      </p:cBhvr>
                                      <p:to x="100000" y="80000"/>
                                    </p:animScale>
                                    <p:animScale>
                                      <p:cBhvr>
                                        <p:cTn id="46" dur="166" decel="50000">
                                          <p:stCondLst>
                                            <p:cond delay="1338"/>
                                          </p:stCondLst>
                                        </p:cTn>
                                        <p:tgtEl>
                                          <p:spTgt spid="7"/>
                                        </p:tgtEl>
                                      </p:cBhvr>
                                      <p:to x="100000" y="100000"/>
                                    </p:animScale>
                                    <p:animScale>
                                      <p:cBhvr>
                                        <p:cTn id="47" dur="26">
                                          <p:stCondLst>
                                            <p:cond delay="1642"/>
                                          </p:stCondLst>
                                        </p:cTn>
                                        <p:tgtEl>
                                          <p:spTgt spid="7"/>
                                        </p:tgtEl>
                                      </p:cBhvr>
                                      <p:to x="100000" y="90000"/>
                                    </p:animScale>
                                    <p:animScale>
                                      <p:cBhvr>
                                        <p:cTn id="48" dur="166" decel="50000">
                                          <p:stCondLst>
                                            <p:cond delay="1668"/>
                                          </p:stCondLst>
                                        </p:cTn>
                                        <p:tgtEl>
                                          <p:spTgt spid="7"/>
                                        </p:tgtEl>
                                      </p:cBhvr>
                                      <p:to x="100000" y="100000"/>
                                    </p:animScale>
                                    <p:animScale>
                                      <p:cBhvr>
                                        <p:cTn id="49" dur="26">
                                          <p:stCondLst>
                                            <p:cond delay="1808"/>
                                          </p:stCondLst>
                                        </p:cTn>
                                        <p:tgtEl>
                                          <p:spTgt spid="7"/>
                                        </p:tgtEl>
                                      </p:cBhvr>
                                      <p:to x="100000" y="95000"/>
                                    </p:animScale>
                                    <p:animScale>
                                      <p:cBhvr>
                                        <p:cTn id="50" dur="166" decel="50000">
                                          <p:stCondLst>
                                            <p:cond delay="1834"/>
                                          </p:stCondLst>
                                        </p:cTn>
                                        <p:tgtEl>
                                          <p:spTgt spid="7"/>
                                        </p:tgtEl>
                                      </p:cBhvr>
                                      <p:to x="100000" y="100000"/>
                                    </p:animScale>
                                  </p:childTnLst>
                                </p:cTn>
                              </p:par>
                              <p:par>
                                <p:cTn id="51" presetID="31" presetClass="entr" presetSubtype="0" fill="hold" nodeType="withEffect">
                                  <p:stCondLst>
                                    <p:cond delay="0"/>
                                  </p:stCondLst>
                                  <p:childTnLst>
                                    <p:set>
                                      <p:cBhvr>
                                        <p:cTn id="52" dur="1" fill="hold">
                                          <p:stCondLst>
                                            <p:cond delay="0"/>
                                          </p:stCondLst>
                                        </p:cTn>
                                        <p:tgtEl>
                                          <p:spTgt spid="3">
                                            <p:txEl>
                                              <p:pRg st="7" end="7"/>
                                            </p:txEl>
                                          </p:spTgt>
                                        </p:tgtEl>
                                        <p:attrNameLst>
                                          <p:attrName>style.visibility</p:attrName>
                                        </p:attrNameLst>
                                      </p:cBhvr>
                                      <p:to>
                                        <p:strVal val="visible"/>
                                      </p:to>
                                    </p:set>
                                    <p:anim calcmode="lin" valueType="num">
                                      <p:cBhvr>
                                        <p:cTn id="53"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4"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5"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6" dur="1000"/>
                                        <p:tgtEl>
                                          <p:spTgt spid="3">
                                            <p:txEl>
                                              <p:pRg st="7" end="7"/>
                                            </p:txEl>
                                          </p:spTgt>
                                        </p:tgtEl>
                                      </p:cBhvr>
                                    </p:animEffect>
                                  </p:childTnLst>
                                </p:cTn>
                              </p:par>
                              <p:par>
                                <p:cTn id="57" presetID="31" presetClass="entr" presetSubtype="0" fill="hold" nodeType="withEffect">
                                  <p:stCondLst>
                                    <p:cond delay="0"/>
                                  </p:stCondLst>
                                  <p:childTnLst>
                                    <p:set>
                                      <p:cBhvr>
                                        <p:cTn id="58" dur="1" fill="hold">
                                          <p:stCondLst>
                                            <p:cond delay="0"/>
                                          </p:stCondLst>
                                        </p:cTn>
                                        <p:tgtEl>
                                          <p:spTgt spid="3">
                                            <p:txEl>
                                              <p:pRg st="8" end="8"/>
                                            </p:txEl>
                                          </p:spTgt>
                                        </p:tgtEl>
                                        <p:attrNameLst>
                                          <p:attrName>style.visibility</p:attrName>
                                        </p:attrNameLst>
                                      </p:cBhvr>
                                      <p:to>
                                        <p:strVal val="visible"/>
                                      </p:to>
                                    </p:set>
                                    <p:anim calcmode="lin" valueType="num">
                                      <p:cBhvr>
                                        <p:cTn id="59"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0"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61"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62" dur="1000"/>
                                        <p:tgtEl>
                                          <p:spTgt spid="3">
                                            <p:txEl>
                                              <p:pRg st="8" end="8"/>
                                            </p:txEl>
                                          </p:spTgt>
                                        </p:tgtEl>
                                      </p:cBhvr>
                                    </p:animEffect>
                                  </p:childTnLst>
                                </p:cTn>
                              </p:par>
                              <p:par>
                                <p:cTn id="63" presetID="31" presetClass="entr" presetSubtype="0" fill="hold" nodeType="withEffect">
                                  <p:stCondLst>
                                    <p:cond delay="0"/>
                                  </p:stCondLst>
                                  <p:iterate type="lt">
                                    <p:tmPct val="0"/>
                                  </p:iterate>
                                  <p:childTnLst>
                                    <p:set>
                                      <p:cBhvr>
                                        <p:cTn id="64" dur="1" fill="hold">
                                          <p:stCondLst>
                                            <p:cond delay="0"/>
                                          </p:stCondLst>
                                        </p:cTn>
                                        <p:tgtEl>
                                          <p:spTgt spid="8">
                                            <p:txEl>
                                              <p:pRg st="0" end="0"/>
                                            </p:txEl>
                                          </p:spTgt>
                                        </p:tgtEl>
                                        <p:attrNameLst>
                                          <p:attrName>style.visibility</p:attrName>
                                        </p:attrNameLst>
                                      </p:cBhvr>
                                      <p:to>
                                        <p:strVal val="visible"/>
                                      </p:to>
                                    </p:set>
                                    <p:anim calcmode="lin" valueType="num">
                                      <p:cBhvr>
                                        <p:cTn id="65" dur="1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66" dur="1500" fill="hold"/>
                                        <p:tgtEl>
                                          <p:spTgt spid="8">
                                            <p:txEl>
                                              <p:pRg st="0" end="0"/>
                                            </p:txEl>
                                          </p:spTgt>
                                        </p:tgtEl>
                                        <p:attrNameLst>
                                          <p:attrName>ppt_h</p:attrName>
                                        </p:attrNameLst>
                                      </p:cBhvr>
                                      <p:tavLst>
                                        <p:tav tm="0">
                                          <p:val>
                                            <p:fltVal val="0"/>
                                          </p:val>
                                        </p:tav>
                                        <p:tav tm="100000">
                                          <p:val>
                                            <p:strVal val="#ppt_h"/>
                                          </p:val>
                                        </p:tav>
                                      </p:tavLst>
                                    </p:anim>
                                    <p:anim calcmode="lin" valueType="num">
                                      <p:cBhvr>
                                        <p:cTn id="67" dur="1500" fill="hold"/>
                                        <p:tgtEl>
                                          <p:spTgt spid="8">
                                            <p:txEl>
                                              <p:pRg st="0" end="0"/>
                                            </p:txEl>
                                          </p:spTgt>
                                        </p:tgtEl>
                                        <p:attrNameLst>
                                          <p:attrName>style.rotation</p:attrName>
                                        </p:attrNameLst>
                                      </p:cBhvr>
                                      <p:tavLst>
                                        <p:tav tm="0">
                                          <p:val>
                                            <p:fltVal val="90"/>
                                          </p:val>
                                        </p:tav>
                                        <p:tav tm="100000">
                                          <p:val>
                                            <p:fltVal val="0"/>
                                          </p:val>
                                        </p:tav>
                                      </p:tavLst>
                                    </p:anim>
                                    <p:animEffect transition="in" filter="fade">
                                      <p:cBhvr>
                                        <p:cTn id="68" dur="1500"/>
                                        <p:tgtEl>
                                          <p:spTgt spid="8">
                                            <p:txEl>
                                              <p:pRg st="0" end="0"/>
                                            </p:txEl>
                                          </p:spTgt>
                                        </p:tgtEl>
                                      </p:cBhvr>
                                    </p:animEffect>
                                  </p:childTnLst>
                                </p:cTn>
                              </p:par>
                              <p:par>
                                <p:cTn id="69" presetID="34" presetClass="emph" presetSubtype="0" repeatCount="2000" fill="hold" grpId="0" nodeType="withEffect">
                                  <p:stCondLst>
                                    <p:cond delay="0"/>
                                  </p:stCondLst>
                                  <p:iterate type="lt">
                                    <p:tmPct val="10000"/>
                                  </p:iterate>
                                  <p:childTnLst>
                                    <p:animMotion origin="layout" path="M 0.0 0.0 L 0.0 -0.07213" pathEditMode="relative" ptsTypes="">
                                      <p:cBhvr>
                                        <p:cTn id="70" dur="1000" accel="50000" decel="50000" autoRev="1" fill="hold">
                                          <p:stCondLst>
                                            <p:cond delay="0"/>
                                          </p:stCondLst>
                                        </p:cTn>
                                        <p:tgtEl>
                                          <p:spTgt spid="8">
                                            <p:txEl>
                                              <p:pRg st="0" end="0"/>
                                            </p:txEl>
                                          </p:spTgt>
                                        </p:tgtEl>
                                        <p:attrNameLst>
                                          <p:attrName>ppt_x</p:attrName>
                                          <p:attrName>ppt_y</p:attrName>
                                        </p:attrNameLst>
                                      </p:cBhvr>
                                    </p:animMotion>
                                    <p:animRot by="1500000">
                                      <p:cBhvr>
                                        <p:cTn id="71" dur="500" fill="hold">
                                          <p:stCondLst>
                                            <p:cond delay="0"/>
                                          </p:stCondLst>
                                        </p:cTn>
                                        <p:tgtEl>
                                          <p:spTgt spid="8">
                                            <p:txEl>
                                              <p:pRg st="0" end="0"/>
                                            </p:txEl>
                                          </p:spTgt>
                                        </p:tgtEl>
                                        <p:attrNameLst>
                                          <p:attrName>r</p:attrName>
                                        </p:attrNameLst>
                                      </p:cBhvr>
                                    </p:animRot>
                                    <p:animRot by="-1500000">
                                      <p:cBhvr>
                                        <p:cTn id="72" dur="500" fill="hold">
                                          <p:stCondLst>
                                            <p:cond delay="500"/>
                                          </p:stCondLst>
                                        </p:cTn>
                                        <p:tgtEl>
                                          <p:spTgt spid="8">
                                            <p:txEl>
                                              <p:pRg st="0" end="0"/>
                                            </p:txEl>
                                          </p:spTgt>
                                        </p:tgtEl>
                                        <p:attrNameLst>
                                          <p:attrName>r</p:attrName>
                                        </p:attrNameLst>
                                      </p:cBhvr>
                                    </p:animRot>
                                    <p:animRot by="-1500000">
                                      <p:cBhvr>
                                        <p:cTn id="73" dur="500" fill="hold">
                                          <p:stCondLst>
                                            <p:cond delay="1000"/>
                                          </p:stCondLst>
                                        </p:cTn>
                                        <p:tgtEl>
                                          <p:spTgt spid="8">
                                            <p:txEl>
                                              <p:pRg st="0" end="0"/>
                                            </p:txEl>
                                          </p:spTgt>
                                        </p:tgtEl>
                                        <p:attrNameLst>
                                          <p:attrName>r</p:attrName>
                                        </p:attrNameLst>
                                      </p:cBhvr>
                                    </p:animRot>
                                    <p:animRot by="1500000">
                                      <p:cBhvr>
                                        <p:cTn id="74" dur="500" fill="hold">
                                          <p:stCondLst>
                                            <p:cond delay="1500"/>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8539" y="212035"/>
            <a:ext cx="11714921" cy="6509439"/>
          </a:xfrm>
          <a:solidFill>
            <a:srgbClr val="CC99FF"/>
          </a:solidFill>
          <a:ln w="76200">
            <a:solidFill>
              <a:srgbClr val="FFFF00"/>
            </a:solidFill>
          </a:ln>
          <a:effectLst>
            <a:glow rad="228600">
              <a:schemeClr val="accent1">
                <a:satMod val="175000"/>
                <a:alpha val="40000"/>
              </a:schemeClr>
            </a:glow>
          </a:effectLst>
          <a:scene3d>
            <a:camera prst="orthographicFront"/>
            <a:lightRig rig="threePt" dir="t"/>
          </a:scene3d>
          <a:sp3d>
            <a:bevelT w="139700" h="139700" prst="divot"/>
          </a:sp3d>
        </p:spPr>
        <p:txBody>
          <a:bodyPr lIns="182880" anchor="ctr">
            <a:normAutofit lnSpcReduction="10000"/>
            <a:sp3d extrusionH="57150">
              <a:bevelT w="38100" h="38100"/>
            </a:sp3d>
          </a:bodyPr>
          <a:lstStyle/>
          <a:p>
            <a:pPr marL="0" indent="0">
              <a:buNone/>
            </a:pPr>
            <a:r>
              <a:rPr lang="en-US" sz="8000" dirty="0" smtClean="0"/>
              <a:t> </a:t>
            </a:r>
            <a:r>
              <a:rPr lang="en-US" sz="8000" dirty="0" smtClean="0">
                <a:solidFill>
                  <a:srgbClr val="CC0099"/>
                </a:solidFill>
              </a:rPr>
              <a:t>Questions:</a:t>
            </a:r>
          </a:p>
          <a:p>
            <a:pPr marL="0" indent="0">
              <a:buNone/>
            </a:pPr>
            <a:r>
              <a:rPr lang="en-US" sz="4000" dirty="0" smtClean="0"/>
              <a:t>Have you considered the Scriptural concept of the position 		   </a:t>
            </a:r>
            <a:r>
              <a:rPr lang="en-US" sz="4000" b="1" dirty="0" smtClean="0">
                <a:solidFill>
                  <a:srgbClr val="34E9FC"/>
                </a:solidFill>
                <a:effectLst>
                  <a:outerShdw blurRad="38100" dist="38100" dir="2700000" algn="tl">
                    <a:srgbClr val="000000">
                      <a:alpha val="43137"/>
                    </a:srgbClr>
                  </a:outerShdw>
                </a:effectLst>
              </a:rPr>
              <a:t>“UNDER THE FEET” ??  ??</a:t>
            </a:r>
          </a:p>
          <a:p>
            <a:pPr marL="0" indent="0">
              <a:buNone/>
            </a:pPr>
            <a:r>
              <a:rPr lang="en-US" sz="4000" dirty="0" smtClean="0"/>
              <a:t>Is it a position of authority?  Is it a solid platform for a truthful belief system as we have been coerced into accepting – </a:t>
            </a:r>
            <a:r>
              <a:rPr lang="en-US" sz="4000" b="1" u="sng" dirty="0" smtClean="0">
                <a:solidFill>
                  <a:schemeClr val="accent6">
                    <a:lumMod val="75000"/>
                  </a:schemeClr>
                </a:solidFill>
                <a:effectLst>
                  <a:outerShdw blurRad="38100" dist="38100" dir="2700000" algn="tl">
                    <a:srgbClr val="000000">
                      <a:alpha val="43137"/>
                    </a:srgbClr>
                  </a:outerShdw>
                </a:effectLst>
              </a:rPr>
              <a:t>without questioning it</a:t>
            </a:r>
            <a:r>
              <a:rPr lang="en-US" sz="4000" b="1" dirty="0" smtClean="0">
                <a:solidFill>
                  <a:schemeClr val="accent6">
                    <a:lumMod val="75000"/>
                  </a:schemeClr>
                </a:solidFill>
                <a:effectLst>
                  <a:outerShdw blurRad="38100" dist="38100" dir="2700000" algn="tl">
                    <a:srgbClr val="000000">
                      <a:alpha val="43137"/>
                    </a:srgbClr>
                  </a:outerShdw>
                </a:effectLst>
              </a:rPr>
              <a:t>?</a:t>
            </a:r>
          </a:p>
          <a:p>
            <a:pPr marL="0" indent="0" algn="ctr">
              <a:buNone/>
            </a:pPr>
            <a:r>
              <a:rPr lang="en-US" sz="4000" dirty="0" smtClean="0"/>
              <a:t>For Scriptural </a:t>
            </a:r>
            <a:r>
              <a:rPr lang="en-US" sz="4000" dirty="0" smtClean="0">
                <a:solidFill>
                  <a:srgbClr val="CC0099"/>
                </a:solidFill>
              </a:rPr>
              <a:t>insight/examples</a:t>
            </a:r>
            <a:r>
              <a:rPr lang="en-US" sz="4000" dirty="0" smtClean="0"/>
              <a:t> on this positioning – </a:t>
            </a:r>
          </a:p>
          <a:p>
            <a:pPr marL="0" indent="0">
              <a:buNone/>
            </a:pPr>
            <a:r>
              <a:rPr lang="en-US" sz="4000" dirty="0" smtClean="0"/>
              <a:t>	review the study  –</a:t>
            </a:r>
          </a:p>
          <a:p>
            <a:pPr marL="0" indent="0" algn="ctr">
              <a:buNone/>
            </a:pPr>
            <a:r>
              <a:rPr lang="en-US" sz="4000" dirty="0" smtClean="0"/>
              <a:t/>
            </a:r>
            <a:br>
              <a:rPr lang="en-US" sz="4000" dirty="0" smtClean="0"/>
            </a:br>
            <a:r>
              <a:rPr lang="en-US" sz="4000" dirty="0" smtClean="0"/>
              <a:t>It might not be as we have been previously taught !!  !!</a:t>
            </a:r>
            <a:endParaRPr lang="en-US" sz="4000" dirty="0"/>
          </a:p>
        </p:txBody>
      </p:sp>
      <p:sp>
        <p:nvSpPr>
          <p:cNvPr id="4" name="Slide Number Placeholder 3"/>
          <p:cNvSpPr>
            <a:spLocks noGrp="1"/>
          </p:cNvSpPr>
          <p:nvPr>
            <p:ph type="sldNum" sz="quarter" idx="12"/>
          </p:nvPr>
        </p:nvSpPr>
        <p:spPr>
          <a:xfrm>
            <a:off x="9098977" y="631478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46</a:t>
            </a:fld>
            <a:endParaRPr lang="en-US" dirty="0">
              <a:solidFill>
                <a:schemeClr val="tx1"/>
              </a:solidFill>
            </a:endParaRPr>
          </a:p>
        </p:txBody>
      </p:sp>
      <p:sp>
        <p:nvSpPr>
          <p:cNvPr id="5" name="Rectangle 4"/>
          <p:cNvSpPr/>
          <p:nvPr/>
        </p:nvSpPr>
        <p:spPr>
          <a:xfrm>
            <a:off x="5179235" y="4773325"/>
            <a:ext cx="5552660" cy="6361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lvl="0" algn="ctr">
              <a:lnSpc>
                <a:spcPct val="90000"/>
              </a:lnSpc>
              <a:spcBef>
                <a:spcPts val="1000"/>
              </a:spcBef>
            </a:pPr>
            <a:r>
              <a:rPr lang="en-US" sz="4000" b="1" dirty="0">
                <a:ln>
                  <a:solidFill>
                    <a:sysClr val="windowText" lastClr="000000"/>
                  </a:solidFill>
                </a:ln>
                <a:solidFill>
                  <a:srgbClr val="00FF00"/>
                </a:solidFill>
                <a:effectLst>
                  <a:glow rad="228600">
                    <a:schemeClr val="accent2">
                      <a:satMod val="175000"/>
                      <a:alpha val="40000"/>
                    </a:schemeClr>
                  </a:glow>
                </a:effectLst>
              </a:rPr>
              <a:t>Standing On The Moon.</a:t>
            </a:r>
          </a:p>
        </p:txBody>
      </p:sp>
    </p:spTree>
    <p:extLst>
      <p:ext uri="{BB962C8B-B14F-4D97-AF65-F5344CB8AC3E}">
        <p14:creationId xmlns:p14="http://schemas.microsoft.com/office/powerpoint/2010/main" val="1339563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3" end="3"/>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p:cTn id="2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4" end="4"/>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p:cTn id="26"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5" end="5"/>
                                            </p:txEl>
                                          </p:spTgt>
                                        </p:tgtEl>
                                      </p:cBhvr>
                                    </p:animEffect>
                                  </p:childTnLst>
                                </p:cTn>
                              </p:par>
                              <p:par>
                                <p:cTn id="30" presetID="31" presetClass="entr" presetSubtype="0" fill="hold" nodeType="withEffect">
                                  <p:stCondLst>
                                    <p:cond delay="0"/>
                                  </p:stCondLst>
                                  <p:iterate type="lt">
                                    <p:tmPct val="0"/>
                                  </p:iterate>
                                  <p:childTnLst>
                                    <p:set>
                                      <p:cBhvr>
                                        <p:cTn id="31" dur="1" fill="hold">
                                          <p:stCondLst>
                                            <p:cond delay="0"/>
                                          </p:stCondLst>
                                        </p:cTn>
                                        <p:tgtEl>
                                          <p:spTgt spid="5">
                                            <p:txEl>
                                              <p:pRg st="0" end="0"/>
                                            </p:txEl>
                                          </p:spTgt>
                                        </p:tgtEl>
                                        <p:attrNameLst>
                                          <p:attrName>style.visibility</p:attrName>
                                        </p:attrNameLst>
                                      </p:cBhvr>
                                      <p:to>
                                        <p:strVal val="visible"/>
                                      </p:to>
                                    </p:set>
                                    <p:anim calcmode="lin" valueType="num">
                                      <p:cBhvr>
                                        <p:cTn id="32"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3"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34"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35" dur="1000"/>
                                        <p:tgtEl>
                                          <p:spTgt spid="5">
                                            <p:txEl>
                                              <p:pRg st="0" end="0"/>
                                            </p:txEl>
                                          </p:spTgt>
                                        </p:tgtEl>
                                      </p:cBhvr>
                                    </p:animEffect>
                                  </p:childTnLst>
                                </p:cTn>
                              </p:par>
                              <p:par>
                                <p:cTn id="36" presetID="36" presetClass="emph" presetSubtype="0" repeatCount="3000" fill="hold" nodeType="withEffect">
                                  <p:stCondLst>
                                    <p:cond delay="2000"/>
                                  </p:stCondLst>
                                  <p:iterate type="lt">
                                    <p:tmPct val="10000"/>
                                  </p:iterate>
                                  <p:childTnLst>
                                    <p:animScale>
                                      <p:cBhvr>
                                        <p:cTn id="37" dur="500" autoRev="1" fill="hold">
                                          <p:stCondLst>
                                            <p:cond delay="0"/>
                                          </p:stCondLst>
                                        </p:cTn>
                                        <p:tgtEl>
                                          <p:spTgt spid="5">
                                            <p:txEl>
                                              <p:pRg st="0" end="0"/>
                                            </p:txEl>
                                          </p:spTgt>
                                        </p:tgtEl>
                                      </p:cBhvr>
                                      <p:to x="80000" y="100000"/>
                                    </p:animScale>
                                    <p:anim by="(#ppt_w*0.10)" calcmode="lin" valueType="num">
                                      <p:cBhvr>
                                        <p:cTn id="38" dur="500" autoRev="1" fill="hold">
                                          <p:stCondLst>
                                            <p:cond delay="0"/>
                                          </p:stCondLst>
                                        </p:cTn>
                                        <p:tgtEl>
                                          <p:spTgt spid="5">
                                            <p:txEl>
                                              <p:pRg st="0" end="0"/>
                                            </p:txEl>
                                          </p:spTgt>
                                        </p:tgtEl>
                                        <p:attrNameLst>
                                          <p:attrName>ppt_x</p:attrName>
                                        </p:attrNameLst>
                                      </p:cBhvr>
                                    </p:anim>
                                    <p:anim by="(-#ppt_w*0.10)" calcmode="lin" valueType="num">
                                      <p:cBhvr>
                                        <p:cTn id="39" dur="500" autoRev="1" fill="hold">
                                          <p:stCondLst>
                                            <p:cond delay="0"/>
                                          </p:stCondLst>
                                        </p:cTn>
                                        <p:tgtEl>
                                          <p:spTgt spid="5">
                                            <p:txEl>
                                              <p:pRg st="0" end="0"/>
                                            </p:txEl>
                                          </p:spTgt>
                                        </p:tgtEl>
                                        <p:attrNameLst>
                                          <p:attrName>ppt_y</p:attrName>
                                        </p:attrNameLst>
                                      </p:cBhvr>
                                    </p:anim>
                                    <p:animRot by="-480000">
                                      <p:cBhvr>
                                        <p:cTn id="40" dur="500" autoRev="1" fill="hold">
                                          <p:stCondLst>
                                            <p:cond delay="0"/>
                                          </p:stCondLst>
                                        </p:cTn>
                                        <p:tgtEl>
                                          <p:spTgt spid="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25" y="187038"/>
            <a:ext cx="11481220" cy="862444"/>
          </a:xfrm>
          <a:solidFill>
            <a:srgbClr val="E6CDFF"/>
          </a:solidFill>
          <a:ln w="57150">
            <a:solidFill>
              <a:srgbClr val="0000CC"/>
            </a:solidFill>
          </a:ln>
          <a:effectLst>
            <a:glow rad="228600">
              <a:schemeClr val="accent4">
                <a:satMod val="175000"/>
                <a:alpha val="40000"/>
              </a:schemeClr>
            </a:glow>
          </a:effectLst>
          <a:scene3d>
            <a:camera prst="orthographicFront"/>
            <a:lightRig rig="threePt" dir="t"/>
          </a:scene3d>
          <a:sp3d>
            <a:bevelT w="114300" prst="artDeco"/>
          </a:sp3d>
        </p:spPr>
        <p:txBody>
          <a:bodyPr anchor="ctr">
            <a:sp3d extrusionH="57150">
              <a:bevelT w="38100" h="38100"/>
            </a:sp3d>
          </a:bodyPr>
          <a:lstStyle/>
          <a:p>
            <a:r>
              <a:rPr lang="en-US" dirty="0" smtClean="0">
                <a:effectLst>
                  <a:outerShdw blurRad="50800" dist="38100" algn="l" rotWithShape="0">
                    <a:prstClr val="black">
                      <a:alpha val="40000"/>
                    </a:prstClr>
                  </a:outerShdw>
                </a:effectLst>
              </a:rPr>
              <a:t>    </a:t>
            </a:r>
            <a:r>
              <a:rPr lang="en-US" dirty="0" smtClean="0">
                <a:solidFill>
                  <a:srgbClr val="7030A0"/>
                </a:solidFill>
                <a:effectLst>
                  <a:outerShdw blurRad="50800" dist="38100" algn="l" rotWithShape="0">
                    <a:prstClr val="black">
                      <a:alpha val="40000"/>
                    </a:prstClr>
                  </a:outerShdw>
                </a:effectLst>
              </a:rPr>
              <a:t>Mazzaroth Constellations              </a:t>
            </a:r>
            <a:r>
              <a:rPr lang="en-US" dirty="0" smtClean="0">
                <a:solidFill>
                  <a:srgbClr val="9900CC"/>
                </a:solidFill>
              </a:rPr>
              <a:t>	</a:t>
            </a:r>
            <a:endParaRPr lang="en-US" b="1" dirty="0">
              <a:solidFill>
                <a:srgbClr val="9900CC"/>
              </a:solidFill>
              <a:effectLst>
                <a:outerShdw blurRad="50800" dist="38100" algn="l" rotWithShape="0">
                  <a:prstClr val="black">
                    <a:alpha val="40000"/>
                  </a:prstClr>
                </a:outerShdw>
              </a:effectLst>
              <a:latin typeface="Arial Black" panose="020B0A04020102020204" pitchFamily="34" charset="0"/>
            </a:endParaRPr>
          </a:p>
        </p:txBody>
      </p:sp>
      <p:sp>
        <p:nvSpPr>
          <p:cNvPr id="3" name="Content Placeholder 2"/>
          <p:cNvSpPr>
            <a:spLocks noGrp="1"/>
          </p:cNvSpPr>
          <p:nvPr>
            <p:ph idx="1"/>
          </p:nvPr>
        </p:nvSpPr>
        <p:spPr>
          <a:xfrm>
            <a:off x="354024" y="1342647"/>
            <a:ext cx="11481221" cy="5099717"/>
          </a:xfrm>
          <a:solidFill>
            <a:schemeClr val="accent6">
              <a:lumMod val="40000"/>
              <a:lumOff val="60000"/>
            </a:schemeClr>
          </a:solidFill>
          <a:ln w="38100">
            <a:solidFill>
              <a:srgbClr val="FFFF00"/>
            </a:solidFill>
          </a:ln>
          <a:scene3d>
            <a:camera prst="orthographicFront"/>
            <a:lightRig rig="threePt" dir="t"/>
          </a:scene3d>
          <a:sp3d>
            <a:bevelT w="114300" prst="artDeco"/>
          </a:sp3d>
        </p:spPr>
        <p:txBody>
          <a:bodyPr lIns="182880" tIns="182880">
            <a:normAutofit/>
            <a:sp3d extrusionH="57150">
              <a:bevelT w="38100" h="38100"/>
            </a:sp3d>
          </a:bodyPr>
          <a:lstStyle/>
          <a:p>
            <a:pPr>
              <a:spcBef>
                <a:spcPts val="0"/>
              </a:spcBef>
              <a:spcAft>
                <a:spcPts val="2400"/>
              </a:spcAft>
            </a:pPr>
            <a:r>
              <a:rPr lang="en-US" dirty="0" smtClean="0"/>
              <a:t>There are </a:t>
            </a:r>
            <a:r>
              <a:rPr lang="en-US" b="1" i="1" dirty="0" smtClean="0">
                <a:solidFill>
                  <a:srgbClr val="9900CC"/>
                </a:solidFill>
              </a:rPr>
              <a:t>twelve</a:t>
            </a:r>
            <a:r>
              <a:rPr lang="en-US" dirty="0" smtClean="0"/>
              <a:t> Mazzaroth Constellations that expose the full and complete plan of Salvation in the sky.</a:t>
            </a:r>
          </a:p>
          <a:p>
            <a:pPr>
              <a:spcBef>
                <a:spcPts val="0"/>
              </a:spcBef>
              <a:spcAft>
                <a:spcPts val="2400"/>
              </a:spcAft>
            </a:pPr>
            <a:r>
              <a:rPr lang="en-US" dirty="0" smtClean="0">
                <a:solidFill>
                  <a:srgbClr val="FF0000"/>
                </a:solidFill>
              </a:rPr>
              <a:t>One constellation for each month of the year.</a:t>
            </a:r>
          </a:p>
          <a:p>
            <a:pPr>
              <a:spcBef>
                <a:spcPts val="0"/>
              </a:spcBef>
              <a:spcAft>
                <a:spcPts val="2400"/>
              </a:spcAft>
            </a:pPr>
            <a:r>
              <a:rPr lang="en-US" dirty="0" smtClean="0">
                <a:solidFill>
                  <a:srgbClr val="FF0000"/>
                </a:solidFill>
              </a:rPr>
              <a:t>One Constellation for each month of the year that the Tree of Life produces fruit, as written in </a:t>
            </a:r>
            <a:r>
              <a:rPr lang="en-US" dirty="0" smtClean="0">
                <a:solidFill>
                  <a:srgbClr val="00B050"/>
                </a:solidFill>
              </a:rPr>
              <a:t>Rev 22:2.  Revelation</a:t>
            </a:r>
            <a:r>
              <a:rPr lang="en-US" dirty="0" smtClean="0">
                <a:solidFill>
                  <a:srgbClr val="FF0000"/>
                </a:solidFill>
              </a:rPr>
              <a:t> tells us that there are </a:t>
            </a:r>
            <a:r>
              <a:rPr lang="en-US" b="1" i="1" dirty="0" smtClean="0">
                <a:solidFill>
                  <a:srgbClr val="9900CC"/>
                </a:solidFill>
              </a:rPr>
              <a:t>twelve</a:t>
            </a:r>
            <a:r>
              <a:rPr lang="en-US" dirty="0" smtClean="0">
                <a:solidFill>
                  <a:srgbClr val="FF0000"/>
                </a:solidFill>
              </a:rPr>
              <a:t> fruits.  Let’s read it carefully –</a:t>
            </a:r>
          </a:p>
          <a:p>
            <a:pPr marL="1554480" indent="-1554480">
              <a:spcBef>
                <a:spcPts val="0"/>
              </a:spcBef>
              <a:spcAft>
                <a:spcPts val="2400"/>
              </a:spcAft>
              <a:buNone/>
            </a:pPr>
            <a:r>
              <a:rPr lang="en-US" dirty="0">
                <a:solidFill>
                  <a:srgbClr val="008080"/>
                </a:solidFill>
                <a:latin typeface="Georgia" panose="02040502050405020303" pitchFamily="18" charset="0"/>
              </a:rPr>
              <a:t>Rev </a:t>
            </a:r>
            <a:r>
              <a:rPr lang="en-US" dirty="0" smtClean="0">
                <a:solidFill>
                  <a:srgbClr val="008080"/>
                </a:solidFill>
                <a:latin typeface="Georgia" panose="02040502050405020303" pitchFamily="18" charset="0"/>
              </a:rPr>
              <a:t>22:2</a:t>
            </a:r>
            <a:r>
              <a:rPr lang="en-US" dirty="0">
                <a:solidFill>
                  <a:schemeClr val="accent2">
                    <a:lumMod val="75000"/>
                  </a:schemeClr>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In </a:t>
            </a:r>
            <a:r>
              <a:rPr lang="en-US" dirty="0">
                <a:solidFill>
                  <a:schemeClr val="accent2">
                    <a:lumMod val="75000"/>
                  </a:schemeClr>
                </a:solidFill>
                <a:latin typeface="Georgia" panose="02040502050405020303" pitchFamily="18" charset="0"/>
              </a:rPr>
              <a:t>the midst of the street of it, and on either side of the river, </a:t>
            </a:r>
            <a:r>
              <a:rPr lang="en-US" i="1" dirty="0">
                <a:solidFill>
                  <a:srgbClr val="808080"/>
                </a:solidFill>
                <a:latin typeface="Georgia" panose="02040502050405020303" pitchFamily="18" charset="0"/>
              </a:rPr>
              <a:t>was there</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the tree of life, </a:t>
            </a:r>
            <a:r>
              <a:rPr lang="en-US" b="1" dirty="0">
                <a:solidFill>
                  <a:srgbClr val="9900CC"/>
                </a:solidFill>
                <a:latin typeface="Georgia" panose="02040502050405020303" pitchFamily="18" charset="0"/>
              </a:rPr>
              <a:t>which bare </a:t>
            </a:r>
            <a:r>
              <a:rPr lang="en-US" b="1" dirty="0">
                <a:solidFill>
                  <a:srgbClr val="9900CC"/>
                </a:solidFill>
                <a:effectLst>
                  <a:glow rad="127000">
                    <a:srgbClr val="00FF00"/>
                  </a:glow>
                </a:effectLst>
                <a:latin typeface="Georgia" panose="02040502050405020303" pitchFamily="18" charset="0"/>
              </a:rPr>
              <a:t>twelve</a:t>
            </a:r>
            <a:r>
              <a:rPr lang="en-US" b="1" dirty="0">
                <a:solidFill>
                  <a:srgbClr val="9900CC"/>
                </a:solidFill>
                <a:latin typeface="Georgia" panose="02040502050405020303" pitchFamily="18" charset="0"/>
              </a:rPr>
              <a:t> </a:t>
            </a:r>
            <a:r>
              <a:rPr lang="en-US" i="1" dirty="0">
                <a:solidFill>
                  <a:srgbClr val="808080"/>
                </a:solidFill>
                <a:latin typeface="Georgia" panose="02040502050405020303" pitchFamily="18" charset="0"/>
              </a:rPr>
              <a:t>manner of</a:t>
            </a:r>
            <a:r>
              <a:rPr lang="en-US" dirty="0">
                <a:solidFill>
                  <a:prstClr val="black"/>
                </a:solidFill>
                <a:latin typeface="Georgia" panose="02040502050405020303" pitchFamily="18" charset="0"/>
              </a:rPr>
              <a:t> </a:t>
            </a:r>
            <a:r>
              <a:rPr lang="en-US" b="1" dirty="0">
                <a:solidFill>
                  <a:srgbClr val="9900CC"/>
                </a:solidFill>
                <a:latin typeface="Georgia" panose="02040502050405020303" pitchFamily="18" charset="0"/>
              </a:rPr>
              <a:t>fruits, </a:t>
            </a:r>
            <a:r>
              <a:rPr lang="en-US" i="1" dirty="0">
                <a:solidFill>
                  <a:srgbClr val="808080"/>
                </a:solidFill>
                <a:latin typeface="Georgia" panose="02040502050405020303" pitchFamily="18" charset="0"/>
              </a:rPr>
              <a:t>and</a:t>
            </a:r>
            <a:r>
              <a:rPr lang="en-US" dirty="0">
                <a:solidFill>
                  <a:prstClr val="black"/>
                </a:solidFill>
                <a:latin typeface="Georgia" panose="02040502050405020303" pitchFamily="18" charset="0"/>
              </a:rPr>
              <a:t> </a:t>
            </a:r>
            <a:r>
              <a:rPr lang="en-US" b="1" dirty="0">
                <a:solidFill>
                  <a:srgbClr val="9900CC"/>
                </a:solidFill>
                <a:latin typeface="Georgia" panose="02040502050405020303" pitchFamily="18" charset="0"/>
              </a:rPr>
              <a:t>yielded her fruit </a:t>
            </a:r>
            <a:r>
              <a:rPr lang="en-US" b="1" dirty="0">
                <a:solidFill>
                  <a:srgbClr val="9900CC"/>
                </a:solidFill>
                <a:effectLst>
                  <a:glow rad="127000">
                    <a:srgbClr val="00FF00"/>
                  </a:glow>
                </a:effectLst>
                <a:latin typeface="Georgia" panose="02040502050405020303" pitchFamily="18" charset="0"/>
              </a:rPr>
              <a:t>every month: </a:t>
            </a:r>
            <a:r>
              <a:rPr lang="en-US" dirty="0">
                <a:solidFill>
                  <a:schemeClr val="accent2">
                    <a:lumMod val="75000"/>
                  </a:schemeClr>
                </a:solidFill>
                <a:latin typeface="Georgia" panose="02040502050405020303" pitchFamily="18" charset="0"/>
              </a:rPr>
              <a:t>and the leaves of the tree </a:t>
            </a:r>
            <a:r>
              <a:rPr lang="en-US" i="1" dirty="0">
                <a:solidFill>
                  <a:srgbClr val="808080"/>
                </a:solidFill>
                <a:latin typeface="Georgia" panose="02040502050405020303" pitchFamily="18" charset="0"/>
              </a:rPr>
              <a:t>were</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for the healing of the nations. </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  </a:t>
            </a:r>
            <a:r>
              <a:rPr lang="en-US" sz="2400" dirty="0" smtClean="0"/>
              <a:t>KJV</a:t>
            </a:r>
            <a:endParaRPr lang="en-US" sz="2400" dirty="0"/>
          </a:p>
        </p:txBody>
      </p:sp>
      <p:cxnSp>
        <p:nvCxnSpPr>
          <p:cNvPr id="5" name="Straight Arrow Connector 4"/>
          <p:cNvCxnSpPr/>
          <p:nvPr/>
        </p:nvCxnSpPr>
        <p:spPr>
          <a:xfrm>
            <a:off x="7445829" y="606997"/>
            <a:ext cx="1225898" cy="0"/>
          </a:xfrm>
          <a:prstGeom prst="straightConnector1">
            <a:avLst/>
          </a:prstGeom>
          <a:ln w="76200">
            <a:solidFill>
              <a:srgbClr val="9900CC"/>
            </a:solidFill>
            <a:headEnd type="none" w="med" len="med"/>
            <a:tailEnd type="arrow" w="med" len="med"/>
          </a:ln>
          <a:effectLst>
            <a:outerShdw blurRad="50800" dist="38100" dir="5400000" algn="t" rotWithShape="0">
              <a:prstClr val="black">
                <a:alpha val="40000"/>
              </a:prstClr>
            </a:outerShdw>
          </a:effectLst>
          <a:scene3d>
            <a:camera prst="orthographicFront"/>
            <a:lightRig rig="threePt" dir="t"/>
          </a:scene3d>
          <a:sp3d>
            <a:bevelT w="139700" h="139700" prst="divot"/>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9005458" y="599266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47</a:t>
            </a:fld>
            <a:endParaRPr lang="en-US" dirty="0">
              <a:solidFill>
                <a:schemeClr val="tx1"/>
              </a:solidFill>
            </a:endParaRPr>
          </a:p>
        </p:txBody>
      </p:sp>
      <p:sp>
        <p:nvSpPr>
          <p:cNvPr id="6" name="Rectangle 5"/>
          <p:cNvSpPr/>
          <p:nvPr/>
        </p:nvSpPr>
        <p:spPr>
          <a:xfrm>
            <a:off x="8558543" y="322076"/>
            <a:ext cx="2612352" cy="5698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4400" dirty="0" smtClean="0">
                <a:ln>
                  <a:solidFill>
                    <a:sysClr val="windowText" lastClr="000000"/>
                  </a:solidFill>
                </a:ln>
                <a:solidFill>
                  <a:srgbClr val="FF3399"/>
                </a:solidFill>
                <a:effectLst>
                  <a:outerShdw blurRad="38100" dist="38100" dir="2700000" algn="tl">
                    <a:srgbClr val="000000">
                      <a:alpha val="43137"/>
                    </a:srgbClr>
                  </a:outerShdw>
                </a:effectLst>
                <a:latin typeface="Arial Black" panose="020B0A04020102020204" pitchFamily="34" charset="0"/>
              </a:rPr>
              <a:t>Twelve!</a:t>
            </a:r>
            <a:endParaRPr lang="en-US" sz="4400" dirty="0">
              <a:ln>
                <a:solidFill>
                  <a:sysClr val="windowText" lastClr="000000"/>
                </a:solidFill>
              </a:ln>
              <a:solidFill>
                <a:srgbClr val="FF3399"/>
              </a:solidFill>
              <a:effectLst>
                <a:outerShdw blurRad="38100" dist="38100" dir="2700000" algn="tl">
                  <a:srgbClr val="000000">
                    <a:alpha val="43137"/>
                  </a:srgbClr>
                </a:outerShdw>
              </a:effectLst>
              <a:latin typeface="Arial Black" panose="020B0A04020102020204" pitchFamily="34" charset="0"/>
            </a:endParaRPr>
          </a:p>
        </p:txBody>
      </p:sp>
      <p:sp>
        <p:nvSpPr>
          <p:cNvPr id="7" name="Cloud Callout 6"/>
          <p:cNvSpPr/>
          <p:nvPr/>
        </p:nvSpPr>
        <p:spPr>
          <a:xfrm>
            <a:off x="7948245" y="1803041"/>
            <a:ext cx="3771529" cy="1429555"/>
          </a:xfrm>
          <a:prstGeom prst="cloudCallout">
            <a:avLst>
              <a:gd name="adj1" fmla="val -65606"/>
              <a:gd name="adj2" fmla="val 16417"/>
            </a:avLst>
          </a:prstGeom>
          <a:solidFill>
            <a:srgbClr val="FF99FF"/>
          </a:solidFill>
          <a:ln w="38100">
            <a:solidFill>
              <a:srgbClr val="00FF00"/>
            </a:solidFill>
          </a:ln>
          <a:effectLst>
            <a:glow rad="635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tIns="91440" rtlCol="0" anchor="ctr">
            <a:sp3d extrusionH="57150">
              <a:bevelT w="38100" h="38100"/>
            </a:sp3d>
          </a:bodyPr>
          <a:lstStyle/>
          <a:p>
            <a:pPr algn="ctr"/>
            <a:r>
              <a:rPr lang="en-US" sz="2400" dirty="0" smtClean="0">
                <a:solidFill>
                  <a:srgbClr val="C00000"/>
                </a:solidFill>
              </a:rPr>
              <a:t>There is not a 13</a:t>
            </a:r>
            <a:r>
              <a:rPr lang="en-US" sz="2400" baseline="30000" dirty="0" smtClean="0">
                <a:solidFill>
                  <a:srgbClr val="C00000"/>
                </a:solidFill>
              </a:rPr>
              <a:t>th</a:t>
            </a:r>
            <a:r>
              <a:rPr lang="en-US" sz="2400" dirty="0" smtClean="0">
                <a:solidFill>
                  <a:srgbClr val="C00000"/>
                </a:solidFill>
              </a:rPr>
              <a:t> constellation, nor a 13</a:t>
            </a:r>
            <a:r>
              <a:rPr lang="en-US" sz="2400" baseline="30000" dirty="0" smtClean="0">
                <a:solidFill>
                  <a:srgbClr val="C00000"/>
                </a:solidFill>
              </a:rPr>
              <a:t>th</a:t>
            </a:r>
            <a:r>
              <a:rPr lang="en-US" sz="2400" dirty="0" smtClean="0">
                <a:solidFill>
                  <a:srgbClr val="C00000"/>
                </a:solidFill>
              </a:rPr>
              <a:t> month!!!</a:t>
            </a:r>
            <a:endParaRPr lang="en-US" sz="2400" dirty="0">
              <a:solidFill>
                <a:srgbClr val="C00000"/>
              </a:solidFill>
            </a:endParaRPr>
          </a:p>
        </p:txBody>
      </p:sp>
    </p:spTree>
    <p:extLst>
      <p:ext uri="{BB962C8B-B14F-4D97-AF65-F5344CB8AC3E}">
        <p14:creationId xmlns:p14="http://schemas.microsoft.com/office/powerpoint/2010/main" val="400334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5000" fill="hold" nodeType="withEffect">
                                  <p:stCondLst>
                                    <p:cond delay="0"/>
                                  </p:stCondLst>
                                  <p:childTnLst>
                                    <p:anim calcmode="discrete" valueType="str">
                                      <p:cBhvr>
                                        <p:cTn id="6" dur="1000" fill="hold"/>
                                        <p:tgtEl>
                                          <p:spTgt spid="5"/>
                                        </p:tgtEl>
                                        <p:attrNameLst>
                                          <p:attrName>style.visibility</p:attrName>
                                        </p:attrNameLst>
                                      </p:cBhvr>
                                      <p:tavLst>
                                        <p:tav tm="0">
                                          <p:val>
                                            <p:strVal val="hidden"/>
                                          </p:val>
                                        </p:tav>
                                        <p:tav tm="50000">
                                          <p:val>
                                            <p:strVal val="visible"/>
                                          </p:val>
                                        </p:tav>
                                      </p:tavLst>
                                    </p:anim>
                                  </p:childTnLst>
                                </p:cTn>
                              </p:par>
                              <p:par>
                                <p:cTn id="7" presetID="45"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2000"/>
                                        <p:tgtEl>
                                          <p:spTgt spid="6"/>
                                        </p:tgtEl>
                                      </p:cBhvr>
                                    </p:animEffect>
                                    <p:anim calcmode="lin" valueType="num">
                                      <p:cBhvr>
                                        <p:cTn id="10" dur="2000" fill="hold"/>
                                        <p:tgtEl>
                                          <p:spTgt spid="6"/>
                                        </p:tgtEl>
                                        <p:attrNameLst>
                                          <p:attrName>ppt_w</p:attrName>
                                        </p:attrNameLst>
                                      </p:cBhvr>
                                      <p:tavLst>
                                        <p:tav tm="0" fmla="#ppt_w*sin(2.5*pi*$)">
                                          <p:val>
                                            <p:fltVal val="0"/>
                                          </p:val>
                                        </p:tav>
                                        <p:tav tm="100000">
                                          <p:val>
                                            <p:fltVal val="1"/>
                                          </p:val>
                                        </p:tav>
                                      </p:tavLst>
                                    </p:anim>
                                    <p:anim calcmode="lin" valueType="num">
                                      <p:cBhvr>
                                        <p:cTn id="11"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left)">
                                      <p:cBhvr>
                                        <p:cTn id="16" dur="1250"/>
                                        <p:tgtEl>
                                          <p:spTgt spid="3">
                                            <p:txEl>
                                              <p:pRg st="1" end="1"/>
                                            </p:txEl>
                                          </p:spTgt>
                                        </p:tgtEl>
                                      </p:cBhvr>
                                    </p:animEffect>
                                  </p:childTnLst>
                                </p:cTn>
                              </p:par>
                              <p:par>
                                <p:cTn id="17" presetID="31" presetClass="entr" presetSubtype="0"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25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1823" y="42204"/>
            <a:ext cx="7675948" cy="696191"/>
          </a:xfrm>
          <a:solidFill>
            <a:schemeClr val="accent4">
              <a:lumMod val="40000"/>
              <a:lumOff val="60000"/>
            </a:schemeClr>
          </a:solidFill>
          <a:ln w="28575">
            <a:solidFill>
              <a:srgbClr val="9900CC"/>
            </a:solidFill>
          </a:ln>
          <a:effectLst>
            <a:glow rad="127000">
              <a:srgbClr val="34E9FC"/>
            </a:glow>
          </a:effectLst>
          <a:scene3d>
            <a:camera prst="orthographicFront"/>
            <a:lightRig rig="threePt" dir="t"/>
          </a:scene3d>
          <a:sp3d>
            <a:bevelT w="114300" prst="artDeco"/>
          </a:sp3d>
        </p:spPr>
        <p:txBody>
          <a:bodyPr tIns="91440" bIns="0" anchor="b">
            <a:normAutofit/>
            <a:sp3d extrusionH="57150">
              <a:bevelT w="38100" h="38100"/>
            </a:sp3d>
          </a:bodyPr>
          <a:lstStyle/>
          <a:p>
            <a:pPr algn="ctr"/>
            <a:r>
              <a:rPr lang="en-US" i="1" dirty="0" smtClean="0">
                <a:latin typeface="Georgia" panose="02040502050405020303" pitchFamily="18" charset="0"/>
              </a:rPr>
              <a:t>There are </a:t>
            </a:r>
            <a:r>
              <a:rPr lang="en-US" i="1" dirty="0" smtClean="0">
                <a:effectLst>
                  <a:outerShdw blurRad="50800" dist="38100" algn="l" rotWithShape="0">
                    <a:prstClr val="black">
                      <a:alpha val="40000"/>
                    </a:prstClr>
                  </a:outerShdw>
                </a:effectLst>
                <a:latin typeface="Georgia" panose="02040502050405020303" pitchFamily="18" charset="0"/>
              </a:rPr>
              <a:t>– </a:t>
            </a:r>
            <a:r>
              <a:rPr lang="en-US" dirty="0" smtClean="0">
                <a:solidFill>
                  <a:srgbClr val="9900CC"/>
                </a:solidFill>
                <a:effectLst>
                  <a:outerShdw blurRad="50800" dist="38100" algn="l" rotWithShape="0">
                    <a:prstClr val="black">
                      <a:alpha val="40000"/>
                    </a:prstClr>
                  </a:outerShdw>
                </a:effectLst>
                <a:latin typeface="Arial Black" panose="020B0A04020102020204" pitchFamily="34" charset="0"/>
              </a:rPr>
              <a:t>TWELVE … </a:t>
            </a:r>
            <a:endParaRPr lang="en-US" dirty="0">
              <a:solidFill>
                <a:srgbClr val="9900CC"/>
              </a:solidFill>
              <a:effectLst>
                <a:outerShdw blurRad="50800" dist="38100" algn="l" rotWithShape="0">
                  <a:prstClr val="black">
                    <a:alpha val="40000"/>
                  </a:prstClr>
                </a:outerShdw>
              </a:effectLst>
              <a:latin typeface="Arial Black" panose="020B0A04020102020204" pitchFamily="34" charset="0"/>
            </a:endParaRPr>
          </a:p>
        </p:txBody>
      </p:sp>
      <p:sp>
        <p:nvSpPr>
          <p:cNvPr id="3" name="Content Placeholder 2"/>
          <p:cNvSpPr>
            <a:spLocks noGrp="1"/>
          </p:cNvSpPr>
          <p:nvPr>
            <p:ph idx="1"/>
          </p:nvPr>
        </p:nvSpPr>
        <p:spPr>
          <a:xfrm>
            <a:off x="309093" y="823079"/>
            <a:ext cx="11578107" cy="5899842"/>
          </a:xfrm>
          <a:solidFill>
            <a:srgbClr val="F2E5FF"/>
          </a:solidFill>
          <a:ln w="38100">
            <a:solidFill>
              <a:srgbClr val="9900CC"/>
            </a:solidFill>
          </a:ln>
          <a:effectLst>
            <a:glow rad="127000">
              <a:srgbClr val="34E9FC"/>
            </a:glow>
          </a:effectLst>
          <a:scene3d>
            <a:camera prst="orthographicFront"/>
            <a:lightRig rig="threePt" dir="t"/>
          </a:scene3d>
          <a:sp3d>
            <a:bevelT w="114300" prst="artDeco"/>
          </a:sp3d>
        </p:spPr>
        <p:txBody>
          <a:bodyPr lIns="182880" tIns="91440">
            <a:sp3d extrusionH="57150">
              <a:bevelT w="38100" h="38100"/>
            </a:sp3d>
          </a:bodyPr>
          <a:lstStyle/>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fruits on the tree of life</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Mazzaroth Constellations</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captains reserved for taking care of Solomon’s kingdom – </a:t>
            </a:r>
            <a:r>
              <a:rPr lang="en-US" u="sng" dirty="0" smtClean="0"/>
              <a:t>one for</a:t>
            </a:r>
            <a:r>
              <a:rPr lang="en-US" dirty="0" smtClean="0"/>
              <a:t> 		       </a:t>
            </a:r>
            <a:r>
              <a:rPr lang="en-US" u="sng" dirty="0" smtClean="0"/>
              <a:t>each month</a:t>
            </a:r>
            <a:r>
              <a:rPr lang="en-US" dirty="0" smtClean="0"/>
              <a:t> </a:t>
            </a:r>
            <a:r>
              <a:rPr lang="en-US" dirty="0" smtClean="0">
                <a:solidFill>
                  <a:srgbClr val="00B050"/>
                </a:solidFill>
              </a:rPr>
              <a:t>(See 1 Chron 27:1.)</a:t>
            </a:r>
          </a:p>
          <a:p>
            <a:pPr>
              <a:spcBef>
                <a:spcPts val="0"/>
              </a:spcBef>
              <a:spcAft>
                <a:spcPts val="1000"/>
              </a:spcAft>
            </a:pPr>
            <a:r>
              <a:rPr lang="en-US" b="1" dirty="0">
                <a:solidFill>
                  <a:srgbClr val="9900CC"/>
                </a:solidFill>
                <a:effectLst>
                  <a:outerShdw blurRad="38100" dist="38100" dir="2700000" algn="tl">
                    <a:srgbClr val="000000">
                      <a:alpha val="43137"/>
                    </a:srgbClr>
                  </a:outerShdw>
                </a:effectLst>
              </a:rPr>
              <a:t>TWELVE</a:t>
            </a:r>
            <a:r>
              <a:rPr lang="en-US" dirty="0"/>
              <a:t> tribes of </a:t>
            </a:r>
            <a:r>
              <a:rPr lang="en-US" dirty="0" err="1" smtClean="0"/>
              <a:t>Yisra’el</a:t>
            </a:r>
            <a:endParaRPr lang="en-US" dirty="0" smtClean="0"/>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divisions in a light season declared by </a:t>
            </a:r>
            <a:r>
              <a:rPr lang="en-US" b="1" dirty="0" smtClean="0">
                <a:solidFill>
                  <a:srgbClr val="0000FF"/>
                </a:solidFill>
              </a:rPr>
              <a:t>Yahusha</a:t>
            </a:r>
            <a:r>
              <a:rPr lang="en-US" dirty="0" smtClean="0"/>
              <a:t> – </a:t>
            </a:r>
            <a:r>
              <a:rPr lang="en-US" dirty="0" smtClean="0">
                <a:solidFill>
                  <a:srgbClr val="00B050"/>
                </a:solidFill>
              </a:rPr>
              <a:t>John 11:9</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months in prophetic years – (30 cycles per month)</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months in the year of Noah’s flood (proven 30 cycles per month)</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months in the year that Joshua entered Canaan</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t> months in the year that </a:t>
            </a:r>
            <a:r>
              <a:rPr lang="en-US" b="1" dirty="0" smtClean="0">
                <a:solidFill>
                  <a:srgbClr val="0000FF"/>
                </a:solidFill>
              </a:rPr>
              <a:t>Yahusha</a:t>
            </a:r>
            <a:r>
              <a:rPr lang="en-US" dirty="0" smtClean="0"/>
              <a:t> stood up to speak on “that Last 	   	       Great Day” of Sukkot/Tabernacles – </a:t>
            </a:r>
            <a:r>
              <a:rPr lang="en-US" dirty="0" smtClean="0">
                <a:solidFill>
                  <a:srgbClr val="00B050"/>
                </a:solidFill>
              </a:rPr>
              <a:t>John 7:37</a:t>
            </a:r>
          </a:p>
          <a:p>
            <a:pPr>
              <a:spcBef>
                <a:spcPts val="0"/>
              </a:spcBef>
              <a:spcAft>
                <a:spcPts val="1000"/>
              </a:spcAft>
            </a:pPr>
            <a:r>
              <a:rPr lang="en-US" b="1" dirty="0" smtClean="0">
                <a:solidFill>
                  <a:srgbClr val="9900CC"/>
                </a:solidFill>
                <a:effectLst>
                  <a:outerShdw blurRad="38100" dist="38100" dir="2700000" algn="tl">
                    <a:srgbClr val="000000">
                      <a:alpha val="43137"/>
                    </a:srgbClr>
                  </a:outerShdw>
                </a:effectLst>
              </a:rPr>
              <a:t>TWELVE</a:t>
            </a:r>
            <a:r>
              <a:rPr lang="en-US" dirty="0" smtClean="0">
                <a:solidFill>
                  <a:srgbClr val="00B050"/>
                </a:solidFill>
              </a:rPr>
              <a:t> </a:t>
            </a:r>
            <a:r>
              <a:rPr lang="en-US" dirty="0" smtClean="0"/>
              <a:t>months in the year of </a:t>
            </a:r>
            <a:r>
              <a:rPr lang="en-US" b="1" dirty="0">
                <a:solidFill>
                  <a:srgbClr val="0000FF"/>
                </a:solidFill>
              </a:rPr>
              <a:t>Y</a:t>
            </a:r>
            <a:r>
              <a:rPr lang="en-US" b="1" dirty="0" smtClean="0">
                <a:solidFill>
                  <a:srgbClr val="0000FF"/>
                </a:solidFill>
              </a:rPr>
              <a:t>ahusha’s</a:t>
            </a:r>
            <a:r>
              <a:rPr lang="en-US" dirty="0" smtClean="0">
                <a:solidFill>
                  <a:srgbClr val="0000FF"/>
                </a:solidFill>
              </a:rPr>
              <a:t> Ultimate Sacrifice</a:t>
            </a:r>
            <a:endParaRPr lang="en-US" dirty="0">
              <a:solidFill>
                <a:srgbClr val="0000FF"/>
              </a:solidFill>
            </a:endParaRPr>
          </a:p>
        </p:txBody>
      </p:sp>
      <p:sp>
        <p:nvSpPr>
          <p:cNvPr id="4" name="Slide Number Placeholder 3"/>
          <p:cNvSpPr>
            <a:spLocks noGrp="1"/>
          </p:cNvSpPr>
          <p:nvPr>
            <p:ph type="sldNum" sz="quarter" idx="12"/>
          </p:nvPr>
        </p:nvSpPr>
        <p:spPr>
          <a:xfrm>
            <a:off x="9067804" y="6283613"/>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48</a:t>
            </a:fld>
            <a:endParaRPr lang="en-US" dirty="0">
              <a:solidFill>
                <a:schemeClr val="tx1">
                  <a:lumMod val="95000"/>
                  <a:lumOff val="5000"/>
                </a:schemeClr>
              </a:solidFill>
            </a:endParaRPr>
          </a:p>
        </p:txBody>
      </p:sp>
    </p:spTree>
    <p:extLst>
      <p:ext uri="{BB962C8B-B14F-4D97-AF65-F5344CB8AC3E}">
        <p14:creationId xmlns:p14="http://schemas.microsoft.com/office/powerpoint/2010/main" val="17257124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1433" y="342385"/>
            <a:ext cx="3907128" cy="852659"/>
          </a:xfrm>
          <a:solidFill>
            <a:schemeClr val="bg1">
              <a:lumMod val="85000"/>
            </a:schemeClr>
          </a:solidFill>
          <a:ln>
            <a:solidFill>
              <a:schemeClr val="bg1">
                <a:lumMod val="50000"/>
              </a:schemeClr>
            </a:solidFill>
          </a:ln>
          <a:scene3d>
            <a:camera prst="orthographicFront"/>
            <a:lightRig rig="threePt" dir="t"/>
          </a:scene3d>
          <a:sp3d>
            <a:bevelT/>
          </a:sp3d>
        </p:spPr>
        <p:txBody>
          <a:bodyPr>
            <a:sp3d extrusionH="57150">
              <a:bevelT w="38100" h="38100"/>
            </a:sp3d>
          </a:bodyPr>
          <a:lstStyle/>
          <a:p>
            <a:pPr algn="ctr"/>
            <a:r>
              <a:rPr lang="en-US" dirty="0" smtClean="0">
                <a:solidFill>
                  <a:srgbClr val="FF0000"/>
                </a:solidFill>
                <a:latin typeface="Cooper Black" panose="0208090404030B020404" pitchFamily="18" charset="0"/>
              </a:rPr>
              <a:t>QUESTION -</a:t>
            </a:r>
            <a:endParaRPr lang="en-US" dirty="0">
              <a:solidFill>
                <a:srgbClr val="FF0000"/>
              </a:solidFill>
              <a:latin typeface="Cooper Black" panose="0208090404030B020404" pitchFamily="18" charset="0"/>
            </a:endParaRPr>
          </a:p>
        </p:txBody>
      </p:sp>
      <p:sp>
        <p:nvSpPr>
          <p:cNvPr id="3" name="Content Placeholder 2"/>
          <p:cNvSpPr>
            <a:spLocks noGrp="1"/>
          </p:cNvSpPr>
          <p:nvPr>
            <p:ph idx="1"/>
          </p:nvPr>
        </p:nvSpPr>
        <p:spPr>
          <a:xfrm>
            <a:off x="838200" y="1963881"/>
            <a:ext cx="10515600" cy="4213081"/>
          </a:xfrm>
        </p:spPr>
        <p:txBody>
          <a:bodyPr>
            <a:normAutofit/>
            <a:scene3d>
              <a:camera prst="orthographicFront"/>
              <a:lightRig rig="threePt" dir="t"/>
            </a:scene3d>
            <a:sp3d extrusionH="57150">
              <a:bevelT w="38100" h="38100"/>
            </a:sp3d>
          </a:bodyPr>
          <a:lstStyle/>
          <a:p>
            <a:pPr marL="0" indent="0" algn="ctr">
              <a:spcBef>
                <a:spcPts val="0"/>
              </a:spcBef>
              <a:spcAft>
                <a:spcPts val="1800"/>
              </a:spcAft>
              <a:buNone/>
            </a:pPr>
            <a:r>
              <a:rPr lang="en-US" sz="4800" dirty="0" smtClean="0">
                <a:solidFill>
                  <a:srgbClr val="FF0000"/>
                </a:solidFill>
                <a:latin typeface="Cooper Black" panose="0208090404030B020404" pitchFamily="18" charset="0"/>
              </a:rPr>
              <a:t>WHERE IS A </a:t>
            </a:r>
            <a:r>
              <a:rPr lang="en-US" sz="4800" dirty="0" smtClean="0">
                <a:latin typeface="Cooper Black" panose="0208090404030B020404" pitchFamily="18" charset="0"/>
              </a:rPr>
              <a:t>13</a:t>
            </a:r>
            <a:r>
              <a:rPr lang="en-US" sz="4800" baseline="30000" dirty="0" smtClean="0">
                <a:latin typeface="Cooper Black" panose="0208090404030B020404" pitchFamily="18" charset="0"/>
              </a:rPr>
              <a:t>TH</a:t>
            </a:r>
            <a:r>
              <a:rPr lang="en-US" sz="4800" dirty="0" smtClean="0">
                <a:solidFill>
                  <a:srgbClr val="FF0000"/>
                </a:solidFill>
                <a:latin typeface="Cooper Black" panose="0208090404030B020404" pitchFamily="18" charset="0"/>
              </a:rPr>
              <a:t> MONTH –</a:t>
            </a:r>
          </a:p>
          <a:p>
            <a:pPr marL="0" indent="0" algn="ctr">
              <a:spcBef>
                <a:spcPts val="0"/>
              </a:spcBef>
              <a:spcAft>
                <a:spcPts val="1800"/>
              </a:spcAft>
              <a:buNone/>
            </a:pPr>
            <a:r>
              <a:rPr lang="en-US" sz="4800" dirty="0" smtClean="0">
                <a:latin typeface="Cooper Black" panose="0208090404030B020404" pitchFamily="18" charset="0"/>
              </a:rPr>
              <a:t>WITH A SECOND WITNESS </a:t>
            </a:r>
            <a:r>
              <a:rPr lang="en-US" sz="4800" dirty="0" smtClean="0">
                <a:solidFill>
                  <a:srgbClr val="FF0000"/>
                </a:solidFill>
                <a:latin typeface="Cooper Black" panose="0208090404030B020404" pitchFamily="18" charset="0"/>
              </a:rPr>
              <a:t>AS</a:t>
            </a:r>
          </a:p>
          <a:p>
            <a:pPr marL="0" indent="0" algn="ctr">
              <a:spcBef>
                <a:spcPts val="0"/>
              </a:spcBef>
              <a:spcAft>
                <a:spcPts val="1800"/>
              </a:spcAft>
              <a:buNone/>
            </a:pPr>
            <a:r>
              <a:rPr lang="en-US" sz="4800" dirty="0" smtClean="0">
                <a:solidFill>
                  <a:srgbClr val="FF0000"/>
                </a:solidFill>
                <a:latin typeface="Cooper Black" panose="0208090404030B020404" pitchFamily="18" charset="0"/>
              </a:rPr>
              <a:t>REQUIRED BY </a:t>
            </a:r>
            <a:r>
              <a:rPr lang="en-US" sz="4800" dirty="0" smtClean="0">
                <a:solidFill>
                  <a:srgbClr val="0000CC"/>
                </a:solidFill>
                <a:latin typeface="Cooper Black" panose="0208090404030B020404" pitchFamily="18" charset="0"/>
              </a:rPr>
              <a:t>YAHUAH?</a:t>
            </a:r>
          </a:p>
          <a:p>
            <a:pPr marL="457200" lvl="1" indent="0">
              <a:buNone/>
            </a:pPr>
            <a:endParaRPr lang="en-US" sz="4400" dirty="0" smtClean="0">
              <a:solidFill>
                <a:srgbClr val="FF0000"/>
              </a:solidFill>
              <a:latin typeface="Cooper Black" panose="0208090404030B020404" pitchFamily="18" charset="0"/>
            </a:endParaRPr>
          </a:p>
        </p:txBody>
      </p:sp>
      <p:cxnSp>
        <p:nvCxnSpPr>
          <p:cNvPr id="5" name="Straight Connector 4"/>
          <p:cNvCxnSpPr/>
          <p:nvPr/>
        </p:nvCxnSpPr>
        <p:spPr>
          <a:xfrm>
            <a:off x="3978610" y="3512891"/>
            <a:ext cx="5795493" cy="0"/>
          </a:xfrm>
          <a:prstGeom prst="line">
            <a:avLst/>
          </a:prstGeom>
          <a:ln w="76200">
            <a:solidFill>
              <a:srgbClr val="FB6BEA"/>
            </a:solidFill>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4" name="Lightning Bolt 3"/>
          <p:cNvSpPr/>
          <p:nvPr/>
        </p:nvSpPr>
        <p:spPr>
          <a:xfrm rot="5189637">
            <a:off x="6473512" y="91427"/>
            <a:ext cx="1819217" cy="2100575"/>
          </a:xfrm>
          <a:prstGeom prst="lightningBolt">
            <a:avLst/>
          </a:prstGeom>
          <a:solidFill>
            <a:schemeClr val="tx1"/>
          </a:solidFill>
          <a:ln w="76200">
            <a:solidFill>
              <a:srgbClr val="FFFF00"/>
            </a:solidFill>
          </a:ln>
          <a:effectLst>
            <a:glow rad="127000">
              <a:srgbClr val="00FF00"/>
            </a:glow>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Notched Right Arrow 5"/>
          <p:cNvSpPr/>
          <p:nvPr/>
        </p:nvSpPr>
        <p:spPr>
          <a:xfrm rot="19538171">
            <a:off x="976545" y="4643005"/>
            <a:ext cx="2240823" cy="685601"/>
          </a:xfrm>
          <a:prstGeom prst="notchedRightArrow">
            <a:avLst>
              <a:gd name="adj1" fmla="val 38688"/>
              <a:gd name="adj2" fmla="val 106761"/>
            </a:avLst>
          </a:prstGeom>
          <a:solidFill>
            <a:srgbClr val="34E9FC"/>
          </a:solidFill>
          <a:ln w="76200">
            <a:solidFill>
              <a:srgbClr val="00206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7" name="Slide Number Placeholder 6"/>
          <p:cNvSpPr>
            <a:spLocks noGrp="1"/>
          </p:cNvSpPr>
          <p:nvPr>
            <p:ph type="sldNum" sz="quarter" idx="12"/>
          </p:nvPr>
        </p:nvSpPr>
        <p:spPr>
          <a:xfrm>
            <a:off x="9327579" y="640830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49</a:t>
            </a:fld>
            <a:endParaRPr lang="en-US" dirty="0">
              <a:solidFill>
                <a:schemeClr val="tx1">
                  <a:lumMod val="95000"/>
                  <a:lumOff val="5000"/>
                </a:schemeClr>
              </a:solidFill>
            </a:endParaRPr>
          </a:p>
        </p:txBody>
      </p:sp>
      <p:sp>
        <p:nvSpPr>
          <p:cNvPr id="8" name="Rectangle 7"/>
          <p:cNvSpPr/>
          <p:nvPr/>
        </p:nvSpPr>
        <p:spPr>
          <a:xfrm>
            <a:off x="2869809" y="4689754"/>
            <a:ext cx="6617091" cy="1487208"/>
          </a:xfrm>
          <a:prstGeom prst="rect">
            <a:avLst/>
          </a:prstGeom>
          <a:solidFill>
            <a:schemeClr val="bg1">
              <a:lumMod val="75000"/>
            </a:schemeClr>
          </a:solidFill>
          <a:ln w="57150">
            <a:solidFill>
              <a:srgbClr val="00FF00"/>
            </a:solidFill>
          </a:ln>
          <a:effectLst>
            <a:glow rad="228600">
              <a:schemeClr val="accent5">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1"/>
            <a:r>
              <a:rPr lang="en-US" sz="9600" dirty="0" smtClean="0">
                <a:solidFill>
                  <a:srgbClr val="FF0000"/>
                </a:solidFill>
                <a:effectLst>
                  <a:outerShdw blurRad="38100" dist="38100" dir="2700000" algn="tl">
                    <a:srgbClr val="000000">
                      <a:alpha val="43137"/>
                    </a:srgbClr>
                  </a:outerShdw>
                </a:effectLst>
                <a:latin typeface="Cooper Black" panose="0208090404030B020404" pitchFamily="18" charset="0"/>
              </a:rPr>
              <a:t>WHERE? </a:t>
            </a:r>
            <a:endParaRPr lang="en-US" sz="9600" dirty="0">
              <a:solidFill>
                <a:srgbClr val="FF0000"/>
              </a:solidFill>
              <a:effectLst>
                <a:outerShdw blurRad="38100" dist="38100" dir="2700000" algn="tl">
                  <a:srgbClr val="000000">
                    <a:alpha val="43137"/>
                  </a:srgbClr>
                </a:outerShdw>
              </a:effectLst>
              <a:latin typeface="Cooper Black" panose="0208090404030B020404" pitchFamily="18" charset="0"/>
            </a:endParaRPr>
          </a:p>
        </p:txBody>
      </p:sp>
    </p:spTree>
    <p:extLst>
      <p:ext uri="{BB962C8B-B14F-4D97-AF65-F5344CB8AC3E}">
        <p14:creationId xmlns:p14="http://schemas.microsoft.com/office/powerpoint/2010/main" val="39027678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grpId="0" nodeType="withEffect">
                                  <p:stCondLst>
                                    <p:cond delay="300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80">
                                          <p:stCondLst>
                                            <p:cond delay="0"/>
                                          </p:stCondLst>
                                        </p:cTn>
                                        <p:tgtEl>
                                          <p:spTgt spid="6"/>
                                        </p:tgtEl>
                                      </p:cBhvr>
                                    </p:animEffect>
                                    <p:anim calcmode="lin" valueType="num">
                                      <p:cBhvr>
                                        <p:cTn id="2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9" dur="26">
                                          <p:stCondLst>
                                            <p:cond delay="650"/>
                                          </p:stCondLst>
                                        </p:cTn>
                                        <p:tgtEl>
                                          <p:spTgt spid="6"/>
                                        </p:tgtEl>
                                      </p:cBhvr>
                                      <p:to x="100000" y="60000"/>
                                    </p:animScale>
                                    <p:animScale>
                                      <p:cBhvr>
                                        <p:cTn id="30" dur="166" decel="50000">
                                          <p:stCondLst>
                                            <p:cond delay="676"/>
                                          </p:stCondLst>
                                        </p:cTn>
                                        <p:tgtEl>
                                          <p:spTgt spid="6"/>
                                        </p:tgtEl>
                                      </p:cBhvr>
                                      <p:to x="100000" y="100000"/>
                                    </p:animScale>
                                    <p:animScale>
                                      <p:cBhvr>
                                        <p:cTn id="31" dur="26">
                                          <p:stCondLst>
                                            <p:cond delay="1312"/>
                                          </p:stCondLst>
                                        </p:cTn>
                                        <p:tgtEl>
                                          <p:spTgt spid="6"/>
                                        </p:tgtEl>
                                      </p:cBhvr>
                                      <p:to x="100000" y="80000"/>
                                    </p:animScale>
                                    <p:animScale>
                                      <p:cBhvr>
                                        <p:cTn id="32" dur="166" decel="50000">
                                          <p:stCondLst>
                                            <p:cond delay="1338"/>
                                          </p:stCondLst>
                                        </p:cTn>
                                        <p:tgtEl>
                                          <p:spTgt spid="6"/>
                                        </p:tgtEl>
                                      </p:cBhvr>
                                      <p:to x="100000" y="100000"/>
                                    </p:animScale>
                                    <p:animScale>
                                      <p:cBhvr>
                                        <p:cTn id="33" dur="26">
                                          <p:stCondLst>
                                            <p:cond delay="1642"/>
                                          </p:stCondLst>
                                        </p:cTn>
                                        <p:tgtEl>
                                          <p:spTgt spid="6"/>
                                        </p:tgtEl>
                                      </p:cBhvr>
                                      <p:to x="100000" y="90000"/>
                                    </p:animScale>
                                    <p:animScale>
                                      <p:cBhvr>
                                        <p:cTn id="34" dur="166" decel="50000">
                                          <p:stCondLst>
                                            <p:cond delay="1668"/>
                                          </p:stCondLst>
                                        </p:cTn>
                                        <p:tgtEl>
                                          <p:spTgt spid="6"/>
                                        </p:tgtEl>
                                      </p:cBhvr>
                                      <p:to x="100000" y="100000"/>
                                    </p:animScale>
                                    <p:animScale>
                                      <p:cBhvr>
                                        <p:cTn id="35" dur="26">
                                          <p:stCondLst>
                                            <p:cond delay="1808"/>
                                          </p:stCondLst>
                                        </p:cTn>
                                        <p:tgtEl>
                                          <p:spTgt spid="6"/>
                                        </p:tgtEl>
                                      </p:cBhvr>
                                      <p:to x="100000" y="95000"/>
                                    </p:animScale>
                                    <p:animScale>
                                      <p:cBhvr>
                                        <p:cTn id="36" dur="166" decel="50000">
                                          <p:stCondLst>
                                            <p:cond delay="1834"/>
                                          </p:stCondLst>
                                        </p:cTn>
                                        <p:tgtEl>
                                          <p:spTgt spid="6"/>
                                        </p:tgtEl>
                                      </p:cBhvr>
                                      <p:to x="100000" y="100000"/>
                                    </p:animScale>
                                  </p:childTnLst>
                                </p:cTn>
                              </p:par>
                              <p:par>
                                <p:cTn id="37" presetID="34" presetClass="emph" presetSubtype="0" repeatCount="indefinite" fill="hold" nodeType="withEffect">
                                  <p:stCondLst>
                                    <p:cond delay="4000"/>
                                  </p:stCondLst>
                                  <p:iterate type="lt">
                                    <p:tmPct val="10000"/>
                                  </p:iterate>
                                  <p:childTnLst>
                                    <p:animMotion origin="layout" path="M 0.0 0.0 L 0.0 -0.07213" pathEditMode="relative" ptsTypes="">
                                      <p:cBhvr>
                                        <p:cTn id="38" dur="1000" accel="50000" decel="50000" autoRev="1" fill="hold">
                                          <p:stCondLst>
                                            <p:cond delay="0"/>
                                          </p:stCondLst>
                                        </p:cTn>
                                        <p:tgtEl>
                                          <p:spTgt spid="8">
                                            <p:txEl>
                                              <p:pRg st="0" end="0"/>
                                            </p:txEl>
                                          </p:spTgt>
                                        </p:tgtEl>
                                        <p:attrNameLst>
                                          <p:attrName>ppt_x</p:attrName>
                                          <p:attrName>ppt_y</p:attrName>
                                        </p:attrNameLst>
                                      </p:cBhvr>
                                    </p:animMotion>
                                    <p:animRot by="1500000">
                                      <p:cBhvr>
                                        <p:cTn id="39" dur="500" fill="hold">
                                          <p:stCondLst>
                                            <p:cond delay="0"/>
                                          </p:stCondLst>
                                        </p:cTn>
                                        <p:tgtEl>
                                          <p:spTgt spid="8">
                                            <p:txEl>
                                              <p:pRg st="0" end="0"/>
                                            </p:txEl>
                                          </p:spTgt>
                                        </p:tgtEl>
                                        <p:attrNameLst>
                                          <p:attrName>r</p:attrName>
                                        </p:attrNameLst>
                                      </p:cBhvr>
                                    </p:animRot>
                                    <p:animRot by="-1500000">
                                      <p:cBhvr>
                                        <p:cTn id="40" dur="500" fill="hold">
                                          <p:stCondLst>
                                            <p:cond delay="500"/>
                                          </p:stCondLst>
                                        </p:cTn>
                                        <p:tgtEl>
                                          <p:spTgt spid="8">
                                            <p:txEl>
                                              <p:pRg st="0" end="0"/>
                                            </p:txEl>
                                          </p:spTgt>
                                        </p:tgtEl>
                                        <p:attrNameLst>
                                          <p:attrName>r</p:attrName>
                                        </p:attrNameLst>
                                      </p:cBhvr>
                                    </p:animRot>
                                    <p:animRot by="-1500000">
                                      <p:cBhvr>
                                        <p:cTn id="41" dur="500" fill="hold">
                                          <p:stCondLst>
                                            <p:cond delay="1000"/>
                                          </p:stCondLst>
                                        </p:cTn>
                                        <p:tgtEl>
                                          <p:spTgt spid="8">
                                            <p:txEl>
                                              <p:pRg st="0" end="0"/>
                                            </p:txEl>
                                          </p:spTgt>
                                        </p:tgtEl>
                                        <p:attrNameLst>
                                          <p:attrName>r</p:attrName>
                                        </p:attrNameLst>
                                      </p:cBhvr>
                                    </p:animRot>
                                    <p:animRot by="1500000">
                                      <p:cBhvr>
                                        <p:cTn id="42" dur="500" fill="hold">
                                          <p:stCondLst>
                                            <p:cond delay="1500"/>
                                          </p:stCondLst>
                                        </p:cTn>
                                        <p:tgtEl>
                                          <p:spTgt spid="8">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1803" y="41564"/>
            <a:ext cx="8027771" cy="748145"/>
          </a:xfrm>
          <a:solidFill>
            <a:srgbClr val="DDF024"/>
          </a:solidFill>
          <a:ln>
            <a:solidFill>
              <a:schemeClr val="tx1"/>
            </a:solidFill>
          </a:ln>
          <a:effectLst>
            <a:glow rad="139700">
              <a:schemeClr val="accent2">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smtClean="0">
                <a:latin typeface="+mn-lt"/>
              </a:rPr>
              <a:t>The Next </a:t>
            </a:r>
            <a:r>
              <a:rPr lang="en-US" b="1" dirty="0">
                <a:latin typeface="+mn-lt"/>
              </a:rPr>
              <a:t>S</a:t>
            </a:r>
            <a:r>
              <a:rPr lang="en-US" b="1" dirty="0" smtClean="0">
                <a:latin typeface="+mn-lt"/>
              </a:rPr>
              <a:t>et </a:t>
            </a:r>
            <a:r>
              <a:rPr lang="en-US" b="1" dirty="0">
                <a:latin typeface="+mn-lt"/>
              </a:rPr>
              <a:t>o</a:t>
            </a:r>
            <a:r>
              <a:rPr lang="en-US" b="1" dirty="0" smtClean="0">
                <a:latin typeface="+mn-lt"/>
              </a:rPr>
              <a:t>f </a:t>
            </a:r>
            <a:r>
              <a:rPr lang="en-US" dirty="0" smtClean="0">
                <a:solidFill>
                  <a:srgbClr val="00B050"/>
                </a:solidFill>
                <a:latin typeface="Cooper Black" panose="0208090404030B020404" pitchFamily="18" charset="0"/>
              </a:rPr>
              <a:t>QUESTIONS -</a:t>
            </a:r>
            <a:endParaRPr lang="en-US" dirty="0">
              <a:solidFill>
                <a:srgbClr val="00B050"/>
              </a:solidFill>
              <a:latin typeface="Cooper Black" panose="0208090404030B020404" pitchFamily="18" charset="0"/>
            </a:endParaRPr>
          </a:p>
        </p:txBody>
      </p:sp>
      <p:sp>
        <p:nvSpPr>
          <p:cNvPr id="3" name="Content Placeholder 2"/>
          <p:cNvSpPr>
            <a:spLocks noGrp="1"/>
          </p:cNvSpPr>
          <p:nvPr>
            <p:ph idx="1"/>
          </p:nvPr>
        </p:nvSpPr>
        <p:spPr>
          <a:xfrm>
            <a:off x="218941" y="857288"/>
            <a:ext cx="11719773" cy="5961620"/>
          </a:xfrm>
          <a:solidFill>
            <a:schemeClr val="accent3">
              <a:lumMod val="20000"/>
              <a:lumOff val="80000"/>
            </a:schemeClr>
          </a:solidFill>
          <a:ln w="57150">
            <a:solidFill>
              <a:schemeClr val="accent6">
                <a:lumMod val="75000"/>
              </a:schemeClr>
            </a:solidFill>
          </a:ln>
          <a:effectLst>
            <a:glow rad="228600">
              <a:schemeClr val="accent6">
                <a:satMod val="175000"/>
                <a:alpha val="40000"/>
              </a:schemeClr>
            </a:glow>
          </a:effectLst>
          <a:scene3d>
            <a:camera prst="orthographicFront"/>
            <a:lightRig rig="threePt" dir="t"/>
          </a:scene3d>
          <a:sp3d>
            <a:bevelT w="114300" prst="artDeco"/>
          </a:sp3d>
        </p:spPr>
        <p:txBody>
          <a:bodyPr>
            <a:noAutofit/>
            <a:sp3d extrusionH="57150">
              <a:bevelT w="38100" h="38100"/>
            </a:sp3d>
          </a:bodyPr>
          <a:lstStyle/>
          <a:p>
            <a:pPr>
              <a:buClr>
                <a:srgbClr val="FF0000"/>
              </a:buClr>
              <a:buFont typeface="Arial Rounded MT Bold" panose="020F0704030504030204" pitchFamily="34" charset="0"/>
              <a:buChar char="?"/>
            </a:pPr>
            <a:r>
              <a:rPr lang="en-US" dirty="0" smtClean="0"/>
              <a:t>  Is it possible that </a:t>
            </a:r>
            <a:r>
              <a:rPr lang="en-US" b="1" dirty="0">
                <a:solidFill>
                  <a:srgbClr val="0000FF"/>
                </a:solidFill>
              </a:rPr>
              <a:t>Y</a:t>
            </a:r>
            <a:r>
              <a:rPr lang="en-US" b="1" dirty="0" smtClean="0">
                <a:solidFill>
                  <a:srgbClr val="0000FF"/>
                </a:solidFill>
              </a:rPr>
              <a:t>ahusha</a:t>
            </a:r>
            <a:r>
              <a:rPr lang="en-US" dirty="0" smtClean="0"/>
              <a:t> arrived at the Feast of Sukkot in the </a:t>
            </a:r>
            <a:r>
              <a:rPr lang="en-US" b="1" i="1" dirty="0" smtClean="0">
                <a:solidFill>
                  <a:srgbClr val="FF0000"/>
                </a:solidFill>
              </a:rPr>
              <a:t>middle</a:t>
            </a:r>
            <a:r>
              <a:rPr lang="en-US" dirty="0" smtClean="0"/>
              <a:t> of the  celebration because He was observing Sukkot (Tabernacles) according to											</a:t>
            </a:r>
            <a:endParaRPr lang="en-US" dirty="0" smtClean="0">
              <a:solidFill>
                <a:srgbClr val="0000FF"/>
              </a:solidFill>
            </a:endParaRPr>
          </a:p>
          <a:p>
            <a:pPr>
              <a:buClr>
                <a:srgbClr val="FF0000"/>
              </a:buClr>
              <a:buFont typeface="Arial Rounded MT Bold" panose="020F0704030504030204" pitchFamily="34" charset="0"/>
              <a:buChar char="?"/>
            </a:pPr>
            <a:r>
              <a:rPr lang="en-US" dirty="0" smtClean="0"/>
              <a:t>  Is this what </a:t>
            </a:r>
            <a:r>
              <a:rPr lang="en-US" b="1" dirty="0" smtClean="0">
                <a:solidFill>
                  <a:srgbClr val="0000FF"/>
                </a:solidFill>
              </a:rPr>
              <a:t>Yahusha</a:t>
            </a:r>
            <a:r>
              <a:rPr lang="en-US" dirty="0" smtClean="0">
                <a:solidFill>
                  <a:srgbClr val="0000FF"/>
                </a:solidFill>
              </a:rPr>
              <a:t> </a:t>
            </a:r>
            <a:r>
              <a:rPr lang="en-US" dirty="0" smtClean="0"/>
              <a:t>meant when He said to His brothers – </a:t>
            </a:r>
            <a:br>
              <a:rPr lang="en-US" dirty="0" smtClean="0"/>
            </a:br>
            <a:r>
              <a:rPr lang="en-US" dirty="0" smtClean="0">
                <a:solidFill>
                  <a:srgbClr val="0000FF"/>
                </a:solidFill>
              </a:rPr>
              <a:t>“...</a:t>
            </a:r>
            <a:r>
              <a:rPr lang="en-US" u="sng" dirty="0" smtClean="0">
                <a:solidFill>
                  <a:srgbClr val="0000FF"/>
                </a:solidFill>
                <a:latin typeface="Arial Black" panose="020B0A04020102020204" pitchFamily="34" charset="0"/>
              </a:rPr>
              <a:t>My time</a:t>
            </a:r>
            <a:r>
              <a:rPr lang="en-US" dirty="0" smtClean="0">
                <a:solidFill>
                  <a:srgbClr val="0000FF"/>
                </a:solidFill>
                <a:latin typeface="Arial Black" panose="020B0A04020102020204" pitchFamily="34" charset="0"/>
              </a:rPr>
              <a:t> </a:t>
            </a:r>
            <a:r>
              <a:rPr lang="en-US" dirty="0" smtClean="0">
                <a:solidFill>
                  <a:srgbClr val="0000FF"/>
                </a:solidFill>
              </a:rPr>
              <a:t>has not yet been filled”?  </a:t>
            </a:r>
            <a:r>
              <a:rPr lang="en-US" dirty="0" smtClean="0">
                <a:solidFill>
                  <a:srgbClr val="008080"/>
                </a:solidFill>
              </a:rPr>
              <a:t>John 7:8</a:t>
            </a:r>
            <a:r>
              <a:rPr lang="en-US" dirty="0" smtClean="0">
                <a:solidFill>
                  <a:srgbClr val="0000FF"/>
                </a:solidFill>
              </a:rPr>
              <a:t>	</a:t>
            </a:r>
            <a:r>
              <a:rPr lang="en-US" sz="2400" i="1" dirty="0" smtClean="0">
                <a:solidFill>
                  <a:srgbClr val="008080"/>
                </a:solidFill>
                <a:latin typeface="Georgia" panose="02040502050405020303" pitchFamily="18" charset="0"/>
              </a:rPr>
              <a:t>(</a:t>
            </a:r>
            <a:r>
              <a:rPr lang="en-US" sz="2400" i="1" dirty="0" err="1" smtClean="0">
                <a:solidFill>
                  <a:srgbClr val="008080"/>
                </a:solidFill>
                <a:latin typeface="Georgia" panose="02040502050405020303" pitchFamily="18" charset="0"/>
              </a:rPr>
              <a:t>HalleluYah</a:t>
            </a:r>
            <a:r>
              <a:rPr lang="en-US" sz="2400" i="1" dirty="0" smtClean="0">
                <a:solidFill>
                  <a:srgbClr val="008080"/>
                </a:solidFill>
                <a:latin typeface="Georgia" panose="02040502050405020303" pitchFamily="18" charset="0"/>
              </a:rPr>
              <a:t> Scriptures)</a:t>
            </a:r>
          </a:p>
          <a:p>
            <a:pPr>
              <a:buClr>
                <a:srgbClr val="FF0000"/>
              </a:buClr>
              <a:buFont typeface="Arial Rounded MT Bold" panose="020F0704030504030204" pitchFamily="34" charset="0"/>
              <a:buChar char="?"/>
            </a:pPr>
            <a:r>
              <a:rPr lang="en-US" dirty="0" smtClean="0"/>
              <a:t>  Was </a:t>
            </a:r>
            <a:r>
              <a:rPr lang="en-US" b="1" dirty="0">
                <a:solidFill>
                  <a:srgbClr val="0000FF"/>
                </a:solidFill>
              </a:rPr>
              <a:t>Y</a:t>
            </a:r>
            <a:r>
              <a:rPr lang="en-US" b="1" dirty="0" smtClean="0">
                <a:solidFill>
                  <a:srgbClr val="0000FF"/>
                </a:solidFill>
              </a:rPr>
              <a:t>ahusha</a:t>
            </a:r>
            <a:r>
              <a:rPr lang="en-US" dirty="0" smtClean="0"/>
              <a:t> operating on a calendar other than the 		              </a:t>
            </a:r>
            <a:br>
              <a:rPr lang="en-US" dirty="0" smtClean="0"/>
            </a:br>
            <a:r>
              <a:rPr lang="en-US" dirty="0" smtClean="0"/>
              <a:t>which had become enforced after the death of Hezekiah?  </a:t>
            </a:r>
          </a:p>
          <a:p>
            <a:pPr>
              <a:buClr>
                <a:srgbClr val="FF0000"/>
              </a:buClr>
              <a:buFont typeface="Arial Rounded MT Bold" panose="020F0704030504030204" pitchFamily="34" charset="0"/>
              <a:buChar char="?"/>
            </a:pPr>
            <a:r>
              <a:rPr lang="en-US" dirty="0" smtClean="0"/>
              <a:t>  Is the Metonic Cycle, the same lunar based calendar that is recorded by the </a:t>
            </a:r>
            <a:r>
              <a:rPr lang="en-US" dirty="0" err="1" smtClean="0"/>
              <a:t>Zadokite</a:t>
            </a:r>
            <a:r>
              <a:rPr lang="en-US" dirty="0" smtClean="0"/>
              <a:t> priests of Qumran; the one they so vehemently abhorred because it had insidiously crept into the 2</a:t>
            </a:r>
            <a:r>
              <a:rPr lang="en-US" baseline="30000" dirty="0" smtClean="0"/>
              <a:t>nd</a:t>
            </a:r>
            <a:r>
              <a:rPr lang="en-US" dirty="0" smtClean="0"/>
              <a:t> Temple era worship </a:t>
            </a:r>
            <a:r>
              <a:rPr lang="en-US" b="1" dirty="0" smtClean="0">
                <a:solidFill>
                  <a:srgbClr val="FF0000"/>
                </a:solidFill>
              </a:rPr>
              <a:t>traditions?</a:t>
            </a:r>
          </a:p>
          <a:p>
            <a:pPr>
              <a:buClr>
                <a:srgbClr val="FF0000"/>
              </a:buClr>
              <a:buFont typeface="Arial Rounded MT Bold" panose="020F0704030504030204" pitchFamily="34" charset="0"/>
              <a:buChar char="?"/>
            </a:pPr>
            <a:r>
              <a:rPr lang="en-US" b="1" dirty="0" smtClean="0">
                <a:solidFill>
                  <a:srgbClr val="FF0000"/>
                </a:solidFill>
              </a:rPr>
              <a:t>  Is this lunar based calendar one of the reasons why the Essenes of Qumran abandoned the Tabernacle for their seclusion from evil traditions, and also the imposter leadership derived from the Hasmonean period leading into the 2</a:t>
            </a:r>
            <a:r>
              <a:rPr lang="en-US" b="1" baseline="30000" dirty="0" smtClean="0">
                <a:solidFill>
                  <a:srgbClr val="FF0000"/>
                </a:solidFill>
              </a:rPr>
              <a:t>nd</a:t>
            </a:r>
            <a:r>
              <a:rPr lang="en-US" b="1" dirty="0" smtClean="0">
                <a:solidFill>
                  <a:srgbClr val="FF0000"/>
                </a:solidFill>
              </a:rPr>
              <a:t> Temple era?  </a:t>
            </a:r>
            <a:endParaRPr lang="en-US" b="1" dirty="0">
              <a:solidFill>
                <a:srgbClr val="FF0000"/>
              </a:solidFill>
            </a:endParaRPr>
          </a:p>
        </p:txBody>
      </p:sp>
      <p:sp>
        <p:nvSpPr>
          <p:cNvPr id="4" name="Slide Number Placeholder 3"/>
          <p:cNvSpPr>
            <a:spLocks noGrp="1"/>
          </p:cNvSpPr>
          <p:nvPr>
            <p:ph type="sldNum" sz="quarter" idx="12"/>
          </p:nvPr>
        </p:nvSpPr>
        <p:spPr>
          <a:xfrm>
            <a:off x="9119759" y="6356350"/>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50</a:t>
            </a:fld>
            <a:endParaRPr lang="en-US" dirty="0">
              <a:solidFill>
                <a:schemeClr val="tx1"/>
              </a:solidFill>
            </a:endParaRPr>
          </a:p>
        </p:txBody>
      </p:sp>
      <p:sp>
        <p:nvSpPr>
          <p:cNvPr id="5" name="Rectangle 4"/>
          <p:cNvSpPr/>
          <p:nvPr/>
        </p:nvSpPr>
        <p:spPr>
          <a:xfrm>
            <a:off x="3586481" y="1687287"/>
            <a:ext cx="4892836" cy="468085"/>
          </a:xfrm>
          <a:prstGeom prst="rect">
            <a:avLst/>
          </a:prstGeom>
          <a:solidFill>
            <a:schemeClr val="bg1">
              <a:lumMod val="95000"/>
            </a:schemeClr>
          </a:solidFill>
          <a:ln w="38100">
            <a:solidFill>
              <a:schemeClr val="accent4">
                <a:lumMod val="40000"/>
                <a:lumOff val="6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gn="ctr">
              <a:lnSpc>
                <a:spcPct val="90000"/>
              </a:lnSpc>
              <a:spcBef>
                <a:spcPts val="1000"/>
              </a:spcBef>
              <a:buClr>
                <a:srgbClr val="0000CC"/>
              </a:buClr>
            </a:pPr>
            <a:r>
              <a:rPr lang="en-US" sz="3200" dirty="0">
                <a:solidFill>
                  <a:prstClr val="black"/>
                </a:solidFill>
              </a:rPr>
              <a:t>His Father </a:t>
            </a:r>
            <a:r>
              <a:rPr lang="en-US" sz="3200" b="1" dirty="0">
                <a:solidFill>
                  <a:srgbClr val="0000FF"/>
                </a:solidFill>
              </a:rPr>
              <a:t>Yahuah’s</a:t>
            </a:r>
            <a:r>
              <a:rPr lang="en-US" sz="3200" dirty="0">
                <a:solidFill>
                  <a:srgbClr val="0000FF"/>
                </a:solidFill>
              </a:rPr>
              <a:t> Will?</a:t>
            </a:r>
          </a:p>
        </p:txBody>
      </p:sp>
      <p:sp>
        <p:nvSpPr>
          <p:cNvPr id="6" name="Rectangle 5"/>
          <p:cNvSpPr/>
          <p:nvPr/>
        </p:nvSpPr>
        <p:spPr>
          <a:xfrm>
            <a:off x="8360307" y="3075086"/>
            <a:ext cx="2266121" cy="3578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dirty="0">
                <a:solidFill>
                  <a:srgbClr val="CC0099"/>
                </a:solidFill>
                <a:effectLst>
                  <a:glow rad="88900">
                    <a:srgbClr val="00FF00"/>
                  </a:glow>
                </a:effectLst>
              </a:rPr>
              <a:t>Metonic Cycle</a:t>
            </a:r>
            <a:endParaRPr lang="en-US" dirty="0"/>
          </a:p>
        </p:txBody>
      </p:sp>
      <p:sp>
        <p:nvSpPr>
          <p:cNvPr id="7" name="Oval 6"/>
          <p:cNvSpPr/>
          <p:nvPr/>
        </p:nvSpPr>
        <p:spPr>
          <a:xfrm>
            <a:off x="10703547" y="2941506"/>
            <a:ext cx="914400" cy="807556"/>
          </a:xfrm>
          <a:prstGeom prst="ellipse">
            <a:avLst/>
          </a:prstGeom>
          <a:solidFill>
            <a:schemeClr val="tx1"/>
          </a:solidFill>
          <a:ln w="7620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rgbClr val="00FF00"/>
                </a:solidFill>
                <a:latin typeface="Arial Black" pitchFamily="34" charset="0"/>
              </a:rPr>
              <a:t>?</a:t>
            </a:r>
            <a:endParaRPr lang="en-CA" sz="5400" dirty="0">
              <a:solidFill>
                <a:srgbClr val="00FF00"/>
              </a:solidFill>
              <a:latin typeface="Arial Black" pitchFamily="34" charset="0"/>
            </a:endParaRPr>
          </a:p>
        </p:txBody>
      </p:sp>
    </p:spTree>
    <p:extLst>
      <p:ext uri="{BB962C8B-B14F-4D97-AF65-F5344CB8AC3E}">
        <p14:creationId xmlns:p14="http://schemas.microsoft.com/office/powerpoint/2010/main" val="40589912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3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1" dur="1000"/>
                                        <p:tgtEl>
                                          <p:spTgt spid="3">
                                            <p:txEl>
                                              <p:pRg st="2" end="2"/>
                                            </p:txEl>
                                          </p:spTgt>
                                        </p:tgtEl>
                                      </p:cBhvr>
                                    </p:animEffect>
                                  </p:childTnLst>
                                </p:cTn>
                              </p:par>
                            </p:childTnLst>
                          </p:cTn>
                        </p:par>
                        <p:par>
                          <p:cTn id="22" fill="hold">
                            <p:stCondLst>
                              <p:cond delay="1000"/>
                            </p:stCondLst>
                            <p:childTnLst>
                              <p:par>
                                <p:cTn id="23" presetID="22" presetClass="entr" presetSubtype="8" repeatCount="4000" fill="hold"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wipe(left)">
                                      <p:cBhvr>
                                        <p:cTn id="25" dur="1000"/>
                                        <p:tgtEl>
                                          <p:spTgt spid="6">
                                            <p:txEl>
                                              <p:pRg st="0" end="0"/>
                                            </p:txEl>
                                          </p:spTgt>
                                        </p:tgtEl>
                                      </p:cBhvr>
                                    </p:animEffect>
                                  </p:childTnLst>
                                </p:cTn>
                              </p:par>
                              <p:par>
                                <p:cTn id="26" presetID="53" presetClass="entr" presetSubtype="16" repeatCount="4000" fill="hold" grpId="0" nodeType="withEffect">
                                  <p:stCondLst>
                                    <p:cond delay="45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p:cTn id="3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2000"/>
                                        <p:tgtEl>
                                          <p:spTgt spid="3">
                                            <p:txEl>
                                              <p:pRg st="4" end="4"/>
                                            </p:txEl>
                                          </p:spTgt>
                                        </p:tgtEl>
                                      </p:cBhvr>
                                    </p:animEffect>
                                    <p:anim calcmode="lin" valueType="num">
                                      <p:cBhvr>
                                        <p:cTn id="43"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44"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pattFill prst="diagBrick">
          <a:fgClr>
            <a:schemeClr val="tx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1402" y="148335"/>
            <a:ext cx="11652564" cy="779317"/>
          </a:xfrm>
          <a:solidFill>
            <a:schemeClr val="bg1">
              <a:lumMod val="85000"/>
            </a:schemeClr>
          </a:solidFill>
          <a:ln w="28575">
            <a:solidFill>
              <a:srgbClr val="FF3399"/>
            </a:solidFill>
          </a:ln>
          <a:effectLst>
            <a:glow rad="127000">
              <a:srgbClr val="34E9FC"/>
            </a:glow>
          </a:effectLst>
          <a:scene3d>
            <a:camera prst="orthographicFront"/>
            <a:lightRig rig="threePt" dir="t"/>
          </a:scene3d>
          <a:sp3d>
            <a:bevelT/>
          </a:sp3d>
        </p:spPr>
        <p:txBody>
          <a:bodyPr>
            <a:normAutofit fontScale="90000"/>
            <a:sp3d extrusionH="57150">
              <a:bevelT w="38100" h="38100"/>
            </a:sp3d>
          </a:bodyPr>
          <a:lstStyle/>
          <a:p>
            <a:pPr algn="ctr"/>
            <a:r>
              <a:rPr lang="en-US" dirty="0" smtClean="0"/>
              <a:t>What about a </a:t>
            </a:r>
            <a:r>
              <a:rPr lang="en-US" b="1" u="sng" dirty="0" smtClean="0">
                <a:effectLst>
                  <a:glow rad="63500">
                    <a:srgbClr val="00FF00"/>
                  </a:glow>
                </a:effectLst>
              </a:rPr>
              <a:t>second witness</a:t>
            </a:r>
            <a:r>
              <a:rPr lang="en-US" b="1" dirty="0" smtClean="0">
                <a:effectLst>
                  <a:glow rad="63500">
                    <a:srgbClr val="00FF00"/>
                  </a:glow>
                </a:effectLst>
              </a:rPr>
              <a:t> </a:t>
            </a:r>
            <a:r>
              <a:rPr lang="en-US" b="1" dirty="0" smtClean="0"/>
              <a:t>- </a:t>
            </a:r>
            <a:r>
              <a:rPr lang="en-US" dirty="0" smtClean="0"/>
              <a:t>from </a:t>
            </a:r>
            <a:r>
              <a:rPr lang="en-US" b="1" dirty="0" smtClean="0">
                <a:solidFill>
                  <a:srgbClr val="0000FF"/>
                </a:solidFill>
              </a:rPr>
              <a:t>Yahusha?</a:t>
            </a:r>
            <a:endParaRPr lang="en-US" b="1" dirty="0">
              <a:solidFill>
                <a:srgbClr val="0000FF"/>
              </a:solidFill>
            </a:endParaRPr>
          </a:p>
        </p:txBody>
      </p:sp>
      <p:sp>
        <p:nvSpPr>
          <p:cNvPr id="3" name="Content Placeholder 2"/>
          <p:cNvSpPr>
            <a:spLocks noGrp="1"/>
          </p:cNvSpPr>
          <p:nvPr>
            <p:ph idx="1"/>
          </p:nvPr>
        </p:nvSpPr>
        <p:spPr>
          <a:xfrm>
            <a:off x="249307" y="1080654"/>
            <a:ext cx="11684504" cy="5673438"/>
          </a:xfrm>
          <a:solidFill>
            <a:schemeClr val="bg1">
              <a:lumMod val="95000"/>
            </a:schemeClr>
          </a:solidFill>
          <a:ln w="38100">
            <a:solidFill>
              <a:srgbClr val="00B0F0"/>
            </a:solidFill>
          </a:ln>
          <a:scene3d>
            <a:camera prst="orthographicFront"/>
            <a:lightRig rig="threePt" dir="t"/>
          </a:scene3d>
          <a:sp3d>
            <a:bevelT prst="angle"/>
          </a:sp3d>
        </p:spPr>
        <p:txBody>
          <a:bodyPr lIns="182880" tIns="91440">
            <a:normAutofit/>
            <a:sp3d extrusionH="57150">
              <a:bevelT w="38100" h="38100"/>
            </a:sp3d>
          </a:bodyPr>
          <a:lstStyle/>
          <a:p>
            <a:pPr marL="365760" indent="-914400">
              <a:spcBef>
                <a:spcPts val="0"/>
              </a:spcBef>
              <a:spcAft>
                <a:spcPts val="1800"/>
              </a:spcAft>
              <a:buNone/>
            </a:pPr>
            <a:r>
              <a:rPr lang="en-US" b="1" dirty="0" smtClean="0">
                <a:solidFill>
                  <a:srgbClr val="0000FF"/>
                </a:solidFill>
              </a:rPr>
              <a:t>Yahusha</a:t>
            </a:r>
            <a:r>
              <a:rPr lang="en-US" dirty="0" smtClean="0"/>
              <a:t> is </a:t>
            </a:r>
            <a:r>
              <a:rPr lang="en-US" dirty="0" smtClean="0">
                <a:solidFill>
                  <a:srgbClr val="9900CC"/>
                </a:solidFill>
                <a:latin typeface="Arial Black" panose="020B0A04020102020204" pitchFamily="34" charset="0"/>
              </a:rPr>
              <a:t>TWELVE</a:t>
            </a:r>
            <a:r>
              <a:rPr lang="en-US" dirty="0" smtClean="0"/>
              <a:t> years old!  His earthly parents take Him to the Passover. </a:t>
            </a:r>
          </a:p>
          <a:p>
            <a:pPr marL="365760" indent="-914400">
              <a:spcBef>
                <a:spcPts val="0"/>
              </a:spcBef>
              <a:spcAft>
                <a:spcPts val="1800"/>
              </a:spcAft>
              <a:buNone/>
            </a:pPr>
            <a:r>
              <a:rPr lang="en-US" dirty="0" smtClean="0"/>
              <a:t>Please </a:t>
            </a:r>
            <a:r>
              <a:rPr lang="en-US" u="sng" dirty="0" smtClean="0"/>
              <a:t>note very carefully</a:t>
            </a:r>
            <a:r>
              <a:rPr lang="en-US" dirty="0" smtClean="0"/>
              <a:t>, the wording of this next text. </a:t>
            </a:r>
          </a:p>
          <a:p>
            <a:pPr marL="1828800" indent="-1828800">
              <a:spcBef>
                <a:spcPts val="0"/>
              </a:spcBef>
              <a:spcAft>
                <a:spcPts val="1800"/>
              </a:spcAft>
              <a:buNone/>
            </a:pPr>
            <a:r>
              <a:rPr lang="en-US" dirty="0" smtClean="0">
                <a:solidFill>
                  <a:srgbClr val="008080"/>
                </a:solidFill>
                <a:latin typeface="Georgia" panose="02040502050405020303" pitchFamily="18" charset="0"/>
              </a:rPr>
              <a:t>Luke 2:42</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when He was </a:t>
            </a:r>
            <a:r>
              <a:rPr lang="en-US" b="1" u="sng" dirty="0">
                <a:solidFill>
                  <a:srgbClr val="9900CC"/>
                </a:solidFill>
                <a:latin typeface="Georgia" panose="02040502050405020303" pitchFamily="18" charset="0"/>
              </a:rPr>
              <a:t>twelve</a:t>
            </a:r>
            <a:r>
              <a:rPr lang="en-US" dirty="0">
                <a:solidFill>
                  <a:schemeClr val="accent2">
                    <a:lumMod val="75000"/>
                  </a:schemeClr>
                </a:solidFill>
                <a:latin typeface="Georgia" panose="02040502050405020303" pitchFamily="18" charset="0"/>
              </a:rPr>
              <a:t> years old, they went up to </a:t>
            </a:r>
            <a:r>
              <a:rPr lang="en-US" dirty="0" err="1">
                <a:solidFill>
                  <a:schemeClr val="accent2">
                    <a:lumMod val="75000"/>
                  </a:schemeClr>
                </a:solidFill>
                <a:latin typeface="Georgia" panose="02040502050405020303" pitchFamily="18" charset="0"/>
              </a:rPr>
              <a:t>Yerushalayim</a:t>
            </a:r>
            <a:r>
              <a:rPr lang="en-US" dirty="0">
                <a:solidFill>
                  <a:schemeClr val="accent2">
                    <a:lumMod val="75000"/>
                  </a:schemeClr>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							</a:t>
            </a:r>
            <a:r>
              <a:rPr lang="en-US" dirty="0" smtClean="0">
                <a:solidFill>
                  <a:srgbClr val="FF0000"/>
                </a:solidFill>
                <a:latin typeface="Arial Black" panose="020B0A04020102020204" pitchFamily="34" charset="0"/>
              </a:rPr>
              <a:t>							</a:t>
            </a:r>
            <a:r>
              <a:rPr lang="en-US" dirty="0">
                <a:solidFill>
                  <a:srgbClr val="FF0000"/>
                </a:solidFill>
                <a:latin typeface="Arial Black" panose="020B0A04020102020204" pitchFamily="34" charset="0"/>
              </a:rPr>
              <a:t> </a:t>
            </a:r>
            <a:r>
              <a:rPr lang="en-US" dirty="0" smtClean="0">
                <a:solidFill>
                  <a:srgbClr val="FF0000"/>
                </a:solidFill>
                <a:latin typeface="Arial Black" panose="020B0A04020102020204" pitchFamily="34" charset="0"/>
              </a:rPr>
              <a:t>           </a:t>
            </a:r>
            <a:r>
              <a:rPr lang="en-US" sz="2000" i="1" dirty="0" smtClean="0">
                <a:solidFill>
                  <a:srgbClr val="008080"/>
                </a:solidFill>
                <a:latin typeface="Georgia" panose="02040502050405020303" pitchFamily="18" charset="0"/>
              </a:rPr>
              <a:t>The Scriptures</a:t>
            </a:r>
            <a:endParaRPr lang="en-US" sz="2000" i="1" dirty="0">
              <a:solidFill>
                <a:srgbClr val="008080"/>
              </a:solidFill>
              <a:latin typeface="Georgia" panose="02040502050405020303" pitchFamily="18" charset="0"/>
            </a:endParaRPr>
          </a:p>
          <a:p>
            <a:pPr marL="365760" indent="-914400">
              <a:spcBef>
                <a:spcPts val="0"/>
              </a:spcBef>
              <a:spcAft>
                <a:spcPts val="1800"/>
              </a:spcAft>
              <a:buNone/>
            </a:pPr>
            <a:r>
              <a:rPr lang="en-US" dirty="0" smtClean="0">
                <a:latin typeface="Arial Black" panose="020B0A04020102020204" pitchFamily="34" charset="0"/>
              </a:rPr>
              <a:t>Question:  </a:t>
            </a:r>
            <a:r>
              <a:rPr lang="en-US" dirty="0" smtClean="0">
                <a:solidFill>
                  <a:srgbClr val="FF0000"/>
                </a:solidFill>
              </a:rPr>
              <a:t>Have you ever questioned why the Scriptures tell us it was according to the </a:t>
            </a:r>
            <a:r>
              <a:rPr lang="en-US" b="1" u="sng" dirty="0" smtClean="0"/>
              <a:t>practice of the festival</a:t>
            </a:r>
            <a:r>
              <a:rPr lang="en-US" b="1" dirty="0" smtClean="0"/>
              <a:t> </a:t>
            </a:r>
            <a:r>
              <a:rPr lang="en-US" dirty="0" smtClean="0">
                <a:solidFill>
                  <a:srgbClr val="FF0000"/>
                </a:solidFill>
              </a:rPr>
              <a:t>– instead of saying – </a:t>
            </a:r>
            <a:r>
              <a:rPr lang="en-US" dirty="0" smtClean="0">
                <a:solidFill>
                  <a:srgbClr val="00B050"/>
                </a:solidFill>
                <a:latin typeface="Arial Black" panose="020B0A04020102020204" pitchFamily="34" charset="0"/>
              </a:rPr>
              <a:t>according to the Torah?</a:t>
            </a:r>
          </a:p>
          <a:p>
            <a:pPr marL="1828800" indent="-1828800">
              <a:spcBef>
                <a:spcPts val="0"/>
              </a:spcBef>
              <a:spcAft>
                <a:spcPts val="1800"/>
              </a:spcAft>
              <a:buNone/>
            </a:pPr>
            <a:r>
              <a:rPr lang="en-US" dirty="0" smtClean="0">
                <a:solidFill>
                  <a:srgbClr val="008080"/>
                </a:solidFill>
                <a:latin typeface="Georgia" panose="02040502050405020303" pitchFamily="18" charset="0"/>
              </a:rPr>
              <a:t>Luke 2:42</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when he was </a:t>
            </a:r>
            <a:r>
              <a:rPr lang="en-US" b="1" dirty="0">
                <a:solidFill>
                  <a:srgbClr val="9900CC"/>
                </a:solidFill>
                <a:latin typeface="Georgia" panose="02040502050405020303" pitchFamily="18" charset="0"/>
              </a:rPr>
              <a:t>twelve</a:t>
            </a:r>
            <a:r>
              <a:rPr lang="en-US" dirty="0">
                <a:solidFill>
                  <a:schemeClr val="accent2">
                    <a:lumMod val="75000"/>
                  </a:schemeClr>
                </a:solidFill>
                <a:latin typeface="Georgia" panose="02040502050405020303" pitchFamily="18" charset="0"/>
              </a:rPr>
              <a:t> years old, they went up to Jerusalem </a:t>
            </a:r>
            <a:r>
              <a:rPr lang="en-US" b="1" u="sng" dirty="0">
                <a:solidFill>
                  <a:srgbClr val="FF0000"/>
                </a:solidFill>
                <a:latin typeface="Georgia" panose="02040502050405020303" pitchFamily="18" charset="0"/>
              </a:rPr>
              <a:t>after the custom of the feast</a:t>
            </a:r>
            <a:r>
              <a:rPr lang="en-US" b="1" dirty="0">
                <a:solidFill>
                  <a:srgbClr val="FF0000"/>
                </a:solidFill>
                <a:latin typeface="Georgia" panose="02040502050405020303" pitchFamily="18" charset="0"/>
              </a:rPr>
              <a:t>. </a:t>
            </a:r>
            <a:r>
              <a:rPr lang="en-US" dirty="0" smtClean="0">
                <a:solidFill>
                  <a:prstClr val="black"/>
                </a:solidFill>
                <a:latin typeface="Georgia" panose="02040502050405020303" pitchFamily="18" charset="0"/>
              </a:rPr>
              <a:t>	   </a:t>
            </a:r>
            <a:r>
              <a:rPr lang="en-US" sz="2000" i="1" dirty="0" smtClean="0">
                <a:solidFill>
                  <a:srgbClr val="008080"/>
                </a:solidFill>
                <a:latin typeface="Georgia" panose="02040502050405020303" pitchFamily="18" charset="0"/>
              </a:rPr>
              <a:t>KJV</a:t>
            </a:r>
            <a:endParaRPr lang="en-US" sz="2000" i="1" dirty="0">
              <a:solidFill>
                <a:srgbClr val="008080"/>
              </a:solidFill>
              <a:latin typeface="Georgia" panose="02040502050405020303" pitchFamily="18" charset="0"/>
            </a:endParaRPr>
          </a:p>
          <a:p>
            <a:pPr marL="365760" indent="-914400">
              <a:spcBef>
                <a:spcPts val="0"/>
              </a:spcBef>
              <a:spcAft>
                <a:spcPts val="1200"/>
              </a:spcAft>
              <a:buNone/>
            </a:pPr>
            <a:r>
              <a:rPr lang="en-US" b="1" u="sng" dirty="0" smtClean="0"/>
              <a:t>What</a:t>
            </a:r>
            <a:r>
              <a:rPr lang="en-US" b="1" dirty="0" smtClean="0"/>
              <a:t>, </a:t>
            </a:r>
            <a:r>
              <a:rPr lang="en-US" dirty="0" smtClean="0"/>
              <a:t>and/or </a:t>
            </a:r>
            <a:r>
              <a:rPr lang="en-US" b="1" u="sng" dirty="0" smtClean="0"/>
              <a:t>who</a:t>
            </a:r>
            <a:r>
              <a:rPr lang="en-US" b="1" dirty="0" smtClean="0"/>
              <a:t>, </a:t>
            </a:r>
            <a:r>
              <a:rPr lang="en-US" dirty="0" smtClean="0"/>
              <a:t>set the </a:t>
            </a:r>
            <a:r>
              <a:rPr lang="en-US" dirty="0" smtClean="0">
                <a:latin typeface="Cooper Black" panose="0208090404030B020404" pitchFamily="18" charset="0"/>
              </a:rPr>
              <a:t>customs of this feast </a:t>
            </a:r>
            <a:r>
              <a:rPr lang="en-US" dirty="0" smtClean="0"/>
              <a:t>of the </a:t>
            </a:r>
            <a:r>
              <a:rPr lang="en-US" b="1" i="1" u="sng" dirty="0" smtClean="0"/>
              <a:t>Yehudim</a:t>
            </a:r>
            <a:r>
              <a:rPr lang="en-US" dirty="0" smtClean="0"/>
              <a:t> (Jews)?</a:t>
            </a:r>
          </a:p>
        </p:txBody>
      </p:sp>
      <p:sp>
        <p:nvSpPr>
          <p:cNvPr id="4" name="Slide Number Placeholder 3"/>
          <p:cNvSpPr>
            <a:spLocks noGrp="1"/>
          </p:cNvSpPr>
          <p:nvPr>
            <p:ph type="sldNum" sz="quarter" idx="12"/>
          </p:nvPr>
        </p:nvSpPr>
        <p:spPr>
          <a:xfrm>
            <a:off x="9119759" y="6325177"/>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51</a:t>
            </a:fld>
            <a:endParaRPr lang="en-US" dirty="0">
              <a:solidFill>
                <a:schemeClr val="tx1"/>
              </a:solidFill>
            </a:endParaRPr>
          </a:p>
        </p:txBody>
      </p:sp>
      <p:sp>
        <p:nvSpPr>
          <p:cNvPr id="5" name="Rectangle 4"/>
          <p:cNvSpPr/>
          <p:nvPr/>
        </p:nvSpPr>
        <p:spPr>
          <a:xfrm>
            <a:off x="4470280" y="2739624"/>
            <a:ext cx="6411999" cy="4320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srgbClr val="FF0000"/>
                </a:solidFill>
                <a:latin typeface="Arial Black" panose="020B0A04020102020204" pitchFamily="34" charset="0"/>
              </a:rPr>
              <a:t>a</a:t>
            </a:r>
            <a:r>
              <a:rPr lang="en-US" sz="2800" dirty="0" smtClean="0">
                <a:solidFill>
                  <a:srgbClr val="FF0000"/>
                </a:solidFill>
                <a:latin typeface="Arial Black" panose="020B0A04020102020204" pitchFamily="34" charset="0"/>
              </a:rPr>
              <a:t>ccording to the practice of the </a:t>
            </a:r>
            <a:endParaRPr lang="en-US" sz="2800" dirty="0">
              <a:solidFill>
                <a:srgbClr val="FF0000"/>
              </a:solidFill>
              <a:latin typeface="Arial Black" panose="020B0A04020102020204" pitchFamily="34" charset="0"/>
            </a:endParaRPr>
          </a:p>
        </p:txBody>
      </p:sp>
      <p:sp>
        <p:nvSpPr>
          <p:cNvPr id="6" name="Rectangle 5"/>
          <p:cNvSpPr/>
          <p:nvPr/>
        </p:nvSpPr>
        <p:spPr>
          <a:xfrm>
            <a:off x="2202286" y="3201863"/>
            <a:ext cx="1751527" cy="3606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solidFill>
                  <a:srgbClr val="FF0000"/>
                </a:solidFill>
                <a:latin typeface="Arial Black" panose="020B0A04020102020204" pitchFamily="34" charset="0"/>
              </a:rPr>
              <a:t>f</a:t>
            </a:r>
            <a:r>
              <a:rPr lang="en-US" sz="2800" dirty="0" smtClean="0">
                <a:solidFill>
                  <a:srgbClr val="FF0000"/>
                </a:solidFill>
                <a:latin typeface="Arial Black" panose="020B0A04020102020204" pitchFamily="34" charset="0"/>
              </a:rPr>
              <a:t>estival.</a:t>
            </a:r>
            <a:endParaRPr lang="en-US" sz="280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8410462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400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grpId="0" nodeType="withEffect">
                                  <p:stCondLst>
                                    <p:cond delay="400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80">
                                          <p:stCondLst>
                                            <p:cond delay="0"/>
                                          </p:stCondLst>
                                        </p:cTn>
                                        <p:tgtEl>
                                          <p:spTgt spid="5"/>
                                        </p:tgtEl>
                                      </p:cBhvr>
                                    </p:animEffect>
                                    <p:anim calcmode="lin" valueType="num">
                                      <p:cBhvr>
                                        <p:cTn id="24"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9" dur="26">
                                          <p:stCondLst>
                                            <p:cond delay="650"/>
                                          </p:stCondLst>
                                        </p:cTn>
                                        <p:tgtEl>
                                          <p:spTgt spid="5"/>
                                        </p:tgtEl>
                                      </p:cBhvr>
                                      <p:to x="100000" y="60000"/>
                                    </p:animScale>
                                    <p:animScale>
                                      <p:cBhvr>
                                        <p:cTn id="30" dur="166" decel="50000">
                                          <p:stCondLst>
                                            <p:cond delay="676"/>
                                          </p:stCondLst>
                                        </p:cTn>
                                        <p:tgtEl>
                                          <p:spTgt spid="5"/>
                                        </p:tgtEl>
                                      </p:cBhvr>
                                      <p:to x="100000" y="100000"/>
                                    </p:animScale>
                                    <p:animScale>
                                      <p:cBhvr>
                                        <p:cTn id="31" dur="26">
                                          <p:stCondLst>
                                            <p:cond delay="1312"/>
                                          </p:stCondLst>
                                        </p:cTn>
                                        <p:tgtEl>
                                          <p:spTgt spid="5"/>
                                        </p:tgtEl>
                                      </p:cBhvr>
                                      <p:to x="100000" y="80000"/>
                                    </p:animScale>
                                    <p:animScale>
                                      <p:cBhvr>
                                        <p:cTn id="32" dur="166" decel="50000">
                                          <p:stCondLst>
                                            <p:cond delay="1338"/>
                                          </p:stCondLst>
                                        </p:cTn>
                                        <p:tgtEl>
                                          <p:spTgt spid="5"/>
                                        </p:tgtEl>
                                      </p:cBhvr>
                                      <p:to x="100000" y="100000"/>
                                    </p:animScale>
                                    <p:animScale>
                                      <p:cBhvr>
                                        <p:cTn id="33" dur="26">
                                          <p:stCondLst>
                                            <p:cond delay="1642"/>
                                          </p:stCondLst>
                                        </p:cTn>
                                        <p:tgtEl>
                                          <p:spTgt spid="5"/>
                                        </p:tgtEl>
                                      </p:cBhvr>
                                      <p:to x="100000" y="90000"/>
                                    </p:animScale>
                                    <p:animScale>
                                      <p:cBhvr>
                                        <p:cTn id="34" dur="166" decel="50000">
                                          <p:stCondLst>
                                            <p:cond delay="1668"/>
                                          </p:stCondLst>
                                        </p:cTn>
                                        <p:tgtEl>
                                          <p:spTgt spid="5"/>
                                        </p:tgtEl>
                                      </p:cBhvr>
                                      <p:to x="100000" y="100000"/>
                                    </p:animScale>
                                    <p:animScale>
                                      <p:cBhvr>
                                        <p:cTn id="35" dur="26">
                                          <p:stCondLst>
                                            <p:cond delay="1808"/>
                                          </p:stCondLst>
                                        </p:cTn>
                                        <p:tgtEl>
                                          <p:spTgt spid="5"/>
                                        </p:tgtEl>
                                      </p:cBhvr>
                                      <p:to x="100000" y="95000"/>
                                    </p:animScale>
                                    <p:animScale>
                                      <p:cBhvr>
                                        <p:cTn id="36" dur="166" decel="50000">
                                          <p:stCondLst>
                                            <p:cond delay="1834"/>
                                          </p:stCondLst>
                                        </p:cTn>
                                        <p:tgtEl>
                                          <p:spTgt spid="5"/>
                                        </p:tgtEl>
                                      </p:cBhvr>
                                      <p:to x="100000" y="100000"/>
                                    </p:animScale>
                                  </p:childTnLst>
                                </p:cTn>
                              </p:par>
                              <p:par>
                                <p:cTn id="37" presetID="26" presetClass="entr" presetSubtype="0" fill="hold" grpId="0" nodeType="withEffect">
                                  <p:stCondLst>
                                    <p:cond delay="40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80">
                                          <p:stCondLst>
                                            <p:cond delay="0"/>
                                          </p:stCondLst>
                                        </p:cTn>
                                        <p:tgtEl>
                                          <p:spTgt spid="6"/>
                                        </p:tgtEl>
                                      </p:cBhvr>
                                    </p:animEffect>
                                    <p:anim calcmode="lin" valueType="num">
                                      <p:cBhvr>
                                        <p:cTn id="40"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5" dur="26">
                                          <p:stCondLst>
                                            <p:cond delay="650"/>
                                          </p:stCondLst>
                                        </p:cTn>
                                        <p:tgtEl>
                                          <p:spTgt spid="6"/>
                                        </p:tgtEl>
                                      </p:cBhvr>
                                      <p:to x="100000" y="60000"/>
                                    </p:animScale>
                                    <p:animScale>
                                      <p:cBhvr>
                                        <p:cTn id="46" dur="166" decel="50000">
                                          <p:stCondLst>
                                            <p:cond delay="676"/>
                                          </p:stCondLst>
                                        </p:cTn>
                                        <p:tgtEl>
                                          <p:spTgt spid="6"/>
                                        </p:tgtEl>
                                      </p:cBhvr>
                                      <p:to x="100000" y="100000"/>
                                    </p:animScale>
                                    <p:animScale>
                                      <p:cBhvr>
                                        <p:cTn id="47" dur="26">
                                          <p:stCondLst>
                                            <p:cond delay="1312"/>
                                          </p:stCondLst>
                                        </p:cTn>
                                        <p:tgtEl>
                                          <p:spTgt spid="6"/>
                                        </p:tgtEl>
                                      </p:cBhvr>
                                      <p:to x="100000" y="80000"/>
                                    </p:animScale>
                                    <p:animScale>
                                      <p:cBhvr>
                                        <p:cTn id="48" dur="166" decel="50000">
                                          <p:stCondLst>
                                            <p:cond delay="1338"/>
                                          </p:stCondLst>
                                        </p:cTn>
                                        <p:tgtEl>
                                          <p:spTgt spid="6"/>
                                        </p:tgtEl>
                                      </p:cBhvr>
                                      <p:to x="100000" y="100000"/>
                                    </p:animScale>
                                    <p:animScale>
                                      <p:cBhvr>
                                        <p:cTn id="49" dur="26">
                                          <p:stCondLst>
                                            <p:cond delay="1642"/>
                                          </p:stCondLst>
                                        </p:cTn>
                                        <p:tgtEl>
                                          <p:spTgt spid="6"/>
                                        </p:tgtEl>
                                      </p:cBhvr>
                                      <p:to x="100000" y="90000"/>
                                    </p:animScale>
                                    <p:animScale>
                                      <p:cBhvr>
                                        <p:cTn id="50" dur="166" decel="50000">
                                          <p:stCondLst>
                                            <p:cond delay="1668"/>
                                          </p:stCondLst>
                                        </p:cTn>
                                        <p:tgtEl>
                                          <p:spTgt spid="6"/>
                                        </p:tgtEl>
                                      </p:cBhvr>
                                      <p:to x="100000" y="100000"/>
                                    </p:animScale>
                                    <p:animScale>
                                      <p:cBhvr>
                                        <p:cTn id="51" dur="26">
                                          <p:stCondLst>
                                            <p:cond delay="1808"/>
                                          </p:stCondLst>
                                        </p:cTn>
                                        <p:tgtEl>
                                          <p:spTgt spid="6"/>
                                        </p:tgtEl>
                                      </p:cBhvr>
                                      <p:to x="100000" y="95000"/>
                                    </p:animScale>
                                    <p:animScale>
                                      <p:cBhvr>
                                        <p:cTn id="52" dur="166" decel="50000">
                                          <p:stCondLst>
                                            <p:cond delay="1834"/>
                                          </p:stCondLst>
                                        </p:cTn>
                                        <p:tgtEl>
                                          <p:spTgt spid="6"/>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 calcmode="lin" valueType="num">
                                      <p:cBhvr>
                                        <p:cTn id="5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3" end="3"/>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
                                            <p:txEl>
                                              <p:pRg st="4" end="4"/>
                                            </p:txEl>
                                          </p:spTgt>
                                        </p:tgtEl>
                                        <p:attrNameLst>
                                          <p:attrName>style.visibility</p:attrName>
                                        </p:attrNameLst>
                                      </p:cBhvr>
                                      <p:to>
                                        <p:strVal val="visible"/>
                                      </p:to>
                                    </p:set>
                                    <p:animEffect transition="in" filter="fade">
                                      <p:cBhvr>
                                        <p:cTn id="65" dur="500"/>
                                        <p:tgtEl>
                                          <p:spTgt spid="3">
                                            <p:txEl>
                                              <p:pRg st="4" end="4"/>
                                            </p:txEl>
                                          </p:spTgt>
                                        </p:tgtEl>
                                      </p:cBhvr>
                                    </p:animEffect>
                                  </p:childTnLst>
                                </p:cTn>
                              </p:par>
                              <p:par>
                                <p:cTn id="66" presetID="10" presetClass="entr" presetSubtype="0" fill="hold" nodeType="withEffect">
                                  <p:stCondLst>
                                    <p:cond delay="0"/>
                                  </p:stCondLst>
                                  <p:childTnLst>
                                    <p:set>
                                      <p:cBhvr>
                                        <p:cTn id="67" dur="1" fill="hold">
                                          <p:stCondLst>
                                            <p:cond delay="0"/>
                                          </p:stCondLst>
                                        </p:cTn>
                                        <p:tgtEl>
                                          <p:spTgt spid="3">
                                            <p:txEl>
                                              <p:pRg st="5" end="5"/>
                                            </p:txEl>
                                          </p:spTgt>
                                        </p:tgtEl>
                                        <p:attrNameLst>
                                          <p:attrName>style.visibility</p:attrName>
                                        </p:attrNameLst>
                                      </p:cBhvr>
                                      <p:to>
                                        <p:strVal val="visible"/>
                                      </p:to>
                                    </p:set>
                                    <p:animEffect transition="in" filter="fade">
                                      <p:cBhvr>
                                        <p:cTn id="6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838" y="218210"/>
            <a:ext cx="11393690" cy="752852"/>
          </a:xfrm>
          <a:solidFill>
            <a:schemeClr val="accent2"/>
          </a:solidFill>
          <a:ln w="38100">
            <a:solidFill>
              <a:srgbClr val="CC0099"/>
            </a:solidFill>
          </a:ln>
          <a:effectLst>
            <a:glow rad="228600">
              <a:schemeClr val="accent6">
                <a:satMod val="175000"/>
                <a:alpha val="40000"/>
              </a:schemeClr>
            </a:glow>
          </a:effectLst>
          <a:scene3d>
            <a:camera prst="orthographicFront"/>
            <a:lightRig rig="threePt" dir="t"/>
          </a:scene3d>
          <a:sp3d>
            <a:bevelT/>
          </a:sp3d>
        </p:spPr>
        <p:txBody>
          <a:bodyPr>
            <a:normAutofit/>
            <a:sp3d extrusionH="57150">
              <a:bevelT w="38100" h="38100"/>
            </a:sp3d>
          </a:bodyPr>
          <a:lstStyle/>
          <a:p>
            <a:pPr algn="ctr"/>
            <a:r>
              <a:rPr lang="en-US" sz="3800" b="1" dirty="0" smtClean="0"/>
              <a:t>“customs of the feast” </a:t>
            </a:r>
            <a:r>
              <a:rPr lang="en-US" sz="3800" dirty="0" smtClean="0"/>
              <a:t>– </a:t>
            </a:r>
            <a:r>
              <a:rPr lang="en-US" sz="3800" b="1" dirty="0" smtClean="0">
                <a:latin typeface="+mn-lt"/>
              </a:rPr>
              <a:t>“A Mistake in translation?”</a:t>
            </a:r>
            <a:endParaRPr lang="en-US" sz="3800" b="1" dirty="0">
              <a:latin typeface="+mn-lt"/>
            </a:endParaRPr>
          </a:p>
        </p:txBody>
      </p:sp>
      <p:sp>
        <p:nvSpPr>
          <p:cNvPr id="3" name="Content Placeholder 2"/>
          <p:cNvSpPr>
            <a:spLocks noGrp="1"/>
          </p:cNvSpPr>
          <p:nvPr>
            <p:ph idx="1"/>
          </p:nvPr>
        </p:nvSpPr>
        <p:spPr>
          <a:xfrm>
            <a:off x="384467" y="1371602"/>
            <a:ext cx="11409222" cy="5256354"/>
          </a:xfrm>
          <a:solidFill>
            <a:schemeClr val="bg1"/>
          </a:solidFill>
          <a:ln w="57150">
            <a:solidFill>
              <a:srgbClr val="66FF33"/>
            </a:solidFill>
          </a:ln>
          <a:effectLst>
            <a:glow rad="228600">
              <a:schemeClr val="accent5">
                <a:satMod val="175000"/>
                <a:alpha val="40000"/>
              </a:schemeClr>
            </a:glow>
          </a:effectLst>
          <a:scene3d>
            <a:camera prst="orthographicFront"/>
            <a:lightRig rig="threePt" dir="t"/>
          </a:scene3d>
          <a:sp3d>
            <a:bevelT w="139700" h="139700" prst="divot"/>
          </a:sp3d>
        </p:spPr>
        <p:txBody>
          <a:bodyPr lIns="182880" tIns="182880">
            <a:normAutofit/>
            <a:sp3d extrusionH="57150">
              <a:bevelT w="38100" h="38100"/>
            </a:sp3d>
          </a:bodyPr>
          <a:lstStyle/>
          <a:p>
            <a:pPr marL="0" indent="0">
              <a:spcBef>
                <a:spcPts val="0"/>
              </a:spcBef>
              <a:spcAft>
                <a:spcPts val="1800"/>
              </a:spcAft>
              <a:buNone/>
            </a:pPr>
            <a:r>
              <a:rPr lang="en-US" sz="3200" dirty="0" smtClean="0"/>
              <a:t>The Scriptures are very clear and </a:t>
            </a:r>
            <a:r>
              <a:rPr lang="en-US" sz="3200" b="1" i="1" u="sng" dirty="0" smtClean="0">
                <a:solidFill>
                  <a:srgbClr val="CC00FF"/>
                </a:solidFill>
              </a:rPr>
              <a:t>quite eager</a:t>
            </a:r>
            <a:r>
              <a:rPr lang="en-US" sz="3200" b="1" i="1" dirty="0" smtClean="0">
                <a:solidFill>
                  <a:srgbClr val="CC00FF"/>
                </a:solidFill>
              </a:rPr>
              <a:t> </a:t>
            </a:r>
            <a:r>
              <a:rPr lang="en-US" sz="3200" dirty="0" smtClean="0"/>
              <a:t>to tell us </a:t>
            </a:r>
            <a:r>
              <a:rPr lang="en-US" sz="3200" u="sng" dirty="0" smtClean="0"/>
              <a:t>exactly when the</a:t>
            </a:r>
            <a:r>
              <a:rPr lang="en-US" sz="3200" dirty="0" smtClean="0"/>
              <a:t> </a:t>
            </a:r>
            <a:r>
              <a:rPr lang="en-US" sz="3200" u="sng" dirty="0" smtClean="0">
                <a:solidFill>
                  <a:srgbClr val="0000FF"/>
                </a:solidFill>
              </a:rPr>
              <a:t>Torah</a:t>
            </a:r>
            <a:r>
              <a:rPr lang="en-US" sz="3200" dirty="0" smtClean="0"/>
              <a:t> </a:t>
            </a:r>
            <a:r>
              <a:rPr lang="en-US" sz="3200" u="sng" dirty="0" smtClean="0"/>
              <a:t>is being followed</a:t>
            </a:r>
            <a:r>
              <a:rPr lang="en-US" sz="3200" dirty="0" smtClean="0"/>
              <a:t>.</a:t>
            </a:r>
          </a:p>
          <a:p>
            <a:pPr marL="2011680" indent="-2011680">
              <a:spcBef>
                <a:spcPts val="0"/>
              </a:spcBef>
              <a:spcAft>
                <a:spcPts val="1800"/>
              </a:spcAft>
              <a:buNone/>
            </a:pPr>
            <a:r>
              <a:rPr lang="en-US" sz="3200" dirty="0" smtClean="0">
                <a:solidFill>
                  <a:srgbClr val="008080"/>
                </a:solidFill>
                <a:latin typeface="Georgia" panose="02040502050405020303" pitchFamily="18" charset="0"/>
              </a:rPr>
              <a:t>Luke 2:27</a:t>
            </a:r>
            <a:r>
              <a:rPr lang="en-US" sz="3200" dirty="0">
                <a:solidFill>
                  <a:prstClr val="black"/>
                </a:solidFill>
                <a:latin typeface="Georgia" panose="02040502050405020303" pitchFamily="18" charset="0"/>
              </a:rPr>
              <a:t>	</a:t>
            </a:r>
            <a:r>
              <a:rPr lang="en-US" sz="3200" dirty="0" smtClean="0">
                <a:solidFill>
                  <a:schemeClr val="accent2">
                    <a:lumMod val="75000"/>
                  </a:schemeClr>
                </a:solidFill>
                <a:latin typeface="Georgia" panose="02040502050405020303" pitchFamily="18" charset="0"/>
              </a:rPr>
              <a:t>And </a:t>
            </a:r>
            <a:r>
              <a:rPr lang="en-US" sz="3200" dirty="0">
                <a:solidFill>
                  <a:schemeClr val="accent2">
                    <a:lumMod val="75000"/>
                  </a:schemeClr>
                </a:solidFill>
                <a:latin typeface="Georgia" panose="02040502050405020303" pitchFamily="18" charset="0"/>
              </a:rPr>
              <a:t>he came in the Spirit into the Set-apart Place. And as the parents brought in the </a:t>
            </a:r>
            <a:r>
              <a:rPr lang="en-US" sz="3200" dirty="0">
                <a:solidFill>
                  <a:srgbClr val="0000FF"/>
                </a:solidFill>
                <a:latin typeface="Georgia" panose="02040502050405020303" pitchFamily="18" charset="0"/>
              </a:rPr>
              <a:t>Child </a:t>
            </a:r>
            <a:r>
              <a:rPr lang="he-IL" sz="3200" b="1" dirty="0" smtClean="0">
                <a:solidFill>
                  <a:srgbClr val="0000FF"/>
                </a:solidFill>
                <a:latin typeface="SBL Hebrew"/>
              </a:rPr>
              <a:t>יהושע</a:t>
            </a:r>
            <a:r>
              <a:rPr lang="en-US" sz="3200" dirty="0" smtClean="0">
                <a:solidFill>
                  <a:srgbClr val="0000FF"/>
                </a:solidFill>
                <a:latin typeface="Georgia" panose="02040502050405020303" pitchFamily="18" charset="0"/>
              </a:rPr>
              <a:t> </a:t>
            </a:r>
            <a:r>
              <a:rPr lang="en-US" sz="2400" b="1" dirty="0" smtClean="0">
                <a:solidFill>
                  <a:srgbClr val="0000FF"/>
                </a:solidFill>
                <a:latin typeface="Georgia" panose="02040502050405020303" pitchFamily="18" charset="0"/>
              </a:rPr>
              <a:t>[Yahusha], </a:t>
            </a:r>
            <a:r>
              <a:rPr lang="en-US" sz="3200" dirty="0">
                <a:solidFill>
                  <a:schemeClr val="accent2">
                    <a:lumMod val="75000"/>
                  </a:schemeClr>
                </a:solidFill>
                <a:latin typeface="Georgia" panose="02040502050405020303" pitchFamily="18" charset="0"/>
              </a:rPr>
              <a:t>to do for Him </a:t>
            </a:r>
            <a:endParaRPr lang="en-US" sz="3200" dirty="0" smtClean="0">
              <a:solidFill>
                <a:schemeClr val="accent2">
                  <a:lumMod val="75000"/>
                </a:schemeClr>
              </a:solidFill>
              <a:latin typeface="Georgia" panose="02040502050405020303" pitchFamily="18" charset="0"/>
            </a:endParaRPr>
          </a:p>
          <a:p>
            <a:pPr marL="2011680" indent="-2011680">
              <a:spcBef>
                <a:spcPts val="0"/>
              </a:spcBef>
              <a:spcAft>
                <a:spcPts val="1800"/>
              </a:spcAft>
              <a:buNone/>
            </a:pPr>
            <a:endParaRPr lang="en-US" sz="3200" dirty="0">
              <a:solidFill>
                <a:schemeClr val="accent2">
                  <a:lumMod val="75000"/>
                </a:schemeClr>
              </a:solidFill>
              <a:latin typeface="Georgia" panose="02040502050405020303" pitchFamily="18" charset="0"/>
            </a:endParaRPr>
          </a:p>
          <a:p>
            <a:pPr marL="2011680" indent="-2011680">
              <a:spcBef>
                <a:spcPts val="0"/>
              </a:spcBef>
              <a:spcAft>
                <a:spcPts val="1800"/>
              </a:spcAft>
              <a:buNone/>
            </a:pPr>
            <a:r>
              <a:rPr lang="en-US" sz="3200" dirty="0" smtClean="0">
                <a:solidFill>
                  <a:srgbClr val="008080"/>
                </a:solidFill>
                <a:latin typeface="Georgia" panose="02040502050405020303" pitchFamily="18" charset="0"/>
              </a:rPr>
              <a:t>Luke 2:39</a:t>
            </a:r>
            <a:r>
              <a:rPr lang="en-US" sz="3200" dirty="0">
                <a:solidFill>
                  <a:prstClr val="black"/>
                </a:solidFill>
                <a:latin typeface="Georgia" panose="02040502050405020303" pitchFamily="18" charset="0"/>
              </a:rPr>
              <a:t>	</a:t>
            </a:r>
            <a:r>
              <a:rPr lang="en-US" sz="3200" dirty="0" smtClean="0">
                <a:solidFill>
                  <a:schemeClr val="accent2">
                    <a:lumMod val="75000"/>
                  </a:schemeClr>
                </a:solidFill>
                <a:latin typeface="Georgia" panose="02040502050405020303" pitchFamily="18" charset="0"/>
              </a:rPr>
              <a:t>And </a:t>
            </a:r>
            <a:r>
              <a:rPr lang="en-US" sz="3200" dirty="0">
                <a:solidFill>
                  <a:schemeClr val="accent2">
                    <a:lumMod val="75000"/>
                  </a:schemeClr>
                </a:solidFill>
                <a:latin typeface="Georgia" panose="02040502050405020303" pitchFamily="18" charset="0"/>
              </a:rPr>
              <a:t>when they had accomplished all </a:t>
            </a:r>
            <a:r>
              <a:rPr lang="en-US" sz="3200" i="1" dirty="0" smtClean="0">
                <a:solidFill>
                  <a:schemeClr val="accent2">
                    <a:lumMod val="75000"/>
                  </a:schemeClr>
                </a:solidFill>
                <a:latin typeface="Georgia" panose="02040502050405020303" pitchFamily="18" charset="0"/>
              </a:rPr>
              <a:t>matters</a:t>
            </a:r>
          </a:p>
          <a:p>
            <a:pPr marL="2011680" indent="-2011680">
              <a:spcBef>
                <a:spcPts val="0"/>
              </a:spcBef>
              <a:spcAft>
                <a:spcPts val="1800"/>
              </a:spcAft>
              <a:buNone/>
            </a:pPr>
            <a:r>
              <a:rPr lang="en-US" sz="3200" dirty="0" smtClean="0">
                <a:solidFill>
                  <a:schemeClr val="accent2">
                    <a:lumMod val="75000"/>
                  </a:schemeClr>
                </a:solidFill>
                <a:latin typeface="Georgia" panose="02040502050405020303" pitchFamily="18" charset="0"/>
              </a:rPr>
              <a:t> 							 </a:t>
            </a:r>
            <a:r>
              <a:rPr lang="en-US" sz="3200" b="1" i="1" dirty="0" smtClean="0">
                <a:solidFill>
                  <a:srgbClr val="9900CC"/>
                </a:solidFill>
                <a:latin typeface="Georgia" panose="02040502050405020303" pitchFamily="18" charset="0"/>
              </a:rPr>
              <a:t>of</a:t>
            </a:r>
            <a:r>
              <a:rPr lang="en-US" sz="3200" b="1" i="1" dirty="0">
                <a:solidFill>
                  <a:srgbClr val="9900CC"/>
                </a:solidFill>
                <a:latin typeface="Georgia" panose="02040502050405020303" pitchFamily="18" charset="0"/>
              </a:rPr>
              <a:t> </a:t>
            </a:r>
            <a:r>
              <a:rPr lang="en-US" sz="3200" b="1" i="1" dirty="0" smtClean="0">
                <a:solidFill>
                  <a:srgbClr val="9900CC"/>
                </a:solidFill>
                <a:latin typeface="Georgia" panose="02040502050405020303" pitchFamily="18" charset="0"/>
              </a:rPr>
              <a:t> </a:t>
            </a:r>
            <a:r>
              <a:rPr lang="he-IL" sz="3200" b="1" i="1" dirty="0" smtClean="0">
                <a:solidFill>
                  <a:srgbClr val="0000FF"/>
                </a:solidFill>
                <a:latin typeface="SBL Hebrew"/>
              </a:rPr>
              <a:t>יהוה</a:t>
            </a:r>
            <a:r>
              <a:rPr lang="en-US" sz="3200" b="1" i="1" dirty="0" smtClean="0">
                <a:solidFill>
                  <a:srgbClr val="0000FF"/>
                </a:solidFill>
                <a:latin typeface="Georgia" panose="02040502050405020303" pitchFamily="18" charset="0"/>
              </a:rPr>
              <a:t> </a:t>
            </a:r>
            <a:r>
              <a:rPr lang="en-US" sz="2400" b="1" i="1" dirty="0" smtClean="0">
                <a:solidFill>
                  <a:srgbClr val="0000FF"/>
                </a:solidFill>
                <a:latin typeface="Georgia" panose="02040502050405020303" pitchFamily="18" charset="0"/>
              </a:rPr>
              <a:t>[Yahuah], </a:t>
            </a:r>
            <a:r>
              <a:rPr lang="en-US" sz="3200" dirty="0" smtClean="0">
                <a:solidFill>
                  <a:schemeClr val="accent2">
                    <a:lumMod val="75000"/>
                  </a:schemeClr>
                </a:solidFill>
                <a:latin typeface="Georgia" panose="02040502050405020303" pitchFamily="18" charset="0"/>
              </a:rPr>
              <a:t>they returned to </a:t>
            </a:r>
            <a:r>
              <a:rPr lang="en-US" sz="3200" dirty="0" err="1" smtClean="0">
                <a:solidFill>
                  <a:schemeClr val="accent2">
                    <a:lumMod val="75000"/>
                  </a:schemeClr>
                </a:solidFill>
                <a:latin typeface="Georgia" panose="02040502050405020303" pitchFamily="18" charset="0"/>
              </a:rPr>
              <a:t>Galil</a:t>
            </a:r>
            <a:r>
              <a:rPr lang="en-US" sz="3200" dirty="0" smtClean="0">
                <a:solidFill>
                  <a:schemeClr val="accent2">
                    <a:lumMod val="75000"/>
                  </a:schemeClr>
                </a:solidFill>
                <a:latin typeface="Georgia" panose="02040502050405020303" pitchFamily="18" charset="0"/>
              </a:rPr>
              <a:t>, to their city </a:t>
            </a:r>
            <a:r>
              <a:rPr lang="en-US" sz="3200" dirty="0" err="1" smtClean="0">
                <a:solidFill>
                  <a:schemeClr val="accent2">
                    <a:lumMod val="75000"/>
                  </a:schemeClr>
                </a:solidFill>
                <a:latin typeface="Georgia" panose="02040502050405020303" pitchFamily="18" charset="0"/>
              </a:rPr>
              <a:t>Natsareth</a:t>
            </a:r>
            <a:r>
              <a:rPr lang="en-US" sz="3200" dirty="0" smtClean="0">
                <a:solidFill>
                  <a:schemeClr val="accent2">
                    <a:lumMod val="75000"/>
                  </a:schemeClr>
                </a:solidFill>
                <a:latin typeface="Georgia" panose="02040502050405020303" pitchFamily="18" charset="0"/>
              </a:rPr>
              <a:t>. </a:t>
            </a:r>
            <a:endParaRPr lang="en-US" sz="3200" dirty="0">
              <a:solidFill>
                <a:schemeClr val="accent2">
                  <a:lumMod val="75000"/>
                </a:schemeClr>
              </a:solidFill>
              <a:latin typeface="Georgia" panose="02040502050405020303" pitchFamily="18" charset="0"/>
            </a:endParaRPr>
          </a:p>
        </p:txBody>
      </p:sp>
      <p:sp>
        <p:nvSpPr>
          <p:cNvPr id="4" name="Slide Number Placeholder 3"/>
          <p:cNvSpPr>
            <a:spLocks noGrp="1"/>
          </p:cNvSpPr>
          <p:nvPr>
            <p:ph type="sldNum" sz="quarter" idx="12"/>
          </p:nvPr>
        </p:nvSpPr>
        <p:spPr>
          <a:xfrm>
            <a:off x="8953503" y="621087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52</a:t>
            </a:fld>
            <a:endParaRPr lang="en-US" dirty="0">
              <a:solidFill>
                <a:schemeClr val="tx1"/>
              </a:solidFill>
            </a:endParaRPr>
          </a:p>
        </p:txBody>
      </p:sp>
      <p:sp>
        <p:nvSpPr>
          <p:cNvPr id="5" name="Rectangle 4"/>
          <p:cNvSpPr/>
          <p:nvPr/>
        </p:nvSpPr>
        <p:spPr>
          <a:xfrm>
            <a:off x="1538612" y="4030952"/>
            <a:ext cx="9631017" cy="593002"/>
          </a:xfrm>
          <a:prstGeom prst="rect">
            <a:avLst/>
          </a:prstGeom>
          <a:solidFill>
            <a:schemeClr val="bg1">
              <a:lumMod val="95000"/>
            </a:schemeClr>
          </a:solidFill>
          <a:ln>
            <a:solidFill>
              <a:srgbClr val="34E9FC"/>
            </a:solidFill>
          </a:ln>
          <a:effectLst>
            <a:glow rad="139700">
              <a:schemeClr val="accent5">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lIns="91440" tIns="0" rtlCol="0" anchor="ctr">
            <a:sp3d extrusionH="57150">
              <a:bevelT w="38100" h="38100"/>
            </a:sp3d>
          </a:bodyPr>
          <a:lstStyle/>
          <a:p>
            <a:pPr algn="ctr"/>
            <a:r>
              <a:rPr lang="en-US" sz="3200" b="1" i="1" dirty="0">
                <a:solidFill>
                  <a:srgbClr val="CC00FF"/>
                </a:solidFill>
                <a:latin typeface="Georgia" panose="02040502050405020303" pitchFamily="18" charset="0"/>
              </a:rPr>
              <a:t>a</a:t>
            </a:r>
            <a:r>
              <a:rPr lang="en-US" sz="3200" b="1" i="1" dirty="0" smtClean="0">
                <a:solidFill>
                  <a:srgbClr val="CC00FF"/>
                </a:solidFill>
                <a:latin typeface="Georgia" panose="02040502050405020303" pitchFamily="18" charset="0"/>
              </a:rPr>
              <a:t>ccording to the usual practice of the Torah,</a:t>
            </a:r>
            <a:endParaRPr lang="en-US" sz="3200" b="1" i="1" dirty="0">
              <a:solidFill>
                <a:srgbClr val="CC00FF"/>
              </a:solidFill>
              <a:latin typeface="Georgia" panose="02040502050405020303" pitchFamily="18" charset="0"/>
            </a:endParaRPr>
          </a:p>
        </p:txBody>
      </p:sp>
      <p:sp>
        <p:nvSpPr>
          <p:cNvPr id="6" name="Rectangle 5"/>
          <p:cNvSpPr/>
          <p:nvPr/>
        </p:nvSpPr>
        <p:spPr>
          <a:xfrm>
            <a:off x="2607366" y="5526056"/>
            <a:ext cx="5208104" cy="477833"/>
          </a:xfrm>
          <a:prstGeom prst="rect">
            <a:avLst/>
          </a:prstGeom>
          <a:solidFill>
            <a:schemeClr val="bg1">
              <a:lumMod val="95000"/>
            </a:schemeClr>
          </a:solidFill>
          <a:ln w="28575">
            <a:solidFill>
              <a:srgbClr val="00FF00"/>
            </a:solidFill>
          </a:ln>
          <a:effectLst>
            <a:glow rad="139700">
              <a:schemeClr val="accent1">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tIns="0" rtlCol="0" anchor="ctr">
            <a:sp3d extrusionH="57150">
              <a:bevelT w="38100" h="38100"/>
            </a:sp3d>
          </a:bodyPr>
          <a:lstStyle/>
          <a:p>
            <a:pPr algn="ctr"/>
            <a:r>
              <a:rPr lang="en-US" sz="3200" b="1" i="1" dirty="0">
                <a:solidFill>
                  <a:srgbClr val="CC00FF"/>
                </a:solidFill>
                <a:latin typeface="Georgia" panose="02040502050405020303" pitchFamily="18" charset="0"/>
              </a:rPr>
              <a:t>a</a:t>
            </a:r>
            <a:r>
              <a:rPr lang="en-US" sz="3200" b="1" i="1" dirty="0" smtClean="0">
                <a:solidFill>
                  <a:srgbClr val="CC00FF"/>
                </a:solidFill>
                <a:latin typeface="Georgia" panose="02040502050405020303" pitchFamily="18" charset="0"/>
              </a:rPr>
              <a:t>ccording to the Torah</a:t>
            </a:r>
            <a:endParaRPr lang="en-US" sz="3200" b="1" i="1" dirty="0">
              <a:solidFill>
                <a:srgbClr val="CC00FF"/>
              </a:solidFill>
              <a:latin typeface="Georgia" panose="02040502050405020303" pitchFamily="18" charset="0"/>
            </a:endParaRPr>
          </a:p>
        </p:txBody>
      </p:sp>
    </p:spTree>
    <p:extLst>
      <p:ext uri="{BB962C8B-B14F-4D97-AF65-F5344CB8AC3E}">
        <p14:creationId xmlns:p14="http://schemas.microsoft.com/office/powerpoint/2010/main" val="38749035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3000"/>
                                        <p:tgtEl>
                                          <p:spTgt spid="5">
                                            <p:txEl>
                                              <p:pRg st="0" end="0"/>
                                            </p:txEl>
                                          </p:spTgt>
                                        </p:tgtEl>
                                      </p:cBhvr>
                                    </p:animEffect>
                                  </p:childTnLst>
                                </p:cTn>
                              </p:par>
                              <p:par>
                                <p:cTn id="8" presetID="35" presetClass="emph" presetSubtype="0" repeatCount="3000" fill="hold" grpId="0" nodeType="withEffect">
                                  <p:stCondLst>
                                    <p:cond delay="4000"/>
                                  </p:stCondLst>
                                  <p:childTnLst>
                                    <p:anim calcmode="discrete" valueType="str">
                                      <p:cBhvr>
                                        <p:cTn id="9" dur="2000" fill="hold"/>
                                        <p:tgtEl>
                                          <p:spTgt spid="5">
                                            <p:bg/>
                                          </p:spTgt>
                                        </p:tgtEl>
                                        <p:attrNameLst>
                                          <p:attrName>style.visibility</p:attrName>
                                        </p:attrNameLst>
                                      </p:cBhvr>
                                      <p:tavLst>
                                        <p:tav tm="0">
                                          <p:val>
                                            <p:strVal val="hidden"/>
                                          </p:val>
                                        </p:tav>
                                        <p:tav tm="50000">
                                          <p:val>
                                            <p:strVal val="visible"/>
                                          </p:val>
                                        </p:tav>
                                      </p:tavLst>
                                    </p:anim>
                                  </p:childTnLst>
                                </p:cTn>
                              </p:par>
                              <p:par>
                                <p:cTn id="10" presetID="35" presetClass="emph" presetSubtype="0" repeatCount="3000" fill="hold" grpId="0" nodeType="withEffect">
                                  <p:stCondLst>
                                    <p:cond delay="3500"/>
                                  </p:stCondLst>
                                  <p:childTnLst>
                                    <p:anim calcmode="discrete" valueType="str">
                                      <p:cBhvr>
                                        <p:cTn id="11" dur="2000" fill="hold"/>
                                        <p:tgtEl>
                                          <p:spTgt spid="5">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80">
                                          <p:stCondLst>
                                            <p:cond delay="0"/>
                                          </p:stCondLst>
                                        </p:cTn>
                                        <p:tgtEl>
                                          <p:spTgt spid="6"/>
                                        </p:tgtEl>
                                      </p:cBhvr>
                                    </p:animEffect>
                                    <p:anim calcmode="lin" valueType="num">
                                      <p:cBhvr>
                                        <p:cTn id="1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2" dur="26">
                                          <p:stCondLst>
                                            <p:cond delay="650"/>
                                          </p:stCondLst>
                                        </p:cTn>
                                        <p:tgtEl>
                                          <p:spTgt spid="6"/>
                                        </p:tgtEl>
                                      </p:cBhvr>
                                      <p:to x="100000" y="60000"/>
                                    </p:animScale>
                                    <p:animScale>
                                      <p:cBhvr>
                                        <p:cTn id="23" dur="166" decel="50000">
                                          <p:stCondLst>
                                            <p:cond delay="676"/>
                                          </p:stCondLst>
                                        </p:cTn>
                                        <p:tgtEl>
                                          <p:spTgt spid="6"/>
                                        </p:tgtEl>
                                      </p:cBhvr>
                                      <p:to x="100000" y="100000"/>
                                    </p:animScale>
                                    <p:animScale>
                                      <p:cBhvr>
                                        <p:cTn id="24" dur="26">
                                          <p:stCondLst>
                                            <p:cond delay="1312"/>
                                          </p:stCondLst>
                                        </p:cTn>
                                        <p:tgtEl>
                                          <p:spTgt spid="6"/>
                                        </p:tgtEl>
                                      </p:cBhvr>
                                      <p:to x="100000" y="80000"/>
                                    </p:animScale>
                                    <p:animScale>
                                      <p:cBhvr>
                                        <p:cTn id="25" dur="166" decel="50000">
                                          <p:stCondLst>
                                            <p:cond delay="1338"/>
                                          </p:stCondLst>
                                        </p:cTn>
                                        <p:tgtEl>
                                          <p:spTgt spid="6"/>
                                        </p:tgtEl>
                                      </p:cBhvr>
                                      <p:to x="100000" y="100000"/>
                                    </p:animScale>
                                    <p:animScale>
                                      <p:cBhvr>
                                        <p:cTn id="26" dur="26">
                                          <p:stCondLst>
                                            <p:cond delay="1642"/>
                                          </p:stCondLst>
                                        </p:cTn>
                                        <p:tgtEl>
                                          <p:spTgt spid="6"/>
                                        </p:tgtEl>
                                      </p:cBhvr>
                                      <p:to x="100000" y="90000"/>
                                    </p:animScale>
                                    <p:animScale>
                                      <p:cBhvr>
                                        <p:cTn id="27" dur="166" decel="50000">
                                          <p:stCondLst>
                                            <p:cond delay="1668"/>
                                          </p:stCondLst>
                                        </p:cTn>
                                        <p:tgtEl>
                                          <p:spTgt spid="6"/>
                                        </p:tgtEl>
                                      </p:cBhvr>
                                      <p:to x="100000" y="100000"/>
                                    </p:animScale>
                                    <p:animScale>
                                      <p:cBhvr>
                                        <p:cTn id="28" dur="26">
                                          <p:stCondLst>
                                            <p:cond delay="1808"/>
                                          </p:stCondLst>
                                        </p:cTn>
                                        <p:tgtEl>
                                          <p:spTgt spid="6"/>
                                        </p:tgtEl>
                                      </p:cBhvr>
                                      <p:to x="100000" y="95000"/>
                                    </p:animScale>
                                    <p:animScale>
                                      <p:cBhvr>
                                        <p:cTn id="29" dur="166" decel="50000">
                                          <p:stCondLst>
                                            <p:cond delay="1834"/>
                                          </p:stCondLst>
                                        </p:cTn>
                                        <p:tgtEl>
                                          <p:spTgt spid="6"/>
                                        </p:tgtEl>
                                      </p:cBhvr>
                                      <p:to x="100000" y="100000"/>
                                    </p:animScale>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P spid="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54000"/>
              </a:srgbClr>
            </a:gs>
            <a:gs pos="50000">
              <a:srgbClr val="CC00FF">
                <a:alpha val="54000"/>
              </a:srgbClr>
            </a:gs>
            <a:gs pos="100000">
              <a:srgbClr val="00FF00">
                <a:alpha val="58000"/>
              </a:srgbClr>
            </a:gs>
          </a:gsLst>
          <a:lin ang="5400000" scaled="0"/>
        </a:gradFill>
        <a:effectLst/>
      </p:bgPr>
    </p:bg>
    <p:spTree>
      <p:nvGrpSpPr>
        <p:cNvPr id="1" name=""/>
        <p:cNvGrpSpPr/>
        <p:nvPr/>
      </p:nvGrpSpPr>
      <p:grpSpPr>
        <a:xfrm>
          <a:off x="0" y="0"/>
          <a:ext cx="0" cy="0"/>
          <a:chOff x="0" y="0"/>
          <a:chExt cx="0" cy="0"/>
        </a:xfrm>
      </p:grpSpPr>
      <p:sp>
        <p:nvSpPr>
          <p:cNvPr id="4" name="Oval 3"/>
          <p:cNvSpPr/>
          <p:nvPr/>
        </p:nvSpPr>
        <p:spPr>
          <a:xfrm>
            <a:off x="363682" y="156375"/>
            <a:ext cx="11450782" cy="6538595"/>
          </a:xfrm>
          <a:prstGeom prst="ellipse">
            <a:avLst/>
          </a:prstGeom>
          <a:solidFill>
            <a:srgbClr val="FFDDDD"/>
          </a:solidFill>
          <a:ln w="38100">
            <a:solidFill>
              <a:srgbClr val="0000FF"/>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2" name="Title 1"/>
          <p:cNvSpPr>
            <a:spLocks noGrp="1"/>
          </p:cNvSpPr>
          <p:nvPr>
            <p:ph type="title"/>
          </p:nvPr>
        </p:nvSpPr>
        <p:spPr>
          <a:xfrm>
            <a:off x="1436915" y="529937"/>
            <a:ext cx="9313816" cy="3166852"/>
          </a:xfrm>
        </p:spPr>
        <p:txBody>
          <a:bodyPr>
            <a:prstTxWarp prst="textInflateTop">
              <a:avLst/>
            </a:prstTxWarp>
            <a:normAutofit/>
            <a:scene3d>
              <a:camera prst="orthographicFront"/>
              <a:lightRig rig="threePt" dir="t"/>
            </a:scene3d>
            <a:sp3d extrusionH="57150">
              <a:bevelT w="38100" h="38100"/>
            </a:sp3d>
          </a:bodyPr>
          <a:lstStyle/>
          <a:p>
            <a:pPr algn="ctr"/>
            <a:r>
              <a:rPr lang="en-US" spc="300" dirty="0" smtClean="0">
                <a:latin typeface="Cooper Black" panose="0208090404030B020404" pitchFamily="18" charset="0"/>
              </a:rPr>
              <a:t>Two Ideals - </a:t>
            </a:r>
            <a:r>
              <a:rPr lang="en-US" spc="300" dirty="0" smtClean="0">
                <a:effectLst>
                  <a:glow rad="127000">
                    <a:srgbClr val="00FF00"/>
                  </a:glow>
                </a:effectLst>
                <a:latin typeface="Cooper Black" panose="0208090404030B020404" pitchFamily="18" charset="0"/>
              </a:rPr>
              <a:t>SIDE BY SIDE </a:t>
            </a:r>
            <a:r>
              <a:rPr lang="en-US" spc="300" dirty="0" smtClean="0">
                <a:latin typeface="Cooper Black" panose="0208090404030B020404" pitchFamily="18" charset="0"/>
              </a:rPr>
              <a:t>-</a:t>
            </a:r>
            <a:br>
              <a:rPr lang="en-US" spc="300" dirty="0" smtClean="0">
                <a:latin typeface="Cooper Black" panose="0208090404030B020404" pitchFamily="18" charset="0"/>
              </a:rPr>
            </a:br>
            <a:r>
              <a:rPr lang="en-US" spc="300" dirty="0" smtClean="0">
                <a:latin typeface="Cooper Black" panose="0208090404030B020404" pitchFamily="18" charset="0"/>
              </a:rPr>
              <a:t>a Visual, Psychological and </a:t>
            </a:r>
            <a:br>
              <a:rPr lang="en-US" spc="300" dirty="0" smtClean="0">
                <a:latin typeface="Cooper Black" panose="0208090404030B020404" pitchFamily="18" charset="0"/>
              </a:rPr>
            </a:br>
            <a:r>
              <a:rPr lang="en-US" u="sng" spc="300" dirty="0" smtClean="0">
                <a:latin typeface="Cooper Black" panose="0208090404030B020404" pitchFamily="18" charset="0"/>
              </a:rPr>
              <a:t>Contextual Separation</a:t>
            </a:r>
            <a:endParaRPr lang="en-US" u="sng" spc="300" dirty="0">
              <a:latin typeface="Cooper Black" panose="0208090404030B020404" pitchFamily="18" charset="0"/>
            </a:endParaRPr>
          </a:p>
        </p:txBody>
      </p:sp>
      <p:sp>
        <p:nvSpPr>
          <p:cNvPr id="3" name="Content Placeholder 2"/>
          <p:cNvSpPr>
            <a:spLocks noGrp="1"/>
          </p:cNvSpPr>
          <p:nvPr>
            <p:ph idx="1"/>
          </p:nvPr>
        </p:nvSpPr>
        <p:spPr>
          <a:xfrm>
            <a:off x="914400" y="3566159"/>
            <a:ext cx="10328564" cy="2509011"/>
          </a:xfrm>
        </p:spPr>
        <p:txBody>
          <a:bodyPr>
            <a:prstTxWarp prst="textInflateBottom">
              <a:avLst/>
            </a:prstTxWarp>
            <a:scene3d>
              <a:camera prst="orthographicFront"/>
              <a:lightRig rig="threePt" dir="t"/>
            </a:scene3d>
            <a:sp3d extrusionH="57150">
              <a:bevelT w="38100" h="38100"/>
            </a:sp3d>
          </a:bodyPr>
          <a:lstStyle/>
          <a:p>
            <a:pPr marL="365760" lvl="0" indent="-914400">
              <a:buNone/>
            </a:pPr>
            <a:r>
              <a:rPr lang="en-US" dirty="0" smtClean="0">
                <a:solidFill>
                  <a:srgbClr val="FF0000"/>
                </a:solidFill>
                <a:latin typeface="Arial Black" panose="020B0A04020102020204" pitchFamily="34" charset="0"/>
              </a:rPr>
              <a:t>	</a:t>
            </a:r>
          </a:p>
          <a:p>
            <a:pPr marL="365760" lvl="0" indent="-914400" algn="ctr">
              <a:buNone/>
            </a:pPr>
            <a:r>
              <a:rPr lang="en-US" spc="300" dirty="0" smtClean="0">
                <a:solidFill>
                  <a:srgbClr val="FF0000"/>
                </a:solidFill>
                <a:latin typeface="Arial Black" panose="020B0A04020102020204" pitchFamily="34" charset="0"/>
              </a:rPr>
              <a:t> ... according </a:t>
            </a:r>
            <a:r>
              <a:rPr lang="en-US" spc="300" dirty="0">
                <a:solidFill>
                  <a:srgbClr val="FF0000"/>
                </a:solidFill>
                <a:latin typeface="Arial Black" panose="020B0A04020102020204" pitchFamily="34" charset="0"/>
              </a:rPr>
              <a:t>to the </a:t>
            </a:r>
            <a:r>
              <a:rPr lang="en-US" spc="300" dirty="0">
                <a:ln>
                  <a:solidFill>
                    <a:schemeClr val="tx1">
                      <a:lumMod val="75000"/>
                      <a:lumOff val="25000"/>
                    </a:schemeClr>
                  </a:solidFill>
                </a:ln>
                <a:solidFill>
                  <a:srgbClr val="FF0000"/>
                </a:solidFill>
                <a:effectLst>
                  <a:glow rad="101600">
                    <a:schemeClr val="tx1">
                      <a:lumMod val="65000"/>
                      <a:lumOff val="35000"/>
                      <a:alpha val="60000"/>
                    </a:schemeClr>
                  </a:glow>
                </a:effectLst>
                <a:latin typeface="Arial Black" panose="020B0A04020102020204" pitchFamily="34" charset="0"/>
              </a:rPr>
              <a:t>practice</a:t>
            </a:r>
            <a:r>
              <a:rPr lang="en-US" spc="300" dirty="0">
                <a:solidFill>
                  <a:srgbClr val="FF0000"/>
                </a:solidFill>
                <a:latin typeface="Arial Black" panose="020B0A04020102020204" pitchFamily="34" charset="0"/>
              </a:rPr>
              <a:t> </a:t>
            </a:r>
            <a:r>
              <a:rPr lang="en-US" spc="300" dirty="0" smtClean="0">
                <a:solidFill>
                  <a:srgbClr val="FF0000"/>
                </a:solidFill>
                <a:latin typeface="Arial Black" panose="020B0A04020102020204" pitchFamily="34" charset="0"/>
              </a:rPr>
              <a:t>of </a:t>
            </a:r>
            <a:r>
              <a:rPr lang="en-US" spc="300" dirty="0">
                <a:solidFill>
                  <a:srgbClr val="FF0000"/>
                </a:solidFill>
                <a:latin typeface="Arial Black" panose="020B0A04020102020204" pitchFamily="34" charset="0"/>
              </a:rPr>
              <a:t>the </a:t>
            </a:r>
            <a:r>
              <a:rPr lang="en-US" spc="300" dirty="0" smtClean="0">
                <a:solidFill>
                  <a:srgbClr val="FF0000"/>
                </a:solidFill>
                <a:latin typeface="Arial Black" panose="020B0A04020102020204" pitchFamily="34" charset="0"/>
              </a:rPr>
              <a:t>festival  </a:t>
            </a:r>
          </a:p>
          <a:p>
            <a:pPr marL="365760" lvl="0" indent="-914400" algn="ctr">
              <a:buNone/>
            </a:pPr>
            <a:endParaRPr lang="en-US" spc="300" dirty="0" smtClean="0">
              <a:solidFill>
                <a:srgbClr val="FF0000"/>
              </a:solidFill>
              <a:latin typeface="Arial Black" panose="020B0A04020102020204" pitchFamily="34" charset="0"/>
            </a:endParaRPr>
          </a:p>
          <a:p>
            <a:pPr marL="365760" lvl="0" indent="-914400" algn="ctr">
              <a:buNone/>
            </a:pPr>
            <a:r>
              <a:rPr lang="en-US" b="1" i="1" spc="300" dirty="0" smtClean="0">
                <a:solidFill>
                  <a:srgbClr val="9900CC"/>
                </a:solidFill>
                <a:latin typeface="Georgia" panose="02040502050405020303" pitchFamily="18" charset="0"/>
              </a:rPr>
              <a:t> ... according </a:t>
            </a:r>
            <a:r>
              <a:rPr lang="en-US" b="1" i="1" spc="300" dirty="0">
                <a:solidFill>
                  <a:srgbClr val="9900CC"/>
                </a:solidFill>
                <a:latin typeface="Georgia" panose="02040502050405020303" pitchFamily="18" charset="0"/>
              </a:rPr>
              <a:t>to the </a:t>
            </a:r>
            <a:r>
              <a:rPr lang="en-US" b="1" i="1" spc="300" dirty="0">
                <a:ln>
                  <a:solidFill>
                    <a:srgbClr val="0000CC"/>
                  </a:solidFill>
                </a:ln>
                <a:solidFill>
                  <a:srgbClr val="9900CC"/>
                </a:solidFill>
                <a:effectLst>
                  <a:glow rad="228600">
                    <a:schemeClr val="accent5">
                      <a:satMod val="175000"/>
                      <a:alpha val="40000"/>
                    </a:schemeClr>
                  </a:glow>
                </a:effectLst>
                <a:latin typeface="Georgia" panose="02040502050405020303" pitchFamily="18" charset="0"/>
              </a:rPr>
              <a:t>Torah</a:t>
            </a:r>
            <a:r>
              <a:rPr lang="en-US" b="1" i="1" spc="300" dirty="0">
                <a:solidFill>
                  <a:srgbClr val="9900CC"/>
                </a:solidFill>
                <a:latin typeface="Georgia" panose="02040502050405020303" pitchFamily="18" charset="0"/>
              </a:rPr>
              <a:t> </a:t>
            </a:r>
            <a:r>
              <a:rPr lang="en-US" b="1" i="1" spc="300" dirty="0" smtClean="0">
                <a:solidFill>
                  <a:srgbClr val="9900CC"/>
                </a:solidFill>
                <a:latin typeface="Georgia" panose="02040502050405020303" pitchFamily="18" charset="0"/>
              </a:rPr>
              <a:t>of  </a:t>
            </a:r>
            <a:r>
              <a:rPr lang="he-IL" b="1" i="1" spc="300" dirty="0" smtClean="0">
                <a:solidFill>
                  <a:srgbClr val="0000FF"/>
                </a:solidFill>
                <a:latin typeface="SBL Hebrew"/>
              </a:rPr>
              <a:t>יהוה</a:t>
            </a:r>
            <a:r>
              <a:rPr lang="en-US" b="1" i="1" spc="300" dirty="0" smtClean="0">
                <a:solidFill>
                  <a:srgbClr val="0000FF"/>
                </a:solidFill>
                <a:latin typeface="Georgia" panose="02040502050405020303" pitchFamily="18" charset="0"/>
              </a:rPr>
              <a:t> [Yahuah].  </a:t>
            </a:r>
            <a:endParaRPr lang="en-US" spc="300" dirty="0">
              <a:solidFill>
                <a:srgbClr val="FF0000"/>
              </a:solidFill>
              <a:latin typeface="Arial Black" panose="020B0A04020102020204" pitchFamily="34" charset="0"/>
            </a:endParaRPr>
          </a:p>
        </p:txBody>
      </p:sp>
      <p:sp>
        <p:nvSpPr>
          <p:cNvPr id="5" name="Slide Number Placeholder 4"/>
          <p:cNvSpPr>
            <a:spLocks noGrp="1"/>
          </p:cNvSpPr>
          <p:nvPr>
            <p:ph type="sldNum" sz="quarter" idx="12"/>
          </p:nvPr>
        </p:nvSpPr>
        <p:spPr>
          <a:xfrm>
            <a:off x="3529401" y="630439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53</a:t>
            </a:fld>
            <a:endParaRPr lang="en-US" dirty="0">
              <a:solidFill>
                <a:schemeClr val="tx1">
                  <a:lumMod val="95000"/>
                  <a:lumOff val="5000"/>
                </a:schemeClr>
              </a:solidFill>
            </a:endParaRPr>
          </a:p>
        </p:txBody>
      </p:sp>
      <p:sp>
        <p:nvSpPr>
          <p:cNvPr id="6" name="Explosion 1 5"/>
          <p:cNvSpPr/>
          <p:nvPr/>
        </p:nvSpPr>
        <p:spPr>
          <a:xfrm>
            <a:off x="82533" y="3586645"/>
            <a:ext cx="914400" cy="914400"/>
          </a:xfrm>
          <a:prstGeom prst="irregularSeal1">
            <a:avLst/>
          </a:prstGeom>
          <a:solidFill>
            <a:srgbClr val="FFFF00"/>
          </a:solidFill>
          <a:ln w="57150">
            <a:solidFill>
              <a:srgbClr val="FF00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7" name="Explosion 1 6"/>
          <p:cNvSpPr/>
          <p:nvPr/>
        </p:nvSpPr>
        <p:spPr>
          <a:xfrm>
            <a:off x="121722" y="4696860"/>
            <a:ext cx="914400" cy="914400"/>
          </a:xfrm>
          <a:prstGeom prst="irregularSeal1">
            <a:avLst/>
          </a:prstGeom>
          <a:solidFill>
            <a:srgbClr val="CC0099"/>
          </a:solidFill>
          <a:ln w="38100">
            <a:solidFill>
              <a:srgbClr val="00FF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Tree>
    <p:extLst>
      <p:ext uri="{BB962C8B-B14F-4D97-AF65-F5344CB8AC3E}">
        <p14:creationId xmlns:p14="http://schemas.microsoft.com/office/powerpoint/2010/main" val="28695680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par>
                                <p:cTn id="11" presetID="26"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80">
                                          <p:stCondLst>
                                            <p:cond delay="0"/>
                                          </p:stCondLst>
                                        </p:cTn>
                                        <p:tgtEl>
                                          <p:spTgt spid="6"/>
                                        </p:tgtEl>
                                      </p:cBhvr>
                                    </p:animEffect>
                                    <p:anim calcmode="lin" valueType="num">
                                      <p:cBhvr>
                                        <p:cTn id="1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9" dur="26">
                                          <p:stCondLst>
                                            <p:cond delay="650"/>
                                          </p:stCondLst>
                                        </p:cTn>
                                        <p:tgtEl>
                                          <p:spTgt spid="6"/>
                                        </p:tgtEl>
                                      </p:cBhvr>
                                      <p:to x="100000" y="60000"/>
                                    </p:animScale>
                                    <p:animScale>
                                      <p:cBhvr>
                                        <p:cTn id="20" dur="166" decel="50000">
                                          <p:stCondLst>
                                            <p:cond delay="676"/>
                                          </p:stCondLst>
                                        </p:cTn>
                                        <p:tgtEl>
                                          <p:spTgt spid="6"/>
                                        </p:tgtEl>
                                      </p:cBhvr>
                                      <p:to x="100000" y="100000"/>
                                    </p:animScale>
                                    <p:animScale>
                                      <p:cBhvr>
                                        <p:cTn id="21" dur="26">
                                          <p:stCondLst>
                                            <p:cond delay="1312"/>
                                          </p:stCondLst>
                                        </p:cTn>
                                        <p:tgtEl>
                                          <p:spTgt spid="6"/>
                                        </p:tgtEl>
                                      </p:cBhvr>
                                      <p:to x="100000" y="80000"/>
                                    </p:animScale>
                                    <p:animScale>
                                      <p:cBhvr>
                                        <p:cTn id="22" dur="166" decel="50000">
                                          <p:stCondLst>
                                            <p:cond delay="1338"/>
                                          </p:stCondLst>
                                        </p:cTn>
                                        <p:tgtEl>
                                          <p:spTgt spid="6"/>
                                        </p:tgtEl>
                                      </p:cBhvr>
                                      <p:to x="100000" y="100000"/>
                                    </p:animScale>
                                    <p:animScale>
                                      <p:cBhvr>
                                        <p:cTn id="23" dur="26">
                                          <p:stCondLst>
                                            <p:cond delay="1642"/>
                                          </p:stCondLst>
                                        </p:cTn>
                                        <p:tgtEl>
                                          <p:spTgt spid="6"/>
                                        </p:tgtEl>
                                      </p:cBhvr>
                                      <p:to x="100000" y="90000"/>
                                    </p:animScale>
                                    <p:animScale>
                                      <p:cBhvr>
                                        <p:cTn id="24" dur="166" decel="50000">
                                          <p:stCondLst>
                                            <p:cond delay="1668"/>
                                          </p:stCondLst>
                                        </p:cTn>
                                        <p:tgtEl>
                                          <p:spTgt spid="6"/>
                                        </p:tgtEl>
                                      </p:cBhvr>
                                      <p:to x="100000" y="100000"/>
                                    </p:animScale>
                                    <p:animScale>
                                      <p:cBhvr>
                                        <p:cTn id="25" dur="26">
                                          <p:stCondLst>
                                            <p:cond delay="1808"/>
                                          </p:stCondLst>
                                        </p:cTn>
                                        <p:tgtEl>
                                          <p:spTgt spid="6"/>
                                        </p:tgtEl>
                                      </p:cBhvr>
                                      <p:to x="100000" y="95000"/>
                                    </p:animScale>
                                    <p:animScale>
                                      <p:cBhvr>
                                        <p:cTn id="26" dur="166" decel="50000">
                                          <p:stCondLst>
                                            <p:cond delay="1834"/>
                                          </p:stCondLst>
                                        </p:cTn>
                                        <p:tgtEl>
                                          <p:spTgt spid="6"/>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pattFill prst="shingle">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35124" y="141209"/>
            <a:ext cx="10736443" cy="835537"/>
          </a:xfrm>
          <a:solidFill>
            <a:schemeClr val="bg1">
              <a:lumMod val="85000"/>
            </a:schemeClr>
          </a:solidFill>
          <a:ln w="38100">
            <a:solidFill>
              <a:srgbClr val="00FF00"/>
            </a:solidFill>
          </a:ln>
          <a:effectLst>
            <a:glow rad="228600">
              <a:schemeClr val="accent2">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b="1" dirty="0" smtClean="0">
                <a:solidFill>
                  <a:srgbClr val="FF0000"/>
                </a:solidFill>
              </a:rPr>
              <a:t>Context:  </a:t>
            </a:r>
            <a:r>
              <a:rPr lang="en-US" dirty="0" smtClean="0">
                <a:effectLst>
                  <a:outerShdw blurRad="50800" dist="38100" dir="8100000" algn="tr" rotWithShape="0">
                    <a:prstClr val="black">
                      <a:alpha val="40000"/>
                    </a:prstClr>
                  </a:outerShdw>
                </a:effectLst>
                <a:latin typeface="Arial Black" panose="020B0A04020102020204" pitchFamily="34" charset="0"/>
              </a:rPr>
              <a:t>“...</a:t>
            </a:r>
            <a:r>
              <a:rPr lang="en-US" u="sng" dirty="0" smtClean="0">
                <a:effectLst>
                  <a:outerShdw blurRad="50800" dist="38100" dir="8100000" algn="tr" rotWithShape="0">
                    <a:prstClr val="black">
                      <a:alpha val="40000"/>
                    </a:prstClr>
                  </a:outerShdw>
                </a:effectLst>
                <a:latin typeface="Arial Black" panose="020B0A04020102020204" pitchFamily="34" charset="0"/>
              </a:rPr>
              <a:t>practice of the festival</a:t>
            </a:r>
            <a:r>
              <a:rPr lang="en-US" dirty="0" smtClean="0">
                <a:effectLst>
                  <a:outerShdw blurRad="50800" dist="38100" dir="8100000" algn="tr" rotWithShape="0">
                    <a:prstClr val="black">
                      <a:alpha val="40000"/>
                    </a:prstClr>
                  </a:outerShdw>
                </a:effectLst>
                <a:latin typeface="Arial Black" panose="020B0A04020102020204" pitchFamily="34" charset="0"/>
              </a:rPr>
              <a:t>”</a:t>
            </a:r>
            <a:endParaRPr lang="en-US" dirty="0">
              <a:effectLst>
                <a:outerShdw blurRad="50800" dist="38100" dir="8100000" algn="tr" rotWithShape="0">
                  <a:prstClr val="black">
                    <a:alpha val="40000"/>
                  </a:prstClr>
                </a:outerShdw>
              </a:effectLst>
              <a:latin typeface="Arial Black" panose="020B0A04020102020204" pitchFamily="34" charset="0"/>
            </a:endParaRPr>
          </a:p>
        </p:txBody>
      </p:sp>
      <p:sp>
        <p:nvSpPr>
          <p:cNvPr id="3" name="Content Placeholder 2"/>
          <p:cNvSpPr>
            <a:spLocks noGrp="1"/>
          </p:cNvSpPr>
          <p:nvPr>
            <p:ph idx="1"/>
          </p:nvPr>
        </p:nvSpPr>
        <p:spPr>
          <a:xfrm>
            <a:off x="309093" y="1096463"/>
            <a:ext cx="11565228" cy="5532940"/>
          </a:xfrm>
          <a:solidFill>
            <a:schemeClr val="bg1">
              <a:lumMod val="95000"/>
            </a:schemeClr>
          </a:solidFill>
          <a:ln w="38100">
            <a:solidFill>
              <a:schemeClr val="accent2">
                <a:lumMod val="75000"/>
              </a:schemeClr>
            </a:solidFill>
          </a:ln>
          <a:scene3d>
            <a:camera prst="orthographicFront"/>
            <a:lightRig rig="threePt" dir="t"/>
          </a:scene3d>
          <a:sp3d>
            <a:bevelT prst="angle"/>
          </a:sp3d>
        </p:spPr>
        <p:txBody>
          <a:bodyPr lIns="182880" tIns="182880">
            <a:normAutofit lnSpcReduction="10000"/>
            <a:sp3d extrusionH="57150">
              <a:bevelT w="38100" h="38100"/>
            </a:sp3d>
          </a:bodyPr>
          <a:lstStyle/>
          <a:p>
            <a:pPr marL="1737360" indent="-1737360">
              <a:lnSpc>
                <a:spcPct val="100000"/>
              </a:lnSpc>
              <a:spcBef>
                <a:spcPts val="0"/>
              </a:spcBef>
              <a:spcAft>
                <a:spcPts val="2400"/>
              </a:spcAft>
              <a:buNone/>
            </a:pPr>
            <a:r>
              <a:rPr lang="en-US" dirty="0" smtClean="0">
                <a:solidFill>
                  <a:srgbClr val="008080"/>
                </a:solidFill>
                <a:latin typeface="Georgia" panose="02040502050405020303" pitchFamily="18" charset="0"/>
              </a:rPr>
              <a:t>Luke 2:43</a:t>
            </a:r>
            <a:r>
              <a:rPr lang="en-US" dirty="0">
                <a:solidFill>
                  <a:prstClr val="black"/>
                </a:solidFill>
                <a:latin typeface="Georgia" panose="02040502050405020303" pitchFamily="18" charset="0"/>
              </a:rPr>
              <a:t>	</a:t>
            </a:r>
            <a:r>
              <a:rPr lang="en-US" b="1" i="1" dirty="0" smtClean="0">
                <a:solidFill>
                  <a:srgbClr val="FB6BEA"/>
                </a:solidFill>
                <a:latin typeface="Georgia" panose="02040502050405020303" pitchFamily="18" charset="0"/>
              </a:rPr>
              <a:t>When </a:t>
            </a:r>
            <a:r>
              <a:rPr lang="en-US" b="1" i="1" dirty="0">
                <a:solidFill>
                  <a:srgbClr val="FB6BEA"/>
                </a:solidFill>
                <a:latin typeface="Georgia" panose="02040502050405020303" pitchFamily="18" charset="0"/>
              </a:rPr>
              <a:t>they had accomplished </a:t>
            </a:r>
            <a:r>
              <a:rPr lang="en-US" b="1" i="1" dirty="0">
                <a:solidFill>
                  <a:srgbClr val="FB6BEA"/>
                </a:solidFill>
                <a:effectLst>
                  <a:glow rad="101600">
                    <a:srgbClr val="DDF024">
                      <a:alpha val="60000"/>
                    </a:srgbClr>
                  </a:glow>
                </a:effectLst>
                <a:latin typeface="Georgia" panose="02040502050405020303" pitchFamily="18" charset="0"/>
              </a:rPr>
              <a:t>the days</a:t>
            </a:r>
            <a:r>
              <a:rPr lang="en-US" b="1" i="1" dirty="0">
                <a:solidFill>
                  <a:srgbClr val="FB6BEA"/>
                </a:solidFill>
                <a:latin typeface="Georgia" panose="02040502050405020303" pitchFamily="18" charset="0"/>
              </a:rPr>
              <a:t>, </a:t>
            </a:r>
            <a:r>
              <a:rPr lang="en-US" dirty="0">
                <a:solidFill>
                  <a:schemeClr val="accent2">
                    <a:lumMod val="75000"/>
                  </a:schemeClr>
                </a:solidFill>
                <a:latin typeface="Georgia" panose="02040502050405020303" pitchFamily="18" charset="0"/>
              </a:rPr>
              <a:t>as they returned, the </a:t>
            </a:r>
            <a:r>
              <a:rPr lang="en-US" b="1" dirty="0">
                <a:solidFill>
                  <a:srgbClr val="0000FF"/>
                </a:solidFill>
                <a:latin typeface="Georgia" panose="02040502050405020303" pitchFamily="18" charset="0"/>
              </a:rPr>
              <a:t>Child </a:t>
            </a:r>
            <a:r>
              <a:rPr lang="he-IL" b="1" dirty="0">
                <a:solidFill>
                  <a:srgbClr val="0000FF"/>
                </a:solidFill>
                <a:latin typeface="SBL Hebrew"/>
              </a:rPr>
              <a:t>יהושע</a:t>
            </a:r>
            <a:r>
              <a:rPr lang="en-US" b="1" dirty="0">
                <a:solidFill>
                  <a:srgbClr val="0000FF"/>
                </a:solidFill>
                <a:latin typeface="Georgia" panose="02040502050405020303" pitchFamily="18" charset="0"/>
              </a:rPr>
              <a:t> </a:t>
            </a:r>
            <a:r>
              <a:rPr lang="en-US" sz="2400" b="1" dirty="0" smtClean="0">
                <a:solidFill>
                  <a:srgbClr val="0000FF"/>
                </a:solidFill>
                <a:latin typeface="Georgia" panose="02040502050405020303" pitchFamily="18" charset="0"/>
              </a:rPr>
              <a:t>[</a:t>
            </a:r>
            <a:r>
              <a:rPr lang="en-US" sz="2400" b="1" dirty="0">
                <a:solidFill>
                  <a:srgbClr val="0000FF"/>
                </a:solidFill>
                <a:latin typeface="Georgia" panose="02040502050405020303" pitchFamily="18" charset="0"/>
              </a:rPr>
              <a:t>Y</a:t>
            </a:r>
            <a:r>
              <a:rPr lang="en-US" sz="2400" b="1" dirty="0" smtClean="0">
                <a:solidFill>
                  <a:srgbClr val="0000FF"/>
                </a:solidFill>
                <a:latin typeface="Georgia" panose="02040502050405020303" pitchFamily="18" charset="0"/>
              </a:rPr>
              <a:t>ahusha] </a:t>
            </a:r>
            <a:r>
              <a:rPr lang="en-US" dirty="0" smtClean="0">
                <a:solidFill>
                  <a:schemeClr val="accent2">
                    <a:lumMod val="75000"/>
                  </a:schemeClr>
                </a:solidFill>
                <a:latin typeface="Georgia" panose="02040502050405020303" pitchFamily="18" charset="0"/>
              </a:rPr>
              <a:t>stayed </a:t>
            </a:r>
            <a:r>
              <a:rPr lang="en-US" dirty="0">
                <a:solidFill>
                  <a:schemeClr val="accent2">
                    <a:lumMod val="75000"/>
                  </a:schemeClr>
                </a:solidFill>
                <a:latin typeface="Georgia" panose="02040502050405020303" pitchFamily="18" charset="0"/>
              </a:rPr>
              <a:t>behind in </a:t>
            </a:r>
            <a:r>
              <a:rPr lang="en-US" dirty="0" err="1">
                <a:solidFill>
                  <a:schemeClr val="accent2">
                    <a:lumMod val="75000"/>
                  </a:schemeClr>
                </a:solidFill>
                <a:latin typeface="Georgia" panose="02040502050405020303" pitchFamily="18" charset="0"/>
              </a:rPr>
              <a:t>Yerushalayim</a:t>
            </a:r>
            <a:r>
              <a:rPr lang="en-US" dirty="0">
                <a:solidFill>
                  <a:schemeClr val="accent2">
                    <a:lumMod val="75000"/>
                  </a:schemeClr>
                </a:solidFill>
                <a:latin typeface="Georgia" panose="02040502050405020303" pitchFamily="18" charset="0"/>
              </a:rPr>
              <a:t>. And His parents did not know </a:t>
            </a:r>
            <a:r>
              <a:rPr lang="en-US" dirty="0" smtClean="0">
                <a:solidFill>
                  <a:schemeClr val="accent2">
                    <a:lumMod val="75000"/>
                  </a:schemeClr>
                </a:solidFill>
                <a:latin typeface="Georgia" panose="02040502050405020303" pitchFamily="18" charset="0"/>
              </a:rPr>
              <a:t>it.</a:t>
            </a:r>
            <a:endParaRPr lang="en-US" dirty="0">
              <a:solidFill>
                <a:schemeClr val="accent2">
                  <a:lumMod val="75000"/>
                </a:schemeClr>
              </a:solidFill>
              <a:latin typeface="Georgia" panose="02040502050405020303" pitchFamily="18" charset="0"/>
            </a:endParaRPr>
          </a:p>
          <a:p>
            <a:pPr marL="365760" indent="-914400">
              <a:spcBef>
                <a:spcPts val="0"/>
              </a:spcBef>
              <a:spcAft>
                <a:spcPts val="1800"/>
              </a:spcAft>
              <a:buNone/>
            </a:pPr>
            <a:r>
              <a:rPr lang="en-US" dirty="0" smtClean="0">
                <a:latin typeface="Arial Black" panose="020B0A04020102020204" pitchFamily="34" charset="0"/>
              </a:rPr>
              <a:t>Note:  </a:t>
            </a:r>
            <a:r>
              <a:rPr lang="en-US" sz="3000" dirty="0" smtClean="0"/>
              <a:t>The Scriptures				  </a:t>
            </a:r>
            <a:r>
              <a:rPr lang="en-US" sz="3000" dirty="0" smtClean="0">
                <a:solidFill>
                  <a:schemeClr val="accent2">
                    <a:lumMod val="75000"/>
                  </a:schemeClr>
                </a:solidFill>
              </a:rPr>
              <a:t>–					</a:t>
            </a:r>
          </a:p>
          <a:p>
            <a:pPr marL="365760" indent="-914400">
              <a:spcBef>
                <a:spcPts val="0"/>
              </a:spcBef>
              <a:spcAft>
                <a:spcPts val="1800"/>
              </a:spcAft>
              <a:buNone/>
            </a:pPr>
            <a:endParaRPr lang="en-US" sz="3000" dirty="0">
              <a:solidFill>
                <a:schemeClr val="accent2">
                  <a:lumMod val="75000"/>
                </a:schemeClr>
              </a:solidFill>
            </a:endParaRPr>
          </a:p>
          <a:p>
            <a:pPr marL="365760" indent="-914400">
              <a:spcBef>
                <a:spcPts val="0"/>
              </a:spcBef>
              <a:spcAft>
                <a:spcPts val="1800"/>
              </a:spcAft>
              <a:buNone/>
            </a:pPr>
            <a:r>
              <a:rPr lang="en-US" sz="3000" dirty="0"/>
              <a:t>W</a:t>
            </a:r>
            <a:r>
              <a:rPr lang="en-US" sz="3000" dirty="0" smtClean="0"/>
              <a:t>e are to understand this text is telling us by the context from the previous verse, that – </a:t>
            </a:r>
            <a:endParaRPr lang="en-US" sz="3000" dirty="0">
              <a:solidFill>
                <a:schemeClr val="accent2">
                  <a:lumMod val="75000"/>
                </a:schemeClr>
              </a:solidFill>
            </a:endParaRPr>
          </a:p>
          <a:p>
            <a:pPr marL="365760" indent="-914400">
              <a:spcBef>
                <a:spcPts val="0"/>
              </a:spcBef>
              <a:spcAft>
                <a:spcPts val="1800"/>
              </a:spcAft>
              <a:buNone/>
            </a:pPr>
            <a:r>
              <a:rPr lang="en-US" sz="3000" dirty="0" smtClean="0">
                <a:solidFill>
                  <a:schemeClr val="accent2">
                    <a:lumMod val="75000"/>
                  </a:schemeClr>
                </a:solidFill>
              </a:rPr>
              <a:t>When they had accomplished the days </a:t>
            </a:r>
            <a:r>
              <a:rPr lang="en-US" sz="3000" b="1" dirty="0" smtClean="0">
                <a:ln>
                  <a:solidFill>
                    <a:schemeClr val="tx1"/>
                  </a:solidFill>
                </a:ln>
                <a:solidFill>
                  <a:srgbClr val="FB6BEA"/>
                </a:solidFill>
                <a:effectLst>
                  <a:glow rad="101600">
                    <a:srgbClr val="00B050">
                      <a:alpha val="60000"/>
                    </a:srgbClr>
                  </a:glow>
                </a:effectLst>
              </a:rPr>
              <a:t>according to the practice of the festival </a:t>
            </a:r>
            <a:r>
              <a:rPr lang="en-US" sz="3000" b="1" dirty="0" smtClean="0">
                <a:solidFill>
                  <a:srgbClr val="FB6BEA"/>
                </a:solidFill>
              </a:rPr>
              <a:t> (of the Yehudim)... 	</a:t>
            </a:r>
          </a:p>
          <a:p>
            <a:pPr marL="365760" indent="-914400">
              <a:buNone/>
            </a:pPr>
            <a:r>
              <a:rPr lang="en-US" sz="3000" b="1" dirty="0" err="1" smtClean="0">
                <a:solidFill>
                  <a:srgbClr val="0000FF"/>
                </a:solidFill>
              </a:rPr>
              <a:t>Yahusha’s</a:t>
            </a:r>
            <a:r>
              <a:rPr lang="en-US" sz="3000" b="1" dirty="0" smtClean="0">
                <a:solidFill>
                  <a:srgbClr val="FB6BEA"/>
                </a:solidFill>
              </a:rPr>
              <a:t> </a:t>
            </a:r>
            <a:r>
              <a:rPr lang="en-US" sz="3000" dirty="0" smtClean="0"/>
              <a:t>parents had outright left Him behind to be quite frank.</a:t>
            </a:r>
            <a:endParaRPr lang="en-US" sz="3000" dirty="0"/>
          </a:p>
        </p:txBody>
      </p:sp>
      <p:sp>
        <p:nvSpPr>
          <p:cNvPr id="4" name="Slide Number Placeholder 3"/>
          <p:cNvSpPr>
            <a:spLocks noGrp="1"/>
          </p:cNvSpPr>
          <p:nvPr>
            <p:ph type="sldNum" sz="quarter" idx="12"/>
          </p:nvPr>
        </p:nvSpPr>
        <p:spPr>
          <a:xfrm>
            <a:off x="9047022" y="6181150"/>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54</a:t>
            </a:fld>
            <a:endParaRPr lang="en-US" dirty="0">
              <a:solidFill>
                <a:schemeClr val="tx1"/>
              </a:solidFill>
            </a:endParaRPr>
          </a:p>
        </p:txBody>
      </p:sp>
      <p:sp>
        <p:nvSpPr>
          <p:cNvPr id="5" name="Rectangle 4"/>
          <p:cNvSpPr/>
          <p:nvPr/>
        </p:nvSpPr>
        <p:spPr>
          <a:xfrm>
            <a:off x="4049486" y="2591789"/>
            <a:ext cx="2886891" cy="537656"/>
          </a:xfrm>
          <a:prstGeom prst="rect">
            <a:avLst/>
          </a:prstGeom>
          <a:solidFill>
            <a:srgbClr val="FF99FF"/>
          </a:solidFill>
          <a:ln w="28575">
            <a:solidFill>
              <a:srgbClr val="00FF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smtClean="0">
                <a:solidFill>
                  <a:srgbClr val="FF0000"/>
                </a:solidFill>
                <a:latin typeface="Georgia" panose="02040502050405020303" pitchFamily="18" charset="0"/>
              </a:rPr>
              <a:t>DO NOT SAY</a:t>
            </a:r>
            <a:endParaRPr lang="en-US" sz="3200" b="1" dirty="0">
              <a:solidFill>
                <a:srgbClr val="FF0000"/>
              </a:solidFill>
              <a:latin typeface="Georgia" panose="02040502050405020303" pitchFamily="18" charset="0"/>
            </a:endParaRPr>
          </a:p>
        </p:txBody>
      </p:sp>
      <p:sp>
        <p:nvSpPr>
          <p:cNvPr id="6" name="Rectangle 5"/>
          <p:cNvSpPr/>
          <p:nvPr/>
        </p:nvSpPr>
        <p:spPr>
          <a:xfrm>
            <a:off x="4049486" y="3129445"/>
            <a:ext cx="7106194" cy="580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200" b="1" dirty="0" smtClean="0">
                <a:solidFill>
                  <a:srgbClr val="FFC000"/>
                </a:solidFill>
              </a:rPr>
              <a:t>When they had </a:t>
            </a:r>
            <a:r>
              <a:rPr lang="en-US" sz="3200" b="1" u="sng" dirty="0" smtClean="0">
                <a:solidFill>
                  <a:srgbClr val="FFC000"/>
                </a:solidFill>
              </a:rPr>
              <a:t>fulfilled the Torah</a:t>
            </a:r>
            <a:r>
              <a:rPr lang="en-US" sz="3200" b="1" dirty="0" smtClean="0">
                <a:solidFill>
                  <a:srgbClr val="FFC000"/>
                </a:solidFill>
              </a:rPr>
              <a:t>...</a:t>
            </a:r>
            <a:endParaRPr lang="en-US" sz="3200" b="1" dirty="0">
              <a:solidFill>
                <a:srgbClr val="FFC000"/>
              </a:solidFill>
            </a:endParaRPr>
          </a:p>
        </p:txBody>
      </p:sp>
    </p:spTree>
    <p:extLst>
      <p:ext uri="{BB962C8B-B14F-4D97-AF65-F5344CB8AC3E}">
        <p14:creationId xmlns:p14="http://schemas.microsoft.com/office/powerpoint/2010/main" val="42502756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100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wipe(left)">
                                      <p:cBhvr>
                                        <p:cTn id="13" dur="1000"/>
                                        <p:tgtEl>
                                          <p:spTgt spid="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p:cTn id="1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3" end="3"/>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p:cTn id="2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4" end="4"/>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 calcmode="lin" valueType="num">
                                      <p:cBhvr>
                                        <p:cTn id="30"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pattFill prst="lg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5922" y="122916"/>
            <a:ext cx="11539715" cy="905784"/>
          </a:xfrm>
          <a:pattFill prst="lgCheck">
            <a:fgClr>
              <a:schemeClr val="bg1">
                <a:lumMod val="85000"/>
              </a:schemeClr>
            </a:fgClr>
            <a:bgClr>
              <a:schemeClr val="bg1"/>
            </a:bgClr>
          </a:pattFill>
          <a:ln w="38100">
            <a:solidFill>
              <a:srgbClr val="0066FF"/>
            </a:solidFill>
          </a:ln>
          <a:effectLst>
            <a:glow rad="228600">
              <a:schemeClr val="accent6">
                <a:satMod val="175000"/>
                <a:alpha val="40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dirty="0">
                <a:solidFill>
                  <a:prstClr val="black"/>
                </a:solidFill>
              </a:rPr>
              <a:t>Just a trivial accident? </a:t>
            </a:r>
            <a:r>
              <a:rPr lang="en-US" b="1" dirty="0" smtClean="0">
                <a:solidFill>
                  <a:srgbClr val="FF0000"/>
                </a:solidFill>
                <a:effectLst>
                  <a:outerShdw blurRad="50800" dist="38100" algn="l" rotWithShape="0">
                    <a:prstClr val="black">
                      <a:alpha val="40000"/>
                    </a:prstClr>
                  </a:outerShdw>
                </a:effectLst>
              </a:rPr>
              <a:t>Or</a:t>
            </a:r>
            <a:r>
              <a:rPr lang="en-US" dirty="0" smtClean="0">
                <a:solidFill>
                  <a:prstClr val="black"/>
                </a:solidFill>
                <a:effectLst>
                  <a:outerShdw blurRad="50800" dist="38100" algn="l" rotWithShape="0">
                    <a:prstClr val="black">
                      <a:alpha val="40000"/>
                    </a:prstClr>
                  </a:outerShdw>
                </a:effectLst>
              </a:rPr>
              <a:t> </a:t>
            </a:r>
            <a:r>
              <a:rPr lang="en-US" u="sng" dirty="0">
                <a:solidFill>
                  <a:srgbClr val="0000FF"/>
                </a:solidFill>
                <a:effectLst>
                  <a:outerShdw blurRad="50800" dist="38100" algn="l" rotWithShape="0">
                    <a:prstClr val="black">
                      <a:alpha val="40000"/>
                    </a:prstClr>
                  </a:outerShdw>
                </a:effectLst>
                <a:latin typeface="Cooper Black" panose="0208090404030B020404" pitchFamily="18" charset="0"/>
              </a:rPr>
              <a:t>Torah </a:t>
            </a:r>
            <a:r>
              <a:rPr lang="en-US" u="sng" dirty="0" smtClean="0">
                <a:solidFill>
                  <a:srgbClr val="0000FF"/>
                </a:solidFill>
                <a:effectLst>
                  <a:outerShdw blurRad="50800" dist="38100" algn="l" rotWithShape="0">
                    <a:prstClr val="black">
                      <a:alpha val="40000"/>
                    </a:prstClr>
                  </a:outerShdw>
                </a:effectLst>
                <a:latin typeface="Cooper Black" panose="0208090404030B020404" pitchFamily="18" charset="0"/>
              </a:rPr>
              <a:t>Fulfillment</a:t>
            </a:r>
            <a:r>
              <a:rPr lang="en-US" dirty="0" smtClean="0">
                <a:solidFill>
                  <a:srgbClr val="0000FF"/>
                </a:solidFill>
                <a:effectLst>
                  <a:outerShdw blurRad="50800" dist="38100" algn="l" rotWithShape="0">
                    <a:prstClr val="black">
                      <a:alpha val="40000"/>
                    </a:prstClr>
                  </a:outerShdw>
                </a:effectLst>
                <a:latin typeface="Cooper Black" panose="0208090404030B020404" pitchFamily="18" charset="0"/>
              </a:rPr>
              <a:t>?</a:t>
            </a:r>
            <a:endParaRPr lang="en-US" dirty="0">
              <a:solidFill>
                <a:srgbClr val="0000FF"/>
              </a:solidFill>
              <a:effectLst>
                <a:outerShdw blurRad="50800" dist="38100" algn="l" rotWithShape="0">
                  <a:prstClr val="black">
                    <a:alpha val="40000"/>
                  </a:prstClr>
                </a:outerShdw>
              </a:effectLst>
              <a:latin typeface="Cooper Black" panose="0208090404030B020404" pitchFamily="18" charset="0"/>
            </a:endParaRPr>
          </a:p>
        </p:txBody>
      </p:sp>
      <p:sp>
        <p:nvSpPr>
          <p:cNvPr id="3" name="Content Placeholder 2"/>
          <p:cNvSpPr>
            <a:spLocks noGrp="1"/>
          </p:cNvSpPr>
          <p:nvPr>
            <p:ph idx="1"/>
          </p:nvPr>
        </p:nvSpPr>
        <p:spPr>
          <a:xfrm>
            <a:off x="274749" y="1174174"/>
            <a:ext cx="11642501" cy="5486402"/>
          </a:xfrm>
          <a:gradFill>
            <a:gsLst>
              <a:gs pos="44000">
                <a:srgbClr val="FFFF00"/>
              </a:gs>
              <a:gs pos="50000">
                <a:schemeClr val="bg2">
                  <a:tint val="98000"/>
                  <a:satMod val="130000"/>
                  <a:shade val="90000"/>
                  <a:lumMod val="103000"/>
                </a:schemeClr>
              </a:gs>
              <a:gs pos="100000">
                <a:schemeClr val="bg2">
                  <a:shade val="63000"/>
                  <a:satMod val="120000"/>
                </a:schemeClr>
              </a:gs>
            </a:gsLst>
            <a:lin ang="4200000" scaled="0"/>
          </a:gradFill>
          <a:scene3d>
            <a:camera prst="orthographicFront"/>
            <a:lightRig rig="threePt" dir="t"/>
          </a:scene3d>
          <a:sp3d>
            <a:bevelT w="114300" prst="artDeco"/>
          </a:sp3d>
        </p:spPr>
        <p:txBody>
          <a:bodyPr lIns="182880" tIns="182880">
            <a:normAutofit fontScale="92500" lnSpcReduction="10000"/>
            <a:sp3d extrusionH="57150">
              <a:bevelT w="38100" h="38100"/>
            </a:sp3d>
          </a:bodyPr>
          <a:lstStyle/>
          <a:p>
            <a:pPr>
              <a:spcBef>
                <a:spcPts val="0"/>
              </a:spcBef>
              <a:spcAft>
                <a:spcPts val="1200"/>
              </a:spcAft>
            </a:pPr>
            <a:r>
              <a:rPr lang="en-US" dirty="0" smtClean="0"/>
              <a:t>When </a:t>
            </a:r>
            <a:r>
              <a:rPr lang="en-US" b="1" dirty="0" err="1" smtClean="0">
                <a:solidFill>
                  <a:srgbClr val="0000FF"/>
                </a:solidFill>
              </a:rPr>
              <a:t>Yahusha’s</a:t>
            </a:r>
            <a:r>
              <a:rPr lang="en-US" dirty="0" smtClean="0"/>
              <a:t> earthly parents </a:t>
            </a:r>
            <a:r>
              <a:rPr lang="en-US" dirty="0" smtClean="0">
                <a:latin typeface="Arial Black" pitchFamily="34" charset="0"/>
              </a:rPr>
              <a:t>“FORGOT” </a:t>
            </a:r>
            <a:r>
              <a:rPr lang="en-US" dirty="0" smtClean="0"/>
              <a:t>about </a:t>
            </a:r>
            <a:r>
              <a:rPr lang="en-US" b="1" dirty="0" smtClean="0">
                <a:solidFill>
                  <a:srgbClr val="0000FF"/>
                </a:solidFill>
              </a:rPr>
              <a:t>Yahusha</a:t>
            </a:r>
            <a:r>
              <a:rPr lang="en-US" dirty="0" smtClean="0">
                <a:solidFill>
                  <a:srgbClr val="0000CC"/>
                </a:solidFill>
              </a:rPr>
              <a:t> </a:t>
            </a:r>
            <a:r>
              <a:rPr lang="en-US" dirty="0" smtClean="0"/>
              <a:t>and left on their return home journey, </a:t>
            </a:r>
            <a:r>
              <a:rPr lang="en-US" u="sng" dirty="0" smtClean="0">
                <a:solidFill>
                  <a:srgbClr val="FF0000"/>
                </a:solidFill>
              </a:rPr>
              <a:t>was this just a coincidental act of forgetfulness</a:t>
            </a:r>
            <a:r>
              <a:rPr lang="en-US" dirty="0" smtClean="0">
                <a:solidFill>
                  <a:srgbClr val="FF0000"/>
                </a:solidFill>
              </a:rPr>
              <a:t>, 																										</a:t>
            </a:r>
          </a:p>
          <a:p>
            <a:pPr>
              <a:spcBef>
                <a:spcPts val="0"/>
              </a:spcBef>
              <a:spcAft>
                <a:spcPts val="1200"/>
              </a:spcAft>
            </a:pPr>
            <a:r>
              <a:rPr lang="en-US" i="1" dirty="0" smtClean="0">
                <a:solidFill>
                  <a:srgbClr val="C00000"/>
                </a:solidFill>
              </a:rPr>
              <a:t>Wording this differently – </a:t>
            </a:r>
            <a:r>
              <a:rPr lang="en-US" dirty="0" smtClean="0"/>
              <a:t/>
            </a:r>
            <a:br>
              <a:rPr lang="en-US" dirty="0" smtClean="0"/>
            </a:br>
            <a:r>
              <a:rPr lang="en-US" dirty="0" smtClean="0"/>
              <a:t>When </a:t>
            </a:r>
            <a:r>
              <a:rPr lang="en-US" b="1" dirty="0">
                <a:solidFill>
                  <a:srgbClr val="0000FF"/>
                </a:solidFill>
              </a:rPr>
              <a:t>Y</a:t>
            </a:r>
            <a:r>
              <a:rPr lang="en-US" b="1" dirty="0" smtClean="0">
                <a:solidFill>
                  <a:srgbClr val="0000FF"/>
                </a:solidFill>
              </a:rPr>
              <a:t>ahusha</a:t>
            </a:r>
            <a:r>
              <a:rPr lang="en-US" dirty="0" smtClean="0"/>
              <a:t> was found by His parents in the Tabernacle, what was </a:t>
            </a:r>
            <a:r>
              <a:rPr lang="en-US" b="1" dirty="0" err="1">
                <a:solidFill>
                  <a:srgbClr val="0000FF"/>
                </a:solidFill>
              </a:rPr>
              <a:t>Y</a:t>
            </a:r>
            <a:r>
              <a:rPr lang="en-US" b="1" dirty="0" err="1" smtClean="0">
                <a:solidFill>
                  <a:srgbClr val="0000FF"/>
                </a:solidFill>
              </a:rPr>
              <a:t>ahusha’s</a:t>
            </a:r>
            <a:r>
              <a:rPr lang="en-US" dirty="0" smtClean="0"/>
              <a:t> response, and does it correspond to the teachings found in the </a:t>
            </a:r>
            <a:r>
              <a:rPr lang="en-US" b="1" dirty="0" smtClean="0">
                <a:solidFill>
                  <a:srgbClr val="0000FF"/>
                </a:solidFill>
              </a:rPr>
              <a:t>Torah? </a:t>
            </a:r>
          </a:p>
          <a:p>
            <a:pPr>
              <a:spcBef>
                <a:spcPts val="0"/>
              </a:spcBef>
              <a:spcAft>
                <a:spcPts val="4200"/>
              </a:spcAft>
            </a:pPr>
            <a:r>
              <a:rPr lang="en-US" b="1" dirty="0" smtClean="0">
                <a:solidFill>
                  <a:srgbClr val="FF0000"/>
                </a:solidFill>
              </a:rPr>
              <a:t>Again – </a:t>
            </a:r>
            <a:r>
              <a:rPr lang="en-US" dirty="0" smtClean="0"/>
              <a:t>When </a:t>
            </a:r>
            <a:r>
              <a:rPr lang="en-US" b="1" dirty="0" smtClean="0">
                <a:solidFill>
                  <a:srgbClr val="0000FF"/>
                </a:solidFill>
              </a:rPr>
              <a:t>Yahusha</a:t>
            </a:r>
            <a:r>
              <a:rPr lang="en-US" dirty="0" smtClean="0"/>
              <a:t> was found, “</a:t>
            </a:r>
            <a:r>
              <a:rPr lang="en-US" b="1" u="sng" dirty="0" smtClean="0"/>
              <a:t>after three days</a:t>
            </a:r>
            <a:r>
              <a:rPr lang="en-US" b="1" dirty="0" smtClean="0"/>
              <a:t>”</a:t>
            </a:r>
            <a:r>
              <a:rPr lang="en-US" dirty="0" smtClean="0"/>
              <a:t> </a:t>
            </a:r>
            <a:r>
              <a:rPr lang="en-US" dirty="0" smtClean="0">
                <a:solidFill>
                  <a:srgbClr val="00B050"/>
                </a:solidFill>
              </a:rPr>
              <a:t>(Luke 2:36),</a:t>
            </a:r>
            <a:r>
              <a:rPr lang="en-US" dirty="0" smtClean="0">
                <a:solidFill>
                  <a:srgbClr val="008080"/>
                </a:solidFill>
              </a:rPr>
              <a:t> </a:t>
            </a:r>
            <a:r>
              <a:rPr lang="en-US" b="1" u="sng" dirty="0" smtClean="0">
                <a:solidFill>
                  <a:srgbClr val="008080"/>
                </a:solidFill>
              </a:rPr>
              <a:t>witnessing of His Father’s will in the Tabernacle</a:t>
            </a:r>
            <a:r>
              <a:rPr lang="en-US" b="1" dirty="0" smtClean="0">
                <a:solidFill>
                  <a:srgbClr val="008080"/>
                </a:solidFill>
              </a:rPr>
              <a:t>, </a:t>
            </a:r>
            <a:r>
              <a:rPr lang="en-US" dirty="0" smtClean="0"/>
              <a:t>was He appropriately –</a:t>
            </a:r>
          </a:p>
          <a:p>
            <a:pPr marL="0" indent="0">
              <a:spcBef>
                <a:spcPts val="0"/>
              </a:spcBef>
              <a:spcAft>
                <a:spcPts val="4200"/>
              </a:spcAft>
              <a:buNone/>
            </a:pPr>
            <a:endParaRPr lang="en-US" dirty="0"/>
          </a:p>
          <a:p>
            <a:pPr>
              <a:spcBef>
                <a:spcPts val="0"/>
              </a:spcBef>
              <a:spcAft>
                <a:spcPts val="4200"/>
              </a:spcAft>
            </a:pPr>
            <a:r>
              <a:rPr lang="en-US" dirty="0" smtClean="0"/>
              <a:t> </a:t>
            </a:r>
            <a:r>
              <a:rPr lang="en-US" dirty="0" smtClean="0">
                <a:solidFill>
                  <a:srgbClr val="008080"/>
                </a:solidFill>
                <a:latin typeface="Georgia" panose="02040502050405020303" pitchFamily="18" charset="0"/>
              </a:rPr>
              <a:t>John 1:1</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In </a:t>
            </a:r>
            <a:r>
              <a:rPr lang="en-US" dirty="0">
                <a:solidFill>
                  <a:schemeClr val="accent2">
                    <a:lumMod val="75000"/>
                  </a:schemeClr>
                </a:solidFill>
                <a:latin typeface="Georgia" panose="02040502050405020303" pitchFamily="18" charset="0"/>
              </a:rPr>
              <a:t>the beginning was </a:t>
            </a:r>
            <a:r>
              <a:rPr lang="en-US" b="1" dirty="0">
                <a:solidFill>
                  <a:srgbClr val="0000FF"/>
                </a:solidFill>
                <a:latin typeface="Georgia" panose="02040502050405020303" pitchFamily="18" charset="0"/>
              </a:rPr>
              <a:t>the </a:t>
            </a:r>
            <a:r>
              <a:rPr lang="en-US" b="1" dirty="0">
                <a:solidFill>
                  <a:srgbClr val="0000FF"/>
                </a:solidFill>
                <a:effectLst>
                  <a:outerShdw blurRad="50800" dist="38100" algn="l" rotWithShape="0">
                    <a:prstClr val="black">
                      <a:alpha val="40000"/>
                    </a:prstClr>
                  </a:outerShdw>
                </a:effectLst>
                <a:latin typeface="Georgia" panose="02040502050405020303" pitchFamily="18" charset="0"/>
              </a:rPr>
              <a:t>Word</a:t>
            </a:r>
            <a:r>
              <a:rPr lang="en-US" b="1" dirty="0">
                <a:solidFill>
                  <a:srgbClr val="0000FF"/>
                </a:solidFill>
                <a:latin typeface="Georgia" panose="02040502050405020303" pitchFamily="18" charset="0"/>
              </a:rPr>
              <a:t>, </a:t>
            </a:r>
            <a:r>
              <a:rPr lang="en-US" dirty="0">
                <a:solidFill>
                  <a:schemeClr val="accent2">
                    <a:lumMod val="75000"/>
                  </a:schemeClr>
                </a:solidFill>
                <a:latin typeface="Georgia" panose="02040502050405020303" pitchFamily="18" charset="0"/>
              </a:rPr>
              <a:t>and </a:t>
            </a:r>
            <a:r>
              <a:rPr lang="en-US" b="1" dirty="0">
                <a:solidFill>
                  <a:srgbClr val="0000FF"/>
                </a:solidFill>
                <a:latin typeface="Georgia" panose="02040502050405020303" pitchFamily="18" charset="0"/>
              </a:rPr>
              <a:t>the </a:t>
            </a:r>
            <a:r>
              <a:rPr lang="en-US" b="1" dirty="0">
                <a:solidFill>
                  <a:srgbClr val="0000FF"/>
                </a:solidFill>
                <a:effectLst>
                  <a:outerShdw blurRad="50800" dist="38100" algn="l" rotWithShape="0">
                    <a:prstClr val="black">
                      <a:alpha val="40000"/>
                    </a:prstClr>
                  </a:outerShdw>
                </a:effectLst>
                <a:latin typeface="Georgia" panose="02040502050405020303" pitchFamily="18" charset="0"/>
              </a:rPr>
              <a:t>Word</a:t>
            </a:r>
            <a:r>
              <a:rPr lang="en-US" b="1" dirty="0">
                <a:solidFill>
                  <a:srgbClr val="0000FF"/>
                </a:solidFill>
                <a:latin typeface="Georgia" panose="02040502050405020303" pitchFamily="18" charset="0"/>
              </a:rPr>
              <a:t> </a:t>
            </a:r>
            <a:r>
              <a:rPr lang="en-US" dirty="0">
                <a:solidFill>
                  <a:schemeClr val="accent2">
                    <a:lumMod val="75000"/>
                  </a:schemeClr>
                </a:solidFill>
                <a:latin typeface="Georgia" panose="02040502050405020303" pitchFamily="18" charset="0"/>
              </a:rPr>
              <a:t>was with Elohim, and </a:t>
            </a:r>
            <a:r>
              <a:rPr lang="en-US" b="1" dirty="0">
                <a:solidFill>
                  <a:srgbClr val="0000FF"/>
                </a:solidFill>
                <a:latin typeface="Georgia" panose="02040502050405020303" pitchFamily="18" charset="0"/>
              </a:rPr>
              <a:t>the </a:t>
            </a:r>
            <a:r>
              <a:rPr lang="en-US" b="1" dirty="0">
                <a:solidFill>
                  <a:srgbClr val="0000FF"/>
                </a:solidFill>
                <a:effectLst>
                  <a:outerShdw blurRad="50800" dist="38100" algn="l" rotWithShape="0">
                    <a:prstClr val="black">
                      <a:alpha val="40000"/>
                    </a:prstClr>
                  </a:outerShdw>
                </a:effectLst>
                <a:latin typeface="Georgia" panose="02040502050405020303" pitchFamily="18" charset="0"/>
              </a:rPr>
              <a:t>Word</a:t>
            </a:r>
            <a:r>
              <a:rPr lang="en-US" b="1" dirty="0">
                <a:solidFill>
                  <a:srgbClr val="0000FF"/>
                </a:solidFill>
                <a:latin typeface="Georgia" panose="02040502050405020303" pitchFamily="18" charset="0"/>
              </a:rPr>
              <a:t> </a:t>
            </a:r>
            <a:r>
              <a:rPr lang="en-US" b="1" i="1" dirty="0">
                <a:solidFill>
                  <a:srgbClr val="9900CC"/>
                </a:solidFill>
                <a:latin typeface="Georgia" panose="02040502050405020303" pitchFamily="18" charset="0"/>
              </a:rPr>
              <a:t>was Elohim.</a:t>
            </a:r>
            <a:endParaRPr lang="en-US" b="1" i="1" dirty="0">
              <a:solidFill>
                <a:srgbClr val="9900CC"/>
              </a:solidFill>
            </a:endParaRPr>
          </a:p>
        </p:txBody>
      </p:sp>
      <p:cxnSp>
        <p:nvCxnSpPr>
          <p:cNvPr id="5" name="Straight Arrow Connector 4"/>
          <p:cNvCxnSpPr/>
          <p:nvPr/>
        </p:nvCxnSpPr>
        <p:spPr>
          <a:xfrm flipH="1">
            <a:off x="6598227" y="5364269"/>
            <a:ext cx="82104" cy="584087"/>
          </a:xfrm>
          <a:prstGeom prst="straightConnector1">
            <a:avLst/>
          </a:prstGeom>
          <a:ln w="76200">
            <a:solidFill>
              <a:srgbClr val="FF0000"/>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2"/>
          </p:nvPr>
        </p:nvSpPr>
        <p:spPr>
          <a:xfrm>
            <a:off x="9067804" y="619009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55</a:t>
            </a:fld>
            <a:endParaRPr lang="en-US" dirty="0">
              <a:solidFill>
                <a:schemeClr val="tx1"/>
              </a:solidFill>
            </a:endParaRPr>
          </a:p>
        </p:txBody>
      </p:sp>
      <p:sp>
        <p:nvSpPr>
          <p:cNvPr id="6" name="Rectangle 5"/>
          <p:cNvSpPr/>
          <p:nvPr/>
        </p:nvSpPr>
        <p:spPr>
          <a:xfrm>
            <a:off x="1932280" y="2199676"/>
            <a:ext cx="8375510" cy="457200"/>
          </a:xfrm>
          <a:prstGeom prst="rect">
            <a:avLst/>
          </a:prstGeom>
          <a:gradFill>
            <a:gsLst>
              <a:gs pos="33000">
                <a:srgbClr val="34E9FC"/>
              </a:gs>
              <a:gs pos="50000">
                <a:schemeClr val="bg2">
                  <a:tint val="98000"/>
                  <a:satMod val="130000"/>
                  <a:shade val="90000"/>
                  <a:lumMod val="103000"/>
                </a:schemeClr>
              </a:gs>
              <a:gs pos="100000">
                <a:schemeClr val="bg2">
                  <a:shade val="63000"/>
                  <a:satMod val="120000"/>
                </a:schemeClr>
              </a:gs>
            </a:gsLst>
            <a:lin ang="5400000" scaled="0"/>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b="1" dirty="0">
                <a:ln>
                  <a:solidFill>
                    <a:srgbClr val="00FF00"/>
                  </a:solidFill>
                </a:ln>
                <a:solidFill>
                  <a:prstClr val="black"/>
                </a:solidFill>
              </a:rPr>
              <a:t>o</a:t>
            </a:r>
            <a:r>
              <a:rPr lang="en-US" sz="3200" b="1" dirty="0" smtClean="0">
                <a:ln>
                  <a:solidFill>
                    <a:srgbClr val="00FF00"/>
                  </a:solidFill>
                </a:ln>
                <a:solidFill>
                  <a:prstClr val="black"/>
                </a:solidFill>
              </a:rPr>
              <a:t>r  was  </a:t>
            </a:r>
            <a:r>
              <a:rPr lang="en-US" sz="3200" b="1" dirty="0">
                <a:ln>
                  <a:solidFill>
                    <a:srgbClr val="00FF00"/>
                  </a:solidFill>
                </a:ln>
                <a:solidFill>
                  <a:prstClr val="black"/>
                </a:solidFill>
              </a:rPr>
              <a:t>the </a:t>
            </a:r>
            <a:r>
              <a:rPr lang="en-US" sz="3200" b="1" dirty="0" smtClean="0">
                <a:ln>
                  <a:solidFill>
                    <a:srgbClr val="00FF00"/>
                  </a:solidFill>
                </a:ln>
                <a:solidFill>
                  <a:prstClr val="black"/>
                </a:solidFill>
              </a:rPr>
              <a:t> Torah  </a:t>
            </a:r>
            <a:r>
              <a:rPr lang="en-US" sz="3200" b="1" i="1" dirty="0" smtClean="0">
                <a:ln>
                  <a:solidFill>
                    <a:srgbClr val="00FF00"/>
                  </a:solidFill>
                </a:ln>
                <a:solidFill>
                  <a:srgbClr val="C00000"/>
                </a:solidFill>
              </a:rPr>
              <a:t>deliberately </a:t>
            </a:r>
            <a:r>
              <a:rPr lang="en-US" sz="3200" b="1" dirty="0" smtClean="0">
                <a:ln>
                  <a:solidFill>
                    <a:srgbClr val="00FF00"/>
                  </a:solidFill>
                </a:ln>
                <a:solidFill>
                  <a:prstClr val="black"/>
                </a:solidFill>
              </a:rPr>
              <a:t> being  fulfilled</a:t>
            </a:r>
            <a:r>
              <a:rPr lang="en-US" sz="3200" b="1" dirty="0">
                <a:ln>
                  <a:solidFill>
                    <a:srgbClr val="00FF00"/>
                  </a:solidFill>
                </a:ln>
                <a:solidFill>
                  <a:prstClr val="black"/>
                </a:solidFill>
              </a:rPr>
              <a:t>?</a:t>
            </a:r>
            <a:endParaRPr lang="en-US" sz="3200" b="1" dirty="0">
              <a:ln>
                <a:solidFill>
                  <a:srgbClr val="00FF00"/>
                </a:solidFill>
              </a:ln>
            </a:endParaRPr>
          </a:p>
        </p:txBody>
      </p:sp>
      <p:sp>
        <p:nvSpPr>
          <p:cNvPr id="7" name="Rectangle 6"/>
          <p:cNvSpPr/>
          <p:nvPr/>
        </p:nvSpPr>
        <p:spPr>
          <a:xfrm>
            <a:off x="3432313" y="4715621"/>
            <a:ext cx="4629977" cy="700603"/>
          </a:xfrm>
          <a:prstGeom prst="rect">
            <a:avLst/>
          </a:prstGeom>
          <a:pattFill prst="pct20">
            <a:fgClr>
              <a:schemeClr val="accent1"/>
            </a:fgClr>
            <a:bgClr>
              <a:schemeClr val="bg1"/>
            </a:bgClr>
          </a:pattFill>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lvl="0">
              <a:lnSpc>
                <a:spcPct val="90000"/>
              </a:lnSpc>
              <a:spcAft>
                <a:spcPts val="4200"/>
              </a:spcAft>
            </a:pPr>
            <a:r>
              <a:rPr lang="en-US" sz="4400" b="1" dirty="0">
                <a:ln>
                  <a:solidFill>
                    <a:srgbClr val="FF3399"/>
                  </a:solidFill>
                </a:ln>
                <a:solidFill>
                  <a:srgbClr val="0000FF"/>
                </a:solidFill>
                <a:effectLst>
                  <a:glow rad="101600">
                    <a:schemeClr val="accent1">
                      <a:satMod val="175000"/>
                      <a:alpha val="40000"/>
                    </a:schemeClr>
                  </a:glow>
                  <a:outerShdw blurRad="50800" dist="38100" algn="l" rotWithShape="0">
                    <a:prstClr val="black">
                      <a:alpha val="40000"/>
                    </a:prstClr>
                  </a:outerShdw>
                </a:effectLst>
              </a:rPr>
              <a:t>“Living the Torah?”</a:t>
            </a:r>
            <a:endParaRPr lang="en-US" sz="4400" dirty="0">
              <a:ln>
                <a:solidFill>
                  <a:srgbClr val="FF3399"/>
                </a:solidFill>
              </a:ln>
              <a:solidFill>
                <a:srgbClr val="00B050"/>
              </a:solidFill>
              <a:effectLst>
                <a:glow rad="101600">
                  <a:schemeClr val="accent1">
                    <a:satMod val="175000"/>
                    <a:alpha val="40000"/>
                  </a:schemeClr>
                </a:glow>
                <a:outerShdw blurRad="50800" dist="38100" algn="l" rotWithShape="0">
                  <a:prstClr val="black">
                    <a:alpha val="40000"/>
                  </a:prstClr>
                </a:outerShdw>
              </a:effectLst>
            </a:endParaRPr>
          </a:p>
        </p:txBody>
      </p:sp>
      <p:grpSp>
        <p:nvGrpSpPr>
          <p:cNvPr id="12" name="Group 11"/>
          <p:cNvGrpSpPr/>
          <p:nvPr/>
        </p:nvGrpSpPr>
        <p:grpSpPr>
          <a:xfrm>
            <a:off x="1170890" y="4705230"/>
            <a:ext cx="2513214" cy="1111421"/>
            <a:chOff x="1170890" y="4653275"/>
            <a:chExt cx="2513214" cy="1111421"/>
          </a:xfrm>
        </p:grpSpPr>
        <p:cxnSp>
          <p:nvCxnSpPr>
            <p:cNvPr id="10" name="Straight Arrow Connector 9"/>
            <p:cNvCxnSpPr/>
            <p:nvPr/>
          </p:nvCxnSpPr>
          <p:spPr>
            <a:xfrm flipV="1">
              <a:off x="2001078" y="5049079"/>
              <a:ext cx="1683026" cy="106017"/>
            </a:xfrm>
            <a:prstGeom prst="straightConnector1">
              <a:avLst/>
            </a:prstGeom>
            <a:ln w="76200">
              <a:solidFill>
                <a:srgbClr val="CC0099"/>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8" name="Explosion 1 7"/>
            <p:cNvSpPr/>
            <p:nvPr/>
          </p:nvSpPr>
          <p:spPr>
            <a:xfrm>
              <a:off x="1170890" y="4653275"/>
              <a:ext cx="1457739" cy="1111421"/>
            </a:xfrm>
            <a:prstGeom prst="irregularSeal1">
              <a:avLst/>
            </a:prstGeom>
            <a:solidFill>
              <a:srgbClr val="CC0099"/>
            </a:solidFill>
            <a:ln w="57150">
              <a:solidFill>
                <a:srgbClr val="0000C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grpSp>
    </p:spTree>
    <p:extLst>
      <p:ext uri="{BB962C8B-B14F-4D97-AF65-F5344CB8AC3E}">
        <p14:creationId xmlns:p14="http://schemas.microsoft.com/office/powerpoint/2010/main" val="32897729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34" presetClass="emph" presetSubtype="0" fill="hold" grpId="0" nodeType="withEffect">
                                  <p:stCondLst>
                                    <p:cond delay="500"/>
                                  </p:stCondLst>
                                  <p:iterate type="lt">
                                    <p:tmPct val="10000"/>
                                  </p:iterate>
                                  <p:childTnLst>
                                    <p:animMotion origin="layout" path="M 0.0 0.0 L 0.0 -0.07213" pathEditMode="relative" ptsTypes="">
                                      <p:cBhvr>
                                        <p:cTn id="22" dur="500" accel="50000" decel="50000" autoRev="1" fill="hold">
                                          <p:stCondLst>
                                            <p:cond delay="0"/>
                                          </p:stCondLst>
                                        </p:cTn>
                                        <p:tgtEl>
                                          <p:spTgt spid="6"/>
                                        </p:tgtEl>
                                        <p:attrNameLst>
                                          <p:attrName>ppt_x</p:attrName>
                                          <p:attrName>ppt_y</p:attrName>
                                        </p:attrNameLst>
                                      </p:cBhvr>
                                    </p:animMotion>
                                    <p:animRot by="1500000">
                                      <p:cBhvr>
                                        <p:cTn id="23" dur="250" fill="hold">
                                          <p:stCondLst>
                                            <p:cond delay="0"/>
                                          </p:stCondLst>
                                        </p:cTn>
                                        <p:tgtEl>
                                          <p:spTgt spid="6"/>
                                        </p:tgtEl>
                                        <p:attrNameLst>
                                          <p:attrName>r</p:attrName>
                                        </p:attrNameLst>
                                      </p:cBhvr>
                                    </p:animRot>
                                    <p:animRot by="-1500000">
                                      <p:cBhvr>
                                        <p:cTn id="24" dur="250" fill="hold">
                                          <p:stCondLst>
                                            <p:cond delay="250"/>
                                          </p:stCondLst>
                                        </p:cTn>
                                        <p:tgtEl>
                                          <p:spTgt spid="6"/>
                                        </p:tgtEl>
                                        <p:attrNameLst>
                                          <p:attrName>r</p:attrName>
                                        </p:attrNameLst>
                                      </p:cBhvr>
                                    </p:animRot>
                                    <p:animRot by="-1500000">
                                      <p:cBhvr>
                                        <p:cTn id="25" dur="250" fill="hold">
                                          <p:stCondLst>
                                            <p:cond delay="500"/>
                                          </p:stCondLst>
                                        </p:cTn>
                                        <p:tgtEl>
                                          <p:spTgt spid="6"/>
                                        </p:tgtEl>
                                        <p:attrNameLst>
                                          <p:attrName>r</p:attrName>
                                        </p:attrNameLst>
                                      </p:cBhvr>
                                    </p:animRot>
                                    <p:animRot by="1500000">
                                      <p:cBhvr>
                                        <p:cTn id="26" dur="250" fill="hold">
                                          <p:stCondLst>
                                            <p:cond delay="750"/>
                                          </p:stCondLst>
                                        </p:cTn>
                                        <p:tgtEl>
                                          <p:spTgt spid="6"/>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barn(inVertical)">
                                      <p:cBhvr>
                                        <p:cTn id="31" dur="125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6" presetClass="entr" presetSubtype="16"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circle(in)">
                                      <p:cBhvr>
                                        <p:cTn id="36" dur="20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6"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80">
                                          <p:stCondLst>
                                            <p:cond delay="0"/>
                                          </p:stCondLst>
                                        </p:cTn>
                                        <p:tgtEl>
                                          <p:spTgt spid="12"/>
                                        </p:tgtEl>
                                      </p:cBhvr>
                                    </p:animEffect>
                                    <p:anim calcmode="lin" valueType="num">
                                      <p:cBhvr>
                                        <p:cTn id="42"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47" dur="26">
                                          <p:stCondLst>
                                            <p:cond delay="650"/>
                                          </p:stCondLst>
                                        </p:cTn>
                                        <p:tgtEl>
                                          <p:spTgt spid="12"/>
                                        </p:tgtEl>
                                      </p:cBhvr>
                                      <p:to x="100000" y="60000"/>
                                    </p:animScale>
                                    <p:animScale>
                                      <p:cBhvr>
                                        <p:cTn id="48" dur="166" decel="50000">
                                          <p:stCondLst>
                                            <p:cond delay="676"/>
                                          </p:stCondLst>
                                        </p:cTn>
                                        <p:tgtEl>
                                          <p:spTgt spid="12"/>
                                        </p:tgtEl>
                                      </p:cBhvr>
                                      <p:to x="100000" y="100000"/>
                                    </p:animScale>
                                    <p:animScale>
                                      <p:cBhvr>
                                        <p:cTn id="49" dur="26">
                                          <p:stCondLst>
                                            <p:cond delay="1312"/>
                                          </p:stCondLst>
                                        </p:cTn>
                                        <p:tgtEl>
                                          <p:spTgt spid="12"/>
                                        </p:tgtEl>
                                      </p:cBhvr>
                                      <p:to x="100000" y="80000"/>
                                    </p:animScale>
                                    <p:animScale>
                                      <p:cBhvr>
                                        <p:cTn id="50" dur="166" decel="50000">
                                          <p:stCondLst>
                                            <p:cond delay="1338"/>
                                          </p:stCondLst>
                                        </p:cTn>
                                        <p:tgtEl>
                                          <p:spTgt spid="12"/>
                                        </p:tgtEl>
                                      </p:cBhvr>
                                      <p:to x="100000" y="100000"/>
                                    </p:animScale>
                                    <p:animScale>
                                      <p:cBhvr>
                                        <p:cTn id="51" dur="26">
                                          <p:stCondLst>
                                            <p:cond delay="1642"/>
                                          </p:stCondLst>
                                        </p:cTn>
                                        <p:tgtEl>
                                          <p:spTgt spid="12"/>
                                        </p:tgtEl>
                                      </p:cBhvr>
                                      <p:to x="100000" y="90000"/>
                                    </p:animScale>
                                    <p:animScale>
                                      <p:cBhvr>
                                        <p:cTn id="52" dur="166" decel="50000">
                                          <p:stCondLst>
                                            <p:cond delay="1668"/>
                                          </p:stCondLst>
                                        </p:cTn>
                                        <p:tgtEl>
                                          <p:spTgt spid="12"/>
                                        </p:tgtEl>
                                      </p:cBhvr>
                                      <p:to x="100000" y="100000"/>
                                    </p:animScale>
                                    <p:animScale>
                                      <p:cBhvr>
                                        <p:cTn id="53" dur="26">
                                          <p:stCondLst>
                                            <p:cond delay="1808"/>
                                          </p:stCondLst>
                                        </p:cTn>
                                        <p:tgtEl>
                                          <p:spTgt spid="12"/>
                                        </p:tgtEl>
                                      </p:cBhvr>
                                      <p:to x="100000" y="95000"/>
                                    </p:animScale>
                                    <p:animScale>
                                      <p:cBhvr>
                                        <p:cTn id="54" dur="166" decel="50000">
                                          <p:stCondLst>
                                            <p:cond delay="1834"/>
                                          </p:stCondLst>
                                        </p:cTn>
                                        <p:tgtEl>
                                          <p:spTgt spid="12"/>
                                        </p:tgtEl>
                                      </p:cBhvr>
                                      <p:to x="100000" y="100000"/>
                                    </p:animScale>
                                  </p:childTnLst>
                                </p:cTn>
                              </p:par>
                              <p:par>
                                <p:cTn id="55" presetID="6" presetClass="entr" presetSubtype="16" fill="hold" grpId="0" nodeType="withEffect">
                                  <p:stCondLst>
                                    <p:cond delay="2000"/>
                                  </p:stCondLst>
                                  <p:childTnLst>
                                    <p:set>
                                      <p:cBhvr>
                                        <p:cTn id="56" dur="1" fill="hold">
                                          <p:stCondLst>
                                            <p:cond delay="0"/>
                                          </p:stCondLst>
                                        </p:cTn>
                                        <p:tgtEl>
                                          <p:spTgt spid="7"/>
                                        </p:tgtEl>
                                        <p:attrNameLst>
                                          <p:attrName>style.visibility</p:attrName>
                                        </p:attrNameLst>
                                      </p:cBhvr>
                                      <p:to>
                                        <p:strVal val="visible"/>
                                      </p:to>
                                    </p:set>
                                    <p:animEffect transition="in" filter="circle(in)">
                                      <p:cBhvr>
                                        <p:cTn id="57" dur="20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3">
                                            <p:txEl>
                                              <p:pRg st="4" end="4"/>
                                            </p:txEl>
                                          </p:spTgt>
                                        </p:tgtEl>
                                        <p:attrNameLst>
                                          <p:attrName>style.visibility</p:attrName>
                                        </p:attrNameLst>
                                      </p:cBhvr>
                                      <p:to>
                                        <p:strVal val="visible"/>
                                      </p:to>
                                    </p:set>
                                    <p:animEffect transition="in" filter="wipe(left)">
                                      <p:cBhvr>
                                        <p:cTn id="62" dur="1000"/>
                                        <p:tgtEl>
                                          <p:spTgt spid="3">
                                            <p:txEl>
                                              <p:pRg st="4" end="4"/>
                                            </p:txEl>
                                          </p:spTgt>
                                        </p:tgtEl>
                                      </p:cBhvr>
                                    </p:animEffect>
                                  </p:childTnLst>
                                </p:cTn>
                              </p:par>
                              <p:par>
                                <p:cTn id="63" presetID="26" presetClass="entr" presetSubtype="0" fill="hold"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down)">
                                      <p:cBhvr>
                                        <p:cTn id="65" dur="580">
                                          <p:stCondLst>
                                            <p:cond delay="0"/>
                                          </p:stCondLst>
                                        </p:cTn>
                                        <p:tgtEl>
                                          <p:spTgt spid="5"/>
                                        </p:tgtEl>
                                      </p:cBhvr>
                                    </p:animEffect>
                                    <p:anim calcmode="lin" valueType="num">
                                      <p:cBhvr>
                                        <p:cTn id="6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71" dur="26">
                                          <p:stCondLst>
                                            <p:cond delay="650"/>
                                          </p:stCondLst>
                                        </p:cTn>
                                        <p:tgtEl>
                                          <p:spTgt spid="5"/>
                                        </p:tgtEl>
                                      </p:cBhvr>
                                      <p:to x="100000" y="60000"/>
                                    </p:animScale>
                                    <p:animScale>
                                      <p:cBhvr>
                                        <p:cTn id="72" dur="166" decel="50000">
                                          <p:stCondLst>
                                            <p:cond delay="676"/>
                                          </p:stCondLst>
                                        </p:cTn>
                                        <p:tgtEl>
                                          <p:spTgt spid="5"/>
                                        </p:tgtEl>
                                      </p:cBhvr>
                                      <p:to x="100000" y="100000"/>
                                    </p:animScale>
                                    <p:animScale>
                                      <p:cBhvr>
                                        <p:cTn id="73" dur="26">
                                          <p:stCondLst>
                                            <p:cond delay="1312"/>
                                          </p:stCondLst>
                                        </p:cTn>
                                        <p:tgtEl>
                                          <p:spTgt spid="5"/>
                                        </p:tgtEl>
                                      </p:cBhvr>
                                      <p:to x="100000" y="80000"/>
                                    </p:animScale>
                                    <p:animScale>
                                      <p:cBhvr>
                                        <p:cTn id="74" dur="166" decel="50000">
                                          <p:stCondLst>
                                            <p:cond delay="1338"/>
                                          </p:stCondLst>
                                        </p:cTn>
                                        <p:tgtEl>
                                          <p:spTgt spid="5"/>
                                        </p:tgtEl>
                                      </p:cBhvr>
                                      <p:to x="100000" y="100000"/>
                                    </p:animScale>
                                    <p:animScale>
                                      <p:cBhvr>
                                        <p:cTn id="75" dur="26">
                                          <p:stCondLst>
                                            <p:cond delay="1642"/>
                                          </p:stCondLst>
                                        </p:cTn>
                                        <p:tgtEl>
                                          <p:spTgt spid="5"/>
                                        </p:tgtEl>
                                      </p:cBhvr>
                                      <p:to x="100000" y="90000"/>
                                    </p:animScale>
                                    <p:animScale>
                                      <p:cBhvr>
                                        <p:cTn id="76" dur="166" decel="50000">
                                          <p:stCondLst>
                                            <p:cond delay="1668"/>
                                          </p:stCondLst>
                                        </p:cTn>
                                        <p:tgtEl>
                                          <p:spTgt spid="5"/>
                                        </p:tgtEl>
                                      </p:cBhvr>
                                      <p:to x="100000" y="100000"/>
                                    </p:animScale>
                                    <p:animScale>
                                      <p:cBhvr>
                                        <p:cTn id="77" dur="26">
                                          <p:stCondLst>
                                            <p:cond delay="1808"/>
                                          </p:stCondLst>
                                        </p:cTn>
                                        <p:tgtEl>
                                          <p:spTgt spid="5"/>
                                        </p:tgtEl>
                                      </p:cBhvr>
                                      <p:to x="100000" y="95000"/>
                                    </p:animScale>
                                    <p:animScale>
                                      <p:cBhvr>
                                        <p:cTn id="7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5030" y="280557"/>
            <a:ext cx="10015672" cy="768216"/>
          </a:xfrm>
          <a:gradFill>
            <a:gsLst>
              <a:gs pos="46000">
                <a:srgbClr val="34E9FC"/>
              </a:gs>
              <a:gs pos="50000">
                <a:schemeClr val="bg2">
                  <a:tint val="98000"/>
                  <a:satMod val="130000"/>
                  <a:shade val="90000"/>
                  <a:lumMod val="103000"/>
                </a:schemeClr>
              </a:gs>
              <a:gs pos="100000">
                <a:schemeClr val="bg2">
                  <a:shade val="63000"/>
                  <a:satMod val="120000"/>
                </a:schemeClr>
              </a:gs>
            </a:gsLst>
            <a:lin ang="5400000" scaled="0"/>
          </a:gradFill>
          <a:ln w="57150">
            <a:solidFill>
              <a:srgbClr val="FFFF00"/>
            </a:solidFill>
          </a:ln>
          <a:effectLst>
            <a:glow rad="139700">
              <a:schemeClr val="accent1">
                <a:satMod val="175000"/>
                <a:alpha val="40000"/>
              </a:schemeClr>
            </a:glow>
          </a:effectLst>
          <a:scene3d>
            <a:camera prst="orthographicFront"/>
            <a:lightRig rig="threePt" dir="t"/>
          </a:scene3d>
          <a:sp3d>
            <a:bevelT/>
          </a:sp3d>
        </p:spPr>
        <p:txBody>
          <a:bodyPr>
            <a:normAutofit/>
            <a:sp3d extrusionH="57150">
              <a:bevelT w="38100" h="38100"/>
            </a:sp3d>
          </a:bodyPr>
          <a:lstStyle/>
          <a:p>
            <a:pPr algn="ctr"/>
            <a:r>
              <a:rPr lang="en-US" b="1" dirty="0" err="1" smtClean="0">
                <a:solidFill>
                  <a:srgbClr val="0000FF"/>
                </a:solidFill>
              </a:rPr>
              <a:t>Yahusha’s</a:t>
            </a:r>
            <a:r>
              <a:rPr lang="en-US" b="1" dirty="0" smtClean="0"/>
              <a:t> </a:t>
            </a:r>
            <a:r>
              <a:rPr lang="en-US" dirty="0" smtClean="0"/>
              <a:t>Response to the Inquiry -</a:t>
            </a:r>
            <a:endParaRPr lang="en-US" dirty="0"/>
          </a:p>
        </p:txBody>
      </p:sp>
      <p:sp>
        <p:nvSpPr>
          <p:cNvPr id="3" name="Content Placeholder 2"/>
          <p:cNvSpPr>
            <a:spLocks noGrp="1"/>
          </p:cNvSpPr>
          <p:nvPr>
            <p:ph idx="1"/>
          </p:nvPr>
        </p:nvSpPr>
        <p:spPr>
          <a:xfrm>
            <a:off x="447102" y="1485900"/>
            <a:ext cx="11273845" cy="4831773"/>
          </a:xfrm>
          <a:solidFill>
            <a:srgbClr val="F3D1FF"/>
          </a:solidFill>
          <a:ln>
            <a:solidFill>
              <a:schemeClr val="tx1"/>
            </a:solidFill>
          </a:ln>
          <a:scene3d>
            <a:camera prst="orthographicFront"/>
            <a:lightRig rig="threePt" dir="t"/>
          </a:scene3d>
          <a:sp3d>
            <a:bevelT w="139700" h="139700" prst="divot"/>
          </a:sp3d>
        </p:spPr>
        <p:txBody>
          <a:bodyPr lIns="182880" tIns="182880">
            <a:normAutofit/>
            <a:sp3d extrusionH="57150">
              <a:bevelT w="38100" h="38100"/>
            </a:sp3d>
          </a:bodyPr>
          <a:lstStyle/>
          <a:p>
            <a:pPr marL="365760" indent="-914400">
              <a:spcBef>
                <a:spcPts val="0"/>
              </a:spcBef>
              <a:spcAft>
                <a:spcPts val="2400"/>
              </a:spcAft>
              <a:buNone/>
            </a:pPr>
            <a:r>
              <a:rPr lang="en-US" dirty="0" smtClean="0">
                <a:latin typeface="Georgia" panose="02040502050405020303" pitchFamily="18" charset="0"/>
              </a:rPr>
              <a:t>The Inquiry –</a:t>
            </a:r>
            <a:endParaRPr lang="en-US" sz="800" dirty="0" smtClean="0">
              <a:solidFill>
                <a:srgbClr val="008080"/>
              </a:solidFill>
              <a:latin typeface="Georgia" panose="02040502050405020303" pitchFamily="18" charset="0"/>
            </a:endParaRPr>
          </a:p>
          <a:p>
            <a:pPr marL="1737360" indent="-1737360">
              <a:spcBef>
                <a:spcPts val="0"/>
              </a:spcBef>
              <a:spcAft>
                <a:spcPts val="2400"/>
              </a:spcAft>
              <a:buNone/>
            </a:pPr>
            <a:r>
              <a:rPr lang="en-US" dirty="0" smtClean="0">
                <a:solidFill>
                  <a:srgbClr val="008080"/>
                </a:solidFill>
                <a:latin typeface="Georgia" panose="02040502050405020303" pitchFamily="18" charset="0"/>
              </a:rPr>
              <a:t>Luke 2:48</a:t>
            </a:r>
            <a:r>
              <a:rPr lang="en-US" dirty="0">
                <a:solidFill>
                  <a:prstClr val="black"/>
                </a:solidFill>
                <a:latin typeface="Georgia" panose="02040502050405020303" pitchFamily="18" charset="0"/>
              </a:rPr>
              <a:t>	</a:t>
            </a:r>
            <a:r>
              <a:rPr lang="en-US" dirty="0" smtClean="0">
                <a:solidFill>
                  <a:schemeClr val="accent2">
                    <a:lumMod val="50000"/>
                  </a:schemeClr>
                </a:solidFill>
                <a:latin typeface="Georgia" panose="02040502050405020303" pitchFamily="18" charset="0"/>
              </a:rPr>
              <a:t>And </a:t>
            </a:r>
            <a:r>
              <a:rPr lang="en-US" dirty="0">
                <a:solidFill>
                  <a:schemeClr val="accent2">
                    <a:lumMod val="50000"/>
                  </a:schemeClr>
                </a:solidFill>
                <a:latin typeface="Georgia" panose="02040502050405020303" pitchFamily="18" charset="0"/>
              </a:rPr>
              <a:t>having seen Him, they were amazed. And His mother said to Him, “Son, </a:t>
            </a:r>
            <a:r>
              <a:rPr lang="en-US" sz="4400" b="1" i="1" u="sng" dirty="0" smtClean="0">
                <a:solidFill>
                  <a:srgbClr val="9900CC"/>
                </a:solidFill>
                <a:effectLst>
                  <a:outerShdw blurRad="50800" dist="38100" algn="l" rotWithShape="0">
                    <a:prstClr val="black">
                      <a:alpha val="40000"/>
                    </a:prstClr>
                  </a:outerShdw>
                </a:effectLst>
                <a:latin typeface="Arial Black" panose="020B0A04020102020204" pitchFamily="34" charset="0"/>
              </a:rPr>
              <a:t>WHY</a:t>
            </a:r>
            <a:r>
              <a:rPr lang="en-US" b="1" i="1" u="sng" dirty="0" smtClean="0">
                <a:solidFill>
                  <a:srgbClr val="9900CC"/>
                </a:solidFill>
                <a:effectLst>
                  <a:outerShdw blurRad="50800" dist="38100" algn="l" rotWithShape="0">
                    <a:prstClr val="black">
                      <a:alpha val="40000"/>
                    </a:prstClr>
                  </a:outerShdw>
                </a:effectLst>
                <a:latin typeface="Georgia" panose="02040502050405020303" pitchFamily="18" charset="0"/>
              </a:rPr>
              <a:t> </a:t>
            </a:r>
            <a:r>
              <a:rPr lang="en-US" b="1" i="1" u="sng" dirty="0">
                <a:solidFill>
                  <a:srgbClr val="9900CC"/>
                </a:solidFill>
                <a:latin typeface="Georgia" panose="02040502050405020303" pitchFamily="18" charset="0"/>
              </a:rPr>
              <a:t>have You done this</a:t>
            </a:r>
            <a:r>
              <a:rPr lang="en-US" b="1" i="1" dirty="0">
                <a:solidFill>
                  <a:srgbClr val="9900CC"/>
                </a:solidFill>
                <a:latin typeface="Georgia" panose="02040502050405020303" pitchFamily="18" charset="0"/>
              </a:rPr>
              <a:t> </a:t>
            </a:r>
            <a:r>
              <a:rPr lang="en-US" dirty="0">
                <a:solidFill>
                  <a:schemeClr val="accent2">
                    <a:lumMod val="50000"/>
                  </a:schemeClr>
                </a:solidFill>
                <a:latin typeface="Georgia" panose="02040502050405020303" pitchFamily="18" charset="0"/>
              </a:rPr>
              <a:t>to us? See, Your father and I have been anxiously seeking You.” </a:t>
            </a:r>
            <a:endParaRPr lang="en-US" dirty="0" smtClean="0">
              <a:solidFill>
                <a:schemeClr val="accent2">
                  <a:lumMod val="50000"/>
                </a:schemeClr>
              </a:solidFill>
              <a:latin typeface="Georgia" panose="02040502050405020303" pitchFamily="18" charset="0"/>
            </a:endParaRPr>
          </a:p>
          <a:p>
            <a:pPr marL="0" indent="0">
              <a:spcBef>
                <a:spcPts val="0"/>
              </a:spcBef>
              <a:spcAft>
                <a:spcPts val="2400"/>
              </a:spcAft>
              <a:buNone/>
            </a:pPr>
            <a:r>
              <a:rPr lang="en-US" b="1" dirty="0" smtClean="0">
                <a:solidFill>
                  <a:srgbClr val="0000FF"/>
                </a:solidFill>
                <a:latin typeface="Georgia" panose="02040502050405020303" pitchFamily="18" charset="0"/>
              </a:rPr>
              <a:t>Yahusha’s</a:t>
            </a:r>
            <a:r>
              <a:rPr lang="en-US" dirty="0" smtClean="0">
                <a:solidFill>
                  <a:srgbClr val="0000FF"/>
                </a:solidFill>
                <a:latin typeface="Georgia" panose="02040502050405020303" pitchFamily="18" charset="0"/>
              </a:rPr>
              <a:t> Response –</a:t>
            </a:r>
          </a:p>
          <a:p>
            <a:pPr marL="1737360" indent="-1737360">
              <a:lnSpc>
                <a:spcPct val="100000"/>
              </a:lnSpc>
              <a:spcBef>
                <a:spcPts val="0"/>
              </a:spcBef>
              <a:spcAft>
                <a:spcPts val="2400"/>
              </a:spcAft>
              <a:buNone/>
            </a:pPr>
            <a:r>
              <a:rPr lang="en-US" dirty="0" smtClean="0">
                <a:solidFill>
                  <a:srgbClr val="008080"/>
                </a:solidFill>
                <a:latin typeface="Georgia" panose="02040502050405020303" pitchFamily="18" charset="0"/>
              </a:rPr>
              <a:t>Luke 2:49</a:t>
            </a:r>
            <a:r>
              <a:rPr lang="en-US" dirty="0">
                <a:solidFill>
                  <a:prstClr val="black"/>
                </a:solidFill>
                <a:latin typeface="Georgia" panose="02040502050405020303" pitchFamily="18" charset="0"/>
              </a:rPr>
              <a:t>	</a:t>
            </a:r>
            <a:r>
              <a:rPr lang="en-US" dirty="0" smtClean="0">
                <a:solidFill>
                  <a:schemeClr val="accent2">
                    <a:lumMod val="50000"/>
                  </a:schemeClr>
                </a:solidFill>
                <a:latin typeface="Georgia" panose="02040502050405020303" pitchFamily="18" charset="0"/>
              </a:rPr>
              <a:t>And </a:t>
            </a:r>
            <a:r>
              <a:rPr lang="en-US" dirty="0">
                <a:solidFill>
                  <a:schemeClr val="accent2">
                    <a:lumMod val="50000"/>
                  </a:schemeClr>
                </a:solidFill>
                <a:latin typeface="Georgia" panose="02040502050405020303" pitchFamily="18" charset="0"/>
              </a:rPr>
              <a:t>He said to them, “Why were you seeking Me? </a:t>
            </a:r>
            <a:r>
              <a:rPr lang="en-US" dirty="0" smtClean="0">
                <a:solidFill>
                  <a:schemeClr val="accent2">
                    <a:lumMod val="50000"/>
                  </a:schemeClr>
                </a:solidFill>
                <a:latin typeface="Georgia" panose="02040502050405020303" pitchFamily="18" charset="0"/>
              </a:rPr>
              <a:t/>
            </a:r>
            <a:br>
              <a:rPr lang="en-US" dirty="0" smtClean="0">
                <a:solidFill>
                  <a:schemeClr val="accent2">
                    <a:lumMod val="50000"/>
                  </a:schemeClr>
                </a:solidFill>
                <a:latin typeface="Georgia" panose="02040502050405020303" pitchFamily="18" charset="0"/>
              </a:rPr>
            </a:br>
            <a:r>
              <a:rPr lang="en-US" b="1" u="sng" dirty="0" smtClean="0">
                <a:solidFill>
                  <a:srgbClr val="9900CC"/>
                </a:solidFill>
                <a:latin typeface="Georgia" panose="02040502050405020303" pitchFamily="18" charset="0"/>
              </a:rPr>
              <a:t>Did you not </a:t>
            </a:r>
            <a:r>
              <a:rPr lang="en-US" b="1" u="sng" dirty="0">
                <a:solidFill>
                  <a:srgbClr val="9900CC"/>
                </a:solidFill>
                <a:latin typeface="Georgia" panose="02040502050405020303" pitchFamily="18" charset="0"/>
              </a:rPr>
              <a:t>know</a:t>
            </a:r>
            <a:r>
              <a:rPr lang="en-US" b="1" dirty="0">
                <a:solidFill>
                  <a:srgbClr val="9900CC"/>
                </a:solidFill>
                <a:latin typeface="Georgia" panose="02040502050405020303" pitchFamily="18" charset="0"/>
              </a:rPr>
              <a:t> that </a:t>
            </a:r>
            <a:br>
              <a:rPr lang="en-US" b="1" dirty="0">
                <a:solidFill>
                  <a:srgbClr val="9900CC"/>
                </a:solidFill>
                <a:latin typeface="Georgia" panose="02040502050405020303" pitchFamily="18" charset="0"/>
              </a:rPr>
            </a:br>
            <a:r>
              <a:rPr lang="en-US" sz="3200" b="1" dirty="0" smtClean="0">
                <a:ln w="12700">
                  <a:solidFill>
                    <a:schemeClr val="accent1"/>
                  </a:solidFill>
                  <a:prstDash val="solid"/>
                </a:ln>
                <a:solidFill>
                  <a:srgbClr val="66FF33"/>
                </a:solidFill>
                <a:effectLst>
                  <a:outerShdw dist="38100" dir="2640000" algn="bl" rotWithShape="0">
                    <a:schemeClr val="accent1"/>
                  </a:outerShdw>
                </a:effectLst>
                <a:latin typeface="Georgia" panose="02040502050405020303" pitchFamily="18" charset="0"/>
              </a:rPr>
              <a:t>I </a:t>
            </a:r>
            <a:r>
              <a:rPr lang="en-US" sz="3200" b="1" dirty="0">
                <a:ln w="12700">
                  <a:solidFill>
                    <a:schemeClr val="accent1"/>
                  </a:solidFill>
                  <a:prstDash val="solid"/>
                </a:ln>
                <a:solidFill>
                  <a:srgbClr val="66FF33"/>
                </a:solidFill>
                <a:effectLst>
                  <a:outerShdw dist="38100" dir="2640000" algn="bl" rotWithShape="0">
                    <a:schemeClr val="accent1"/>
                  </a:outerShdw>
                </a:effectLst>
                <a:latin typeface="Georgia" panose="02040502050405020303" pitchFamily="18" charset="0"/>
              </a:rPr>
              <a:t>had to be in the </a:t>
            </a:r>
            <a:r>
              <a:rPr lang="en-US" sz="3200" b="1" i="1" dirty="0" smtClean="0">
                <a:ln w="12700">
                  <a:solidFill>
                    <a:schemeClr val="tx1"/>
                  </a:solidFill>
                  <a:prstDash val="solid"/>
                </a:ln>
                <a:solidFill>
                  <a:srgbClr val="66FF33"/>
                </a:solidFill>
                <a:effectLst>
                  <a:glow rad="63500">
                    <a:srgbClr val="FF0000"/>
                  </a:glow>
                  <a:outerShdw dist="38100" dir="2640000" algn="bl" rotWithShape="0">
                    <a:schemeClr val="accent1"/>
                  </a:outerShdw>
                </a:effectLst>
                <a:latin typeface="Georgia" panose="02040502050405020303" pitchFamily="18" charset="0"/>
              </a:rPr>
              <a:t>MATTERS</a:t>
            </a:r>
            <a:r>
              <a:rPr lang="en-US" sz="3200" b="1" dirty="0" smtClean="0">
                <a:ln w="12700">
                  <a:solidFill>
                    <a:schemeClr val="tx1"/>
                  </a:solidFill>
                  <a:prstDash val="solid"/>
                </a:ln>
                <a:solidFill>
                  <a:srgbClr val="66FF33"/>
                </a:solidFill>
                <a:effectLst>
                  <a:glow rad="63500">
                    <a:srgbClr val="FF0000"/>
                  </a:glow>
                  <a:outerShdw dist="38100" dir="2640000" algn="bl" rotWithShape="0">
                    <a:schemeClr val="accent1"/>
                  </a:outerShdw>
                </a:effectLst>
                <a:latin typeface="Georgia" panose="02040502050405020303" pitchFamily="18" charset="0"/>
              </a:rPr>
              <a:t> </a:t>
            </a:r>
            <a:r>
              <a:rPr lang="en-US" sz="3200" b="1" dirty="0">
                <a:ln w="12700">
                  <a:solidFill>
                    <a:schemeClr val="tx1"/>
                  </a:solidFill>
                  <a:prstDash val="solid"/>
                </a:ln>
                <a:solidFill>
                  <a:srgbClr val="66FF33"/>
                </a:solidFill>
                <a:effectLst>
                  <a:glow rad="63500">
                    <a:srgbClr val="FF0000"/>
                  </a:glow>
                  <a:outerShdw dist="38100" dir="2640000" algn="bl" rotWithShape="0">
                    <a:schemeClr val="accent1"/>
                  </a:outerShdw>
                </a:effectLst>
                <a:latin typeface="Georgia" panose="02040502050405020303" pitchFamily="18" charset="0"/>
              </a:rPr>
              <a:t>of My Father?” </a:t>
            </a:r>
          </a:p>
        </p:txBody>
      </p:sp>
      <p:sp>
        <p:nvSpPr>
          <p:cNvPr id="4" name="Slide Number Placeholder 3"/>
          <p:cNvSpPr>
            <a:spLocks noGrp="1"/>
          </p:cNvSpPr>
          <p:nvPr>
            <p:ph type="sldNum" sz="quarter" idx="12"/>
          </p:nvPr>
        </p:nvSpPr>
        <p:spPr>
          <a:xfrm>
            <a:off x="9379534" y="640830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56</a:t>
            </a:fld>
            <a:endParaRPr lang="en-US" dirty="0">
              <a:solidFill>
                <a:schemeClr val="tx1">
                  <a:lumMod val="95000"/>
                  <a:lumOff val="5000"/>
                </a:schemeClr>
              </a:solidFill>
            </a:endParaRPr>
          </a:p>
        </p:txBody>
      </p:sp>
    </p:spTree>
    <p:extLst>
      <p:ext uri="{BB962C8B-B14F-4D97-AF65-F5344CB8AC3E}">
        <p14:creationId xmlns:p14="http://schemas.microsoft.com/office/powerpoint/2010/main" val="27872022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1000"/>
                                        <p:tgtEl>
                                          <p:spTgt spid="3">
                                            <p:txEl>
                                              <p:pRg st="2" end="2"/>
                                            </p:txEl>
                                          </p:spTgt>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5"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4013" y="166256"/>
            <a:ext cx="10483552" cy="831271"/>
          </a:xfrm>
          <a:pattFill prst="pct5">
            <a:fgClr>
              <a:schemeClr val="accent1"/>
            </a:fgClr>
            <a:bgClr>
              <a:schemeClr val="bg1"/>
            </a:bgClr>
          </a:pattFill>
          <a:ln w="38100">
            <a:solidFill>
              <a:srgbClr val="0000CC"/>
            </a:solidFill>
          </a:ln>
          <a:effectLst>
            <a:glow rad="228600">
              <a:schemeClr val="accent4">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smtClean="0">
                <a:effectLst>
                  <a:glow rad="101600">
                    <a:srgbClr val="34E9FC">
                      <a:alpha val="60000"/>
                    </a:srgbClr>
                  </a:glow>
                </a:effectLst>
              </a:rPr>
              <a:t>“The Matters” </a:t>
            </a:r>
            <a:r>
              <a:rPr lang="en-US" dirty="0" smtClean="0"/>
              <a:t>of the </a:t>
            </a:r>
            <a:r>
              <a:rPr lang="en-US" b="1" dirty="0" smtClean="0">
                <a:solidFill>
                  <a:srgbClr val="0000FF"/>
                </a:solidFill>
              </a:rPr>
              <a:t>Father - Yahuah</a:t>
            </a:r>
            <a:endParaRPr lang="en-US" b="1" dirty="0">
              <a:solidFill>
                <a:srgbClr val="0000FF"/>
              </a:solidFill>
            </a:endParaRPr>
          </a:p>
        </p:txBody>
      </p:sp>
      <p:sp>
        <p:nvSpPr>
          <p:cNvPr id="3" name="Content Placeholder 2"/>
          <p:cNvSpPr>
            <a:spLocks noGrp="1"/>
          </p:cNvSpPr>
          <p:nvPr>
            <p:ph idx="1"/>
          </p:nvPr>
        </p:nvSpPr>
        <p:spPr>
          <a:xfrm>
            <a:off x="222792" y="1194954"/>
            <a:ext cx="11737144" cy="5455228"/>
          </a:xfrm>
          <a:solidFill>
            <a:schemeClr val="bg1">
              <a:lumMod val="95000"/>
            </a:schemeClr>
          </a:solidFill>
          <a:ln w="76200">
            <a:solidFill>
              <a:srgbClr val="00B050"/>
            </a:solidFill>
          </a:ln>
          <a:scene3d>
            <a:camera prst="orthographicFront"/>
            <a:lightRig rig="threePt" dir="t"/>
          </a:scene3d>
          <a:sp3d>
            <a:bevelT w="114300" prst="artDeco"/>
          </a:sp3d>
        </p:spPr>
        <p:txBody>
          <a:bodyPr lIns="182880" tIns="182880">
            <a:normAutofit/>
            <a:sp3d extrusionH="57150">
              <a:bevelT w="38100" h="38100"/>
            </a:sp3d>
          </a:bodyPr>
          <a:lstStyle/>
          <a:p>
            <a:pPr marL="1554480" indent="-1554480">
              <a:spcBef>
                <a:spcPts val="0"/>
              </a:spcBef>
              <a:spcAft>
                <a:spcPts val="2400"/>
              </a:spcAft>
              <a:buNone/>
            </a:pPr>
            <a:r>
              <a:rPr lang="en-US" dirty="0" smtClean="0">
                <a:solidFill>
                  <a:srgbClr val="008080"/>
                </a:solidFill>
                <a:latin typeface="Georgia" panose="02040502050405020303" pitchFamily="18" charset="0"/>
              </a:rPr>
              <a:t>Ex 23:14</a:t>
            </a:r>
            <a:r>
              <a:rPr lang="en-US" dirty="0">
                <a:solidFill>
                  <a:prstClr val="black"/>
                </a:solidFill>
                <a:latin typeface="Georgia" panose="02040502050405020303" pitchFamily="18" charset="0"/>
              </a:rPr>
              <a:t>	</a:t>
            </a:r>
            <a:r>
              <a:rPr lang="en-US" b="1" dirty="0" smtClean="0">
                <a:solidFill>
                  <a:srgbClr val="9900CC"/>
                </a:solidFill>
                <a:latin typeface="Georgia" panose="02040502050405020303" pitchFamily="18" charset="0"/>
              </a:rPr>
              <a:t>“</a:t>
            </a:r>
            <a:r>
              <a:rPr lang="en-US" b="1" u="sng" dirty="0" smtClean="0">
                <a:solidFill>
                  <a:srgbClr val="9900CC"/>
                </a:solidFill>
                <a:latin typeface="Georgia" panose="02040502050405020303" pitchFamily="18" charset="0"/>
              </a:rPr>
              <a:t>Three </a:t>
            </a:r>
            <a:r>
              <a:rPr lang="en-US" b="1" u="sng" dirty="0">
                <a:solidFill>
                  <a:srgbClr val="9900CC"/>
                </a:solidFill>
                <a:latin typeface="Georgia" panose="02040502050405020303" pitchFamily="18" charset="0"/>
              </a:rPr>
              <a:t>times in the year</a:t>
            </a:r>
            <a:r>
              <a:rPr lang="en-US" b="1" dirty="0">
                <a:solidFill>
                  <a:srgbClr val="9900CC"/>
                </a:solidFill>
                <a:latin typeface="Georgia" panose="02040502050405020303" pitchFamily="18" charset="0"/>
              </a:rPr>
              <a:t> </a:t>
            </a:r>
            <a:r>
              <a:rPr lang="en-US" dirty="0">
                <a:solidFill>
                  <a:schemeClr val="accent2">
                    <a:lumMod val="75000"/>
                  </a:schemeClr>
                </a:solidFill>
                <a:latin typeface="Georgia" panose="02040502050405020303" pitchFamily="18" charset="0"/>
              </a:rPr>
              <a:t>you are to observe a festival to </a:t>
            </a:r>
            <a:r>
              <a:rPr lang="en-US" dirty="0" smtClean="0">
                <a:solidFill>
                  <a:schemeClr val="accent2">
                    <a:lumMod val="75000"/>
                  </a:schemeClr>
                </a:solidFill>
                <a:latin typeface="Georgia" panose="02040502050405020303" pitchFamily="18" charset="0"/>
              </a:rPr>
              <a:t>Me:</a:t>
            </a:r>
          </a:p>
          <a:p>
            <a:pPr marL="1554480" indent="-1554480">
              <a:spcBef>
                <a:spcPts val="0"/>
              </a:spcBef>
              <a:spcAft>
                <a:spcPts val="2400"/>
              </a:spcAft>
              <a:buNone/>
            </a:pPr>
            <a:r>
              <a:rPr lang="en-US" dirty="0" smtClean="0">
                <a:solidFill>
                  <a:srgbClr val="008080"/>
                </a:solidFill>
                <a:latin typeface="Georgia" panose="02040502050405020303" pitchFamily="18" charset="0"/>
              </a:rPr>
              <a:t>Ex 23:15</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“Guard </a:t>
            </a:r>
            <a:r>
              <a:rPr lang="en-US" dirty="0">
                <a:solidFill>
                  <a:schemeClr val="accent2">
                    <a:lumMod val="75000"/>
                  </a:schemeClr>
                </a:solidFill>
                <a:latin typeface="Georgia" panose="02040502050405020303" pitchFamily="18" charset="0"/>
              </a:rPr>
              <a:t>the Festival of Unleavened Bread. Seven days you eat unleavened bread, as I commanded you, at the time appointed in the month of </a:t>
            </a:r>
            <a:r>
              <a:rPr lang="en-US" dirty="0" err="1">
                <a:solidFill>
                  <a:schemeClr val="accent2">
                    <a:lumMod val="75000"/>
                  </a:schemeClr>
                </a:solidFill>
                <a:latin typeface="Georgia" panose="02040502050405020303" pitchFamily="18" charset="0"/>
              </a:rPr>
              <a:t>A</a:t>
            </a:r>
            <a:r>
              <a:rPr lang="en-US" dirty="0" err="1">
                <a:solidFill>
                  <a:schemeClr val="accent2">
                    <a:lumMod val="75000"/>
                  </a:schemeClr>
                </a:solidFill>
                <a:latin typeface="TITUS Cyberbit Basic" panose="02020603050405020304" pitchFamily="18" charset="0"/>
              </a:rPr>
              <a:t>ḇ</a:t>
            </a:r>
            <a:r>
              <a:rPr lang="en-US" dirty="0" err="1">
                <a:solidFill>
                  <a:schemeClr val="accent2">
                    <a:lumMod val="75000"/>
                  </a:schemeClr>
                </a:solidFill>
                <a:latin typeface="Georgia" panose="02040502050405020303" pitchFamily="18" charset="0"/>
              </a:rPr>
              <a:t>i</a:t>
            </a:r>
            <a:r>
              <a:rPr lang="en-US" dirty="0" err="1">
                <a:solidFill>
                  <a:schemeClr val="accent2">
                    <a:lumMod val="75000"/>
                  </a:schemeClr>
                </a:solidFill>
                <a:latin typeface="TITUS Cyberbit Basic" panose="02020603050405020304" pitchFamily="18" charset="0"/>
              </a:rPr>
              <a:t>b</a:t>
            </a:r>
            <a:r>
              <a:rPr lang="en-US" dirty="0">
                <a:solidFill>
                  <a:schemeClr val="accent2">
                    <a:lumMod val="75000"/>
                  </a:schemeClr>
                </a:solidFill>
                <a:latin typeface="TITUS Cyberbit Basic" panose="02020603050405020304" pitchFamily="18" charset="0"/>
              </a:rPr>
              <a:t>̱</a:t>
            </a:r>
            <a:r>
              <a:rPr lang="en-US" dirty="0">
                <a:solidFill>
                  <a:schemeClr val="accent2">
                    <a:lumMod val="75000"/>
                  </a:schemeClr>
                </a:solidFill>
                <a:latin typeface="Georgia" panose="02040502050405020303" pitchFamily="18" charset="0"/>
              </a:rPr>
              <a:t> – for in it you came out of </a:t>
            </a:r>
            <a:r>
              <a:rPr lang="en-US" dirty="0" err="1">
                <a:solidFill>
                  <a:schemeClr val="accent2">
                    <a:lumMod val="75000"/>
                  </a:schemeClr>
                </a:solidFill>
                <a:latin typeface="Georgia" panose="02040502050405020303" pitchFamily="18" charset="0"/>
              </a:rPr>
              <a:t>Mitsrayim</a:t>
            </a:r>
            <a:r>
              <a:rPr lang="en-US" dirty="0">
                <a:solidFill>
                  <a:schemeClr val="accent2">
                    <a:lumMod val="75000"/>
                  </a:schemeClr>
                </a:solidFill>
                <a:latin typeface="Georgia" panose="02040502050405020303" pitchFamily="18" charset="0"/>
              </a:rPr>
              <a:t> </a:t>
            </a:r>
            <a:r>
              <a:rPr lang="en-US" sz="2400" dirty="0" smtClean="0">
                <a:latin typeface="Georgia" panose="02040502050405020303" pitchFamily="18" charset="0"/>
              </a:rPr>
              <a:t>[Egypt] </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latin typeface="Georgia" panose="02040502050405020303" pitchFamily="18" charset="0"/>
              </a:rPr>
              <a:t>and do not appear before Me empty-handed;</a:t>
            </a:r>
            <a:endParaRPr lang="en-US" dirty="0" smtClean="0">
              <a:solidFill>
                <a:schemeClr val="accent2">
                  <a:lumMod val="75000"/>
                </a:schemeClr>
              </a:solidFill>
              <a:latin typeface="Georgia" panose="02040502050405020303" pitchFamily="18" charset="0"/>
            </a:endParaRPr>
          </a:p>
          <a:p>
            <a:pPr marL="1554480" indent="-1554480">
              <a:spcBef>
                <a:spcPts val="0"/>
              </a:spcBef>
              <a:spcAft>
                <a:spcPts val="2400"/>
              </a:spcAft>
              <a:buNone/>
            </a:pPr>
            <a:r>
              <a:rPr lang="en-US" dirty="0" smtClean="0">
                <a:solidFill>
                  <a:srgbClr val="008080"/>
                </a:solidFill>
                <a:latin typeface="Georgia" panose="02040502050405020303" pitchFamily="18" charset="0"/>
              </a:rPr>
              <a:t>Ex 23:16</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and </a:t>
            </a:r>
            <a:r>
              <a:rPr lang="en-US" dirty="0">
                <a:solidFill>
                  <a:schemeClr val="accent2">
                    <a:lumMod val="75000"/>
                  </a:schemeClr>
                </a:solidFill>
                <a:latin typeface="Georgia" panose="02040502050405020303" pitchFamily="18" charset="0"/>
              </a:rPr>
              <a:t>the Festival of the Harvest, the first-fruits of your </a:t>
            </a:r>
            <a:r>
              <a:rPr lang="en-US" dirty="0" err="1">
                <a:solidFill>
                  <a:schemeClr val="accent2">
                    <a:lumMod val="75000"/>
                  </a:schemeClr>
                </a:solidFill>
                <a:latin typeface="Georgia" panose="02040502050405020303" pitchFamily="18" charset="0"/>
              </a:rPr>
              <a:t>labours</a:t>
            </a:r>
            <a:r>
              <a:rPr lang="en-US" dirty="0">
                <a:solidFill>
                  <a:schemeClr val="accent2">
                    <a:lumMod val="75000"/>
                  </a:schemeClr>
                </a:solidFill>
                <a:latin typeface="Georgia" panose="02040502050405020303" pitchFamily="18" charset="0"/>
              </a:rPr>
              <a:t> which you have sown in the field; </a:t>
            </a:r>
            <a:r>
              <a:rPr lang="en-US" b="1" i="1" dirty="0">
                <a:solidFill>
                  <a:srgbClr val="9900CC"/>
                </a:solidFill>
                <a:latin typeface="Georgia" panose="02040502050405020303" pitchFamily="18" charset="0"/>
              </a:rPr>
              <a:t>and the Festival of the Ingathering at the outgoing of the year, </a:t>
            </a:r>
            <a:r>
              <a:rPr lang="en-US" dirty="0">
                <a:solidFill>
                  <a:schemeClr val="accent2">
                    <a:lumMod val="75000"/>
                  </a:schemeClr>
                </a:solidFill>
                <a:latin typeface="Georgia" panose="02040502050405020303" pitchFamily="18" charset="0"/>
              </a:rPr>
              <a:t>when you have gathered in the fruit of your </a:t>
            </a:r>
            <a:r>
              <a:rPr lang="en-US" dirty="0" err="1">
                <a:solidFill>
                  <a:schemeClr val="accent2">
                    <a:lumMod val="75000"/>
                  </a:schemeClr>
                </a:solidFill>
                <a:latin typeface="Georgia" panose="02040502050405020303" pitchFamily="18" charset="0"/>
              </a:rPr>
              <a:t>labours</a:t>
            </a:r>
            <a:r>
              <a:rPr lang="en-US" dirty="0">
                <a:solidFill>
                  <a:schemeClr val="accent2">
                    <a:lumMod val="75000"/>
                  </a:schemeClr>
                </a:solidFill>
                <a:latin typeface="Georgia" panose="02040502050405020303" pitchFamily="18" charset="0"/>
              </a:rPr>
              <a:t> from the field. </a:t>
            </a:r>
            <a:endParaRPr lang="en-US" dirty="0" smtClean="0">
              <a:solidFill>
                <a:schemeClr val="accent2">
                  <a:lumMod val="75000"/>
                </a:schemeClr>
              </a:solidFill>
              <a:latin typeface="Georgia" panose="02040502050405020303" pitchFamily="18" charset="0"/>
            </a:endParaRPr>
          </a:p>
          <a:p>
            <a:pPr marL="1554480" indent="-1554480">
              <a:spcBef>
                <a:spcPts val="0"/>
              </a:spcBef>
              <a:spcAft>
                <a:spcPts val="1800"/>
              </a:spcAft>
              <a:buNone/>
            </a:pPr>
            <a:r>
              <a:rPr lang="en-US" dirty="0" smtClean="0">
                <a:solidFill>
                  <a:srgbClr val="008080"/>
                </a:solidFill>
                <a:latin typeface="Georgia" panose="02040502050405020303" pitchFamily="18" charset="0"/>
              </a:rPr>
              <a:t>Ex 23:17</a:t>
            </a:r>
            <a:r>
              <a:rPr lang="en-US" dirty="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“Three </a:t>
            </a:r>
            <a:r>
              <a:rPr lang="en-US" dirty="0">
                <a:solidFill>
                  <a:schemeClr val="accent2">
                    <a:lumMod val="75000"/>
                  </a:schemeClr>
                </a:solidFill>
                <a:latin typeface="Georgia" panose="02040502050405020303" pitchFamily="18" charset="0"/>
              </a:rPr>
              <a:t>times in the year </a:t>
            </a:r>
            <a:r>
              <a:rPr lang="en-US" b="1" i="1" u="sng" dirty="0" smtClean="0">
                <a:solidFill>
                  <a:srgbClr val="FF0000"/>
                </a:solidFill>
                <a:latin typeface="Georgia" panose="02040502050405020303" pitchFamily="18" charset="0"/>
              </a:rPr>
              <a:t>ALL YOUR MALES</a:t>
            </a:r>
            <a:r>
              <a:rPr lang="en-US" b="1" i="1" dirty="0" smtClean="0">
                <a:solidFill>
                  <a:srgbClr val="FF0000"/>
                </a:solidFill>
                <a:latin typeface="Georgia" panose="02040502050405020303" pitchFamily="18" charset="0"/>
              </a:rPr>
              <a:t> </a:t>
            </a:r>
            <a:r>
              <a:rPr lang="en-US" b="1" i="1" dirty="0" smtClean="0">
                <a:solidFill>
                  <a:srgbClr val="9900CC"/>
                </a:solidFill>
                <a:latin typeface="Georgia" panose="02040502050405020303" pitchFamily="18" charset="0"/>
              </a:rPr>
              <a:t>are </a:t>
            </a:r>
            <a:br>
              <a:rPr lang="en-US" b="1" i="1" dirty="0" smtClean="0">
                <a:solidFill>
                  <a:srgbClr val="9900CC"/>
                </a:solidFill>
                <a:latin typeface="Georgia" panose="02040502050405020303" pitchFamily="18" charset="0"/>
              </a:rPr>
            </a:br>
            <a:r>
              <a:rPr lang="en-US" b="1" i="1" dirty="0" smtClean="0">
                <a:solidFill>
                  <a:srgbClr val="9900CC"/>
                </a:solidFill>
                <a:latin typeface="Georgia" panose="02040502050405020303" pitchFamily="18" charset="0"/>
              </a:rPr>
              <a:t>to </a:t>
            </a:r>
            <a:r>
              <a:rPr lang="en-US" b="1" i="1" dirty="0">
                <a:solidFill>
                  <a:srgbClr val="9900CC"/>
                </a:solidFill>
                <a:latin typeface="Georgia" panose="02040502050405020303" pitchFamily="18" charset="0"/>
              </a:rPr>
              <a:t>appear before the </a:t>
            </a:r>
            <a:r>
              <a:rPr lang="en-US" b="1" i="1" dirty="0">
                <a:solidFill>
                  <a:srgbClr val="0000FF"/>
                </a:solidFill>
                <a:latin typeface="Georgia" panose="02040502050405020303" pitchFamily="18" charset="0"/>
              </a:rPr>
              <a:t>Master </a:t>
            </a:r>
            <a:r>
              <a:rPr lang="he-IL" b="1" i="1" dirty="0" smtClean="0">
                <a:solidFill>
                  <a:srgbClr val="0000FF"/>
                </a:solidFill>
                <a:latin typeface="SBL Hebrew"/>
              </a:rPr>
              <a:t>יהוה</a:t>
            </a:r>
            <a:r>
              <a:rPr lang="en-US" b="1" i="1" dirty="0" smtClean="0">
                <a:solidFill>
                  <a:srgbClr val="0000FF"/>
                </a:solidFill>
                <a:latin typeface="Georgia" panose="02040502050405020303" pitchFamily="18" charset="0"/>
              </a:rPr>
              <a:t> [</a:t>
            </a:r>
            <a:r>
              <a:rPr lang="en-US" b="1" i="1" dirty="0">
                <a:solidFill>
                  <a:srgbClr val="0000FF"/>
                </a:solidFill>
                <a:latin typeface="Georgia" panose="02040502050405020303" pitchFamily="18" charset="0"/>
              </a:rPr>
              <a:t>Y</a:t>
            </a:r>
            <a:r>
              <a:rPr lang="en-US" b="1" i="1" dirty="0" smtClean="0">
                <a:solidFill>
                  <a:srgbClr val="0000FF"/>
                </a:solidFill>
                <a:latin typeface="Georgia" panose="02040502050405020303" pitchFamily="18" charset="0"/>
              </a:rPr>
              <a:t>ahuah]. </a:t>
            </a:r>
            <a:endParaRPr lang="en-US" b="1" i="1" dirty="0">
              <a:solidFill>
                <a:srgbClr val="0000FF"/>
              </a:solidFill>
              <a:latin typeface="Georgia" panose="02040502050405020303" pitchFamily="18" charset="0"/>
            </a:endParaRPr>
          </a:p>
        </p:txBody>
      </p:sp>
      <p:sp>
        <p:nvSpPr>
          <p:cNvPr id="4" name="Slide Number Placeholder 3"/>
          <p:cNvSpPr>
            <a:spLocks noGrp="1"/>
          </p:cNvSpPr>
          <p:nvPr>
            <p:ph type="sldNum" sz="quarter" idx="12"/>
          </p:nvPr>
        </p:nvSpPr>
        <p:spPr>
          <a:xfrm>
            <a:off x="9119759" y="620048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57</a:t>
            </a:fld>
            <a:endParaRPr lang="en-US" dirty="0">
              <a:solidFill>
                <a:schemeClr val="tx1">
                  <a:lumMod val="95000"/>
                  <a:lumOff val="5000"/>
                </a:schemeClr>
              </a:solidFill>
            </a:endParaRPr>
          </a:p>
        </p:txBody>
      </p:sp>
      <p:sp>
        <p:nvSpPr>
          <p:cNvPr id="5" name="Lightning Bolt 4"/>
          <p:cNvSpPr/>
          <p:nvPr/>
        </p:nvSpPr>
        <p:spPr>
          <a:xfrm rot="6660549">
            <a:off x="9732354" y="4730914"/>
            <a:ext cx="1226592" cy="1475157"/>
          </a:xfrm>
          <a:prstGeom prst="lightningBolt">
            <a:avLst/>
          </a:prstGeom>
          <a:solidFill>
            <a:srgbClr val="34E9FC"/>
          </a:solidFill>
          <a:ln w="57150">
            <a:solidFill>
              <a:srgbClr val="CC0099"/>
            </a:solidFill>
          </a:ln>
          <a:effectLst>
            <a:glow rad="88900">
              <a:srgbClr val="FF9900"/>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Tree>
    <p:extLst>
      <p:ext uri="{BB962C8B-B14F-4D97-AF65-F5344CB8AC3E}">
        <p14:creationId xmlns:p14="http://schemas.microsoft.com/office/powerpoint/2010/main" val="27558294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53" presetClass="entr" presetSubtype="16" repeatCount="5000" fill="hold" grpId="0" nodeType="with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55000">
              <a:schemeClr val="accent4">
                <a:lumMod val="0"/>
                <a:lumOff val="100000"/>
                <a:alpha val="77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83128"/>
            <a:ext cx="10998614"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FF99FF"/>
            </a:solidFill>
          </a:ln>
          <a:scene3d>
            <a:camera prst="orthographicFront"/>
            <a:lightRig rig="threePt" dir="t"/>
          </a:scene3d>
          <a:sp3d>
            <a:bevelT prst="angle"/>
          </a:sp3d>
        </p:spPr>
        <p:txBody>
          <a:bodyPr>
            <a:normAutofit fontScale="90000"/>
            <a:sp3d extrusionH="57150">
              <a:bevelT w="38100" h="38100"/>
            </a:sp3d>
          </a:bodyPr>
          <a:lstStyle/>
          <a:p>
            <a:pPr algn="ctr"/>
            <a:r>
              <a:rPr lang="en-US" dirty="0" smtClean="0"/>
              <a:t>What </a:t>
            </a:r>
            <a:r>
              <a:rPr lang="en-US" b="1" dirty="0" smtClean="0">
                <a:latin typeface="Arial Black" pitchFamily="34" charset="0"/>
              </a:rPr>
              <a:t>“</a:t>
            </a:r>
            <a:r>
              <a:rPr lang="en-US" b="1" u="sng" dirty="0" smtClean="0">
                <a:latin typeface="Arial Black" pitchFamily="34" charset="0"/>
              </a:rPr>
              <a:t>ON EARTH</a:t>
            </a:r>
            <a:r>
              <a:rPr lang="en-US" b="1" dirty="0" smtClean="0">
                <a:latin typeface="Arial Black" pitchFamily="34" charset="0"/>
              </a:rPr>
              <a:t>” </a:t>
            </a:r>
            <a:r>
              <a:rPr lang="en-US" dirty="0" smtClean="0"/>
              <a:t>was </a:t>
            </a:r>
            <a:r>
              <a:rPr lang="en-US" b="1" dirty="0" smtClean="0">
                <a:solidFill>
                  <a:srgbClr val="0000FF"/>
                </a:solidFill>
              </a:rPr>
              <a:t>Yahusha</a:t>
            </a:r>
            <a:r>
              <a:rPr lang="en-US" dirty="0" smtClean="0"/>
              <a:t> thinking?</a:t>
            </a:r>
            <a:endParaRPr lang="en-US" dirty="0"/>
          </a:p>
        </p:txBody>
      </p:sp>
      <p:sp>
        <p:nvSpPr>
          <p:cNvPr id="3" name="Content Placeholder 2"/>
          <p:cNvSpPr>
            <a:spLocks noGrp="1"/>
          </p:cNvSpPr>
          <p:nvPr>
            <p:ph idx="1"/>
          </p:nvPr>
        </p:nvSpPr>
        <p:spPr>
          <a:xfrm>
            <a:off x="283335" y="911640"/>
            <a:ext cx="11616744" cy="5821671"/>
          </a:xfrm>
          <a:solidFill>
            <a:schemeClr val="bg1">
              <a:lumMod val="95000"/>
            </a:schemeClr>
          </a:solidFill>
          <a:ln w="38100">
            <a:solidFill>
              <a:srgbClr val="E46C0A"/>
            </a:solidFill>
          </a:ln>
          <a:scene3d>
            <a:camera prst="orthographicFront"/>
            <a:lightRig rig="threePt" dir="t"/>
          </a:scene3d>
          <a:sp3d>
            <a:bevelT prst="angle"/>
          </a:sp3d>
        </p:spPr>
        <p:txBody>
          <a:bodyPr lIns="182880" tIns="182880" anchor="t">
            <a:noAutofit/>
            <a:sp3d extrusionH="57150">
              <a:bevelT w="38100" h="38100"/>
            </a:sp3d>
          </a:bodyPr>
          <a:lstStyle/>
          <a:p>
            <a:pPr>
              <a:lnSpc>
                <a:spcPct val="150000"/>
              </a:lnSpc>
              <a:spcBef>
                <a:spcPts val="0"/>
              </a:spcBef>
              <a:spcAft>
                <a:spcPts val="1200"/>
              </a:spcAft>
            </a:pPr>
            <a:r>
              <a:rPr lang="en-US" b="1" dirty="0" smtClean="0">
                <a:solidFill>
                  <a:srgbClr val="0000FF"/>
                </a:solidFill>
              </a:rPr>
              <a:t>Yahusha</a:t>
            </a:r>
            <a:r>
              <a:rPr lang="en-US" dirty="0" smtClean="0"/>
              <a:t> attended the Festival of the Yehudim (Jews) entering in the </a:t>
            </a:r>
            <a:r>
              <a:rPr lang="en-US" b="1" u="sng" dirty="0" smtClean="0"/>
              <a:t>middle</a:t>
            </a:r>
            <a:r>
              <a:rPr lang="en-US" dirty="0" smtClean="0"/>
              <a:t> of the Feast of Sukkot in </a:t>
            </a:r>
            <a:r>
              <a:rPr lang="en-US" dirty="0" smtClean="0">
                <a:solidFill>
                  <a:srgbClr val="00B050"/>
                </a:solidFill>
              </a:rPr>
              <a:t>John 7!  </a:t>
            </a:r>
          </a:p>
          <a:p>
            <a:pPr>
              <a:lnSpc>
                <a:spcPct val="150000"/>
              </a:lnSpc>
              <a:spcBef>
                <a:spcPts val="0"/>
              </a:spcBef>
              <a:spcAft>
                <a:spcPts val="1200"/>
              </a:spcAft>
            </a:pPr>
            <a:r>
              <a:rPr lang="en-US" dirty="0" smtClean="0"/>
              <a:t>Note the fearful </a:t>
            </a:r>
            <a:r>
              <a:rPr lang="en-US" b="1" u="sng" dirty="0" smtClean="0"/>
              <a:t>implication</a:t>
            </a:r>
            <a:r>
              <a:rPr lang="en-US" dirty="0" smtClean="0"/>
              <a:t> of </a:t>
            </a:r>
            <a:r>
              <a:rPr lang="en-US" b="1" dirty="0" err="1" smtClean="0">
                <a:solidFill>
                  <a:srgbClr val="0000CC"/>
                </a:solidFill>
              </a:rPr>
              <a:t>Yahusha</a:t>
            </a:r>
            <a:r>
              <a:rPr lang="en-US" dirty="0" smtClean="0"/>
              <a:t> arriving at the </a:t>
            </a:r>
            <a:r>
              <a:rPr lang="en-US" b="1" dirty="0" smtClean="0">
                <a:effectLst>
                  <a:glow rad="127000">
                    <a:srgbClr val="00FF00"/>
                  </a:glow>
                </a:effectLst>
              </a:rPr>
              <a:t>MIDDLE</a:t>
            </a:r>
            <a:r>
              <a:rPr lang="en-US" dirty="0" smtClean="0"/>
              <a:t> of the Feast of Sukkot; </a:t>
            </a:r>
          </a:p>
          <a:p>
            <a:pPr>
              <a:lnSpc>
                <a:spcPct val="150000"/>
              </a:lnSpc>
              <a:spcBef>
                <a:spcPts val="0"/>
              </a:spcBef>
              <a:spcAft>
                <a:spcPts val="1200"/>
              </a:spcAft>
            </a:pPr>
            <a:r>
              <a:rPr lang="en-US" b="1" dirty="0" smtClean="0">
                <a:solidFill>
                  <a:srgbClr val="0000CC"/>
                </a:solidFill>
              </a:rPr>
              <a:t>Yahusha</a:t>
            </a:r>
            <a:r>
              <a:rPr lang="en-US" dirty="0" smtClean="0">
                <a:solidFill>
                  <a:srgbClr val="00B050"/>
                </a:solidFill>
              </a:rPr>
              <a:t> would have </a:t>
            </a:r>
            <a:r>
              <a:rPr lang="en-US" b="1" dirty="0" smtClean="0">
                <a:solidFill>
                  <a:srgbClr val="FF3399"/>
                </a:solidFill>
                <a:latin typeface="Arial Black" pitchFamily="34" charset="0"/>
              </a:rPr>
              <a:t>FAILED</a:t>
            </a:r>
            <a:r>
              <a:rPr lang="en-US" dirty="0" smtClean="0">
                <a:solidFill>
                  <a:srgbClr val="00B050"/>
                </a:solidFill>
              </a:rPr>
              <a:t> </a:t>
            </a:r>
            <a:r>
              <a:rPr lang="en-US" b="1" dirty="0" smtClean="0">
                <a:solidFill>
                  <a:srgbClr val="FF0000"/>
                </a:solidFill>
              </a:rPr>
              <a:t>to present Himself </a:t>
            </a:r>
            <a:r>
              <a:rPr lang="en-US" dirty="0" smtClean="0">
                <a:solidFill>
                  <a:srgbClr val="00B050"/>
                </a:solidFill>
              </a:rPr>
              <a:t>to </a:t>
            </a:r>
            <a:r>
              <a:rPr lang="en-US" b="1" dirty="0" smtClean="0">
                <a:solidFill>
                  <a:srgbClr val="0000CC"/>
                </a:solidFill>
              </a:rPr>
              <a:t>Yahuah</a:t>
            </a:r>
            <a:r>
              <a:rPr lang="en-US" dirty="0" smtClean="0">
                <a:solidFill>
                  <a:srgbClr val="00B050"/>
                </a:solidFill>
              </a:rPr>
              <a:t> during the first of the Feast, </a:t>
            </a:r>
            <a:r>
              <a:rPr lang="en-US" b="1" dirty="0" smtClean="0">
                <a:solidFill>
                  <a:srgbClr val="FF0000"/>
                </a:solidFill>
              </a:rPr>
              <a:t>and be in attendance </a:t>
            </a:r>
            <a:r>
              <a:rPr lang="en-US" b="1" u="sng" dirty="0" smtClean="0">
                <a:solidFill>
                  <a:srgbClr val="00B050"/>
                </a:solidFill>
              </a:rPr>
              <a:t>AT THE TABERNACLE</a:t>
            </a:r>
            <a:r>
              <a:rPr lang="en-US" dirty="0" smtClean="0">
                <a:solidFill>
                  <a:srgbClr val="00B050"/>
                </a:solidFill>
              </a:rPr>
              <a:t> in accordance with the statutes of </a:t>
            </a:r>
            <a:r>
              <a:rPr lang="en-US" dirty="0" err="1" smtClean="0">
                <a:solidFill>
                  <a:srgbClr val="00B050"/>
                </a:solidFill>
              </a:rPr>
              <a:t>Exo</a:t>
            </a:r>
            <a:r>
              <a:rPr lang="en-US" dirty="0" smtClean="0">
                <a:solidFill>
                  <a:srgbClr val="00B050"/>
                </a:solidFill>
              </a:rPr>
              <a:t> 23:15-17, Deut 16:2, 5, 6, 11 &amp; 16. </a:t>
            </a:r>
          </a:p>
          <a:p>
            <a:pPr>
              <a:lnSpc>
                <a:spcPct val="150000"/>
              </a:lnSpc>
              <a:spcBef>
                <a:spcPts val="0"/>
              </a:spcBef>
              <a:spcAft>
                <a:spcPts val="1200"/>
              </a:spcAft>
            </a:pPr>
            <a:r>
              <a:rPr lang="en-US" b="1" dirty="0" smtClean="0">
                <a:solidFill>
                  <a:srgbClr val="FF0000"/>
                </a:solidFill>
                <a:latin typeface="Arial Black" pitchFamily="34" charset="0"/>
              </a:rPr>
              <a:t>FAILURE</a:t>
            </a:r>
            <a:r>
              <a:rPr lang="en-US" b="1" dirty="0" smtClean="0">
                <a:solidFill>
                  <a:srgbClr val="FF0000"/>
                </a:solidFill>
              </a:rPr>
              <a:t> to observe a statute(s) </a:t>
            </a:r>
            <a:r>
              <a:rPr lang="en-US" b="1" dirty="0" smtClean="0">
                <a:solidFill>
                  <a:srgbClr val="CC00FF"/>
                </a:solidFill>
              </a:rPr>
              <a:t>ALWAYS</a:t>
            </a:r>
            <a:r>
              <a:rPr lang="en-US" b="1" dirty="0" smtClean="0">
                <a:solidFill>
                  <a:srgbClr val="FF0000"/>
                </a:solidFill>
              </a:rPr>
              <a:t> results in a </a:t>
            </a:r>
            <a:r>
              <a:rPr lang="en-US" b="1" u="sng" dirty="0" smtClean="0">
                <a:latin typeface="Arial Black" pitchFamily="34" charset="0"/>
              </a:rPr>
              <a:t>SIN</a:t>
            </a:r>
            <a:r>
              <a:rPr lang="en-US" b="1" dirty="0" smtClean="0">
                <a:latin typeface="Arial Black" pitchFamily="34" charset="0"/>
              </a:rPr>
              <a:t>.</a:t>
            </a:r>
          </a:p>
        </p:txBody>
      </p:sp>
      <p:sp>
        <p:nvSpPr>
          <p:cNvPr id="4" name="4-Point Star 3"/>
          <p:cNvSpPr/>
          <p:nvPr/>
        </p:nvSpPr>
        <p:spPr>
          <a:xfrm>
            <a:off x="3188970" y="3221180"/>
            <a:ext cx="2472744" cy="841664"/>
          </a:xfrm>
          <a:prstGeom prst="star4">
            <a:avLst/>
          </a:prstGeom>
          <a:solidFill>
            <a:srgbClr val="FFFF00"/>
          </a:solidFill>
          <a:ln w="57150">
            <a:solidFill>
              <a:srgbClr val="FF00FF"/>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9143504" y="634625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58</a:t>
            </a:fld>
            <a:endParaRPr lang="en-US" dirty="0">
              <a:solidFill>
                <a:schemeClr val="tx1"/>
              </a:solidFill>
            </a:endParaRPr>
          </a:p>
        </p:txBody>
      </p:sp>
      <p:sp>
        <p:nvSpPr>
          <p:cNvPr id="6" name="Notched Right Arrow 5"/>
          <p:cNvSpPr/>
          <p:nvPr/>
        </p:nvSpPr>
        <p:spPr>
          <a:xfrm rot="9617697">
            <a:off x="9649349" y="5615070"/>
            <a:ext cx="2019566" cy="575513"/>
          </a:xfrm>
          <a:prstGeom prst="notchedRightArrow">
            <a:avLst>
              <a:gd name="adj1" fmla="val 41968"/>
              <a:gd name="adj2" fmla="val 182039"/>
            </a:avLst>
          </a:prstGeom>
          <a:solidFill>
            <a:schemeClr val="tx1"/>
          </a:solidFill>
          <a:ln w="57150">
            <a:solidFill>
              <a:srgbClr val="FF3399"/>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Tree>
    <p:extLst>
      <p:ext uri="{BB962C8B-B14F-4D97-AF65-F5344CB8AC3E}">
        <p14:creationId xmlns:p14="http://schemas.microsoft.com/office/powerpoint/2010/main" val="2484187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750"/>
                                        <p:tgtEl>
                                          <p:spTgt spid="3">
                                            <p:txEl>
                                              <p:pRg st="2" end="2"/>
                                            </p:txEl>
                                          </p:spTgt>
                                        </p:tgtEl>
                                      </p:cBhvr>
                                    </p:animEffect>
                                  </p:childTnLst>
                                </p:cTn>
                              </p:par>
                              <p:par>
                                <p:cTn id="8" presetID="45" presetClass="entr" presetSubtype="0" repeatCount="2000" fill="hold" grpId="0" nodeType="withEffect">
                                  <p:stCondLst>
                                    <p:cond delay="2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1250"/>
                                        <p:tgtEl>
                                          <p:spTgt spid="3">
                                            <p:txEl>
                                              <p:pRg st="3" end="3"/>
                                            </p:txEl>
                                          </p:spTgt>
                                        </p:tgtEl>
                                      </p:cBhvr>
                                    </p:animEffect>
                                  </p:childTnLst>
                                </p:cTn>
                              </p:par>
                              <p:par>
                                <p:cTn id="18" presetID="21" presetClass="entr" presetSubtype="8" fill="hold" grpId="0" nodeType="withEffect">
                                  <p:stCondLst>
                                    <p:cond delay="1750"/>
                                  </p:stCondLst>
                                  <p:childTnLst>
                                    <p:set>
                                      <p:cBhvr>
                                        <p:cTn id="19" dur="1" fill="hold">
                                          <p:stCondLst>
                                            <p:cond delay="0"/>
                                          </p:stCondLst>
                                        </p:cTn>
                                        <p:tgtEl>
                                          <p:spTgt spid="6"/>
                                        </p:tgtEl>
                                        <p:attrNameLst>
                                          <p:attrName>style.visibility</p:attrName>
                                        </p:attrNameLst>
                                      </p:cBhvr>
                                      <p:to>
                                        <p:strVal val="visible"/>
                                      </p:to>
                                    </p:set>
                                    <p:animEffect transition="in" filter="wheel(8)">
                                      <p:cBhvr>
                                        <p:cTn id="20"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55000">
              <a:schemeClr val="accent4">
                <a:lumMod val="0"/>
                <a:lumOff val="100000"/>
                <a:alpha val="77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90114" y="83128"/>
            <a:ext cx="10845790"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FF99FF"/>
            </a:solidFill>
          </a:ln>
          <a:scene3d>
            <a:camera prst="orthographicFront"/>
            <a:lightRig rig="threePt" dir="t"/>
          </a:scene3d>
          <a:sp3d>
            <a:bevelT prst="angle"/>
          </a:sp3d>
        </p:spPr>
        <p:txBody>
          <a:bodyPr>
            <a:normAutofit fontScale="90000"/>
            <a:sp3d extrusionH="57150">
              <a:bevelT w="38100" h="38100"/>
            </a:sp3d>
          </a:bodyPr>
          <a:lstStyle/>
          <a:p>
            <a:pPr algn="ctr"/>
            <a:r>
              <a:rPr lang="en-US" dirty="0" smtClean="0"/>
              <a:t>What </a:t>
            </a:r>
            <a:r>
              <a:rPr lang="en-US" b="1" dirty="0" smtClean="0"/>
              <a:t>“</a:t>
            </a:r>
            <a:r>
              <a:rPr lang="en-US" b="1" u="sng" dirty="0" smtClean="0"/>
              <a:t>on earth</a:t>
            </a:r>
            <a:r>
              <a:rPr lang="en-US" b="1" dirty="0" smtClean="0"/>
              <a:t>” </a:t>
            </a:r>
            <a:r>
              <a:rPr lang="en-US" dirty="0" smtClean="0"/>
              <a:t>was </a:t>
            </a:r>
            <a:r>
              <a:rPr lang="en-US" b="1" dirty="0" smtClean="0">
                <a:solidFill>
                  <a:srgbClr val="0000FF"/>
                </a:solidFill>
              </a:rPr>
              <a:t>Yahusha</a:t>
            </a:r>
            <a:r>
              <a:rPr lang="en-US" dirty="0" smtClean="0"/>
              <a:t> thinking? </a:t>
            </a:r>
            <a:r>
              <a:rPr lang="en-US" sz="2400" dirty="0" smtClean="0"/>
              <a:t>#2</a:t>
            </a:r>
            <a:endParaRPr lang="en-US" sz="2400" dirty="0"/>
          </a:p>
        </p:txBody>
      </p:sp>
      <p:sp>
        <p:nvSpPr>
          <p:cNvPr id="3" name="Content Placeholder 2"/>
          <p:cNvSpPr>
            <a:spLocks noGrp="1"/>
          </p:cNvSpPr>
          <p:nvPr>
            <p:ph idx="1"/>
          </p:nvPr>
        </p:nvSpPr>
        <p:spPr>
          <a:xfrm>
            <a:off x="283335" y="911640"/>
            <a:ext cx="11616744" cy="5821671"/>
          </a:xfrm>
          <a:solidFill>
            <a:schemeClr val="bg1">
              <a:lumMod val="95000"/>
            </a:schemeClr>
          </a:solidFill>
          <a:ln w="38100">
            <a:solidFill>
              <a:srgbClr val="E46C0A"/>
            </a:solidFill>
          </a:ln>
          <a:scene3d>
            <a:camera prst="orthographicFront"/>
            <a:lightRig rig="threePt" dir="t"/>
          </a:scene3d>
          <a:sp3d>
            <a:bevelT prst="angle"/>
          </a:sp3d>
        </p:spPr>
        <p:txBody>
          <a:bodyPr lIns="182880" tIns="182880">
            <a:noAutofit/>
            <a:sp3d extrusionH="57150">
              <a:bevelT w="38100" h="38100"/>
            </a:sp3d>
          </a:bodyPr>
          <a:lstStyle/>
          <a:p>
            <a:pPr>
              <a:spcBef>
                <a:spcPts val="0"/>
              </a:spcBef>
              <a:spcAft>
                <a:spcPts val="1200"/>
              </a:spcAft>
            </a:pPr>
            <a:r>
              <a:rPr lang="en-US" b="1" dirty="0" smtClean="0"/>
              <a:t>The questions we then need to ask ourselves is –</a:t>
            </a:r>
          </a:p>
          <a:p>
            <a:pPr>
              <a:spcBef>
                <a:spcPts val="0"/>
              </a:spcBef>
              <a:spcAft>
                <a:spcPts val="1200"/>
              </a:spcAft>
            </a:pPr>
            <a:r>
              <a:rPr lang="en-US" b="1" dirty="0" smtClean="0">
                <a:solidFill>
                  <a:srgbClr val="CC00FF"/>
                </a:solidFill>
              </a:rPr>
              <a:t>1. </a:t>
            </a:r>
            <a:r>
              <a:rPr lang="en-US" b="1" dirty="0" smtClean="0">
                <a:solidFill>
                  <a:srgbClr val="00B050"/>
                </a:solidFill>
              </a:rPr>
              <a:t>By </a:t>
            </a:r>
            <a:r>
              <a:rPr lang="en-US" b="1" dirty="0" smtClean="0">
                <a:latin typeface="Arial Black" pitchFamily="34" charset="0"/>
              </a:rPr>
              <a:t>NOT</a:t>
            </a:r>
            <a:r>
              <a:rPr lang="en-US" b="1" dirty="0" smtClean="0">
                <a:solidFill>
                  <a:srgbClr val="00B050"/>
                </a:solidFill>
              </a:rPr>
              <a:t> observing the first Sabbath of the Feast of the </a:t>
            </a:r>
            <a:r>
              <a:rPr lang="en-US" b="1" dirty="0" err="1" smtClean="0">
                <a:solidFill>
                  <a:srgbClr val="00B050"/>
                </a:solidFill>
              </a:rPr>
              <a:t>Yahudim</a:t>
            </a:r>
            <a:r>
              <a:rPr lang="en-US" b="1" dirty="0" smtClean="0">
                <a:solidFill>
                  <a:srgbClr val="00B050"/>
                </a:solidFill>
              </a:rPr>
              <a:t> </a:t>
            </a:r>
            <a:r>
              <a:rPr lang="en-US" dirty="0" smtClean="0">
                <a:solidFill>
                  <a:srgbClr val="00B050"/>
                </a:solidFill>
              </a:rPr>
              <a:t>(Jews), </a:t>
            </a:r>
            <a:r>
              <a:rPr lang="en-US" b="1" dirty="0" smtClean="0">
                <a:solidFill>
                  <a:srgbClr val="00B050"/>
                </a:solidFill>
              </a:rPr>
              <a:t>did </a:t>
            </a:r>
            <a:r>
              <a:rPr lang="en-US" b="1" dirty="0" err="1" smtClean="0">
                <a:solidFill>
                  <a:srgbClr val="0000CC"/>
                </a:solidFill>
              </a:rPr>
              <a:t>Yahusha</a:t>
            </a:r>
            <a:r>
              <a:rPr lang="en-US" b="1" dirty="0" smtClean="0">
                <a:solidFill>
                  <a:srgbClr val="00B050"/>
                </a:solidFill>
              </a:rPr>
              <a:t> incur a </a:t>
            </a:r>
            <a:r>
              <a:rPr lang="en-US" b="1" dirty="0" smtClean="0"/>
              <a:t>sin</a:t>
            </a:r>
            <a:r>
              <a:rPr lang="en-US" b="1" dirty="0" smtClean="0">
                <a:solidFill>
                  <a:srgbClr val="00B050"/>
                </a:solidFill>
              </a:rPr>
              <a:t> upon Himself?</a:t>
            </a:r>
          </a:p>
          <a:p>
            <a:pPr>
              <a:spcBef>
                <a:spcPts val="0"/>
              </a:spcBef>
              <a:spcAft>
                <a:spcPts val="1200"/>
              </a:spcAft>
            </a:pPr>
            <a:r>
              <a:rPr lang="en-US" b="1" dirty="0" smtClean="0">
                <a:solidFill>
                  <a:srgbClr val="CC00FF"/>
                </a:solidFill>
              </a:rPr>
              <a:t>2. </a:t>
            </a:r>
            <a:r>
              <a:rPr lang="en-US" dirty="0" smtClean="0"/>
              <a:t>Since</a:t>
            </a:r>
            <a:r>
              <a:rPr lang="en-US" b="1" dirty="0" smtClean="0">
                <a:solidFill>
                  <a:srgbClr val="00B050"/>
                </a:solidFill>
              </a:rPr>
              <a:t> </a:t>
            </a:r>
            <a:r>
              <a:rPr lang="en-US" b="1" dirty="0" err="1" smtClean="0">
                <a:solidFill>
                  <a:srgbClr val="0000CC"/>
                </a:solidFill>
              </a:rPr>
              <a:t>Yahusha</a:t>
            </a:r>
            <a:r>
              <a:rPr lang="en-US" b="1" dirty="0" smtClean="0">
                <a:solidFill>
                  <a:srgbClr val="00B050"/>
                </a:solidFill>
              </a:rPr>
              <a:t> </a:t>
            </a:r>
            <a:r>
              <a:rPr lang="en-US" dirty="0" smtClean="0"/>
              <a:t>is deemed - </a:t>
            </a:r>
            <a:r>
              <a:rPr lang="en-US" b="1" u="sng" dirty="0" smtClean="0"/>
              <a:t>sinless</a:t>
            </a:r>
            <a:r>
              <a:rPr lang="en-US" dirty="0" smtClean="0"/>
              <a:t>, </a:t>
            </a:r>
            <a:r>
              <a:rPr lang="en-US" b="1" dirty="0" smtClean="0"/>
              <a:t>what </a:t>
            </a:r>
            <a:r>
              <a:rPr lang="en-US" b="1" dirty="0" smtClean="0">
                <a:effectLst>
                  <a:glow rad="38100">
                    <a:srgbClr val="FF3399">
                      <a:alpha val="73000"/>
                    </a:srgbClr>
                  </a:glow>
                </a:effectLst>
              </a:rPr>
              <a:t>circumstance</a:t>
            </a:r>
            <a:r>
              <a:rPr lang="en-US" b="1" dirty="0" smtClean="0"/>
              <a:t> </a:t>
            </a:r>
            <a:r>
              <a:rPr lang="en-US" dirty="0" smtClean="0"/>
              <a:t>allows Him to skip the first Sabbath of the Feast of the </a:t>
            </a:r>
            <a:r>
              <a:rPr lang="en-US" dirty="0" err="1" smtClean="0"/>
              <a:t>Yahudim</a:t>
            </a:r>
            <a:r>
              <a:rPr lang="en-US" dirty="0" smtClean="0"/>
              <a:t> (Jews) and yet remain </a:t>
            </a:r>
            <a:r>
              <a:rPr lang="en-US" b="1" u="sng" dirty="0" smtClean="0"/>
              <a:t>sinless</a:t>
            </a:r>
            <a:r>
              <a:rPr lang="en-US" b="1" dirty="0" smtClean="0"/>
              <a:t>?</a:t>
            </a:r>
          </a:p>
          <a:p>
            <a:pPr>
              <a:spcBef>
                <a:spcPts val="0"/>
              </a:spcBef>
              <a:spcAft>
                <a:spcPts val="1200"/>
              </a:spcAft>
            </a:pPr>
            <a:r>
              <a:rPr lang="en-US" dirty="0" smtClean="0"/>
              <a:t>Back to </a:t>
            </a:r>
            <a:r>
              <a:rPr lang="en-US" dirty="0" smtClean="0">
                <a:solidFill>
                  <a:srgbClr val="00B050"/>
                </a:solidFill>
              </a:rPr>
              <a:t>John 7:19:  </a:t>
            </a:r>
            <a:r>
              <a:rPr lang="en-US" dirty="0" smtClean="0"/>
              <a:t>the context of </a:t>
            </a:r>
            <a:r>
              <a:rPr lang="en-US" b="1" dirty="0" smtClean="0">
                <a:solidFill>
                  <a:srgbClr val="CC00FF"/>
                </a:solidFill>
              </a:rPr>
              <a:t>TIMING</a:t>
            </a:r>
            <a:r>
              <a:rPr lang="en-US" dirty="0" smtClean="0"/>
              <a:t> </a:t>
            </a:r>
            <a:r>
              <a:rPr lang="en-US" dirty="0" smtClean="0">
                <a:solidFill>
                  <a:srgbClr val="CC0099"/>
                </a:solidFill>
              </a:rPr>
              <a:t>(midst of the Festival, v:14) </a:t>
            </a:r>
            <a:r>
              <a:rPr lang="en-US" dirty="0" smtClean="0"/>
              <a:t>has just been set by </a:t>
            </a:r>
            <a:r>
              <a:rPr lang="en-US" b="1" dirty="0" smtClean="0">
                <a:solidFill>
                  <a:srgbClr val="0000CC"/>
                </a:solidFill>
              </a:rPr>
              <a:t>Yahusha, </a:t>
            </a:r>
            <a:r>
              <a:rPr lang="en-US" dirty="0" smtClean="0"/>
              <a:t>then when questioned by the </a:t>
            </a:r>
            <a:r>
              <a:rPr lang="en-US" dirty="0" err="1" smtClean="0"/>
              <a:t>Yahudim</a:t>
            </a:r>
            <a:r>
              <a:rPr lang="en-US" dirty="0" smtClean="0"/>
              <a:t>, </a:t>
            </a:r>
            <a:r>
              <a:rPr lang="en-US" b="1" dirty="0" smtClean="0">
                <a:solidFill>
                  <a:srgbClr val="0000CC"/>
                </a:solidFill>
              </a:rPr>
              <a:t>Yahusha</a:t>
            </a:r>
            <a:r>
              <a:rPr lang="en-US" dirty="0" smtClean="0"/>
              <a:t> declares to them outright that </a:t>
            </a:r>
            <a:r>
              <a:rPr lang="en-US" b="1" dirty="0" smtClean="0"/>
              <a:t>THEY </a:t>
            </a:r>
            <a:r>
              <a:rPr lang="en-US" b="1" u="sng" dirty="0" smtClean="0">
                <a:solidFill>
                  <a:srgbClr val="FF0000"/>
                </a:solidFill>
              </a:rPr>
              <a:t>DO NOT</a:t>
            </a:r>
            <a:r>
              <a:rPr lang="en-US" b="1" dirty="0" smtClean="0">
                <a:solidFill>
                  <a:srgbClr val="FF0000"/>
                </a:solidFill>
              </a:rPr>
              <a:t> 	       </a:t>
            </a:r>
            <a:r>
              <a:rPr lang="en-US" b="1" dirty="0" smtClean="0"/>
              <a:t>THE TORAH! </a:t>
            </a:r>
          </a:p>
          <a:p>
            <a:pPr>
              <a:spcBef>
                <a:spcPts val="0"/>
              </a:spcBef>
              <a:spcAft>
                <a:spcPts val="1200"/>
              </a:spcAft>
            </a:pPr>
            <a:r>
              <a:rPr lang="en-US" b="1" dirty="0" smtClean="0"/>
              <a:t>Yet they were all there observing their Sukkot Feast of the </a:t>
            </a:r>
            <a:r>
              <a:rPr lang="en-US" b="1" dirty="0" err="1" smtClean="0"/>
              <a:t>Yahudim</a:t>
            </a:r>
            <a:r>
              <a:rPr lang="en-US" b="1" dirty="0" smtClean="0"/>
              <a:t>!</a:t>
            </a:r>
          </a:p>
          <a:p>
            <a:pPr>
              <a:spcBef>
                <a:spcPts val="0"/>
              </a:spcBef>
              <a:spcAft>
                <a:spcPts val="1200"/>
              </a:spcAft>
            </a:pPr>
            <a:r>
              <a:rPr lang="en-US" sz="3600" b="1" dirty="0" smtClean="0">
                <a:effectLst>
                  <a:glow rad="127000">
                    <a:schemeClr val="accent2">
                      <a:lumMod val="60000"/>
                      <a:lumOff val="40000"/>
                    </a:schemeClr>
                  </a:glow>
                </a:effectLst>
              </a:rPr>
              <a:t>What part of the Torah </a:t>
            </a:r>
            <a:r>
              <a:rPr lang="en-US" sz="3600" b="1" dirty="0" smtClean="0">
                <a:effectLst>
                  <a:glow rad="127000">
                    <a:srgbClr val="00FF00"/>
                  </a:glow>
                </a:effectLst>
              </a:rPr>
              <a:t>prevents</a:t>
            </a:r>
            <a:r>
              <a:rPr lang="en-US" sz="3600" b="1" dirty="0" smtClean="0">
                <a:effectLst>
                  <a:glow rad="127000">
                    <a:schemeClr val="accent2">
                      <a:lumMod val="60000"/>
                      <a:lumOff val="40000"/>
                    </a:schemeClr>
                  </a:glow>
                </a:effectLst>
              </a:rPr>
              <a:t> the Feast of the </a:t>
            </a:r>
            <a:r>
              <a:rPr lang="en-US" sz="3600" b="1" dirty="0" err="1" smtClean="0">
                <a:effectLst>
                  <a:glow rad="127000">
                    <a:schemeClr val="accent2">
                      <a:lumMod val="60000"/>
                      <a:lumOff val="40000"/>
                    </a:schemeClr>
                  </a:glow>
                </a:effectLst>
              </a:rPr>
              <a:t>Yahudim</a:t>
            </a:r>
            <a:r>
              <a:rPr lang="en-US" sz="3600" b="1" dirty="0" smtClean="0">
                <a:effectLst>
                  <a:glow rad="127000">
                    <a:schemeClr val="accent2">
                      <a:lumMod val="60000"/>
                      <a:lumOff val="40000"/>
                    </a:schemeClr>
                  </a:glow>
                </a:effectLst>
              </a:rPr>
              <a:t> from being observed according to the statutes of </a:t>
            </a:r>
            <a:r>
              <a:rPr lang="en-US" sz="3600" b="1" dirty="0" err="1" smtClean="0">
                <a:solidFill>
                  <a:srgbClr val="0000CC"/>
                </a:solidFill>
                <a:effectLst>
                  <a:glow rad="127000">
                    <a:schemeClr val="accent2">
                      <a:lumMod val="60000"/>
                      <a:lumOff val="40000"/>
                    </a:schemeClr>
                  </a:glow>
                </a:effectLst>
              </a:rPr>
              <a:t>Yahuah</a:t>
            </a:r>
            <a:r>
              <a:rPr lang="en-US" sz="3600" b="1" dirty="0" smtClean="0">
                <a:solidFill>
                  <a:srgbClr val="0000CC"/>
                </a:solidFill>
                <a:effectLst>
                  <a:glow rad="127000">
                    <a:schemeClr val="accent2">
                      <a:lumMod val="60000"/>
                      <a:lumOff val="40000"/>
                    </a:schemeClr>
                  </a:glow>
                </a:effectLst>
              </a:rPr>
              <a:t>?</a:t>
            </a:r>
            <a:r>
              <a:rPr lang="en-US" sz="3600" b="1" dirty="0" smtClean="0">
                <a:effectLst>
                  <a:glow rad="127000">
                    <a:schemeClr val="accent2">
                      <a:lumMod val="60000"/>
                      <a:lumOff val="40000"/>
                    </a:schemeClr>
                  </a:glow>
                </a:effectLst>
              </a:rPr>
              <a:t>    </a:t>
            </a:r>
            <a:endParaRPr lang="en-US" sz="3600" b="1" dirty="0">
              <a:effectLst>
                <a:glow rad="127000">
                  <a:schemeClr val="accent2">
                    <a:lumMod val="60000"/>
                    <a:lumOff val="40000"/>
                  </a:schemeClr>
                </a:glow>
              </a:effectLst>
            </a:endParaRPr>
          </a:p>
        </p:txBody>
      </p:sp>
      <p:sp>
        <p:nvSpPr>
          <p:cNvPr id="4" name="4-Point Star 3"/>
          <p:cNvSpPr/>
          <p:nvPr/>
        </p:nvSpPr>
        <p:spPr>
          <a:xfrm>
            <a:off x="6534843" y="2016375"/>
            <a:ext cx="2472744" cy="518183"/>
          </a:xfrm>
          <a:prstGeom prst="star4">
            <a:avLst/>
          </a:prstGeom>
          <a:solidFill>
            <a:srgbClr val="FFFF00"/>
          </a:solidFill>
          <a:ln w="57150">
            <a:solidFill>
              <a:srgbClr val="FF00FF"/>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9143504" y="634625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59</a:t>
            </a:fld>
            <a:endParaRPr lang="en-US" dirty="0">
              <a:solidFill>
                <a:schemeClr val="tx1"/>
              </a:solidFill>
            </a:endParaRPr>
          </a:p>
        </p:txBody>
      </p:sp>
      <p:sp>
        <p:nvSpPr>
          <p:cNvPr id="6" name="Rectangle 5"/>
          <p:cNvSpPr/>
          <p:nvPr/>
        </p:nvSpPr>
        <p:spPr>
          <a:xfrm>
            <a:off x="7286643" y="4249881"/>
            <a:ext cx="967540" cy="477984"/>
          </a:xfrm>
          <a:prstGeom prst="rect">
            <a:avLst/>
          </a:prstGeom>
          <a:solidFill>
            <a:srgbClr val="00FF00"/>
          </a:solidFill>
          <a:ln w="57150">
            <a:solidFill>
              <a:srgbClr val="80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a:solidFill>
                  <a:srgbClr val="FF0000"/>
                </a:solidFill>
                <a:latin typeface="Arial Black" pitchFamily="34" charset="0"/>
              </a:rPr>
              <a:t>DO</a:t>
            </a:r>
            <a:endParaRPr lang="en-CA" sz="3600" dirty="0"/>
          </a:p>
        </p:txBody>
      </p:sp>
    </p:spTree>
    <p:extLst>
      <p:ext uri="{BB962C8B-B14F-4D97-AF65-F5344CB8AC3E}">
        <p14:creationId xmlns:p14="http://schemas.microsoft.com/office/powerpoint/2010/main" val="156462606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repeatCount="2000" fill="hold" grpId="0" nodeType="with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 calcmode="lin" valueType="num">
                                      <p:cBhvr>
                                        <p:cTn id="1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1"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11" presetClass="path" presetSubtype="0" accel="50000" decel="50000" fill="hold" grpId="0" nodeType="withEffect">
                                  <p:stCondLst>
                                    <p:cond delay="1000"/>
                                  </p:stCondLst>
                                  <p:childTnLst>
                                    <p:animMotion origin="layout" path="M 0.00182 1.85185E-6 L 0.08648 -0.12199 L 0.25709 -0.12199 L 0.17152 -0.24537 L 0.25709 -0.36736 L 0.08648 -0.36736 L 0.00182 -0.49074 L -0.08375 -0.36736 L -0.25346 -0.36736 L -0.1688 -0.24537 L -0.25346 -0.12199 L -0.08375 -0.12199 L 0.00182 1.85185E-6 Z " pathEditMode="fixed" rAng="0" ptsTypes="FFFFFFFFFFFFF">
                                      <p:cBhvr>
                                        <p:cTn id="26" dur="2000" fill="hold"/>
                                        <p:tgtEl>
                                          <p:spTgt spid="6"/>
                                        </p:tgtEl>
                                        <p:attrNameLst>
                                          <p:attrName>ppt_x</p:attrName>
                                          <p:attrName>ppt_y</p:attrName>
                                        </p:attrNameLst>
                                      </p:cBhvr>
                                      <p:rCtr x="0" y="-24537"/>
                                    </p:animMotion>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55000">
              <a:schemeClr val="accent4">
                <a:lumMod val="0"/>
                <a:lumOff val="100000"/>
                <a:alpha val="77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7811" y="83128"/>
            <a:ext cx="9185515"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FF99FF"/>
            </a:solidFill>
          </a:ln>
          <a:scene3d>
            <a:camera prst="orthographicFront"/>
            <a:lightRig rig="threePt" dir="t"/>
          </a:scene3d>
          <a:sp3d>
            <a:bevelT prst="angle"/>
          </a:sp3d>
        </p:spPr>
        <p:txBody>
          <a:bodyPr anchor="b">
            <a:normAutofit fontScale="90000"/>
            <a:sp3d extrusionH="57150">
              <a:bevelT w="38100" h="38100"/>
            </a:sp3d>
          </a:bodyPr>
          <a:lstStyle/>
          <a:p>
            <a:pPr algn="ctr"/>
            <a:r>
              <a:rPr lang="en-US" dirty="0" smtClean="0"/>
              <a:t>What </a:t>
            </a:r>
            <a:r>
              <a:rPr lang="en-US" b="1" dirty="0" smtClean="0">
                <a:latin typeface="Arial Black" pitchFamily="34" charset="0"/>
              </a:rPr>
              <a:t>“ON EARTH” </a:t>
            </a:r>
            <a:r>
              <a:rPr lang="en-US" dirty="0" smtClean="0"/>
              <a:t>is this situation?</a:t>
            </a:r>
            <a:endParaRPr lang="en-US" dirty="0"/>
          </a:p>
        </p:txBody>
      </p:sp>
      <p:sp>
        <p:nvSpPr>
          <p:cNvPr id="3" name="Content Placeholder 2"/>
          <p:cNvSpPr>
            <a:spLocks noGrp="1"/>
          </p:cNvSpPr>
          <p:nvPr>
            <p:ph idx="1"/>
          </p:nvPr>
        </p:nvSpPr>
        <p:spPr>
          <a:xfrm>
            <a:off x="249881" y="962101"/>
            <a:ext cx="11616744" cy="5821671"/>
          </a:xfrm>
          <a:solidFill>
            <a:schemeClr val="bg1">
              <a:lumMod val="95000"/>
            </a:schemeClr>
          </a:solidFill>
          <a:ln w="38100">
            <a:solidFill>
              <a:srgbClr val="E46C0A"/>
            </a:solidFill>
          </a:ln>
          <a:scene3d>
            <a:camera prst="orthographicFront"/>
            <a:lightRig rig="threePt" dir="t"/>
          </a:scene3d>
          <a:sp3d>
            <a:bevelT prst="angle"/>
          </a:sp3d>
        </p:spPr>
        <p:txBody>
          <a:bodyPr lIns="182880" tIns="182880" anchor="ctr">
            <a:noAutofit/>
            <a:sp3d extrusionH="57150">
              <a:bevelT w="38100" h="38100"/>
            </a:sp3d>
          </a:bodyPr>
          <a:lstStyle/>
          <a:p>
            <a:pPr>
              <a:lnSpc>
                <a:spcPct val="150000"/>
              </a:lnSpc>
              <a:spcBef>
                <a:spcPts val="0"/>
              </a:spcBef>
              <a:spcAft>
                <a:spcPts val="1200"/>
              </a:spcAft>
            </a:pPr>
            <a:r>
              <a:rPr lang="en-US" sz="3200" b="1" dirty="0" smtClean="0">
                <a:solidFill>
                  <a:srgbClr val="0000CC"/>
                </a:solidFill>
                <a:latin typeface="Arial Black" pitchFamily="34" charset="0"/>
              </a:rPr>
              <a:t>According to </a:t>
            </a:r>
            <a:r>
              <a:rPr lang="en-US" sz="3200" b="1" dirty="0" err="1" smtClean="0">
                <a:solidFill>
                  <a:srgbClr val="0000CC"/>
                </a:solidFill>
                <a:latin typeface="Arial Black" pitchFamily="34" charset="0"/>
              </a:rPr>
              <a:t>Yahusha</a:t>
            </a:r>
            <a:r>
              <a:rPr lang="en-US" sz="3200" b="1" dirty="0" smtClean="0">
                <a:solidFill>
                  <a:srgbClr val="0000CC"/>
                </a:solidFill>
                <a:latin typeface="Arial Black" pitchFamily="34" charset="0"/>
              </a:rPr>
              <a:t> -</a:t>
            </a:r>
          </a:p>
          <a:p>
            <a:pPr>
              <a:lnSpc>
                <a:spcPct val="150000"/>
              </a:lnSpc>
              <a:spcBef>
                <a:spcPts val="0"/>
              </a:spcBef>
              <a:spcAft>
                <a:spcPts val="1200"/>
              </a:spcAft>
            </a:pPr>
            <a:r>
              <a:rPr lang="en-US" sz="3200" dirty="0" smtClean="0"/>
              <a:t>There is a circumstance which inevitably prevents the </a:t>
            </a:r>
            <a:r>
              <a:rPr lang="en-US" sz="3200" dirty="0" err="1" smtClean="0"/>
              <a:t>Yahudim</a:t>
            </a:r>
            <a:r>
              <a:rPr lang="en-US" sz="3200" dirty="0" smtClean="0"/>
              <a:t> from observing the Torah </a:t>
            </a:r>
            <a:r>
              <a:rPr lang="en-US" sz="3200" b="1" dirty="0" smtClean="0">
                <a:solidFill>
                  <a:srgbClr val="FF6600"/>
                </a:solidFill>
              </a:rPr>
              <a:t>correctly.</a:t>
            </a:r>
          </a:p>
          <a:p>
            <a:pPr algn="ctr">
              <a:lnSpc>
                <a:spcPct val="150000"/>
              </a:lnSpc>
              <a:spcBef>
                <a:spcPts val="0"/>
              </a:spcBef>
              <a:spcAft>
                <a:spcPts val="1200"/>
              </a:spcAft>
            </a:pPr>
            <a:r>
              <a:rPr lang="en-US" sz="3200" b="1" dirty="0" smtClean="0"/>
              <a:t>Does this same </a:t>
            </a:r>
            <a:r>
              <a:rPr lang="en-US" sz="3200" b="1" dirty="0" smtClean="0">
                <a:effectLst>
                  <a:glow rad="127000">
                    <a:srgbClr val="00FF00"/>
                  </a:glow>
                </a:effectLst>
              </a:rPr>
              <a:t>optional tradition </a:t>
            </a:r>
            <a:r>
              <a:rPr lang="en-US" sz="3200" b="1" dirty="0" smtClean="0"/>
              <a:t>also effectively exclude </a:t>
            </a:r>
            <a:br>
              <a:rPr lang="en-US" sz="3200" b="1" dirty="0" smtClean="0"/>
            </a:br>
            <a:r>
              <a:rPr lang="en-US" sz="3200" b="1" dirty="0" smtClean="0">
                <a:solidFill>
                  <a:srgbClr val="0000CC"/>
                </a:solidFill>
              </a:rPr>
              <a:t>Yahusha</a:t>
            </a:r>
            <a:r>
              <a:rPr lang="en-US" sz="3200" b="1" dirty="0" smtClean="0"/>
              <a:t> from </a:t>
            </a:r>
            <a:r>
              <a:rPr lang="en-US" sz="3200" b="1" dirty="0" smtClean="0">
                <a:solidFill>
                  <a:srgbClr val="0000CC"/>
                </a:solidFill>
              </a:rPr>
              <a:t>Yahuah’s</a:t>
            </a:r>
            <a:r>
              <a:rPr lang="en-US" sz="3200" b="1" dirty="0" smtClean="0"/>
              <a:t> wrath when </a:t>
            </a:r>
            <a:r>
              <a:rPr lang="en-US" sz="3200" b="1" dirty="0"/>
              <a:t>He </a:t>
            </a:r>
            <a:r>
              <a:rPr lang="en-US" sz="3200" b="1" dirty="0" smtClean="0"/>
              <a:t>began attending </a:t>
            </a:r>
            <a:r>
              <a:rPr lang="en-US" sz="3200" b="1" dirty="0"/>
              <a:t>at </a:t>
            </a:r>
            <a:r>
              <a:rPr lang="en-US" sz="3200" b="1" dirty="0" smtClean="0"/>
              <a:t>the </a:t>
            </a:r>
            <a:br>
              <a:rPr lang="en-US" sz="3200" b="1" dirty="0" smtClean="0"/>
            </a:br>
            <a:r>
              <a:rPr lang="en-US" sz="4400" b="1" dirty="0" smtClean="0">
                <a:solidFill>
                  <a:srgbClr val="FF0000"/>
                </a:solidFill>
                <a:effectLst>
                  <a:glow rad="63500">
                    <a:schemeClr val="tx1"/>
                  </a:glow>
                </a:effectLst>
                <a:latin typeface="Arial Black" pitchFamily="34" charset="0"/>
              </a:rPr>
              <a:t>MIDDLE</a:t>
            </a:r>
            <a:r>
              <a:rPr lang="en-US" sz="3200" b="1" dirty="0" smtClean="0">
                <a:solidFill>
                  <a:srgbClr val="FF0000"/>
                </a:solidFill>
                <a:latin typeface="Arial Black" pitchFamily="34" charset="0"/>
              </a:rPr>
              <a:t> of THEIR Feast?</a:t>
            </a:r>
          </a:p>
        </p:txBody>
      </p:sp>
      <p:sp>
        <p:nvSpPr>
          <p:cNvPr id="5" name="Slide Number Placeholder 4"/>
          <p:cNvSpPr>
            <a:spLocks noGrp="1"/>
          </p:cNvSpPr>
          <p:nvPr>
            <p:ph type="sldNum" sz="quarter" idx="12"/>
          </p:nvPr>
        </p:nvSpPr>
        <p:spPr>
          <a:xfrm>
            <a:off x="9032972" y="635630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60</a:t>
            </a:fld>
            <a:endParaRPr lang="en-US" dirty="0">
              <a:solidFill>
                <a:schemeClr val="tx1"/>
              </a:solidFill>
            </a:endParaRPr>
          </a:p>
        </p:txBody>
      </p:sp>
      <p:sp>
        <p:nvSpPr>
          <p:cNvPr id="6" name="Notched Right Arrow 5"/>
          <p:cNvSpPr/>
          <p:nvPr/>
        </p:nvSpPr>
        <p:spPr>
          <a:xfrm rot="498716">
            <a:off x="981562" y="5519098"/>
            <a:ext cx="2019566" cy="575513"/>
          </a:xfrm>
          <a:prstGeom prst="notchedRightArrow">
            <a:avLst>
              <a:gd name="adj1" fmla="val 41968"/>
              <a:gd name="adj2" fmla="val 182039"/>
            </a:avLst>
          </a:prstGeom>
          <a:solidFill>
            <a:schemeClr val="tx1"/>
          </a:solidFill>
          <a:ln w="57150">
            <a:solidFill>
              <a:srgbClr val="FF3399"/>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Tree>
    <p:extLst>
      <p:ext uri="{BB962C8B-B14F-4D97-AF65-F5344CB8AC3E}">
        <p14:creationId xmlns:p14="http://schemas.microsoft.com/office/powerpoint/2010/main" val="23362438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3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gradFill flip="none" rotWithShape="1">
          <a:gsLst>
            <a:gs pos="42000">
              <a:srgbClr val="FF0000"/>
            </a:gs>
            <a:gs pos="65000">
              <a:srgbClr val="00FF00"/>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61153" y="417658"/>
            <a:ext cx="5092560"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FF99FF"/>
            </a:solidFill>
          </a:ln>
          <a:scene3d>
            <a:camera prst="orthographicFront"/>
            <a:lightRig rig="threePt" dir="t"/>
          </a:scene3d>
          <a:sp3d>
            <a:bevelT prst="angle"/>
          </a:sp3d>
        </p:spPr>
        <p:txBody>
          <a:bodyPr anchor="b">
            <a:normAutofit/>
            <a:sp3d extrusionH="57150">
              <a:bevelT w="38100" h="38100"/>
            </a:sp3d>
          </a:bodyPr>
          <a:lstStyle/>
          <a:p>
            <a:pPr algn="ctr"/>
            <a:r>
              <a:rPr lang="en-US" dirty="0" smtClean="0"/>
              <a:t> </a:t>
            </a:r>
            <a:r>
              <a:rPr lang="en-US" b="1" dirty="0" smtClean="0">
                <a:latin typeface="Arial Black" pitchFamily="34" charset="0"/>
              </a:rPr>
              <a:t>ON EARTH!!</a:t>
            </a:r>
            <a:endParaRPr lang="en-US" dirty="0"/>
          </a:p>
        </p:txBody>
      </p:sp>
      <p:sp>
        <p:nvSpPr>
          <p:cNvPr id="3" name="Content Placeholder 2"/>
          <p:cNvSpPr>
            <a:spLocks noGrp="1"/>
          </p:cNvSpPr>
          <p:nvPr>
            <p:ph idx="1"/>
          </p:nvPr>
        </p:nvSpPr>
        <p:spPr>
          <a:xfrm>
            <a:off x="249881" y="1393905"/>
            <a:ext cx="11616744" cy="5278357"/>
          </a:xfrm>
          <a:solidFill>
            <a:schemeClr val="bg1">
              <a:lumMod val="95000"/>
            </a:schemeClr>
          </a:solidFill>
          <a:ln w="38100">
            <a:solidFill>
              <a:srgbClr val="E46C0A"/>
            </a:solidFill>
          </a:ln>
          <a:scene3d>
            <a:camera prst="orthographicFront"/>
            <a:lightRig rig="threePt" dir="t"/>
          </a:scene3d>
          <a:sp3d>
            <a:bevelT w="152400" h="50800" prst="softRound"/>
          </a:sp3d>
        </p:spPr>
        <p:txBody>
          <a:bodyPr lIns="182880" tIns="182880" anchor="t">
            <a:noAutofit/>
            <a:sp3d extrusionH="57150">
              <a:bevelT w="38100" h="38100"/>
            </a:sp3d>
          </a:bodyPr>
          <a:lstStyle/>
          <a:p>
            <a:pPr>
              <a:lnSpc>
                <a:spcPct val="150000"/>
              </a:lnSpc>
              <a:spcBef>
                <a:spcPts val="0"/>
              </a:spcBef>
              <a:spcAft>
                <a:spcPts val="1200"/>
              </a:spcAft>
            </a:pPr>
            <a:r>
              <a:rPr lang="en-US" sz="3200" b="1" dirty="0" smtClean="0">
                <a:solidFill>
                  <a:srgbClr val="0000CC"/>
                </a:solidFill>
                <a:latin typeface="Arial Black" pitchFamily="34" charset="0"/>
              </a:rPr>
              <a:t>AGAIN -</a:t>
            </a:r>
          </a:p>
          <a:p>
            <a:pPr algn="ctr">
              <a:lnSpc>
                <a:spcPct val="150000"/>
              </a:lnSpc>
              <a:spcBef>
                <a:spcPts val="0"/>
              </a:spcBef>
              <a:spcAft>
                <a:spcPts val="1200"/>
              </a:spcAft>
            </a:pPr>
            <a:r>
              <a:rPr lang="en-US" sz="4000" b="1" dirty="0" smtClean="0"/>
              <a:t>Does this same </a:t>
            </a:r>
            <a:r>
              <a:rPr lang="en-US" sz="4000" b="1" u="sng" dirty="0" smtClean="0">
                <a:solidFill>
                  <a:srgbClr val="CC00FF"/>
                </a:solidFill>
              </a:rPr>
              <a:t>voluntary</a:t>
            </a:r>
            <a:r>
              <a:rPr lang="en-US" sz="4000" b="1" dirty="0" smtClean="0"/>
              <a:t> circumstance of </a:t>
            </a:r>
            <a:br>
              <a:rPr lang="en-US" sz="4000" b="1" dirty="0" smtClean="0"/>
            </a:br>
            <a:r>
              <a:rPr lang="en-US" sz="4000" b="1" dirty="0" smtClean="0"/>
              <a:t> 				</a:t>
            </a:r>
            <a:r>
              <a:rPr lang="en-US" sz="4000" b="1" dirty="0"/>
              <a:t>	</a:t>
            </a:r>
            <a:r>
              <a:rPr lang="en-US" sz="4000" b="1" dirty="0" smtClean="0"/>
              <a:t>effectively exclude </a:t>
            </a:r>
            <a:r>
              <a:rPr lang="en-US" sz="4000" b="1" dirty="0" err="1" smtClean="0">
                <a:solidFill>
                  <a:srgbClr val="0000CC"/>
                </a:solidFill>
              </a:rPr>
              <a:t>Yahusha</a:t>
            </a:r>
            <a:r>
              <a:rPr lang="en-US" sz="4000" b="1" dirty="0" smtClean="0"/>
              <a:t> from having incurred sin by entering at the </a:t>
            </a:r>
            <a:br>
              <a:rPr lang="en-US" sz="4000" b="1" dirty="0" smtClean="0"/>
            </a:br>
            <a:r>
              <a:rPr lang="en-US" sz="4000" b="1" dirty="0" smtClean="0">
                <a:solidFill>
                  <a:srgbClr val="FF0000"/>
                </a:solidFill>
                <a:effectLst>
                  <a:glow rad="63500">
                    <a:schemeClr val="tx1"/>
                  </a:glow>
                </a:effectLst>
                <a:latin typeface="Arial Black" pitchFamily="34" charset="0"/>
              </a:rPr>
              <a:t>MIDDLE</a:t>
            </a:r>
            <a:r>
              <a:rPr lang="en-US" sz="4000" b="1" dirty="0" smtClean="0">
                <a:solidFill>
                  <a:srgbClr val="FF0000"/>
                </a:solidFill>
                <a:latin typeface="Arial Black" pitchFamily="34" charset="0"/>
              </a:rPr>
              <a:t> of </a:t>
            </a:r>
            <a:r>
              <a:rPr lang="en-US" sz="4000" b="1" u="sng" dirty="0" smtClean="0">
                <a:solidFill>
                  <a:srgbClr val="CC00FF"/>
                </a:solidFill>
                <a:latin typeface="Arial Black" pitchFamily="34" charset="0"/>
              </a:rPr>
              <a:t>THEIR</a:t>
            </a:r>
            <a:r>
              <a:rPr lang="en-US" sz="4000" b="1" dirty="0" smtClean="0">
                <a:solidFill>
                  <a:srgbClr val="FF0000"/>
                </a:solidFill>
                <a:latin typeface="Arial Black" pitchFamily="34" charset="0"/>
              </a:rPr>
              <a:t> Feast?</a:t>
            </a:r>
          </a:p>
        </p:txBody>
      </p:sp>
      <p:sp>
        <p:nvSpPr>
          <p:cNvPr id="5" name="Slide Number Placeholder 4"/>
          <p:cNvSpPr>
            <a:spLocks noGrp="1"/>
          </p:cNvSpPr>
          <p:nvPr>
            <p:ph type="sldNum" sz="quarter" idx="12"/>
          </p:nvPr>
        </p:nvSpPr>
        <p:spPr>
          <a:xfrm>
            <a:off x="11385394" y="6301652"/>
            <a:ext cx="456705"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61</a:t>
            </a:fld>
            <a:endParaRPr lang="en-US" dirty="0">
              <a:solidFill>
                <a:schemeClr val="tx1"/>
              </a:solidFill>
            </a:endParaRPr>
          </a:p>
        </p:txBody>
      </p:sp>
      <p:sp>
        <p:nvSpPr>
          <p:cNvPr id="6" name="Notched Right Arrow 5"/>
          <p:cNvSpPr/>
          <p:nvPr/>
        </p:nvSpPr>
        <p:spPr>
          <a:xfrm rot="453720">
            <a:off x="535510" y="5213619"/>
            <a:ext cx="2019566" cy="575513"/>
          </a:xfrm>
          <a:prstGeom prst="notchedRightArrow">
            <a:avLst>
              <a:gd name="adj1" fmla="val 41968"/>
              <a:gd name="adj2" fmla="val 182039"/>
            </a:avLst>
          </a:prstGeom>
          <a:solidFill>
            <a:schemeClr val="tx1"/>
          </a:solidFill>
          <a:ln w="57150">
            <a:solidFill>
              <a:srgbClr val="FF3399"/>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
        <p:nvSpPr>
          <p:cNvPr id="4" name="Rectangle 3"/>
          <p:cNvSpPr/>
          <p:nvPr/>
        </p:nvSpPr>
        <p:spPr>
          <a:xfrm>
            <a:off x="1550215" y="3434584"/>
            <a:ext cx="3791414" cy="914400"/>
          </a:xfrm>
          <a:prstGeom prst="rect">
            <a:avLst/>
          </a:prstGeom>
          <a:solidFill>
            <a:schemeClr val="accent4">
              <a:lumMod val="60000"/>
              <a:lumOff val="40000"/>
            </a:schemeClr>
          </a:solidFill>
          <a:ln w="38100">
            <a:solidFill>
              <a:schemeClr val="tx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a:solidFill>
                  <a:prstClr val="black"/>
                </a:solidFill>
                <a:effectLst>
                  <a:glow rad="520700">
                    <a:srgbClr val="00FF00"/>
                  </a:glow>
                </a:effectLst>
                <a:latin typeface="Arial Black" pitchFamily="34" charset="0"/>
              </a:rPr>
              <a:t>TRADITION</a:t>
            </a:r>
            <a:endParaRPr lang="en-CA" dirty="0"/>
          </a:p>
        </p:txBody>
      </p:sp>
      <p:sp>
        <p:nvSpPr>
          <p:cNvPr id="7" name="U-Turn Arrow 6"/>
          <p:cNvSpPr/>
          <p:nvPr/>
        </p:nvSpPr>
        <p:spPr>
          <a:xfrm rot="16200000" flipH="1">
            <a:off x="1608466" y="969482"/>
            <a:ext cx="2170323" cy="4770309"/>
          </a:xfrm>
          <a:prstGeom prst="uturnArrow">
            <a:avLst>
              <a:gd name="adj1" fmla="val 16510"/>
              <a:gd name="adj2" fmla="val 25000"/>
              <a:gd name="adj3" fmla="val 27264"/>
              <a:gd name="adj4" fmla="val 43679"/>
              <a:gd name="adj5" fmla="val 31277"/>
            </a:avLst>
          </a:prstGeom>
          <a:solidFill>
            <a:srgbClr val="D5B8EA"/>
          </a:solid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Explosion 2 7"/>
          <p:cNvSpPr/>
          <p:nvPr/>
        </p:nvSpPr>
        <p:spPr>
          <a:xfrm>
            <a:off x="5209425" y="1399140"/>
            <a:ext cx="1488829" cy="1299990"/>
          </a:xfrm>
          <a:prstGeom prst="irregularSeal2">
            <a:avLst/>
          </a:prstGeom>
          <a:solidFill>
            <a:srgbClr val="FFFF00"/>
          </a:solidFill>
          <a:ln w="57150">
            <a:solidFill>
              <a:srgbClr val="CC00FF"/>
            </a:solidFill>
          </a:ln>
          <a:effectLst>
            <a:glow rad="127000">
              <a:srgbClr val="8000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Explosion 2 8"/>
          <p:cNvSpPr/>
          <p:nvPr/>
        </p:nvSpPr>
        <p:spPr>
          <a:xfrm>
            <a:off x="5551724" y="1718627"/>
            <a:ext cx="716873" cy="666520"/>
          </a:xfrm>
          <a:prstGeom prst="irregularSeal2">
            <a:avLst/>
          </a:prstGeom>
          <a:solidFill>
            <a:schemeClr val="bg1"/>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Explosion 2 9"/>
          <p:cNvSpPr/>
          <p:nvPr/>
        </p:nvSpPr>
        <p:spPr>
          <a:xfrm>
            <a:off x="5758679" y="1949982"/>
            <a:ext cx="294313" cy="269910"/>
          </a:xfrm>
          <a:prstGeom prst="irregularSeal2">
            <a:avLst/>
          </a:prstGeom>
          <a:solidFill>
            <a:schemeClr val="tx1"/>
          </a:solidFill>
          <a:ln w="3810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134967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5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repeatCount="4000" fill="hold" grpId="0" nodeType="withEffect">
                                  <p:stCondLst>
                                    <p:cond delay="5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repeatCount="300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22" presetClass="entr" presetSubtype="1" fill="hold" grpId="0" nodeType="withEffect">
                                  <p:stCondLst>
                                    <p:cond delay="100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2250"/>
                                        <p:tgtEl>
                                          <p:spTgt spid="7"/>
                                        </p:tgtEl>
                                      </p:cBhvr>
                                    </p:animEffect>
                                  </p:childTnLst>
                                </p:cTn>
                              </p:par>
                              <p:par>
                                <p:cTn id="23" presetID="2" presetClass="entr" presetSubtype="3" fill="hold" grpId="0" nodeType="withEffect">
                                  <p:stCondLst>
                                    <p:cond delay="100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1750" fill="hold"/>
                                        <p:tgtEl>
                                          <p:spTgt spid="4"/>
                                        </p:tgtEl>
                                        <p:attrNameLst>
                                          <p:attrName>ppt_x</p:attrName>
                                        </p:attrNameLst>
                                      </p:cBhvr>
                                      <p:tavLst>
                                        <p:tav tm="0">
                                          <p:val>
                                            <p:strVal val="1+#ppt_w/2"/>
                                          </p:val>
                                        </p:tav>
                                        <p:tav tm="100000">
                                          <p:val>
                                            <p:strVal val="#ppt_x"/>
                                          </p:val>
                                        </p:tav>
                                      </p:tavLst>
                                    </p:anim>
                                    <p:anim calcmode="lin" valueType="num">
                                      <p:cBhvr additive="base">
                                        <p:cTn id="26" dur="175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4" presetID="22" presetClass="entr" presetSubtype="8" fill="hold" grpId="0" nodeType="withEffect">
                                  <p:stCondLst>
                                    <p:cond delay="1000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1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animBg="1"/>
      <p:bldP spid="7" grpId="0" animBg="1"/>
      <p:bldP spid="8" grpId="0" animBg="1"/>
      <p:bldP spid="9" grpId="0" animBg="1"/>
      <p:bldP spid="10"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82000">
              <a:srgbClr val="FF99FF"/>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03252" y="116582"/>
            <a:ext cx="10348790"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FF99FF"/>
            </a:solidFill>
          </a:ln>
          <a:scene3d>
            <a:camera prst="orthographicFront"/>
            <a:lightRig rig="threePt" dir="t"/>
          </a:scene3d>
          <a:sp3d>
            <a:bevelT prst="angle"/>
          </a:sp3d>
        </p:spPr>
        <p:txBody>
          <a:bodyPr>
            <a:normAutofit fontScale="90000"/>
            <a:sp3d extrusionH="57150">
              <a:bevelT w="38100" h="38100"/>
            </a:sp3d>
          </a:bodyPr>
          <a:lstStyle/>
          <a:p>
            <a:pPr algn="ctr"/>
            <a:r>
              <a:rPr lang="en-US" dirty="0" smtClean="0"/>
              <a:t>Tishri 23 - The </a:t>
            </a:r>
            <a:r>
              <a:rPr lang="en-US" dirty="0" err="1" smtClean="0"/>
              <a:t>Yahudim’s</a:t>
            </a:r>
            <a:r>
              <a:rPr lang="en-US" dirty="0" smtClean="0"/>
              <a:t> Feast has </a:t>
            </a:r>
            <a:r>
              <a:rPr lang="en-US" b="1" dirty="0" smtClean="0">
                <a:effectLst>
                  <a:glow rad="127000">
                    <a:srgbClr val="FFFF00"/>
                  </a:glow>
                </a:effectLst>
              </a:rPr>
              <a:t>ended!</a:t>
            </a:r>
            <a:endParaRPr lang="en-US" b="1" dirty="0">
              <a:effectLst>
                <a:glow rad="127000">
                  <a:srgbClr val="FFFF00"/>
                </a:glow>
              </a:effectLst>
            </a:endParaRPr>
          </a:p>
        </p:txBody>
      </p:sp>
      <p:sp>
        <p:nvSpPr>
          <p:cNvPr id="3" name="Content Placeholder 2"/>
          <p:cNvSpPr>
            <a:spLocks noGrp="1"/>
          </p:cNvSpPr>
          <p:nvPr>
            <p:ph idx="1"/>
          </p:nvPr>
        </p:nvSpPr>
        <p:spPr>
          <a:xfrm>
            <a:off x="283335" y="911640"/>
            <a:ext cx="11616744" cy="5821671"/>
          </a:xfrm>
          <a:solidFill>
            <a:schemeClr val="bg1">
              <a:lumMod val="95000"/>
            </a:schemeClr>
          </a:solidFill>
          <a:ln w="38100">
            <a:solidFill>
              <a:srgbClr val="E46C0A"/>
            </a:solidFill>
          </a:ln>
          <a:scene3d>
            <a:camera prst="orthographicFront"/>
            <a:lightRig rig="threePt" dir="t"/>
          </a:scene3d>
          <a:sp3d>
            <a:bevelT prst="angle"/>
          </a:sp3d>
        </p:spPr>
        <p:txBody>
          <a:bodyPr lIns="182880" tIns="182880" anchor="ctr">
            <a:noAutofit/>
            <a:sp3d extrusionH="57150">
              <a:bevelT w="38100" h="38100"/>
            </a:sp3d>
          </a:bodyPr>
          <a:lstStyle/>
          <a:p>
            <a:pPr lvl="0">
              <a:spcBef>
                <a:spcPts val="0"/>
              </a:spcBef>
              <a:spcAft>
                <a:spcPts val="1200"/>
              </a:spcAft>
            </a:pPr>
            <a:r>
              <a:rPr lang="en-US" dirty="0">
                <a:solidFill>
                  <a:srgbClr val="00B050"/>
                </a:solidFill>
              </a:rPr>
              <a:t>John 8 </a:t>
            </a:r>
            <a:r>
              <a:rPr lang="en-US" dirty="0">
                <a:solidFill>
                  <a:prstClr val="black"/>
                </a:solidFill>
              </a:rPr>
              <a:t>documents </a:t>
            </a:r>
            <a:r>
              <a:rPr lang="en-US" b="1" dirty="0" err="1">
                <a:solidFill>
                  <a:srgbClr val="0000FF"/>
                </a:solidFill>
              </a:rPr>
              <a:t>Yahusha</a:t>
            </a:r>
            <a:r>
              <a:rPr lang="en-US" dirty="0">
                <a:solidFill>
                  <a:prstClr val="black"/>
                </a:solidFill>
              </a:rPr>
              <a:t> </a:t>
            </a:r>
            <a:r>
              <a:rPr lang="en-US" b="1" dirty="0" smtClean="0">
                <a:solidFill>
                  <a:srgbClr val="CC00FF"/>
                </a:solidFill>
              </a:rPr>
              <a:t>returned </a:t>
            </a:r>
            <a:r>
              <a:rPr lang="en-US" b="1" dirty="0">
                <a:solidFill>
                  <a:srgbClr val="CC00FF"/>
                </a:solidFill>
              </a:rPr>
              <a:t>to the Tabernacle</a:t>
            </a:r>
            <a:r>
              <a:rPr lang="en-US" dirty="0">
                <a:solidFill>
                  <a:prstClr val="black"/>
                </a:solidFill>
              </a:rPr>
              <a:t> the very next morning at </a:t>
            </a:r>
            <a:r>
              <a:rPr lang="en-US" dirty="0">
                <a:solidFill>
                  <a:srgbClr val="9900CC"/>
                </a:solidFill>
              </a:rPr>
              <a:t>dawn.</a:t>
            </a:r>
            <a:r>
              <a:rPr lang="en-US" dirty="0">
                <a:solidFill>
                  <a:prstClr val="black"/>
                </a:solidFill>
              </a:rPr>
              <a:t> It was a </a:t>
            </a:r>
            <a:r>
              <a:rPr lang="en-US" dirty="0">
                <a:solidFill>
                  <a:prstClr val="black"/>
                </a:solidFill>
                <a:effectLst>
                  <a:glow rad="228600">
                    <a:srgbClr val="ED7D31">
                      <a:satMod val="175000"/>
                      <a:alpha val="40000"/>
                    </a:srgbClr>
                  </a:glow>
                </a:effectLst>
              </a:rPr>
              <a:t>7</a:t>
            </a:r>
            <a:r>
              <a:rPr lang="en-US" baseline="30000" dirty="0">
                <a:solidFill>
                  <a:prstClr val="black"/>
                </a:solidFill>
                <a:effectLst>
                  <a:glow rad="228600">
                    <a:srgbClr val="ED7D31">
                      <a:satMod val="175000"/>
                      <a:alpha val="40000"/>
                    </a:srgbClr>
                  </a:glow>
                </a:effectLst>
              </a:rPr>
              <a:t>th</a:t>
            </a:r>
            <a:r>
              <a:rPr lang="en-US" dirty="0">
                <a:solidFill>
                  <a:prstClr val="black"/>
                </a:solidFill>
                <a:effectLst>
                  <a:glow rad="228600">
                    <a:srgbClr val="ED7D31">
                      <a:satMod val="175000"/>
                      <a:alpha val="40000"/>
                    </a:srgbClr>
                  </a:glow>
                </a:effectLst>
              </a:rPr>
              <a:t> Day Sabbath, on the </a:t>
            </a:r>
            <a:r>
              <a:rPr lang="en-US" b="1" dirty="0">
                <a:solidFill>
                  <a:prstClr val="black"/>
                </a:solidFill>
                <a:effectLst>
                  <a:glow rad="228600">
                    <a:srgbClr val="34E9FC">
                      <a:alpha val="40000"/>
                    </a:srgbClr>
                  </a:glow>
                </a:effectLst>
              </a:rPr>
              <a:t>23</a:t>
            </a:r>
            <a:r>
              <a:rPr lang="en-US" b="1" baseline="30000" dirty="0">
                <a:solidFill>
                  <a:prstClr val="black"/>
                </a:solidFill>
                <a:effectLst>
                  <a:glow rad="228600">
                    <a:srgbClr val="34E9FC">
                      <a:alpha val="40000"/>
                    </a:srgbClr>
                  </a:glow>
                </a:effectLst>
              </a:rPr>
              <a:t>rd</a:t>
            </a:r>
            <a:r>
              <a:rPr lang="en-US" dirty="0">
                <a:solidFill>
                  <a:prstClr val="black"/>
                </a:solidFill>
                <a:effectLst>
                  <a:glow rad="228600">
                    <a:srgbClr val="ED7D31">
                      <a:satMod val="175000"/>
                      <a:alpha val="40000"/>
                    </a:srgbClr>
                  </a:glow>
                </a:effectLst>
              </a:rPr>
              <a:t> of the </a:t>
            </a:r>
            <a:r>
              <a:rPr lang="en-US" dirty="0" smtClean="0">
                <a:solidFill>
                  <a:prstClr val="black"/>
                </a:solidFill>
                <a:effectLst>
                  <a:glow rad="228600">
                    <a:srgbClr val="ED7D31">
                      <a:satMod val="175000"/>
                      <a:alpha val="40000"/>
                    </a:srgbClr>
                  </a:glow>
                </a:effectLst>
              </a:rPr>
              <a:t>month the day  </a:t>
            </a:r>
            <a:r>
              <a:rPr lang="en-US" dirty="0">
                <a:solidFill>
                  <a:prstClr val="black"/>
                </a:solidFill>
                <a:effectLst>
                  <a:glow rad="127000">
                    <a:schemeClr val="accent2">
                      <a:lumMod val="60000"/>
                      <a:lumOff val="40000"/>
                    </a:schemeClr>
                  </a:glow>
                </a:effectLst>
              </a:rPr>
              <a:t>after the Festival of the </a:t>
            </a:r>
            <a:r>
              <a:rPr lang="en-US" dirty="0" err="1">
                <a:solidFill>
                  <a:prstClr val="black"/>
                </a:solidFill>
                <a:effectLst>
                  <a:glow rad="127000">
                    <a:schemeClr val="accent2">
                      <a:lumMod val="60000"/>
                      <a:lumOff val="40000"/>
                    </a:schemeClr>
                  </a:glow>
                </a:effectLst>
              </a:rPr>
              <a:t>Yehudim</a:t>
            </a:r>
            <a:r>
              <a:rPr lang="en-US" dirty="0">
                <a:solidFill>
                  <a:prstClr val="black"/>
                </a:solidFill>
                <a:effectLst>
                  <a:glow rad="127000">
                    <a:schemeClr val="accent2">
                      <a:lumMod val="60000"/>
                      <a:lumOff val="40000"/>
                    </a:schemeClr>
                  </a:glow>
                </a:effectLst>
              </a:rPr>
              <a:t> </a:t>
            </a:r>
            <a:r>
              <a:rPr lang="en-US" dirty="0">
                <a:solidFill>
                  <a:prstClr val="black"/>
                </a:solidFill>
              </a:rPr>
              <a:t>(Jews) was over and He continued to teach.  </a:t>
            </a:r>
            <a:endParaRPr lang="en-US" dirty="0" smtClean="0">
              <a:solidFill>
                <a:prstClr val="black"/>
              </a:solidFill>
            </a:endParaRPr>
          </a:p>
          <a:p>
            <a:pPr lvl="0">
              <a:spcBef>
                <a:spcPts val="0"/>
              </a:spcBef>
              <a:spcAft>
                <a:spcPts val="1200"/>
              </a:spcAft>
            </a:pPr>
            <a:r>
              <a:rPr lang="en-US" dirty="0" smtClean="0">
                <a:solidFill>
                  <a:prstClr val="black"/>
                </a:solidFill>
              </a:rPr>
              <a:t>Did </a:t>
            </a:r>
            <a:r>
              <a:rPr lang="en-US" b="1" dirty="0" smtClean="0">
                <a:solidFill>
                  <a:srgbClr val="0000FF"/>
                </a:solidFill>
              </a:rPr>
              <a:t>Yahusha</a:t>
            </a:r>
            <a:r>
              <a:rPr lang="en-US" dirty="0" smtClean="0">
                <a:solidFill>
                  <a:prstClr val="black"/>
                </a:solidFill>
              </a:rPr>
              <a:t> </a:t>
            </a:r>
            <a:r>
              <a:rPr lang="en-US" dirty="0">
                <a:solidFill>
                  <a:prstClr val="black"/>
                </a:solidFill>
                <a:effectLst>
                  <a:glow rad="127000">
                    <a:srgbClr val="00FF00"/>
                  </a:glow>
                </a:effectLst>
              </a:rPr>
              <a:t>return</a:t>
            </a:r>
            <a:r>
              <a:rPr lang="en-US" dirty="0">
                <a:solidFill>
                  <a:prstClr val="black"/>
                </a:solidFill>
              </a:rPr>
              <a:t> to the Tabernacle </a:t>
            </a:r>
            <a:r>
              <a:rPr lang="en-US" dirty="0" smtClean="0">
                <a:solidFill>
                  <a:prstClr val="black"/>
                </a:solidFill>
              </a:rPr>
              <a:t>intending to</a:t>
            </a:r>
            <a:r>
              <a:rPr lang="en-US" dirty="0">
                <a:solidFill>
                  <a:prstClr val="black"/>
                </a:solidFill>
              </a:rPr>
              <a:t>, </a:t>
            </a:r>
            <a:r>
              <a:rPr lang="en-US" b="1" i="1" dirty="0" smtClean="0">
                <a:solidFill>
                  <a:srgbClr val="9900CC"/>
                </a:solidFill>
              </a:rPr>
              <a:t>“present Himself </a:t>
            </a:r>
            <a:br>
              <a:rPr lang="en-US" b="1" i="1" dirty="0" smtClean="0">
                <a:solidFill>
                  <a:srgbClr val="9900CC"/>
                </a:solidFill>
              </a:rPr>
            </a:br>
            <a:r>
              <a:rPr lang="en-US" b="1" i="1" dirty="0" smtClean="0">
                <a:solidFill>
                  <a:srgbClr val="9900CC"/>
                </a:solidFill>
              </a:rPr>
              <a:t>before </a:t>
            </a:r>
            <a:r>
              <a:rPr lang="en-US" b="1" i="1" dirty="0">
                <a:solidFill>
                  <a:srgbClr val="9900CC"/>
                </a:solidFill>
              </a:rPr>
              <a:t>the </a:t>
            </a:r>
            <a:r>
              <a:rPr lang="en-US" b="1" i="1" dirty="0">
                <a:solidFill>
                  <a:srgbClr val="0000FF"/>
                </a:solidFill>
              </a:rPr>
              <a:t>Master </a:t>
            </a:r>
            <a:r>
              <a:rPr lang="he-IL" b="1" i="1" dirty="0">
                <a:solidFill>
                  <a:srgbClr val="0000FF"/>
                </a:solidFill>
              </a:rPr>
              <a:t>יהוה</a:t>
            </a:r>
            <a:r>
              <a:rPr lang="en-US" b="1" i="1" dirty="0">
                <a:solidFill>
                  <a:srgbClr val="0000FF"/>
                </a:solidFill>
              </a:rPr>
              <a:t> [Yahuah],”</a:t>
            </a:r>
            <a:r>
              <a:rPr lang="en-US" dirty="0">
                <a:solidFill>
                  <a:srgbClr val="CC00FF"/>
                </a:solidFill>
              </a:rPr>
              <a:t> according to the Calendar of </a:t>
            </a:r>
            <a:r>
              <a:rPr lang="en-US" dirty="0" smtClean="0">
                <a:solidFill>
                  <a:srgbClr val="CC00FF"/>
                </a:solidFill>
              </a:rPr>
              <a:t>Torah and </a:t>
            </a:r>
            <a:r>
              <a:rPr lang="en-US" dirty="0" err="1" smtClean="0">
                <a:solidFill>
                  <a:srgbClr val="00B050"/>
                </a:solidFill>
              </a:rPr>
              <a:t>Exo</a:t>
            </a:r>
            <a:r>
              <a:rPr lang="en-US" dirty="0" smtClean="0">
                <a:solidFill>
                  <a:srgbClr val="00B050"/>
                </a:solidFill>
              </a:rPr>
              <a:t> 23:17/ 34:21-23, Num 29:12/ Duet 16:13-17?</a:t>
            </a:r>
            <a:endParaRPr lang="en-US" dirty="0">
              <a:solidFill>
                <a:srgbClr val="00B050"/>
              </a:solidFill>
            </a:endParaRPr>
          </a:p>
          <a:p>
            <a:pPr lvl="0">
              <a:spcBef>
                <a:spcPts val="0"/>
              </a:spcBef>
              <a:spcAft>
                <a:spcPts val="1200"/>
              </a:spcAft>
            </a:pPr>
            <a:r>
              <a:rPr lang="en-US" dirty="0" smtClean="0">
                <a:solidFill>
                  <a:srgbClr val="00B050"/>
                </a:solidFill>
              </a:rPr>
              <a:t>Luke 2 </a:t>
            </a:r>
            <a:r>
              <a:rPr lang="en-US" dirty="0" smtClean="0"/>
              <a:t>documents </a:t>
            </a:r>
            <a:r>
              <a:rPr lang="en-US" b="1" dirty="0" err="1" smtClean="0">
                <a:solidFill>
                  <a:srgbClr val="0000FF"/>
                </a:solidFill>
              </a:rPr>
              <a:t>Yahusha</a:t>
            </a:r>
            <a:r>
              <a:rPr lang="en-US" dirty="0" smtClean="0"/>
              <a:t> (12 years young) was witnessing in the Tabernacle </a:t>
            </a:r>
            <a:r>
              <a:rPr lang="en-US" b="1" u="sng" dirty="0" smtClean="0"/>
              <a:t>3 days after</a:t>
            </a:r>
            <a:r>
              <a:rPr lang="en-US" b="1" dirty="0" smtClean="0"/>
              <a:t> </a:t>
            </a:r>
            <a:r>
              <a:rPr lang="en-US" dirty="0" smtClean="0"/>
              <a:t>the Pesach Festival of the Yehudim (Jews) was over!</a:t>
            </a:r>
          </a:p>
          <a:p>
            <a:pPr>
              <a:spcBef>
                <a:spcPts val="0"/>
              </a:spcBef>
              <a:spcAft>
                <a:spcPts val="1200"/>
              </a:spcAft>
            </a:pPr>
            <a:r>
              <a:rPr lang="en-US" b="1" dirty="0" err="1" smtClean="0">
                <a:solidFill>
                  <a:srgbClr val="0000FF"/>
                </a:solidFill>
              </a:rPr>
              <a:t>Yahusha</a:t>
            </a:r>
            <a:r>
              <a:rPr lang="en-US" dirty="0" smtClean="0"/>
              <a:t> declared He was attending to </a:t>
            </a:r>
            <a:r>
              <a:rPr lang="en-US" b="1" dirty="0" smtClean="0">
                <a:solidFill>
                  <a:srgbClr val="CC0099"/>
                </a:solidFill>
              </a:rPr>
              <a:t>His Fathers Business!  </a:t>
            </a:r>
            <a:r>
              <a:rPr lang="en-US" dirty="0" smtClean="0"/>
              <a:t>Was </a:t>
            </a:r>
            <a:r>
              <a:rPr lang="en-US" b="1" dirty="0" smtClean="0">
                <a:solidFill>
                  <a:srgbClr val="0000FF"/>
                </a:solidFill>
              </a:rPr>
              <a:t>Yahusha</a:t>
            </a:r>
            <a:r>
              <a:rPr lang="en-US" dirty="0" smtClean="0">
                <a:solidFill>
                  <a:srgbClr val="0000FF"/>
                </a:solidFill>
              </a:rPr>
              <a:t> </a:t>
            </a:r>
            <a:r>
              <a:rPr lang="en-US" b="1" u="sng" dirty="0" smtClean="0">
                <a:solidFill>
                  <a:srgbClr val="9900CC"/>
                </a:solidFill>
                <a:latin typeface="Arial Black" panose="020B0A04020102020204" pitchFamily="34" charset="0"/>
              </a:rPr>
              <a:t>obediently</a:t>
            </a:r>
            <a:r>
              <a:rPr lang="en-US" dirty="0" smtClean="0">
                <a:solidFill>
                  <a:srgbClr val="0000FF"/>
                </a:solidFill>
              </a:rPr>
              <a:t> </a:t>
            </a:r>
            <a:r>
              <a:rPr lang="en-US" dirty="0" smtClean="0"/>
              <a:t> </a:t>
            </a:r>
            <a:r>
              <a:rPr lang="en-US" b="1" u="sng" dirty="0" smtClean="0">
                <a:solidFill>
                  <a:srgbClr val="00B050"/>
                </a:solidFill>
              </a:rPr>
              <a:t>PRESENTING HIMSELF BEFORE</a:t>
            </a:r>
            <a:r>
              <a:rPr lang="en-US" b="1" dirty="0" smtClean="0">
                <a:solidFill>
                  <a:srgbClr val="00B050"/>
                </a:solidFill>
              </a:rPr>
              <a:t> </a:t>
            </a:r>
            <a:r>
              <a:rPr lang="en-US" b="1" dirty="0" err="1" smtClean="0">
                <a:solidFill>
                  <a:srgbClr val="0000FF"/>
                </a:solidFill>
              </a:rPr>
              <a:t>Yahuah</a:t>
            </a:r>
            <a:r>
              <a:rPr lang="en-US" b="1" dirty="0" smtClean="0">
                <a:solidFill>
                  <a:srgbClr val="0000FF"/>
                </a:solidFill>
              </a:rPr>
              <a:t> </a:t>
            </a:r>
            <a:r>
              <a:rPr lang="en-US" dirty="0" smtClean="0"/>
              <a:t>according to the Covenant Calendar so brilliantly documented throughout the Scriptures?</a:t>
            </a:r>
            <a:endParaRPr lang="en-US" dirty="0"/>
          </a:p>
        </p:txBody>
      </p:sp>
      <p:sp>
        <p:nvSpPr>
          <p:cNvPr id="5" name="Slide Number Placeholder 4"/>
          <p:cNvSpPr>
            <a:spLocks noGrp="1"/>
          </p:cNvSpPr>
          <p:nvPr>
            <p:ph type="sldNum" sz="quarter" idx="12"/>
          </p:nvPr>
        </p:nvSpPr>
        <p:spPr>
          <a:xfrm>
            <a:off x="9143504" y="634625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62</a:t>
            </a:fld>
            <a:endParaRPr lang="en-US" dirty="0">
              <a:solidFill>
                <a:schemeClr val="tx1"/>
              </a:solidFill>
            </a:endParaRPr>
          </a:p>
        </p:txBody>
      </p:sp>
    </p:spTree>
    <p:extLst>
      <p:ext uri="{BB962C8B-B14F-4D97-AF65-F5344CB8AC3E}">
        <p14:creationId xmlns:p14="http://schemas.microsoft.com/office/powerpoint/2010/main" val="28835461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up)">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1"/>
            </a:gs>
            <a:gs pos="70000">
              <a:srgbClr val="FF99FF"/>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2400" y="189319"/>
            <a:ext cx="6678284" cy="703821"/>
          </a:xfrm>
          <a:gradFill>
            <a:gsLst>
              <a:gs pos="44000">
                <a:srgbClr val="00FF00">
                  <a:lumMod val="47000"/>
                  <a:lumOff val="53000"/>
                </a:srgbClr>
              </a:gs>
              <a:gs pos="75000">
                <a:srgbClr val="D0CFCF"/>
              </a:gs>
              <a:gs pos="50000">
                <a:schemeClr val="bg2">
                  <a:tint val="98000"/>
                  <a:satMod val="130000"/>
                  <a:shade val="90000"/>
                  <a:lumMod val="103000"/>
                </a:schemeClr>
              </a:gs>
              <a:gs pos="100000">
                <a:schemeClr val="bg2">
                  <a:shade val="63000"/>
                  <a:satMod val="120000"/>
                </a:schemeClr>
              </a:gs>
            </a:gsLst>
            <a:lin ang="5400000" scaled="0"/>
          </a:gradFill>
          <a:ln w="57150">
            <a:solidFill>
              <a:srgbClr val="CC0099"/>
            </a:solidFill>
          </a:ln>
          <a:effectLst>
            <a:glow rad="127000">
              <a:srgbClr val="FFFF00"/>
            </a:glow>
          </a:effectLst>
          <a:scene3d>
            <a:camera prst="orthographicFront"/>
            <a:lightRig rig="threePt" dir="t"/>
          </a:scene3d>
          <a:sp3d>
            <a:bevelT prst="angle"/>
          </a:sp3d>
        </p:spPr>
        <p:txBody>
          <a:bodyPr>
            <a:normAutofit/>
            <a:sp3d extrusionH="57150">
              <a:bevelT w="38100" h="38100"/>
            </a:sp3d>
          </a:bodyPr>
          <a:lstStyle/>
          <a:p>
            <a:pPr algn="ctr"/>
            <a:r>
              <a:rPr lang="en-US" b="1" dirty="0" err="1" smtClean="0">
                <a:solidFill>
                  <a:srgbClr val="0000CC"/>
                </a:solidFill>
              </a:rPr>
              <a:t>Yahusha’s</a:t>
            </a:r>
            <a:r>
              <a:rPr lang="en-US" b="1" dirty="0" smtClean="0">
                <a:solidFill>
                  <a:srgbClr val="0000CC"/>
                </a:solidFill>
              </a:rPr>
              <a:t> Contention!</a:t>
            </a:r>
            <a:endParaRPr lang="en-US" b="1" dirty="0">
              <a:solidFill>
                <a:srgbClr val="0000CC"/>
              </a:solidFill>
            </a:endParaRPr>
          </a:p>
        </p:txBody>
      </p:sp>
      <p:sp>
        <p:nvSpPr>
          <p:cNvPr id="3" name="Content Placeholder 2"/>
          <p:cNvSpPr>
            <a:spLocks noGrp="1"/>
          </p:cNvSpPr>
          <p:nvPr>
            <p:ph idx="1"/>
          </p:nvPr>
        </p:nvSpPr>
        <p:spPr>
          <a:xfrm>
            <a:off x="283335" y="1122218"/>
            <a:ext cx="11616744" cy="5611093"/>
          </a:xfrm>
          <a:solidFill>
            <a:schemeClr val="bg1">
              <a:lumMod val="95000"/>
            </a:schemeClr>
          </a:solidFill>
          <a:ln w="38100">
            <a:solidFill>
              <a:srgbClr val="E46C0A"/>
            </a:solidFill>
          </a:ln>
          <a:scene3d>
            <a:camera prst="orthographicFront"/>
            <a:lightRig rig="threePt" dir="t"/>
          </a:scene3d>
          <a:sp3d>
            <a:bevelT prst="angle"/>
          </a:sp3d>
        </p:spPr>
        <p:txBody>
          <a:bodyPr lIns="182880" tIns="182880" anchor="ctr">
            <a:noAutofit/>
            <a:sp3d extrusionH="57150">
              <a:bevelT w="38100" h="38100"/>
            </a:sp3d>
          </a:bodyPr>
          <a:lstStyle/>
          <a:p>
            <a:pPr marL="0" indent="0">
              <a:spcBef>
                <a:spcPts val="0"/>
              </a:spcBef>
              <a:spcAft>
                <a:spcPts val="1200"/>
              </a:spcAft>
              <a:buNone/>
            </a:pPr>
            <a:r>
              <a:rPr lang="en-US" sz="4000" b="1" dirty="0" smtClean="0"/>
              <a:t>Question:  </a:t>
            </a:r>
            <a:r>
              <a:rPr lang="en-US" sz="3200" dirty="0" smtClean="0">
                <a:solidFill>
                  <a:srgbClr val="FF0000"/>
                </a:solidFill>
              </a:rPr>
              <a:t>Was </a:t>
            </a:r>
            <a:r>
              <a:rPr lang="en-US" sz="3200" b="1" dirty="0" smtClean="0">
                <a:solidFill>
                  <a:srgbClr val="0000FF"/>
                </a:solidFill>
              </a:rPr>
              <a:t>Yahusha  </a:t>
            </a:r>
            <a:r>
              <a:rPr lang="en-US" b="1" dirty="0" smtClean="0">
                <a:latin typeface="Comic Sans MS" pitchFamily="66" charset="0"/>
              </a:rPr>
              <a:t>IN AGREEMENT </a:t>
            </a:r>
            <a:r>
              <a:rPr lang="en-US" sz="3200" dirty="0" smtClean="0">
                <a:solidFill>
                  <a:srgbClr val="FF0000"/>
                </a:solidFill>
              </a:rPr>
              <a:t>with the </a:t>
            </a:r>
            <a:r>
              <a:rPr lang="en-US" sz="3200" b="1" i="1" dirty="0" smtClean="0"/>
              <a:t>Metonic Cycle - </a:t>
            </a:r>
            <a:r>
              <a:rPr lang="en-US" sz="3200" dirty="0" smtClean="0">
                <a:solidFill>
                  <a:srgbClr val="FF0000"/>
                </a:solidFill>
              </a:rPr>
              <a:t>the </a:t>
            </a:r>
            <a:r>
              <a:rPr lang="en-US" sz="3200" dirty="0" err="1" smtClean="0">
                <a:solidFill>
                  <a:srgbClr val="FF0000"/>
                </a:solidFill>
              </a:rPr>
              <a:t>luni</a:t>
            </a:r>
            <a:r>
              <a:rPr lang="en-US" sz="3200" dirty="0" smtClean="0">
                <a:solidFill>
                  <a:srgbClr val="FF0000"/>
                </a:solidFill>
              </a:rPr>
              <a:t>/solar calendar of the </a:t>
            </a:r>
            <a:r>
              <a:rPr lang="en-US" sz="3200" dirty="0" smtClean="0"/>
              <a:t>imposter</a:t>
            </a:r>
            <a:r>
              <a:rPr lang="en-US" sz="3200" dirty="0" smtClean="0">
                <a:solidFill>
                  <a:srgbClr val="FF0000"/>
                </a:solidFill>
              </a:rPr>
              <a:t> 2</a:t>
            </a:r>
            <a:r>
              <a:rPr lang="en-US" sz="3200" baseline="30000" dirty="0" smtClean="0">
                <a:solidFill>
                  <a:srgbClr val="FF0000"/>
                </a:solidFill>
              </a:rPr>
              <a:t>nd</a:t>
            </a:r>
            <a:r>
              <a:rPr lang="en-US" sz="3200" dirty="0" smtClean="0">
                <a:solidFill>
                  <a:srgbClr val="FF0000"/>
                </a:solidFill>
              </a:rPr>
              <a:t> Temple hierarchy?</a:t>
            </a:r>
          </a:p>
          <a:p>
            <a:pPr marL="0" indent="0">
              <a:spcBef>
                <a:spcPts val="0"/>
              </a:spcBef>
              <a:spcAft>
                <a:spcPts val="1200"/>
              </a:spcAft>
              <a:buNone/>
            </a:pPr>
            <a:r>
              <a:rPr lang="en-US" sz="3200" dirty="0" smtClean="0"/>
              <a:t>Or, have the Scriptures efficiently exposed an obvious difference in observing Mo-edim between the </a:t>
            </a:r>
            <a:r>
              <a:rPr lang="en-US" sz="3200" dirty="0" err="1" smtClean="0"/>
              <a:t>Yahudim</a:t>
            </a:r>
            <a:r>
              <a:rPr lang="en-US" sz="3200" dirty="0" smtClean="0"/>
              <a:t> and </a:t>
            </a:r>
            <a:r>
              <a:rPr lang="en-US" sz="3200" dirty="0" smtClean="0">
                <a:solidFill>
                  <a:srgbClr val="0000CC"/>
                </a:solidFill>
              </a:rPr>
              <a:t>Yahusha? </a:t>
            </a:r>
          </a:p>
          <a:p>
            <a:pPr marL="0" indent="0">
              <a:spcBef>
                <a:spcPts val="0"/>
              </a:spcBef>
              <a:spcAft>
                <a:spcPts val="1200"/>
              </a:spcAft>
              <a:buNone/>
            </a:pPr>
            <a:r>
              <a:rPr lang="en-US" sz="3200" dirty="0" smtClean="0">
                <a:solidFill>
                  <a:srgbClr val="CC00FF"/>
                </a:solidFill>
              </a:rPr>
              <a:t>Recall slide #</a:t>
            </a:r>
            <a:r>
              <a:rPr lang="en-US" sz="3200" dirty="0" smtClean="0">
                <a:solidFill>
                  <a:srgbClr val="CC00FF"/>
                </a:solidFill>
              </a:rPr>
              <a:t>60: </a:t>
            </a:r>
            <a:r>
              <a:rPr lang="en-US" sz="3200" dirty="0" smtClean="0"/>
              <a:t>the </a:t>
            </a:r>
            <a:r>
              <a:rPr lang="en-US" sz="3200" b="1" dirty="0" smtClean="0">
                <a:effectLst>
                  <a:glow rad="127000">
                    <a:srgbClr val="00FF00"/>
                  </a:glow>
                </a:effectLst>
              </a:rPr>
              <a:t>VOLUNTARY TRADITION </a:t>
            </a:r>
            <a:r>
              <a:rPr lang="en-US" sz="3200" dirty="0" smtClean="0"/>
              <a:t>THAT CREATES A CIRCUMSTANCE WHICH –</a:t>
            </a:r>
          </a:p>
          <a:p>
            <a:pPr marL="514350" indent="-514350">
              <a:spcBef>
                <a:spcPts val="0"/>
              </a:spcBef>
              <a:spcAft>
                <a:spcPts val="1200"/>
              </a:spcAft>
              <a:buClr>
                <a:srgbClr val="800000"/>
              </a:buClr>
              <a:buAutoNum type="arabicPeriod"/>
            </a:pPr>
            <a:r>
              <a:rPr lang="en-US" sz="3200" dirty="0">
                <a:solidFill>
                  <a:srgbClr val="FF0000"/>
                </a:solidFill>
              </a:rPr>
              <a:t>R</a:t>
            </a:r>
            <a:r>
              <a:rPr lang="en-US" sz="3200" dirty="0" smtClean="0">
                <a:solidFill>
                  <a:srgbClr val="FF0000"/>
                </a:solidFill>
              </a:rPr>
              <a:t>EMOVES </a:t>
            </a:r>
            <a:r>
              <a:rPr lang="en-US" sz="3200" dirty="0" smtClean="0">
                <a:solidFill>
                  <a:srgbClr val="0000CC"/>
                </a:solidFill>
              </a:rPr>
              <a:t>YAHUSHA</a:t>
            </a:r>
            <a:r>
              <a:rPr lang="en-US" sz="3200" dirty="0" smtClean="0">
                <a:solidFill>
                  <a:srgbClr val="FF0000"/>
                </a:solidFill>
              </a:rPr>
              <a:t> FROM BEING HELD ACCOUNTABLE by the Feast of the </a:t>
            </a:r>
            <a:r>
              <a:rPr lang="en-US" sz="3200" dirty="0" err="1" smtClean="0">
                <a:solidFill>
                  <a:srgbClr val="FF0000"/>
                </a:solidFill>
              </a:rPr>
              <a:t>Yahudim</a:t>
            </a:r>
            <a:r>
              <a:rPr lang="en-US" sz="3200" dirty="0" smtClean="0">
                <a:solidFill>
                  <a:srgbClr val="FF0000"/>
                </a:solidFill>
              </a:rPr>
              <a:t>!</a:t>
            </a:r>
            <a:endParaRPr lang="en-US" sz="3200" dirty="0">
              <a:solidFill>
                <a:srgbClr val="FF0000"/>
              </a:solidFill>
            </a:endParaRPr>
          </a:p>
          <a:p>
            <a:pPr marL="514350" indent="-514350">
              <a:spcBef>
                <a:spcPts val="0"/>
              </a:spcBef>
              <a:spcAft>
                <a:spcPts val="1200"/>
              </a:spcAft>
              <a:buClr>
                <a:srgbClr val="800000"/>
              </a:buClr>
              <a:buAutoNum type="arabicPeriod"/>
            </a:pPr>
            <a:r>
              <a:rPr lang="en-US" sz="3200" dirty="0" smtClean="0">
                <a:solidFill>
                  <a:srgbClr val="FF0000"/>
                </a:solidFill>
              </a:rPr>
              <a:t>PREVENTS THE YAHUDIM FROM OBSERVING THE TORAH!</a:t>
            </a:r>
          </a:p>
          <a:p>
            <a:pPr marL="0" indent="0">
              <a:spcBef>
                <a:spcPts val="0"/>
              </a:spcBef>
              <a:spcAft>
                <a:spcPts val="1200"/>
              </a:spcAft>
              <a:buClr>
                <a:srgbClr val="800000"/>
              </a:buClr>
              <a:buNone/>
            </a:pPr>
            <a:r>
              <a:rPr lang="en-US" sz="3200" dirty="0">
                <a:solidFill>
                  <a:srgbClr val="FF0000"/>
                </a:solidFill>
              </a:rPr>
              <a:t> </a:t>
            </a:r>
            <a:r>
              <a:rPr lang="en-US" sz="3200" dirty="0" smtClean="0">
                <a:solidFill>
                  <a:srgbClr val="FF0000"/>
                </a:solidFill>
              </a:rPr>
              <a:t>           </a:t>
            </a:r>
            <a:r>
              <a:rPr lang="en-US" sz="3200" dirty="0" smtClean="0">
                <a:solidFill>
                  <a:srgbClr val="0000CC"/>
                </a:solidFill>
              </a:rPr>
              <a:t>“Yet                      of you does the Torah!”  </a:t>
            </a:r>
            <a:r>
              <a:rPr lang="en-US" sz="3200" dirty="0" smtClean="0">
                <a:solidFill>
                  <a:srgbClr val="00B050"/>
                </a:solidFill>
              </a:rPr>
              <a:t>John 7:19!!! </a:t>
            </a:r>
            <a:endParaRPr lang="en-US" sz="3200" dirty="0">
              <a:solidFill>
                <a:srgbClr val="00B050"/>
              </a:solidFill>
            </a:endParaRPr>
          </a:p>
        </p:txBody>
      </p:sp>
      <p:sp>
        <p:nvSpPr>
          <p:cNvPr id="5" name="Slide Number Placeholder 4"/>
          <p:cNvSpPr>
            <a:spLocks noGrp="1"/>
          </p:cNvSpPr>
          <p:nvPr>
            <p:ph type="sldNum" sz="quarter" idx="12"/>
          </p:nvPr>
        </p:nvSpPr>
        <p:spPr>
          <a:xfrm>
            <a:off x="9143504" y="634625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63</a:t>
            </a:fld>
            <a:endParaRPr lang="en-US" dirty="0">
              <a:solidFill>
                <a:schemeClr val="tx1"/>
              </a:solidFill>
            </a:endParaRPr>
          </a:p>
        </p:txBody>
      </p:sp>
      <p:sp>
        <p:nvSpPr>
          <p:cNvPr id="6" name="Rectangle 5"/>
          <p:cNvSpPr/>
          <p:nvPr/>
        </p:nvSpPr>
        <p:spPr>
          <a:xfrm>
            <a:off x="2232633" y="6170610"/>
            <a:ext cx="2051712" cy="4646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chemeClr val="tx1"/>
                </a:solidFill>
                <a:effectLst>
                  <a:glow rad="127000">
                    <a:srgbClr val="00FF00"/>
                  </a:glow>
                </a:effectLst>
                <a:latin typeface="Arial Black" panose="020B0A04020102020204" pitchFamily="34" charset="0"/>
              </a:rPr>
              <a:t>NOT ONE</a:t>
            </a:r>
            <a:endParaRPr lang="en-US" sz="2800" dirty="0">
              <a:solidFill>
                <a:schemeClr val="tx1"/>
              </a:solidFill>
              <a:effectLst>
                <a:glow rad="127000">
                  <a:srgbClr val="00FF00"/>
                </a:glow>
              </a:effectLst>
              <a:latin typeface="Arial Black" panose="020B0A04020102020204" pitchFamily="34" charset="0"/>
            </a:endParaRPr>
          </a:p>
        </p:txBody>
      </p:sp>
      <p:sp>
        <p:nvSpPr>
          <p:cNvPr id="7" name="Lightning Bolt 6"/>
          <p:cNvSpPr/>
          <p:nvPr/>
        </p:nvSpPr>
        <p:spPr>
          <a:xfrm rot="6097003">
            <a:off x="10723418" y="4848467"/>
            <a:ext cx="914400" cy="914400"/>
          </a:xfrm>
          <a:prstGeom prst="lightningBolt">
            <a:avLst/>
          </a:prstGeom>
          <a:solidFill>
            <a:srgbClr val="FF3399"/>
          </a:solidFill>
          <a:ln w="57150">
            <a:solidFill>
              <a:srgbClr val="800000"/>
            </a:solidFill>
          </a:ln>
          <a:effectLst>
            <a:glow rad="1270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CA"/>
          </a:p>
        </p:txBody>
      </p:sp>
    </p:spTree>
    <p:extLst>
      <p:ext uri="{BB962C8B-B14F-4D97-AF65-F5344CB8AC3E}">
        <p14:creationId xmlns:p14="http://schemas.microsoft.com/office/powerpoint/2010/main" val="30898409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1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par>
                                <p:cTn id="93" presetID="21" presetClass="entr" presetSubtype="8" fill="hold" grpId="0" nodeType="withEffect">
                                  <p:stCondLst>
                                    <p:cond delay="2000"/>
                                  </p:stCondLst>
                                  <p:childTnLst>
                                    <p:set>
                                      <p:cBhvr>
                                        <p:cTn id="94" dur="1" fill="hold">
                                          <p:stCondLst>
                                            <p:cond delay="0"/>
                                          </p:stCondLst>
                                        </p:cTn>
                                        <p:tgtEl>
                                          <p:spTgt spid="7"/>
                                        </p:tgtEl>
                                        <p:attrNameLst>
                                          <p:attrName>style.visibility</p:attrName>
                                        </p:attrNameLst>
                                      </p:cBhvr>
                                      <p:to>
                                        <p:strVal val="visible"/>
                                      </p:to>
                                    </p:set>
                                    <p:animEffect transition="in" filter="wheel(8)">
                                      <p:cBhvr>
                                        <p:cTn id="95" dur="2000"/>
                                        <p:tgtEl>
                                          <p:spTgt spid="7"/>
                                        </p:tgtEl>
                                      </p:cBhvr>
                                    </p:animEffect>
                                  </p:childTnLst>
                                </p:cTn>
                              </p:par>
                            </p:childTnLst>
                          </p:cTn>
                        </p:par>
                      </p:childTnLst>
                    </p:cTn>
                  </p:par>
                  <p:par>
                    <p:cTn id="96" fill="hold">
                      <p:stCondLst>
                        <p:cond delay="indefinite"/>
                      </p:stCondLst>
                      <p:childTnLst>
                        <p:par>
                          <p:cTn id="97" fill="hold">
                            <p:stCondLst>
                              <p:cond delay="0"/>
                            </p:stCondLst>
                            <p:childTnLst>
                              <p:par>
                                <p:cTn id="98" presetID="26" presetClass="entr" presetSubtype="0" fill="hold" nodeType="clickEffect">
                                  <p:stCondLst>
                                    <p:cond delay="0"/>
                                  </p:stCondLst>
                                  <p:childTnLst>
                                    <p:set>
                                      <p:cBhvr>
                                        <p:cTn id="99" dur="1" fill="hold">
                                          <p:stCondLst>
                                            <p:cond delay="0"/>
                                          </p:stCondLst>
                                        </p:cTn>
                                        <p:tgtEl>
                                          <p:spTgt spid="3">
                                            <p:txEl>
                                              <p:pRg st="5" end="5"/>
                                            </p:txEl>
                                          </p:spTgt>
                                        </p:tgtEl>
                                        <p:attrNameLst>
                                          <p:attrName>style.visibility</p:attrName>
                                        </p:attrNameLst>
                                      </p:cBhvr>
                                      <p:to>
                                        <p:strVal val="visible"/>
                                      </p:to>
                                    </p:set>
                                    <p:animEffect transition="in" filter="wipe(down)">
                                      <p:cBhvr>
                                        <p:cTn id="100" dur="580">
                                          <p:stCondLst>
                                            <p:cond delay="0"/>
                                          </p:stCondLst>
                                        </p:cTn>
                                        <p:tgtEl>
                                          <p:spTgt spid="3">
                                            <p:txEl>
                                              <p:pRg st="5" end="5"/>
                                            </p:txEl>
                                          </p:spTgt>
                                        </p:tgtEl>
                                      </p:cBhvr>
                                    </p:animEffect>
                                    <p:anim calcmode="lin" valueType="num">
                                      <p:cBhvr>
                                        <p:cTn id="101"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102"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3"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4"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5"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6" dur="26">
                                          <p:stCondLst>
                                            <p:cond delay="650"/>
                                          </p:stCondLst>
                                        </p:cTn>
                                        <p:tgtEl>
                                          <p:spTgt spid="3">
                                            <p:txEl>
                                              <p:pRg st="5" end="5"/>
                                            </p:txEl>
                                          </p:spTgt>
                                        </p:tgtEl>
                                      </p:cBhvr>
                                      <p:to x="100000" y="60000"/>
                                    </p:animScale>
                                    <p:animScale>
                                      <p:cBhvr>
                                        <p:cTn id="107" dur="166" decel="50000">
                                          <p:stCondLst>
                                            <p:cond delay="676"/>
                                          </p:stCondLst>
                                        </p:cTn>
                                        <p:tgtEl>
                                          <p:spTgt spid="3">
                                            <p:txEl>
                                              <p:pRg st="5" end="5"/>
                                            </p:txEl>
                                          </p:spTgt>
                                        </p:tgtEl>
                                      </p:cBhvr>
                                      <p:to x="100000" y="100000"/>
                                    </p:animScale>
                                    <p:animScale>
                                      <p:cBhvr>
                                        <p:cTn id="108" dur="26">
                                          <p:stCondLst>
                                            <p:cond delay="1312"/>
                                          </p:stCondLst>
                                        </p:cTn>
                                        <p:tgtEl>
                                          <p:spTgt spid="3">
                                            <p:txEl>
                                              <p:pRg st="5" end="5"/>
                                            </p:txEl>
                                          </p:spTgt>
                                        </p:tgtEl>
                                      </p:cBhvr>
                                      <p:to x="100000" y="80000"/>
                                    </p:animScale>
                                    <p:animScale>
                                      <p:cBhvr>
                                        <p:cTn id="109" dur="166" decel="50000">
                                          <p:stCondLst>
                                            <p:cond delay="1338"/>
                                          </p:stCondLst>
                                        </p:cTn>
                                        <p:tgtEl>
                                          <p:spTgt spid="3">
                                            <p:txEl>
                                              <p:pRg st="5" end="5"/>
                                            </p:txEl>
                                          </p:spTgt>
                                        </p:tgtEl>
                                      </p:cBhvr>
                                      <p:to x="100000" y="100000"/>
                                    </p:animScale>
                                    <p:animScale>
                                      <p:cBhvr>
                                        <p:cTn id="110" dur="26">
                                          <p:stCondLst>
                                            <p:cond delay="1642"/>
                                          </p:stCondLst>
                                        </p:cTn>
                                        <p:tgtEl>
                                          <p:spTgt spid="3">
                                            <p:txEl>
                                              <p:pRg st="5" end="5"/>
                                            </p:txEl>
                                          </p:spTgt>
                                        </p:tgtEl>
                                      </p:cBhvr>
                                      <p:to x="100000" y="90000"/>
                                    </p:animScale>
                                    <p:animScale>
                                      <p:cBhvr>
                                        <p:cTn id="111" dur="166" decel="50000">
                                          <p:stCondLst>
                                            <p:cond delay="1668"/>
                                          </p:stCondLst>
                                        </p:cTn>
                                        <p:tgtEl>
                                          <p:spTgt spid="3">
                                            <p:txEl>
                                              <p:pRg st="5" end="5"/>
                                            </p:txEl>
                                          </p:spTgt>
                                        </p:tgtEl>
                                      </p:cBhvr>
                                      <p:to x="100000" y="100000"/>
                                    </p:animScale>
                                    <p:animScale>
                                      <p:cBhvr>
                                        <p:cTn id="112" dur="26">
                                          <p:stCondLst>
                                            <p:cond delay="1808"/>
                                          </p:stCondLst>
                                        </p:cTn>
                                        <p:tgtEl>
                                          <p:spTgt spid="3">
                                            <p:txEl>
                                              <p:pRg st="5" end="5"/>
                                            </p:txEl>
                                          </p:spTgt>
                                        </p:tgtEl>
                                      </p:cBhvr>
                                      <p:to x="100000" y="95000"/>
                                    </p:animScale>
                                    <p:animScale>
                                      <p:cBhvr>
                                        <p:cTn id="113" dur="166" decel="50000">
                                          <p:stCondLst>
                                            <p:cond delay="1834"/>
                                          </p:stCondLst>
                                        </p:cTn>
                                        <p:tgtEl>
                                          <p:spTgt spid="3">
                                            <p:txEl>
                                              <p:pRg st="5" end="5"/>
                                            </p:txEl>
                                          </p:spTgt>
                                        </p:tgtEl>
                                      </p:cBhvr>
                                      <p:to x="100000" y="100000"/>
                                    </p:animScale>
                                  </p:childTnLst>
                                </p:cTn>
                              </p:par>
                              <p:par>
                                <p:cTn id="114" presetID="26" presetClass="entr" presetSubtype="0" fill="hold" grpId="0" nodeType="withEffect">
                                  <p:stCondLst>
                                    <p:cond delay="2000"/>
                                  </p:stCondLst>
                                  <p:childTnLst>
                                    <p:set>
                                      <p:cBhvr>
                                        <p:cTn id="115" dur="1" fill="hold">
                                          <p:stCondLst>
                                            <p:cond delay="0"/>
                                          </p:stCondLst>
                                        </p:cTn>
                                        <p:tgtEl>
                                          <p:spTgt spid="6"/>
                                        </p:tgtEl>
                                        <p:attrNameLst>
                                          <p:attrName>style.visibility</p:attrName>
                                        </p:attrNameLst>
                                      </p:cBhvr>
                                      <p:to>
                                        <p:strVal val="visible"/>
                                      </p:to>
                                    </p:set>
                                    <p:animEffect transition="in" filter="wipe(down)">
                                      <p:cBhvr>
                                        <p:cTn id="116" dur="870">
                                          <p:stCondLst>
                                            <p:cond delay="0"/>
                                          </p:stCondLst>
                                        </p:cTn>
                                        <p:tgtEl>
                                          <p:spTgt spid="6"/>
                                        </p:tgtEl>
                                      </p:cBhvr>
                                    </p:animEffect>
                                    <p:anim calcmode="lin" valueType="num">
                                      <p:cBhvr>
                                        <p:cTn id="117" dur="2733"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18" dur="996"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19" dur="996" tmFilter="0, 0; 0.125,0.2665; 0.25,0.4; 0.375,0.465; 0.5,0.5;  0.625,0.535; 0.75,0.6; 0.875,0.7335; 1,1">
                                          <p:stCondLst>
                                            <p:cond delay="996"/>
                                          </p:stCondLst>
                                        </p:cTn>
                                        <p:tgtEl>
                                          <p:spTgt spid="6"/>
                                        </p:tgtEl>
                                        <p:attrNameLst>
                                          <p:attrName>ppt_y</p:attrName>
                                        </p:attrNameLst>
                                      </p:cBhvr>
                                      <p:tavLst>
                                        <p:tav tm="0" fmla="#ppt_y-sin(pi*$)/9">
                                          <p:val>
                                            <p:fltVal val="0"/>
                                          </p:val>
                                        </p:tav>
                                        <p:tav tm="100000">
                                          <p:val>
                                            <p:fltVal val="1"/>
                                          </p:val>
                                        </p:tav>
                                      </p:tavLst>
                                    </p:anim>
                                    <p:anim calcmode="lin" valueType="num">
                                      <p:cBhvr>
                                        <p:cTn id="120" dur="498" tmFilter="0, 0; 0.125,0.2665; 0.25,0.4; 0.375,0.465; 0.5,0.5;  0.625,0.535; 0.75,0.6; 0.875,0.7335; 1,1">
                                          <p:stCondLst>
                                            <p:cond delay="1986"/>
                                          </p:stCondLst>
                                        </p:cTn>
                                        <p:tgtEl>
                                          <p:spTgt spid="6"/>
                                        </p:tgtEl>
                                        <p:attrNameLst>
                                          <p:attrName>ppt_y</p:attrName>
                                        </p:attrNameLst>
                                      </p:cBhvr>
                                      <p:tavLst>
                                        <p:tav tm="0" fmla="#ppt_y-sin(pi*$)/27">
                                          <p:val>
                                            <p:fltVal val="0"/>
                                          </p:val>
                                        </p:tav>
                                        <p:tav tm="100000">
                                          <p:val>
                                            <p:fltVal val="1"/>
                                          </p:val>
                                        </p:tav>
                                      </p:tavLst>
                                    </p:anim>
                                    <p:anim calcmode="lin" valueType="num">
                                      <p:cBhvr>
                                        <p:cTn id="121" dur="246" tmFilter="0, 0; 0.125,0.2665; 0.25,0.4; 0.375,0.465; 0.5,0.5;  0.625,0.535; 0.75,0.6; 0.875,0.7335; 1,1">
                                          <p:stCondLst>
                                            <p:cond delay="2484"/>
                                          </p:stCondLst>
                                        </p:cTn>
                                        <p:tgtEl>
                                          <p:spTgt spid="6"/>
                                        </p:tgtEl>
                                        <p:attrNameLst>
                                          <p:attrName>ppt_y</p:attrName>
                                        </p:attrNameLst>
                                      </p:cBhvr>
                                      <p:tavLst>
                                        <p:tav tm="0" fmla="#ppt_y-sin(pi*$)/81">
                                          <p:val>
                                            <p:fltVal val="0"/>
                                          </p:val>
                                        </p:tav>
                                        <p:tav tm="100000">
                                          <p:val>
                                            <p:fltVal val="1"/>
                                          </p:val>
                                        </p:tav>
                                      </p:tavLst>
                                    </p:anim>
                                    <p:animScale>
                                      <p:cBhvr>
                                        <p:cTn id="122" dur="39">
                                          <p:stCondLst>
                                            <p:cond delay="975"/>
                                          </p:stCondLst>
                                        </p:cTn>
                                        <p:tgtEl>
                                          <p:spTgt spid="6"/>
                                        </p:tgtEl>
                                      </p:cBhvr>
                                      <p:to x="100000" y="60000"/>
                                    </p:animScale>
                                    <p:animScale>
                                      <p:cBhvr>
                                        <p:cTn id="123" dur="249" decel="50000">
                                          <p:stCondLst>
                                            <p:cond delay="1014"/>
                                          </p:stCondLst>
                                        </p:cTn>
                                        <p:tgtEl>
                                          <p:spTgt spid="6"/>
                                        </p:tgtEl>
                                      </p:cBhvr>
                                      <p:to x="100000" y="100000"/>
                                    </p:animScale>
                                    <p:animScale>
                                      <p:cBhvr>
                                        <p:cTn id="124" dur="39">
                                          <p:stCondLst>
                                            <p:cond delay="1968"/>
                                          </p:stCondLst>
                                        </p:cTn>
                                        <p:tgtEl>
                                          <p:spTgt spid="6"/>
                                        </p:tgtEl>
                                      </p:cBhvr>
                                      <p:to x="100000" y="80000"/>
                                    </p:animScale>
                                    <p:animScale>
                                      <p:cBhvr>
                                        <p:cTn id="125" dur="249" decel="50000">
                                          <p:stCondLst>
                                            <p:cond delay="2007"/>
                                          </p:stCondLst>
                                        </p:cTn>
                                        <p:tgtEl>
                                          <p:spTgt spid="6"/>
                                        </p:tgtEl>
                                      </p:cBhvr>
                                      <p:to x="100000" y="100000"/>
                                    </p:animScale>
                                    <p:animScale>
                                      <p:cBhvr>
                                        <p:cTn id="126" dur="39">
                                          <p:stCondLst>
                                            <p:cond delay="2463"/>
                                          </p:stCondLst>
                                        </p:cTn>
                                        <p:tgtEl>
                                          <p:spTgt spid="6"/>
                                        </p:tgtEl>
                                      </p:cBhvr>
                                      <p:to x="100000" y="90000"/>
                                    </p:animScale>
                                    <p:animScale>
                                      <p:cBhvr>
                                        <p:cTn id="127" dur="249" decel="50000">
                                          <p:stCondLst>
                                            <p:cond delay="2502"/>
                                          </p:stCondLst>
                                        </p:cTn>
                                        <p:tgtEl>
                                          <p:spTgt spid="6"/>
                                        </p:tgtEl>
                                      </p:cBhvr>
                                      <p:to x="100000" y="100000"/>
                                    </p:animScale>
                                    <p:animScale>
                                      <p:cBhvr>
                                        <p:cTn id="128" dur="39">
                                          <p:stCondLst>
                                            <p:cond delay="2712"/>
                                          </p:stCondLst>
                                        </p:cTn>
                                        <p:tgtEl>
                                          <p:spTgt spid="6"/>
                                        </p:tgtEl>
                                      </p:cBhvr>
                                      <p:to x="100000" y="95000"/>
                                    </p:animScale>
                                    <p:animScale>
                                      <p:cBhvr>
                                        <p:cTn id="129" dur="249" decel="50000">
                                          <p:stCondLst>
                                            <p:cond delay="2751"/>
                                          </p:stCondLst>
                                        </p:cTn>
                                        <p:tgtEl>
                                          <p:spTgt spid="6"/>
                                        </p:tgtEl>
                                      </p:cBhvr>
                                      <p:to x="100000" y="100000"/>
                                    </p:animScale>
                                  </p:childTnLst>
                                </p:cTn>
                              </p:par>
                              <p:par>
                                <p:cTn id="130" presetID="26" presetClass="entr" presetSubtype="0" fill="hold" nodeType="withEffect">
                                  <p:stCondLst>
                                    <p:cond delay="500"/>
                                  </p:stCondLst>
                                  <p:childTnLst>
                                    <p:set>
                                      <p:cBhvr>
                                        <p:cTn id="131" dur="1" fill="hold">
                                          <p:stCondLst>
                                            <p:cond delay="0"/>
                                          </p:stCondLst>
                                        </p:cTn>
                                        <p:tgtEl>
                                          <p:spTgt spid="6">
                                            <p:txEl>
                                              <p:pRg st="0" end="0"/>
                                            </p:txEl>
                                          </p:spTgt>
                                        </p:tgtEl>
                                        <p:attrNameLst>
                                          <p:attrName>style.visibility</p:attrName>
                                        </p:attrNameLst>
                                      </p:cBhvr>
                                      <p:to>
                                        <p:strVal val="visible"/>
                                      </p:to>
                                    </p:set>
                                    <p:animEffect transition="in" filter="wipe(down)">
                                      <p:cBhvr>
                                        <p:cTn id="132" dur="580">
                                          <p:stCondLst>
                                            <p:cond delay="0"/>
                                          </p:stCondLst>
                                        </p:cTn>
                                        <p:tgtEl>
                                          <p:spTgt spid="6">
                                            <p:txEl>
                                              <p:pRg st="0" end="0"/>
                                            </p:txEl>
                                          </p:spTgt>
                                        </p:tgtEl>
                                      </p:cBhvr>
                                    </p:animEffect>
                                    <p:anim calcmode="lin" valueType="num">
                                      <p:cBhvr>
                                        <p:cTn id="133" dur="1822" tmFilter="0,0; 0.14,0.36; 0.43,0.73; 0.71,0.91; 1.0,1.0">
                                          <p:stCondLst>
                                            <p:cond delay="0"/>
                                          </p:stCondLst>
                                        </p:cTn>
                                        <p:tgtEl>
                                          <p:spTgt spid="6">
                                            <p:txEl>
                                              <p:pRg st="0" end="0"/>
                                            </p:txEl>
                                          </p:spTgt>
                                        </p:tgtEl>
                                        <p:attrNameLst>
                                          <p:attrName>ppt_x</p:attrName>
                                        </p:attrNameLst>
                                      </p:cBhvr>
                                      <p:tavLst>
                                        <p:tav tm="0">
                                          <p:val>
                                            <p:strVal val="#ppt_x-0.25"/>
                                          </p:val>
                                        </p:tav>
                                        <p:tav tm="100000">
                                          <p:val>
                                            <p:strVal val="#ppt_x"/>
                                          </p:val>
                                        </p:tav>
                                      </p:tavLst>
                                    </p:anim>
                                    <p:anim calcmode="lin" valueType="num">
                                      <p:cBhvr>
                                        <p:cTn id="134" dur="664" tmFilter="0.0,0.0; 0.25,0.07; 0.50,0.2; 0.75,0.467; 1.0,1.0">
                                          <p:stCondLst>
                                            <p:cond delay="0"/>
                                          </p:stCondLst>
                                        </p:cTn>
                                        <p:tgtEl>
                                          <p:spTgt spid="6">
                                            <p:txEl>
                                              <p:pRg st="0" end="0"/>
                                            </p:txEl>
                                          </p:spTgt>
                                        </p:tgtEl>
                                        <p:attrNameLst>
                                          <p:attrName>ppt_y</p:attrName>
                                        </p:attrNameLst>
                                      </p:cBhvr>
                                      <p:tavLst>
                                        <p:tav tm="0" fmla="#ppt_y-sin(pi*$)/3">
                                          <p:val>
                                            <p:fltVal val="0.5"/>
                                          </p:val>
                                        </p:tav>
                                        <p:tav tm="100000">
                                          <p:val>
                                            <p:fltVal val="1"/>
                                          </p:val>
                                        </p:tav>
                                      </p:tavLst>
                                    </p:anim>
                                    <p:anim calcmode="lin" valueType="num">
                                      <p:cBhvr>
                                        <p:cTn id="135" dur="664" tmFilter="0, 0; 0.125,0.2665; 0.25,0.4; 0.375,0.465; 0.5,0.5;  0.625,0.535; 0.75,0.6; 0.875,0.7335; 1,1">
                                          <p:stCondLst>
                                            <p:cond delay="664"/>
                                          </p:stCondLst>
                                        </p:cTn>
                                        <p:tgtEl>
                                          <p:spTgt spid="6">
                                            <p:txEl>
                                              <p:pRg st="0" end="0"/>
                                            </p:txEl>
                                          </p:spTgt>
                                        </p:tgtEl>
                                        <p:attrNameLst>
                                          <p:attrName>ppt_y</p:attrName>
                                        </p:attrNameLst>
                                      </p:cBhvr>
                                      <p:tavLst>
                                        <p:tav tm="0" fmla="#ppt_y-sin(pi*$)/9">
                                          <p:val>
                                            <p:fltVal val="0"/>
                                          </p:val>
                                        </p:tav>
                                        <p:tav tm="100000">
                                          <p:val>
                                            <p:fltVal val="1"/>
                                          </p:val>
                                        </p:tav>
                                      </p:tavLst>
                                    </p:anim>
                                    <p:anim calcmode="lin" valueType="num">
                                      <p:cBhvr>
                                        <p:cTn id="136" dur="332" tmFilter="0, 0; 0.125,0.2665; 0.25,0.4; 0.375,0.465; 0.5,0.5;  0.625,0.535; 0.75,0.6; 0.875,0.7335; 1,1">
                                          <p:stCondLst>
                                            <p:cond delay="1324"/>
                                          </p:stCondLst>
                                        </p:cTn>
                                        <p:tgtEl>
                                          <p:spTgt spid="6">
                                            <p:txEl>
                                              <p:pRg st="0" end="0"/>
                                            </p:txEl>
                                          </p:spTgt>
                                        </p:tgtEl>
                                        <p:attrNameLst>
                                          <p:attrName>ppt_y</p:attrName>
                                        </p:attrNameLst>
                                      </p:cBhvr>
                                      <p:tavLst>
                                        <p:tav tm="0" fmla="#ppt_y-sin(pi*$)/27">
                                          <p:val>
                                            <p:fltVal val="0"/>
                                          </p:val>
                                        </p:tav>
                                        <p:tav tm="100000">
                                          <p:val>
                                            <p:fltVal val="1"/>
                                          </p:val>
                                        </p:tav>
                                      </p:tavLst>
                                    </p:anim>
                                    <p:anim calcmode="lin" valueType="num">
                                      <p:cBhvr>
                                        <p:cTn id="137" dur="164" tmFilter="0, 0; 0.125,0.2665; 0.25,0.4; 0.375,0.465; 0.5,0.5;  0.625,0.535; 0.75,0.6; 0.875,0.7335; 1,1">
                                          <p:stCondLst>
                                            <p:cond delay="1656"/>
                                          </p:stCondLst>
                                        </p:cTn>
                                        <p:tgtEl>
                                          <p:spTgt spid="6">
                                            <p:txEl>
                                              <p:pRg st="0" end="0"/>
                                            </p:txEl>
                                          </p:spTgt>
                                        </p:tgtEl>
                                        <p:attrNameLst>
                                          <p:attrName>ppt_y</p:attrName>
                                        </p:attrNameLst>
                                      </p:cBhvr>
                                      <p:tavLst>
                                        <p:tav tm="0" fmla="#ppt_y-sin(pi*$)/81">
                                          <p:val>
                                            <p:fltVal val="0"/>
                                          </p:val>
                                        </p:tav>
                                        <p:tav tm="100000">
                                          <p:val>
                                            <p:fltVal val="1"/>
                                          </p:val>
                                        </p:tav>
                                      </p:tavLst>
                                    </p:anim>
                                    <p:animScale>
                                      <p:cBhvr>
                                        <p:cTn id="138" dur="26">
                                          <p:stCondLst>
                                            <p:cond delay="650"/>
                                          </p:stCondLst>
                                        </p:cTn>
                                        <p:tgtEl>
                                          <p:spTgt spid="6">
                                            <p:txEl>
                                              <p:pRg st="0" end="0"/>
                                            </p:txEl>
                                          </p:spTgt>
                                        </p:tgtEl>
                                      </p:cBhvr>
                                      <p:to x="100000" y="60000"/>
                                    </p:animScale>
                                    <p:animScale>
                                      <p:cBhvr>
                                        <p:cTn id="139" dur="166" decel="50000">
                                          <p:stCondLst>
                                            <p:cond delay="676"/>
                                          </p:stCondLst>
                                        </p:cTn>
                                        <p:tgtEl>
                                          <p:spTgt spid="6">
                                            <p:txEl>
                                              <p:pRg st="0" end="0"/>
                                            </p:txEl>
                                          </p:spTgt>
                                        </p:tgtEl>
                                      </p:cBhvr>
                                      <p:to x="100000" y="100000"/>
                                    </p:animScale>
                                    <p:animScale>
                                      <p:cBhvr>
                                        <p:cTn id="140" dur="26">
                                          <p:stCondLst>
                                            <p:cond delay="1312"/>
                                          </p:stCondLst>
                                        </p:cTn>
                                        <p:tgtEl>
                                          <p:spTgt spid="6">
                                            <p:txEl>
                                              <p:pRg st="0" end="0"/>
                                            </p:txEl>
                                          </p:spTgt>
                                        </p:tgtEl>
                                      </p:cBhvr>
                                      <p:to x="100000" y="80000"/>
                                    </p:animScale>
                                    <p:animScale>
                                      <p:cBhvr>
                                        <p:cTn id="141" dur="166" decel="50000">
                                          <p:stCondLst>
                                            <p:cond delay="1338"/>
                                          </p:stCondLst>
                                        </p:cTn>
                                        <p:tgtEl>
                                          <p:spTgt spid="6">
                                            <p:txEl>
                                              <p:pRg st="0" end="0"/>
                                            </p:txEl>
                                          </p:spTgt>
                                        </p:tgtEl>
                                      </p:cBhvr>
                                      <p:to x="100000" y="100000"/>
                                    </p:animScale>
                                    <p:animScale>
                                      <p:cBhvr>
                                        <p:cTn id="142" dur="26">
                                          <p:stCondLst>
                                            <p:cond delay="1642"/>
                                          </p:stCondLst>
                                        </p:cTn>
                                        <p:tgtEl>
                                          <p:spTgt spid="6">
                                            <p:txEl>
                                              <p:pRg st="0" end="0"/>
                                            </p:txEl>
                                          </p:spTgt>
                                        </p:tgtEl>
                                      </p:cBhvr>
                                      <p:to x="100000" y="90000"/>
                                    </p:animScale>
                                    <p:animScale>
                                      <p:cBhvr>
                                        <p:cTn id="143" dur="166" decel="50000">
                                          <p:stCondLst>
                                            <p:cond delay="1668"/>
                                          </p:stCondLst>
                                        </p:cTn>
                                        <p:tgtEl>
                                          <p:spTgt spid="6">
                                            <p:txEl>
                                              <p:pRg st="0" end="0"/>
                                            </p:txEl>
                                          </p:spTgt>
                                        </p:tgtEl>
                                      </p:cBhvr>
                                      <p:to x="100000" y="100000"/>
                                    </p:animScale>
                                    <p:animScale>
                                      <p:cBhvr>
                                        <p:cTn id="144" dur="26">
                                          <p:stCondLst>
                                            <p:cond delay="1808"/>
                                          </p:stCondLst>
                                        </p:cTn>
                                        <p:tgtEl>
                                          <p:spTgt spid="6">
                                            <p:txEl>
                                              <p:pRg st="0" end="0"/>
                                            </p:txEl>
                                          </p:spTgt>
                                        </p:tgtEl>
                                      </p:cBhvr>
                                      <p:to x="100000" y="95000"/>
                                    </p:animScale>
                                    <p:animScale>
                                      <p:cBhvr>
                                        <p:cTn id="145" dur="166" decel="50000">
                                          <p:stCondLst>
                                            <p:cond delay="1834"/>
                                          </p:stCondLst>
                                        </p:cTn>
                                        <p:tgtEl>
                                          <p:spTgt spid="6">
                                            <p:txEl>
                                              <p:pRg st="0" end="0"/>
                                            </p:txEl>
                                          </p:spTgt>
                                        </p:tgtEl>
                                      </p:cBhvr>
                                      <p:to x="100000" y="100000"/>
                                    </p:animScale>
                                  </p:childTnLst>
                                </p:cTn>
                              </p:par>
                              <p:par>
                                <p:cTn id="146" presetID="35" presetClass="emph" presetSubtype="0" repeatCount="5000" fill="hold" nodeType="withEffect">
                                  <p:stCondLst>
                                    <p:cond delay="500"/>
                                  </p:stCondLst>
                                  <p:childTnLst>
                                    <p:anim calcmode="discrete" valueType="str">
                                      <p:cBhvr>
                                        <p:cTn id="147" dur="2000" fill="hold"/>
                                        <p:tgtEl>
                                          <p:spTgt spid="6">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756" y="999575"/>
            <a:ext cx="11418684" cy="5702561"/>
          </a:xfrm>
          <a:solidFill>
            <a:schemeClr val="bg1">
              <a:lumMod val="85000"/>
            </a:schemeClr>
          </a:solidFill>
          <a:ln>
            <a:solidFill>
              <a:schemeClr val="tx1"/>
            </a:solidFill>
          </a:ln>
          <a:scene3d>
            <a:camera prst="orthographicFront"/>
            <a:lightRig rig="threePt" dir="t"/>
          </a:scene3d>
          <a:sp3d>
            <a:bevelT prst="angle"/>
          </a:sp3d>
        </p:spPr>
        <p:txBody>
          <a:bodyPr lIns="182880" tIns="182880">
            <a:normAutofit fontScale="92500"/>
            <a:sp3d extrusionH="57150">
              <a:bevelT w="38100" h="38100"/>
            </a:sp3d>
          </a:bodyPr>
          <a:lstStyle/>
          <a:p>
            <a:pPr>
              <a:spcBef>
                <a:spcPts val="0"/>
              </a:spcBef>
              <a:spcAft>
                <a:spcPts val="2400"/>
              </a:spcAft>
              <a:buClr>
                <a:srgbClr val="FF0000"/>
              </a:buClr>
              <a:buSzPct val="90000"/>
              <a:buFont typeface="Arial Rounded MT Bold" panose="020F0704030504030204" pitchFamily="34" charset="0"/>
              <a:buChar char="?"/>
            </a:pPr>
            <a:r>
              <a:rPr lang="en-US" sz="3200" dirty="0" smtClean="0"/>
              <a:t>  Why was </a:t>
            </a:r>
            <a:r>
              <a:rPr lang="en-US" sz="3200" b="1" dirty="0" smtClean="0">
                <a:solidFill>
                  <a:srgbClr val="0000FF"/>
                </a:solidFill>
              </a:rPr>
              <a:t>Yahusha</a:t>
            </a:r>
            <a:r>
              <a:rPr lang="en-US" sz="3200" dirty="0" smtClean="0"/>
              <a:t> </a:t>
            </a:r>
            <a:r>
              <a:rPr lang="en-US" sz="3200" b="1" i="1" dirty="0" smtClean="0">
                <a:solidFill>
                  <a:srgbClr val="FF3399"/>
                </a:solidFill>
              </a:rPr>
              <a:t>not conforming </a:t>
            </a:r>
            <a:r>
              <a:rPr lang="en-US" sz="3200" dirty="0" smtClean="0"/>
              <a:t>to the </a:t>
            </a:r>
            <a:r>
              <a:rPr lang="en-US" sz="3200" b="1" dirty="0" smtClean="0">
                <a:effectLst>
                  <a:glow rad="127000">
                    <a:srgbClr val="00FF00"/>
                  </a:glow>
                </a:effectLst>
              </a:rPr>
              <a:t>lunar/solar calendar </a:t>
            </a:r>
            <a:br>
              <a:rPr lang="en-US" sz="3200" b="1" dirty="0" smtClean="0">
                <a:effectLst>
                  <a:glow rad="127000">
                    <a:srgbClr val="00FF00"/>
                  </a:glow>
                </a:effectLst>
              </a:rPr>
            </a:br>
            <a:r>
              <a:rPr lang="en-US" sz="3200" dirty="0" smtClean="0"/>
              <a:t>of the 2</a:t>
            </a:r>
            <a:r>
              <a:rPr lang="en-US" sz="3200" baseline="30000" dirty="0" smtClean="0"/>
              <a:t>nd</a:t>
            </a:r>
            <a:r>
              <a:rPr lang="en-US" sz="3200" dirty="0" smtClean="0"/>
              <a:t> Temple era? </a:t>
            </a:r>
          </a:p>
          <a:p>
            <a:pPr>
              <a:spcBef>
                <a:spcPts val="0"/>
              </a:spcBef>
              <a:spcAft>
                <a:spcPts val="2400"/>
              </a:spcAft>
              <a:buClr>
                <a:srgbClr val="FF0000"/>
              </a:buClr>
              <a:buSzPct val="90000"/>
              <a:buFont typeface="Arial Rounded MT Bold" panose="020F0704030504030204" pitchFamily="34" charset="0"/>
              <a:buChar char="?"/>
            </a:pPr>
            <a:r>
              <a:rPr lang="en-US" sz="3200" dirty="0" smtClean="0"/>
              <a:t>  Would there be any connection to the destruction of Jericho the </a:t>
            </a:r>
            <a:br>
              <a:rPr lang="en-US" sz="3200" dirty="0" smtClean="0"/>
            </a:br>
            <a:r>
              <a:rPr lang="en-US" sz="3200" dirty="0" smtClean="0"/>
              <a:t>very center of moon worship?</a:t>
            </a:r>
          </a:p>
          <a:p>
            <a:pPr>
              <a:spcBef>
                <a:spcPts val="0"/>
              </a:spcBef>
              <a:spcAft>
                <a:spcPts val="2400"/>
              </a:spcAft>
              <a:buClr>
                <a:srgbClr val="FF0000"/>
              </a:buClr>
              <a:buSzPct val="90000"/>
              <a:buFont typeface="Arial Rounded MT Bold" panose="020F0704030504030204" pitchFamily="34" charset="0"/>
              <a:buChar char="?"/>
            </a:pPr>
            <a:r>
              <a:rPr lang="en-US" sz="3200" dirty="0" smtClean="0"/>
              <a:t>  Would there be any connection with the order to Gideon to destroy </a:t>
            </a:r>
            <a:r>
              <a:rPr lang="en-US" sz="3200" dirty="0" err="1" smtClean="0"/>
              <a:t>Zebah</a:t>
            </a:r>
            <a:r>
              <a:rPr lang="en-US" sz="3200" dirty="0" smtClean="0"/>
              <a:t> and </a:t>
            </a:r>
            <a:r>
              <a:rPr lang="en-US" sz="3200" dirty="0" err="1" smtClean="0"/>
              <a:t>Tsalmunna</a:t>
            </a:r>
            <a:r>
              <a:rPr lang="en-US" sz="3200" dirty="0" smtClean="0"/>
              <a:t>, moon worshipping leaders of their people?  </a:t>
            </a:r>
          </a:p>
          <a:p>
            <a:pPr>
              <a:spcBef>
                <a:spcPts val="0"/>
              </a:spcBef>
              <a:spcAft>
                <a:spcPts val="2400"/>
              </a:spcAft>
              <a:buClr>
                <a:srgbClr val="FF0000"/>
              </a:buClr>
              <a:buSzPct val="90000"/>
              <a:buFont typeface="Arial Rounded MT Bold" panose="020F0704030504030204" pitchFamily="34" charset="0"/>
              <a:buChar char="?"/>
            </a:pPr>
            <a:r>
              <a:rPr lang="en-US" sz="3200" dirty="0" smtClean="0"/>
              <a:t>  What about when Gideon retrieved the </a:t>
            </a:r>
            <a:r>
              <a:rPr lang="en-US" sz="3200" b="1" dirty="0" smtClean="0">
                <a:effectLst>
                  <a:glow rad="127000">
                    <a:schemeClr val="accent2">
                      <a:lumMod val="60000"/>
                      <a:lumOff val="40000"/>
                    </a:schemeClr>
                  </a:glow>
                </a:effectLst>
              </a:rPr>
              <a:t>moon crescent pendants </a:t>
            </a:r>
            <a:r>
              <a:rPr lang="en-US" sz="3200" dirty="0" smtClean="0"/>
              <a:t>from on their camels necks and these became a snare to Gideon </a:t>
            </a:r>
            <a:br>
              <a:rPr lang="en-US" sz="3200" dirty="0" smtClean="0"/>
            </a:br>
            <a:r>
              <a:rPr lang="en-US" sz="3200" dirty="0" smtClean="0"/>
              <a:t>later in life? </a:t>
            </a:r>
          </a:p>
          <a:p>
            <a:pPr>
              <a:spcBef>
                <a:spcPts val="0"/>
              </a:spcBef>
              <a:spcAft>
                <a:spcPts val="2400"/>
              </a:spcAft>
              <a:buClr>
                <a:srgbClr val="FF0000"/>
              </a:buClr>
              <a:buSzPct val="90000"/>
              <a:buFont typeface="Arial Rounded MT Bold" panose="020F0704030504030204" pitchFamily="34" charset="0"/>
              <a:buChar char="?"/>
            </a:pPr>
            <a:r>
              <a:rPr lang="en-US" sz="3200" dirty="0" smtClean="0"/>
              <a:t>  Is there a lesson here?   </a:t>
            </a:r>
            <a:r>
              <a:rPr lang="en-US" sz="3200" dirty="0"/>
              <a:t>C</a:t>
            </a:r>
            <a:r>
              <a:rPr lang="en-US" sz="3200" dirty="0" smtClean="0"/>
              <a:t>an we learn from these examples?</a:t>
            </a:r>
            <a:endParaRPr lang="en-US" sz="3200" dirty="0"/>
          </a:p>
        </p:txBody>
      </p:sp>
      <p:sp>
        <p:nvSpPr>
          <p:cNvPr id="2" name="TextBox 1"/>
          <p:cNvSpPr txBox="1"/>
          <p:nvPr/>
        </p:nvSpPr>
        <p:spPr>
          <a:xfrm>
            <a:off x="3918858" y="150819"/>
            <a:ext cx="4272490" cy="707886"/>
          </a:xfrm>
          <a:prstGeom prst="rect">
            <a:avLst/>
          </a:prstGeom>
          <a:solidFill>
            <a:schemeClr val="bg1">
              <a:lumMod val="85000"/>
            </a:schemeClr>
          </a:solidFill>
          <a:ln w="38100">
            <a:solidFill>
              <a:srgbClr val="CC00FF"/>
            </a:solidFill>
          </a:ln>
          <a:scene3d>
            <a:camera prst="orthographicFront"/>
            <a:lightRig rig="threePt" dir="t"/>
          </a:scene3d>
          <a:sp3d>
            <a:bevelT w="114300" prst="artDeco"/>
          </a:sp3d>
        </p:spPr>
        <p:txBody>
          <a:bodyPr wrap="square" rtlCol="0">
            <a:spAutoFit/>
            <a:sp3d extrusionH="57150">
              <a:bevelT w="38100" h="38100"/>
            </a:sp3d>
          </a:bodyPr>
          <a:lstStyle/>
          <a:p>
            <a:pPr algn="ctr"/>
            <a:r>
              <a:rPr lang="en-US" sz="4000" b="1" dirty="0" smtClean="0">
                <a:solidFill>
                  <a:srgbClr val="FF0000"/>
                </a:solidFill>
              </a:rPr>
              <a:t>??   Questions  ??</a:t>
            </a:r>
            <a:endParaRPr lang="en-US" sz="4000" b="1" dirty="0">
              <a:solidFill>
                <a:srgbClr val="FF0000"/>
              </a:solidFill>
            </a:endParaRPr>
          </a:p>
        </p:txBody>
      </p:sp>
      <p:sp>
        <p:nvSpPr>
          <p:cNvPr id="4" name="Slide Number Placeholder 3"/>
          <p:cNvSpPr>
            <a:spLocks noGrp="1"/>
          </p:cNvSpPr>
          <p:nvPr>
            <p:ph type="sldNum" sz="quarter" idx="12"/>
          </p:nvPr>
        </p:nvSpPr>
        <p:spPr>
          <a:xfrm>
            <a:off x="8600209" y="6242049"/>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64</a:t>
            </a:fld>
            <a:endParaRPr lang="en-US" dirty="0">
              <a:solidFill>
                <a:schemeClr val="tx1"/>
              </a:solidFill>
            </a:endParaRPr>
          </a:p>
        </p:txBody>
      </p:sp>
    </p:spTree>
    <p:extLst>
      <p:ext uri="{BB962C8B-B14F-4D97-AF65-F5344CB8AC3E}">
        <p14:creationId xmlns:p14="http://schemas.microsoft.com/office/powerpoint/2010/main" val="9140680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125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500"/>
                                        <p:tgtEl>
                                          <p:spTgt spid="3">
                                            <p:txEl>
                                              <p:pRg st="4" end="4"/>
                                            </p:txEl>
                                          </p:spTgt>
                                        </p:tgtEl>
                                      </p:cBhvr>
                                    </p:animEffect>
                                    <p:anim calcmode="lin" valueType="num">
                                      <p:cBhvr>
                                        <p:cTn id="18" dur="1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pattFill prst="pct5">
          <a:fgClr>
            <a:schemeClr val="tx1"/>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604" y="607065"/>
            <a:ext cx="10901912" cy="5710610"/>
          </a:xfrm>
          <a:solidFill>
            <a:schemeClr val="bg1">
              <a:lumMod val="85000"/>
            </a:schemeClr>
          </a:solidFill>
          <a:ln w="57150">
            <a:solidFill>
              <a:srgbClr val="CC00FF"/>
            </a:solidFill>
          </a:ln>
          <a:effectLst>
            <a:glow rad="228600">
              <a:schemeClr val="accent4">
                <a:satMod val="175000"/>
                <a:alpha val="40000"/>
              </a:schemeClr>
            </a:glow>
          </a:effectLst>
          <a:scene3d>
            <a:camera prst="orthographicFront"/>
            <a:lightRig rig="threePt" dir="t"/>
          </a:scene3d>
          <a:sp3d>
            <a:bevelT prst="angle"/>
          </a:sp3d>
        </p:spPr>
        <p:txBody>
          <a:bodyPr lIns="182880" tIns="182880">
            <a:normAutofit/>
            <a:sp3d extrusionH="57150">
              <a:bevelT w="38100" h="38100"/>
            </a:sp3d>
          </a:bodyPr>
          <a:lstStyle/>
          <a:p>
            <a:pPr>
              <a:spcBef>
                <a:spcPts val="0"/>
              </a:spcBef>
              <a:spcAft>
                <a:spcPts val="1200"/>
              </a:spcAft>
            </a:pPr>
            <a:r>
              <a:rPr lang="en-US" dirty="0" smtClean="0"/>
              <a:t>Next time you are asked – </a:t>
            </a:r>
          </a:p>
          <a:p>
            <a:pPr>
              <a:spcBef>
                <a:spcPts val="0"/>
              </a:spcBef>
              <a:spcAft>
                <a:spcPts val="3000"/>
              </a:spcAft>
            </a:pPr>
            <a:r>
              <a:rPr lang="en-US" dirty="0" smtClean="0">
                <a:solidFill>
                  <a:srgbClr val="008080"/>
                </a:solidFill>
              </a:rPr>
              <a:t>Is there any proof of </a:t>
            </a:r>
            <a:r>
              <a:rPr lang="en-US" b="1" dirty="0" smtClean="0">
                <a:solidFill>
                  <a:srgbClr val="0000FF"/>
                </a:solidFill>
              </a:rPr>
              <a:t>Yahusha</a:t>
            </a:r>
            <a:r>
              <a:rPr lang="en-US" dirty="0" smtClean="0">
                <a:solidFill>
                  <a:srgbClr val="0000CC"/>
                </a:solidFill>
              </a:rPr>
              <a:t> </a:t>
            </a:r>
            <a:r>
              <a:rPr lang="en-US" dirty="0" smtClean="0">
                <a:solidFill>
                  <a:srgbClr val="008080"/>
                </a:solidFill>
              </a:rPr>
              <a:t>being </a:t>
            </a:r>
            <a:r>
              <a:rPr lang="en-US" b="1" dirty="0" smtClean="0">
                <a:ln>
                  <a:solidFill>
                    <a:sysClr val="windowText" lastClr="000000"/>
                  </a:solidFill>
                </a:ln>
                <a:solidFill>
                  <a:srgbClr val="FF0000"/>
                </a:solidFill>
                <a:effectLst>
                  <a:glow rad="228600">
                    <a:schemeClr val="accent6">
                      <a:satMod val="175000"/>
                      <a:alpha val="76000"/>
                    </a:schemeClr>
                  </a:glow>
                </a:effectLst>
              </a:rPr>
              <a:t>not in agreement </a:t>
            </a:r>
            <a:r>
              <a:rPr lang="en-US" b="1" u="sng" dirty="0" smtClean="0">
                <a:solidFill>
                  <a:srgbClr val="FF0000"/>
                </a:solidFill>
              </a:rPr>
              <a:t>with the lunar based calendar</a:t>
            </a:r>
            <a:r>
              <a:rPr lang="en-US" b="1" dirty="0" smtClean="0">
                <a:solidFill>
                  <a:srgbClr val="FF0000"/>
                </a:solidFill>
              </a:rPr>
              <a:t>, </a:t>
            </a:r>
            <a:r>
              <a:rPr lang="en-US" dirty="0" smtClean="0">
                <a:solidFill>
                  <a:srgbClr val="008080"/>
                </a:solidFill>
              </a:rPr>
              <a:t>in the Messianic Testament (New Testament) – </a:t>
            </a:r>
            <a:br>
              <a:rPr lang="en-US" dirty="0" smtClean="0">
                <a:solidFill>
                  <a:srgbClr val="008080"/>
                </a:solidFill>
              </a:rPr>
            </a:br>
            <a:r>
              <a:rPr lang="en-US" b="1" dirty="0" smtClean="0">
                <a:solidFill>
                  <a:srgbClr val="FF0000"/>
                </a:solidFill>
              </a:rPr>
              <a:t>What will your answer be?</a:t>
            </a:r>
            <a:endParaRPr lang="en-US" sz="1200" b="1" dirty="0" smtClean="0">
              <a:solidFill>
                <a:srgbClr val="FF0000"/>
              </a:solidFill>
            </a:endParaRPr>
          </a:p>
          <a:p>
            <a:pPr>
              <a:spcBef>
                <a:spcPts val="0"/>
              </a:spcBef>
              <a:spcAft>
                <a:spcPts val="1200"/>
              </a:spcAft>
            </a:pPr>
            <a:r>
              <a:rPr lang="en-US" dirty="0" smtClean="0"/>
              <a:t>Next time you are asked –</a:t>
            </a:r>
          </a:p>
          <a:p>
            <a:pPr>
              <a:spcBef>
                <a:spcPts val="0"/>
              </a:spcBef>
              <a:spcAft>
                <a:spcPts val="3000"/>
              </a:spcAft>
            </a:pPr>
            <a:r>
              <a:rPr lang="en-US" dirty="0" smtClean="0">
                <a:solidFill>
                  <a:srgbClr val="008080"/>
                </a:solidFill>
              </a:rPr>
              <a:t>How do we know </a:t>
            </a:r>
            <a:r>
              <a:rPr lang="en-US" b="1" dirty="0" smtClean="0">
                <a:solidFill>
                  <a:srgbClr val="0000FF"/>
                </a:solidFill>
              </a:rPr>
              <a:t>Yahusha</a:t>
            </a:r>
            <a:r>
              <a:rPr lang="en-US" dirty="0" smtClean="0">
                <a:solidFill>
                  <a:srgbClr val="008080"/>
                </a:solidFill>
              </a:rPr>
              <a:t> observed the Covenant Calendar that is recorded clearly in the flood account with Noah, and the exodus from Mitsrayim, - </a:t>
            </a:r>
            <a:r>
              <a:rPr lang="en-US" b="1" dirty="0" smtClean="0">
                <a:solidFill>
                  <a:srgbClr val="CC0099"/>
                </a:solidFill>
              </a:rPr>
              <a:t>while living on this earth?  {Messianic Testament}</a:t>
            </a:r>
            <a:r>
              <a:rPr lang="en-US" dirty="0" smtClean="0"/>
              <a:t/>
            </a:r>
            <a:br>
              <a:rPr lang="en-US" dirty="0" smtClean="0"/>
            </a:br>
            <a:r>
              <a:rPr lang="en-US" b="1" dirty="0" smtClean="0">
                <a:solidFill>
                  <a:srgbClr val="FF0000"/>
                </a:solidFill>
              </a:rPr>
              <a:t>What will </a:t>
            </a:r>
            <a:r>
              <a:rPr lang="en-US" b="1" u="sng" dirty="0" smtClean="0">
                <a:solidFill>
                  <a:srgbClr val="FF0000"/>
                </a:solidFill>
              </a:rPr>
              <a:t>your</a:t>
            </a:r>
            <a:r>
              <a:rPr lang="en-US" b="1" dirty="0" smtClean="0">
                <a:solidFill>
                  <a:srgbClr val="FF0000"/>
                </a:solidFill>
              </a:rPr>
              <a:t> answer be?</a:t>
            </a:r>
            <a:endParaRPr lang="en-US" sz="1200" b="1" dirty="0">
              <a:solidFill>
                <a:srgbClr val="FF0000"/>
              </a:solidFill>
            </a:endParaRPr>
          </a:p>
          <a:p>
            <a:pPr>
              <a:spcBef>
                <a:spcPts val="0"/>
              </a:spcBef>
              <a:spcAft>
                <a:spcPts val="1200"/>
              </a:spcAft>
            </a:pPr>
            <a:r>
              <a:rPr lang="en-US" dirty="0" smtClean="0"/>
              <a:t>Do we have any </a:t>
            </a:r>
            <a:r>
              <a:rPr lang="en-US" b="1" u="sng" dirty="0" smtClean="0"/>
              <a:t>other information</a:t>
            </a:r>
            <a:r>
              <a:rPr lang="en-US" b="1" dirty="0" smtClean="0"/>
              <a:t> </a:t>
            </a:r>
            <a:r>
              <a:rPr lang="en-US" dirty="0" smtClean="0"/>
              <a:t>available to us on this topic – </a:t>
            </a:r>
            <a:r>
              <a:rPr lang="en-US" b="1" dirty="0" smtClean="0">
                <a:solidFill>
                  <a:srgbClr val="008080"/>
                </a:solidFill>
              </a:rPr>
              <a:t>from the brother of </a:t>
            </a:r>
            <a:r>
              <a:rPr lang="en-US" b="1" dirty="0">
                <a:solidFill>
                  <a:srgbClr val="0000FF"/>
                </a:solidFill>
              </a:rPr>
              <a:t>Y</a:t>
            </a:r>
            <a:r>
              <a:rPr lang="en-US" b="1" dirty="0" smtClean="0">
                <a:solidFill>
                  <a:srgbClr val="0000FF"/>
                </a:solidFill>
              </a:rPr>
              <a:t>ahusha?</a:t>
            </a:r>
            <a:endParaRPr lang="en-US" b="1" dirty="0">
              <a:solidFill>
                <a:srgbClr val="0000FF"/>
              </a:solidFill>
            </a:endParaRPr>
          </a:p>
        </p:txBody>
      </p:sp>
      <p:sp>
        <p:nvSpPr>
          <p:cNvPr id="2" name="Slide Number Placeholder 1"/>
          <p:cNvSpPr>
            <a:spLocks noGrp="1"/>
          </p:cNvSpPr>
          <p:nvPr>
            <p:ph type="sldNum" sz="quarter" idx="12"/>
          </p:nvPr>
        </p:nvSpPr>
        <p:spPr>
          <a:xfrm>
            <a:off x="8506690" y="587836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65</a:t>
            </a:fld>
            <a:endParaRPr lang="en-US" dirty="0">
              <a:solidFill>
                <a:schemeClr val="tx1">
                  <a:lumMod val="95000"/>
                  <a:lumOff val="5000"/>
                </a:schemeClr>
              </a:solidFill>
            </a:endParaRPr>
          </a:p>
        </p:txBody>
      </p:sp>
    </p:spTree>
    <p:extLst>
      <p:ext uri="{BB962C8B-B14F-4D97-AF65-F5344CB8AC3E}">
        <p14:creationId xmlns:p14="http://schemas.microsoft.com/office/powerpoint/2010/main" val="4671370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000"/>
                                        <p:tgtEl>
                                          <p:spTgt spid="3">
                                            <p:txEl>
                                              <p:pRg st="2" end="2"/>
                                            </p:txEl>
                                          </p:spTgt>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wipe(left)">
                                      <p:cBhvr>
                                        <p:cTn id="11" dur="1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wipe(left)">
                                      <p:cBhvr>
                                        <p:cTn id="16" dur="1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66FFFF"/>
            </a:gs>
            <a:gs pos="74000">
              <a:schemeClr val="accent1">
                <a:lumMod val="45000"/>
                <a:lumOff val="55000"/>
              </a:schemeClr>
            </a:gs>
            <a:gs pos="83000">
              <a:schemeClr val="accent1">
                <a:lumMod val="45000"/>
                <a:lumOff val="55000"/>
              </a:schemeClr>
            </a:gs>
            <a:gs pos="100000">
              <a:schemeClr val="accent1">
                <a:lumMod val="30000"/>
                <a:lumOff val="70000"/>
              </a:schemeClr>
            </a:gs>
          </a:gsLst>
          <a:lin ang="36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093" y="195652"/>
            <a:ext cx="9597616" cy="874611"/>
          </a:xfrm>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3600000" scaled="0"/>
          </a:gradFill>
          <a:ln w="38100">
            <a:solidFill>
              <a:srgbClr val="CC9900"/>
            </a:solidFill>
          </a:ln>
          <a:scene3d>
            <a:camera prst="orthographicFront"/>
            <a:lightRig rig="threePt" dir="t"/>
          </a:scene3d>
          <a:sp3d>
            <a:bevelT w="114300" prst="artDeco"/>
          </a:sp3d>
        </p:spPr>
        <p:txBody>
          <a:bodyPr>
            <a:normAutofit/>
            <a:sp3d extrusionH="57150">
              <a:bevelT w="38100" h="38100"/>
            </a:sp3d>
          </a:bodyPr>
          <a:lstStyle/>
          <a:p>
            <a:pPr algn="ctr"/>
            <a:r>
              <a:rPr lang="en-US" b="1" dirty="0" err="1" smtClean="0">
                <a:solidFill>
                  <a:srgbClr val="9900CC"/>
                </a:solidFill>
              </a:rPr>
              <a:t>Ya’aqov</a:t>
            </a:r>
            <a:r>
              <a:rPr lang="en-US" dirty="0" smtClean="0"/>
              <a:t> - Half Brother to </a:t>
            </a:r>
            <a:r>
              <a:rPr lang="en-US" b="1" dirty="0">
                <a:solidFill>
                  <a:srgbClr val="0000FF"/>
                </a:solidFill>
              </a:rPr>
              <a:t>Y</a:t>
            </a:r>
            <a:r>
              <a:rPr lang="en-US" b="1" dirty="0" smtClean="0">
                <a:solidFill>
                  <a:srgbClr val="0000FF"/>
                </a:solidFill>
              </a:rPr>
              <a:t>ahusha</a:t>
            </a:r>
            <a:endParaRPr lang="en-US" b="1" dirty="0">
              <a:solidFill>
                <a:srgbClr val="0000FF"/>
              </a:solidFill>
            </a:endParaRPr>
          </a:p>
        </p:txBody>
      </p:sp>
      <p:sp>
        <p:nvSpPr>
          <p:cNvPr id="3" name="Content Placeholder 2"/>
          <p:cNvSpPr>
            <a:spLocks noGrp="1"/>
          </p:cNvSpPr>
          <p:nvPr>
            <p:ph idx="1"/>
          </p:nvPr>
        </p:nvSpPr>
        <p:spPr>
          <a:xfrm>
            <a:off x="367389" y="1315405"/>
            <a:ext cx="11436440" cy="5230870"/>
          </a:xfrm>
          <a:solidFill>
            <a:schemeClr val="bg1"/>
          </a:solidFill>
          <a:ln w="76200">
            <a:solidFill>
              <a:srgbClr val="66FF33"/>
            </a:solidFill>
          </a:ln>
          <a:scene3d>
            <a:camera prst="orthographicFront"/>
            <a:lightRig rig="threePt" dir="t"/>
          </a:scene3d>
          <a:sp3d>
            <a:bevelT w="114300" prst="artDeco"/>
          </a:sp3d>
        </p:spPr>
        <p:txBody>
          <a:bodyPr lIns="182880" tIns="182880">
            <a:normAutofit/>
            <a:sp3d extrusionH="57150">
              <a:bevelT w="38100" h="38100"/>
            </a:sp3d>
          </a:bodyPr>
          <a:lstStyle/>
          <a:p>
            <a:pPr>
              <a:spcBef>
                <a:spcPts val="0"/>
              </a:spcBef>
              <a:spcAft>
                <a:spcPts val="1200"/>
              </a:spcAft>
            </a:pPr>
            <a:r>
              <a:rPr lang="en-US" dirty="0" err="1" smtClean="0">
                <a:solidFill>
                  <a:srgbClr val="9900CC"/>
                </a:solidFill>
              </a:rPr>
              <a:t>Ya’aqov</a:t>
            </a:r>
            <a:r>
              <a:rPr lang="en-US" dirty="0" smtClean="0"/>
              <a:t> (James in our English translations) has provided us with a mountain of information within one verse.</a:t>
            </a:r>
          </a:p>
          <a:p>
            <a:pPr marL="914400" indent="-914400">
              <a:spcBef>
                <a:spcPts val="0"/>
              </a:spcBef>
              <a:spcAft>
                <a:spcPts val="1200"/>
              </a:spcAft>
              <a:buNone/>
            </a:pPr>
            <a:r>
              <a:rPr lang="en-US" dirty="0" smtClean="0">
                <a:solidFill>
                  <a:srgbClr val="008080"/>
                </a:solidFill>
                <a:latin typeface="Georgia" panose="02040502050405020303" pitchFamily="18" charset="0"/>
              </a:rPr>
              <a:t>James </a:t>
            </a:r>
            <a:r>
              <a:rPr lang="en-US" dirty="0">
                <a:solidFill>
                  <a:srgbClr val="008080"/>
                </a:solidFill>
                <a:latin typeface="Georgia" panose="02040502050405020303" pitchFamily="18" charset="0"/>
              </a:rPr>
              <a:t>1:17</a:t>
            </a:r>
            <a:r>
              <a:rPr lang="en-US" dirty="0">
                <a:solidFill>
                  <a:prstClr val="black"/>
                </a:solidFill>
                <a:latin typeface="Georgia" panose="02040502050405020303" pitchFamily="18" charset="0"/>
              </a:rPr>
              <a:t>  Every good gift and every perfect gift is from above, coming down from the </a:t>
            </a:r>
            <a:r>
              <a:rPr lang="en-US" b="1" dirty="0">
                <a:solidFill>
                  <a:srgbClr val="C00000"/>
                </a:solidFill>
                <a:latin typeface="Georgia" panose="02040502050405020303" pitchFamily="18" charset="0"/>
              </a:rPr>
              <a:t>Father of lights, </a:t>
            </a:r>
            <a:r>
              <a:rPr lang="en-US" dirty="0">
                <a:solidFill>
                  <a:srgbClr val="0000FF"/>
                </a:solidFill>
                <a:latin typeface="Georgia" panose="02040502050405020303" pitchFamily="18" charset="0"/>
              </a:rPr>
              <a:t>with whom there is no change, </a:t>
            </a:r>
            <a:r>
              <a:rPr lang="en-US" dirty="0" smtClean="0">
                <a:solidFill>
                  <a:srgbClr val="0000FF"/>
                </a:solidFill>
                <a:latin typeface="Georgia" panose="02040502050405020303" pitchFamily="18" charset="0"/>
              </a:rPr>
              <a:t>		</a:t>
            </a:r>
            <a:r>
              <a:rPr lang="en-US" b="1" i="1" u="sng" dirty="0" smtClean="0">
                <a:solidFill>
                  <a:srgbClr val="9900CC"/>
                </a:solidFill>
                <a:latin typeface="Georgia" panose="02040502050405020303" pitchFamily="18" charset="0"/>
              </a:rPr>
              <a:t>NOR SHADOW OF TURNING</a:t>
            </a:r>
            <a:r>
              <a:rPr lang="en-US" b="1" i="1" dirty="0" smtClean="0">
                <a:solidFill>
                  <a:srgbClr val="9900CC"/>
                </a:solidFill>
                <a:latin typeface="Georgia" panose="02040502050405020303" pitchFamily="18" charset="0"/>
              </a:rPr>
              <a:t>.</a:t>
            </a:r>
            <a:endParaRPr lang="en-US" dirty="0" smtClean="0"/>
          </a:p>
          <a:p>
            <a:pPr marL="365760" indent="-914400">
              <a:spcBef>
                <a:spcPts val="0"/>
              </a:spcBef>
              <a:spcAft>
                <a:spcPts val="1200"/>
              </a:spcAft>
              <a:buNone/>
            </a:pPr>
            <a:r>
              <a:rPr lang="en-US" b="1" dirty="0" smtClean="0">
                <a:solidFill>
                  <a:srgbClr val="C00000"/>
                </a:solidFill>
              </a:rPr>
              <a:t>Question:  Does the moon cast forth </a:t>
            </a:r>
            <a:r>
              <a:rPr lang="en-US" b="1" u="sng" dirty="0" smtClean="0">
                <a:solidFill>
                  <a:srgbClr val="C00000"/>
                </a:solidFill>
              </a:rPr>
              <a:t>its own light</a:t>
            </a:r>
            <a:r>
              <a:rPr lang="en-US" b="1" dirty="0" smtClean="0">
                <a:solidFill>
                  <a:srgbClr val="C00000"/>
                </a:solidFill>
              </a:rPr>
              <a:t>?  </a:t>
            </a:r>
          </a:p>
          <a:p>
            <a:pPr marL="0" indent="0">
              <a:spcBef>
                <a:spcPts val="0"/>
              </a:spcBef>
              <a:spcAft>
                <a:spcPts val="1200"/>
              </a:spcAft>
              <a:buNone/>
            </a:pPr>
            <a:r>
              <a:rPr lang="en-US" dirty="0" smtClean="0"/>
              <a:t>No?  What lights could this verse possibly be pointing to?           What about </a:t>
            </a:r>
            <a:br>
              <a:rPr lang="en-US" dirty="0" smtClean="0"/>
            </a:br>
            <a:r>
              <a:rPr lang="en-US" dirty="0" smtClean="0">
                <a:solidFill>
                  <a:srgbClr val="00B050"/>
                </a:solidFill>
              </a:rPr>
              <a:t>Gen 1:16.</a:t>
            </a:r>
            <a:r>
              <a:rPr lang="en-US" dirty="0" smtClean="0"/>
              <a:t>  There we read that </a:t>
            </a:r>
            <a:r>
              <a:rPr lang="en-US" b="1" dirty="0" smtClean="0">
                <a:solidFill>
                  <a:srgbClr val="0000FF"/>
                </a:solidFill>
              </a:rPr>
              <a:t>Yahuah</a:t>
            </a:r>
            <a:r>
              <a:rPr lang="en-US" dirty="0" smtClean="0"/>
              <a:t> made –      </a:t>
            </a:r>
            <a:r>
              <a:rPr lang="en-US" b="1" dirty="0" smtClean="0">
                <a:solidFill>
                  <a:srgbClr val="00B050"/>
                </a:solidFill>
              </a:rPr>
              <a:t>TWO </a:t>
            </a:r>
            <a:r>
              <a:rPr lang="en-US" b="1" u="sng" dirty="0" smtClean="0">
                <a:solidFill>
                  <a:srgbClr val="00B050"/>
                </a:solidFill>
                <a:latin typeface="Arial Black" pitchFamily="34" charset="0"/>
              </a:rPr>
              <a:t>GREAT</a:t>
            </a:r>
            <a:r>
              <a:rPr lang="en-US" b="1" dirty="0" smtClean="0">
                <a:solidFill>
                  <a:srgbClr val="00B050"/>
                </a:solidFill>
              </a:rPr>
              <a:t> LIGHTS.</a:t>
            </a:r>
          </a:p>
          <a:p>
            <a:pPr marL="0" indent="0">
              <a:spcBef>
                <a:spcPts val="0"/>
              </a:spcBef>
              <a:spcAft>
                <a:spcPts val="1200"/>
              </a:spcAft>
              <a:buNone/>
            </a:pPr>
            <a:r>
              <a:rPr lang="en-US" dirty="0" smtClean="0"/>
              <a:t>As the moon does not have its own light but only </a:t>
            </a:r>
            <a:r>
              <a:rPr lang="en-US" b="1" u="sng" dirty="0" smtClean="0">
                <a:solidFill>
                  <a:srgbClr val="FF0000"/>
                </a:solidFill>
              </a:rPr>
              <a:t>reflects</a:t>
            </a:r>
            <a:r>
              <a:rPr lang="en-US" b="1" dirty="0" smtClean="0">
                <a:solidFill>
                  <a:srgbClr val="FF0000"/>
                </a:solidFill>
              </a:rPr>
              <a:t> </a:t>
            </a:r>
            <a:r>
              <a:rPr lang="en-US" dirty="0" smtClean="0"/>
              <a:t>the light of the sun, how can it be said that the moon is being referenced here as one of the two great lights (or the </a:t>
            </a:r>
            <a:r>
              <a:rPr lang="en-US" u="sng" dirty="0" smtClean="0"/>
              <a:t>lesser</a:t>
            </a:r>
            <a:r>
              <a:rPr lang="en-US" dirty="0" smtClean="0"/>
              <a:t> of the two great lights)?</a:t>
            </a:r>
            <a:endParaRPr lang="en-US" dirty="0"/>
          </a:p>
        </p:txBody>
      </p:sp>
      <p:sp>
        <p:nvSpPr>
          <p:cNvPr id="4" name="Slide Number Placeholder 3"/>
          <p:cNvSpPr>
            <a:spLocks noGrp="1"/>
          </p:cNvSpPr>
          <p:nvPr>
            <p:ph type="sldNum" sz="quarter" idx="12"/>
          </p:nvPr>
        </p:nvSpPr>
        <p:spPr>
          <a:xfrm>
            <a:off x="8991750" y="6087631"/>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66</a:t>
            </a:fld>
            <a:endParaRPr lang="en-US" dirty="0">
              <a:solidFill>
                <a:schemeClr val="tx1"/>
              </a:solidFill>
            </a:endParaRPr>
          </a:p>
        </p:txBody>
      </p:sp>
      <p:sp>
        <p:nvSpPr>
          <p:cNvPr id="5" name="Bent-Up Arrow 4"/>
          <p:cNvSpPr/>
          <p:nvPr/>
        </p:nvSpPr>
        <p:spPr>
          <a:xfrm rot="10800000">
            <a:off x="8857557" y="3624549"/>
            <a:ext cx="1002535" cy="903384"/>
          </a:xfrm>
          <a:prstGeom prst="bentUpArrow">
            <a:avLst>
              <a:gd name="adj1" fmla="val 15950"/>
              <a:gd name="adj2" fmla="val 39140"/>
              <a:gd name="adj3" fmla="val 50000"/>
            </a:avLst>
          </a:prstGeom>
          <a:solidFill>
            <a:srgbClr val="D5B8EA"/>
          </a:solidFill>
          <a:ln w="76200">
            <a:solidFill>
              <a:srgbClr val="0000CC"/>
            </a:solidFill>
          </a:ln>
          <a:effectLst>
            <a:glow rad="127000">
              <a:srgbClr val="CC00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Explosion 2 5"/>
          <p:cNvSpPr/>
          <p:nvPr/>
        </p:nvSpPr>
        <p:spPr>
          <a:xfrm rot="973283">
            <a:off x="9958124" y="3225174"/>
            <a:ext cx="1444618" cy="1071467"/>
          </a:xfrm>
          <a:prstGeom prst="irregularSeal2">
            <a:avLst/>
          </a:prstGeom>
          <a:solidFill>
            <a:srgbClr val="D5B8EA"/>
          </a:solidFill>
          <a:ln w="76200">
            <a:solidFill>
              <a:srgbClr val="0000CC"/>
            </a:solidFill>
          </a:ln>
          <a:effectLst>
            <a:glow rad="127000">
              <a:srgbClr val="CC00FF"/>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554048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repeatCount="5000" fill="hold" grpId="0" nodeType="afterEffect">
                                  <p:stCondLst>
                                    <p:cond delay="800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par>
                                <p:cTn id="19" presetID="14" presetClass="entr" presetSubtype="10" repeatCount="5000" fill="hold" grpId="0" nodeType="withEffect">
                                  <p:stCondLst>
                                    <p:cond delay="800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3399"/>
            </a:gs>
            <a:gs pos="89000">
              <a:schemeClr val="bg2">
                <a:tint val="98000"/>
                <a:satMod val="130000"/>
                <a:shade val="90000"/>
                <a:lumMod val="103000"/>
              </a:schemeClr>
            </a:gs>
            <a:gs pos="100000">
              <a:schemeClr val="bg2">
                <a:shade val="63000"/>
                <a:satMod val="120000"/>
              </a:schemeClr>
            </a:gs>
          </a:gsLst>
          <a:lin ang="138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112915"/>
            <a:ext cx="10560627" cy="779318"/>
          </a:xfrm>
          <a:pattFill prst="horzBrick">
            <a:fgClr>
              <a:schemeClr val="bg1">
                <a:lumMod val="85000"/>
              </a:schemeClr>
            </a:fgClr>
            <a:bgClr>
              <a:schemeClr val="bg1"/>
            </a:bgClr>
          </a:pattFill>
          <a:ln>
            <a:solidFill>
              <a:schemeClr val="tx1"/>
            </a:solidFill>
          </a:ln>
          <a:scene3d>
            <a:camera prst="orthographicFront"/>
            <a:lightRig rig="threePt" dir="t"/>
          </a:scene3d>
          <a:sp3d>
            <a:bevelT/>
          </a:sp3d>
        </p:spPr>
        <p:txBody>
          <a:bodyPr anchor="ctr">
            <a:normAutofit fontScale="90000"/>
            <a:sp3d extrusionH="57150">
              <a:bevelT w="38100" h="38100"/>
            </a:sp3d>
          </a:bodyPr>
          <a:lstStyle/>
          <a:p>
            <a:pPr algn="ctr"/>
            <a:r>
              <a:rPr lang="en-US" dirty="0" smtClean="0"/>
              <a:t>What are the </a:t>
            </a:r>
            <a:r>
              <a:rPr lang="en-US" b="1" dirty="0" smtClean="0">
                <a:solidFill>
                  <a:srgbClr val="008080"/>
                </a:solidFill>
                <a:effectLst>
                  <a:outerShdw blurRad="50800" dist="38100" dir="2700000" algn="tl" rotWithShape="0">
                    <a:prstClr val="black">
                      <a:alpha val="40000"/>
                    </a:prstClr>
                  </a:outerShdw>
                </a:effectLst>
                <a:latin typeface="Arial Black" panose="020B0A04020102020204" pitchFamily="34" charset="0"/>
              </a:rPr>
              <a:t>“</a:t>
            </a:r>
            <a:r>
              <a:rPr lang="en-US" dirty="0" smtClean="0">
                <a:solidFill>
                  <a:srgbClr val="008080"/>
                </a:solidFill>
                <a:effectLst>
                  <a:outerShdw blurRad="50800" dist="38100" dir="2700000" algn="tl" rotWithShape="0">
                    <a:prstClr val="black">
                      <a:alpha val="40000"/>
                    </a:prstClr>
                  </a:outerShdw>
                </a:effectLst>
                <a:latin typeface="Arial Black" panose="020B0A04020102020204" pitchFamily="34" charset="0"/>
              </a:rPr>
              <a:t>TWO GREAT LIGHTS”?</a:t>
            </a:r>
            <a:endParaRPr lang="en-US" dirty="0">
              <a:solidFill>
                <a:srgbClr val="008080"/>
              </a:solidFill>
              <a:effectLst>
                <a:outerShdw blurRad="50800" dist="38100" dir="2700000" algn="tl" rotWithShape="0">
                  <a:prstClr val="black">
                    <a:alpha val="40000"/>
                  </a:prstClr>
                </a:outerShdw>
              </a:effectLst>
              <a:latin typeface="Arial Black" panose="020B0A04020102020204" pitchFamily="34" charset="0"/>
            </a:endParaRPr>
          </a:p>
        </p:txBody>
      </p:sp>
      <p:sp>
        <p:nvSpPr>
          <p:cNvPr id="3" name="Content Placeholder 2"/>
          <p:cNvSpPr>
            <a:spLocks noGrp="1"/>
          </p:cNvSpPr>
          <p:nvPr>
            <p:ph idx="1"/>
          </p:nvPr>
        </p:nvSpPr>
        <p:spPr>
          <a:xfrm>
            <a:off x="296214" y="991672"/>
            <a:ext cx="11526592" cy="5658509"/>
          </a:xfrm>
          <a:solidFill>
            <a:schemeClr val="bg1">
              <a:lumMod val="95000"/>
            </a:schemeClr>
          </a:solidFill>
          <a:ln>
            <a:solidFill>
              <a:schemeClr val="tx1"/>
            </a:solidFill>
          </a:ln>
          <a:scene3d>
            <a:camera prst="orthographicFront"/>
            <a:lightRig rig="threePt" dir="t"/>
          </a:scene3d>
          <a:sp3d>
            <a:bevelT w="139700" h="139700" prst="divot"/>
          </a:sp3d>
        </p:spPr>
        <p:txBody>
          <a:bodyPr lIns="182880" tIns="182880">
            <a:normAutofit/>
            <a:sp3d extrusionH="57150">
              <a:bevelT w="38100" h="38100"/>
            </a:sp3d>
          </a:bodyPr>
          <a:lstStyle/>
          <a:p>
            <a:pPr>
              <a:spcBef>
                <a:spcPts val="0"/>
              </a:spcBef>
              <a:spcAft>
                <a:spcPts val="1200"/>
              </a:spcAft>
            </a:pPr>
            <a:r>
              <a:rPr lang="en-US" dirty="0" smtClean="0">
                <a:solidFill>
                  <a:srgbClr val="FF9900"/>
                </a:solidFill>
              </a:rPr>
              <a:t>According to the </a:t>
            </a:r>
            <a:r>
              <a:rPr lang="en-US" b="1" dirty="0" smtClean="0">
                <a:solidFill>
                  <a:srgbClr val="CC0099"/>
                </a:solidFill>
              </a:rPr>
              <a:t>tequfah</a:t>
            </a:r>
            <a:r>
              <a:rPr lang="en-US" dirty="0" smtClean="0"/>
              <a:t> (equinox) </a:t>
            </a:r>
            <a:r>
              <a:rPr lang="en-US" dirty="0">
                <a:solidFill>
                  <a:srgbClr val="FF9900"/>
                </a:solidFill>
              </a:rPr>
              <a:t>initiating the beginning of the new year, there </a:t>
            </a:r>
            <a:r>
              <a:rPr lang="en-US" dirty="0" smtClean="0">
                <a:solidFill>
                  <a:srgbClr val="FF9900"/>
                </a:solidFill>
              </a:rPr>
              <a:t>are </a:t>
            </a:r>
            <a:r>
              <a:rPr lang="en-US" b="1" i="1" u="sng" dirty="0">
                <a:solidFill>
                  <a:srgbClr val="FF9900"/>
                </a:solidFill>
              </a:rPr>
              <a:t>two lights</a:t>
            </a:r>
            <a:r>
              <a:rPr lang="en-US" b="1" i="1" dirty="0">
                <a:solidFill>
                  <a:srgbClr val="FF9900"/>
                </a:solidFill>
              </a:rPr>
              <a:t> </a:t>
            </a:r>
            <a:r>
              <a:rPr lang="en-US" dirty="0" smtClean="0">
                <a:solidFill>
                  <a:srgbClr val="FF9900"/>
                </a:solidFill>
              </a:rPr>
              <a:t>which</a:t>
            </a:r>
            <a:r>
              <a:rPr lang="en-US" b="1" i="1" dirty="0" smtClean="0">
                <a:solidFill>
                  <a:srgbClr val="FF9900"/>
                </a:solidFill>
              </a:rPr>
              <a:t> </a:t>
            </a:r>
            <a:r>
              <a:rPr lang="en-US" dirty="0" smtClean="0">
                <a:solidFill>
                  <a:srgbClr val="FF9900"/>
                </a:solidFill>
              </a:rPr>
              <a:t>actuate </a:t>
            </a:r>
            <a:r>
              <a:rPr lang="en-US" dirty="0">
                <a:solidFill>
                  <a:srgbClr val="FF9900"/>
                </a:solidFill>
              </a:rPr>
              <a:t>this </a:t>
            </a:r>
            <a:r>
              <a:rPr lang="en-US" dirty="0" smtClean="0">
                <a:solidFill>
                  <a:srgbClr val="FF9900"/>
                </a:solidFill>
              </a:rPr>
              <a:t>event. </a:t>
            </a:r>
            <a:r>
              <a:rPr lang="en-US" dirty="0" smtClean="0"/>
              <a:t>(The original Hebrew language  declares the </a:t>
            </a:r>
            <a:r>
              <a:rPr lang="en-US" dirty="0" err="1" smtClean="0"/>
              <a:t>tequfah</a:t>
            </a:r>
            <a:r>
              <a:rPr lang="en-US" dirty="0" smtClean="0"/>
              <a:t> as being the year-end).</a:t>
            </a:r>
            <a:endParaRPr lang="en-US" dirty="0" smtClean="0">
              <a:solidFill>
                <a:srgbClr val="FF9900"/>
              </a:solidFill>
            </a:endParaRPr>
          </a:p>
          <a:p>
            <a:pPr>
              <a:spcBef>
                <a:spcPts val="0"/>
              </a:spcBef>
              <a:spcAft>
                <a:spcPts val="1200"/>
              </a:spcAft>
            </a:pPr>
            <a:r>
              <a:rPr lang="en-US" dirty="0" smtClean="0"/>
              <a:t>These </a:t>
            </a:r>
            <a:r>
              <a:rPr lang="en-US" b="1" u="sng" dirty="0" smtClean="0"/>
              <a:t>TWO</a:t>
            </a:r>
            <a:r>
              <a:rPr lang="en-US" dirty="0" smtClean="0"/>
              <a:t> are; </a:t>
            </a:r>
            <a:r>
              <a:rPr lang="en-US" b="1" dirty="0" smtClean="0">
                <a:solidFill>
                  <a:srgbClr val="FF0000"/>
                </a:solidFill>
              </a:rPr>
              <a:t>1. </a:t>
            </a:r>
            <a:r>
              <a:rPr lang="en-US" b="1" dirty="0" smtClean="0">
                <a:solidFill>
                  <a:srgbClr val="9900CC"/>
                </a:solidFill>
              </a:rPr>
              <a:t>Mazzaroth light</a:t>
            </a:r>
            <a:r>
              <a:rPr lang="en-US" b="1" dirty="0" smtClean="0">
                <a:ln>
                  <a:solidFill>
                    <a:sysClr val="windowText" lastClr="000000"/>
                  </a:solidFill>
                </a:ln>
                <a:solidFill>
                  <a:srgbClr val="34E9FC"/>
                </a:solidFill>
              </a:rPr>
              <a:t> </a:t>
            </a:r>
            <a:r>
              <a:rPr lang="en-US" b="1" dirty="0" smtClean="0">
                <a:ln>
                  <a:solidFill>
                    <a:sysClr val="windowText" lastClr="000000"/>
                  </a:solidFill>
                </a:ln>
                <a:solidFill>
                  <a:srgbClr val="34E9FC"/>
                </a:solidFill>
                <a:effectLst>
                  <a:glow rad="127000">
                    <a:srgbClr val="34E9FC"/>
                  </a:glow>
                </a:effectLst>
              </a:rPr>
              <a:t>–           </a:t>
            </a:r>
            <a:r>
              <a:rPr lang="en-US" b="1" dirty="0" smtClean="0">
                <a:solidFill>
                  <a:srgbClr val="9900CC"/>
                </a:solidFill>
              </a:rPr>
              <a:t>	 </a:t>
            </a:r>
            <a:r>
              <a:rPr lang="en-US" b="1" dirty="0">
                <a:ln>
                  <a:solidFill>
                    <a:sysClr val="windowText" lastClr="000000"/>
                  </a:solidFill>
                </a:ln>
                <a:solidFill>
                  <a:srgbClr val="34E9FC"/>
                </a:solidFill>
                <a:effectLst>
                  <a:glow rad="127000">
                    <a:srgbClr val="34E9FC"/>
                  </a:glow>
                </a:effectLst>
              </a:rPr>
              <a:t>– </a:t>
            </a:r>
            <a:r>
              <a:rPr lang="en-US" dirty="0" smtClean="0"/>
              <a:t>from the Constellations, and </a:t>
            </a:r>
            <a:r>
              <a:rPr lang="en-US" b="1" dirty="0" smtClean="0">
                <a:solidFill>
                  <a:srgbClr val="FF0000"/>
                </a:solidFill>
              </a:rPr>
              <a:t>2.</a:t>
            </a:r>
            <a:r>
              <a:rPr lang="en-US" dirty="0" smtClean="0"/>
              <a:t> the position of the sun </a:t>
            </a:r>
            <a:r>
              <a:rPr lang="en-US" dirty="0" smtClean="0">
                <a:ln>
                  <a:solidFill>
                    <a:sysClr val="windowText" lastClr="000000"/>
                  </a:solidFill>
                </a:ln>
                <a:solidFill>
                  <a:srgbClr val="FFFF00"/>
                </a:solidFill>
                <a:effectLst>
                  <a:glow rad="228600">
                    <a:schemeClr val="accent4">
                      <a:satMod val="175000"/>
                      <a:alpha val="40000"/>
                    </a:schemeClr>
                  </a:glow>
                </a:effectLst>
              </a:rPr>
              <a:t>light –		   </a:t>
            </a:r>
            <a:r>
              <a:rPr lang="en-US" dirty="0" smtClean="0">
                <a:ln>
                  <a:solidFill>
                    <a:sysClr val="windowText" lastClr="000000"/>
                  </a:solidFill>
                </a:ln>
                <a:solidFill>
                  <a:srgbClr val="00FF00"/>
                </a:solidFill>
                <a:effectLst>
                  <a:glow rad="127000">
                    <a:srgbClr val="00FF00"/>
                  </a:glow>
                </a:effectLst>
              </a:rPr>
              <a:t>– </a:t>
            </a:r>
            <a:r>
              <a:rPr lang="en-US" dirty="0" smtClean="0"/>
              <a:t>within the </a:t>
            </a:r>
            <a:r>
              <a:rPr lang="en-US" b="1" dirty="0" smtClean="0">
                <a:solidFill>
                  <a:srgbClr val="9900CC"/>
                </a:solidFill>
              </a:rPr>
              <a:t>Mazzaroth.</a:t>
            </a:r>
          </a:p>
          <a:p>
            <a:pPr>
              <a:spcBef>
                <a:spcPts val="0"/>
              </a:spcBef>
              <a:spcAft>
                <a:spcPts val="1200"/>
              </a:spcAft>
            </a:pPr>
            <a:r>
              <a:rPr lang="en-US" dirty="0" smtClean="0"/>
              <a:t>These are the </a:t>
            </a:r>
            <a:r>
              <a:rPr lang="en-US" b="1" dirty="0" smtClean="0">
                <a:solidFill>
                  <a:srgbClr val="9900CC"/>
                </a:solidFill>
              </a:rPr>
              <a:t>TWO </a:t>
            </a:r>
            <a:r>
              <a:rPr lang="en-US" b="1" u="sng" dirty="0" smtClean="0">
                <a:solidFill>
                  <a:srgbClr val="9900CC"/>
                </a:solidFill>
                <a:latin typeface="Arial Black" pitchFamily="34" charset="0"/>
              </a:rPr>
              <a:t>GREAT</a:t>
            </a:r>
            <a:r>
              <a:rPr lang="en-US" b="1" dirty="0" smtClean="0">
                <a:solidFill>
                  <a:srgbClr val="9900CC"/>
                </a:solidFill>
              </a:rPr>
              <a:t> LIGHTS!  </a:t>
            </a:r>
            <a:br>
              <a:rPr lang="en-US" b="1" dirty="0" smtClean="0">
                <a:solidFill>
                  <a:srgbClr val="9900CC"/>
                </a:solidFill>
              </a:rPr>
            </a:br>
            <a:r>
              <a:rPr lang="en-US" dirty="0" smtClean="0"/>
              <a:t>It is from earth that we are to observe the </a:t>
            </a:r>
            <a:r>
              <a:rPr lang="en-US" b="1" dirty="0" smtClean="0">
                <a:solidFill>
                  <a:srgbClr val="E46C0A"/>
                </a:solidFill>
                <a:effectLst>
                  <a:glow rad="152400">
                    <a:srgbClr val="34E9FC"/>
                  </a:glow>
                </a:effectLst>
                <a:latin typeface="Arial Black" pitchFamily="34" charset="0"/>
              </a:rPr>
              <a:t>LIGHT</a:t>
            </a:r>
            <a:r>
              <a:rPr lang="en-US" dirty="0" smtClean="0">
                <a:solidFill>
                  <a:srgbClr val="E46C0A"/>
                </a:solidFill>
              </a:rPr>
              <a:t> </a:t>
            </a:r>
            <a:r>
              <a:rPr lang="en-US" dirty="0" smtClean="0"/>
              <a:t>of the </a:t>
            </a:r>
            <a:r>
              <a:rPr lang="en-US" b="1" dirty="0">
                <a:solidFill>
                  <a:srgbClr val="9900CC"/>
                </a:solidFill>
              </a:rPr>
              <a:t>S</a:t>
            </a:r>
            <a:r>
              <a:rPr lang="en-US" b="1" dirty="0" smtClean="0">
                <a:solidFill>
                  <a:srgbClr val="9900CC"/>
                </a:solidFill>
              </a:rPr>
              <a:t>un</a:t>
            </a:r>
            <a:r>
              <a:rPr lang="en-US" dirty="0" smtClean="0">
                <a:solidFill>
                  <a:srgbClr val="E46C0A"/>
                </a:solidFill>
              </a:rPr>
              <a:t> </a:t>
            </a:r>
            <a:r>
              <a:rPr lang="en-US" dirty="0" smtClean="0"/>
              <a:t>recording its location within the </a:t>
            </a:r>
            <a:r>
              <a:rPr lang="en-US" b="1" dirty="0" smtClean="0">
                <a:solidFill>
                  <a:srgbClr val="E46C0A"/>
                </a:solidFill>
                <a:effectLst>
                  <a:glow rad="152400">
                    <a:srgbClr val="34E9FC"/>
                  </a:glow>
                </a:effectLst>
                <a:latin typeface="Arial Black" pitchFamily="34" charset="0"/>
              </a:rPr>
              <a:t>LIGHT</a:t>
            </a:r>
            <a:r>
              <a:rPr lang="en-US" dirty="0" smtClean="0">
                <a:solidFill>
                  <a:srgbClr val="E46C0A"/>
                </a:solidFill>
              </a:rPr>
              <a:t> </a:t>
            </a:r>
            <a:r>
              <a:rPr lang="en-US" dirty="0" smtClean="0"/>
              <a:t>of the </a:t>
            </a:r>
            <a:r>
              <a:rPr lang="en-US" b="1" dirty="0" smtClean="0">
                <a:solidFill>
                  <a:srgbClr val="9900CC"/>
                </a:solidFill>
              </a:rPr>
              <a:t>Mazzaroth</a:t>
            </a:r>
            <a:r>
              <a:rPr lang="en-US" dirty="0" smtClean="0"/>
              <a:t> constellations. </a:t>
            </a:r>
          </a:p>
          <a:p>
            <a:pPr>
              <a:spcBef>
                <a:spcPts val="0"/>
              </a:spcBef>
              <a:spcAft>
                <a:spcPts val="1200"/>
              </a:spcAft>
            </a:pPr>
            <a:r>
              <a:rPr lang="en-US" dirty="0" smtClean="0"/>
              <a:t>How was this measured in ancient times?  </a:t>
            </a:r>
            <a:r>
              <a:rPr lang="en-US" b="1" dirty="0" smtClean="0">
                <a:solidFill>
                  <a:srgbClr val="008080"/>
                </a:solidFill>
              </a:rPr>
              <a:t>By a sun dial!</a:t>
            </a:r>
          </a:p>
          <a:p>
            <a:pPr>
              <a:spcBef>
                <a:spcPts val="0"/>
              </a:spcBef>
              <a:spcAft>
                <a:spcPts val="1200"/>
              </a:spcAft>
            </a:pPr>
            <a:r>
              <a:rPr lang="en-US" b="1" dirty="0" smtClean="0">
                <a:solidFill>
                  <a:srgbClr val="FF0000"/>
                </a:solidFill>
              </a:rPr>
              <a:t>Does the </a:t>
            </a:r>
            <a:r>
              <a:rPr lang="en-US" b="1" u="sng" dirty="0" smtClean="0">
                <a:solidFill>
                  <a:srgbClr val="FF0000"/>
                </a:solidFill>
              </a:rPr>
              <a:t>moon cast a shadow of </a:t>
            </a:r>
            <a:r>
              <a:rPr lang="en-US" b="1" u="sng" dirty="0" smtClean="0">
                <a:solidFill>
                  <a:srgbClr val="FF0000"/>
                </a:solidFill>
                <a:effectLst>
                  <a:glow rad="228600">
                    <a:schemeClr val="accent6">
                      <a:satMod val="175000"/>
                      <a:alpha val="40000"/>
                    </a:schemeClr>
                  </a:glow>
                </a:effectLst>
              </a:rPr>
              <a:t>its own light</a:t>
            </a:r>
            <a:r>
              <a:rPr lang="en-US" b="1" dirty="0" smtClean="0">
                <a:solidFill>
                  <a:srgbClr val="FF0000"/>
                </a:solidFill>
                <a:effectLst>
                  <a:glow rad="228600">
                    <a:schemeClr val="accent6">
                      <a:satMod val="175000"/>
                      <a:alpha val="40000"/>
                    </a:schemeClr>
                  </a:glow>
                </a:effectLst>
              </a:rPr>
              <a:t> </a:t>
            </a:r>
            <a:r>
              <a:rPr lang="en-US" b="1" dirty="0" smtClean="0">
                <a:solidFill>
                  <a:srgbClr val="FF0000"/>
                </a:solidFill>
              </a:rPr>
              <a:t>on the earth, causing a </a:t>
            </a:r>
            <a:r>
              <a:rPr lang="en-US" b="1" dirty="0" smtClean="0"/>
              <a:t>shadow</a:t>
            </a:r>
            <a:r>
              <a:rPr lang="en-US" b="1" dirty="0" smtClean="0">
                <a:solidFill>
                  <a:srgbClr val="FF0000"/>
                </a:solidFill>
              </a:rPr>
              <a:t> from its own light (without any assistance from the sun)?</a:t>
            </a:r>
          </a:p>
          <a:p>
            <a:pPr>
              <a:spcBef>
                <a:spcPts val="0"/>
              </a:spcBef>
              <a:spcAft>
                <a:spcPts val="1200"/>
              </a:spcAft>
            </a:pPr>
            <a:r>
              <a:rPr lang="en-US" b="1" dirty="0" smtClean="0"/>
              <a:t>No, it does not!  </a:t>
            </a:r>
            <a:r>
              <a:rPr lang="en-US" b="1" dirty="0" smtClean="0">
                <a:latin typeface="Arial Black" pitchFamily="34" charset="0"/>
              </a:rPr>
              <a:t>The moon is </a:t>
            </a:r>
            <a:r>
              <a:rPr lang="en-US" b="1" u="sng" dirty="0" smtClean="0">
                <a:latin typeface="Arial Black" pitchFamily="34" charset="0"/>
              </a:rPr>
              <a:t>DARKNESS</a:t>
            </a:r>
            <a:r>
              <a:rPr lang="en-US" b="1" dirty="0" smtClean="0">
                <a:latin typeface="Arial Black" pitchFamily="34" charset="0"/>
              </a:rPr>
              <a:t> without sunlight!</a:t>
            </a:r>
            <a:endParaRPr lang="en-US" b="1" dirty="0">
              <a:latin typeface="Arial Black" pitchFamily="34" charset="0"/>
            </a:endParaRPr>
          </a:p>
        </p:txBody>
      </p:sp>
      <p:sp>
        <p:nvSpPr>
          <p:cNvPr id="4" name="Slide Number Placeholder 3"/>
          <p:cNvSpPr>
            <a:spLocks noGrp="1"/>
          </p:cNvSpPr>
          <p:nvPr>
            <p:ph type="sldNum" sz="quarter" idx="12"/>
          </p:nvPr>
        </p:nvSpPr>
        <p:spPr>
          <a:xfrm>
            <a:off x="8936183" y="6139582"/>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67</a:t>
            </a:fld>
            <a:endParaRPr lang="en-US" dirty="0">
              <a:solidFill>
                <a:schemeClr val="tx1"/>
              </a:solidFill>
            </a:endParaRPr>
          </a:p>
        </p:txBody>
      </p:sp>
      <p:sp>
        <p:nvSpPr>
          <p:cNvPr id="5" name="Rectangle 4"/>
          <p:cNvSpPr/>
          <p:nvPr/>
        </p:nvSpPr>
        <p:spPr>
          <a:xfrm>
            <a:off x="6012949" y="2413541"/>
            <a:ext cx="1864110" cy="4501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a:ln>
                  <a:solidFill>
                    <a:sysClr val="windowText" lastClr="000000"/>
                  </a:solidFill>
                </a:ln>
                <a:solidFill>
                  <a:srgbClr val="34E9FC"/>
                </a:solidFill>
                <a:effectLst>
                  <a:glow rad="127000">
                    <a:srgbClr val="34E9FC"/>
                  </a:glow>
                </a:effectLst>
              </a:rPr>
              <a:t>K</a:t>
            </a:r>
            <a:r>
              <a:rPr lang="en-US" sz="2800" dirty="0" smtClean="0">
                <a:ln>
                  <a:solidFill>
                    <a:sysClr val="windowText" lastClr="000000"/>
                  </a:solidFill>
                </a:ln>
                <a:solidFill>
                  <a:srgbClr val="34E9FC"/>
                </a:solidFill>
                <a:effectLst>
                  <a:glow rad="127000">
                    <a:srgbClr val="34E9FC"/>
                  </a:glow>
                </a:effectLst>
              </a:rPr>
              <a:t>nowledge</a:t>
            </a:r>
            <a:endParaRPr lang="en-US" sz="2800" dirty="0">
              <a:ln>
                <a:solidFill>
                  <a:sysClr val="windowText" lastClr="000000"/>
                </a:solidFill>
              </a:ln>
              <a:solidFill>
                <a:srgbClr val="34E9FC"/>
              </a:solidFill>
              <a:effectLst>
                <a:glow rad="127000">
                  <a:srgbClr val="34E9FC"/>
                </a:glow>
              </a:effectLst>
            </a:endParaRPr>
          </a:p>
        </p:txBody>
      </p:sp>
      <p:sp>
        <p:nvSpPr>
          <p:cNvPr id="6" name="Rectangle 5"/>
          <p:cNvSpPr/>
          <p:nvPr/>
        </p:nvSpPr>
        <p:spPr>
          <a:xfrm>
            <a:off x="5864692" y="2841673"/>
            <a:ext cx="1241448" cy="3938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ln>
                  <a:solidFill>
                    <a:sysClr val="windowText" lastClr="000000"/>
                  </a:solidFill>
                </a:ln>
                <a:solidFill>
                  <a:srgbClr val="00FF00"/>
                </a:solidFill>
                <a:effectLst>
                  <a:glow rad="127000">
                    <a:srgbClr val="00FF00"/>
                  </a:glow>
                </a:effectLst>
              </a:rPr>
              <a:t>Timing</a:t>
            </a:r>
            <a:endParaRPr lang="en-US" sz="2800" dirty="0">
              <a:ln>
                <a:solidFill>
                  <a:sysClr val="windowText" lastClr="000000"/>
                </a:solidFill>
              </a:ln>
              <a:solidFill>
                <a:srgbClr val="00FF00"/>
              </a:solidFill>
              <a:effectLst>
                <a:glow rad="127000">
                  <a:srgbClr val="00FF00"/>
                </a:glow>
              </a:effectLst>
            </a:endParaRPr>
          </a:p>
        </p:txBody>
      </p:sp>
    </p:spTree>
    <p:extLst>
      <p:ext uri="{BB962C8B-B14F-4D97-AF65-F5344CB8AC3E}">
        <p14:creationId xmlns:p14="http://schemas.microsoft.com/office/powerpoint/2010/main" val="841207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6" presetClass="emph" presetSubtype="0" repeatCount="10000" fill="hold" grpId="0" nodeType="withEffect">
                                  <p:stCondLst>
                                    <p:cond delay="0"/>
                                  </p:stCondLst>
                                  <p:iterate type="lt">
                                    <p:tmPct val="10000"/>
                                  </p:iterate>
                                  <p:childTnLst>
                                    <p:animScale>
                                      <p:cBhvr>
                                        <p:cTn id="6" dur="500" autoRev="1" fill="hold">
                                          <p:stCondLst>
                                            <p:cond delay="0"/>
                                          </p:stCondLst>
                                        </p:cTn>
                                        <p:tgtEl>
                                          <p:spTgt spid="5"/>
                                        </p:tgtEl>
                                      </p:cBhvr>
                                      <p:to x="80000" y="100000"/>
                                    </p:animScale>
                                    <p:anim by="(#ppt_w*0.10)" calcmode="lin" valueType="num">
                                      <p:cBhvr>
                                        <p:cTn id="7" dur="500" autoRev="1" fill="hold">
                                          <p:stCondLst>
                                            <p:cond delay="0"/>
                                          </p:stCondLst>
                                        </p:cTn>
                                        <p:tgtEl>
                                          <p:spTgt spid="5"/>
                                        </p:tgtEl>
                                        <p:attrNameLst>
                                          <p:attrName>ppt_x</p:attrName>
                                        </p:attrNameLst>
                                      </p:cBhvr>
                                    </p:anim>
                                    <p:anim by="(-#ppt_w*0.10)" calcmode="lin" valueType="num">
                                      <p:cBhvr>
                                        <p:cTn id="8" dur="500" autoRev="1" fill="hold">
                                          <p:stCondLst>
                                            <p:cond delay="0"/>
                                          </p:stCondLst>
                                        </p:cTn>
                                        <p:tgtEl>
                                          <p:spTgt spid="5"/>
                                        </p:tgtEl>
                                        <p:attrNameLst>
                                          <p:attrName>ppt_y</p:attrName>
                                        </p:attrNameLst>
                                      </p:cBhvr>
                                    </p:anim>
                                    <p:animRot by="-480000">
                                      <p:cBhvr>
                                        <p:cTn id="9" dur="500" autoRev="1" fill="hold">
                                          <p:stCondLst>
                                            <p:cond delay="0"/>
                                          </p:stCondLst>
                                        </p:cTn>
                                        <p:tgtEl>
                                          <p:spTgt spid="5"/>
                                        </p:tgtEl>
                                        <p:attrNameLst>
                                          <p:attrName>r</p:attrName>
                                        </p:attrNameLst>
                                      </p:cBhvr>
                                    </p:animRot>
                                  </p:childTnLst>
                                </p:cTn>
                              </p:par>
                              <p:par>
                                <p:cTn id="10" presetID="36" presetClass="emph" presetSubtype="0" repeatCount="10000" fill="hold" grpId="0" nodeType="withEffect">
                                  <p:stCondLst>
                                    <p:cond delay="0"/>
                                  </p:stCondLst>
                                  <p:iterate type="lt">
                                    <p:tmPct val="10000"/>
                                  </p:iterate>
                                  <p:childTnLst>
                                    <p:animScale>
                                      <p:cBhvr>
                                        <p:cTn id="11" dur="500" autoRev="1" fill="hold">
                                          <p:stCondLst>
                                            <p:cond delay="0"/>
                                          </p:stCondLst>
                                        </p:cTn>
                                        <p:tgtEl>
                                          <p:spTgt spid="6"/>
                                        </p:tgtEl>
                                      </p:cBhvr>
                                      <p:to x="80000" y="100000"/>
                                    </p:animScale>
                                    <p:anim by="(#ppt_w*0.10)" calcmode="lin" valueType="num">
                                      <p:cBhvr>
                                        <p:cTn id="12" dur="500" autoRev="1" fill="hold">
                                          <p:stCondLst>
                                            <p:cond delay="0"/>
                                          </p:stCondLst>
                                        </p:cTn>
                                        <p:tgtEl>
                                          <p:spTgt spid="6"/>
                                        </p:tgtEl>
                                        <p:attrNameLst>
                                          <p:attrName>ppt_x</p:attrName>
                                        </p:attrNameLst>
                                      </p:cBhvr>
                                    </p:anim>
                                    <p:anim by="(-#ppt_w*0.10)" calcmode="lin" valueType="num">
                                      <p:cBhvr>
                                        <p:cTn id="13" dur="500" autoRev="1" fill="hold">
                                          <p:stCondLst>
                                            <p:cond delay="0"/>
                                          </p:stCondLst>
                                        </p:cTn>
                                        <p:tgtEl>
                                          <p:spTgt spid="6"/>
                                        </p:tgtEl>
                                        <p:attrNameLst>
                                          <p:attrName>ppt_y</p:attrName>
                                        </p:attrNameLst>
                                      </p:cBhvr>
                                    </p:anim>
                                    <p:animRot by="-480000">
                                      <p:cBhvr>
                                        <p:cTn id="14" dur="500" autoRev="1" fill="hold">
                                          <p:stCondLst>
                                            <p:cond delay="0"/>
                                          </p:stCondLst>
                                        </p:cTn>
                                        <p:tgtEl>
                                          <p:spTgt spid="6"/>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9" dur="500"/>
                                        <p:tgtEl>
                                          <p:spTgt spid="3">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4" dur="1000"/>
                                        <p:tgtEl>
                                          <p:spTgt spid="3">
                                            <p:txEl>
                                              <p:pRg st="3" end="3"/>
                                            </p:txEl>
                                          </p:spTgt>
                                        </p:tgtEl>
                                      </p:cBhvr>
                                    </p:animEffect>
                                  </p:childTnLst>
                                </p:cTn>
                              </p:par>
                            </p:childTnLst>
                          </p:cTn>
                        </p:par>
                        <p:par>
                          <p:cTn id="25" fill="hold">
                            <p:stCondLst>
                              <p:cond delay="1000"/>
                            </p:stCondLst>
                            <p:childTnLst>
                              <p:par>
                                <p:cTn id="26" presetID="14" presetClass="entr" presetSubtype="10" fill="hold" nodeType="after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8" dur="10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wipe(down)">
                                      <p:cBhvr>
                                        <p:cTn id="33" dur="580">
                                          <p:stCondLst>
                                            <p:cond delay="0"/>
                                          </p:stCondLst>
                                        </p:cTn>
                                        <p:tgtEl>
                                          <p:spTgt spid="3">
                                            <p:txEl>
                                              <p:pRg st="5" end="5"/>
                                            </p:txEl>
                                          </p:spTgt>
                                        </p:tgtEl>
                                      </p:cBhvr>
                                    </p:animEffect>
                                    <p:anim calcmode="lin" valueType="num">
                                      <p:cBhvr>
                                        <p:cTn id="3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xEl>
                                              <p:pRg st="5" end="5"/>
                                            </p:txEl>
                                          </p:spTgt>
                                        </p:tgtEl>
                                      </p:cBhvr>
                                      <p:to x="100000" y="60000"/>
                                    </p:animScale>
                                    <p:animScale>
                                      <p:cBhvr>
                                        <p:cTn id="40" dur="166" decel="50000">
                                          <p:stCondLst>
                                            <p:cond delay="676"/>
                                          </p:stCondLst>
                                        </p:cTn>
                                        <p:tgtEl>
                                          <p:spTgt spid="3">
                                            <p:txEl>
                                              <p:pRg st="5" end="5"/>
                                            </p:txEl>
                                          </p:spTgt>
                                        </p:tgtEl>
                                      </p:cBhvr>
                                      <p:to x="100000" y="100000"/>
                                    </p:animScale>
                                    <p:animScale>
                                      <p:cBhvr>
                                        <p:cTn id="41" dur="26">
                                          <p:stCondLst>
                                            <p:cond delay="1312"/>
                                          </p:stCondLst>
                                        </p:cTn>
                                        <p:tgtEl>
                                          <p:spTgt spid="3">
                                            <p:txEl>
                                              <p:pRg st="5" end="5"/>
                                            </p:txEl>
                                          </p:spTgt>
                                        </p:tgtEl>
                                      </p:cBhvr>
                                      <p:to x="100000" y="80000"/>
                                    </p:animScale>
                                    <p:animScale>
                                      <p:cBhvr>
                                        <p:cTn id="42" dur="166" decel="50000">
                                          <p:stCondLst>
                                            <p:cond delay="1338"/>
                                          </p:stCondLst>
                                        </p:cTn>
                                        <p:tgtEl>
                                          <p:spTgt spid="3">
                                            <p:txEl>
                                              <p:pRg st="5" end="5"/>
                                            </p:txEl>
                                          </p:spTgt>
                                        </p:tgtEl>
                                      </p:cBhvr>
                                      <p:to x="100000" y="100000"/>
                                    </p:animScale>
                                    <p:animScale>
                                      <p:cBhvr>
                                        <p:cTn id="43" dur="26">
                                          <p:stCondLst>
                                            <p:cond delay="1642"/>
                                          </p:stCondLst>
                                        </p:cTn>
                                        <p:tgtEl>
                                          <p:spTgt spid="3">
                                            <p:txEl>
                                              <p:pRg st="5" end="5"/>
                                            </p:txEl>
                                          </p:spTgt>
                                        </p:tgtEl>
                                      </p:cBhvr>
                                      <p:to x="100000" y="90000"/>
                                    </p:animScale>
                                    <p:animScale>
                                      <p:cBhvr>
                                        <p:cTn id="44" dur="166" decel="50000">
                                          <p:stCondLst>
                                            <p:cond delay="1668"/>
                                          </p:stCondLst>
                                        </p:cTn>
                                        <p:tgtEl>
                                          <p:spTgt spid="3">
                                            <p:txEl>
                                              <p:pRg st="5" end="5"/>
                                            </p:txEl>
                                          </p:spTgt>
                                        </p:tgtEl>
                                      </p:cBhvr>
                                      <p:to x="100000" y="100000"/>
                                    </p:animScale>
                                    <p:animScale>
                                      <p:cBhvr>
                                        <p:cTn id="45" dur="26">
                                          <p:stCondLst>
                                            <p:cond delay="1808"/>
                                          </p:stCondLst>
                                        </p:cTn>
                                        <p:tgtEl>
                                          <p:spTgt spid="3">
                                            <p:txEl>
                                              <p:pRg st="5" end="5"/>
                                            </p:txEl>
                                          </p:spTgt>
                                        </p:tgtEl>
                                      </p:cBhvr>
                                      <p:to x="100000" y="95000"/>
                                    </p:animScale>
                                    <p:animScale>
                                      <p:cBhvr>
                                        <p:cTn id="4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3732" y="45941"/>
            <a:ext cx="6444560" cy="662608"/>
          </a:xfrm>
          <a:gradFill>
            <a:gsLst>
              <a:gs pos="0">
                <a:srgbClr val="CC00FF"/>
              </a:gs>
              <a:gs pos="86000">
                <a:schemeClr val="bg2">
                  <a:tint val="98000"/>
                  <a:satMod val="130000"/>
                  <a:shade val="90000"/>
                  <a:lumMod val="103000"/>
                </a:schemeClr>
              </a:gs>
              <a:gs pos="100000">
                <a:schemeClr val="bg2">
                  <a:shade val="63000"/>
                  <a:satMod val="120000"/>
                </a:schemeClr>
              </a:gs>
            </a:gsLst>
            <a:lin ang="13800000" scaled="0"/>
          </a:gradFill>
          <a:ln w="38100">
            <a:solidFill>
              <a:srgbClr val="CC9900"/>
            </a:solidFill>
          </a:ln>
          <a:scene3d>
            <a:camera prst="orthographicFront"/>
            <a:lightRig rig="threePt" dir="t"/>
          </a:scene3d>
          <a:sp3d>
            <a:bevelT/>
          </a:sp3d>
        </p:spPr>
        <p:txBody>
          <a:bodyPr>
            <a:normAutofit fontScale="90000"/>
            <a:sp3d extrusionH="57150">
              <a:bevelT w="38100" h="38100"/>
            </a:sp3d>
          </a:bodyPr>
          <a:lstStyle/>
          <a:p>
            <a:pPr algn="ctr"/>
            <a:r>
              <a:rPr lang="en-US" b="1" i="1" dirty="0" smtClean="0"/>
              <a:t>What?</a:t>
            </a:r>
            <a:r>
              <a:rPr lang="en-US" dirty="0" smtClean="0"/>
              <a:t> - </a:t>
            </a:r>
            <a:r>
              <a:rPr lang="en-US" b="1" u="sng" dirty="0" smtClean="0"/>
              <a:t>a Shadow</a:t>
            </a:r>
            <a:r>
              <a:rPr lang="en-US" b="1" dirty="0" smtClean="0"/>
              <a:t>?</a:t>
            </a:r>
            <a:endParaRPr lang="en-US" b="1" dirty="0"/>
          </a:p>
        </p:txBody>
      </p:sp>
      <p:sp>
        <p:nvSpPr>
          <p:cNvPr id="3" name="Content Placeholder 2"/>
          <p:cNvSpPr>
            <a:spLocks noGrp="1"/>
          </p:cNvSpPr>
          <p:nvPr>
            <p:ph idx="1"/>
          </p:nvPr>
        </p:nvSpPr>
        <p:spPr>
          <a:xfrm>
            <a:off x="169817" y="816782"/>
            <a:ext cx="11848012" cy="5958089"/>
          </a:xfrm>
          <a:solidFill>
            <a:schemeClr val="accent6">
              <a:lumMod val="20000"/>
              <a:lumOff val="80000"/>
            </a:schemeClr>
          </a:solidFill>
          <a:ln w="57150">
            <a:solidFill>
              <a:srgbClr val="C00000"/>
            </a:solidFill>
          </a:ln>
          <a:scene3d>
            <a:camera prst="orthographicFront"/>
            <a:lightRig rig="threePt" dir="t"/>
          </a:scene3d>
          <a:sp3d>
            <a:bevelT w="114300" prst="artDeco"/>
          </a:sp3d>
        </p:spPr>
        <p:txBody>
          <a:bodyPr>
            <a:noAutofit/>
            <a:sp3d extrusionH="57150">
              <a:bevelT w="38100" h="38100"/>
            </a:sp3d>
          </a:bodyPr>
          <a:lstStyle/>
          <a:p>
            <a:pPr>
              <a:spcBef>
                <a:spcPts val="0"/>
              </a:spcBef>
              <a:spcAft>
                <a:spcPts val="1000"/>
              </a:spcAft>
            </a:pPr>
            <a:r>
              <a:rPr lang="en-US" dirty="0" smtClean="0"/>
              <a:t>In </a:t>
            </a:r>
            <a:r>
              <a:rPr lang="en-US" dirty="0" smtClean="0">
                <a:solidFill>
                  <a:srgbClr val="00B050"/>
                </a:solidFill>
              </a:rPr>
              <a:t>James 1:17 </a:t>
            </a:r>
            <a:r>
              <a:rPr lang="en-US" dirty="0" smtClean="0"/>
              <a:t>where it is recorded  </a:t>
            </a:r>
            <a:r>
              <a:rPr lang="en-US" dirty="0" smtClean="0">
                <a:solidFill>
                  <a:srgbClr val="0000FF"/>
                </a:solidFill>
              </a:rPr>
              <a:t>“... </a:t>
            </a:r>
            <a:r>
              <a:rPr lang="en-US" dirty="0">
                <a:solidFill>
                  <a:srgbClr val="0000FF"/>
                </a:solidFill>
                <a:latin typeface="Georgia" panose="02040502050405020303" pitchFamily="18" charset="0"/>
              </a:rPr>
              <a:t>with whom there is no change</a:t>
            </a:r>
            <a:r>
              <a:rPr lang="en-US" dirty="0" smtClean="0">
                <a:solidFill>
                  <a:srgbClr val="0000FF"/>
                </a:solidFill>
                <a:latin typeface="Georgia" panose="02040502050405020303" pitchFamily="18" charset="0"/>
              </a:rPr>
              <a:t>,	</a:t>
            </a:r>
            <a:r>
              <a:rPr lang="en-US" dirty="0" smtClean="0">
                <a:solidFill>
                  <a:srgbClr val="0000FF"/>
                </a:solidFill>
                <a:effectLst>
                  <a:outerShdw blurRad="38100" dist="38100" dir="2700000" algn="tl">
                    <a:srgbClr val="000000">
                      <a:alpha val="43137"/>
                    </a:srgbClr>
                  </a:outerShdw>
                </a:effectLst>
                <a:latin typeface="Georgia" panose="02040502050405020303" pitchFamily="18" charset="0"/>
              </a:rPr>
              <a:t>						      </a:t>
            </a:r>
            <a:r>
              <a:rPr lang="en-US" b="1" i="1" dirty="0" smtClean="0">
                <a:solidFill>
                  <a:srgbClr val="9900CC"/>
                </a:solidFill>
                <a:effectLst>
                  <a:outerShdw blurRad="38100" dist="38100" dir="2700000" algn="tl">
                    <a:srgbClr val="000000">
                      <a:alpha val="43137"/>
                    </a:srgbClr>
                  </a:outerShdw>
                </a:effectLst>
                <a:latin typeface="Georgia" panose="02040502050405020303" pitchFamily="18" charset="0"/>
              </a:rPr>
              <a:t>– </a:t>
            </a:r>
            <a:r>
              <a:rPr lang="en-US" b="1" u="sng" dirty="0" smtClean="0"/>
              <a:t>what shadow</a:t>
            </a:r>
            <a:r>
              <a:rPr lang="en-US" b="1" dirty="0" smtClean="0"/>
              <a:t> </a:t>
            </a:r>
            <a:r>
              <a:rPr lang="en-US" dirty="0" smtClean="0"/>
              <a:t>is </a:t>
            </a:r>
            <a:r>
              <a:rPr lang="en-US" dirty="0" err="1" smtClean="0"/>
              <a:t>Ya’aqov</a:t>
            </a:r>
            <a:r>
              <a:rPr lang="en-US" dirty="0" smtClean="0"/>
              <a:t> (James) referencing?</a:t>
            </a:r>
          </a:p>
          <a:p>
            <a:pPr>
              <a:spcBef>
                <a:spcPts val="0"/>
              </a:spcBef>
              <a:spcAft>
                <a:spcPts val="1000"/>
              </a:spcAft>
            </a:pPr>
            <a:r>
              <a:rPr lang="en-US" dirty="0" err="1"/>
              <a:t>Ya’aqov</a:t>
            </a:r>
            <a:r>
              <a:rPr lang="en-US" dirty="0"/>
              <a:t> </a:t>
            </a:r>
            <a:r>
              <a:rPr lang="en-US" sz="2000" dirty="0"/>
              <a:t>(James) </a:t>
            </a:r>
            <a:r>
              <a:rPr lang="en-US" dirty="0" smtClean="0"/>
              <a:t>confirms the shadow of the </a:t>
            </a:r>
            <a:r>
              <a:rPr lang="en-US" b="1" u="sng" dirty="0" smtClean="0">
                <a:solidFill>
                  <a:schemeClr val="accent2">
                    <a:lumMod val="75000"/>
                  </a:schemeClr>
                </a:solidFill>
              </a:rPr>
              <a:t>sun</a:t>
            </a:r>
            <a:r>
              <a:rPr lang="en-US" dirty="0" smtClean="0"/>
              <a:t> dial is the </a:t>
            </a:r>
            <a:r>
              <a:rPr lang="en-US" u="sng" dirty="0" smtClean="0"/>
              <a:t>truth still believed by the followers of</a:t>
            </a:r>
            <a:r>
              <a:rPr lang="en-US" dirty="0" smtClean="0"/>
              <a:t> </a:t>
            </a:r>
            <a:r>
              <a:rPr lang="en-US" b="1" dirty="0" smtClean="0">
                <a:solidFill>
                  <a:srgbClr val="0000FF"/>
                </a:solidFill>
              </a:rPr>
              <a:t>Yahusha</a:t>
            </a:r>
            <a:r>
              <a:rPr lang="en-US" dirty="0">
                <a:solidFill>
                  <a:srgbClr val="0000FF"/>
                </a:solidFill>
              </a:rPr>
              <a:t>.</a:t>
            </a:r>
            <a:r>
              <a:rPr lang="en-US" dirty="0" smtClean="0">
                <a:solidFill>
                  <a:srgbClr val="0000FF"/>
                </a:solidFill>
              </a:rPr>
              <a:t> </a:t>
            </a:r>
            <a:r>
              <a:rPr lang="en-US" dirty="0" smtClean="0"/>
              <a:t>This </a:t>
            </a:r>
            <a:r>
              <a:rPr lang="en-US" dirty="0" err="1" smtClean="0"/>
              <a:t>tequfah</a:t>
            </a:r>
            <a:r>
              <a:rPr lang="en-US" dirty="0" smtClean="0"/>
              <a:t> </a:t>
            </a:r>
            <a:r>
              <a:rPr lang="en-US" sz="2000" dirty="0" smtClean="0"/>
              <a:t>(equinox) </a:t>
            </a:r>
            <a:r>
              <a:rPr lang="en-US" dirty="0" smtClean="0"/>
              <a:t>calendar system designed by </a:t>
            </a:r>
            <a:r>
              <a:rPr lang="en-US" b="1" dirty="0" err="1" smtClean="0">
                <a:solidFill>
                  <a:srgbClr val="0000FF"/>
                </a:solidFill>
              </a:rPr>
              <a:t>Yahuah</a:t>
            </a:r>
            <a:r>
              <a:rPr lang="en-US" dirty="0" smtClean="0"/>
              <a:t> to determine time </a:t>
            </a:r>
            <a:r>
              <a:rPr lang="en-US" b="1" dirty="0" smtClean="0">
                <a:solidFill>
                  <a:srgbClr val="E46C0A"/>
                </a:solidFill>
              </a:rPr>
              <a:t>for eternity </a:t>
            </a:r>
            <a:r>
              <a:rPr lang="en-US" u="sng" dirty="0" smtClean="0"/>
              <a:t>has not been altered</a:t>
            </a:r>
            <a:r>
              <a:rPr lang="en-US" dirty="0" smtClean="0"/>
              <a:t>.</a:t>
            </a:r>
          </a:p>
          <a:p>
            <a:pPr>
              <a:spcBef>
                <a:spcPts val="0"/>
              </a:spcBef>
              <a:spcAft>
                <a:spcPts val="1000"/>
              </a:spcAft>
            </a:pPr>
            <a:r>
              <a:rPr lang="en-US" dirty="0" smtClean="0"/>
              <a:t>On a correctly installed sun dial, when the </a:t>
            </a:r>
            <a:r>
              <a:rPr lang="en-US" b="1" dirty="0" err="1" smtClean="0">
                <a:solidFill>
                  <a:srgbClr val="00B050"/>
                </a:solidFill>
              </a:rPr>
              <a:t>tequfah</a:t>
            </a:r>
            <a:r>
              <a:rPr lang="en-US" dirty="0" smtClean="0"/>
              <a:t> (equinox) occurs, there is </a:t>
            </a:r>
            <a:r>
              <a:rPr lang="en-US" b="1" u="sng" dirty="0" smtClean="0"/>
              <a:t>no shadow</a:t>
            </a:r>
            <a:r>
              <a:rPr lang="en-US" b="1" dirty="0" smtClean="0"/>
              <a:t> </a:t>
            </a:r>
            <a:r>
              <a:rPr lang="en-US" dirty="0" smtClean="0"/>
              <a:t>in the correct space on the sun dial. There is no shadow when the end of the year occurs and the start of the new year begins.</a:t>
            </a:r>
          </a:p>
          <a:p>
            <a:pPr>
              <a:spcBef>
                <a:spcPts val="0"/>
              </a:spcBef>
              <a:spcAft>
                <a:spcPts val="1000"/>
              </a:spcAft>
            </a:pPr>
            <a:r>
              <a:rPr lang="en-US" dirty="0" err="1" smtClean="0"/>
              <a:t>Ya’aqov</a:t>
            </a:r>
            <a:r>
              <a:rPr lang="en-US" dirty="0" smtClean="0"/>
              <a:t> (James) informs us most certainly that with the </a:t>
            </a:r>
            <a:r>
              <a:rPr lang="en-US" dirty="0" smtClean="0">
                <a:solidFill>
                  <a:srgbClr val="0000FF"/>
                </a:solidFill>
              </a:rPr>
              <a:t>Father of Lights, </a:t>
            </a:r>
            <a:r>
              <a:rPr lang="en-US" dirty="0" smtClean="0"/>
              <a:t>there is no change.  </a:t>
            </a:r>
            <a:r>
              <a:rPr lang="en-US" dirty="0" smtClean="0">
                <a:solidFill>
                  <a:srgbClr val="0000FF"/>
                </a:solidFill>
                <a:latin typeface="Arial Black" panose="020B0A04020102020204" pitchFamily="34" charset="0"/>
              </a:rPr>
              <a:t>YAHUAH </a:t>
            </a:r>
            <a:r>
              <a:rPr lang="en-US" u="sng" dirty="0" smtClean="0">
                <a:latin typeface="Arial Black" panose="020B0A04020102020204" pitchFamily="34" charset="0"/>
              </a:rPr>
              <a:t>DID NOT</a:t>
            </a:r>
            <a:r>
              <a:rPr lang="en-US" dirty="0" smtClean="0">
                <a:latin typeface="Arial Black" panose="020B0A04020102020204" pitchFamily="34" charset="0"/>
              </a:rPr>
              <a:t>, </a:t>
            </a:r>
            <a:r>
              <a:rPr lang="en-US" b="1" dirty="0" smtClean="0">
                <a:solidFill>
                  <a:srgbClr val="800000"/>
                </a:solidFill>
              </a:rPr>
              <a:t>at the time of the sun dial incident with Hezekiah,</a:t>
            </a:r>
            <a:r>
              <a:rPr lang="en-US" dirty="0" smtClean="0">
                <a:solidFill>
                  <a:srgbClr val="800000"/>
                </a:solidFill>
              </a:rPr>
              <a:t> </a:t>
            </a:r>
            <a:r>
              <a:rPr lang="en-US" dirty="0" smtClean="0"/>
              <a:t>change His system from a </a:t>
            </a:r>
            <a:r>
              <a:rPr lang="en-US" b="1" dirty="0" err="1" smtClean="0">
                <a:solidFill>
                  <a:srgbClr val="9900CC"/>
                </a:solidFill>
              </a:rPr>
              <a:t>Tequfah</a:t>
            </a:r>
            <a:r>
              <a:rPr lang="en-US" b="1" dirty="0" smtClean="0">
                <a:solidFill>
                  <a:srgbClr val="9900CC"/>
                </a:solidFill>
              </a:rPr>
              <a:t> based calendar </a:t>
            </a:r>
            <a:r>
              <a:rPr lang="en-US" dirty="0" smtClean="0"/>
              <a:t>to a lunar based calendar (the Metonic Cycle). </a:t>
            </a:r>
            <a:endParaRPr lang="en-US" dirty="0"/>
          </a:p>
          <a:p>
            <a:pPr>
              <a:spcBef>
                <a:spcPts val="0"/>
              </a:spcBef>
              <a:spcAft>
                <a:spcPts val="1000"/>
              </a:spcAft>
            </a:pPr>
            <a:r>
              <a:rPr lang="en-US" b="1" dirty="0" smtClean="0">
                <a:solidFill>
                  <a:srgbClr val="FF0000"/>
                </a:solidFill>
              </a:rPr>
              <a:t>The Metonic Cycle is a </a:t>
            </a:r>
            <a:r>
              <a:rPr lang="en-US" b="1" u="sng" dirty="0" smtClean="0">
                <a:solidFill>
                  <a:srgbClr val="FF0000"/>
                </a:solidFill>
              </a:rPr>
              <a:t>designer</a:t>
            </a:r>
            <a:r>
              <a:rPr lang="en-US" b="1" dirty="0" smtClean="0">
                <a:solidFill>
                  <a:srgbClr val="FF0000"/>
                </a:solidFill>
              </a:rPr>
              <a:t> </a:t>
            </a:r>
            <a:r>
              <a:rPr lang="en-US" b="1" dirty="0" smtClean="0"/>
              <a:t>(</a:t>
            </a:r>
            <a:r>
              <a:rPr lang="en-US" dirty="0" smtClean="0"/>
              <a:t>read</a:t>
            </a:r>
            <a:r>
              <a:rPr lang="en-US" b="1" dirty="0" smtClean="0"/>
              <a:t> - false) </a:t>
            </a:r>
            <a:r>
              <a:rPr lang="en-US" b="1" dirty="0" smtClean="0">
                <a:solidFill>
                  <a:srgbClr val="FF0000"/>
                </a:solidFill>
              </a:rPr>
              <a:t>29.5 cycle month.</a:t>
            </a:r>
            <a:endParaRPr lang="en-US" b="1" dirty="0">
              <a:solidFill>
                <a:srgbClr val="FF0000"/>
              </a:solidFill>
            </a:endParaRPr>
          </a:p>
        </p:txBody>
      </p:sp>
      <p:sp>
        <p:nvSpPr>
          <p:cNvPr id="4" name="Lightning Bolt 3"/>
          <p:cNvSpPr/>
          <p:nvPr/>
        </p:nvSpPr>
        <p:spPr>
          <a:xfrm rot="17207965">
            <a:off x="6495571" y="1466227"/>
            <a:ext cx="782657" cy="806541"/>
          </a:xfrm>
          <a:prstGeom prst="lightningBolt">
            <a:avLst/>
          </a:prstGeom>
          <a:solidFill>
            <a:srgbClr val="FFFF00"/>
          </a:solidFill>
          <a:ln w="38100">
            <a:solidFill>
              <a:schemeClr val="tx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5" name="Slide Number Placeholder 4"/>
          <p:cNvSpPr>
            <a:spLocks noGrp="1"/>
          </p:cNvSpPr>
          <p:nvPr>
            <p:ph type="sldNum" sz="quarter" idx="12"/>
          </p:nvPr>
        </p:nvSpPr>
        <p:spPr>
          <a:xfrm>
            <a:off x="9182105" y="6335568"/>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68</a:t>
            </a:fld>
            <a:endParaRPr lang="en-US" dirty="0">
              <a:solidFill>
                <a:schemeClr val="tx1"/>
              </a:solidFill>
            </a:endParaRPr>
          </a:p>
        </p:txBody>
      </p:sp>
      <p:sp>
        <p:nvSpPr>
          <p:cNvPr id="6" name="Rectangle 5"/>
          <p:cNvSpPr/>
          <p:nvPr/>
        </p:nvSpPr>
        <p:spPr>
          <a:xfrm>
            <a:off x="404948" y="1187217"/>
            <a:ext cx="5867400" cy="4441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b="1" i="1" u="sng" dirty="0">
                <a:solidFill>
                  <a:srgbClr val="9900CC"/>
                </a:solidFill>
                <a:effectLst>
                  <a:outerShdw blurRad="38100" dist="38100" dir="2700000" algn="tl">
                    <a:srgbClr val="000000">
                      <a:alpha val="43137"/>
                    </a:srgbClr>
                  </a:outerShdw>
                </a:effectLst>
                <a:latin typeface="Georgia" panose="02040502050405020303" pitchFamily="18" charset="0"/>
              </a:rPr>
              <a:t>NOR SHADOW OF TURNING</a:t>
            </a:r>
            <a:r>
              <a:rPr lang="en-US" sz="2800" b="1" i="1" dirty="0">
                <a:solidFill>
                  <a:srgbClr val="9900CC"/>
                </a:solidFill>
                <a:effectLst>
                  <a:outerShdw blurRad="38100" dist="38100" dir="2700000" algn="tl">
                    <a:srgbClr val="000000">
                      <a:alpha val="43137"/>
                    </a:srgbClr>
                  </a:outerShdw>
                </a:effectLst>
                <a:latin typeface="Georgia" panose="02040502050405020303" pitchFamily="18" charset="0"/>
              </a:rPr>
              <a:t>.”</a:t>
            </a:r>
            <a:endParaRPr lang="en-US" sz="2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966609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20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2000"/>
                                        <p:tgtEl>
                                          <p:spTgt spid="6">
                                            <p:txEl>
                                              <p:pRg st="0" end="0"/>
                                            </p:txEl>
                                          </p:spTgt>
                                        </p:tgtEl>
                                      </p:cBhvr>
                                    </p:animEffect>
                                  </p:childTnLst>
                                </p:cTn>
                              </p:par>
                              <p:par>
                                <p:cTn id="8" presetID="31" presetClass="entr" presetSubtype="0" fill="hold" grpId="0" nodeType="withEffect">
                                  <p:stCondLst>
                                    <p:cond delay="3000"/>
                                  </p:stCondLst>
                                  <p:childTnLst>
                                    <p:set>
                                      <p:cBhvr>
                                        <p:cTn id="9" dur="1" fill="hold">
                                          <p:stCondLst>
                                            <p:cond delay="0"/>
                                          </p:stCondLst>
                                        </p:cTn>
                                        <p:tgtEl>
                                          <p:spTgt spid="4"/>
                                        </p:tgtEl>
                                        <p:attrNameLst>
                                          <p:attrName>style.visibility</p:attrName>
                                        </p:attrNameLst>
                                      </p:cBhvr>
                                      <p:to>
                                        <p:strVal val="visible"/>
                                      </p:to>
                                    </p:set>
                                    <p:anim calcmode="lin" valueType="num">
                                      <p:cBhvr>
                                        <p:cTn id="10" dur="1000" fill="hold"/>
                                        <p:tgtEl>
                                          <p:spTgt spid="4"/>
                                        </p:tgtEl>
                                        <p:attrNameLst>
                                          <p:attrName>ppt_w</p:attrName>
                                        </p:attrNameLst>
                                      </p:cBhvr>
                                      <p:tavLst>
                                        <p:tav tm="0">
                                          <p:val>
                                            <p:fltVal val="0"/>
                                          </p:val>
                                        </p:tav>
                                        <p:tav tm="100000">
                                          <p:val>
                                            <p:strVal val="#ppt_w"/>
                                          </p:val>
                                        </p:tav>
                                      </p:tavLst>
                                    </p:anim>
                                    <p:anim calcmode="lin" valueType="num">
                                      <p:cBhvr>
                                        <p:cTn id="11" dur="1000" fill="hold"/>
                                        <p:tgtEl>
                                          <p:spTgt spid="4"/>
                                        </p:tgtEl>
                                        <p:attrNameLst>
                                          <p:attrName>ppt_h</p:attrName>
                                        </p:attrNameLst>
                                      </p:cBhvr>
                                      <p:tavLst>
                                        <p:tav tm="0">
                                          <p:val>
                                            <p:fltVal val="0"/>
                                          </p:val>
                                        </p:tav>
                                        <p:tav tm="100000">
                                          <p:val>
                                            <p:strVal val="#ppt_h"/>
                                          </p:val>
                                        </p:tav>
                                      </p:tavLst>
                                    </p:anim>
                                    <p:anim calcmode="lin" valueType="num">
                                      <p:cBhvr>
                                        <p:cTn id="12" dur="1000" fill="hold"/>
                                        <p:tgtEl>
                                          <p:spTgt spid="4"/>
                                        </p:tgtEl>
                                        <p:attrNameLst>
                                          <p:attrName>style.rotation</p:attrName>
                                        </p:attrNameLst>
                                      </p:cBhvr>
                                      <p:tavLst>
                                        <p:tav tm="0">
                                          <p:val>
                                            <p:fltVal val="90"/>
                                          </p:val>
                                        </p:tav>
                                        <p:tav tm="100000">
                                          <p:val>
                                            <p:fltVal val="0"/>
                                          </p:val>
                                        </p:tav>
                                      </p:tavLst>
                                    </p:anim>
                                    <p:animEffect transition="in" filter="fade">
                                      <p:cBhvr>
                                        <p:cTn id="13" dur="10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1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scene3d>
              <a:camera prst="orthographicFront"/>
              <a:lightRig rig="threePt" dir="t"/>
            </a:scene3d>
            <a:sp3d extrusionH="57150">
              <a:bevelT w="38100" h="38100"/>
            </a:sp3d>
          </a:bodyPr>
          <a:lstStyle/>
          <a:p>
            <a:endParaRPr lang="en-US"/>
          </a:p>
        </p:txBody>
      </p:sp>
      <p:sp>
        <p:nvSpPr>
          <p:cNvPr id="4" name="Title 1"/>
          <p:cNvSpPr txBox="1">
            <a:spLocks/>
          </p:cNvSpPr>
          <p:nvPr/>
        </p:nvSpPr>
        <p:spPr>
          <a:xfrm>
            <a:off x="2451798" y="262159"/>
            <a:ext cx="7250344" cy="665185"/>
          </a:xfrm>
          <a:prstGeom prst="rect">
            <a:avLst/>
          </a:prstGeom>
          <a:gradFill>
            <a:gsLst>
              <a:gs pos="0">
                <a:srgbClr val="FFFF00"/>
              </a:gs>
              <a:gs pos="50000">
                <a:schemeClr val="bg2">
                  <a:tint val="98000"/>
                  <a:satMod val="130000"/>
                  <a:shade val="90000"/>
                  <a:lumMod val="103000"/>
                </a:schemeClr>
              </a:gs>
              <a:gs pos="100000">
                <a:schemeClr val="bg2">
                  <a:shade val="63000"/>
                  <a:satMod val="120000"/>
                </a:schemeClr>
              </a:gs>
            </a:gsLst>
            <a:lin ang="5400000" scaled="0"/>
          </a:gradFill>
          <a:ln w="57150">
            <a:solidFill>
              <a:srgbClr val="34E9FC"/>
            </a:solidFill>
          </a:ln>
          <a:scene3d>
            <a:camera prst="orthographicFront"/>
            <a:lightRig rig="threePt" dir="t"/>
          </a:scene3d>
          <a:sp3d>
            <a:bevelT prst="angle"/>
          </a:sp3d>
        </p:spPr>
        <p:txBody>
          <a:bodyPr vert="horz" lIns="91440" tIns="45720" rIns="91440" bIns="45720" rtlCol="0" anchor="ctr">
            <a:normAutofit fontScale="90000"/>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rgbClr val="0000FF"/>
                </a:solidFill>
              </a:rPr>
              <a:t>Yahuah’s</a:t>
            </a:r>
            <a:r>
              <a:rPr lang="en-US" dirty="0" smtClean="0">
                <a:solidFill>
                  <a:srgbClr val="FF0000"/>
                </a:solidFill>
              </a:rPr>
              <a:t> Celestial Boundary</a:t>
            </a:r>
            <a:endParaRPr lang="en-US" dirty="0">
              <a:solidFill>
                <a:srgbClr val="FF0000"/>
              </a:solidFill>
            </a:endParaRPr>
          </a:p>
        </p:txBody>
      </p:sp>
      <p:sp>
        <p:nvSpPr>
          <p:cNvPr id="5" name="Content Placeholder 2"/>
          <p:cNvSpPr txBox="1">
            <a:spLocks/>
          </p:cNvSpPr>
          <p:nvPr/>
        </p:nvSpPr>
        <p:spPr>
          <a:xfrm>
            <a:off x="614782" y="1253167"/>
            <a:ext cx="10960067" cy="5185065"/>
          </a:xfrm>
          <a:prstGeom prst="rect">
            <a:avLst/>
          </a:prstGeom>
          <a:solidFill>
            <a:schemeClr val="bg1">
              <a:lumMod val="95000"/>
            </a:schemeClr>
          </a:solidFill>
          <a:ln w="57150">
            <a:solidFill>
              <a:srgbClr val="C00000"/>
            </a:solidFill>
          </a:ln>
          <a:scene3d>
            <a:camera prst="orthographicFront"/>
            <a:lightRig rig="threePt" dir="t"/>
          </a:scene3d>
          <a:sp3d>
            <a:bevelT prst="angle"/>
          </a:sp3d>
        </p:spPr>
        <p:txBody>
          <a:bodyPr vert="horz" lIns="182880" tIns="91440" rIns="91440" bIns="45720" rtlCol="0">
            <a:normAutofit/>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500" dirty="0" smtClean="0">
              <a:solidFill>
                <a:srgbClr val="0000FF"/>
              </a:solidFill>
            </a:endParaRPr>
          </a:p>
          <a:p>
            <a:pPr marL="0" indent="0">
              <a:spcBef>
                <a:spcPts val="0"/>
              </a:spcBef>
              <a:spcAft>
                <a:spcPts val="1800"/>
              </a:spcAft>
              <a:buFont typeface="Arial" panose="020B0604020202020204" pitchFamily="34" charset="0"/>
              <a:buNone/>
            </a:pPr>
            <a:r>
              <a:rPr lang="en-US" sz="3600" dirty="0" smtClean="0"/>
              <a:t>This is </a:t>
            </a:r>
            <a:r>
              <a:rPr lang="en-US" sz="3600" b="1" dirty="0" smtClean="0">
                <a:solidFill>
                  <a:srgbClr val="0000FF"/>
                </a:solidFill>
              </a:rPr>
              <a:t>Yahuah’s</a:t>
            </a:r>
            <a:r>
              <a:rPr lang="en-US" sz="3600" dirty="0" smtClean="0"/>
              <a:t> definition of a </a:t>
            </a:r>
            <a:r>
              <a:rPr lang="en-US" sz="3600" i="1" dirty="0" smtClean="0">
                <a:solidFill>
                  <a:srgbClr val="CC00FF"/>
                </a:solidFill>
              </a:rPr>
              <a:t>360 degree </a:t>
            </a:r>
            <a:r>
              <a:rPr lang="en-US" sz="3600" dirty="0" smtClean="0"/>
              <a:t>circuit in the heavens – </a:t>
            </a:r>
          </a:p>
          <a:p>
            <a:pPr marL="1554480" indent="-1554480">
              <a:lnSpc>
                <a:spcPct val="100000"/>
              </a:lnSpc>
              <a:spcBef>
                <a:spcPts val="0"/>
              </a:spcBef>
              <a:spcAft>
                <a:spcPts val="1800"/>
              </a:spcAft>
              <a:buFont typeface="Arial" panose="020B0604020202020204" pitchFamily="34" charset="0"/>
              <a:buNone/>
            </a:pPr>
            <a:r>
              <a:rPr lang="en-US" sz="3600" dirty="0" err="1" smtClean="0">
                <a:solidFill>
                  <a:srgbClr val="008080"/>
                </a:solidFill>
                <a:latin typeface="Georgia" panose="02040502050405020303" pitchFamily="18" charset="0"/>
              </a:rPr>
              <a:t>Ecc</a:t>
            </a:r>
            <a:r>
              <a:rPr lang="en-US" sz="3600" dirty="0" smtClean="0">
                <a:solidFill>
                  <a:srgbClr val="008080"/>
                </a:solidFill>
                <a:latin typeface="Georgia" panose="02040502050405020303" pitchFamily="18" charset="0"/>
              </a:rPr>
              <a:t> 1:5</a:t>
            </a:r>
            <a:r>
              <a:rPr lang="en-US" sz="3600" dirty="0">
                <a:solidFill>
                  <a:prstClr val="black"/>
                </a:solidFill>
                <a:latin typeface="Georgia" panose="02040502050405020303" pitchFamily="18" charset="0"/>
              </a:rPr>
              <a:t>	</a:t>
            </a:r>
            <a:r>
              <a:rPr lang="en-US" sz="3600" dirty="0" smtClean="0">
                <a:solidFill>
                  <a:schemeClr val="accent2">
                    <a:lumMod val="75000"/>
                  </a:schemeClr>
                </a:solidFill>
                <a:latin typeface="Georgia" panose="02040502050405020303" pitchFamily="18" charset="0"/>
              </a:rPr>
              <a:t>The sun also rises, and the sun sets, and hurries back </a:t>
            </a:r>
            <a:r>
              <a:rPr lang="en-US" sz="3600" b="1" dirty="0" smtClean="0">
                <a:solidFill>
                  <a:srgbClr val="9900CC"/>
                </a:solidFill>
                <a:latin typeface="Georgia" panose="02040502050405020303" pitchFamily="18" charset="0"/>
              </a:rPr>
              <a:t>to the place where it arose.</a:t>
            </a:r>
            <a:r>
              <a:rPr lang="en-US" sz="3600" dirty="0" smtClean="0">
                <a:solidFill>
                  <a:schemeClr val="accent2">
                    <a:lumMod val="75000"/>
                  </a:schemeClr>
                </a:solidFill>
                <a:latin typeface="Georgia" panose="02040502050405020303" pitchFamily="18" charset="0"/>
              </a:rPr>
              <a:t> </a:t>
            </a:r>
          </a:p>
          <a:p>
            <a:pPr marL="0" indent="0">
              <a:spcBef>
                <a:spcPts val="0"/>
              </a:spcBef>
              <a:spcAft>
                <a:spcPts val="1800"/>
              </a:spcAft>
              <a:buFont typeface="Arial" panose="020B0604020202020204" pitchFamily="34" charset="0"/>
              <a:buNone/>
            </a:pPr>
            <a:r>
              <a:rPr lang="en-US" sz="3600" dirty="0" smtClean="0"/>
              <a:t>The completion of a circuit in the heavens is found at the </a:t>
            </a:r>
            <a:r>
              <a:rPr lang="en-US" sz="3600" b="1" i="1" dirty="0" smtClean="0">
                <a:solidFill>
                  <a:schemeClr val="accent1">
                    <a:lumMod val="75000"/>
                  </a:schemeClr>
                </a:solidFill>
                <a:effectLst>
                  <a:glow rad="127000">
                    <a:schemeClr val="tx1"/>
                  </a:glow>
                </a:effectLst>
              </a:rPr>
              <a:t>ORIGINAL PLACE OF DEPARTURE.</a:t>
            </a:r>
            <a:r>
              <a:rPr lang="en-US" sz="3600" b="1" i="1" dirty="0" smtClean="0">
                <a:effectLst>
                  <a:glow rad="127000">
                    <a:schemeClr val="tx1"/>
                  </a:glow>
                </a:effectLst>
              </a:rPr>
              <a:t>  </a:t>
            </a:r>
            <a:r>
              <a:rPr lang="en-US" sz="3600" dirty="0" smtClean="0"/>
              <a:t>That </a:t>
            </a:r>
            <a:r>
              <a:rPr lang="en-US" sz="3600" i="1" dirty="0" smtClean="0">
                <a:solidFill>
                  <a:schemeClr val="accent1">
                    <a:lumMod val="75000"/>
                  </a:schemeClr>
                </a:solidFill>
              </a:rPr>
              <a:t>original place of departure </a:t>
            </a:r>
            <a:r>
              <a:rPr lang="en-US" sz="3600" dirty="0" smtClean="0"/>
              <a:t>is the completion point of a 360 degree circuit. </a:t>
            </a:r>
          </a:p>
          <a:p>
            <a:pPr marL="0" indent="0">
              <a:spcBef>
                <a:spcPts val="0"/>
              </a:spcBef>
              <a:spcAft>
                <a:spcPts val="1800"/>
              </a:spcAft>
              <a:buFont typeface="Arial" panose="020B0604020202020204" pitchFamily="34" charset="0"/>
              <a:buNone/>
            </a:pPr>
            <a:r>
              <a:rPr lang="en-US" sz="3600" dirty="0" smtClean="0"/>
              <a:t>Now let’s look at some of man’s lunar month definitions.</a:t>
            </a:r>
          </a:p>
        </p:txBody>
      </p:sp>
      <p:sp>
        <p:nvSpPr>
          <p:cNvPr id="2" name="Slide Number Placeholder 1"/>
          <p:cNvSpPr>
            <a:spLocks noGrp="1"/>
          </p:cNvSpPr>
          <p:nvPr>
            <p:ph type="sldNum" sz="quarter" idx="12"/>
          </p:nvPr>
        </p:nvSpPr>
        <p:spPr>
          <a:xfrm>
            <a:off x="8767065" y="5900592"/>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69</a:t>
            </a:fld>
            <a:endParaRPr lang="en-US" dirty="0">
              <a:solidFill>
                <a:schemeClr val="tx1"/>
              </a:solidFill>
            </a:endParaRPr>
          </a:p>
        </p:txBody>
      </p:sp>
    </p:spTree>
    <p:extLst>
      <p:ext uri="{BB962C8B-B14F-4D97-AF65-F5344CB8AC3E}">
        <p14:creationId xmlns:p14="http://schemas.microsoft.com/office/powerpoint/2010/main" val="246143273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randombar(horizontal)">
                                      <p:cBhvr>
                                        <p:cTn id="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pattFill prst="wdUpDiag">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798656" y="218210"/>
            <a:ext cx="8539164" cy="852054"/>
          </a:xfrm>
          <a:solidFill>
            <a:schemeClr val="bg1">
              <a:lumMod val="50000"/>
            </a:schemeClr>
          </a:solidFill>
          <a:ln w="57150">
            <a:solidFill>
              <a:srgbClr val="FF0000"/>
            </a:solidFill>
          </a:ln>
          <a:scene3d>
            <a:camera prst="orthographicFront"/>
            <a:lightRig rig="threePt" dir="t"/>
          </a:scene3d>
          <a:sp3d>
            <a:bevelT/>
          </a:sp3d>
        </p:spPr>
        <p:txBody>
          <a:bodyPr>
            <a:noAutofit/>
          </a:bodyPr>
          <a:lstStyle/>
          <a:p>
            <a:pPr algn="ctr"/>
            <a:r>
              <a:rPr lang="en-US" b="1" dirty="0" smtClean="0"/>
              <a:t>Man’s Designer Circuits  </a:t>
            </a:r>
            <a:r>
              <a:rPr lang="en-US" b="1" dirty="0" smtClean="0">
                <a:solidFill>
                  <a:srgbClr val="FF0000"/>
                </a:solidFill>
                <a:effectLst>
                  <a:outerShdw blurRad="38100" dist="38100" dir="2700000" algn="tl">
                    <a:srgbClr val="000000">
                      <a:alpha val="43137"/>
                    </a:srgbClr>
                  </a:outerShdw>
                </a:effectLst>
              </a:rPr>
              <a:t>(#1)</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810349" y="1407482"/>
            <a:ext cx="10526137" cy="4847851"/>
          </a:xfrm>
          <a:solidFill>
            <a:srgbClr val="FFD9D9"/>
          </a:solidFill>
          <a:ln w="57150">
            <a:solidFill>
              <a:srgbClr val="C00000"/>
            </a:solidFill>
          </a:ln>
          <a:scene3d>
            <a:camera prst="orthographicFront"/>
            <a:lightRig rig="threePt" dir="t"/>
          </a:scene3d>
          <a:sp3d>
            <a:bevelT w="139700" h="139700" prst="divot"/>
          </a:sp3d>
        </p:spPr>
        <p:txBody>
          <a:bodyPr lIns="182880" tIns="91440"/>
          <a:lstStyle/>
          <a:p>
            <a:pPr marL="0" lvl="0" indent="0">
              <a:lnSpc>
                <a:spcPct val="115000"/>
              </a:lnSpc>
              <a:spcBef>
                <a:spcPts val="0"/>
              </a:spcBef>
              <a:spcAft>
                <a:spcPts val="1000"/>
              </a:spcAft>
              <a:buNone/>
            </a:pPr>
            <a:r>
              <a:rPr lang="en-US" sz="3600" b="1" dirty="0" smtClean="0">
                <a:ln w="1905"/>
                <a:solidFill>
                  <a:srgbClr val="C00000"/>
                </a:solidFill>
                <a:effectLst>
                  <a:innerShdw blurRad="69850" dist="43180" dir="5400000">
                    <a:srgbClr val="000000">
                      <a:alpha val="65000"/>
                    </a:srgbClr>
                  </a:innerShdw>
                </a:effectLst>
                <a:latin typeface="Times New Roman" panose="02020603050405020304" pitchFamily="18" charset="0"/>
                <a:ea typeface="Times New Roman" panose="02020603050405020304" pitchFamily="18" charset="0"/>
                <a:cs typeface="Times New Roman" panose="02020603050405020304" pitchFamily="18" charset="0"/>
              </a:rPr>
              <a:t>Terminology</a:t>
            </a:r>
            <a:endParaRPr lang="en-US" sz="36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spcBef>
                <a:spcPts val="0"/>
              </a:spcBef>
              <a:spcAft>
                <a:spcPts val="1000"/>
              </a:spcAft>
              <a:buClr>
                <a:srgbClr val="C00000"/>
              </a:buClr>
              <a:buFont typeface="Wingdings" panose="05000000000000000000" pitchFamily="2" charset="2"/>
              <a:buChar char="Ø"/>
            </a:pPr>
            <a:r>
              <a:rPr 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There </a:t>
            </a: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are several types of </a:t>
            </a:r>
            <a:r>
              <a:rPr lang="en-US" sz="32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lunar months</a:t>
            </a: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spcBef>
                <a:spcPts val="0"/>
              </a:spcBef>
              <a:spcAft>
                <a:spcPts val="1000"/>
              </a:spcAft>
              <a:buClr>
                <a:srgbClr val="C00000"/>
              </a:buClr>
              <a:buFont typeface="Wingdings" panose="05000000000000000000" pitchFamily="2" charset="2"/>
              <a:buChar char="Ø"/>
            </a:pPr>
            <a:r>
              <a:rPr lang="en-US" sz="3200" dirty="0" smtClean="0">
                <a:solidFill>
                  <a:prstClr val="black"/>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Usually </a:t>
            </a:r>
            <a:r>
              <a:rPr lang="en-US" sz="3200" dirty="0">
                <a:solidFill>
                  <a:prstClr val="black"/>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the term</a:t>
            </a:r>
            <a:r>
              <a:rPr lang="en-US" sz="3200" dirty="0">
                <a:solidFill>
                  <a:schemeClr val="bg1"/>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solidFill>
                  <a:prstClr val="black"/>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lunar month</a:t>
            </a:r>
            <a:r>
              <a:rPr lang="en-US" sz="3200" dirty="0">
                <a:solidFill>
                  <a:srgbClr val="FFFF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sz="3200" dirty="0">
                <a:solidFill>
                  <a:prstClr val="black"/>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refers to the</a:t>
            </a:r>
            <a:r>
              <a:rPr lang="en-US" sz="3200" dirty="0">
                <a:solidFill>
                  <a:schemeClr val="bg1"/>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sz="3200" b="1" dirty="0">
                <a:solidFill>
                  <a:srgbClr val="FF0000"/>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synodic</a:t>
            </a:r>
            <a:r>
              <a:rPr lang="en-US" sz="3200" dirty="0">
                <a:solidFill>
                  <a:prstClr val="black"/>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month, because it is the cycle of visible moon phases.</a:t>
            </a: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lvl="0">
              <a:lnSpc>
                <a:spcPct val="115000"/>
              </a:lnSpc>
              <a:spcBef>
                <a:spcPts val="0"/>
              </a:spcBef>
              <a:spcAft>
                <a:spcPts val="1000"/>
              </a:spcAft>
              <a:buClr>
                <a:srgbClr val="C00000"/>
              </a:buClr>
              <a:buFont typeface="Wingdings" panose="05000000000000000000" pitchFamily="2" charset="2"/>
              <a:buChar char="Ø"/>
            </a:pPr>
            <a:r>
              <a:rPr 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Most </a:t>
            </a:r>
            <a:r>
              <a:rPr lang="en-US" sz="32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of the following types of months (but not the distinction between sidereal and tropical months) were first recognized in </a:t>
            </a:r>
            <a:r>
              <a:rPr lang="en-US" sz="3200"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tooltip="Lunar theory"/>
              </a:rPr>
              <a:t>Babylonian lunar astronomy</a:t>
            </a:r>
            <a:r>
              <a:rPr lang="en-US" sz="3200"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p>
          <a:p>
            <a:pPr marL="0" lvl="0" indent="0">
              <a:lnSpc>
                <a:spcPct val="115000"/>
              </a:lnSpc>
              <a:spcBef>
                <a:spcPts val="0"/>
              </a:spcBef>
              <a:spcAft>
                <a:spcPts val="1000"/>
              </a:spcAft>
              <a:buNone/>
            </a:pPr>
            <a:endParaRPr lang="en-US"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9369143" y="6408305"/>
            <a:ext cx="2743200" cy="365125"/>
          </a:xfrm>
        </p:spPr>
        <p:txBody>
          <a:bodyPr/>
          <a:lstStyle/>
          <a:p>
            <a:fld id="{0B555D82-D20F-4DB7-B3E9-7B7EAC2F87A9}" type="slidenum">
              <a:rPr lang="en-US" smtClean="0">
                <a:solidFill>
                  <a:schemeClr val="tx1"/>
                </a:solidFill>
              </a:rPr>
              <a:t>70</a:t>
            </a:fld>
            <a:endParaRPr lang="en-US" dirty="0">
              <a:solidFill>
                <a:schemeClr val="tx1"/>
              </a:solidFill>
            </a:endParaRPr>
          </a:p>
        </p:txBody>
      </p:sp>
    </p:spTree>
    <p:extLst>
      <p:ext uri="{BB962C8B-B14F-4D97-AF65-F5344CB8AC3E}">
        <p14:creationId xmlns:p14="http://schemas.microsoft.com/office/powerpoint/2010/main" val="29927096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pattFill prst="openDmnd">
          <a:fgClr>
            <a:schemeClr val="bg1">
              <a:lumMod val="85000"/>
            </a:schemeClr>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919236" y="114301"/>
            <a:ext cx="8432760" cy="768216"/>
          </a:xfrm>
          <a:solidFill>
            <a:schemeClr val="bg1">
              <a:lumMod val="65000"/>
            </a:schemeClr>
          </a:solidFill>
          <a:ln w="38100">
            <a:solidFill>
              <a:srgbClr val="FF0000"/>
            </a:solidFill>
          </a:ln>
          <a:scene3d>
            <a:camera prst="orthographicFront"/>
            <a:lightRig rig="threePt" dir="t"/>
          </a:scene3d>
          <a:sp3d>
            <a:bevelT/>
          </a:sp3d>
        </p:spPr>
        <p:txBody>
          <a:bodyPr>
            <a:normAutofit/>
          </a:bodyPr>
          <a:lstStyle/>
          <a:p>
            <a:pPr algn="ctr"/>
            <a:r>
              <a:rPr lang="en-US" b="1" dirty="0" smtClean="0"/>
              <a:t>Man’s Designer Circuits  </a:t>
            </a:r>
            <a:r>
              <a:rPr lang="en-US" b="1" dirty="0" smtClean="0">
                <a:solidFill>
                  <a:srgbClr val="FF0000"/>
                </a:solidFill>
                <a:effectLst>
                  <a:outerShdw blurRad="38100" dist="38100" dir="2700000" algn="tl">
                    <a:srgbClr val="000000">
                      <a:alpha val="43137"/>
                    </a:srgbClr>
                  </a:outerShdw>
                </a:effectLst>
              </a:rPr>
              <a:t>(#2)</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654156" y="1068109"/>
            <a:ext cx="10967434" cy="5653366"/>
          </a:xfrm>
          <a:solidFill>
            <a:srgbClr val="FFD9D9"/>
          </a:solidFill>
          <a:ln w="57150">
            <a:solidFill>
              <a:srgbClr val="C00000"/>
            </a:solidFill>
          </a:ln>
          <a:scene3d>
            <a:camera prst="orthographicFront"/>
            <a:lightRig rig="threePt" dir="t"/>
          </a:scene3d>
          <a:sp3d>
            <a:bevelT prst="angle"/>
          </a:sp3d>
        </p:spPr>
        <p:txBody>
          <a:bodyPr lIns="182880" tIns="91440">
            <a:normAutofit lnSpcReduction="10000"/>
          </a:bodyPr>
          <a:lstStyle/>
          <a:p>
            <a:pPr marL="0" marR="0" indent="0">
              <a:lnSpc>
                <a:spcPct val="100000"/>
              </a:lnSpc>
              <a:spcBef>
                <a:spcPts val="0"/>
              </a:spcBef>
              <a:spcAft>
                <a:spcPts val="1800"/>
              </a:spcAft>
              <a:buNone/>
            </a:pPr>
            <a:r>
              <a:rPr lang="en-US" sz="3200"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Sidereal </a:t>
            </a:r>
            <a:r>
              <a:rPr lang="en-US" sz="3200"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Month </a:t>
            </a:r>
            <a:r>
              <a:rPr lang="en-US" sz="24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(Definition)</a:t>
            </a:r>
            <a:endParaRPr lang="en-US" sz="24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marL="0" marR="0">
              <a:lnSpc>
                <a:spcPct val="100000"/>
              </a:lnSpc>
              <a:spcBef>
                <a:spcPts val="0"/>
              </a:spcBef>
              <a:spcAft>
                <a:spcPts val="1800"/>
              </a:spcAft>
              <a:buClr>
                <a:srgbClr val="C00000"/>
              </a:buClr>
            </a:pPr>
            <a:r>
              <a:rPr lang="en-US" dirty="0">
                <a:latin typeface="Times New Roman" panose="02020603050405020304" pitchFamily="18" charset="0"/>
                <a:ea typeface="Times New Roman" panose="02020603050405020304" pitchFamily="18" charset="0"/>
                <a:cs typeface="Times New Roman" panose="02020603050405020304" pitchFamily="18" charset="0"/>
              </a:rPr>
              <a:t>The period of the Moon's orbit as defined with respect to the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tooltip="Celestial sphere"/>
              </a:rPr>
              <a:t>celestial sphere</a:t>
            </a:r>
            <a:r>
              <a:rPr lang="en-US" dirty="0">
                <a:latin typeface="Times New Roman" panose="02020603050405020304" pitchFamily="18" charset="0"/>
                <a:ea typeface="Times New Roman" panose="02020603050405020304" pitchFamily="18" charset="0"/>
                <a:cs typeface="Times New Roman" panose="02020603050405020304" pitchFamily="18" charset="0"/>
              </a:rPr>
              <a:t> (of the fixed stars, nowadays the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tooltip="International Celestial Reference Frame"/>
              </a:rPr>
              <a:t>International Celestial Reference Frame (ICRF)</a:t>
            </a:r>
            <a:r>
              <a:rPr lang="en-US" dirty="0">
                <a:latin typeface="Times New Roman" panose="02020603050405020304" pitchFamily="18" charset="0"/>
                <a:ea typeface="Times New Roman" panose="02020603050405020304" pitchFamily="18" charset="0"/>
                <a:cs typeface="Times New Roman" panose="02020603050405020304" pitchFamily="18" charset="0"/>
              </a:rPr>
              <a:t>) is known as a </a:t>
            </a:r>
            <a:r>
              <a:rPr lang="en-US"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sidereal</a:t>
            </a:r>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month because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it is the time it takes the Moon to return to a given position among the </a:t>
            </a:r>
            <a:r>
              <a:rPr lang="en-US" u="sng" dirty="0">
                <a:solidFill>
                  <a:srgbClr val="0000FF"/>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hlinkClick r:id="rId4" tooltip="Star"/>
              </a:rPr>
              <a:t>stars</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5" tooltip="Latin language"/>
              </a:rPr>
              <a:t>Latin</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la-Latn" i="1" dirty="0">
                <a:latin typeface="Times New Roman" panose="02020603050405020304" pitchFamily="18" charset="0"/>
                <a:ea typeface="Times New Roman" panose="02020603050405020304" pitchFamily="18" charset="0"/>
                <a:cs typeface="Times New Roman" panose="02020603050405020304" pitchFamily="18" charset="0"/>
              </a:rPr>
              <a:t>sidera</a:t>
            </a:r>
            <a:r>
              <a:rPr lang="en-US" dirty="0">
                <a:latin typeface="Times New Roman" panose="02020603050405020304" pitchFamily="18" charset="0"/>
                <a:ea typeface="Times New Roman" panose="02020603050405020304" pitchFamily="18" charset="0"/>
                <a:cs typeface="Times New Roman" panose="02020603050405020304" pitchFamily="18" charset="0"/>
              </a:rPr>
              <a:t>): 27.321661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days</a:t>
            </a:r>
          </a:p>
          <a:p>
            <a:pPr marR="0">
              <a:lnSpc>
                <a:spcPct val="100000"/>
              </a:lnSpc>
              <a:spcBef>
                <a:spcPts val="0"/>
              </a:spcBef>
              <a:spcAft>
                <a:spcPts val="1800"/>
              </a:spcAft>
              <a:buClr>
                <a:srgbClr val="C00000"/>
              </a:buClr>
            </a:pP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This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type of month has been observed among cultures in the Middle East, India, and China in the following way: they divided the sky into </a:t>
            </a: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br>
            <a:r>
              <a:rPr lang="en-US" u="sng"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27</a:t>
            </a: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or </a:t>
            </a:r>
            <a:r>
              <a:rPr lang="en-US" u="sng"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28</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r>
              <a:rPr lang="en-US" u="sng" dirty="0">
                <a:solidFill>
                  <a:srgbClr val="0000FF"/>
                </a:solidFill>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hlinkClick r:id="rId6" tooltip="Lunar mansion"/>
              </a:rPr>
              <a:t>lunar mansions</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one for each day of the month, identified by the prominent star(s) in them</a:t>
            </a: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a:t>
            </a:r>
          </a:p>
          <a:p>
            <a:pPr marL="0" marR="0" indent="0">
              <a:lnSpc>
                <a:spcPct val="100000"/>
              </a:lnSpc>
              <a:spcBef>
                <a:spcPts val="0"/>
              </a:spcBef>
              <a:spcAft>
                <a:spcPts val="1200"/>
              </a:spcAft>
              <a:buNone/>
            </a:pPr>
            <a:r>
              <a:rPr lang="en-US" u="sng" dirty="0">
                <a:solidFill>
                  <a:srgbClr val="CC00FF"/>
                </a:solidFill>
              </a:rPr>
              <a:t>Did </a:t>
            </a:r>
            <a:r>
              <a:rPr lang="en-US" u="sng" dirty="0" smtClean="0">
                <a:solidFill>
                  <a:srgbClr val="CC00FF"/>
                </a:solidFill>
              </a:rPr>
              <a:t>you note the amount of days required for the moon to complete a 360 degree circuit</a:t>
            </a:r>
            <a:r>
              <a:rPr lang="en-US" dirty="0" smtClean="0">
                <a:solidFill>
                  <a:srgbClr val="CC00FF"/>
                </a:solidFill>
              </a:rPr>
              <a:t>?</a:t>
            </a:r>
            <a:r>
              <a:rPr lang="en-US" u="sng" dirty="0" smtClean="0">
                <a:solidFill>
                  <a:srgbClr val="CC00FF"/>
                </a:solidFill>
              </a:rPr>
              <a:t> </a:t>
            </a:r>
            <a:endParaRPr lang="en-US" u="sng" dirty="0">
              <a:solidFill>
                <a:srgbClr val="CC00FF"/>
              </a:solidFill>
            </a:endParaRPr>
          </a:p>
        </p:txBody>
      </p:sp>
      <p:sp>
        <p:nvSpPr>
          <p:cNvPr id="2" name="Slide Number Placeholder 1"/>
          <p:cNvSpPr>
            <a:spLocks noGrp="1"/>
          </p:cNvSpPr>
          <p:nvPr>
            <p:ph type="sldNum" sz="quarter" idx="12"/>
          </p:nvPr>
        </p:nvSpPr>
        <p:spPr>
          <a:xfrm>
            <a:off x="8808029" y="6283613"/>
            <a:ext cx="2743200" cy="365125"/>
          </a:xfrm>
        </p:spPr>
        <p:txBody>
          <a:bodyPr/>
          <a:lstStyle/>
          <a:p>
            <a:fld id="{0B555D82-D20F-4DB7-B3E9-7B7EAC2F87A9}" type="slidenum">
              <a:rPr lang="en-US" smtClean="0">
                <a:solidFill>
                  <a:schemeClr val="tx1"/>
                </a:solidFill>
              </a:rPr>
              <a:t>71</a:t>
            </a:fld>
            <a:endParaRPr lang="en-US" dirty="0">
              <a:solidFill>
                <a:schemeClr val="tx1"/>
              </a:solidFill>
            </a:endParaRPr>
          </a:p>
        </p:txBody>
      </p:sp>
      <p:sp>
        <p:nvSpPr>
          <p:cNvPr id="3" name="Rectangle 2"/>
          <p:cNvSpPr/>
          <p:nvPr/>
        </p:nvSpPr>
        <p:spPr>
          <a:xfrm>
            <a:off x="3095897" y="3372277"/>
            <a:ext cx="3783205" cy="350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0000CC"/>
                </a:solidFill>
                <a:latin typeface="Times New Roman" panose="02020603050405020304" pitchFamily="18" charset="0"/>
                <a:cs typeface="Times New Roman" panose="02020603050405020304" pitchFamily="18" charset="0"/>
              </a:rPr>
              <a:t>(27 d 7 h 43 min 11.5 s).</a:t>
            </a:r>
            <a:endParaRPr lang="en-US" sz="28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890517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4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par>
                                <p:cTn id="21" presetID="35" presetClass="emph" presetSubtype="0" repeatCount="4000" fill="hold" grpId="1" nodeType="withEffect">
                                  <p:stCondLst>
                                    <p:cond delay="6000"/>
                                  </p:stCondLst>
                                  <p:childTnLst>
                                    <p:anim calcmode="discrete" valueType="str">
                                      <p:cBhvr>
                                        <p:cTn id="22"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par>
                    <p:cTn id="23" fill="hold">
                      <p:stCondLst>
                        <p:cond delay="indefinite"/>
                      </p:stCondLst>
                      <p:childTnLst>
                        <p:par>
                          <p:cTn id="24" fill="hold">
                            <p:stCondLst>
                              <p:cond delay="0"/>
                            </p:stCondLst>
                            <p:childTnLst>
                              <p:par>
                                <p:cTn id="25" presetID="45"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fade">
                                      <p:cBhvr>
                                        <p:cTn id="27" dur="2000"/>
                                        <p:tgtEl>
                                          <p:spTgt spid="5">
                                            <p:txEl>
                                              <p:pRg st="2" end="2"/>
                                            </p:txEl>
                                          </p:spTgt>
                                        </p:tgtEl>
                                      </p:cBhvr>
                                    </p:animEffect>
                                    <p:anim calcmode="lin" valueType="num">
                                      <p:cBhvr>
                                        <p:cTn id="28" dur="2000" fill="hold"/>
                                        <p:tgtEl>
                                          <p:spTgt spid="5">
                                            <p:txEl>
                                              <p:pRg st="2" end="2"/>
                                            </p:txEl>
                                          </p:spTgt>
                                        </p:tgtEl>
                                        <p:attrNameLst>
                                          <p:attrName>ppt_w</p:attrName>
                                        </p:attrNameLst>
                                      </p:cBhvr>
                                      <p:tavLst>
                                        <p:tav tm="0" fmla="#ppt_w*sin(2.5*pi*$)">
                                          <p:val>
                                            <p:fltVal val="0"/>
                                          </p:val>
                                        </p:tav>
                                        <p:tav tm="100000">
                                          <p:val>
                                            <p:fltVal val="1"/>
                                          </p:val>
                                        </p:tav>
                                      </p:tavLst>
                                    </p:anim>
                                    <p:anim calcmode="lin" valueType="num">
                                      <p:cBhvr>
                                        <p:cTn id="29" dur="20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1000"/>
                                        <p:tgtEl>
                                          <p:spTgt spid="5">
                                            <p:txEl>
                                              <p:pRg st="3" end="3"/>
                                            </p:txEl>
                                          </p:spTgt>
                                        </p:tgtEl>
                                      </p:cBhvr>
                                    </p:animEffect>
                                    <p:anim calcmode="lin" valueType="num">
                                      <p:cBhvr>
                                        <p:cTn id="35"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567544" y="207819"/>
            <a:ext cx="8967290" cy="810490"/>
          </a:xfrm>
          <a:solidFill>
            <a:schemeClr val="accent4">
              <a:lumMod val="20000"/>
              <a:lumOff val="80000"/>
            </a:schemeClr>
          </a:solidFill>
          <a:ln w="38100">
            <a:solidFill>
              <a:srgbClr val="00B0F0"/>
            </a:solidFill>
          </a:ln>
          <a:effectLst>
            <a:glow rad="228600">
              <a:schemeClr val="accent4">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pPr algn="ctr"/>
            <a:r>
              <a:rPr lang="en-US" b="1" dirty="0" smtClean="0"/>
              <a:t>Man’s Designer Circuits  </a:t>
            </a:r>
            <a:r>
              <a:rPr lang="en-US" b="1" dirty="0" smtClean="0">
                <a:solidFill>
                  <a:srgbClr val="FF0000"/>
                </a:solidFill>
                <a:effectLst>
                  <a:outerShdw blurRad="38100" dist="38100" dir="2700000" algn="tl">
                    <a:srgbClr val="000000">
                      <a:alpha val="43137"/>
                    </a:srgbClr>
                  </a:outerShdw>
                </a:effectLst>
              </a:rPr>
              <a:t>(#3)</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589210" y="1412140"/>
            <a:ext cx="10923920" cy="4884752"/>
          </a:xfrm>
          <a:solidFill>
            <a:schemeClr val="bg1">
              <a:lumMod val="85000"/>
            </a:schemeClr>
          </a:solidFill>
          <a:ln w="57150">
            <a:solidFill>
              <a:srgbClr val="FF00FF"/>
            </a:solidFill>
          </a:ln>
          <a:scene3d>
            <a:camera prst="orthographicFront"/>
            <a:lightRig rig="threePt" dir="t"/>
          </a:scene3d>
          <a:sp3d>
            <a:bevelT w="114300" prst="artDeco"/>
          </a:sp3d>
        </p:spPr>
        <p:txBody>
          <a:bodyPr lIns="182880" tIns="182880">
            <a:sp3d extrusionH="57150">
              <a:bevelT w="38100" h="38100"/>
            </a:sp3d>
          </a:bodyPr>
          <a:lstStyle/>
          <a:p>
            <a:pPr marL="0" marR="0" indent="0">
              <a:lnSpc>
                <a:spcPct val="115000"/>
              </a:lnSpc>
              <a:spcBef>
                <a:spcPts val="0"/>
              </a:spcBef>
              <a:spcAft>
                <a:spcPts val="2400"/>
              </a:spcAft>
              <a:buNone/>
            </a:pPr>
            <a:r>
              <a:rPr lang="en-US" b="1" dirty="0" smtClean="0">
                <a:solidFill>
                  <a:srgbClr val="FF00FF"/>
                </a:solidFill>
                <a:latin typeface="Kristen ITC" panose="03050502040202030202" pitchFamily="66" charset="0"/>
                <a:ea typeface="Times New Roman" panose="02020603050405020304" pitchFamily="18" charset="0"/>
                <a:cs typeface="Times New Roman" panose="02020603050405020304" pitchFamily="18" charset="0"/>
              </a:rPr>
              <a:t>Note:</a:t>
            </a:r>
            <a:endParaRPr lang="en-US" dirty="0">
              <a:latin typeface="Calibri" panose="020F0502020204030204" pitchFamily="34" charset="0"/>
              <a:ea typeface="Calibri" panose="020F0502020204030204" pitchFamily="34" charset="0"/>
              <a:cs typeface="Times New Roman" panose="02020603050405020304" pitchFamily="18" charset="0"/>
            </a:endParaRPr>
          </a:p>
          <a:p>
            <a:pPr>
              <a:spcBef>
                <a:spcPts val="0"/>
              </a:spcBef>
              <a:spcAft>
                <a:spcPts val="1800"/>
              </a:spcAft>
            </a:pP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Please observe the </a:t>
            </a:r>
            <a:r>
              <a:rPr lang="en-US" b="1" dirty="0">
                <a:solidFill>
                  <a:srgbClr val="FF00FF"/>
                </a:solidFill>
                <a:latin typeface="Comic Sans MS" panose="030F0702030302020204" pitchFamily="66" charset="0"/>
                <a:ea typeface="Times New Roman" panose="02020603050405020304" pitchFamily="18" charset="0"/>
                <a:cs typeface="Times New Roman" panose="02020603050405020304" pitchFamily="18" charset="0"/>
              </a:rPr>
              <a:t>”</a:t>
            </a:r>
            <a:r>
              <a:rPr lang="en-US" b="1" u="sng" dirty="0">
                <a:solidFill>
                  <a:srgbClr val="FF00FF"/>
                </a:solidFill>
                <a:latin typeface="Comic Sans MS" panose="030F0702030302020204" pitchFamily="66" charset="0"/>
                <a:ea typeface="Times New Roman" panose="02020603050405020304" pitchFamily="18" charset="0"/>
                <a:cs typeface="Times New Roman" panose="02020603050405020304" pitchFamily="18" charset="0"/>
              </a:rPr>
              <a:t>non-Christian</a:t>
            </a:r>
            <a:r>
              <a:rPr lang="en-US" b="1" dirty="0">
                <a:solidFill>
                  <a:srgbClr val="FF00FF"/>
                </a:solidFill>
                <a:latin typeface="Comic Sans MS" panose="030F0702030302020204" pitchFamily="66" charset="0"/>
                <a:ea typeface="Times New Roman" panose="02020603050405020304" pitchFamily="18" charset="0"/>
                <a:cs typeface="Times New Roman" panose="02020603050405020304" pitchFamily="18" charset="0"/>
              </a:rPr>
              <a:t>”</a:t>
            </a:r>
            <a:r>
              <a:rPr lang="en-US" dirty="0">
                <a:solidFill>
                  <a:srgbClr val="FF00FF"/>
                </a:solidFill>
                <a:latin typeface="Comic Sans MS" panose="030F0702030302020204" pitchFamily="66" charset="0"/>
                <a:ea typeface="Times New Roman" panose="02020603050405020304" pitchFamily="18" charset="0"/>
                <a:cs typeface="Times New Roman" panose="02020603050405020304" pitchFamily="18" charset="0"/>
              </a:rPr>
              <a:t> cultures</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(from the last slide) that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observed the actual time of a full </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360 degree lunation</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which is a little over </a:t>
            </a:r>
            <a:r>
              <a:rPr lang="en-US" b="1" dirty="0">
                <a:solidFill>
                  <a:srgbClr val="FF00FF"/>
                </a:solidFill>
                <a:latin typeface="Comic Sans MS" panose="030F0702030302020204" pitchFamily="66" charset="0"/>
                <a:ea typeface="Times New Roman" panose="02020603050405020304" pitchFamily="18" charset="0"/>
                <a:cs typeface="Times New Roman" panose="02020603050405020304" pitchFamily="18" charset="0"/>
              </a:rPr>
              <a:t>27</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cycles </a:t>
            </a:r>
            <a:r>
              <a:rPr lang="en-US" sz="1800" dirty="0">
                <a:latin typeface="Comic Sans MS" panose="030F0702030302020204" pitchFamily="66" charset="0"/>
                <a:ea typeface="Calibri" panose="020F0502020204030204" pitchFamily="34" charset="0"/>
                <a:cs typeface="Times New Roman" panose="02020603050405020304" pitchFamily="18" charset="0"/>
              </a:rPr>
              <a:t>(days) </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in length. </a:t>
            </a:r>
            <a:endParaRPr lang="en-US" dirty="0" smtClean="0">
              <a:solidFill>
                <a:srgbClr val="008080"/>
              </a:solidFill>
              <a:latin typeface="Comic Sans MS" panose="030F0702030302020204" pitchFamily="66" charset="0"/>
              <a:ea typeface="Calibri" panose="020F0502020204030204" pitchFamily="34" charset="0"/>
              <a:cs typeface="Times New Roman" panose="02020603050405020304" pitchFamily="18" charset="0"/>
            </a:endParaRPr>
          </a:p>
          <a:p>
            <a:pPr>
              <a:spcBef>
                <a:spcPts val="0"/>
              </a:spcBef>
              <a:spcAft>
                <a:spcPts val="1800"/>
              </a:spcAft>
            </a:pPr>
            <a:r>
              <a:rPr lang="en-US" dirty="0" smtClean="0">
                <a:solidFill>
                  <a:srgbClr val="008080"/>
                </a:solidFill>
                <a:latin typeface="Comic Sans MS" panose="030F0702030302020204" pitchFamily="66" charset="0"/>
                <a:ea typeface="Calibri" panose="020F0502020204030204" pitchFamily="34" charset="0"/>
                <a:cs typeface="Times New Roman" panose="02020603050405020304" pitchFamily="18" charset="0"/>
              </a:rPr>
              <a:t>Why </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did “Christian” cultures “</a:t>
            </a:r>
            <a:r>
              <a:rPr lang="en-US" u="dotDotDash" dirty="0">
                <a:solidFill>
                  <a:srgbClr val="008080"/>
                </a:solidFill>
                <a:uFill>
                  <a:solidFill>
                    <a:srgbClr val="CC0099"/>
                  </a:solidFill>
                </a:uFill>
                <a:latin typeface="Comic Sans MS" panose="030F0702030302020204" pitchFamily="66" charset="0"/>
                <a:ea typeface="Calibri" panose="020F0502020204030204" pitchFamily="34" charset="0"/>
                <a:cs typeface="Times New Roman" panose="02020603050405020304" pitchFamily="18" charset="0"/>
              </a:rPr>
              <a:t>stretch out</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 the lunar month to come as close as possible to </a:t>
            </a:r>
            <a:r>
              <a:rPr lang="en-US" b="1" dirty="0" err="1">
                <a:solidFill>
                  <a:srgbClr val="0000FF"/>
                </a:solidFill>
                <a:latin typeface="Comic Sans MS" panose="030F0702030302020204" pitchFamily="66" charset="0"/>
                <a:ea typeface="Calibri" panose="020F0502020204030204" pitchFamily="34" charset="0"/>
                <a:cs typeface="Times New Roman" panose="02020603050405020304" pitchFamily="18" charset="0"/>
              </a:rPr>
              <a:t>Yahuah’s</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 30 cycle solar month?  </a:t>
            </a:r>
            <a:endParaRPr lang="en-US" dirty="0" smtClean="0">
              <a:solidFill>
                <a:srgbClr val="008080"/>
              </a:solidFill>
              <a:latin typeface="Comic Sans MS" panose="030F0702030302020204" pitchFamily="66" charset="0"/>
              <a:ea typeface="Calibri" panose="020F0502020204030204" pitchFamily="34" charset="0"/>
              <a:cs typeface="Times New Roman" panose="02020603050405020304" pitchFamily="18" charset="0"/>
            </a:endParaRPr>
          </a:p>
          <a:p>
            <a:pPr>
              <a:spcBef>
                <a:spcPts val="0"/>
              </a:spcBef>
              <a:spcAft>
                <a:spcPts val="1800"/>
              </a:spcAft>
            </a:pPr>
            <a:r>
              <a:rPr lang="en-US" dirty="0" smtClean="0">
                <a:solidFill>
                  <a:srgbClr val="008080"/>
                </a:solidFill>
                <a:latin typeface="Comic Sans MS" panose="030F0702030302020204" pitchFamily="66" charset="0"/>
                <a:ea typeface="Calibri" panose="020F0502020204030204" pitchFamily="34" charset="0"/>
                <a:cs typeface="Times New Roman" panose="02020603050405020304" pitchFamily="18" charset="0"/>
              </a:rPr>
              <a:t>You </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will see why I write “stretch out” the lunar month by the wording in the next lunar month (synodic) definition high-lighted in yellow.  This </a:t>
            </a:r>
            <a:r>
              <a:rPr lang="en-US" u="dbl" dirty="0">
                <a:solidFill>
                  <a:srgbClr val="008080"/>
                </a:solidFill>
                <a:uFill>
                  <a:solidFill>
                    <a:srgbClr val="FF0000"/>
                  </a:solidFill>
                </a:uFill>
                <a:latin typeface="Comic Sans MS" panose="030F0702030302020204" pitchFamily="66" charset="0"/>
                <a:ea typeface="Calibri" panose="020F0502020204030204" pitchFamily="34" charset="0"/>
                <a:cs typeface="Times New Roman" panose="02020603050405020304" pitchFamily="18" charset="0"/>
              </a:rPr>
              <a:t>will be further explored</a:t>
            </a:r>
            <a:r>
              <a:rPr lang="en-US" dirty="0">
                <a:solidFill>
                  <a:srgbClr val="008080"/>
                </a:solidFill>
                <a:latin typeface="Comic Sans MS" panose="030F0702030302020204" pitchFamily="66" charset="0"/>
                <a:ea typeface="Calibri" panose="020F0502020204030204" pitchFamily="34" charset="0"/>
                <a:cs typeface="Times New Roman" panose="02020603050405020304" pitchFamily="18" charset="0"/>
              </a:rPr>
              <a:t> real soon! </a:t>
            </a:r>
            <a:endParaRPr lang="en-US" dirty="0">
              <a:latin typeface="Comic Sans MS" panose="030F0702030302020204" pitchFamily="66" charset="0"/>
            </a:endParaRPr>
          </a:p>
        </p:txBody>
      </p:sp>
      <p:sp>
        <p:nvSpPr>
          <p:cNvPr id="2" name="Slide Number Placeholder 1"/>
          <p:cNvSpPr>
            <a:spLocks noGrp="1"/>
          </p:cNvSpPr>
          <p:nvPr>
            <p:ph type="sldNum" sz="quarter" idx="12"/>
          </p:nvPr>
        </p:nvSpPr>
        <p:spPr>
          <a:xfrm>
            <a:off x="8683337" y="5847191"/>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72</a:t>
            </a:fld>
            <a:endParaRPr lang="en-US" dirty="0">
              <a:solidFill>
                <a:schemeClr val="tx1"/>
              </a:solidFill>
            </a:endParaRPr>
          </a:p>
        </p:txBody>
      </p:sp>
    </p:spTree>
    <p:extLst>
      <p:ext uri="{BB962C8B-B14F-4D97-AF65-F5344CB8AC3E}">
        <p14:creationId xmlns:p14="http://schemas.microsoft.com/office/powerpoint/2010/main" val="12203594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pattFill prst="dashVert">
          <a:fgClr>
            <a:srgbClr val="00FF00"/>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547447" y="51955"/>
            <a:ext cx="9002070" cy="758536"/>
          </a:xfrm>
          <a:gradFill>
            <a:gsLst>
              <a:gs pos="0">
                <a:schemeClr val="accent1">
                  <a:lumMod val="5000"/>
                  <a:lumOff val="95000"/>
                </a:schemeClr>
              </a:gs>
              <a:gs pos="62000">
                <a:schemeClr val="accent1">
                  <a:lumMod val="45000"/>
                  <a:lumOff val="55000"/>
                </a:schemeClr>
              </a:gs>
              <a:gs pos="47000">
                <a:srgbClr val="7030A0"/>
              </a:gs>
              <a:gs pos="100000">
                <a:schemeClr val="accent1">
                  <a:lumMod val="30000"/>
                  <a:lumOff val="70000"/>
                </a:schemeClr>
              </a:gs>
            </a:gsLst>
            <a:lin ang="4800000" scaled="0"/>
          </a:gradFill>
          <a:ln w="38100">
            <a:solidFill>
              <a:srgbClr val="00B0F0"/>
            </a:solidFill>
          </a:ln>
          <a:effectLst>
            <a:glow rad="228600">
              <a:schemeClr val="accent2">
                <a:satMod val="175000"/>
                <a:alpha val="40000"/>
              </a:schemeClr>
            </a:glow>
          </a:effectLst>
          <a:scene3d>
            <a:camera prst="orthographicFront"/>
            <a:lightRig rig="threePt" dir="t"/>
          </a:scene3d>
          <a:sp3d>
            <a:bevelT w="114300" prst="artDeco"/>
          </a:sp3d>
        </p:spPr>
        <p:txBody>
          <a:bodyPr>
            <a:normAutofit/>
          </a:bodyPr>
          <a:lstStyle/>
          <a:p>
            <a:pPr algn="ctr"/>
            <a:r>
              <a:rPr lang="en-US" b="1" dirty="0" smtClean="0"/>
              <a:t>Man’s Designer Circuits  </a:t>
            </a:r>
            <a:r>
              <a:rPr lang="en-US" b="1" dirty="0" smtClean="0">
                <a:solidFill>
                  <a:srgbClr val="FF0000"/>
                </a:solidFill>
                <a:effectLst>
                  <a:outerShdw blurRad="38100" dist="38100" dir="2700000" algn="tl">
                    <a:srgbClr val="000000">
                      <a:alpha val="43137"/>
                    </a:srgbClr>
                  </a:outerShdw>
                </a:effectLst>
              </a:rPr>
              <a:t>(#4)</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563013" y="893617"/>
            <a:ext cx="11002070" cy="5790517"/>
          </a:xfrm>
          <a:solidFill>
            <a:srgbClr val="FFD9D9"/>
          </a:solidFill>
          <a:ln w="57150">
            <a:solidFill>
              <a:srgbClr val="C00000"/>
            </a:solidFill>
          </a:ln>
          <a:scene3d>
            <a:camera prst="orthographicFront"/>
            <a:lightRig rig="threePt" dir="t"/>
          </a:scene3d>
          <a:sp3d>
            <a:bevelT w="114300" prst="artDeco"/>
          </a:sp3d>
        </p:spPr>
        <p:txBody>
          <a:bodyPr lIns="182880" tIns="182880">
            <a:normAutofit/>
          </a:bodyPr>
          <a:lstStyle/>
          <a:p>
            <a:pPr marL="0" indent="0">
              <a:spcBef>
                <a:spcPts val="0"/>
              </a:spcBef>
              <a:spcAft>
                <a:spcPts val="2400"/>
              </a:spcAft>
              <a:buNone/>
            </a:pPr>
            <a:r>
              <a:rPr lang="en-US"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Synodic Month </a:t>
            </a:r>
            <a:r>
              <a:rPr lang="en-US" sz="2000"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(Def.)</a:t>
            </a:r>
            <a:r>
              <a:rPr lang="en-US" b="1" dirty="0" smtClean="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dirty="0" smtClean="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en-US" b="1" u="sng" dirty="0" smtClean="0">
                <a:latin typeface="Times New Roman" panose="02020603050405020304" pitchFamily="18" charset="0"/>
                <a:ea typeface="Times New Roman" panose="02020603050405020304" pitchFamily="18" charset="0"/>
                <a:cs typeface="Times New Roman" panose="02020603050405020304" pitchFamily="18" charset="0"/>
              </a:rPr>
              <a:t>quotes</a:t>
            </a:r>
            <a:r>
              <a:rPr lang="en-US"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hence the </a:t>
            </a:r>
            <a:r>
              <a:rPr lang="en-US" u="sng" dirty="0" smtClean="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false heliocentric earth ideals</a:t>
            </a:r>
            <a:r>
              <a:rPr lang="en-US" dirty="0" smtClean="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u="dbl" dirty="0" smtClean="0">
              <a:solidFill>
                <a:schemeClr val="accent6">
                  <a:lumMod val="75000"/>
                </a:schemeClr>
              </a:solidFill>
              <a:uFill>
                <a:solidFill>
                  <a:srgbClr val="FF33CC"/>
                </a:solidFill>
              </a:uFill>
              <a:latin typeface="Comic Sans MS" panose="030F0702030302020204" pitchFamily="66" charset="0"/>
              <a:ea typeface="Times New Roman" panose="02020603050405020304" pitchFamily="18" charset="0"/>
              <a:cs typeface="Times New Roman" panose="02020603050405020304" pitchFamily="18" charset="0"/>
            </a:endParaRPr>
          </a:p>
          <a:p>
            <a:pPr marL="0" indent="0">
              <a:spcBef>
                <a:spcPts val="0"/>
              </a:spcBef>
              <a:spcAft>
                <a:spcPts val="1800"/>
              </a:spcAft>
              <a:buClr>
                <a:srgbClr val="C00000"/>
              </a:buClr>
              <a:buNone/>
            </a:pPr>
            <a:r>
              <a:rPr lang="en-US" u="dbl" dirty="0" smtClean="0">
                <a:solidFill>
                  <a:srgbClr val="008080"/>
                </a:solidFill>
                <a:uFill>
                  <a:solidFill>
                    <a:srgbClr val="FF33CC"/>
                  </a:solidFill>
                </a:uFill>
                <a:latin typeface="Comic Sans MS" panose="030F0702030302020204" pitchFamily="66" charset="0"/>
                <a:ea typeface="Times New Roman" panose="02020603050405020304" pitchFamily="18" charset="0"/>
                <a:cs typeface="Times New Roman" panose="02020603050405020304" pitchFamily="18" charset="0"/>
              </a:rPr>
              <a:t>Is this </a:t>
            </a:r>
            <a:r>
              <a:rPr lang="en-US" b="1" u="dbl" dirty="0">
                <a:solidFill>
                  <a:srgbClr val="0000FF"/>
                </a:solidFill>
                <a:uFill>
                  <a:solidFill>
                    <a:srgbClr val="FF33CC"/>
                  </a:solidFill>
                </a:uFill>
                <a:latin typeface="Comic Sans MS" panose="030F0702030302020204" pitchFamily="66" charset="0"/>
                <a:ea typeface="Times New Roman" panose="02020603050405020304" pitchFamily="18" charset="0"/>
                <a:cs typeface="Times New Roman" panose="02020603050405020304" pitchFamily="18" charset="0"/>
              </a:rPr>
              <a:t>Yahuah’s</a:t>
            </a:r>
            <a:r>
              <a:rPr lang="en-US" u="dbl" dirty="0">
                <a:solidFill>
                  <a:srgbClr val="008080"/>
                </a:solidFill>
                <a:uFill>
                  <a:solidFill>
                    <a:srgbClr val="FF33CC"/>
                  </a:solidFill>
                </a:uFill>
                <a:latin typeface="Comic Sans MS" panose="030F0702030302020204" pitchFamily="66" charset="0"/>
                <a:ea typeface="Times New Roman" panose="02020603050405020304" pitchFamily="18" charset="0"/>
                <a:cs typeface="Times New Roman" panose="02020603050405020304" pitchFamily="18" charset="0"/>
              </a:rPr>
              <a:t> established format for determining time</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a:t>
            </a:r>
            <a:b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br>
            <a:endParaRPr lang="en-US" sz="800"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endParaRPr>
          </a:p>
          <a:p>
            <a:pPr marL="0" marR="0">
              <a:spcBef>
                <a:spcPts val="0"/>
              </a:spcBef>
              <a:spcAft>
                <a:spcPts val="1800"/>
              </a:spcAft>
              <a:buClr>
                <a:srgbClr val="C00000"/>
              </a:buClr>
            </a:pP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This </a:t>
            </a:r>
            <a:r>
              <a:rPr lang="en-US" dirty="0">
                <a:latin typeface="Times New Roman" panose="02020603050405020304" pitchFamily="18" charset="0"/>
                <a:ea typeface="Times New Roman" panose="02020603050405020304" pitchFamily="18" charset="0"/>
                <a:cs typeface="Times New Roman" panose="02020603050405020304" pitchFamily="18" charset="0"/>
              </a:rPr>
              <a:t>is the average period of the Moon's revolution with respect </a:t>
            </a:r>
            <a:r>
              <a:rPr lang="en-US" dirty="0">
                <a:effectLst>
                  <a:glow rad="127000">
                    <a:srgbClr val="00FF00"/>
                  </a:glow>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to the line joining the Sun and Earth.</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The </a:t>
            </a:r>
            <a:r>
              <a:rPr lang="en-US" b="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synodic month </a:t>
            </a:r>
            <a:r>
              <a:rPr lang="en-US" dirty="0">
                <a:latin typeface="Times New Roman" panose="02020603050405020304" pitchFamily="18" charset="0"/>
                <a:ea typeface="Times New Roman" panose="02020603050405020304" pitchFamily="18" charset="0"/>
                <a:cs typeface="Times New Roman" panose="02020603050405020304" pitchFamily="18" charset="0"/>
              </a:rPr>
              <a:t>is the period of the Moon's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tooltip="Lunar phase"/>
              </a:rPr>
              <a:t>phases</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because the Moon's appearance depends on the position </a:t>
            </a: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r>
            <a:b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br>
            <a:r>
              <a:rPr lang="en-US" dirty="0" smtClean="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of </a:t>
            </a:r>
            <a:r>
              <a:rPr lang="en-US" dirty="0">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the Moon with respect to the Sun as seen from the Earth.</a:t>
            </a:r>
            <a:endParaRPr lang="en-US" dirty="0">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1200"/>
              </a:spcAft>
              <a:buClr>
                <a:srgbClr val="C00000"/>
              </a:buClr>
            </a:pPr>
            <a:r>
              <a:rPr lang="en-US" dirty="0">
                <a:latin typeface="Times New Roman" panose="02020603050405020304" pitchFamily="18" charset="0"/>
                <a:ea typeface="Times New Roman" panose="02020603050405020304" pitchFamily="18" charset="0"/>
                <a:cs typeface="Times New Roman" panose="02020603050405020304" pitchFamily="18" charset="0"/>
              </a:rPr>
              <a:t>While the Moon is orbiting the Earth, the Earth is progressing in its orbit around the Sun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u="sng" dirty="0">
                <a:highlight>
                  <a:srgbClr val="FFFF00"/>
                </a:highlight>
                <a:uFill>
                  <a:solidFill>
                    <a:srgbClr val="FF00FF"/>
                  </a:solidFill>
                </a:uFill>
                <a:latin typeface="Times New Roman" panose="02020603050405020304" pitchFamily="18" charset="0"/>
                <a:ea typeface="Times New Roman" panose="02020603050405020304" pitchFamily="18" charset="0"/>
                <a:cs typeface="Times New Roman" panose="02020603050405020304" pitchFamily="18" charset="0"/>
              </a:rPr>
              <a:t>After completing a sidereal month </a:t>
            </a:r>
            <a:r>
              <a:rPr lang="en-US" b="1" u="sng" dirty="0">
                <a:highlight>
                  <a:srgbClr val="FFFF00"/>
                </a:highlight>
                <a:uFill>
                  <a:solidFill>
                    <a:srgbClr val="FF00FF"/>
                  </a:solidFill>
                </a:uFill>
                <a:latin typeface="Times New Roman" panose="02020603050405020304" pitchFamily="18" charset="0"/>
                <a:ea typeface="Times New Roman" panose="02020603050405020304" pitchFamily="18" charset="0"/>
                <a:cs typeface="Times New Roman" panose="02020603050405020304" pitchFamily="18" charset="0"/>
              </a:rPr>
              <a:t>the Moon must move a little further to reach the new position</a:t>
            </a:r>
            <a:r>
              <a:rPr lang="en-US" b="1" dirty="0">
                <a:latin typeface="Times New Roman" panose="02020603050405020304" pitchFamily="18" charset="0"/>
                <a:ea typeface="Times New Roman" panose="02020603050405020304" pitchFamily="18" charset="0"/>
                <a:cs typeface="Times New Roman" panose="02020603050405020304" pitchFamily="18" charset="0"/>
              </a:rPr>
              <a:t> </a:t>
            </a:r>
            <a:r>
              <a:rPr lang="en-US" dirty="0">
                <a:latin typeface="Times New Roman" panose="02020603050405020304" pitchFamily="18" charset="0"/>
                <a:ea typeface="Times New Roman" panose="02020603050405020304" pitchFamily="18" charset="0"/>
                <a:cs typeface="Times New Roman" panose="02020603050405020304" pitchFamily="18" charset="0"/>
              </a:rPr>
              <a:t>having the same angular distance from the Sun. </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 This </a:t>
            </a:r>
            <a:r>
              <a:rPr lang="en-US" dirty="0">
                <a:latin typeface="Times New Roman" panose="02020603050405020304" pitchFamily="18" charset="0"/>
                <a:ea typeface="Times New Roman" panose="02020603050405020304" pitchFamily="18" charset="0"/>
                <a:cs typeface="Times New Roman" panose="02020603050405020304" pitchFamily="18" charset="0"/>
              </a:rPr>
              <a:t>longer period is called the </a:t>
            </a:r>
            <a:r>
              <a:rPr lang="en-US" b="1" i="1"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synodic</a:t>
            </a:r>
            <a:r>
              <a:rPr lang="en-US" dirty="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month</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tooltip="Greek language"/>
              </a:rPr>
              <a:t>Greek</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l-GR" dirty="0">
                <a:latin typeface="Times New Roman" panose="02020603050405020304" pitchFamily="18" charset="0"/>
                <a:ea typeface="Times New Roman" panose="02020603050405020304" pitchFamily="18" charset="0"/>
                <a:cs typeface="Times New Roman" panose="02020603050405020304" pitchFamily="18" charset="0"/>
              </a:rPr>
              <a:t>συνοδικός</a:t>
            </a:r>
            <a:r>
              <a:rPr lang="en-US" dirty="0">
                <a:latin typeface="Times New Roman" panose="02020603050405020304" pitchFamily="18" charset="0"/>
                <a:ea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ea typeface="Times New Roman" panose="02020603050405020304" pitchFamily="18" charset="0"/>
                <a:cs typeface="Times New Roman" panose="02020603050405020304" pitchFamily="18" charset="0"/>
              </a:rPr>
              <a:t>sunodikos</a:t>
            </a:r>
            <a:r>
              <a:rPr lang="en-US" dirty="0">
                <a:latin typeface="Times New Roman" panose="02020603050405020304" pitchFamily="18" charset="0"/>
                <a:ea typeface="Times New Roman" panose="02020603050405020304" pitchFamily="18" charset="0"/>
                <a:cs typeface="Times New Roman" panose="02020603050405020304" pitchFamily="18" charset="0"/>
              </a:rPr>
              <a:t>, meaning "pertaining to a synod, i.e., a meeting" [in this case of the Sun and the Moon</a:t>
            </a:r>
            <a:r>
              <a:rPr lang="en-US"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dirty="0" smtClean="0">
                <a:latin typeface="Comic Sans MS" panose="030F0702030302020204" pitchFamily="66" charset="0"/>
                <a:ea typeface="Times New Roman" panose="02020603050405020304" pitchFamily="18" charset="0"/>
              </a:rPr>
              <a:t> </a:t>
            </a:r>
            <a:endParaRPr lang="en-US" dirty="0">
              <a:latin typeface="Comic Sans MS" panose="030F0702030302020204" pitchFamily="66" charset="0"/>
            </a:endParaRPr>
          </a:p>
        </p:txBody>
      </p:sp>
      <p:sp>
        <p:nvSpPr>
          <p:cNvPr id="2" name="Slide Number Placeholder 1"/>
          <p:cNvSpPr>
            <a:spLocks noGrp="1"/>
          </p:cNvSpPr>
          <p:nvPr>
            <p:ph type="sldNum" sz="quarter" idx="12"/>
          </p:nvPr>
        </p:nvSpPr>
        <p:spPr>
          <a:xfrm>
            <a:off x="8756074" y="6262831"/>
            <a:ext cx="2743200" cy="365125"/>
          </a:xfrm>
        </p:spPr>
        <p:txBody>
          <a:bodyPr/>
          <a:lstStyle/>
          <a:p>
            <a:fld id="{0B555D82-D20F-4DB7-B3E9-7B7EAC2F87A9}" type="slidenum">
              <a:rPr lang="en-US" smtClean="0">
                <a:solidFill>
                  <a:schemeClr val="tx1"/>
                </a:solidFill>
              </a:rPr>
              <a:t>73</a:t>
            </a:fld>
            <a:endParaRPr lang="en-US" dirty="0">
              <a:solidFill>
                <a:schemeClr val="tx1"/>
              </a:solidFill>
            </a:endParaRPr>
          </a:p>
        </p:txBody>
      </p:sp>
    </p:spTree>
    <p:extLst>
      <p:ext uri="{BB962C8B-B14F-4D97-AF65-F5344CB8AC3E}">
        <p14:creationId xmlns:p14="http://schemas.microsoft.com/office/powerpoint/2010/main" val="1664659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 calcmode="lin" valueType="num">
                                      <p:cBhvr>
                                        <p:cTn id="7"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arn(inVertical)">
                                      <p:cBhvr>
                                        <p:cTn id="15"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9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22136" y="224449"/>
            <a:ext cx="7182428" cy="774358"/>
          </a:xfrm>
          <a:pattFill prst="lgConfetti">
            <a:fgClr>
              <a:srgbClr val="00FF00"/>
            </a:fgClr>
            <a:bgClr>
              <a:schemeClr val="bg1"/>
            </a:bgClr>
          </a:pattFill>
          <a:ln w="57150">
            <a:solidFill>
              <a:srgbClr val="0000CC"/>
            </a:solidFill>
          </a:ln>
          <a:scene3d>
            <a:camera prst="orthographicFront"/>
            <a:lightRig rig="threePt" dir="t"/>
          </a:scene3d>
          <a:sp3d>
            <a:bevelT prst="angle"/>
          </a:sp3d>
        </p:spPr>
        <p:txBody>
          <a:bodyPr>
            <a:sp3d extrusionH="57150">
              <a:bevelT w="38100" h="38100"/>
            </a:sp3d>
          </a:bodyPr>
          <a:lstStyle/>
          <a:p>
            <a:pPr algn="ctr"/>
            <a:r>
              <a:rPr lang="en-US" dirty="0" smtClean="0">
                <a:solidFill>
                  <a:srgbClr val="FF3399"/>
                </a:solidFill>
                <a:latin typeface="Cooper Black" panose="0208090404030B020404" pitchFamily="18" charset="0"/>
              </a:rPr>
              <a:t>Questions to Ponder?</a:t>
            </a:r>
            <a:endParaRPr lang="en-US" dirty="0">
              <a:solidFill>
                <a:srgbClr val="FF3399"/>
              </a:solidFill>
              <a:latin typeface="Cooper Black" panose="0208090404030B020404" pitchFamily="18" charset="0"/>
            </a:endParaRPr>
          </a:p>
        </p:txBody>
      </p:sp>
      <p:sp>
        <p:nvSpPr>
          <p:cNvPr id="3" name="Content Placeholder 2"/>
          <p:cNvSpPr>
            <a:spLocks noGrp="1"/>
          </p:cNvSpPr>
          <p:nvPr>
            <p:ph idx="1"/>
          </p:nvPr>
        </p:nvSpPr>
        <p:spPr>
          <a:xfrm>
            <a:off x="363415" y="1199851"/>
            <a:ext cx="11465169" cy="5521624"/>
          </a:xfrm>
          <a:solidFill>
            <a:schemeClr val="bg1">
              <a:lumMod val="95000"/>
            </a:schemeClr>
          </a:solidFill>
          <a:ln w="57150">
            <a:solidFill>
              <a:srgbClr val="CC0099"/>
            </a:solidFill>
          </a:ln>
          <a:effectLst>
            <a:glow rad="228600">
              <a:schemeClr val="accent6">
                <a:satMod val="175000"/>
                <a:alpha val="40000"/>
              </a:schemeClr>
            </a:glow>
          </a:effectLst>
          <a:scene3d>
            <a:camera prst="orthographicFront"/>
            <a:lightRig rig="threePt" dir="t"/>
          </a:scene3d>
          <a:sp3d>
            <a:bevelT w="101600" prst="riblet"/>
          </a:sp3d>
        </p:spPr>
        <p:txBody>
          <a:bodyPr>
            <a:sp3d extrusionH="57150">
              <a:bevelT w="38100" h="38100"/>
            </a:sp3d>
          </a:bodyPr>
          <a:lstStyle/>
          <a:p>
            <a:r>
              <a:rPr lang="en-US" dirty="0" smtClean="0"/>
              <a:t>Pertaining to the 1</a:t>
            </a:r>
            <a:r>
              <a:rPr lang="en-US" baseline="30000" dirty="0" smtClean="0"/>
              <a:t>st</a:t>
            </a:r>
            <a:r>
              <a:rPr lang="en-US" dirty="0" smtClean="0"/>
              <a:t> paragraph quote on the last slide: </a:t>
            </a:r>
          </a:p>
          <a:p>
            <a:r>
              <a:rPr lang="en-US" sz="3200" b="1" i="1" u="sng" dirty="0" smtClean="0">
                <a:solidFill>
                  <a:srgbClr val="C00000"/>
                </a:solidFill>
              </a:rPr>
              <a:t>Where</a:t>
            </a:r>
            <a:r>
              <a:rPr lang="en-US" sz="3200" b="1" dirty="0" smtClean="0">
                <a:solidFill>
                  <a:srgbClr val="FF3399"/>
                </a:solidFill>
              </a:rPr>
              <a:t> in the Scriptures do we find instruction to draw a line connecting the earth, sun, </a:t>
            </a:r>
          </a:p>
          <a:p>
            <a:r>
              <a:rPr lang="en-US" sz="3200" b="1" dirty="0" smtClean="0">
                <a:effectLst>
                  <a:glow rad="228600">
                    <a:srgbClr val="00FF00">
                      <a:alpha val="78000"/>
                    </a:srgbClr>
                  </a:glow>
                </a:effectLst>
              </a:rPr>
              <a:t>The Tequfah </a:t>
            </a:r>
            <a:r>
              <a:rPr lang="en-US" sz="3200" dirty="0" smtClean="0">
                <a:effectLst/>
              </a:rPr>
              <a:t>(equinox) </a:t>
            </a:r>
            <a:r>
              <a:rPr lang="en-US" sz="3200" b="1" dirty="0" smtClean="0">
                <a:effectLst>
                  <a:glow rad="228600">
                    <a:srgbClr val="00FF00">
                      <a:alpha val="78000"/>
                    </a:srgbClr>
                  </a:glow>
                </a:effectLst>
              </a:rPr>
              <a:t>gives us direction for a visual  connection with the earth </a:t>
            </a:r>
            <a:r>
              <a:rPr lang="en-US" sz="3200" dirty="0" smtClean="0">
                <a:effectLst/>
              </a:rPr>
              <a:t>(our viewpoint); </a:t>
            </a:r>
            <a:r>
              <a:rPr lang="en-US" sz="3200" b="1" dirty="0" smtClean="0">
                <a:effectLst>
                  <a:glow rad="127000">
                    <a:srgbClr val="00FF00"/>
                  </a:glow>
                </a:effectLst>
              </a:rPr>
              <a:t>while discerning </a:t>
            </a:r>
            <a:r>
              <a:rPr lang="en-US" sz="3200" b="1" dirty="0" smtClean="0">
                <a:effectLst>
                  <a:glow rad="228600">
                    <a:schemeClr val="accent4">
                      <a:satMod val="175000"/>
                      <a:alpha val="91000"/>
                    </a:schemeClr>
                  </a:glow>
                </a:effectLst>
              </a:rPr>
              <a:t>the location of the sun </a:t>
            </a:r>
            <a:r>
              <a:rPr lang="en-US" sz="3200" b="1" dirty="0" smtClean="0">
                <a:effectLst>
                  <a:glow rad="228600">
                    <a:srgbClr val="00FF00">
                      <a:alpha val="78000"/>
                    </a:srgbClr>
                  </a:glow>
                </a:effectLst>
              </a:rPr>
              <a:t>within the </a:t>
            </a:r>
            <a:r>
              <a:rPr lang="en-US" sz="3200" b="1" dirty="0" smtClean="0">
                <a:effectLst>
                  <a:glow rad="228600">
                    <a:schemeClr val="accent5">
                      <a:satMod val="175000"/>
                      <a:alpha val="40000"/>
                    </a:schemeClr>
                  </a:glow>
                </a:effectLst>
              </a:rPr>
              <a:t>Mazzaroth stars </a:t>
            </a:r>
            <a:r>
              <a:rPr lang="en-US" sz="3200" b="1" dirty="0" smtClean="0">
                <a:effectLst>
                  <a:glow rad="228600">
                    <a:srgbClr val="00FF00">
                      <a:alpha val="78000"/>
                    </a:srgbClr>
                  </a:glow>
                </a:effectLst>
              </a:rPr>
              <a:t>- </a:t>
            </a:r>
            <a:r>
              <a:rPr lang="en-US" b="1" dirty="0" smtClean="0">
                <a:effectLst>
                  <a:glow rad="228600">
                    <a:srgbClr val="00FF00">
                      <a:alpha val="78000"/>
                    </a:srgbClr>
                  </a:glow>
                </a:effectLst>
              </a:rPr>
              <a:t>(Psalms 19:1-6).</a:t>
            </a:r>
          </a:p>
          <a:p>
            <a:r>
              <a:rPr lang="en-US" sz="3200" b="1" dirty="0" smtClean="0">
                <a:effectLst>
                  <a:glow rad="228600">
                    <a:srgbClr val="00FF00">
                      <a:alpha val="78000"/>
                    </a:srgbClr>
                  </a:glow>
                </a:effectLst>
              </a:rPr>
              <a:t>Tequfah </a:t>
            </a:r>
            <a:r>
              <a:rPr lang="en-US" sz="3200" dirty="0" smtClean="0">
                <a:effectLst/>
              </a:rPr>
              <a:t>– </a:t>
            </a:r>
            <a:r>
              <a:rPr lang="en-US" sz="3200" dirty="0" err="1" smtClean="0">
                <a:solidFill>
                  <a:srgbClr val="00B050"/>
                </a:solidFill>
                <a:effectLst/>
              </a:rPr>
              <a:t>Exo</a:t>
            </a:r>
            <a:r>
              <a:rPr lang="en-US" sz="3200" dirty="0" smtClean="0">
                <a:solidFill>
                  <a:srgbClr val="00B050"/>
                </a:solidFill>
                <a:effectLst/>
              </a:rPr>
              <a:t> 34:22, 1 Sam 1:20, 2 Chron 24:23, &amp; Ps 19:6!</a:t>
            </a:r>
          </a:p>
          <a:p>
            <a:r>
              <a:rPr lang="en-US" sz="3200" b="1" dirty="0" smtClean="0">
                <a:effectLst>
                  <a:glow rad="228600">
                    <a:schemeClr val="accent2">
                      <a:satMod val="175000"/>
                      <a:alpha val="90000"/>
                    </a:schemeClr>
                  </a:glow>
                </a:effectLst>
              </a:rPr>
              <a:t>WHERE</a:t>
            </a:r>
            <a:r>
              <a:rPr lang="en-US" sz="3200" b="1" dirty="0" smtClean="0">
                <a:effectLst/>
              </a:rPr>
              <a:t> IS THE INSTRUCTION TO REPLACE THE MAZZAROTH </a:t>
            </a:r>
            <a:br>
              <a:rPr lang="en-US" sz="3200" b="1" dirty="0" smtClean="0">
                <a:effectLst/>
              </a:rPr>
            </a:br>
            <a:r>
              <a:rPr lang="en-US" sz="3200" b="1" dirty="0" smtClean="0">
                <a:effectLst/>
              </a:rPr>
              <a:t>WITH THE MOON - </a:t>
            </a:r>
            <a:r>
              <a:rPr lang="en-US" sz="3200" b="1" u="sng" dirty="0" smtClean="0">
                <a:effectLst/>
              </a:rPr>
              <a:t>OF ANY PHASE</a:t>
            </a:r>
            <a:r>
              <a:rPr lang="en-US" sz="3200" b="1" dirty="0" smtClean="0">
                <a:effectLst/>
              </a:rPr>
              <a:t>???</a:t>
            </a:r>
            <a:endParaRPr lang="en-US" sz="3200" b="1" dirty="0">
              <a:effectLst/>
            </a:endParaRPr>
          </a:p>
        </p:txBody>
      </p:sp>
      <p:sp>
        <p:nvSpPr>
          <p:cNvPr id="4" name="Slide Number Placeholder 3"/>
          <p:cNvSpPr>
            <a:spLocks noGrp="1"/>
          </p:cNvSpPr>
          <p:nvPr>
            <p:ph type="sldNum" sz="quarter" idx="12"/>
          </p:nvPr>
        </p:nvSpPr>
        <p:spPr>
          <a:xfrm>
            <a:off x="8974285" y="629400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74</a:t>
            </a:fld>
            <a:endParaRPr lang="en-US" dirty="0">
              <a:solidFill>
                <a:schemeClr val="tx1"/>
              </a:solidFill>
            </a:endParaRPr>
          </a:p>
        </p:txBody>
      </p:sp>
      <p:sp>
        <p:nvSpPr>
          <p:cNvPr id="5" name="Rectangle 4"/>
          <p:cNvSpPr/>
          <p:nvPr/>
        </p:nvSpPr>
        <p:spPr>
          <a:xfrm>
            <a:off x="3548195" y="5742476"/>
            <a:ext cx="5107430" cy="822325"/>
          </a:xfrm>
          <a:prstGeom prst="rect">
            <a:avLst/>
          </a:prstGeom>
          <a:solidFill>
            <a:schemeClr val="accent4">
              <a:lumMod val="40000"/>
              <a:lumOff val="60000"/>
            </a:schemeClr>
          </a:solidFill>
          <a:ln w="57150">
            <a:solidFill>
              <a:srgbClr val="CC0099"/>
            </a:solidFill>
          </a:ln>
          <a:effectLst>
            <a:glow rad="228600">
              <a:schemeClr val="accent5">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5400" b="1" dirty="0" smtClean="0">
                <a:solidFill>
                  <a:srgbClr val="CC0099"/>
                </a:solidFill>
                <a:latin typeface="Cooper Black" panose="0208090404030B020404" pitchFamily="18" charset="0"/>
              </a:rPr>
              <a:t>WHERE??  </a:t>
            </a:r>
            <a:r>
              <a:rPr lang="en-US" sz="5400" b="1" dirty="0" smtClean="0">
                <a:solidFill>
                  <a:schemeClr val="tx1"/>
                </a:solidFill>
                <a:effectLst>
                  <a:glow rad="431800">
                    <a:srgbClr val="34E9FC"/>
                  </a:glow>
                </a:effectLst>
                <a:latin typeface="Cooper Black" panose="0208090404030B020404" pitchFamily="18" charset="0"/>
              </a:rPr>
              <a:t>? ?</a:t>
            </a:r>
            <a:endParaRPr lang="en-US" sz="5400" b="1" dirty="0">
              <a:solidFill>
                <a:schemeClr val="tx1"/>
              </a:solidFill>
              <a:effectLst>
                <a:glow rad="431800">
                  <a:srgbClr val="34E9FC"/>
                </a:glow>
              </a:effectLst>
              <a:latin typeface="Cooper Black" panose="0208090404030B020404" pitchFamily="18" charset="0"/>
            </a:endParaRPr>
          </a:p>
        </p:txBody>
      </p:sp>
      <p:sp>
        <p:nvSpPr>
          <p:cNvPr id="6" name="Rectangle 5"/>
          <p:cNvSpPr/>
          <p:nvPr/>
        </p:nvSpPr>
        <p:spPr>
          <a:xfrm>
            <a:off x="5160497" y="2236763"/>
            <a:ext cx="2787749" cy="37982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r>
              <a:rPr lang="en-US" sz="2800" b="1" dirty="0">
                <a:solidFill>
                  <a:srgbClr val="FF0000"/>
                </a:solidFill>
                <a:effectLst>
                  <a:glow rad="228600">
                    <a:schemeClr val="accent4">
                      <a:satMod val="175000"/>
                      <a:alpha val="92000"/>
                    </a:schemeClr>
                  </a:glow>
                </a:effectLst>
              </a:rPr>
              <a:t>AND THE MOON?</a:t>
            </a:r>
          </a:p>
        </p:txBody>
      </p:sp>
    </p:spTree>
    <p:extLst>
      <p:ext uri="{BB962C8B-B14F-4D97-AF65-F5344CB8AC3E}">
        <p14:creationId xmlns:p14="http://schemas.microsoft.com/office/powerpoint/2010/main" val="29629937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par>
                          <p:cTn id="21" fill="hold">
                            <p:stCondLst>
                              <p:cond delay="2000"/>
                            </p:stCondLst>
                            <p:childTnLst>
                              <p:par>
                                <p:cTn id="22" presetID="2" presetClass="entr" presetSubtype="2" fill="hold" grpId="1" nodeType="afterEffect">
                                  <p:stCondLst>
                                    <p:cond delay="20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3000" fill="hold"/>
                                        <p:tgtEl>
                                          <p:spTgt spid="6"/>
                                        </p:tgtEl>
                                        <p:attrNameLst>
                                          <p:attrName>ppt_x</p:attrName>
                                        </p:attrNameLst>
                                      </p:cBhvr>
                                      <p:tavLst>
                                        <p:tav tm="0">
                                          <p:val>
                                            <p:strVal val="1+#ppt_w/2"/>
                                          </p:val>
                                        </p:tav>
                                        <p:tav tm="100000">
                                          <p:val>
                                            <p:strVal val="#ppt_x"/>
                                          </p:val>
                                        </p:tav>
                                      </p:tavLst>
                                    </p:anim>
                                    <p:anim calcmode="lin" valueType="num">
                                      <p:cBhvr additive="base">
                                        <p:cTn id="25" dur="3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10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barn(inVertical)">
                                      <p:cBhvr>
                                        <p:cTn id="35" dur="10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3" dur="1000"/>
                                        <p:tgtEl>
                                          <p:spTgt spid="3">
                                            <p:txEl>
                                              <p:pRg st="4" end="4"/>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iterate type="lt">
                                    <p:tmPct val="0"/>
                                  </p:iterate>
                                  <p:childTnLst>
                                    <p:set>
                                      <p:cBhvr>
                                        <p:cTn id="47" dur="1" fill="hold">
                                          <p:stCondLst>
                                            <p:cond delay="0"/>
                                          </p:stCondLst>
                                        </p:cTn>
                                        <p:tgtEl>
                                          <p:spTgt spid="5"/>
                                        </p:tgtEl>
                                        <p:attrNameLst>
                                          <p:attrName>style.visibility</p:attrName>
                                        </p:attrNameLst>
                                      </p:cBhvr>
                                      <p:to>
                                        <p:strVal val="visible"/>
                                      </p:to>
                                    </p:set>
                                    <p:anim calcmode="lin" valueType="num">
                                      <p:cBhvr>
                                        <p:cTn id="48" dur="1000" fill="hold"/>
                                        <p:tgtEl>
                                          <p:spTgt spid="5"/>
                                        </p:tgtEl>
                                        <p:attrNameLst>
                                          <p:attrName>ppt_w</p:attrName>
                                        </p:attrNameLst>
                                      </p:cBhvr>
                                      <p:tavLst>
                                        <p:tav tm="0">
                                          <p:val>
                                            <p:fltVal val="0"/>
                                          </p:val>
                                        </p:tav>
                                        <p:tav tm="100000">
                                          <p:val>
                                            <p:strVal val="#ppt_w"/>
                                          </p:val>
                                        </p:tav>
                                      </p:tavLst>
                                    </p:anim>
                                    <p:anim calcmode="lin" valueType="num">
                                      <p:cBhvr>
                                        <p:cTn id="49" dur="1000" fill="hold"/>
                                        <p:tgtEl>
                                          <p:spTgt spid="5"/>
                                        </p:tgtEl>
                                        <p:attrNameLst>
                                          <p:attrName>ppt_h</p:attrName>
                                        </p:attrNameLst>
                                      </p:cBhvr>
                                      <p:tavLst>
                                        <p:tav tm="0">
                                          <p:val>
                                            <p:fltVal val="0"/>
                                          </p:val>
                                        </p:tav>
                                        <p:tav tm="100000">
                                          <p:val>
                                            <p:strVal val="#ppt_h"/>
                                          </p:val>
                                        </p:tav>
                                      </p:tavLst>
                                    </p:anim>
                                    <p:anim calcmode="lin" valueType="num">
                                      <p:cBhvr>
                                        <p:cTn id="50" dur="1000" fill="hold"/>
                                        <p:tgtEl>
                                          <p:spTgt spid="5"/>
                                        </p:tgtEl>
                                        <p:attrNameLst>
                                          <p:attrName>style.rotation</p:attrName>
                                        </p:attrNameLst>
                                      </p:cBhvr>
                                      <p:tavLst>
                                        <p:tav tm="0">
                                          <p:val>
                                            <p:fltVal val="90"/>
                                          </p:val>
                                        </p:tav>
                                        <p:tav tm="100000">
                                          <p:val>
                                            <p:fltVal val="0"/>
                                          </p:val>
                                        </p:tav>
                                      </p:tavLst>
                                    </p:anim>
                                    <p:animEffect transition="in" filter="fade">
                                      <p:cBhvr>
                                        <p:cTn id="51" dur="1000"/>
                                        <p:tgtEl>
                                          <p:spTgt spid="5"/>
                                        </p:tgtEl>
                                      </p:cBhvr>
                                    </p:animEffect>
                                  </p:childTnLst>
                                </p:cTn>
                              </p:par>
                              <p:par>
                                <p:cTn id="52" presetID="34" presetClass="emph" presetSubtype="0" repeatCount="4000" fill="hold" grpId="1" nodeType="withEffect">
                                  <p:stCondLst>
                                    <p:cond delay="0"/>
                                  </p:stCondLst>
                                  <p:iterate type="lt">
                                    <p:tmPct val="10000"/>
                                  </p:iterate>
                                  <p:childTnLst>
                                    <p:animMotion origin="layout" path="M 0 1.85185E-6 L 0 -0.07222 " pathEditMode="relative" rAng="0" ptsTypes="AA">
                                      <p:cBhvr>
                                        <p:cTn id="53" dur="250" accel="50000" decel="50000" autoRev="1" fill="hold">
                                          <p:stCondLst>
                                            <p:cond delay="0"/>
                                          </p:stCondLst>
                                        </p:cTn>
                                        <p:tgtEl>
                                          <p:spTgt spid="5"/>
                                        </p:tgtEl>
                                        <p:attrNameLst>
                                          <p:attrName>ppt_x</p:attrName>
                                          <p:attrName>ppt_y</p:attrName>
                                        </p:attrNameLst>
                                      </p:cBhvr>
                                      <p:rCtr x="0" y="-3611"/>
                                    </p:animMotion>
                                    <p:animRot by="1500000">
                                      <p:cBhvr>
                                        <p:cTn id="54" dur="125" fill="hold">
                                          <p:stCondLst>
                                            <p:cond delay="0"/>
                                          </p:stCondLst>
                                        </p:cTn>
                                        <p:tgtEl>
                                          <p:spTgt spid="5"/>
                                        </p:tgtEl>
                                        <p:attrNameLst>
                                          <p:attrName>r</p:attrName>
                                        </p:attrNameLst>
                                      </p:cBhvr>
                                    </p:animRot>
                                    <p:animRot by="-1500000">
                                      <p:cBhvr>
                                        <p:cTn id="55" dur="125" fill="hold">
                                          <p:stCondLst>
                                            <p:cond delay="125"/>
                                          </p:stCondLst>
                                        </p:cTn>
                                        <p:tgtEl>
                                          <p:spTgt spid="5"/>
                                        </p:tgtEl>
                                        <p:attrNameLst>
                                          <p:attrName>r</p:attrName>
                                        </p:attrNameLst>
                                      </p:cBhvr>
                                    </p:animRot>
                                    <p:animRot by="-1500000">
                                      <p:cBhvr>
                                        <p:cTn id="56" dur="125" fill="hold">
                                          <p:stCondLst>
                                            <p:cond delay="250"/>
                                          </p:stCondLst>
                                        </p:cTn>
                                        <p:tgtEl>
                                          <p:spTgt spid="5"/>
                                        </p:tgtEl>
                                        <p:attrNameLst>
                                          <p:attrName>r</p:attrName>
                                        </p:attrNameLst>
                                      </p:cBhvr>
                                    </p:animRot>
                                    <p:animRot by="1500000">
                                      <p:cBhvr>
                                        <p:cTn id="57"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1"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pattFill prst="lgConfetti">
          <a:fgClr>
            <a:srgbClr val="CC9900"/>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1567544" y="182772"/>
            <a:ext cx="9005148" cy="825147"/>
          </a:xfrm>
          <a:gradFill>
            <a:gsLst>
              <a:gs pos="0">
                <a:srgbClr val="00FF00"/>
              </a:gs>
              <a:gs pos="83000">
                <a:schemeClr val="bg2">
                  <a:tint val="98000"/>
                  <a:satMod val="130000"/>
                  <a:shade val="90000"/>
                  <a:lumMod val="103000"/>
                </a:schemeClr>
              </a:gs>
              <a:gs pos="100000">
                <a:schemeClr val="bg2">
                  <a:shade val="63000"/>
                  <a:satMod val="120000"/>
                </a:schemeClr>
              </a:gs>
            </a:gsLst>
            <a:lin ang="600000" scaled="0"/>
          </a:gradFill>
          <a:ln w="38100">
            <a:solidFill>
              <a:schemeClr val="accent2">
                <a:lumMod val="60000"/>
                <a:lumOff val="40000"/>
              </a:schemeClr>
            </a:solidFill>
          </a:ln>
          <a:scene3d>
            <a:camera prst="orthographicFront"/>
            <a:lightRig rig="threePt" dir="t"/>
          </a:scene3d>
          <a:sp3d>
            <a:bevelT w="114300" prst="artDeco"/>
          </a:sp3d>
        </p:spPr>
        <p:txBody>
          <a:bodyPr>
            <a:normAutofit/>
            <a:sp3d extrusionH="57150">
              <a:bevelT w="38100" h="38100"/>
            </a:sp3d>
          </a:bodyPr>
          <a:lstStyle/>
          <a:p>
            <a:pPr algn="ctr"/>
            <a:r>
              <a:rPr lang="en-US" b="1" dirty="0" smtClean="0"/>
              <a:t>Man’s Designer Circuits  </a:t>
            </a:r>
            <a:r>
              <a:rPr lang="en-US" b="1" dirty="0" smtClean="0">
                <a:solidFill>
                  <a:srgbClr val="FF0000"/>
                </a:solidFill>
                <a:effectLst>
                  <a:outerShdw blurRad="38100" dist="38100" dir="2700000" algn="tl">
                    <a:srgbClr val="000000">
                      <a:alpha val="43137"/>
                    </a:srgbClr>
                  </a:outerShdw>
                </a:effectLst>
              </a:rPr>
              <a:t>(#5)</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408855" y="1230318"/>
            <a:ext cx="11350043" cy="5434885"/>
          </a:xfrm>
          <a:solidFill>
            <a:srgbClr val="FFD9D9"/>
          </a:solidFill>
          <a:ln w="57150">
            <a:solidFill>
              <a:srgbClr val="C00000"/>
            </a:solidFill>
          </a:ln>
          <a:scene3d>
            <a:camera prst="orthographicFront"/>
            <a:lightRig rig="threePt" dir="t"/>
          </a:scene3d>
          <a:sp3d>
            <a:bevelT/>
          </a:sp3d>
        </p:spPr>
        <p:txBody>
          <a:bodyPr lIns="182880" tIns="182880">
            <a:sp3d extrusionH="57150">
              <a:bevelT w="38100" h="38100"/>
            </a:sp3d>
          </a:bodyPr>
          <a:lstStyle/>
          <a:p>
            <a:pPr>
              <a:lnSpc>
                <a:spcPct val="100000"/>
              </a:lnSpc>
              <a:spcBef>
                <a:spcPts val="0"/>
              </a:spcBef>
              <a:spcAft>
                <a:spcPts val="1800"/>
              </a:spcAft>
            </a:pP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We see within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the </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definitions, </a:t>
            </a:r>
            <a:r>
              <a:rPr lang="en-US" u="heavy" dirty="0" smtClean="0">
                <a:solidFill>
                  <a:srgbClr val="008080"/>
                </a:solidFill>
                <a:uFill>
                  <a:solidFill>
                    <a:srgbClr val="FF00FF"/>
                  </a:solidFill>
                </a:uFill>
                <a:latin typeface="Comic Sans MS" panose="030F0702030302020204" pitchFamily="66" charset="0"/>
                <a:ea typeface="Times New Roman" panose="02020603050405020304" pitchFamily="18" charset="0"/>
                <a:cs typeface="Times New Roman" panose="02020603050405020304" pitchFamily="18" charset="0"/>
              </a:rPr>
              <a:t>man’s re-designing and formation of a </a:t>
            </a:r>
            <a:r>
              <a:rPr lang="en-US" u="heavy" dirty="0">
                <a:solidFill>
                  <a:srgbClr val="008080"/>
                </a:solidFill>
                <a:uFill>
                  <a:solidFill>
                    <a:srgbClr val="FF00FF"/>
                  </a:solidFill>
                </a:uFill>
                <a:latin typeface="Comic Sans MS" panose="030F0702030302020204" pitchFamily="66" charset="0"/>
                <a:ea typeface="Times New Roman" panose="02020603050405020304" pitchFamily="18" charset="0"/>
                <a:cs typeface="Times New Roman" panose="02020603050405020304" pitchFamily="18" charset="0"/>
              </a:rPr>
              <a:t>different set of boundaries</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r>
              <a:rPr lang="en-US"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(rules)</a:t>
            </a:r>
            <a:r>
              <a:rPr lang="en-US"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 </a:t>
            </a:r>
            <a:r>
              <a:rPr lang="en-US" u="heavy" dirty="0">
                <a:solidFill>
                  <a:srgbClr val="008080"/>
                </a:solidFill>
                <a:uFill>
                  <a:solidFill>
                    <a:srgbClr val="FF00FF"/>
                  </a:solidFill>
                </a:uFill>
                <a:latin typeface="Comic Sans MS" panose="030F0702030302020204" pitchFamily="66" charset="0"/>
                <a:ea typeface="Times New Roman" panose="02020603050405020304" pitchFamily="18" charset="0"/>
                <a:cs typeface="Times New Roman" panose="02020603050405020304" pitchFamily="18" charset="0"/>
              </a:rPr>
              <a:t>for determining a </a:t>
            </a:r>
            <a:r>
              <a:rPr lang="en-US" u="heavy" dirty="0" smtClean="0">
                <a:solidFill>
                  <a:srgbClr val="008080"/>
                </a:solidFill>
                <a:uFill>
                  <a:solidFill>
                    <a:srgbClr val="FF00FF"/>
                  </a:solidFill>
                </a:uFill>
                <a:latin typeface="Comic Sans MS" panose="030F0702030302020204" pitchFamily="66" charset="0"/>
                <a:ea typeface="Times New Roman" panose="02020603050405020304" pitchFamily="18" charset="0"/>
                <a:cs typeface="Times New Roman" panose="02020603050405020304" pitchFamily="18" charset="0"/>
              </a:rPr>
              <a:t>lunation</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p>
          <a:p>
            <a:pPr marR="0">
              <a:lnSpc>
                <a:spcPct val="100000"/>
              </a:lnSpc>
              <a:spcBef>
                <a:spcPts val="0"/>
              </a:spcBef>
              <a:spcAft>
                <a:spcPts val="1800"/>
              </a:spcAft>
            </a:pPr>
            <a:endPar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endParaRPr>
          </a:p>
          <a:p>
            <a:pPr marR="0">
              <a:lnSpc>
                <a:spcPct val="100000"/>
              </a:lnSpc>
              <a:spcBef>
                <a:spcPts val="0"/>
              </a:spcBef>
              <a:spcAft>
                <a:spcPts val="1800"/>
              </a:spcAft>
            </a:pPr>
            <a:endPar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endParaRPr>
          </a:p>
          <a:p>
            <a:pPr marR="0">
              <a:lnSpc>
                <a:spcPct val="100000"/>
              </a:lnSpc>
              <a:spcBef>
                <a:spcPts val="0"/>
              </a:spcBef>
              <a:spcAft>
                <a:spcPts val="1800"/>
              </a:spcAft>
            </a:pP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That way the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time factor can be </a:t>
            </a:r>
            <a:r>
              <a:rPr lang="en-US" b="1" dirty="0" smtClean="0">
                <a:latin typeface="Comic Sans MS" panose="030F0702030302020204" pitchFamily="66" charset="0"/>
                <a:ea typeface="Times New Roman" panose="02020603050405020304" pitchFamily="18" charset="0"/>
                <a:cs typeface="Times New Roman" panose="02020603050405020304" pitchFamily="18" charset="0"/>
              </a:rPr>
              <a:t>MANIPULATED</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to appear</a:t>
            </a:r>
            <a:r>
              <a:rPr lang="en-US" b="1"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 </a:t>
            </a:r>
            <a:r>
              <a:rPr lang="en-US" b="1" u="sng" dirty="0">
                <a:solidFill>
                  <a:srgbClr val="FF0000"/>
                </a:solidFill>
                <a:uFill>
                  <a:solidFill>
                    <a:srgbClr val="0D0D0D"/>
                  </a:solidFill>
                </a:uFill>
                <a:latin typeface="Comic Sans MS" panose="030F0702030302020204" pitchFamily="66" charset="0"/>
                <a:ea typeface="Times New Roman" panose="02020603050405020304" pitchFamily="18" charset="0"/>
                <a:cs typeface="Times New Roman" panose="02020603050405020304" pitchFamily="18" charset="0"/>
              </a:rPr>
              <a:t>AS NEAR</a:t>
            </a:r>
            <a:r>
              <a:rPr lang="en-US" u="sng" dirty="0">
                <a:solidFill>
                  <a:srgbClr val="FF0000"/>
                </a:solidFill>
                <a:uFill>
                  <a:solidFill>
                    <a:srgbClr val="0D0D0D"/>
                  </a:solidFill>
                </a:uFill>
                <a:latin typeface="Comic Sans MS" panose="030F0702030302020204" pitchFamily="66" charset="0"/>
                <a:ea typeface="Times New Roman" panose="02020603050405020304" pitchFamily="18" charset="0"/>
                <a:cs typeface="Times New Roman" panose="02020603050405020304" pitchFamily="18" charset="0"/>
              </a:rPr>
              <a:t> </a:t>
            </a:r>
            <a:r>
              <a:rPr lang="en-US" b="1" u="sng" dirty="0">
                <a:solidFill>
                  <a:srgbClr val="FF0000"/>
                </a:solidFill>
                <a:uFill>
                  <a:solidFill>
                    <a:srgbClr val="0D0D0D"/>
                  </a:solidFill>
                </a:uFill>
                <a:latin typeface="Comic Sans MS" panose="030F0702030302020204" pitchFamily="66" charset="0"/>
                <a:ea typeface="Times New Roman" panose="02020603050405020304" pitchFamily="18" charset="0"/>
                <a:cs typeface="Times New Roman" panose="02020603050405020304" pitchFamily="18" charset="0"/>
              </a:rPr>
              <a:t>AS</a:t>
            </a:r>
            <a:r>
              <a:rPr lang="en-US" u="sng" dirty="0">
                <a:solidFill>
                  <a:srgbClr val="FF0000"/>
                </a:solidFill>
                <a:uFill>
                  <a:solidFill>
                    <a:srgbClr val="0D0D0D"/>
                  </a:solidFill>
                </a:uFill>
                <a:latin typeface="Comic Sans MS" panose="030F0702030302020204" pitchFamily="66" charset="0"/>
                <a:ea typeface="Times New Roman" panose="02020603050405020304" pitchFamily="18" charset="0"/>
                <a:cs typeface="Times New Roman" panose="02020603050405020304" pitchFamily="18" charset="0"/>
              </a:rPr>
              <a:t> </a:t>
            </a:r>
            <a:r>
              <a:rPr lang="en-US" b="1" u="sng" dirty="0">
                <a:solidFill>
                  <a:srgbClr val="FF0000"/>
                </a:solidFill>
                <a:uFill>
                  <a:solidFill>
                    <a:srgbClr val="0D0D0D"/>
                  </a:solidFill>
                </a:uFill>
                <a:latin typeface="Comic Sans MS" panose="030F0702030302020204" pitchFamily="66" charset="0"/>
                <a:ea typeface="Times New Roman" panose="02020603050405020304" pitchFamily="18" charset="0"/>
                <a:cs typeface="Times New Roman" panose="02020603050405020304" pitchFamily="18" charset="0"/>
              </a:rPr>
              <a:t>POSSIBLE TO</a:t>
            </a:r>
            <a:r>
              <a:rPr lang="en-US"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 </a:t>
            </a:r>
            <a:r>
              <a:rPr lang="en-US" b="1" dirty="0">
                <a:solidFill>
                  <a:srgbClr val="0000FF"/>
                </a:solidFill>
                <a:latin typeface="Comic Sans MS" panose="030F0702030302020204" pitchFamily="66" charset="0"/>
                <a:ea typeface="Times New Roman" panose="02020603050405020304" pitchFamily="18" charset="0"/>
                <a:cs typeface="Times New Roman" panose="02020603050405020304" pitchFamily="18" charset="0"/>
              </a:rPr>
              <a:t>Yahuah’s</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30 days/month design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for determining time. </a:t>
            </a:r>
            <a:endPar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endParaRPr>
          </a:p>
          <a:p>
            <a:pPr marR="0">
              <a:lnSpc>
                <a:spcPct val="100000"/>
              </a:lnSpc>
              <a:spcBef>
                <a:spcPts val="0"/>
              </a:spcBef>
              <a:spcAft>
                <a:spcPts val="1800"/>
              </a:spcAft>
            </a:pP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This </a:t>
            </a:r>
            <a:r>
              <a:rPr lang="en-US"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type of manipulation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is identical to when the Dragon </a:t>
            </a:r>
            <a:r>
              <a:rPr lang="en-US" dirty="0" smtClean="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told Eve </a:t>
            </a:r>
            <a:r>
              <a:rPr lang="en-US" dirty="0">
                <a:solidFill>
                  <a:srgbClr val="008080"/>
                </a:solidFill>
                <a:latin typeface="Comic Sans MS" panose="030F0702030302020204" pitchFamily="66" charset="0"/>
                <a:ea typeface="Times New Roman" panose="02020603050405020304" pitchFamily="18" charset="0"/>
                <a:cs typeface="Times New Roman" panose="02020603050405020304" pitchFamily="18" charset="0"/>
              </a:rPr>
              <a:t>– </a:t>
            </a:r>
            <a:r>
              <a:rPr lang="en-US" dirty="0" smtClean="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”…You </a:t>
            </a:r>
            <a:r>
              <a:rPr lang="en-US"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shall certainly not die” </a:t>
            </a:r>
            <a:r>
              <a:rPr lang="en-US" b="1" i="1" dirty="0" smtClean="0">
                <a:ln>
                  <a:solidFill>
                    <a:sysClr val="windowText" lastClr="000000"/>
                  </a:solidFill>
                </a:ln>
                <a:solidFill>
                  <a:srgbClr val="FF0000"/>
                </a:solidFill>
                <a:effectLst>
                  <a:glow rad="228600">
                    <a:srgbClr val="7030A0">
                      <a:alpha val="82000"/>
                    </a:srgbClr>
                  </a:glow>
                </a:effectLst>
                <a:latin typeface="Arial Black" pitchFamily="34" charset="0"/>
                <a:ea typeface="Times New Roman" panose="02020603050405020304" pitchFamily="18" charset="0"/>
                <a:cs typeface="Times New Roman" panose="02020603050405020304" pitchFamily="18" charset="0"/>
              </a:rPr>
              <a:t>BUT… </a:t>
            </a:r>
            <a:r>
              <a:rPr lang="en-US" dirty="0" smtClean="0">
                <a:latin typeface="Comic Sans MS" panose="030F0702030302020204" pitchFamily="66" charset="0"/>
                <a:ea typeface="Times New Roman" panose="02020603050405020304" pitchFamily="18" charset="0"/>
                <a:cs typeface="Times New Roman" panose="02020603050405020304" pitchFamily="18" charset="0"/>
              </a:rPr>
              <a:t>(</a:t>
            </a:r>
            <a:r>
              <a:rPr lang="en-US" sz="2400" dirty="0">
                <a:latin typeface="Comic Sans MS" panose="030F0702030302020204" pitchFamily="66" charset="0"/>
                <a:ea typeface="Calibri" panose="020F0502020204030204" pitchFamily="34" charset="0"/>
                <a:cs typeface="Georgia" panose="02040502050405020303" pitchFamily="18" charset="0"/>
              </a:rPr>
              <a:t>Gen 3:4</a:t>
            </a:r>
            <a:r>
              <a:rPr lang="en-US" sz="2400" dirty="0" smtClean="0">
                <a:latin typeface="Comic Sans MS" panose="030F0702030302020204" pitchFamily="66" charset="0"/>
                <a:ea typeface="Calibri" panose="020F0502020204030204" pitchFamily="34" charset="0"/>
                <a:cs typeface="Georgia" panose="02040502050405020303" pitchFamily="18" charset="0"/>
              </a:rPr>
              <a:t>).</a:t>
            </a:r>
            <a:endParaRPr lang="en-US" dirty="0">
              <a:effectLst/>
              <a:latin typeface="Comic Sans MS" panose="030F0702030302020204" pitchFamily="66" charset="0"/>
              <a:ea typeface="Calibri" panose="020F0502020204030204" pitchFamily="34" charset="0"/>
              <a:cs typeface="Times New Roman" panose="02020603050405020304" pitchFamily="18" charset="0"/>
            </a:endParaRPr>
          </a:p>
        </p:txBody>
      </p:sp>
      <p:sp>
        <p:nvSpPr>
          <p:cNvPr id="2" name="Slide Number Placeholder 1"/>
          <p:cNvSpPr>
            <a:spLocks noGrp="1"/>
          </p:cNvSpPr>
          <p:nvPr>
            <p:ph type="sldNum" sz="quarter" idx="12"/>
          </p:nvPr>
        </p:nvSpPr>
        <p:spPr>
          <a:xfrm>
            <a:off x="8963894" y="6231658"/>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75</a:t>
            </a:fld>
            <a:endParaRPr lang="en-US" dirty="0">
              <a:solidFill>
                <a:schemeClr val="tx1"/>
              </a:solidFill>
            </a:endParaRPr>
          </a:p>
        </p:txBody>
      </p:sp>
      <p:sp>
        <p:nvSpPr>
          <p:cNvPr id="3" name="Rectangle 2"/>
          <p:cNvSpPr/>
          <p:nvPr/>
        </p:nvSpPr>
        <p:spPr>
          <a:xfrm>
            <a:off x="627027" y="2827297"/>
            <a:ext cx="10913697" cy="1171979"/>
          </a:xfrm>
          <a:prstGeom prst="rect">
            <a:avLst/>
          </a:prstGeom>
          <a:gradFill>
            <a:gsLst>
              <a:gs pos="57000">
                <a:srgbClr val="00FF00"/>
              </a:gs>
              <a:gs pos="61000">
                <a:schemeClr val="accent1">
                  <a:lumMod val="45000"/>
                  <a:lumOff val="55000"/>
                </a:schemeClr>
              </a:gs>
              <a:gs pos="100000">
                <a:schemeClr val="accent1">
                  <a:lumMod val="45000"/>
                  <a:lumOff val="55000"/>
                </a:schemeClr>
              </a:gs>
              <a:gs pos="28000">
                <a:schemeClr val="accent1">
                  <a:lumMod val="30000"/>
                  <a:lumOff val="70000"/>
                </a:schemeClr>
              </a:gs>
            </a:gsLst>
            <a:lin ang="4800000" scaled="0"/>
          </a:gradFill>
          <a:ln w="28575">
            <a:solidFill>
              <a:srgbClr val="CC00FF"/>
            </a:solidFill>
          </a:ln>
          <a:effectLst>
            <a:glow rad="228600">
              <a:schemeClr val="accent6">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tx1"/>
                </a:solidFill>
              </a:rPr>
              <a:t>Man’s new design includes points – </a:t>
            </a:r>
          </a:p>
          <a:p>
            <a:pPr algn="ctr"/>
            <a:r>
              <a:rPr lang="en-US" sz="3600" b="1" dirty="0" smtClean="0">
                <a:solidFill>
                  <a:srgbClr val="C00000"/>
                </a:solidFill>
                <a:effectLst>
                  <a:glow rad="228600">
                    <a:schemeClr val="accent4">
                      <a:satMod val="175000"/>
                      <a:alpha val="91000"/>
                    </a:schemeClr>
                  </a:glow>
                </a:effectLst>
              </a:rPr>
              <a:t>BEYOND</a:t>
            </a:r>
            <a:r>
              <a:rPr lang="en-US" sz="3600" b="1" dirty="0" smtClean="0">
                <a:solidFill>
                  <a:srgbClr val="C00000"/>
                </a:solidFill>
              </a:rPr>
              <a:t> A COMPLETED 360 DEGREE LUNATION CIRCUIT! </a:t>
            </a:r>
            <a:endParaRPr lang="en-US" sz="3600" b="1" dirty="0">
              <a:solidFill>
                <a:srgbClr val="C00000"/>
              </a:solidFill>
            </a:endParaRPr>
          </a:p>
        </p:txBody>
      </p:sp>
    </p:spTree>
    <p:extLst>
      <p:ext uri="{BB962C8B-B14F-4D97-AF65-F5344CB8AC3E}">
        <p14:creationId xmlns:p14="http://schemas.microsoft.com/office/powerpoint/2010/main" val="637788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0" fill="hold"/>
                                        <p:tgtEl>
                                          <p:spTgt spid="3"/>
                                        </p:tgtEl>
                                        <p:attrNameLst>
                                          <p:attrName>ppt_w</p:attrName>
                                        </p:attrNameLst>
                                      </p:cBhvr>
                                      <p:tavLst>
                                        <p:tav tm="0">
                                          <p:val>
                                            <p:fltVal val="0"/>
                                          </p:val>
                                        </p:tav>
                                        <p:tav tm="100000">
                                          <p:val>
                                            <p:strVal val="#ppt_w"/>
                                          </p:val>
                                        </p:tav>
                                      </p:tavLst>
                                    </p:anim>
                                    <p:anim calcmode="lin" valueType="num">
                                      <p:cBhvr>
                                        <p:cTn id="8" dur="3000" fill="hold"/>
                                        <p:tgtEl>
                                          <p:spTgt spid="3"/>
                                        </p:tgtEl>
                                        <p:attrNameLst>
                                          <p:attrName>ppt_h</p:attrName>
                                        </p:attrNameLst>
                                      </p:cBhvr>
                                      <p:tavLst>
                                        <p:tav tm="0">
                                          <p:val>
                                            <p:fltVal val="0"/>
                                          </p:val>
                                        </p:tav>
                                        <p:tav tm="100000">
                                          <p:val>
                                            <p:strVal val="#ppt_h"/>
                                          </p:val>
                                        </p:tav>
                                      </p:tavLst>
                                    </p:anim>
                                    <p:anim calcmode="lin" valueType="num">
                                      <p:cBhvr>
                                        <p:cTn id="9" dur="3000" fill="hold"/>
                                        <p:tgtEl>
                                          <p:spTgt spid="3"/>
                                        </p:tgtEl>
                                        <p:attrNameLst>
                                          <p:attrName>style.rotation</p:attrName>
                                        </p:attrNameLst>
                                      </p:cBhvr>
                                      <p:tavLst>
                                        <p:tav tm="0">
                                          <p:val>
                                            <p:fltVal val="90"/>
                                          </p:val>
                                        </p:tav>
                                        <p:tav tm="100000">
                                          <p:val>
                                            <p:fltVal val="0"/>
                                          </p:val>
                                        </p:tav>
                                      </p:tavLst>
                                    </p:anim>
                                    <p:animEffect transition="in" filter="fade">
                                      <p:cBhvr>
                                        <p:cTn id="10" dur="3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randombar(horizontal)">
                                      <p:cBhvr>
                                        <p:cTn id="15" dur="500"/>
                                        <p:tgtEl>
                                          <p:spTgt spid="5">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randombar(horizontal)">
                                      <p:cBhvr>
                                        <p:cTn id="2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pattFill prst="dkUpDiag">
          <a:fgClr>
            <a:schemeClr val="bg2">
              <a:lumMod val="10000"/>
            </a:schemeClr>
          </a:fgClr>
          <a:bgClr>
            <a:schemeClr val="bg1"/>
          </a:bgClr>
        </a:patt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663182" y="41564"/>
            <a:ext cx="9303777" cy="697752"/>
          </a:xfr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ln w="38100">
            <a:solidFill>
              <a:srgbClr val="CC9900"/>
            </a:solidFill>
          </a:ln>
          <a:effectLst>
            <a:glow rad="228600">
              <a:schemeClr val="accent6">
                <a:satMod val="175000"/>
                <a:alpha val="84000"/>
              </a:schemeClr>
            </a:glow>
          </a:effectLst>
          <a:scene3d>
            <a:camera prst="orthographicFront"/>
            <a:lightRig rig="threePt" dir="t"/>
          </a:scene3d>
          <a:sp3d>
            <a:bevelT w="114300" prst="artDeco"/>
          </a:sp3d>
        </p:spPr>
        <p:txBody>
          <a:bodyPr>
            <a:normAutofit fontScale="90000"/>
            <a:sp3d extrusionH="57150">
              <a:bevelT w="38100" h="38100"/>
            </a:sp3d>
          </a:bodyPr>
          <a:lstStyle/>
          <a:p>
            <a:pPr algn="ctr"/>
            <a:r>
              <a:rPr lang="en-US" b="1" dirty="0" smtClean="0"/>
              <a:t>Man’s Designer </a:t>
            </a:r>
            <a:r>
              <a:rPr lang="en-US" b="1" dirty="0"/>
              <a:t>C</a:t>
            </a:r>
            <a:r>
              <a:rPr lang="en-US" b="1" dirty="0" smtClean="0"/>
              <a:t>ircuit Quotes  </a:t>
            </a:r>
            <a:r>
              <a:rPr lang="en-US" b="1" dirty="0" smtClean="0">
                <a:solidFill>
                  <a:srgbClr val="FF0000"/>
                </a:solidFill>
                <a:effectLst>
                  <a:outerShdw blurRad="38100" dist="38100" dir="2700000" algn="tl">
                    <a:srgbClr val="000000">
                      <a:alpha val="43137"/>
                    </a:srgbClr>
                  </a:outerShdw>
                </a:effectLst>
              </a:rPr>
              <a:t>(#6)</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309093" y="834819"/>
            <a:ext cx="11603865" cy="5898492"/>
          </a:xfrm>
          <a:solidFill>
            <a:srgbClr val="ECF5E7"/>
          </a:solidFill>
          <a:ln w="57150">
            <a:solidFill>
              <a:srgbClr val="C00000"/>
            </a:solidFill>
          </a:ln>
          <a:scene3d>
            <a:camera prst="orthographicFront"/>
            <a:lightRig rig="threePt" dir="t"/>
          </a:scene3d>
          <a:sp3d>
            <a:bevelT w="114300" prst="artDeco"/>
          </a:sp3d>
        </p:spPr>
        <p:txBody>
          <a:bodyPr lIns="182880" tIns="91440">
            <a:sp3d extrusionH="57150">
              <a:bevelT w="38100" h="38100"/>
            </a:sp3d>
          </a:bodyPr>
          <a:lstStyle/>
          <a:p>
            <a:pPr marL="0" indent="0">
              <a:spcBef>
                <a:spcPts val="0"/>
              </a:spcBef>
              <a:spcAft>
                <a:spcPts val="1200"/>
              </a:spcAft>
              <a:buNone/>
            </a:pPr>
            <a:r>
              <a:rPr lang="en-US" b="1" dirty="0" smtClean="0">
                <a:solidFill>
                  <a:srgbClr val="C00000"/>
                </a:solidFill>
              </a:rPr>
              <a:t>Synodic Month </a:t>
            </a:r>
            <a:r>
              <a:rPr lang="en-US" dirty="0" smtClean="0">
                <a:solidFill>
                  <a:srgbClr val="C00000"/>
                </a:solidFill>
              </a:rPr>
              <a:t>continued –</a:t>
            </a:r>
          </a:p>
          <a:p>
            <a:pPr>
              <a:spcBef>
                <a:spcPts val="0"/>
              </a:spcBef>
              <a:spcAft>
                <a:spcPts val="1200"/>
              </a:spcAft>
              <a:buClr>
                <a:srgbClr val="C00000"/>
              </a:buClr>
            </a:pPr>
            <a:r>
              <a:rPr lang="en-US" dirty="0">
                <a:latin typeface="Times New Roman" panose="02020603050405020304" pitchFamily="18" charset="0"/>
                <a:ea typeface="Times New Roman" panose="02020603050405020304" pitchFamily="18" charset="0"/>
              </a:rPr>
              <a:t>Since the </a:t>
            </a:r>
            <a:r>
              <a:rPr lang="en-US" dirty="0">
                <a:effectLst>
                  <a:glow rad="101600">
                    <a:schemeClr val="accent2">
                      <a:satMod val="175000"/>
                      <a:alpha val="40000"/>
                    </a:schemeClr>
                  </a:glow>
                </a:effectLst>
                <a:latin typeface="Times New Roman" panose="02020603050405020304" pitchFamily="18" charset="0"/>
                <a:ea typeface="Times New Roman" panose="02020603050405020304" pitchFamily="18" charset="0"/>
              </a:rPr>
              <a:t>Earth's orbit around the Sun is elliptical </a:t>
            </a:r>
            <a:r>
              <a:rPr lang="en-US" dirty="0">
                <a:latin typeface="Times New Roman" panose="02020603050405020304" pitchFamily="18" charset="0"/>
                <a:ea typeface="Times New Roman" panose="02020603050405020304" pitchFamily="18" charset="0"/>
              </a:rPr>
              <a:t>and not circular, </a:t>
            </a:r>
            <a:r>
              <a:rPr lang="en-US" dirty="0" smtClean="0">
                <a:latin typeface="Times New Roman" panose="02020603050405020304" pitchFamily="18" charset="0"/>
                <a:ea typeface="Times New Roman" panose="02020603050405020304" pitchFamily="18" charset="0"/>
              </a:rPr>
              <a:t>the  </a:t>
            </a:r>
            <a:r>
              <a:rPr lang="en-US" dirty="0">
                <a:latin typeface="Times New Roman" panose="02020603050405020304" pitchFamily="18" charset="0"/>
                <a:ea typeface="Times New Roman" panose="02020603050405020304" pitchFamily="18" charset="0"/>
              </a:rPr>
              <a:t>angular rate of </a:t>
            </a:r>
            <a:r>
              <a:rPr lang="en-US" dirty="0">
                <a:effectLst>
                  <a:glow rad="101600">
                    <a:schemeClr val="accent2">
                      <a:satMod val="175000"/>
                      <a:alpha val="40000"/>
                    </a:schemeClr>
                  </a:glow>
                </a:effectLst>
                <a:latin typeface="Times New Roman" panose="02020603050405020304" pitchFamily="18" charset="0"/>
                <a:ea typeface="Times New Roman" panose="02020603050405020304" pitchFamily="18" charset="0"/>
              </a:rPr>
              <a:t>Earth's progression around the Sun </a:t>
            </a:r>
            <a:r>
              <a:rPr lang="en-US" dirty="0">
                <a:latin typeface="Times New Roman" panose="02020603050405020304" pitchFamily="18" charset="0"/>
                <a:ea typeface="Times New Roman" panose="02020603050405020304" pitchFamily="18" charset="0"/>
              </a:rPr>
              <a:t>varies during the </a:t>
            </a:r>
            <a:r>
              <a:rPr lang="en-US" dirty="0" smtClean="0">
                <a:latin typeface="Times New Roman" panose="02020603050405020304" pitchFamily="18" charset="0"/>
                <a:ea typeface="Times New Roman" panose="02020603050405020304" pitchFamily="18" charset="0"/>
              </a:rPr>
              <a:t>      year</a:t>
            </a:r>
            <a:r>
              <a:rPr lang="en-US" dirty="0">
                <a:latin typeface="Times New Roman" panose="02020603050405020304" pitchFamily="18" charset="0"/>
                <a:ea typeface="Times New Roman" panose="02020603050405020304" pitchFamily="18" charset="0"/>
              </a:rPr>
              <a:t>. The angular rate is faster nearer </a:t>
            </a:r>
            <a:r>
              <a:rPr lang="en-US"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2" tooltip="Periapsis"/>
              </a:rPr>
              <a:t>periapsis</a:t>
            </a:r>
            <a:r>
              <a:rPr lang="en-US" dirty="0">
                <a:latin typeface="Times New Roman" panose="02020603050405020304" pitchFamily="18" charset="0"/>
                <a:ea typeface="Times New Roman" panose="02020603050405020304" pitchFamily="18" charset="0"/>
              </a:rPr>
              <a:t> and slower near </a:t>
            </a:r>
            <a:r>
              <a:rPr lang="en-US"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3" tooltip="Apoapsis"/>
              </a:rPr>
              <a:t>apoapsis</a:t>
            </a:r>
            <a:r>
              <a:rPr lang="en-US" dirty="0">
                <a:latin typeface="Times New Roman" panose="02020603050405020304" pitchFamily="18" charset="0"/>
                <a:ea typeface="Times New Roman" panose="02020603050405020304" pitchFamily="18" charset="0"/>
              </a:rPr>
              <a:t>. </a:t>
            </a:r>
            <a:br>
              <a:rPr lang="en-US" dirty="0">
                <a:latin typeface="Times New Roman" panose="02020603050405020304" pitchFamily="18" charset="0"/>
                <a:ea typeface="Times New Roman" panose="02020603050405020304" pitchFamily="18" charset="0"/>
              </a:rPr>
            </a:br>
            <a:r>
              <a:rPr lang="en-US" dirty="0">
                <a:latin typeface="Times New Roman" panose="02020603050405020304" pitchFamily="18" charset="0"/>
                <a:ea typeface="Times New Roman" panose="02020603050405020304" pitchFamily="18" charset="0"/>
              </a:rPr>
              <a:t>The same is so for the Moon's orbit around the Earth. Because of </a:t>
            </a:r>
            <a:r>
              <a:rPr lang="en-US" dirty="0" smtClean="0">
                <a:latin typeface="Times New Roman" panose="02020603050405020304" pitchFamily="18" charset="0"/>
                <a:ea typeface="Times New Roman" panose="02020603050405020304" pitchFamily="18" charset="0"/>
              </a:rPr>
              <a:t>       these </a:t>
            </a:r>
            <a:r>
              <a:rPr lang="en-US" dirty="0">
                <a:latin typeface="Times New Roman" panose="02020603050405020304" pitchFamily="18" charset="0"/>
                <a:ea typeface="Times New Roman" panose="02020603050405020304" pitchFamily="18" charset="0"/>
              </a:rPr>
              <a:t>variations in angular rate, the actual time between </a:t>
            </a:r>
            <a:r>
              <a:rPr lang="en-US" u="sng" dirty="0" err="1">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4" tooltip="Lunation"/>
              </a:rPr>
              <a:t>lunations</a:t>
            </a:r>
            <a:r>
              <a:rPr lang="en-US" dirty="0">
                <a:latin typeface="Times New Roman" panose="02020603050405020304" pitchFamily="18" charset="0"/>
                <a:ea typeface="Times New Roman" panose="02020603050405020304" pitchFamily="18" charset="0"/>
              </a:rPr>
              <a:t> may </a:t>
            </a:r>
            <a:r>
              <a:rPr lang="en-US" dirty="0" smtClean="0">
                <a:latin typeface="Times New Roman" panose="02020603050405020304" pitchFamily="18" charset="0"/>
                <a:ea typeface="Times New Roman" panose="02020603050405020304" pitchFamily="18" charset="0"/>
              </a:rPr>
              <a:t>       range </a:t>
            </a:r>
            <a:r>
              <a:rPr lang="en-US" dirty="0">
                <a:latin typeface="Times New Roman" panose="02020603050405020304" pitchFamily="18" charset="0"/>
                <a:ea typeface="Times New Roman" panose="02020603050405020304" pitchFamily="18" charset="0"/>
              </a:rPr>
              <a:t>from about </a:t>
            </a:r>
            <a:r>
              <a:rPr lang="en-US" dirty="0">
                <a:solidFill>
                  <a:srgbClr val="FF0000"/>
                </a:solidFill>
                <a:latin typeface="Times New Roman" panose="02020603050405020304" pitchFamily="18" charset="0"/>
                <a:ea typeface="Times New Roman" panose="02020603050405020304" pitchFamily="18" charset="0"/>
              </a:rPr>
              <a:t>29.18 to about 29.93 days. </a:t>
            </a:r>
            <a:r>
              <a:rPr lang="en-US" dirty="0">
                <a:latin typeface="Times New Roman" panose="02020603050405020304" pitchFamily="18" charset="0"/>
                <a:ea typeface="Times New Roman" panose="02020603050405020304" pitchFamily="18" charset="0"/>
              </a:rPr>
              <a:t>The long-term average </a:t>
            </a:r>
            <a:r>
              <a:rPr lang="en-US" dirty="0" smtClean="0">
                <a:latin typeface="Times New Roman" panose="02020603050405020304" pitchFamily="18" charset="0"/>
                <a:ea typeface="Times New Roman" panose="02020603050405020304" pitchFamily="18" charset="0"/>
              </a:rPr>
              <a:t>           duration </a:t>
            </a:r>
            <a:r>
              <a:rPr lang="en-US" dirty="0">
                <a:latin typeface="Times New Roman" panose="02020603050405020304" pitchFamily="18" charset="0"/>
                <a:ea typeface="Times New Roman" panose="02020603050405020304" pitchFamily="18" charset="0"/>
              </a:rPr>
              <a:t>is 29.530587981 days (29 d 12 h 44 min 2.8016 s</a:t>
            </a:r>
            <a:r>
              <a:rPr lang="en-US" dirty="0" smtClean="0">
                <a:latin typeface="Times New Roman" panose="02020603050405020304" pitchFamily="18" charset="0"/>
                <a:ea typeface="Times New Roman" panose="02020603050405020304" pitchFamily="18" charset="0"/>
              </a:rPr>
              <a:t>). </a:t>
            </a:r>
            <a:r>
              <a:rPr lang="en-US" sz="2400" baseline="30000" dirty="0" smtClean="0">
                <a:latin typeface="Times New Roman" panose="02020603050405020304" pitchFamily="18" charset="0"/>
                <a:ea typeface="Times New Roman" panose="02020603050405020304" pitchFamily="18" charset="0"/>
              </a:rPr>
              <a:t>[</a:t>
            </a:r>
            <a:r>
              <a:rPr lang="en-US" sz="2400" i="1" u="sng" baseline="30000"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5" tooltip="Wikipedia:Citation needed"/>
              </a:rPr>
              <a:t>citation needed</a:t>
            </a:r>
            <a:r>
              <a:rPr lang="en-US" sz="2400" baseline="30000" dirty="0" smtClean="0">
                <a:latin typeface="Times New Roman" panose="02020603050405020304" pitchFamily="18" charset="0"/>
                <a:ea typeface="Times New Roman" panose="02020603050405020304" pitchFamily="18" charset="0"/>
              </a:rPr>
              <a:t>]</a:t>
            </a:r>
            <a:r>
              <a:rPr lang="en-US" sz="2400" dirty="0" smtClean="0">
                <a:latin typeface="Times New Roman" panose="02020603050405020304" pitchFamily="18" charset="0"/>
                <a:ea typeface="Times New Roman" panose="02020603050405020304" pitchFamily="18" charset="0"/>
              </a:rPr>
              <a:t> </a:t>
            </a:r>
            <a:br>
              <a:rPr lang="en-US" sz="2400" dirty="0" smtClean="0">
                <a:latin typeface="Times New Roman" panose="02020603050405020304" pitchFamily="18" charset="0"/>
                <a:ea typeface="Times New Roman" panose="02020603050405020304" pitchFamily="18" charset="0"/>
              </a:rPr>
            </a:br>
            <a:r>
              <a:rPr lang="en-US" dirty="0" smtClean="0">
                <a:latin typeface="Times New Roman" panose="02020603050405020304" pitchFamily="18" charset="0"/>
                <a:ea typeface="Times New Roman" panose="02020603050405020304" pitchFamily="18" charset="0"/>
              </a:rPr>
              <a:t>The </a:t>
            </a:r>
            <a:r>
              <a:rPr lang="en-US" dirty="0">
                <a:solidFill>
                  <a:srgbClr val="C00000"/>
                </a:solidFill>
                <a:latin typeface="Times New Roman" panose="02020603050405020304" pitchFamily="18" charset="0"/>
                <a:ea typeface="Times New Roman" panose="02020603050405020304" pitchFamily="18" charset="0"/>
              </a:rPr>
              <a:t>synodic month </a:t>
            </a:r>
            <a:r>
              <a:rPr lang="en-US" dirty="0">
                <a:latin typeface="Times New Roman" panose="02020603050405020304" pitchFamily="18" charset="0"/>
                <a:ea typeface="Times New Roman" panose="02020603050405020304" pitchFamily="18" charset="0"/>
              </a:rPr>
              <a:t>is used to calculate </a:t>
            </a:r>
            <a:r>
              <a:rPr lang="en-US" u="sng"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6" tooltip="Eclipse cycle"/>
              </a:rPr>
              <a:t>eclipse cycles</a:t>
            </a:r>
            <a:r>
              <a:rPr lang="en-US" dirty="0" smtClean="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rPr>
              <a:t>.</a:t>
            </a:r>
          </a:p>
          <a:p>
            <a:pPr>
              <a:spcBef>
                <a:spcPts val="0"/>
              </a:spcBef>
              <a:spcAft>
                <a:spcPts val="1200"/>
              </a:spcAft>
              <a:buClr>
                <a:srgbClr val="C00000"/>
              </a:buClr>
            </a:pPr>
            <a:r>
              <a:rPr lang="en-US" dirty="0" smtClean="0">
                <a:latin typeface="Times New Roman" panose="02020603050405020304" pitchFamily="18" charset="0"/>
                <a:ea typeface="Times New Roman" panose="02020603050405020304" pitchFamily="18" charset="0"/>
              </a:rPr>
              <a:t>A </a:t>
            </a:r>
            <a:r>
              <a:rPr lang="en-US" dirty="0">
                <a:solidFill>
                  <a:srgbClr val="C00000"/>
                </a:solidFill>
                <a:latin typeface="Times New Roman" panose="02020603050405020304" pitchFamily="18" charset="0"/>
                <a:ea typeface="Times New Roman" panose="02020603050405020304" pitchFamily="18" charset="0"/>
              </a:rPr>
              <a:t>synodic month </a:t>
            </a:r>
            <a:r>
              <a:rPr lang="en-US" b="1" u="sng" dirty="0">
                <a:solidFill>
                  <a:srgbClr val="FF0000"/>
                </a:solidFill>
                <a:latin typeface="Times New Roman" panose="02020603050405020304" pitchFamily="18" charset="0"/>
                <a:ea typeface="Times New Roman" panose="02020603050405020304" pitchFamily="18" charset="0"/>
              </a:rPr>
              <a:t>is longer than</a:t>
            </a:r>
            <a:r>
              <a:rPr lang="en-US" b="1" dirty="0">
                <a:solidFill>
                  <a:srgbClr val="FF0000"/>
                </a:solidFill>
                <a:latin typeface="Times New Roman" panose="02020603050405020304" pitchFamily="18" charset="0"/>
                <a:ea typeface="Times New Roman" panose="02020603050405020304" pitchFamily="18" charset="0"/>
              </a:rPr>
              <a:t> </a:t>
            </a:r>
            <a:r>
              <a:rPr lang="en-US" dirty="0">
                <a:latin typeface="Times New Roman" panose="02020603050405020304" pitchFamily="18" charset="0"/>
                <a:ea typeface="Times New Roman" panose="02020603050405020304" pitchFamily="18" charset="0"/>
              </a:rPr>
              <a:t>a sidereal month because the </a:t>
            </a:r>
            <a:r>
              <a:rPr lang="en-US" dirty="0">
                <a:effectLst>
                  <a:glow rad="127000">
                    <a:schemeClr val="accent2">
                      <a:lumMod val="60000"/>
                      <a:lumOff val="40000"/>
                    </a:schemeClr>
                  </a:glow>
                </a:effectLst>
                <a:latin typeface="Times New Roman" panose="02020603050405020304" pitchFamily="18" charset="0"/>
                <a:ea typeface="Times New Roman" panose="02020603050405020304" pitchFamily="18" charset="0"/>
              </a:rPr>
              <a:t>Earth-Moon system is orbiting the Sun in the same direction as the Moon is orbiting the Earth. </a:t>
            </a:r>
            <a:r>
              <a:rPr lang="en-US" dirty="0" smtClean="0">
                <a:effectLst>
                  <a:glow rad="127000">
                    <a:schemeClr val="accent2">
                      <a:lumMod val="60000"/>
                      <a:lumOff val="40000"/>
                    </a:schemeClr>
                  </a:glow>
                </a:effectLst>
                <a:latin typeface="Times New Roman" panose="02020603050405020304" pitchFamily="18" charset="0"/>
                <a:ea typeface="Times New Roman" panose="02020603050405020304" pitchFamily="18" charset="0"/>
              </a:rPr>
              <a:t> Therefore</a:t>
            </a:r>
            <a:r>
              <a:rPr lang="en-US" dirty="0">
                <a:effectLst>
                  <a:glow rad="127000">
                    <a:schemeClr val="accent2">
                      <a:lumMod val="60000"/>
                      <a:lumOff val="40000"/>
                    </a:schemeClr>
                  </a:glow>
                </a:effectLst>
                <a:latin typeface="Times New Roman" panose="02020603050405020304" pitchFamily="18" charset="0"/>
                <a:ea typeface="Times New Roman" panose="02020603050405020304" pitchFamily="18" charset="0"/>
              </a:rPr>
              <a:t>, the Sun appears to move with respect to the stars, and it takes </a:t>
            </a:r>
            <a:r>
              <a:rPr lang="en-US" dirty="0">
                <a:effectLst>
                  <a:glow rad="127000">
                    <a:srgbClr val="00FF00"/>
                  </a:glow>
                </a:effectLst>
                <a:latin typeface="Times New Roman" panose="02020603050405020304" pitchFamily="18" charset="0"/>
                <a:ea typeface="Times New Roman" panose="02020603050405020304" pitchFamily="18" charset="0"/>
              </a:rPr>
              <a:t>about 2.2 days longer for the Moon to return to the same apparent position</a:t>
            </a:r>
            <a:r>
              <a:rPr lang="en-US" dirty="0">
                <a:effectLst>
                  <a:glow rad="127000">
                    <a:schemeClr val="accent2">
                      <a:lumMod val="60000"/>
                      <a:lumOff val="40000"/>
                    </a:schemeClr>
                  </a:glow>
                </a:effectLst>
                <a:latin typeface="Times New Roman" panose="02020603050405020304" pitchFamily="18" charset="0"/>
                <a:ea typeface="Times New Roman" panose="02020603050405020304" pitchFamily="18" charset="0"/>
              </a:rPr>
              <a:t> </a:t>
            </a:r>
            <a:r>
              <a:rPr lang="en-US" b="1" dirty="0">
                <a:effectLst>
                  <a:glow rad="127000">
                    <a:srgbClr val="FFFF00"/>
                  </a:glow>
                </a:effectLst>
                <a:latin typeface="Times New Roman" panose="02020603050405020304" pitchFamily="18" charset="0"/>
                <a:cs typeface="Times New Roman" panose="02020603050405020304" pitchFamily="18" charset="0"/>
              </a:rPr>
              <a:t>with respect to the Sun.</a:t>
            </a:r>
          </a:p>
        </p:txBody>
      </p:sp>
      <p:sp>
        <p:nvSpPr>
          <p:cNvPr id="2" name="Slide Number Placeholder 1"/>
          <p:cNvSpPr>
            <a:spLocks noGrp="1"/>
          </p:cNvSpPr>
          <p:nvPr>
            <p:ph type="sldNum" sz="quarter" idx="12"/>
          </p:nvPr>
        </p:nvSpPr>
        <p:spPr>
          <a:xfrm>
            <a:off x="9088586" y="6304395"/>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76</a:t>
            </a:fld>
            <a:endParaRPr lang="en-US" dirty="0">
              <a:solidFill>
                <a:schemeClr val="tx1">
                  <a:lumMod val="95000"/>
                  <a:lumOff val="5000"/>
                </a:schemeClr>
              </a:solidFill>
            </a:endParaRPr>
          </a:p>
        </p:txBody>
      </p:sp>
      <p:grpSp>
        <p:nvGrpSpPr>
          <p:cNvPr id="10" name="Group 9"/>
          <p:cNvGrpSpPr/>
          <p:nvPr/>
        </p:nvGrpSpPr>
        <p:grpSpPr>
          <a:xfrm>
            <a:off x="7628239" y="50129"/>
            <a:ext cx="4001384" cy="1191268"/>
            <a:chOff x="7272997" y="88892"/>
            <a:chExt cx="3858468" cy="1191268"/>
          </a:xfrm>
        </p:grpSpPr>
        <p:cxnSp>
          <p:nvCxnSpPr>
            <p:cNvPr id="7" name="Straight Arrow Connector 6"/>
            <p:cNvCxnSpPr/>
            <p:nvPr/>
          </p:nvCxnSpPr>
          <p:spPr>
            <a:xfrm flipH="1">
              <a:off x="7272997" y="805433"/>
              <a:ext cx="2570581" cy="474727"/>
            </a:xfrm>
            <a:prstGeom prst="straightConnector1">
              <a:avLst/>
            </a:prstGeom>
            <a:ln w="57150">
              <a:solidFill>
                <a:srgbClr val="008080"/>
              </a:solidFill>
              <a:headEnd type="none" w="med" len="med"/>
              <a:tailEnd type="arrow" w="med" len="med"/>
            </a:ln>
            <a:effectLst>
              <a:glow rad="101600">
                <a:schemeClr val="accent2">
                  <a:satMod val="175000"/>
                  <a:alpha val="40000"/>
                </a:schemeClr>
              </a:glow>
            </a:effectLst>
            <a:scene3d>
              <a:camera prst="orthographicFront"/>
              <a:lightRig rig="threePt" dir="t"/>
            </a:scene3d>
            <a:sp3d>
              <a:bevelT w="101600" prst="riblet"/>
            </a:sp3d>
          </p:spPr>
          <p:style>
            <a:lnRef idx="1">
              <a:schemeClr val="accent1"/>
            </a:lnRef>
            <a:fillRef idx="0">
              <a:schemeClr val="accent1"/>
            </a:fillRef>
            <a:effectRef idx="0">
              <a:schemeClr val="accent1"/>
            </a:effectRef>
            <a:fontRef idx="minor">
              <a:schemeClr val="tx1"/>
            </a:fontRef>
          </p:style>
        </p:cxnSp>
        <p:sp>
          <p:nvSpPr>
            <p:cNvPr id="3" name="Cloud 2"/>
            <p:cNvSpPr/>
            <p:nvPr/>
          </p:nvSpPr>
          <p:spPr>
            <a:xfrm>
              <a:off x="9804941" y="88892"/>
              <a:ext cx="1326524" cy="986090"/>
            </a:xfrm>
            <a:prstGeom prst="cloud">
              <a:avLst/>
            </a:prstGeom>
            <a:gradFill>
              <a:gsLst>
                <a:gs pos="0">
                  <a:srgbClr val="CC00FF"/>
                </a:gs>
                <a:gs pos="5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57150">
              <a:solidFill>
                <a:srgbClr val="008080"/>
              </a:solidFill>
            </a:ln>
            <a:effectLst>
              <a:glow rad="101600">
                <a:schemeClr val="accent2">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800" b="1" dirty="0" smtClean="0">
                  <a:solidFill>
                    <a:srgbClr val="FF0000"/>
                  </a:solidFill>
                  <a:latin typeface="Georgia" panose="02040502050405020303" pitchFamily="18" charset="0"/>
                </a:rPr>
                <a:t>??</a:t>
              </a:r>
              <a:endParaRPr lang="en-US" sz="4800" b="1" dirty="0">
                <a:solidFill>
                  <a:srgbClr val="FF0000"/>
                </a:solidFill>
                <a:latin typeface="Georgia" panose="02040502050405020303" pitchFamily="18" charset="0"/>
              </a:endParaRPr>
            </a:p>
          </p:txBody>
        </p:sp>
      </p:grpSp>
      <p:cxnSp>
        <p:nvCxnSpPr>
          <p:cNvPr id="9" name="Straight Arrow Connector 8"/>
          <p:cNvCxnSpPr>
            <a:stCxn id="3" idx="1"/>
          </p:cNvCxnSpPr>
          <p:nvPr/>
        </p:nvCxnSpPr>
        <p:spPr>
          <a:xfrm flipH="1">
            <a:off x="10122794" y="1035169"/>
            <a:ext cx="819000" cy="3446679"/>
          </a:xfrm>
          <a:prstGeom prst="straightConnector1">
            <a:avLst/>
          </a:prstGeom>
          <a:ln w="76200">
            <a:solidFill>
              <a:srgbClr val="FF0000"/>
            </a:solidFill>
            <a:headEnd type="none" w="med" len="med"/>
            <a:tailEnd type="arrow" w="med" len="med"/>
          </a:ln>
          <a:effectLst>
            <a:glow rad="228600">
              <a:schemeClr val="accent6">
                <a:satMod val="175000"/>
                <a:alpha val="40000"/>
              </a:schemeClr>
            </a:glow>
          </a:effectLst>
          <a:scene3d>
            <a:camera prst="orthographicFront"/>
            <a:lightRig rig="threePt" dir="t"/>
          </a:scene3d>
          <a:sp3d>
            <a:bevelT w="101600" prst="riblet"/>
          </a:sp3d>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715000" y="6224155"/>
            <a:ext cx="5424056" cy="426027"/>
          </a:xfrm>
          <a:prstGeom prst="rect">
            <a:avLst/>
          </a:prstGeom>
          <a:solidFill>
            <a:schemeClr val="tx1"/>
          </a:solidFill>
          <a:ln>
            <a:solidFill>
              <a:srgbClr val="FF33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smtClean="0">
                <a:solidFill>
                  <a:srgbClr val="00FF00"/>
                </a:solidFill>
              </a:rPr>
              <a:t>The </a:t>
            </a:r>
            <a:r>
              <a:rPr lang="en-US" sz="2800" b="1" dirty="0" err="1" smtClean="0">
                <a:solidFill>
                  <a:srgbClr val="00FF00"/>
                </a:solidFill>
              </a:rPr>
              <a:t>Mazzaroth</a:t>
            </a:r>
            <a:r>
              <a:rPr lang="en-US" sz="2800" b="1" dirty="0" smtClean="0">
                <a:solidFill>
                  <a:srgbClr val="00FF00"/>
                </a:solidFill>
              </a:rPr>
              <a:t> has been ignored!</a:t>
            </a:r>
            <a:endParaRPr lang="en-CA" sz="2800" b="1" dirty="0">
              <a:solidFill>
                <a:srgbClr val="00FF00"/>
              </a:solidFill>
            </a:endParaRPr>
          </a:p>
        </p:txBody>
      </p:sp>
    </p:spTree>
    <p:extLst>
      <p:ext uri="{BB962C8B-B14F-4D97-AF65-F5344CB8AC3E}">
        <p14:creationId xmlns:p14="http://schemas.microsoft.com/office/powerpoint/2010/main" val="30016865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5000" fill="hold" nodeType="withEffect">
                                  <p:stCondLst>
                                    <p:cond delay="150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wipe(down)">
                                      <p:cBhvr>
                                        <p:cTn id="15" dur="580">
                                          <p:stCondLst>
                                            <p:cond delay="0"/>
                                          </p:stCondLst>
                                        </p:cTn>
                                        <p:tgtEl>
                                          <p:spTgt spid="5">
                                            <p:txEl>
                                              <p:pRg st="2" end="2"/>
                                            </p:txEl>
                                          </p:spTgt>
                                        </p:tgtEl>
                                      </p:cBhvr>
                                    </p:animEffect>
                                    <p:anim calcmode="lin" valueType="num">
                                      <p:cBhvr>
                                        <p:cTn id="16"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2" end="2"/>
                                            </p:txEl>
                                          </p:spTgt>
                                        </p:tgtEl>
                                      </p:cBhvr>
                                      <p:to x="100000" y="60000"/>
                                    </p:animScale>
                                    <p:animScale>
                                      <p:cBhvr>
                                        <p:cTn id="22" dur="166" decel="50000">
                                          <p:stCondLst>
                                            <p:cond delay="676"/>
                                          </p:stCondLst>
                                        </p:cTn>
                                        <p:tgtEl>
                                          <p:spTgt spid="5">
                                            <p:txEl>
                                              <p:pRg st="2" end="2"/>
                                            </p:txEl>
                                          </p:spTgt>
                                        </p:tgtEl>
                                      </p:cBhvr>
                                      <p:to x="100000" y="100000"/>
                                    </p:animScale>
                                    <p:animScale>
                                      <p:cBhvr>
                                        <p:cTn id="23" dur="26">
                                          <p:stCondLst>
                                            <p:cond delay="1312"/>
                                          </p:stCondLst>
                                        </p:cTn>
                                        <p:tgtEl>
                                          <p:spTgt spid="5">
                                            <p:txEl>
                                              <p:pRg st="2" end="2"/>
                                            </p:txEl>
                                          </p:spTgt>
                                        </p:tgtEl>
                                      </p:cBhvr>
                                      <p:to x="100000" y="80000"/>
                                    </p:animScale>
                                    <p:animScale>
                                      <p:cBhvr>
                                        <p:cTn id="24" dur="166" decel="50000">
                                          <p:stCondLst>
                                            <p:cond delay="1338"/>
                                          </p:stCondLst>
                                        </p:cTn>
                                        <p:tgtEl>
                                          <p:spTgt spid="5">
                                            <p:txEl>
                                              <p:pRg st="2" end="2"/>
                                            </p:txEl>
                                          </p:spTgt>
                                        </p:tgtEl>
                                      </p:cBhvr>
                                      <p:to x="100000" y="100000"/>
                                    </p:animScale>
                                    <p:animScale>
                                      <p:cBhvr>
                                        <p:cTn id="25" dur="26">
                                          <p:stCondLst>
                                            <p:cond delay="1642"/>
                                          </p:stCondLst>
                                        </p:cTn>
                                        <p:tgtEl>
                                          <p:spTgt spid="5">
                                            <p:txEl>
                                              <p:pRg st="2" end="2"/>
                                            </p:txEl>
                                          </p:spTgt>
                                        </p:tgtEl>
                                      </p:cBhvr>
                                      <p:to x="100000" y="90000"/>
                                    </p:animScale>
                                    <p:animScale>
                                      <p:cBhvr>
                                        <p:cTn id="26" dur="166" decel="50000">
                                          <p:stCondLst>
                                            <p:cond delay="1668"/>
                                          </p:stCondLst>
                                        </p:cTn>
                                        <p:tgtEl>
                                          <p:spTgt spid="5">
                                            <p:txEl>
                                              <p:pRg st="2" end="2"/>
                                            </p:txEl>
                                          </p:spTgt>
                                        </p:tgtEl>
                                      </p:cBhvr>
                                      <p:to x="100000" y="100000"/>
                                    </p:animScale>
                                    <p:animScale>
                                      <p:cBhvr>
                                        <p:cTn id="27" dur="26">
                                          <p:stCondLst>
                                            <p:cond delay="1808"/>
                                          </p:stCondLst>
                                        </p:cTn>
                                        <p:tgtEl>
                                          <p:spTgt spid="5">
                                            <p:txEl>
                                              <p:pRg st="2" end="2"/>
                                            </p:txEl>
                                          </p:spTgt>
                                        </p:tgtEl>
                                      </p:cBhvr>
                                      <p:to x="100000" y="95000"/>
                                    </p:animScale>
                                    <p:animScale>
                                      <p:cBhvr>
                                        <p:cTn id="28" dur="166" decel="50000">
                                          <p:stCondLst>
                                            <p:cond delay="1834"/>
                                          </p:stCondLst>
                                        </p:cTn>
                                        <p:tgtEl>
                                          <p:spTgt spid="5">
                                            <p:txEl>
                                              <p:pRg st="2" end="2"/>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80">
                                          <p:stCondLst>
                                            <p:cond delay="0"/>
                                          </p:stCondLst>
                                        </p:cTn>
                                        <p:tgtEl>
                                          <p:spTgt spid="9"/>
                                        </p:tgtEl>
                                      </p:cBhvr>
                                    </p:animEffect>
                                    <p:anim calcmode="lin" valueType="num">
                                      <p:cBhvr>
                                        <p:cTn id="32"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7" dur="26">
                                          <p:stCondLst>
                                            <p:cond delay="650"/>
                                          </p:stCondLst>
                                        </p:cTn>
                                        <p:tgtEl>
                                          <p:spTgt spid="9"/>
                                        </p:tgtEl>
                                      </p:cBhvr>
                                      <p:to x="100000" y="60000"/>
                                    </p:animScale>
                                    <p:animScale>
                                      <p:cBhvr>
                                        <p:cTn id="38" dur="166" decel="50000">
                                          <p:stCondLst>
                                            <p:cond delay="676"/>
                                          </p:stCondLst>
                                        </p:cTn>
                                        <p:tgtEl>
                                          <p:spTgt spid="9"/>
                                        </p:tgtEl>
                                      </p:cBhvr>
                                      <p:to x="100000" y="100000"/>
                                    </p:animScale>
                                    <p:animScale>
                                      <p:cBhvr>
                                        <p:cTn id="39" dur="26">
                                          <p:stCondLst>
                                            <p:cond delay="1312"/>
                                          </p:stCondLst>
                                        </p:cTn>
                                        <p:tgtEl>
                                          <p:spTgt spid="9"/>
                                        </p:tgtEl>
                                      </p:cBhvr>
                                      <p:to x="100000" y="80000"/>
                                    </p:animScale>
                                    <p:animScale>
                                      <p:cBhvr>
                                        <p:cTn id="40" dur="166" decel="50000">
                                          <p:stCondLst>
                                            <p:cond delay="1338"/>
                                          </p:stCondLst>
                                        </p:cTn>
                                        <p:tgtEl>
                                          <p:spTgt spid="9"/>
                                        </p:tgtEl>
                                      </p:cBhvr>
                                      <p:to x="100000" y="100000"/>
                                    </p:animScale>
                                    <p:animScale>
                                      <p:cBhvr>
                                        <p:cTn id="41" dur="26">
                                          <p:stCondLst>
                                            <p:cond delay="1642"/>
                                          </p:stCondLst>
                                        </p:cTn>
                                        <p:tgtEl>
                                          <p:spTgt spid="9"/>
                                        </p:tgtEl>
                                      </p:cBhvr>
                                      <p:to x="100000" y="90000"/>
                                    </p:animScale>
                                    <p:animScale>
                                      <p:cBhvr>
                                        <p:cTn id="42" dur="166" decel="50000">
                                          <p:stCondLst>
                                            <p:cond delay="1668"/>
                                          </p:stCondLst>
                                        </p:cTn>
                                        <p:tgtEl>
                                          <p:spTgt spid="9"/>
                                        </p:tgtEl>
                                      </p:cBhvr>
                                      <p:to x="100000" y="100000"/>
                                    </p:animScale>
                                    <p:animScale>
                                      <p:cBhvr>
                                        <p:cTn id="43" dur="26">
                                          <p:stCondLst>
                                            <p:cond delay="1808"/>
                                          </p:stCondLst>
                                        </p:cTn>
                                        <p:tgtEl>
                                          <p:spTgt spid="9"/>
                                        </p:tgtEl>
                                      </p:cBhvr>
                                      <p:to x="100000" y="95000"/>
                                    </p:animScale>
                                    <p:animScale>
                                      <p:cBhvr>
                                        <p:cTn id="44" dur="166" decel="50000">
                                          <p:stCondLst>
                                            <p:cond delay="1834"/>
                                          </p:stCondLst>
                                        </p:cTn>
                                        <p:tgtEl>
                                          <p:spTgt spid="9"/>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1000" fill="hold"/>
                                        <p:tgtEl>
                                          <p:spTgt spid="6"/>
                                        </p:tgtEl>
                                        <p:attrNameLst>
                                          <p:attrName>ppt_w</p:attrName>
                                        </p:attrNameLst>
                                      </p:cBhvr>
                                      <p:tavLst>
                                        <p:tav tm="0">
                                          <p:val>
                                            <p:fltVal val="0"/>
                                          </p:val>
                                        </p:tav>
                                        <p:tav tm="100000">
                                          <p:val>
                                            <p:strVal val="#ppt_w"/>
                                          </p:val>
                                        </p:tav>
                                      </p:tavLst>
                                    </p:anim>
                                    <p:anim calcmode="lin" valueType="num">
                                      <p:cBhvr>
                                        <p:cTn id="50" dur="1000" fill="hold"/>
                                        <p:tgtEl>
                                          <p:spTgt spid="6"/>
                                        </p:tgtEl>
                                        <p:attrNameLst>
                                          <p:attrName>ppt_h</p:attrName>
                                        </p:attrNameLst>
                                      </p:cBhvr>
                                      <p:tavLst>
                                        <p:tav tm="0">
                                          <p:val>
                                            <p:fltVal val="0"/>
                                          </p:val>
                                        </p:tav>
                                        <p:tav tm="100000">
                                          <p:val>
                                            <p:strVal val="#ppt_h"/>
                                          </p:val>
                                        </p:tav>
                                      </p:tavLst>
                                    </p:anim>
                                    <p:anim calcmode="lin" valueType="num">
                                      <p:cBhvr>
                                        <p:cTn id="51" dur="1000" fill="hold"/>
                                        <p:tgtEl>
                                          <p:spTgt spid="6"/>
                                        </p:tgtEl>
                                        <p:attrNameLst>
                                          <p:attrName>style.rotation</p:attrName>
                                        </p:attrNameLst>
                                      </p:cBhvr>
                                      <p:tavLst>
                                        <p:tav tm="0">
                                          <p:val>
                                            <p:fltVal val="90"/>
                                          </p:val>
                                        </p:tav>
                                        <p:tav tm="100000">
                                          <p:val>
                                            <p:fltVal val="0"/>
                                          </p:val>
                                        </p:tav>
                                      </p:tavLst>
                                    </p:anim>
                                    <p:animEffect transition="in" filter="fade">
                                      <p:cBhvr>
                                        <p:cTn id="5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gradFill>
          <a:gsLst>
            <a:gs pos="0">
              <a:srgbClr val="CC00FF"/>
            </a:gs>
            <a:gs pos="70000">
              <a:schemeClr val="accent1">
                <a:lumMod val="45000"/>
                <a:lumOff val="55000"/>
              </a:schemeClr>
            </a:gs>
            <a:gs pos="95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06062" y="62346"/>
            <a:ext cx="11686109" cy="665184"/>
          </a:xfrm>
          <a:solidFill>
            <a:schemeClr val="accent4">
              <a:lumMod val="60000"/>
              <a:lumOff val="40000"/>
            </a:schemeClr>
          </a:solidFill>
          <a:ln w="57150">
            <a:solidFill>
              <a:schemeClr val="tx1"/>
            </a:solidFill>
          </a:ln>
          <a:scene3d>
            <a:camera prst="orthographicFront"/>
            <a:lightRig rig="threePt" dir="t"/>
          </a:scene3d>
          <a:sp3d>
            <a:bevelT w="114300" prst="artDeco"/>
          </a:sp3d>
        </p:spPr>
        <p:txBody>
          <a:bodyPr>
            <a:normAutofit fontScale="90000"/>
            <a:sp3d extrusionH="57150">
              <a:bevelT w="38100" h="38100"/>
            </a:sp3d>
          </a:bodyPr>
          <a:lstStyle/>
          <a:p>
            <a:pPr algn="ctr"/>
            <a:r>
              <a:rPr lang="en-US" dirty="0" smtClean="0"/>
              <a:t>The Synodic Month/</a:t>
            </a:r>
            <a:r>
              <a:rPr lang="en-US" b="1" dirty="0" smtClean="0">
                <a:solidFill>
                  <a:srgbClr val="FF0000"/>
                </a:solidFill>
              </a:rPr>
              <a:t>Metonic Cycle Quotes  </a:t>
            </a:r>
            <a:r>
              <a:rPr lang="en-US" b="1" dirty="0" smtClean="0">
                <a:solidFill>
                  <a:srgbClr val="FF0000"/>
                </a:solidFill>
                <a:effectLst>
                  <a:outerShdw blurRad="38100" dist="38100" dir="2700000" algn="tl">
                    <a:srgbClr val="000000">
                      <a:alpha val="43137"/>
                    </a:srgbClr>
                  </a:outerShdw>
                </a:effectLst>
              </a:rPr>
              <a:t>(#1)</a:t>
            </a:r>
            <a:endParaRPr lang="en-US" b="1" dirty="0">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206062" y="793893"/>
            <a:ext cx="11745532" cy="5953824"/>
          </a:xfrm>
          <a:solidFill>
            <a:srgbClr val="FDF1E9"/>
          </a:solidFill>
          <a:ln w="57150">
            <a:solidFill>
              <a:srgbClr val="C00000"/>
            </a:solidFill>
          </a:ln>
          <a:scene3d>
            <a:camera prst="orthographicFront"/>
            <a:lightRig rig="threePt" dir="t"/>
          </a:scene3d>
          <a:sp3d>
            <a:bevelT prst="angle"/>
          </a:sp3d>
        </p:spPr>
        <p:txBody>
          <a:bodyPr lIns="182880" tIns="91440">
            <a:normAutofit fontScale="85000" lnSpcReduction="20000"/>
            <a:sp3d extrusionH="57150">
              <a:bevelT w="38100" h="38100"/>
            </a:sp3d>
          </a:bodyPr>
          <a:lstStyle/>
          <a:p>
            <a:pPr marL="0" marR="0" indent="0">
              <a:lnSpc>
                <a:spcPct val="115000"/>
              </a:lnSpc>
              <a:spcBef>
                <a:spcPts val="0"/>
              </a:spcBef>
              <a:spcAft>
                <a:spcPts val="1800"/>
              </a:spcAft>
              <a:buNone/>
            </a:pPr>
            <a:r>
              <a:rPr lang="en-US" sz="5400" b="1"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synodic period</a:t>
            </a:r>
            <a:endParaRPr lang="en-US" sz="4000" dirty="0">
              <a:solidFill>
                <a:srgbClr val="C00000"/>
              </a:solidFill>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Bef>
                <a:spcPts val="0"/>
              </a:spcBef>
              <a:spcAft>
                <a:spcPts val="1200"/>
              </a:spcAft>
              <a:buClr>
                <a:srgbClr val="C00000"/>
              </a:buClr>
            </a:pPr>
            <a:r>
              <a:rPr lang="en-US" dirty="0">
                <a:solidFill>
                  <a:srgbClr val="404040"/>
                </a:solidFill>
                <a:latin typeface="Arial" panose="020B0604020202020204" pitchFamily="34" charset="0"/>
                <a:ea typeface="Times New Roman" panose="02020603050405020304" pitchFamily="18" charset="0"/>
              </a:rPr>
              <a:t>(</a:t>
            </a:r>
            <a:r>
              <a:rPr lang="en-US" dirty="0" err="1">
                <a:solidFill>
                  <a:srgbClr val="404040"/>
                </a:solidFill>
                <a:latin typeface="Arial" panose="020B0604020202020204" pitchFamily="34" charset="0"/>
                <a:ea typeface="Times New Roman" panose="02020603050405020304" pitchFamily="18" charset="0"/>
              </a:rPr>
              <a:t>sĭnŏd`ĭk</a:t>
            </a:r>
            <a:r>
              <a:rPr lang="en-US" dirty="0">
                <a:solidFill>
                  <a:srgbClr val="404040"/>
                </a:solidFill>
                <a:latin typeface="Arial" panose="020B0604020202020204" pitchFamily="34" charset="0"/>
                <a:ea typeface="Times New Roman" panose="02020603050405020304" pitchFamily="18" charset="0"/>
              </a:rPr>
              <a:t>), in astronomy, length of time during which a body in the solar system makes </a:t>
            </a:r>
            <a:r>
              <a:rPr lang="en-US" dirty="0" smtClean="0">
                <a:solidFill>
                  <a:srgbClr val="404040"/>
                </a:solidFill>
                <a:latin typeface="Arial" panose="020B0604020202020204" pitchFamily="34" charset="0"/>
                <a:ea typeface="Times New Roman" panose="02020603050405020304" pitchFamily="18" charset="0"/>
              </a:rPr>
              <a:t>one </a:t>
            </a:r>
            <a:r>
              <a:rPr lang="en-US" b="1" dirty="0" smtClean="0">
                <a:solidFill>
                  <a:srgbClr val="000000"/>
                </a:solidFill>
                <a:latin typeface="Arial" panose="020B0604020202020204" pitchFamily="34" charset="0"/>
                <a:ea typeface="Times New Roman" panose="02020603050405020304" pitchFamily="18" charset="0"/>
              </a:rPr>
              <a:t>orbit,</a:t>
            </a:r>
            <a:r>
              <a:rPr lang="en-US" dirty="0">
                <a:solidFill>
                  <a:srgbClr val="000000"/>
                </a:solidFill>
                <a:latin typeface="Arial" panose="020B0604020202020204" pitchFamily="34" charset="0"/>
                <a:ea typeface="Times New Roman" panose="02020603050405020304" pitchFamily="18" charset="0"/>
              </a:rPr>
              <a:t> </a:t>
            </a:r>
            <a:r>
              <a:rPr lang="en-US" dirty="0" smtClean="0">
                <a:solidFill>
                  <a:srgbClr val="000000"/>
                </a:solidFill>
                <a:latin typeface="Arial" panose="020B0604020202020204" pitchFamily="34" charset="0"/>
                <a:ea typeface="Times New Roman" panose="02020603050405020304" pitchFamily="18" charset="0"/>
              </a:rPr>
              <a:t>in </a:t>
            </a:r>
            <a:r>
              <a:rPr lang="en-US" dirty="0">
                <a:solidFill>
                  <a:srgbClr val="000000"/>
                </a:solidFill>
                <a:latin typeface="Arial" panose="020B0604020202020204" pitchFamily="34" charset="0"/>
                <a:ea typeface="Times New Roman" panose="02020603050405020304" pitchFamily="18" charset="0"/>
              </a:rPr>
              <a:t>astronomy, path in space described by a body revolving about a second body where the motion of the orbiting bodies is dominated by their mutual gravitational attraction</a:t>
            </a:r>
            <a:r>
              <a:rPr lang="en-US" dirty="0" smtClean="0">
                <a:solidFill>
                  <a:srgbClr val="000000"/>
                </a:solidFill>
                <a:latin typeface="Arial" panose="020B0604020202020204" pitchFamily="34" charset="0"/>
                <a:ea typeface="Times New Roman" panose="02020603050405020304" pitchFamily="18" charset="0"/>
              </a:rPr>
              <a:t>.</a:t>
            </a:r>
            <a:endParaRPr lang="en-US" dirty="0">
              <a:solidFill>
                <a:srgbClr val="000000"/>
              </a:solidFill>
              <a:latin typeface="Arial" panose="020B0604020202020204" pitchFamily="34" charset="0"/>
              <a:ea typeface="Times New Roman" panose="02020603050405020304" pitchFamily="18" charset="0"/>
            </a:endParaRPr>
          </a:p>
          <a:p>
            <a:pPr>
              <a:lnSpc>
                <a:spcPct val="110000"/>
              </a:lnSpc>
              <a:spcBef>
                <a:spcPts val="0"/>
              </a:spcBef>
              <a:spcAft>
                <a:spcPts val="1200"/>
              </a:spcAft>
              <a:buClr>
                <a:srgbClr val="C00000"/>
              </a:buClr>
            </a:pPr>
            <a:r>
              <a:rPr lang="en-US" dirty="0" smtClean="0">
                <a:solidFill>
                  <a:srgbClr val="404040"/>
                </a:solidFill>
                <a:latin typeface="Arial" panose="020B0604020202020204" pitchFamily="34" charset="0"/>
                <a:ea typeface="Times New Roman" panose="02020603050405020304" pitchFamily="18" charset="0"/>
              </a:rPr>
              <a:t>of </a:t>
            </a:r>
            <a:r>
              <a:rPr lang="en-US" dirty="0">
                <a:solidFill>
                  <a:srgbClr val="404040"/>
                </a:solidFill>
                <a:latin typeface="Arial" panose="020B0604020202020204" pitchFamily="34" charset="0"/>
                <a:ea typeface="Times New Roman" panose="02020603050405020304" pitchFamily="18" charset="0"/>
              </a:rPr>
              <a:t>the sun relative to the earth, i.e., returns to the </a:t>
            </a:r>
            <a:r>
              <a:rPr lang="en-US" dirty="0" smtClean="0">
                <a:solidFill>
                  <a:srgbClr val="404040"/>
                </a:solidFill>
                <a:latin typeface="Arial" panose="020B0604020202020204" pitchFamily="34" charset="0"/>
                <a:ea typeface="Times New Roman" panose="02020603050405020304" pitchFamily="18" charset="0"/>
              </a:rPr>
              <a:t>same </a:t>
            </a:r>
            <a:r>
              <a:rPr lang="en-US" b="1" dirty="0" smtClean="0">
                <a:solidFill>
                  <a:srgbClr val="000000"/>
                </a:solidFill>
                <a:latin typeface="Arial" panose="020B0604020202020204" pitchFamily="34" charset="0"/>
                <a:ea typeface="Times New Roman" panose="02020603050405020304" pitchFamily="18" charset="0"/>
              </a:rPr>
              <a:t>elongation,</a:t>
            </a:r>
            <a:r>
              <a:rPr lang="en-US" dirty="0">
                <a:solidFill>
                  <a:srgbClr val="000000"/>
                </a:solidFill>
                <a:latin typeface="Arial" panose="020B0604020202020204" pitchFamily="34" charset="0"/>
                <a:ea typeface="Times New Roman" panose="02020603050405020304" pitchFamily="18" charset="0"/>
              </a:rPr>
              <a:t> </a:t>
            </a:r>
            <a:r>
              <a:rPr lang="en-US" dirty="0" smtClean="0">
                <a:solidFill>
                  <a:srgbClr val="000000"/>
                </a:solidFill>
                <a:latin typeface="Arial" panose="020B0604020202020204" pitchFamily="34" charset="0"/>
                <a:ea typeface="Times New Roman" panose="02020603050405020304" pitchFamily="18" charset="0"/>
              </a:rPr>
              <a:t>in </a:t>
            </a:r>
            <a:r>
              <a:rPr lang="en-US" dirty="0">
                <a:solidFill>
                  <a:srgbClr val="000000"/>
                </a:solidFill>
                <a:latin typeface="Arial" panose="020B0604020202020204" pitchFamily="34" charset="0"/>
                <a:ea typeface="Times New Roman" panose="02020603050405020304" pitchFamily="18" charset="0"/>
              </a:rPr>
              <a:t>astronomy, the angular distance between two points in the sky as measured from a third point. The elongation of a planet is usually measured as the angular distance from the sun to the planet as measured from the earth</a:t>
            </a:r>
            <a:r>
              <a:rPr lang="en-US" dirty="0" smtClean="0">
                <a:solidFill>
                  <a:srgbClr val="000000"/>
                </a:solidFill>
                <a:latin typeface="Arial" panose="020B0604020202020204" pitchFamily="34" charset="0"/>
                <a:ea typeface="Times New Roman" panose="02020603050405020304" pitchFamily="18" charset="0"/>
              </a:rPr>
              <a:t>.</a:t>
            </a:r>
            <a:endParaRPr lang="en-US" dirty="0">
              <a:solidFill>
                <a:srgbClr val="000000"/>
              </a:solidFill>
              <a:latin typeface="Arial" panose="020B0604020202020204" pitchFamily="34" charset="0"/>
              <a:ea typeface="Times New Roman" panose="02020603050405020304" pitchFamily="18" charset="0"/>
            </a:endParaRPr>
          </a:p>
          <a:p>
            <a:pPr>
              <a:lnSpc>
                <a:spcPct val="110000"/>
              </a:lnSpc>
              <a:spcBef>
                <a:spcPts val="0"/>
              </a:spcBef>
              <a:spcAft>
                <a:spcPts val="1200"/>
              </a:spcAft>
              <a:buClr>
                <a:srgbClr val="C00000"/>
              </a:buClr>
            </a:pPr>
            <a:r>
              <a:rPr lang="en-US" dirty="0" smtClean="0">
                <a:solidFill>
                  <a:schemeClr val="bg1"/>
                </a:solidFill>
                <a:effectLst/>
                <a:latin typeface="Arial" panose="020B0604020202020204" pitchFamily="34" charset="0"/>
                <a:ea typeface="Times New Roman" panose="02020603050405020304" pitchFamily="18" charset="0"/>
              </a:rPr>
              <a:t>Because the earth moves   </a:t>
            </a:r>
            <a:r>
              <a:rPr lang="en-US" dirty="0" smtClean="0">
                <a:solidFill>
                  <a:srgbClr val="404040"/>
                </a:solidFill>
                <a:latin typeface="Arial" panose="020B0604020202020204" pitchFamily="34" charset="0"/>
                <a:ea typeface="Times New Roman" panose="02020603050405020304" pitchFamily="18" charset="0"/>
              </a:rPr>
              <a:t>in </a:t>
            </a:r>
            <a:r>
              <a:rPr lang="en-US" dirty="0">
                <a:solidFill>
                  <a:srgbClr val="404040"/>
                </a:solidFill>
                <a:latin typeface="Arial" panose="020B0604020202020204" pitchFamily="34" charset="0"/>
                <a:ea typeface="Times New Roman" panose="02020603050405020304" pitchFamily="18" charset="0"/>
              </a:rPr>
              <a:t>its own orbit, the synodic period differs from the sidereal period, which is measured relative to the stars. </a:t>
            </a:r>
            <a:r>
              <a:rPr lang="en-US" b="1" u="sng" dirty="0">
                <a:solidFill>
                  <a:srgbClr val="C00000"/>
                </a:solidFill>
                <a:latin typeface="Arial" panose="020B0604020202020204" pitchFamily="34" charset="0"/>
                <a:ea typeface="Times New Roman" panose="02020603050405020304" pitchFamily="18" charset="0"/>
              </a:rPr>
              <a:t>The synodic period</a:t>
            </a:r>
            <a:r>
              <a:rPr lang="en-US" dirty="0">
                <a:solidFill>
                  <a:srgbClr val="C00000"/>
                </a:solidFill>
                <a:latin typeface="Arial" panose="020B0604020202020204" pitchFamily="34" charset="0"/>
                <a:ea typeface="Times New Roman" panose="02020603050405020304" pitchFamily="18" charset="0"/>
              </a:rPr>
              <a:t> </a:t>
            </a:r>
            <a:r>
              <a:rPr lang="en-US" dirty="0">
                <a:solidFill>
                  <a:srgbClr val="404040"/>
                </a:solidFill>
                <a:latin typeface="Arial" panose="020B0604020202020204" pitchFamily="34" charset="0"/>
                <a:ea typeface="Times New Roman" panose="02020603050405020304" pitchFamily="18" charset="0"/>
              </a:rPr>
              <a:t>of the moon, which is called the lunar month, or lunation, is 29 </a:t>
            </a:r>
            <a:r>
              <a:rPr lang="en-US" dirty="0" smtClean="0">
                <a:solidFill>
                  <a:srgbClr val="404040"/>
                </a:solidFill>
                <a:latin typeface="Arial" panose="020B0604020202020204" pitchFamily="34" charset="0"/>
                <a:ea typeface="Times New Roman" panose="02020603050405020304" pitchFamily="18" charset="0"/>
              </a:rPr>
              <a:t>½ </a:t>
            </a:r>
            <a:r>
              <a:rPr lang="en-US" dirty="0">
                <a:solidFill>
                  <a:srgbClr val="404040"/>
                </a:solidFill>
                <a:latin typeface="Arial" panose="020B0604020202020204" pitchFamily="34" charset="0"/>
                <a:ea typeface="Times New Roman" panose="02020603050405020304" pitchFamily="18" charset="0"/>
              </a:rPr>
              <a:t>days long; it </a:t>
            </a:r>
            <a:r>
              <a:rPr lang="en-US" b="1" u="sng" dirty="0">
                <a:solidFill>
                  <a:srgbClr val="C00000"/>
                </a:solidFill>
                <a:latin typeface="Arial" panose="020B0604020202020204" pitchFamily="34" charset="0"/>
                <a:ea typeface="Times New Roman" panose="02020603050405020304" pitchFamily="18" charset="0"/>
              </a:rPr>
              <a:t>is longer than the sidereal month</a:t>
            </a:r>
            <a:r>
              <a:rPr lang="en-US" dirty="0">
                <a:solidFill>
                  <a:srgbClr val="C00000"/>
                </a:solidFill>
                <a:latin typeface="Arial" panose="020B0604020202020204" pitchFamily="34" charset="0"/>
                <a:ea typeface="Times New Roman" panose="02020603050405020304" pitchFamily="18" charset="0"/>
              </a:rPr>
              <a:t>.</a:t>
            </a:r>
            <a:r>
              <a:rPr lang="en-US" dirty="0">
                <a:solidFill>
                  <a:srgbClr val="404040"/>
                </a:solidFill>
                <a:latin typeface="Arial" panose="020B0604020202020204" pitchFamily="34" charset="0"/>
                <a:ea typeface="Times New Roman" panose="02020603050405020304" pitchFamily="18" charset="0"/>
              </a:rPr>
              <a:t> The moon is full when it is </a:t>
            </a:r>
            <a:r>
              <a:rPr lang="en-US" dirty="0" smtClean="0">
                <a:solidFill>
                  <a:srgbClr val="404040"/>
                </a:solidFill>
                <a:latin typeface="Arial" panose="020B0604020202020204" pitchFamily="34" charset="0"/>
                <a:ea typeface="Times New Roman" panose="02020603050405020304" pitchFamily="18" charset="0"/>
              </a:rPr>
              <a:t>at </a:t>
            </a:r>
            <a:r>
              <a:rPr lang="en-US" b="1" dirty="0" smtClean="0">
                <a:solidFill>
                  <a:srgbClr val="000000"/>
                </a:solidFill>
                <a:latin typeface="Arial" panose="020B0604020202020204" pitchFamily="34" charset="0"/>
                <a:ea typeface="Times New Roman" panose="02020603050405020304" pitchFamily="18" charset="0"/>
              </a:rPr>
              <a:t>opposition, </a:t>
            </a:r>
            <a:r>
              <a:rPr lang="en-US" dirty="0" smtClean="0">
                <a:solidFill>
                  <a:srgbClr val="000000"/>
                </a:solidFill>
                <a:latin typeface="Arial" panose="020B0604020202020204" pitchFamily="34" charset="0"/>
                <a:ea typeface="Times New Roman" panose="02020603050405020304" pitchFamily="18" charset="0"/>
              </a:rPr>
              <a:t>in </a:t>
            </a:r>
            <a:r>
              <a:rPr lang="en-US" dirty="0">
                <a:solidFill>
                  <a:srgbClr val="000000"/>
                </a:solidFill>
                <a:latin typeface="Arial" panose="020B0604020202020204" pitchFamily="34" charset="0"/>
                <a:ea typeface="Times New Roman" panose="02020603050405020304" pitchFamily="18" charset="0"/>
              </a:rPr>
              <a:t>astronomy, alignment of two celestial bodies on opposite sides of the sky as viewed from earth. Opposition of the moon or planets is often determined in reference to the sun</a:t>
            </a:r>
            <a:r>
              <a:rPr lang="en-US" dirty="0" smtClean="0">
                <a:solidFill>
                  <a:srgbClr val="000000"/>
                </a:solidFill>
                <a:latin typeface="Arial" panose="020B0604020202020204" pitchFamily="34" charset="0"/>
                <a:ea typeface="Times New Roman" panose="02020603050405020304" pitchFamily="18" charset="0"/>
              </a:rPr>
              <a:t>.</a:t>
            </a:r>
            <a:endParaRPr lang="en-US" dirty="0"/>
          </a:p>
        </p:txBody>
      </p:sp>
      <p:sp>
        <p:nvSpPr>
          <p:cNvPr id="2" name="Slide Number Placeholder 1"/>
          <p:cNvSpPr>
            <a:spLocks noGrp="1"/>
          </p:cNvSpPr>
          <p:nvPr>
            <p:ph type="sldNum" sz="quarter" idx="12"/>
          </p:nvPr>
        </p:nvSpPr>
        <p:spPr>
          <a:xfrm>
            <a:off x="9148971" y="6331889"/>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77</a:t>
            </a:fld>
            <a:endParaRPr lang="en-US" dirty="0">
              <a:solidFill>
                <a:schemeClr val="tx1"/>
              </a:solidFill>
            </a:endParaRPr>
          </a:p>
        </p:txBody>
      </p:sp>
      <p:sp>
        <p:nvSpPr>
          <p:cNvPr id="3" name="Cloud 2"/>
          <p:cNvSpPr/>
          <p:nvPr/>
        </p:nvSpPr>
        <p:spPr>
          <a:xfrm>
            <a:off x="8010659" y="2801734"/>
            <a:ext cx="1635617" cy="476518"/>
          </a:xfrm>
          <a:prstGeom prst="cloud">
            <a:avLst/>
          </a:prstGeom>
          <a:solidFill>
            <a:schemeClr val="accent4">
              <a:lumMod val="40000"/>
              <a:lumOff val="60000"/>
            </a:schemeClr>
          </a:solidFill>
          <a:ln w="57150">
            <a:solidFill>
              <a:schemeClr val="tx1"/>
            </a:solidFill>
          </a:ln>
          <a:effectLst>
            <a:glow rad="139700">
              <a:schemeClr val="accent4">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400" b="1" dirty="0" smtClean="0">
                <a:solidFill>
                  <a:srgbClr val="CC0099"/>
                </a:solidFill>
              </a:rPr>
              <a:t>?? ??</a:t>
            </a:r>
            <a:endParaRPr lang="en-US" sz="2400" b="1" dirty="0">
              <a:solidFill>
                <a:srgbClr val="CC0099"/>
              </a:solidFill>
            </a:endParaRPr>
          </a:p>
        </p:txBody>
      </p:sp>
      <p:sp>
        <p:nvSpPr>
          <p:cNvPr id="6" name="Rectangle 5"/>
          <p:cNvSpPr/>
          <p:nvPr/>
        </p:nvSpPr>
        <p:spPr>
          <a:xfrm>
            <a:off x="532264" y="4709386"/>
            <a:ext cx="3824826" cy="351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800" dirty="0" smtClean="0">
                <a:solidFill>
                  <a:schemeClr val="tx1"/>
                </a:solidFill>
                <a:effectLst>
                  <a:glow rad="228600">
                    <a:schemeClr val="accent2">
                      <a:satMod val="175000"/>
                      <a:alpha val="40000"/>
                    </a:schemeClr>
                  </a:glow>
                </a:effectLst>
              </a:rPr>
              <a:t>Because the earth moves</a:t>
            </a:r>
            <a:endParaRPr lang="en-US" sz="2800" dirty="0">
              <a:solidFill>
                <a:schemeClr val="tx1"/>
              </a:solidFill>
              <a:effectLst>
                <a:glow rad="228600">
                  <a:schemeClr val="accent2">
                    <a:satMod val="175000"/>
                    <a:alpha val="40000"/>
                  </a:schemeClr>
                </a:glow>
              </a:effectLst>
            </a:endParaRPr>
          </a:p>
        </p:txBody>
      </p:sp>
      <p:cxnSp>
        <p:nvCxnSpPr>
          <p:cNvPr id="9" name="Straight Arrow Connector 8"/>
          <p:cNvCxnSpPr/>
          <p:nvPr/>
        </p:nvCxnSpPr>
        <p:spPr>
          <a:xfrm flipH="1">
            <a:off x="3784210" y="1517515"/>
            <a:ext cx="3871458" cy="3163350"/>
          </a:xfrm>
          <a:prstGeom prst="straightConnector1">
            <a:avLst/>
          </a:prstGeom>
          <a:ln w="76200">
            <a:solidFill>
              <a:srgbClr val="008080"/>
            </a:solidFill>
            <a:headEnd type="none" w="med" len="med"/>
            <a:tailEnd type="arrow" w="med" len="med"/>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333826" y="988974"/>
            <a:ext cx="3945835" cy="607154"/>
          </a:xfrm>
          <a:prstGeom prst="rect">
            <a:avLst/>
          </a:prstGeom>
          <a:gradFill>
            <a:gsLst>
              <a:gs pos="0">
                <a:srgbClr val="CC00FF"/>
              </a:gs>
              <a:gs pos="67000">
                <a:schemeClr val="accent1">
                  <a:lumMod val="45000"/>
                  <a:lumOff val="55000"/>
                </a:schemeClr>
              </a:gs>
              <a:gs pos="77000">
                <a:schemeClr val="accent1">
                  <a:lumMod val="45000"/>
                  <a:lumOff val="55000"/>
                </a:schemeClr>
              </a:gs>
              <a:gs pos="100000">
                <a:schemeClr val="accent1">
                  <a:lumMod val="30000"/>
                  <a:lumOff val="70000"/>
                </a:schemeClr>
              </a:gs>
            </a:gsLst>
            <a:lin ang="4200000" scaled="0"/>
          </a:gradFill>
          <a:ln w="57150">
            <a:solidFill>
              <a:srgbClr val="008080"/>
            </a:solidFill>
          </a:ln>
          <a:effectLst>
            <a:glow rad="203200">
              <a:schemeClr val="accent4">
                <a:satMod val="175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000" b="1" dirty="0" smtClean="0">
                <a:solidFill>
                  <a:schemeClr val="tx1"/>
                </a:solidFill>
              </a:rPr>
              <a:t>Read</a:t>
            </a:r>
            <a:r>
              <a:rPr lang="en-US" sz="4000" b="1" dirty="0" smtClean="0">
                <a:solidFill>
                  <a:srgbClr val="CC0099"/>
                </a:solidFill>
              </a:rPr>
              <a:t> </a:t>
            </a:r>
            <a:r>
              <a:rPr lang="en-US" sz="4000" b="1" dirty="0" smtClean="0">
                <a:solidFill>
                  <a:schemeClr val="tx1"/>
                </a:solidFill>
              </a:rPr>
              <a:t>Psalms 93:1</a:t>
            </a:r>
            <a:endParaRPr lang="en-US" sz="4000" b="1" dirty="0">
              <a:solidFill>
                <a:schemeClr val="tx1"/>
              </a:solidFill>
            </a:endParaRPr>
          </a:p>
        </p:txBody>
      </p:sp>
    </p:spTree>
    <p:extLst>
      <p:ext uri="{BB962C8B-B14F-4D97-AF65-F5344CB8AC3E}">
        <p14:creationId xmlns:p14="http://schemas.microsoft.com/office/powerpoint/2010/main" val="300595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1000" fill="hold"/>
                                        <p:tgtEl>
                                          <p:spTgt spid="3"/>
                                        </p:tgtEl>
                                        <p:attrNameLst>
                                          <p:attrName>ppt_x</p:attrName>
                                        </p:attrNameLst>
                                      </p:cBhvr>
                                      <p:tavLst>
                                        <p:tav tm="0">
                                          <p:val>
                                            <p:strVal val="1+#ppt_w/2"/>
                                          </p:val>
                                        </p:tav>
                                        <p:tav tm="100000">
                                          <p:val>
                                            <p:strVal val="#ppt_x"/>
                                          </p:val>
                                        </p:tav>
                                      </p:tavLst>
                                    </p:anim>
                                    <p:anim calcmode="lin" valueType="num">
                                      <p:cBhvr additive="base">
                                        <p:cTn id="13"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repeatCount="200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arn(inVertical)">
                                      <p:cBhvr>
                                        <p:cTn id="18" dur="2000"/>
                                        <p:tgtEl>
                                          <p:spTgt spid="6">
                                            <p:txEl>
                                              <p:pRg st="0" end="0"/>
                                            </p:txEl>
                                          </p:spTgt>
                                        </p:tgtEl>
                                      </p:cBhvr>
                                    </p:animEffect>
                                  </p:childTnLst>
                                </p:cTn>
                              </p:par>
                              <p:par>
                                <p:cTn id="19" presetID="42" presetClass="entr" presetSubtype="0" fill="hold" nodeType="withEffect">
                                  <p:stCondLst>
                                    <p:cond delay="50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 calcmode="lin" valueType="num">
                                      <p:cBhvr>
                                        <p:cTn id="30" dur="1000" fill="hold"/>
                                        <p:tgtEl>
                                          <p:spTgt spid="9"/>
                                        </p:tgtEl>
                                        <p:attrNameLst>
                                          <p:attrName>style.rotation</p:attrName>
                                        </p:attrNameLst>
                                      </p:cBhvr>
                                      <p:tavLst>
                                        <p:tav tm="0">
                                          <p:val>
                                            <p:fltVal val="90"/>
                                          </p:val>
                                        </p:tav>
                                        <p:tav tm="100000">
                                          <p:val>
                                            <p:fltVal val="0"/>
                                          </p:val>
                                        </p:tav>
                                      </p:tavLst>
                                    </p:anim>
                                    <p:animEffect transition="in" filter="fade">
                                      <p:cBhvr>
                                        <p:cTn id="31" dur="1000"/>
                                        <p:tgtEl>
                                          <p:spTgt spid="9"/>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1000" fill="hold"/>
                                        <p:tgtEl>
                                          <p:spTgt spid="7"/>
                                        </p:tgtEl>
                                        <p:attrNameLst>
                                          <p:attrName>ppt_w</p:attrName>
                                        </p:attrNameLst>
                                      </p:cBhvr>
                                      <p:tavLst>
                                        <p:tav tm="0">
                                          <p:val>
                                            <p:fltVal val="0"/>
                                          </p:val>
                                        </p:tav>
                                        <p:tav tm="100000">
                                          <p:val>
                                            <p:strVal val="#ppt_w"/>
                                          </p:val>
                                        </p:tav>
                                      </p:tavLst>
                                    </p:anim>
                                    <p:anim calcmode="lin" valueType="num">
                                      <p:cBhvr>
                                        <p:cTn id="35" dur="1000" fill="hold"/>
                                        <p:tgtEl>
                                          <p:spTgt spid="7"/>
                                        </p:tgtEl>
                                        <p:attrNameLst>
                                          <p:attrName>ppt_h</p:attrName>
                                        </p:attrNameLst>
                                      </p:cBhvr>
                                      <p:tavLst>
                                        <p:tav tm="0">
                                          <p:val>
                                            <p:fltVal val="0"/>
                                          </p:val>
                                        </p:tav>
                                        <p:tav tm="100000">
                                          <p:val>
                                            <p:strVal val="#ppt_h"/>
                                          </p:val>
                                        </p:tav>
                                      </p:tavLst>
                                    </p:anim>
                                    <p:anim calcmode="lin" valueType="num">
                                      <p:cBhvr>
                                        <p:cTn id="36" dur="1000" fill="hold"/>
                                        <p:tgtEl>
                                          <p:spTgt spid="7"/>
                                        </p:tgtEl>
                                        <p:attrNameLst>
                                          <p:attrName>style.rotation</p:attrName>
                                        </p:attrNameLst>
                                      </p:cBhvr>
                                      <p:tavLst>
                                        <p:tav tm="0">
                                          <p:val>
                                            <p:fltVal val="90"/>
                                          </p:val>
                                        </p:tav>
                                        <p:tav tm="100000">
                                          <p:val>
                                            <p:fltVal val="0"/>
                                          </p:val>
                                        </p:tav>
                                      </p:tavLst>
                                    </p:anim>
                                    <p:animEffect transition="in" filter="fade">
                                      <p:cBhvr>
                                        <p:cTn id="37" dur="1000"/>
                                        <p:tgtEl>
                                          <p:spTgt spid="7"/>
                                        </p:tgtEl>
                                      </p:cBhvr>
                                    </p:animEffect>
                                  </p:childTnLst>
                                </p:cTn>
                              </p:par>
                              <p:par>
                                <p:cTn id="38" presetID="31" presetClass="exit" presetSubtype="0" fill="hold" nodeType="withEffect">
                                  <p:stCondLst>
                                    <p:cond delay="10000"/>
                                  </p:stCondLst>
                                  <p:childTnLst>
                                    <p:anim calcmode="lin" valueType="num">
                                      <p:cBhvr>
                                        <p:cTn id="39" dur="2000"/>
                                        <p:tgtEl>
                                          <p:spTgt spid="9"/>
                                        </p:tgtEl>
                                        <p:attrNameLst>
                                          <p:attrName>ppt_w</p:attrName>
                                        </p:attrNameLst>
                                      </p:cBhvr>
                                      <p:tavLst>
                                        <p:tav tm="0">
                                          <p:val>
                                            <p:strVal val="ppt_w"/>
                                          </p:val>
                                        </p:tav>
                                        <p:tav tm="100000">
                                          <p:val>
                                            <p:fltVal val="0"/>
                                          </p:val>
                                        </p:tav>
                                      </p:tavLst>
                                    </p:anim>
                                    <p:anim calcmode="lin" valueType="num">
                                      <p:cBhvr>
                                        <p:cTn id="40" dur="2000"/>
                                        <p:tgtEl>
                                          <p:spTgt spid="9"/>
                                        </p:tgtEl>
                                        <p:attrNameLst>
                                          <p:attrName>ppt_h</p:attrName>
                                        </p:attrNameLst>
                                      </p:cBhvr>
                                      <p:tavLst>
                                        <p:tav tm="0">
                                          <p:val>
                                            <p:strVal val="ppt_h"/>
                                          </p:val>
                                        </p:tav>
                                        <p:tav tm="100000">
                                          <p:val>
                                            <p:fltVal val="0"/>
                                          </p:val>
                                        </p:tav>
                                      </p:tavLst>
                                    </p:anim>
                                    <p:anim calcmode="lin" valueType="num">
                                      <p:cBhvr>
                                        <p:cTn id="41" dur="2000"/>
                                        <p:tgtEl>
                                          <p:spTgt spid="9"/>
                                        </p:tgtEl>
                                        <p:attrNameLst>
                                          <p:attrName>style.rotation</p:attrName>
                                        </p:attrNameLst>
                                      </p:cBhvr>
                                      <p:tavLst>
                                        <p:tav tm="0">
                                          <p:val>
                                            <p:fltVal val="0"/>
                                          </p:val>
                                        </p:tav>
                                        <p:tav tm="100000">
                                          <p:val>
                                            <p:fltVal val="90"/>
                                          </p:val>
                                        </p:tav>
                                      </p:tavLst>
                                    </p:anim>
                                    <p:animEffect transition="out" filter="fade">
                                      <p:cBhvr>
                                        <p:cTn id="42" dur="2000"/>
                                        <p:tgtEl>
                                          <p:spTgt spid="9"/>
                                        </p:tgtEl>
                                      </p:cBhvr>
                                    </p:animEffect>
                                    <p:set>
                                      <p:cBhvr>
                                        <p:cTn id="43" dur="1" fill="hold">
                                          <p:stCondLst>
                                            <p:cond delay="1999"/>
                                          </p:stCondLst>
                                        </p:cTn>
                                        <p:tgtEl>
                                          <p:spTgt spid="9"/>
                                        </p:tgtEl>
                                        <p:attrNameLst>
                                          <p:attrName>style.visibility</p:attrName>
                                        </p:attrNameLst>
                                      </p:cBhvr>
                                      <p:to>
                                        <p:strVal val="hidden"/>
                                      </p:to>
                                    </p:set>
                                  </p:childTnLst>
                                </p:cTn>
                              </p:par>
                              <p:par>
                                <p:cTn id="44" presetID="31" presetClass="exit" presetSubtype="0" fill="hold" grpId="2" nodeType="withEffect">
                                  <p:stCondLst>
                                    <p:cond delay="10000"/>
                                  </p:stCondLst>
                                  <p:childTnLst>
                                    <p:anim calcmode="lin" valueType="num">
                                      <p:cBhvr>
                                        <p:cTn id="45" dur="2000"/>
                                        <p:tgtEl>
                                          <p:spTgt spid="7"/>
                                        </p:tgtEl>
                                        <p:attrNameLst>
                                          <p:attrName>ppt_w</p:attrName>
                                        </p:attrNameLst>
                                      </p:cBhvr>
                                      <p:tavLst>
                                        <p:tav tm="0">
                                          <p:val>
                                            <p:strVal val="ppt_w"/>
                                          </p:val>
                                        </p:tav>
                                        <p:tav tm="100000">
                                          <p:val>
                                            <p:fltVal val="0"/>
                                          </p:val>
                                        </p:tav>
                                      </p:tavLst>
                                    </p:anim>
                                    <p:anim calcmode="lin" valueType="num">
                                      <p:cBhvr>
                                        <p:cTn id="46" dur="2000"/>
                                        <p:tgtEl>
                                          <p:spTgt spid="7"/>
                                        </p:tgtEl>
                                        <p:attrNameLst>
                                          <p:attrName>ppt_h</p:attrName>
                                        </p:attrNameLst>
                                      </p:cBhvr>
                                      <p:tavLst>
                                        <p:tav tm="0">
                                          <p:val>
                                            <p:strVal val="ppt_h"/>
                                          </p:val>
                                        </p:tav>
                                        <p:tav tm="100000">
                                          <p:val>
                                            <p:fltVal val="0"/>
                                          </p:val>
                                        </p:tav>
                                      </p:tavLst>
                                    </p:anim>
                                    <p:anim calcmode="lin" valueType="num">
                                      <p:cBhvr>
                                        <p:cTn id="47" dur="2000"/>
                                        <p:tgtEl>
                                          <p:spTgt spid="7"/>
                                        </p:tgtEl>
                                        <p:attrNameLst>
                                          <p:attrName>style.rotation</p:attrName>
                                        </p:attrNameLst>
                                      </p:cBhvr>
                                      <p:tavLst>
                                        <p:tav tm="0">
                                          <p:val>
                                            <p:fltVal val="0"/>
                                          </p:val>
                                        </p:tav>
                                        <p:tav tm="100000">
                                          <p:val>
                                            <p:fltVal val="90"/>
                                          </p:val>
                                        </p:tav>
                                      </p:tavLst>
                                    </p:anim>
                                    <p:animEffect transition="out" filter="fade">
                                      <p:cBhvr>
                                        <p:cTn id="48" dur="2000"/>
                                        <p:tgtEl>
                                          <p:spTgt spid="7"/>
                                        </p:tgtEl>
                                      </p:cBhvr>
                                    </p:animEffect>
                                    <p:set>
                                      <p:cBhvr>
                                        <p:cTn id="49" dur="1" fill="hold">
                                          <p:stCondLst>
                                            <p:cond delay="1999"/>
                                          </p:stCondLst>
                                        </p:cTn>
                                        <p:tgtEl>
                                          <p:spTgt spid="7"/>
                                        </p:tgtEl>
                                        <p:attrNameLst>
                                          <p:attrName>style.visibility</p:attrName>
                                        </p:attrNameLst>
                                      </p:cBhvr>
                                      <p:to>
                                        <p:strVal val="hidden"/>
                                      </p:to>
                                    </p:set>
                                  </p:childTnLst>
                                </p:cTn>
                              </p:par>
                              <p:par>
                                <p:cTn id="50" presetID="35" presetClass="emph" presetSubtype="0" repeatCount="5000" fill="hold" nodeType="withEffect">
                                  <p:stCondLst>
                                    <p:cond delay="3000"/>
                                  </p:stCondLst>
                                  <p:childTnLst>
                                    <p:anim calcmode="discrete" valueType="str">
                                      <p:cBhvr>
                                        <p:cTn id="51" dur="1000" fill="hold"/>
                                        <p:tgtEl>
                                          <p:spTgt spid="9"/>
                                        </p:tgtEl>
                                        <p:attrNameLst>
                                          <p:attrName>style.visibility</p:attrName>
                                        </p:attrNameLst>
                                      </p:cBhvr>
                                      <p:tavLst>
                                        <p:tav tm="0">
                                          <p:val>
                                            <p:strVal val="hidden"/>
                                          </p:val>
                                        </p:tav>
                                        <p:tav tm="50000">
                                          <p:val>
                                            <p:strVal val="visible"/>
                                          </p:val>
                                        </p:tav>
                                      </p:tavLst>
                                    </p:anim>
                                  </p:childTnLst>
                                </p:cTn>
                              </p:par>
                              <p:par>
                                <p:cTn id="52" presetID="35" presetClass="emph" presetSubtype="0" repeatCount="5000" fill="hold" grpId="3" nodeType="withEffect">
                                  <p:stCondLst>
                                    <p:cond delay="3000"/>
                                  </p:stCondLst>
                                  <p:childTnLst>
                                    <p:anim calcmode="discrete" valueType="str">
                                      <p:cBhvr>
                                        <p:cTn id="53"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7" grpId="2" animBg="1"/>
      <p:bldP spid="7" grpId="3" animBg="1"/>
    </p:bldLst>
  </p:timing>
</p:sld>
</file>

<file path=ppt/slides/slide78.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9900"/>
            </a:gs>
            <a:gs pos="72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05549" y="254630"/>
            <a:ext cx="11294615" cy="1212429"/>
          </a:xfrm>
          <a:gradFill>
            <a:gsLst>
              <a:gs pos="0">
                <a:srgbClr val="FF0000"/>
              </a:gs>
              <a:gs pos="72000">
                <a:schemeClr val="bg2">
                  <a:tint val="98000"/>
                  <a:satMod val="130000"/>
                  <a:shade val="90000"/>
                  <a:lumMod val="103000"/>
                </a:schemeClr>
              </a:gs>
              <a:gs pos="100000">
                <a:schemeClr val="bg2">
                  <a:shade val="63000"/>
                  <a:satMod val="120000"/>
                </a:schemeClr>
              </a:gs>
            </a:gsLst>
            <a:lin ang="5400000" scaled="0"/>
          </a:gradFill>
          <a:ln w="57150">
            <a:solidFill>
              <a:srgbClr val="FFC000"/>
            </a:solidFill>
          </a:ln>
          <a:effectLst>
            <a:glow rad="228600">
              <a:schemeClr val="accent6">
                <a:satMod val="175000"/>
                <a:alpha val="40000"/>
              </a:schemeClr>
            </a:glow>
          </a:effectLst>
          <a:scene3d>
            <a:camera prst="orthographicFront"/>
            <a:lightRig rig="threePt" dir="t"/>
          </a:scene3d>
          <a:sp3d>
            <a:bevelT w="114300" prst="artDeco"/>
          </a:sp3d>
        </p:spPr>
        <p:txBody>
          <a:bodyPr>
            <a:normAutofit fontScale="90000"/>
          </a:bodyPr>
          <a:lstStyle/>
          <a:p>
            <a:pPr algn="ctr"/>
            <a:r>
              <a:rPr lang="en-US" sz="4000" b="1" dirty="0">
                <a:ln>
                  <a:solidFill>
                    <a:srgbClr val="FF99FF"/>
                  </a:solidFill>
                </a:ln>
                <a:solidFill>
                  <a:prstClr val="black"/>
                </a:solidFill>
              </a:rPr>
              <a:t>The Synodic </a:t>
            </a:r>
            <a:r>
              <a:rPr lang="en-US" sz="4000" b="1" dirty="0" smtClean="0">
                <a:ln>
                  <a:solidFill>
                    <a:srgbClr val="FF99FF"/>
                  </a:solidFill>
                </a:ln>
                <a:solidFill>
                  <a:prstClr val="black"/>
                </a:solidFill>
              </a:rPr>
              <a:t>Month/</a:t>
            </a:r>
            <a:r>
              <a:rPr lang="en-US" sz="4000" b="1" dirty="0" smtClean="0">
                <a:ln>
                  <a:solidFill>
                    <a:srgbClr val="FF99FF"/>
                  </a:solidFill>
                </a:ln>
              </a:rPr>
              <a:t>Metonic </a:t>
            </a:r>
            <a:r>
              <a:rPr lang="en-US" sz="4000" b="1" dirty="0">
                <a:ln>
                  <a:solidFill>
                    <a:srgbClr val="FF99FF"/>
                  </a:solidFill>
                </a:ln>
              </a:rPr>
              <a:t>Cycle </a:t>
            </a:r>
            <a:r>
              <a:rPr lang="en-US" sz="4000" b="1" dirty="0" smtClean="0">
                <a:ln>
                  <a:solidFill>
                    <a:srgbClr val="FF99FF"/>
                  </a:solidFill>
                </a:ln>
              </a:rPr>
              <a:t>Connection </a:t>
            </a:r>
            <a:br>
              <a:rPr lang="en-US" sz="4000" b="1" dirty="0" smtClean="0">
                <a:ln>
                  <a:solidFill>
                    <a:srgbClr val="FF99FF"/>
                  </a:solidFill>
                </a:ln>
              </a:rPr>
            </a:br>
            <a:r>
              <a:rPr lang="en-US" sz="2000" dirty="0" smtClean="0">
                <a:latin typeface="+mn-lt"/>
              </a:rPr>
              <a:t>quotes  </a:t>
            </a:r>
            <a:r>
              <a:rPr lang="en-US" sz="2000" b="1" dirty="0" smtClean="0">
                <a:ln>
                  <a:solidFill>
                    <a:srgbClr val="FF99FF"/>
                  </a:solidFill>
                </a:ln>
              </a:rPr>
              <a:t> </a:t>
            </a:r>
            <a:r>
              <a:rPr lang="en-US" sz="4000" b="1" dirty="0" smtClean="0">
                <a:ln>
                  <a:solidFill>
                    <a:srgbClr val="FF99FF"/>
                  </a:solidFill>
                </a:ln>
                <a:solidFill>
                  <a:srgbClr val="FF0000"/>
                </a:solidFill>
                <a:effectLst>
                  <a:outerShdw blurRad="38100" dist="38100" dir="2700000" algn="tl">
                    <a:srgbClr val="000000">
                      <a:alpha val="43137"/>
                    </a:srgbClr>
                  </a:outerShdw>
                </a:effectLst>
              </a:rPr>
              <a:t>(#</a:t>
            </a:r>
            <a:r>
              <a:rPr lang="en-US" sz="4000" b="1" dirty="0">
                <a:ln>
                  <a:solidFill>
                    <a:srgbClr val="FF99FF"/>
                  </a:solidFill>
                </a:ln>
                <a:solidFill>
                  <a:srgbClr val="FF0000"/>
                </a:solidFill>
                <a:effectLst>
                  <a:outerShdw blurRad="38100" dist="38100" dir="2700000" algn="tl">
                    <a:srgbClr val="000000">
                      <a:alpha val="43137"/>
                    </a:srgbClr>
                  </a:outerShdw>
                </a:effectLst>
              </a:rPr>
              <a:t>2</a:t>
            </a:r>
            <a:r>
              <a:rPr lang="en-US" sz="4000" b="1" dirty="0" smtClean="0">
                <a:ln>
                  <a:solidFill>
                    <a:srgbClr val="FF99FF"/>
                  </a:solidFill>
                </a:ln>
                <a:solidFill>
                  <a:srgbClr val="FF0000"/>
                </a:solidFill>
                <a:effectLst>
                  <a:outerShdw blurRad="38100" dist="38100" dir="2700000" algn="tl">
                    <a:srgbClr val="000000">
                      <a:alpha val="43137"/>
                    </a:srgbClr>
                  </a:outerShdw>
                </a:effectLst>
              </a:rPr>
              <a:t>)</a:t>
            </a:r>
            <a:endParaRPr lang="en-US" b="1" dirty="0">
              <a:ln>
                <a:solidFill>
                  <a:srgbClr val="FF99FF"/>
                </a:solidFill>
              </a:ln>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396699" y="1871910"/>
            <a:ext cx="11355419" cy="4412182"/>
          </a:xfrm>
          <a:ln w="57150">
            <a:solidFill>
              <a:srgbClr val="C00000"/>
            </a:solidFill>
          </a:ln>
          <a:scene3d>
            <a:camera prst="orthographicFront"/>
            <a:lightRig rig="threePt" dir="t"/>
          </a:scene3d>
          <a:sp3d>
            <a:bevelT w="139700" h="139700" prst="divot"/>
          </a:sp3d>
        </p:spPr>
        <p:txBody>
          <a:bodyPr lIns="182880" tIns="182880">
            <a:normAutofit/>
          </a:bodyPr>
          <a:lstStyle/>
          <a:p>
            <a:pPr lvl="0">
              <a:spcBef>
                <a:spcPts val="0"/>
              </a:spcBef>
              <a:spcAft>
                <a:spcPts val="1800"/>
              </a:spcAft>
              <a:buClr>
                <a:srgbClr val="C00000"/>
              </a:buClr>
            </a:pPr>
            <a:r>
              <a:rPr lang="en-US" dirty="0" smtClean="0">
                <a:solidFill>
                  <a:srgbClr val="404040"/>
                </a:solidFill>
                <a:latin typeface="Arial" panose="020B0604020202020204" pitchFamily="34" charset="0"/>
                <a:ea typeface="Times New Roman" panose="02020603050405020304" pitchFamily="18" charset="0"/>
              </a:rPr>
              <a:t>One </a:t>
            </a:r>
            <a:r>
              <a:rPr lang="en-US" dirty="0">
                <a:solidFill>
                  <a:srgbClr val="404040"/>
                </a:solidFill>
                <a:latin typeface="Arial" panose="020B0604020202020204" pitchFamily="34" charset="0"/>
                <a:ea typeface="Times New Roman" panose="02020603050405020304" pitchFamily="18" charset="0"/>
              </a:rPr>
              <a:t>sidereal month later it will not yet be full, </a:t>
            </a:r>
            <a:r>
              <a:rPr lang="en-US" b="1" dirty="0">
                <a:effectLst>
                  <a:glow rad="241300">
                    <a:srgbClr val="34E9FC"/>
                  </a:glow>
                </a:effectLst>
                <a:latin typeface="Arial Black" pitchFamily="34" charset="0"/>
                <a:ea typeface="Times New Roman" panose="02020603050405020304" pitchFamily="18" charset="0"/>
              </a:rPr>
              <a:t>since it must travel further in its orbit around the earth to reach the point of opposition</a:t>
            </a:r>
            <a:r>
              <a:rPr lang="en-US" b="1" dirty="0">
                <a:latin typeface="Arial Black" pitchFamily="34" charset="0"/>
                <a:ea typeface="Times New Roman" panose="02020603050405020304" pitchFamily="18" charset="0"/>
              </a:rPr>
              <a:t>,</a:t>
            </a:r>
            <a:r>
              <a:rPr lang="en-US" b="1" dirty="0">
                <a:solidFill>
                  <a:srgbClr val="FF0000"/>
                </a:solidFill>
                <a:latin typeface="Arial" panose="020B0604020202020204" pitchFamily="34" charset="0"/>
                <a:ea typeface="Times New Roman" panose="02020603050405020304" pitchFamily="18" charset="0"/>
              </a:rPr>
              <a:t> </a:t>
            </a:r>
            <a:r>
              <a:rPr lang="en-US" dirty="0">
                <a:solidFill>
                  <a:srgbClr val="404040"/>
                </a:solidFill>
                <a:latin typeface="Arial" panose="020B0604020202020204" pitchFamily="34" charset="0"/>
                <a:ea typeface="Times New Roman" panose="02020603050405020304" pitchFamily="18" charset="0"/>
              </a:rPr>
              <a:t>which has moved relative to the stars because of the earth's motion. </a:t>
            </a:r>
            <a:endParaRPr lang="en-US" dirty="0" smtClean="0">
              <a:solidFill>
                <a:srgbClr val="404040"/>
              </a:solidFill>
              <a:latin typeface="Arial" panose="020B0604020202020204" pitchFamily="34" charset="0"/>
              <a:ea typeface="Times New Roman" panose="02020603050405020304" pitchFamily="18" charset="0"/>
            </a:endParaRPr>
          </a:p>
          <a:p>
            <a:pPr lvl="0">
              <a:spcBef>
                <a:spcPts val="0"/>
              </a:spcBef>
              <a:spcAft>
                <a:spcPts val="1200"/>
              </a:spcAft>
              <a:buClr>
                <a:srgbClr val="C00000"/>
              </a:buClr>
            </a:pPr>
            <a:r>
              <a:rPr lang="en-US" b="1" dirty="0" smtClean="0">
                <a:solidFill>
                  <a:srgbClr val="F725E8"/>
                </a:solidFill>
                <a:latin typeface="Arial" panose="020B0604020202020204" pitchFamily="34" charset="0"/>
                <a:ea typeface="Times New Roman" panose="02020603050405020304" pitchFamily="18" charset="0"/>
              </a:rPr>
              <a:t>Since </a:t>
            </a:r>
            <a:r>
              <a:rPr lang="en-US" b="1" dirty="0">
                <a:solidFill>
                  <a:srgbClr val="F725E8"/>
                </a:solidFill>
                <a:latin typeface="Arial" panose="020B0604020202020204" pitchFamily="34" charset="0"/>
                <a:ea typeface="Times New Roman" panose="02020603050405020304" pitchFamily="18" charset="0"/>
              </a:rPr>
              <a:t>the calendar month is not equal to the lunar month,</a:t>
            </a:r>
            <a:r>
              <a:rPr lang="en-US" dirty="0">
                <a:solidFill>
                  <a:srgbClr val="404040"/>
                </a:solidFill>
                <a:latin typeface="Arial" panose="020B0604020202020204" pitchFamily="34" charset="0"/>
                <a:ea typeface="Times New Roman" panose="02020603050405020304" pitchFamily="18" charset="0"/>
              </a:rPr>
              <a:t> the full moon does not occur on the same day every month. The length of time between recurrences of the full moon on the same date is 235 lunar months, or 19 years. </a:t>
            </a:r>
            <a:r>
              <a:rPr lang="en-US" dirty="0">
                <a:solidFill>
                  <a:srgbClr val="404040"/>
                </a:solidFill>
                <a:highlight>
                  <a:srgbClr val="FFFF00"/>
                </a:highlight>
                <a:latin typeface="Arial" panose="020B0604020202020204" pitchFamily="34" charset="0"/>
                <a:ea typeface="Times New Roman" panose="02020603050405020304" pitchFamily="18" charset="0"/>
              </a:rPr>
              <a:t>This period, called the </a:t>
            </a:r>
            <a:r>
              <a:rPr lang="en-US" dirty="0" smtClean="0">
                <a:solidFill>
                  <a:srgbClr val="404040"/>
                </a:solidFill>
                <a:highlight>
                  <a:srgbClr val="FFFF00"/>
                </a:highlight>
                <a:latin typeface="Arial" panose="020B0604020202020204" pitchFamily="34" charset="0"/>
                <a:ea typeface="Times New Roman" panose="02020603050405020304" pitchFamily="18" charset="0"/>
              </a:rPr>
              <a:t>Metonic cycle</a:t>
            </a:r>
            <a:r>
              <a:rPr lang="en-US" dirty="0">
                <a:solidFill>
                  <a:srgbClr val="404040"/>
                </a:solidFill>
                <a:highlight>
                  <a:srgbClr val="FFFF00"/>
                </a:highlight>
                <a:latin typeface="Arial" panose="020B0604020202020204" pitchFamily="34" charset="0"/>
                <a:ea typeface="Times New Roman" panose="02020603050405020304" pitchFamily="18" charset="0"/>
              </a:rPr>
              <a:t>, was discovered by the Greek </a:t>
            </a:r>
            <a:r>
              <a:rPr lang="en-US" dirty="0" smtClean="0">
                <a:solidFill>
                  <a:srgbClr val="404040"/>
                </a:solidFill>
                <a:highlight>
                  <a:srgbClr val="FFFF00"/>
                </a:highlight>
                <a:latin typeface="Arial" panose="020B0604020202020204" pitchFamily="34" charset="0"/>
                <a:ea typeface="Times New Roman" panose="02020603050405020304" pitchFamily="18" charset="0"/>
              </a:rPr>
              <a:t>astronomer </a:t>
            </a:r>
            <a:r>
              <a:rPr lang="en-US" dirty="0" err="1">
                <a:solidFill>
                  <a:srgbClr val="404040"/>
                </a:solidFill>
                <a:highlight>
                  <a:srgbClr val="FFFF00"/>
                </a:highlight>
                <a:latin typeface="Arial" panose="020B0604020202020204" pitchFamily="34" charset="0"/>
                <a:ea typeface="Times New Roman" panose="02020603050405020304" pitchFamily="18" charset="0"/>
              </a:rPr>
              <a:t>Meton</a:t>
            </a:r>
            <a:r>
              <a:rPr lang="en-US" dirty="0">
                <a:solidFill>
                  <a:srgbClr val="404040"/>
                </a:solidFill>
                <a:highlight>
                  <a:srgbClr val="FFFF00"/>
                </a:highlight>
                <a:latin typeface="Arial" panose="020B0604020202020204" pitchFamily="34" charset="0"/>
                <a:ea typeface="Times New Roman" panose="02020603050405020304" pitchFamily="18" charset="0"/>
              </a:rPr>
              <a:t> in 433 B.C</a:t>
            </a:r>
            <a:r>
              <a:rPr lang="en-US" dirty="0">
                <a:solidFill>
                  <a:srgbClr val="404040"/>
                </a:solidFill>
                <a:latin typeface="Arial" panose="020B0604020202020204" pitchFamily="34" charset="0"/>
                <a:ea typeface="Times New Roman" panose="02020603050405020304" pitchFamily="18" charset="0"/>
              </a:rPr>
              <a:t>. </a:t>
            </a:r>
            <a:r>
              <a:rPr lang="en-US" dirty="0">
                <a:solidFill>
                  <a:srgbClr val="404040"/>
                </a:solidFill>
                <a:effectLst>
                  <a:glow rad="215900">
                    <a:srgbClr val="00FF00"/>
                  </a:glow>
                </a:effectLst>
                <a:latin typeface="Arial" panose="020B0604020202020204" pitchFamily="34" charset="0"/>
                <a:ea typeface="Times New Roman" panose="02020603050405020304" pitchFamily="18" charset="0"/>
              </a:rPr>
              <a:t>It is used in determining the date </a:t>
            </a:r>
            <a:r>
              <a:rPr lang="en-US" dirty="0" smtClean="0">
                <a:solidFill>
                  <a:srgbClr val="404040"/>
                </a:solidFill>
                <a:effectLst>
                  <a:glow rad="215900">
                    <a:srgbClr val="00FF00"/>
                  </a:glow>
                </a:effectLst>
                <a:latin typeface="Arial" panose="020B0604020202020204" pitchFamily="34" charset="0"/>
                <a:ea typeface="Times New Roman" panose="02020603050405020304" pitchFamily="18" charset="0"/>
              </a:rPr>
              <a:t>of    	 on </a:t>
            </a:r>
            <a:r>
              <a:rPr lang="en-US" dirty="0">
                <a:solidFill>
                  <a:srgbClr val="404040"/>
                </a:solidFill>
                <a:effectLst>
                  <a:glow rad="215900">
                    <a:srgbClr val="00FF00"/>
                  </a:glow>
                </a:effectLst>
                <a:latin typeface="Arial" panose="020B0604020202020204" pitchFamily="34" charset="0"/>
                <a:ea typeface="Times New Roman" panose="02020603050405020304" pitchFamily="18" charset="0"/>
              </a:rPr>
              <a:t>the </a:t>
            </a:r>
            <a:r>
              <a:rPr lang="en-US" dirty="0" smtClean="0">
                <a:solidFill>
                  <a:srgbClr val="404040"/>
                </a:solidFill>
                <a:effectLst>
                  <a:glow rad="215900">
                    <a:srgbClr val="00FF00"/>
                  </a:glow>
                </a:effectLst>
                <a:latin typeface="Arial" panose="020B0604020202020204" pitchFamily="34" charset="0"/>
                <a:ea typeface="Times New Roman" panose="02020603050405020304" pitchFamily="18" charset="0"/>
              </a:rPr>
              <a:t>Gregorian calendar</a:t>
            </a:r>
            <a:r>
              <a:rPr lang="en-US" dirty="0" smtClean="0">
                <a:solidFill>
                  <a:srgbClr val="2484C6"/>
                </a:solidFill>
                <a:effectLst>
                  <a:glow rad="215900">
                    <a:srgbClr val="00FF00"/>
                  </a:glow>
                </a:effectLst>
                <a:latin typeface="Arial" panose="020B0604020202020204" pitchFamily="34" charset="0"/>
                <a:ea typeface="Times New Roman" panose="02020603050405020304" pitchFamily="18" charset="0"/>
              </a:rPr>
              <a:t>.</a:t>
            </a:r>
            <a:endParaRPr lang="en-US" dirty="0">
              <a:solidFill>
                <a:srgbClr val="2484C6"/>
              </a:solidFill>
              <a:effectLst>
                <a:glow rad="215900">
                  <a:srgbClr val="00FF00"/>
                </a:glow>
              </a:effectLst>
            </a:endParaRPr>
          </a:p>
        </p:txBody>
      </p:sp>
      <p:sp>
        <p:nvSpPr>
          <p:cNvPr id="2" name="Slide Number Placeholder 1"/>
          <p:cNvSpPr>
            <a:spLocks noGrp="1"/>
          </p:cNvSpPr>
          <p:nvPr>
            <p:ph type="sldNum" sz="quarter" idx="12"/>
          </p:nvPr>
        </p:nvSpPr>
        <p:spPr>
          <a:xfrm>
            <a:off x="9389925" y="6429087"/>
            <a:ext cx="2743200" cy="365125"/>
          </a:xfrm>
        </p:spPr>
        <p:txBody>
          <a:bodyPr/>
          <a:lstStyle/>
          <a:p>
            <a:fld id="{0B555D82-D20F-4DB7-B3E9-7B7EAC2F87A9}" type="slidenum">
              <a:rPr lang="en-US" smtClean="0">
                <a:solidFill>
                  <a:schemeClr val="tx1"/>
                </a:solidFill>
              </a:rPr>
              <a:t>78</a:t>
            </a:fld>
            <a:endParaRPr lang="en-US" dirty="0">
              <a:solidFill>
                <a:schemeClr val="tx1"/>
              </a:solidFill>
            </a:endParaRPr>
          </a:p>
        </p:txBody>
      </p:sp>
      <p:sp>
        <p:nvSpPr>
          <p:cNvPr id="3" name="Rectangle 2"/>
          <p:cNvSpPr/>
          <p:nvPr/>
        </p:nvSpPr>
        <p:spPr>
          <a:xfrm>
            <a:off x="5847150" y="5750430"/>
            <a:ext cx="1099929" cy="3710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Easter</a:t>
            </a:r>
            <a:endParaRPr lang="en-US" sz="2800" b="1" dirty="0">
              <a:solidFill>
                <a:srgbClr val="FF0000"/>
              </a:solidFill>
            </a:endParaRPr>
          </a:p>
        </p:txBody>
      </p:sp>
    </p:spTree>
    <p:extLst>
      <p:ext uri="{BB962C8B-B14F-4D97-AF65-F5344CB8AC3E}">
        <p14:creationId xmlns:p14="http://schemas.microsoft.com/office/powerpoint/2010/main" val="338029127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870">
                                          <p:stCondLst>
                                            <p:cond delay="0"/>
                                          </p:stCondLst>
                                        </p:cTn>
                                        <p:tgtEl>
                                          <p:spTgt spid="3"/>
                                        </p:tgtEl>
                                      </p:cBhvr>
                                    </p:animEffect>
                                    <p:anim calcmode="lin" valueType="num">
                                      <p:cBhvr>
                                        <p:cTn id="8" dur="2733"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996"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996" tmFilter="0, 0; 0.125,0.2665; 0.25,0.4; 0.375,0.465; 0.5,0.5;  0.625,0.535; 0.75,0.6; 0.875,0.7335; 1,1">
                                          <p:stCondLst>
                                            <p:cond delay="996"/>
                                          </p:stCondLst>
                                        </p:cTn>
                                        <p:tgtEl>
                                          <p:spTgt spid="3"/>
                                        </p:tgtEl>
                                        <p:attrNameLst>
                                          <p:attrName>ppt_y</p:attrName>
                                        </p:attrNameLst>
                                      </p:cBhvr>
                                      <p:tavLst>
                                        <p:tav tm="0" fmla="#ppt_y-sin(pi*$)/9">
                                          <p:val>
                                            <p:fltVal val="0"/>
                                          </p:val>
                                        </p:tav>
                                        <p:tav tm="100000">
                                          <p:val>
                                            <p:fltVal val="1"/>
                                          </p:val>
                                        </p:tav>
                                      </p:tavLst>
                                    </p:anim>
                                    <p:anim calcmode="lin" valueType="num">
                                      <p:cBhvr>
                                        <p:cTn id="11" dur="498" tmFilter="0, 0; 0.125,0.2665; 0.25,0.4; 0.375,0.465; 0.5,0.5;  0.625,0.535; 0.75,0.6; 0.875,0.7335; 1,1">
                                          <p:stCondLst>
                                            <p:cond delay="1986"/>
                                          </p:stCondLst>
                                        </p:cTn>
                                        <p:tgtEl>
                                          <p:spTgt spid="3"/>
                                        </p:tgtEl>
                                        <p:attrNameLst>
                                          <p:attrName>ppt_y</p:attrName>
                                        </p:attrNameLst>
                                      </p:cBhvr>
                                      <p:tavLst>
                                        <p:tav tm="0" fmla="#ppt_y-sin(pi*$)/27">
                                          <p:val>
                                            <p:fltVal val="0"/>
                                          </p:val>
                                        </p:tav>
                                        <p:tav tm="100000">
                                          <p:val>
                                            <p:fltVal val="1"/>
                                          </p:val>
                                        </p:tav>
                                      </p:tavLst>
                                    </p:anim>
                                    <p:anim calcmode="lin" valueType="num">
                                      <p:cBhvr>
                                        <p:cTn id="12" dur="246" tmFilter="0, 0; 0.125,0.2665; 0.25,0.4; 0.375,0.465; 0.5,0.5;  0.625,0.535; 0.75,0.6; 0.875,0.7335; 1,1">
                                          <p:stCondLst>
                                            <p:cond delay="2484"/>
                                          </p:stCondLst>
                                        </p:cTn>
                                        <p:tgtEl>
                                          <p:spTgt spid="3"/>
                                        </p:tgtEl>
                                        <p:attrNameLst>
                                          <p:attrName>ppt_y</p:attrName>
                                        </p:attrNameLst>
                                      </p:cBhvr>
                                      <p:tavLst>
                                        <p:tav tm="0" fmla="#ppt_y-sin(pi*$)/81">
                                          <p:val>
                                            <p:fltVal val="0"/>
                                          </p:val>
                                        </p:tav>
                                        <p:tav tm="100000">
                                          <p:val>
                                            <p:fltVal val="1"/>
                                          </p:val>
                                        </p:tav>
                                      </p:tavLst>
                                    </p:anim>
                                    <p:animScale>
                                      <p:cBhvr>
                                        <p:cTn id="13" dur="39">
                                          <p:stCondLst>
                                            <p:cond delay="975"/>
                                          </p:stCondLst>
                                        </p:cTn>
                                        <p:tgtEl>
                                          <p:spTgt spid="3"/>
                                        </p:tgtEl>
                                      </p:cBhvr>
                                      <p:to x="100000" y="60000"/>
                                    </p:animScale>
                                    <p:animScale>
                                      <p:cBhvr>
                                        <p:cTn id="14" dur="249" decel="50000">
                                          <p:stCondLst>
                                            <p:cond delay="1014"/>
                                          </p:stCondLst>
                                        </p:cTn>
                                        <p:tgtEl>
                                          <p:spTgt spid="3"/>
                                        </p:tgtEl>
                                      </p:cBhvr>
                                      <p:to x="100000" y="100000"/>
                                    </p:animScale>
                                    <p:animScale>
                                      <p:cBhvr>
                                        <p:cTn id="15" dur="39">
                                          <p:stCondLst>
                                            <p:cond delay="1968"/>
                                          </p:stCondLst>
                                        </p:cTn>
                                        <p:tgtEl>
                                          <p:spTgt spid="3"/>
                                        </p:tgtEl>
                                      </p:cBhvr>
                                      <p:to x="100000" y="80000"/>
                                    </p:animScale>
                                    <p:animScale>
                                      <p:cBhvr>
                                        <p:cTn id="16" dur="249" decel="50000">
                                          <p:stCondLst>
                                            <p:cond delay="2007"/>
                                          </p:stCondLst>
                                        </p:cTn>
                                        <p:tgtEl>
                                          <p:spTgt spid="3"/>
                                        </p:tgtEl>
                                      </p:cBhvr>
                                      <p:to x="100000" y="100000"/>
                                    </p:animScale>
                                    <p:animScale>
                                      <p:cBhvr>
                                        <p:cTn id="17" dur="39">
                                          <p:stCondLst>
                                            <p:cond delay="2463"/>
                                          </p:stCondLst>
                                        </p:cTn>
                                        <p:tgtEl>
                                          <p:spTgt spid="3"/>
                                        </p:tgtEl>
                                      </p:cBhvr>
                                      <p:to x="100000" y="90000"/>
                                    </p:animScale>
                                    <p:animScale>
                                      <p:cBhvr>
                                        <p:cTn id="18" dur="249" decel="50000">
                                          <p:stCondLst>
                                            <p:cond delay="2502"/>
                                          </p:stCondLst>
                                        </p:cTn>
                                        <p:tgtEl>
                                          <p:spTgt spid="3"/>
                                        </p:tgtEl>
                                      </p:cBhvr>
                                      <p:to x="100000" y="100000"/>
                                    </p:animScale>
                                    <p:animScale>
                                      <p:cBhvr>
                                        <p:cTn id="19" dur="39">
                                          <p:stCondLst>
                                            <p:cond delay="2712"/>
                                          </p:stCondLst>
                                        </p:cTn>
                                        <p:tgtEl>
                                          <p:spTgt spid="3"/>
                                        </p:tgtEl>
                                      </p:cBhvr>
                                      <p:to x="100000" y="95000"/>
                                    </p:animScale>
                                    <p:animScale>
                                      <p:cBhvr>
                                        <p:cTn id="20" dur="249" decel="50000">
                                          <p:stCondLst>
                                            <p:cond delay="2751"/>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down)">
                                      <p:cBhvr>
                                        <p:cTn id="25" dur="580">
                                          <p:stCondLst>
                                            <p:cond delay="0"/>
                                          </p:stCondLst>
                                        </p:cTn>
                                        <p:tgtEl>
                                          <p:spTgt spid="5">
                                            <p:txEl>
                                              <p:pRg st="1" end="1"/>
                                            </p:txEl>
                                          </p:spTgt>
                                        </p:tgtEl>
                                      </p:cBhvr>
                                    </p:animEffect>
                                    <p:anim calcmode="lin" valueType="num">
                                      <p:cBhvr>
                                        <p:cTn id="26"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1" end="1"/>
                                            </p:txEl>
                                          </p:spTgt>
                                        </p:tgtEl>
                                      </p:cBhvr>
                                      <p:to x="100000" y="60000"/>
                                    </p:animScale>
                                    <p:animScale>
                                      <p:cBhvr>
                                        <p:cTn id="32" dur="166" decel="50000">
                                          <p:stCondLst>
                                            <p:cond delay="676"/>
                                          </p:stCondLst>
                                        </p:cTn>
                                        <p:tgtEl>
                                          <p:spTgt spid="5">
                                            <p:txEl>
                                              <p:pRg st="1" end="1"/>
                                            </p:txEl>
                                          </p:spTgt>
                                        </p:tgtEl>
                                      </p:cBhvr>
                                      <p:to x="100000" y="100000"/>
                                    </p:animScale>
                                    <p:animScale>
                                      <p:cBhvr>
                                        <p:cTn id="33" dur="26">
                                          <p:stCondLst>
                                            <p:cond delay="1312"/>
                                          </p:stCondLst>
                                        </p:cTn>
                                        <p:tgtEl>
                                          <p:spTgt spid="5">
                                            <p:txEl>
                                              <p:pRg st="1" end="1"/>
                                            </p:txEl>
                                          </p:spTgt>
                                        </p:tgtEl>
                                      </p:cBhvr>
                                      <p:to x="100000" y="80000"/>
                                    </p:animScale>
                                    <p:animScale>
                                      <p:cBhvr>
                                        <p:cTn id="34" dur="166" decel="50000">
                                          <p:stCondLst>
                                            <p:cond delay="1338"/>
                                          </p:stCondLst>
                                        </p:cTn>
                                        <p:tgtEl>
                                          <p:spTgt spid="5">
                                            <p:txEl>
                                              <p:pRg st="1" end="1"/>
                                            </p:txEl>
                                          </p:spTgt>
                                        </p:tgtEl>
                                      </p:cBhvr>
                                      <p:to x="100000" y="100000"/>
                                    </p:animScale>
                                    <p:animScale>
                                      <p:cBhvr>
                                        <p:cTn id="35" dur="26">
                                          <p:stCondLst>
                                            <p:cond delay="1642"/>
                                          </p:stCondLst>
                                        </p:cTn>
                                        <p:tgtEl>
                                          <p:spTgt spid="5">
                                            <p:txEl>
                                              <p:pRg st="1" end="1"/>
                                            </p:txEl>
                                          </p:spTgt>
                                        </p:tgtEl>
                                      </p:cBhvr>
                                      <p:to x="100000" y="90000"/>
                                    </p:animScale>
                                    <p:animScale>
                                      <p:cBhvr>
                                        <p:cTn id="36" dur="166" decel="50000">
                                          <p:stCondLst>
                                            <p:cond delay="1668"/>
                                          </p:stCondLst>
                                        </p:cTn>
                                        <p:tgtEl>
                                          <p:spTgt spid="5">
                                            <p:txEl>
                                              <p:pRg st="1" end="1"/>
                                            </p:txEl>
                                          </p:spTgt>
                                        </p:tgtEl>
                                      </p:cBhvr>
                                      <p:to x="100000" y="100000"/>
                                    </p:animScale>
                                    <p:animScale>
                                      <p:cBhvr>
                                        <p:cTn id="37" dur="26">
                                          <p:stCondLst>
                                            <p:cond delay="1808"/>
                                          </p:stCondLst>
                                        </p:cTn>
                                        <p:tgtEl>
                                          <p:spTgt spid="5">
                                            <p:txEl>
                                              <p:pRg st="1" end="1"/>
                                            </p:txEl>
                                          </p:spTgt>
                                        </p:tgtEl>
                                      </p:cBhvr>
                                      <p:to x="100000" y="95000"/>
                                    </p:animScale>
                                    <p:animScale>
                                      <p:cBhvr>
                                        <p:cTn id="38" dur="166" decel="50000">
                                          <p:stCondLst>
                                            <p:cond delay="1834"/>
                                          </p:stCondLst>
                                        </p:cTn>
                                        <p:tgtEl>
                                          <p:spTgt spid="5">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2" presetClass="entr" presetSubtype="8" repeatCount="10000" fill="hold"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animEffect transition="in" filter="wipe(left)">
                                      <p:cBhvr>
                                        <p:cTn id="4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9900"/>
            </a:gs>
            <a:gs pos="72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405549" y="254630"/>
            <a:ext cx="11294615" cy="1121994"/>
          </a:xfrm>
          <a:gradFill>
            <a:gsLst>
              <a:gs pos="0">
                <a:srgbClr val="FF0000"/>
              </a:gs>
              <a:gs pos="72000">
                <a:schemeClr val="bg2">
                  <a:tint val="98000"/>
                  <a:satMod val="130000"/>
                  <a:shade val="90000"/>
                  <a:lumMod val="103000"/>
                </a:schemeClr>
              </a:gs>
              <a:gs pos="100000">
                <a:schemeClr val="bg2">
                  <a:shade val="63000"/>
                  <a:satMod val="120000"/>
                </a:schemeClr>
              </a:gs>
            </a:gsLst>
            <a:lin ang="5400000" scaled="0"/>
          </a:gradFill>
          <a:ln w="57150">
            <a:solidFill>
              <a:srgbClr val="FFC000"/>
            </a:solidFill>
          </a:ln>
          <a:effectLst>
            <a:glow rad="228600">
              <a:schemeClr val="accent6">
                <a:satMod val="175000"/>
                <a:alpha val="40000"/>
              </a:schemeClr>
            </a:glow>
          </a:effectLst>
          <a:scene3d>
            <a:camera prst="orthographicFront"/>
            <a:lightRig rig="threePt" dir="t"/>
          </a:scene3d>
          <a:sp3d>
            <a:bevelT w="114300" prst="artDeco"/>
          </a:sp3d>
        </p:spPr>
        <p:txBody>
          <a:bodyPr>
            <a:normAutofit fontScale="90000"/>
          </a:bodyPr>
          <a:lstStyle/>
          <a:p>
            <a:pPr algn="ctr"/>
            <a:r>
              <a:rPr lang="en-US" sz="4000" b="1" dirty="0">
                <a:ln>
                  <a:solidFill>
                    <a:srgbClr val="FF99FF"/>
                  </a:solidFill>
                </a:ln>
                <a:solidFill>
                  <a:prstClr val="black"/>
                </a:solidFill>
              </a:rPr>
              <a:t>The Synodic </a:t>
            </a:r>
            <a:r>
              <a:rPr lang="en-US" sz="4000" b="1" dirty="0" smtClean="0">
                <a:ln>
                  <a:solidFill>
                    <a:srgbClr val="FF99FF"/>
                  </a:solidFill>
                </a:ln>
                <a:solidFill>
                  <a:prstClr val="black"/>
                </a:solidFill>
              </a:rPr>
              <a:t>Month/</a:t>
            </a:r>
            <a:r>
              <a:rPr lang="en-US" sz="4000" b="1" dirty="0" smtClean="0">
                <a:ln>
                  <a:solidFill>
                    <a:srgbClr val="FF99FF"/>
                  </a:solidFill>
                </a:ln>
              </a:rPr>
              <a:t>Metonic </a:t>
            </a:r>
            <a:r>
              <a:rPr lang="en-US" sz="4000" b="1" dirty="0">
                <a:ln>
                  <a:solidFill>
                    <a:srgbClr val="FF99FF"/>
                  </a:solidFill>
                </a:ln>
              </a:rPr>
              <a:t>Cycle </a:t>
            </a:r>
            <a:r>
              <a:rPr lang="en-US" sz="4000" b="1" dirty="0" smtClean="0">
                <a:ln>
                  <a:solidFill>
                    <a:srgbClr val="FF99FF"/>
                  </a:solidFill>
                </a:ln>
              </a:rPr>
              <a:t>Connection </a:t>
            </a:r>
            <a:br>
              <a:rPr lang="en-US" sz="4000" b="1" dirty="0" smtClean="0">
                <a:ln>
                  <a:solidFill>
                    <a:srgbClr val="FF99FF"/>
                  </a:solidFill>
                </a:ln>
              </a:rPr>
            </a:br>
            <a:r>
              <a:rPr lang="en-US" sz="2000" dirty="0" smtClean="0">
                <a:latin typeface="+mn-lt"/>
              </a:rPr>
              <a:t>quotes</a:t>
            </a:r>
            <a:r>
              <a:rPr lang="en-US" sz="2000" b="1" dirty="0" smtClean="0">
                <a:ln>
                  <a:solidFill>
                    <a:srgbClr val="FF99FF"/>
                  </a:solidFill>
                </a:ln>
              </a:rPr>
              <a:t> </a:t>
            </a:r>
            <a:r>
              <a:rPr lang="en-US" sz="4000" b="1" dirty="0" smtClean="0">
                <a:ln>
                  <a:solidFill>
                    <a:srgbClr val="FF99FF"/>
                  </a:solidFill>
                </a:ln>
                <a:solidFill>
                  <a:srgbClr val="FF0000"/>
                </a:solidFill>
                <a:effectLst>
                  <a:outerShdw blurRad="38100" dist="38100" dir="2700000" algn="tl">
                    <a:srgbClr val="000000">
                      <a:alpha val="43137"/>
                    </a:srgbClr>
                  </a:outerShdw>
                </a:effectLst>
              </a:rPr>
              <a:t>(#</a:t>
            </a:r>
            <a:r>
              <a:rPr lang="en-US" sz="4000" b="1" dirty="0">
                <a:ln>
                  <a:solidFill>
                    <a:srgbClr val="FF99FF"/>
                  </a:solidFill>
                </a:ln>
                <a:solidFill>
                  <a:srgbClr val="FF0000"/>
                </a:solidFill>
                <a:effectLst>
                  <a:outerShdw blurRad="38100" dist="38100" dir="2700000" algn="tl">
                    <a:srgbClr val="000000">
                      <a:alpha val="43137"/>
                    </a:srgbClr>
                  </a:outerShdw>
                </a:effectLst>
              </a:rPr>
              <a:t>2</a:t>
            </a:r>
            <a:r>
              <a:rPr lang="en-US" sz="4000" b="1" dirty="0" smtClean="0">
                <a:ln>
                  <a:solidFill>
                    <a:srgbClr val="FF99FF"/>
                  </a:solidFill>
                </a:ln>
                <a:solidFill>
                  <a:srgbClr val="FF0000"/>
                </a:solidFill>
                <a:effectLst>
                  <a:outerShdw blurRad="38100" dist="38100" dir="2700000" algn="tl">
                    <a:srgbClr val="000000">
                      <a:alpha val="43137"/>
                    </a:srgbClr>
                  </a:outerShdw>
                </a:effectLst>
              </a:rPr>
              <a:t>)</a:t>
            </a:r>
            <a:endParaRPr lang="en-US" b="1" dirty="0">
              <a:ln>
                <a:solidFill>
                  <a:srgbClr val="FF99FF"/>
                </a:solidFill>
              </a:ln>
              <a:solidFill>
                <a:srgbClr val="FF0000"/>
              </a:solidFill>
              <a:effectLst>
                <a:outerShdw blurRad="38100" dist="38100" dir="2700000" algn="tl">
                  <a:srgbClr val="000000">
                    <a:alpha val="43137"/>
                  </a:srgbClr>
                </a:outerShdw>
              </a:effectLst>
            </a:endParaRPr>
          </a:p>
        </p:txBody>
      </p:sp>
      <p:sp>
        <p:nvSpPr>
          <p:cNvPr id="5" name="Content Placeholder 2"/>
          <p:cNvSpPr>
            <a:spLocks noGrp="1"/>
          </p:cNvSpPr>
          <p:nvPr>
            <p:ph idx="1"/>
          </p:nvPr>
        </p:nvSpPr>
        <p:spPr>
          <a:xfrm>
            <a:off x="396699" y="1871910"/>
            <a:ext cx="11355419" cy="4412182"/>
          </a:xfrm>
          <a:ln w="57150">
            <a:solidFill>
              <a:srgbClr val="C00000"/>
            </a:solidFill>
          </a:ln>
          <a:scene3d>
            <a:camera prst="orthographicFront"/>
            <a:lightRig rig="threePt" dir="t"/>
          </a:scene3d>
          <a:sp3d>
            <a:bevelT w="139700" h="139700" prst="divot"/>
          </a:sp3d>
        </p:spPr>
        <p:txBody>
          <a:bodyPr lIns="182880" tIns="182880">
            <a:normAutofit/>
          </a:bodyPr>
          <a:lstStyle/>
          <a:p>
            <a:pPr lvl="0">
              <a:spcBef>
                <a:spcPts val="0"/>
              </a:spcBef>
              <a:spcAft>
                <a:spcPts val="1800"/>
              </a:spcAft>
              <a:buClr>
                <a:srgbClr val="C00000"/>
              </a:buClr>
            </a:pPr>
            <a:r>
              <a:rPr lang="en-US" dirty="0" smtClean="0">
                <a:solidFill>
                  <a:srgbClr val="404040"/>
                </a:solidFill>
                <a:latin typeface="Arial" panose="020B0604020202020204" pitchFamily="34" charset="0"/>
                <a:ea typeface="Times New Roman" panose="02020603050405020304" pitchFamily="18" charset="0"/>
              </a:rPr>
              <a:t>One </a:t>
            </a:r>
            <a:r>
              <a:rPr lang="en-US" dirty="0">
                <a:solidFill>
                  <a:srgbClr val="404040"/>
                </a:solidFill>
                <a:latin typeface="Arial" panose="020B0604020202020204" pitchFamily="34" charset="0"/>
                <a:ea typeface="Times New Roman" panose="02020603050405020304" pitchFamily="18" charset="0"/>
              </a:rPr>
              <a:t>sidereal month later it will not yet be full, </a:t>
            </a:r>
            <a:r>
              <a:rPr lang="en-US" b="1" dirty="0">
                <a:solidFill>
                  <a:srgbClr val="FF0000"/>
                </a:solidFill>
                <a:latin typeface="Arial" panose="020B0604020202020204" pitchFamily="34" charset="0"/>
                <a:ea typeface="Times New Roman" panose="02020603050405020304" pitchFamily="18" charset="0"/>
              </a:rPr>
              <a:t>since it must travel further in its orbit around the earth to reach the point of opposition, </a:t>
            </a:r>
            <a:r>
              <a:rPr lang="en-US" dirty="0">
                <a:solidFill>
                  <a:srgbClr val="404040"/>
                </a:solidFill>
                <a:latin typeface="Arial" panose="020B0604020202020204" pitchFamily="34" charset="0"/>
                <a:ea typeface="Times New Roman" panose="02020603050405020304" pitchFamily="18" charset="0"/>
              </a:rPr>
              <a:t>which has moved relative to the stars because of the earth's motion. </a:t>
            </a:r>
            <a:endParaRPr lang="en-US" dirty="0" smtClean="0">
              <a:solidFill>
                <a:srgbClr val="404040"/>
              </a:solidFill>
              <a:latin typeface="Arial" panose="020B0604020202020204" pitchFamily="34" charset="0"/>
              <a:ea typeface="Times New Roman" panose="02020603050405020304" pitchFamily="18" charset="0"/>
            </a:endParaRPr>
          </a:p>
          <a:p>
            <a:pPr lvl="0">
              <a:spcBef>
                <a:spcPts val="0"/>
              </a:spcBef>
              <a:spcAft>
                <a:spcPts val="1200"/>
              </a:spcAft>
              <a:buClr>
                <a:srgbClr val="C00000"/>
              </a:buClr>
            </a:pPr>
            <a:r>
              <a:rPr lang="en-US" b="1" dirty="0" smtClean="0">
                <a:solidFill>
                  <a:srgbClr val="F725E8"/>
                </a:solidFill>
                <a:latin typeface="Arial" panose="020B0604020202020204" pitchFamily="34" charset="0"/>
                <a:ea typeface="Times New Roman" panose="02020603050405020304" pitchFamily="18" charset="0"/>
              </a:rPr>
              <a:t>Since </a:t>
            </a:r>
            <a:r>
              <a:rPr lang="en-US" b="1" dirty="0">
                <a:solidFill>
                  <a:srgbClr val="F725E8"/>
                </a:solidFill>
                <a:latin typeface="Arial" panose="020B0604020202020204" pitchFamily="34" charset="0"/>
                <a:ea typeface="Times New Roman" panose="02020603050405020304" pitchFamily="18" charset="0"/>
              </a:rPr>
              <a:t>the calendar month is not equal to the lunar month,</a:t>
            </a:r>
            <a:r>
              <a:rPr lang="en-US" dirty="0">
                <a:solidFill>
                  <a:srgbClr val="404040"/>
                </a:solidFill>
                <a:latin typeface="Arial" panose="020B0604020202020204" pitchFamily="34" charset="0"/>
                <a:ea typeface="Times New Roman" panose="02020603050405020304" pitchFamily="18" charset="0"/>
              </a:rPr>
              <a:t> the full moon does not occur on the same day every month. The length of time between recurrences of the full moon on the same date is 235 lunar months, or 19 years. </a:t>
            </a:r>
            <a:r>
              <a:rPr lang="en-US" dirty="0">
                <a:solidFill>
                  <a:srgbClr val="404040"/>
                </a:solidFill>
                <a:highlight>
                  <a:srgbClr val="FFFF00"/>
                </a:highlight>
                <a:latin typeface="Arial" panose="020B0604020202020204" pitchFamily="34" charset="0"/>
                <a:ea typeface="Times New Roman" panose="02020603050405020304" pitchFamily="18" charset="0"/>
              </a:rPr>
              <a:t>This period, called the </a:t>
            </a:r>
            <a:r>
              <a:rPr lang="en-US" dirty="0" smtClean="0">
                <a:solidFill>
                  <a:srgbClr val="404040"/>
                </a:solidFill>
                <a:highlight>
                  <a:srgbClr val="FFFF00"/>
                </a:highlight>
                <a:latin typeface="Arial" panose="020B0604020202020204" pitchFamily="34" charset="0"/>
                <a:ea typeface="Times New Roman" panose="02020603050405020304" pitchFamily="18" charset="0"/>
              </a:rPr>
              <a:t>Metonic cycle</a:t>
            </a:r>
            <a:r>
              <a:rPr lang="en-US" dirty="0">
                <a:solidFill>
                  <a:srgbClr val="404040"/>
                </a:solidFill>
                <a:highlight>
                  <a:srgbClr val="FFFF00"/>
                </a:highlight>
                <a:latin typeface="Arial" panose="020B0604020202020204" pitchFamily="34" charset="0"/>
                <a:ea typeface="Times New Roman" panose="02020603050405020304" pitchFamily="18" charset="0"/>
              </a:rPr>
              <a:t>, was discovered by the Greek </a:t>
            </a:r>
            <a:r>
              <a:rPr lang="en-US" dirty="0" smtClean="0">
                <a:solidFill>
                  <a:srgbClr val="404040"/>
                </a:solidFill>
                <a:highlight>
                  <a:srgbClr val="FFFF00"/>
                </a:highlight>
                <a:latin typeface="Arial" panose="020B0604020202020204" pitchFamily="34" charset="0"/>
                <a:ea typeface="Times New Roman" panose="02020603050405020304" pitchFamily="18" charset="0"/>
              </a:rPr>
              <a:t>astronomer </a:t>
            </a:r>
            <a:r>
              <a:rPr lang="en-US" dirty="0" err="1">
                <a:solidFill>
                  <a:srgbClr val="404040"/>
                </a:solidFill>
                <a:highlight>
                  <a:srgbClr val="FFFF00"/>
                </a:highlight>
                <a:latin typeface="Arial" panose="020B0604020202020204" pitchFamily="34" charset="0"/>
                <a:ea typeface="Times New Roman" panose="02020603050405020304" pitchFamily="18" charset="0"/>
              </a:rPr>
              <a:t>Meton</a:t>
            </a:r>
            <a:r>
              <a:rPr lang="en-US" dirty="0">
                <a:solidFill>
                  <a:srgbClr val="404040"/>
                </a:solidFill>
                <a:highlight>
                  <a:srgbClr val="FFFF00"/>
                </a:highlight>
                <a:latin typeface="Arial" panose="020B0604020202020204" pitchFamily="34" charset="0"/>
                <a:ea typeface="Times New Roman" panose="02020603050405020304" pitchFamily="18" charset="0"/>
              </a:rPr>
              <a:t> in 433 B.C</a:t>
            </a:r>
            <a:r>
              <a:rPr lang="en-US" dirty="0">
                <a:solidFill>
                  <a:srgbClr val="404040"/>
                </a:solidFill>
                <a:latin typeface="Arial" panose="020B0604020202020204" pitchFamily="34" charset="0"/>
                <a:ea typeface="Times New Roman" panose="02020603050405020304" pitchFamily="18" charset="0"/>
              </a:rPr>
              <a:t>. </a:t>
            </a:r>
            <a:r>
              <a:rPr lang="en-US" dirty="0">
                <a:solidFill>
                  <a:srgbClr val="404040"/>
                </a:solidFill>
                <a:effectLst>
                  <a:glow rad="215900">
                    <a:srgbClr val="00FF00"/>
                  </a:glow>
                </a:effectLst>
                <a:latin typeface="Arial" panose="020B0604020202020204" pitchFamily="34" charset="0"/>
                <a:ea typeface="Times New Roman" panose="02020603050405020304" pitchFamily="18" charset="0"/>
              </a:rPr>
              <a:t>It is used in determining the date </a:t>
            </a:r>
            <a:r>
              <a:rPr lang="en-US" dirty="0" smtClean="0">
                <a:solidFill>
                  <a:srgbClr val="404040"/>
                </a:solidFill>
                <a:effectLst>
                  <a:glow rad="215900">
                    <a:srgbClr val="00FF00"/>
                  </a:glow>
                </a:effectLst>
                <a:latin typeface="Arial" panose="020B0604020202020204" pitchFamily="34" charset="0"/>
                <a:ea typeface="Times New Roman" panose="02020603050405020304" pitchFamily="18" charset="0"/>
              </a:rPr>
              <a:t>of    	 on </a:t>
            </a:r>
            <a:r>
              <a:rPr lang="en-US" dirty="0">
                <a:solidFill>
                  <a:srgbClr val="404040"/>
                </a:solidFill>
                <a:effectLst>
                  <a:glow rad="215900">
                    <a:srgbClr val="00FF00"/>
                  </a:glow>
                </a:effectLst>
                <a:latin typeface="Arial" panose="020B0604020202020204" pitchFamily="34" charset="0"/>
                <a:ea typeface="Times New Roman" panose="02020603050405020304" pitchFamily="18" charset="0"/>
              </a:rPr>
              <a:t>the </a:t>
            </a:r>
            <a:r>
              <a:rPr lang="en-US" dirty="0" smtClean="0">
                <a:solidFill>
                  <a:srgbClr val="404040"/>
                </a:solidFill>
                <a:effectLst>
                  <a:glow rad="215900">
                    <a:srgbClr val="00FF00"/>
                  </a:glow>
                </a:effectLst>
                <a:latin typeface="Arial" panose="020B0604020202020204" pitchFamily="34" charset="0"/>
                <a:ea typeface="Times New Roman" panose="02020603050405020304" pitchFamily="18" charset="0"/>
              </a:rPr>
              <a:t>Gregorian calendar</a:t>
            </a:r>
            <a:r>
              <a:rPr lang="en-US" dirty="0" smtClean="0">
                <a:solidFill>
                  <a:srgbClr val="2484C6"/>
                </a:solidFill>
                <a:effectLst>
                  <a:glow rad="215900">
                    <a:srgbClr val="00FF00"/>
                  </a:glow>
                </a:effectLst>
                <a:latin typeface="Arial" panose="020B0604020202020204" pitchFamily="34" charset="0"/>
                <a:ea typeface="Times New Roman" panose="02020603050405020304" pitchFamily="18" charset="0"/>
              </a:rPr>
              <a:t>.</a:t>
            </a:r>
            <a:endParaRPr lang="en-US" dirty="0">
              <a:solidFill>
                <a:srgbClr val="2484C6"/>
              </a:solidFill>
              <a:effectLst>
                <a:glow rad="215900">
                  <a:srgbClr val="00FF00"/>
                </a:glow>
              </a:effectLst>
            </a:endParaRPr>
          </a:p>
        </p:txBody>
      </p:sp>
      <p:sp>
        <p:nvSpPr>
          <p:cNvPr id="2" name="Slide Number Placeholder 1"/>
          <p:cNvSpPr>
            <a:spLocks noGrp="1"/>
          </p:cNvSpPr>
          <p:nvPr>
            <p:ph type="sldNum" sz="quarter" idx="12"/>
          </p:nvPr>
        </p:nvSpPr>
        <p:spPr>
          <a:xfrm>
            <a:off x="9389925" y="6429087"/>
            <a:ext cx="2743200" cy="365125"/>
          </a:xfrm>
        </p:spPr>
        <p:txBody>
          <a:bodyPr/>
          <a:lstStyle/>
          <a:p>
            <a:fld id="{0B555D82-D20F-4DB7-B3E9-7B7EAC2F87A9}" type="slidenum">
              <a:rPr lang="en-US" smtClean="0">
                <a:solidFill>
                  <a:schemeClr val="tx1"/>
                </a:solidFill>
              </a:rPr>
              <a:t>79</a:t>
            </a:fld>
            <a:endParaRPr lang="en-US" dirty="0">
              <a:solidFill>
                <a:schemeClr val="tx1"/>
              </a:solidFill>
            </a:endParaRPr>
          </a:p>
        </p:txBody>
      </p:sp>
      <p:sp>
        <p:nvSpPr>
          <p:cNvPr id="3" name="Rectangle 2"/>
          <p:cNvSpPr/>
          <p:nvPr/>
        </p:nvSpPr>
        <p:spPr>
          <a:xfrm>
            <a:off x="5847152" y="5739580"/>
            <a:ext cx="1099929" cy="37106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Easter</a:t>
            </a:r>
            <a:endParaRPr lang="en-US" sz="2800" b="1" dirty="0">
              <a:solidFill>
                <a:srgbClr val="FF0000"/>
              </a:solidFill>
            </a:endParaRPr>
          </a:p>
        </p:txBody>
      </p:sp>
      <p:sp>
        <p:nvSpPr>
          <p:cNvPr id="6" name="Cloud Callout 5"/>
          <p:cNvSpPr/>
          <p:nvPr/>
        </p:nvSpPr>
        <p:spPr>
          <a:xfrm>
            <a:off x="1403798" y="888643"/>
            <a:ext cx="7199290" cy="3556897"/>
          </a:xfrm>
          <a:prstGeom prst="cloudCallout">
            <a:avLst>
              <a:gd name="adj1" fmla="val 18924"/>
              <a:gd name="adj2" fmla="val 82907"/>
            </a:avLst>
          </a:prstGeom>
          <a:pattFill prst="pct5">
            <a:fgClr>
              <a:schemeClr val="accent1"/>
            </a:fgClr>
            <a:bgClr>
              <a:schemeClr val="bg1"/>
            </a:bgClr>
          </a:pattFill>
          <a:ln w="76200">
            <a:solidFill>
              <a:srgbClr val="CC00FF"/>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0" b="1" dirty="0" smtClean="0">
                <a:solidFill>
                  <a:srgbClr val="FF0000"/>
                </a:solidFill>
                <a:effectLst>
                  <a:glow rad="342900">
                    <a:srgbClr val="00FF00"/>
                  </a:glow>
                </a:effectLst>
                <a:latin typeface="Georgia" panose="02040502050405020303" pitchFamily="18" charset="0"/>
              </a:rPr>
              <a:t>??</a:t>
            </a:r>
            <a:endParaRPr lang="en-US" sz="15000" b="1" dirty="0">
              <a:solidFill>
                <a:srgbClr val="FF0000"/>
              </a:solidFill>
              <a:effectLst>
                <a:glow rad="342900">
                  <a:srgbClr val="00FF00"/>
                </a:glow>
              </a:effectLst>
              <a:latin typeface="Georgia" panose="02040502050405020303" pitchFamily="18" charset="0"/>
            </a:endParaRPr>
          </a:p>
        </p:txBody>
      </p:sp>
    </p:spTree>
    <p:extLst>
      <p:ext uri="{BB962C8B-B14F-4D97-AF65-F5344CB8AC3E}">
        <p14:creationId xmlns:p14="http://schemas.microsoft.com/office/powerpoint/2010/main" val="34132796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 calcmode="lin" valueType="num">
                                      <p:cBhvr>
                                        <p:cTn id="7" dur="1750" fill="hold"/>
                                        <p:tgtEl>
                                          <p:spTgt spid="6"/>
                                        </p:tgtEl>
                                        <p:attrNameLst>
                                          <p:attrName>ppt_w</p:attrName>
                                        </p:attrNameLst>
                                      </p:cBhvr>
                                      <p:tavLst>
                                        <p:tav tm="0">
                                          <p:val>
                                            <p:fltVal val="0"/>
                                          </p:val>
                                        </p:tav>
                                        <p:tav tm="100000">
                                          <p:val>
                                            <p:strVal val="#ppt_w"/>
                                          </p:val>
                                        </p:tav>
                                      </p:tavLst>
                                    </p:anim>
                                    <p:anim calcmode="lin" valueType="num">
                                      <p:cBhvr>
                                        <p:cTn id="8" dur="1750" fill="hold"/>
                                        <p:tgtEl>
                                          <p:spTgt spid="6"/>
                                        </p:tgtEl>
                                        <p:attrNameLst>
                                          <p:attrName>ppt_h</p:attrName>
                                        </p:attrNameLst>
                                      </p:cBhvr>
                                      <p:tavLst>
                                        <p:tav tm="0">
                                          <p:val>
                                            <p:fltVal val="0"/>
                                          </p:val>
                                        </p:tav>
                                        <p:tav tm="100000">
                                          <p:val>
                                            <p:strVal val="#ppt_h"/>
                                          </p:val>
                                        </p:tav>
                                      </p:tavLst>
                                    </p:anim>
                                    <p:anim calcmode="lin" valueType="num">
                                      <p:cBhvr>
                                        <p:cTn id="9" dur="1750" fill="hold"/>
                                        <p:tgtEl>
                                          <p:spTgt spid="6"/>
                                        </p:tgtEl>
                                        <p:attrNameLst>
                                          <p:attrName>style.rotation</p:attrName>
                                        </p:attrNameLst>
                                      </p:cBhvr>
                                      <p:tavLst>
                                        <p:tav tm="0">
                                          <p:val>
                                            <p:fltVal val="90"/>
                                          </p:val>
                                        </p:tav>
                                        <p:tav tm="100000">
                                          <p:val>
                                            <p:fltVal val="0"/>
                                          </p:val>
                                        </p:tav>
                                      </p:tavLst>
                                    </p:anim>
                                    <p:animEffect transition="in" filter="fade">
                                      <p:cBhvr>
                                        <p:cTn id="10" dur="1750"/>
                                        <p:tgtEl>
                                          <p:spTgt spid="6"/>
                                        </p:tgtEl>
                                      </p:cBhvr>
                                    </p:animEffect>
                                  </p:childTnLst>
                                </p:cTn>
                              </p:par>
                              <p:par>
                                <p:cTn id="11" presetID="35" presetClass="emph" presetSubtype="0" repeatCount="3000" fill="hold" grpId="1" nodeType="withEffect">
                                  <p:stCondLst>
                                    <p:cond delay="2750"/>
                                  </p:stCondLst>
                                  <p:childTnLst>
                                    <p:anim calcmode="discrete" valueType="str">
                                      <p:cBhvr>
                                        <p:cTn id="12"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ounded Rectangle 2"/>
          <p:cNvSpPr/>
          <p:nvPr/>
        </p:nvSpPr>
        <p:spPr>
          <a:xfrm>
            <a:off x="623148" y="5931412"/>
            <a:ext cx="10992896" cy="793822"/>
          </a:xfrm>
          <a:prstGeom prst="roundRect">
            <a:avLst>
              <a:gd name="adj" fmla="val 48925"/>
            </a:avLst>
          </a:prstGeom>
          <a:solidFill>
            <a:srgbClr val="D5B8EA"/>
          </a:solidFill>
          <a:ln>
            <a:solidFill>
              <a:srgbClr val="7030A0"/>
            </a:solidFill>
          </a:ln>
          <a:scene3d>
            <a:camera prst="orthographicFront"/>
            <a:lightRig rig="threePt" dir="t"/>
          </a:scene3d>
          <a:sp3d>
            <a:bevelT/>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4" name="Rectangle 3"/>
          <p:cNvSpPr/>
          <p:nvPr/>
        </p:nvSpPr>
        <p:spPr>
          <a:xfrm>
            <a:off x="998643" y="5928525"/>
            <a:ext cx="10382530" cy="707886"/>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000" b="1" cap="none" spc="0" dirty="0" smtClean="0">
                <a:ln w="11430"/>
                <a:solidFill>
                  <a:srgbClr val="7030A0"/>
                </a:solidFill>
                <a:effectLst>
                  <a:outerShdw blurRad="80000" dist="40000" dir="5040000" algn="tl">
                    <a:srgbClr val="000000">
                      <a:alpha val="30000"/>
                    </a:srgbClr>
                  </a:outerShdw>
                </a:effectLst>
                <a:latin typeface="Comic Sans MS" pitchFamily="66" charset="0"/>
              </a:rPr>
              <a:t>Would that apply to the </a:t>
            </a:r>
            <a:r>
              <a:rPr lang="en-US" sz="4000" b="1" cap="none" spc="0" dirty="0" smtClean="0">
                <a:ln w="11430"/>
                <a:solidFill>
                  <a:srgbClr val="C00000"/>
                </a:solidFill>
                <a:effectLst>
                  <a:outerShdw blurRad="80000" dist="40000" dir="5040000" algn="tl">
                    <a:srgbClr val="000000">
                      <a:alpha val="30000"/>
                    </a:srgbClr>
                  </a:outerShdw>
                </a:effectLst>
                <a:latin typeface="Comic Sans MS" pitchFamily="66" charset="0"/>
              </a:rPr>
              <a:t>synodic</a:t>
            </a:r>
            <a:r>
              <a:rPr lang="en-US" sz="4000" b="1" cap="none" spc="0" dirty="0" smtClean="0">
                <a:ln w="11430"/>
                <a:solidFill>
                  <a:srgbClr val="7030A0"/>
                </a:solidFill>
                <a:effectLst>
                  <a:outerShdw blurRad="80000" dist="40000" dir="5040000" algn="tl">
                    <a:srgbClr val="000000">
                      <a:alpha val="30000"/>
                    </a:srgbClr>
                  </a:outerShdw>
                </a:effectLst>
                <a:latin typeface="Comic Sans MS" pitchFamily="66" charset="0"/>
              </a:rPr>
              <a:t> month?</a:t>
            </a:r>
            <a:endParaRPr lang="en-US" sz="4000" b="1" cap="none" spc="0" dirty="0">
              <a:ln w="11430"/>
              <a:solidFill>
                <a:srgbClr val="7030A0"/>
              </a:solidFill>
              <a:effectLst>
                <a:outerShdw blurRad="80000" dist="40000" dir="5040000" algn="tl">
                  <a:srgbClr val="000000">
                    <a:alpha val="30000"/>
                  </a:srgbClr>
                </a:outerShdw>
              </a:effectLst>
              <a:latin typeface="Comic Sans MS" pitchFamily="66" charset="0"/>
            </a:endParaRPr>
          </a:p>
        </p:txBody>
      </p:sp>
      <p:sp>
        <p:nvSpPr>
          <p:cNvPr id="5" name="Slide Number Placeholder 1"/>
          <p:cNvSpPr txBox="1">
            <a:spLocks/>
          </p:cNvSpPr>
          <p:nvPr/>
        </p:nvSpPr>
        <p:spPr>
          <a:xfrm>
            <a:off x="9446387" y="6459548"/>
            <a:ext cx="2743200" cy="365125"/>
          </a:xfrm>
          <a:prstGeom prst="rect">
            <a:avLst/>
          </a:prstGeom>
        </p:spPr>
        <p:txBody>
          <a:bodyPr vert="horz" lIns="91440" tIns="45720" rIns="91440" bIns="45720" rtlCol="0" anchor="ctr">
            <a:scene3d>
              <a:camera prst="orthographicFront"/>
              <a:lightRig rig="threePt" dir="t"/>
            </a:scene3d>
            <a:sp3d extrusionH="57150">
              <a:bevelT w="38100" h="38100"/>
            </a:sp3d>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B555D82-D20F-4DB7-B3E9-7B7EAC2F87A9}" type="slidenum">
              <a:rPr lang="en-US" smtClean="0">
                <a:solidFill>
                  <a:schemeClr val="tx1"/>
                </a:solidFill>
              </a:rPr>
              <a:pPr/>
              <a:t>80</a:t>
            </a:fld>
            <a:endParaRPr lang="en-US" dirty="0">
              <a:solidFill>
                <a:schemeClr val="tx1"/>
              </a:solidFill>
            </a:endParaRPr>
          </a:p>
        </p:txBody>
      </p:sp>
    </p:spTree>
    <p:extLst>
      <p:ext uri="{BB962C8B-B14F-4D97-AF65-F5344CB8AC3E}">
        <p14:creationId xmlns:p14="http://schemas.microsoft.com/office/powerpoint/2010/main" val="12652986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gradFill rotWithShape="1">
          <a:gsLst>
            <a:gs pos="14000">
              <a:srgbClr val="FFFF00"/>
            </a:gs>
            <a:gs pos="90000">
              <a:schemeClr val="bg2">
                <a:tint val="98000"/>
                <a:satMod val="130000"/>
                <a:shade val="90000"/>
                <a:lumMod val="103000"/>
              </a:schemeClr>
            </a:gs>
            <a:gs pos="100000">
              <a:schemeClr val="bg2">
                <a:shade val="63000"/>
                <a:satMod val="120000"/>
              </a:schemeClr>
            </a:gs>
          </a:gsLst>
          <a:lin ang="18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69750" y="116465"/>
            <a:ext cx="11627841" cy="707938"/>
          </a:xfrm>
          <a:gradFill>
            <a:gsLst>
              <a:gs pos="30000">
                <a:schemeClr val="bg1">
                  <a:lumMod val="50000"/>
                </a:schemeClr>
              </a:gs>
              <a:gs pos="47000">
                <a:schemeClr val="bg2">
                  <a:tint val="98000"/>
                  <a:satMod val="130000"/>
                  <a:shade val="90000"/>
                  <a:lumMod val="103000"/>
                </a:schemeClr>
              </a:gs>
              <a:gs pos="100000">
                <a:schemeClr val="bg2">
                  <a:shade val="63000"/>
                  <a:satMod val="120000"/>
                </a:schemeClr>
              </a:gs>
            </a:gsLst>
            <a:lin ang="4800000" scaled="0"/>
          </a:gradFill>
          <a:ln w="76200">
            <a:solidFill>
              <a:srgbClr val="34E9FC"/>
            </a:solidFill>
          </a:ln>
          <a:scene3d>
            <a:camera prst="orthographicFront"/>
            <a:lightRig rig="threePt" dir="t"/>
          </a:scene3d>
          <a:sp3d>
            <a:bevelT w="139700" h="139700" prst="divot"/>
          </a:sp3d>
        </p:spPr>
        <p:txBody>
          <a:bodyPr>
            <a:normAutofit fontScale="90000"/>
            <a:sp3d extrusionH="57150">
              <a:bevelT w="38100" h="38100"/>
            </a:sp3d>
          </a:bodyPr>
          <a:lstStyle/>
          <a:p>
            <a:pPr algn="ctr"/>
            <a:r>
              <a:rPr lang="en-US" sz="4000" dirty="0" smtClean="0">
                <a:solidFill>
                  <a:srgbClr val="9900CC"/>
                </a:solidFill>
                <a:effectLst>
                  <a:outerShdw blurRad="50800" dist="38100" algn="l" rotWithShape="0">
                    <a:prstClr val="black">
                      <a:alpha val="40000"/>
                    </a:prstClr>
                  </a:outerShdw>
                </a:effectLst>
                <a:latin typeface="Arial Black" panose="020B0A04020102020204" pitchFamily="34" charset="0"/>
              </a:rPr>
              <a:t>Who</a:t>
            </a:r>
            <a:r>
              <a:rPr lang="en-US" sz="4000" dirty="0" smtClean="0">
                <a:solidFill>
                  <a:srgbClr val="9900CC"/>
                </a:solidFill>
                <a:effectLst>
                  <a:outerShdw blurRad="50800" dist="38100" algn="l" rotWithShape="0">
                    <a:prstClr val="black">
                      <a:alpha val="40000"/>
                    </a:prstClr>
                  </a:outerShdw>
                </a:effectLst>
              </a:rPr>
              <a:t> </a:t>
            </a:r>
            <a:r>
              <a:rPr lang="en-US" sz="4000" b="1" dirty="0" smtClean="0"/>
              <a:t>attempted to change times and laws? </a:t>
            </a:r>
            <a:r>
              <a:rPr lang="en-US" sz="2400" b="1" dirty="0" smtClean="0">
                <a:solidFill>
                  <a:srgbClr val="FF3399"/>
                </a:solidFill>
              </a:rPr>
              <a:t>(Dan 7:25)</a:t>
            </a:r>
            <a:endParaRPr lang="en-US" sz="2400" b="1" dirty="0">
              <a:solidFill>
                <a:srgbClr val="FF3399"/>
              </a:solidFill>
            </a:endParaRPr>
          </a:p>
        </p:txBody>
      </p:sp>
      <p:sp>
        <p:nvSpPr>
          <p:cNvPr id="5" name="Content Placeholder 2"/>
          <p:cNvSpPr>
            <a:spLocks noGrp="1"/>
          </p:cNvSpPr>
          <p:nvPr>
            <p:ph idx="1"/>
          </p:nvPr>
        </p:nvSpPr>
        <p:spPr>
          <a:xfrm>
            <a:off x="182584" y="1012874"/>
            <a:ext cx="11849582" cy="5708602"/>
          </a:xfrm>
          <a:solidFill>
            <a:srgbClr val="F8E5FF"/>
          </a:solidFill>
          <a:ln w="57150">
            <a:solidFill>
              <a:srgbClr val="FF3399"/>
            </a:solidFill>
          </a:ln>
          <a:scene3d>
            <a:camera prst="orthographicFront"/>
            <a:lightRig rig="threePt" dir="t"/>
          </a:scene3d>
          <a:sp3d>
            <a:bevelT w="114300" prst="artDeco"/>
          </a:sp3d>
        </p:spPr>
        <p:txBody>
          <a:bodyPr lIns="182880" tIns="274320">
            <a:normAutofit/>
            <a:sp3d extrusionH="57150">
              <a:bevelT w="38100" h="38100"/>
            </a:sp3d>
          </a:bodyPr>
          <a:lstStyle/>
          <a:p>
            <a:pPr marL="0" indent="0">
              <a:spcBef>
                <a:spcPts val="0"/>
              </a:spcBef>
              <a:spcAft>
                <a:spcPts val="1800"/>
              </a:spcAft>
              <a:buClr>
                <a:srgbClr val="FF33CC"/>
              </a:buClr>
              <a:buNone/>
            </a:pPr>
            <a:r>
              <a:rPr lang="en-US" sz="3200" dirty="0" smtClean="0">
                <a:solidFill>
                  <a:srgbClr val="9900CC"/>
                </a:solidFill>
                <a:effectLst>
                  <a:outerShdw blurRad="50800" dist="38100" algn="l" rotWithShape="0">
                    <a:prstClr val="black">
                      <a:alpha val="40000"/>
                    </a:prstClr>
                  </a:outerShdw>
                </a:effectLst>
                <a:latin typeface="Arial Black" panose="020B0A04020102020204" pitchFamily="34" charset="0"/>
              </a:rPr>
              <a:t>       Who</a:t>
            </a:r>
            <a:r>
              <a:rPr lang="en-US" sz="3200" dirty="0" smtClean="0">
                <a:solidFill>
                  <a:srgbClr val="9900CC"/>
                </a:solidFill>
                <a:effectLst>
                  <a:outerShdw blurRad="50800" dist="38100" algn="l" rotWithShape="0">
                    <a:prstClr val="black">
                      <a:alpha val="40000"/>
                    </a:prstClr>
                  </a:outerShdw>
                </a:effectLst>
              </a:rPr>
              <a:t> </a:t>
            </a:r>
            <a:r>
              <a:rPr lang="en-US" sz="3200" dirty="0" smtClean="0"/>
              <a:t>decided to </a:t>
            </a:r>
            <a:r>
              <a:rPr lang="en-US" sz="3200" b="1" dirty="0" smtClean="0">
                <a:solidFill>
                  <a:srgbClr val="FF0000"/>
                </a:solidFill>
              </a:rPr>
              <a:t>“stretch” </a:t>
            </a:r>
            <a:r>
              <a:rPr lang="en-US" sz="3200" dirty="0" smtClean="0"/>
              <a:t>the lunar month by altering -</a:t>
            </a:r>
            <a:br>
              <a:rPr lang="en-US" sz="3200" dirty="0" smtClean="0"/>
            </a:br>
            <a:r>
              <a:rPr lang="en-US" sz="3200" dirty="0" smtClean="0"/>
              <a:t>   </a:t>
            </a:r>
            <a:r>
              <a:rPr lang="en-US" sz="3200" b="1" dirty="0" smtClean="0">
                <a:solidFill>
                  <a:srgbClr val="FF0000"/>
                </a:solidFill>
              </a:rPr>
              <a:t>(re-designing) – </a:t>
            </a:r>
            <a:r>
              <a:rPr lang="en-US" sz="3200" b="1" dirty="0" smtClean="0">
                <a:solidFill>
                  <a:srgbClr val="0000FF"/>
                </a:solidFill>
              </a:rPr>
              <a:t>Yahuah’s</a:t>
            </a:r>
            <a:r>
              <a:rPr lang="en-US" sz="3200" dirty="0" smtClean="0"/>
              <a:t> boundaries of a full 360 degree circuit?</a:t>
            </a:r>
          </a:p>
          <a:p>
            <a:pPr marL="0" indent="0">
              <a:spcBef>
                <a:spcPts val="0"/>
              </a:spcBef>
              <a:spcAft>
                <a:spcPts val="1800"/>
              </a:spcAft>
              <a:buClr>
                <a:srgbClr val="FF33CC"/>
              </a:buClr>
              <a:buNone/>
            </a:pPr>
            <a:r>
              <a:rPr lang="en-US" sz="3200" dirty="0" smtClean="0"/>
              <a:t> 	 </a:t>
            </a:r>
            <a:r>
              <a:rPr lang="en-US" sz="3200" b="1" dirty="0" smtClean="0">
                <a:solidFill>
                  <a:srgbClr val="9900CC"/>
                </a:solidFill>
                <a:effectLst>
                  <a:outerShdw blurRad="50800" dist="38100" algn="l" rotWithShape="0">
                    <a:prstClr val="black">
                      <a:alpha val="40000"/>
                    </a:prstClr>
                  </a:outerShdw>
                </a:effectLst>
                <a:latin typeface="Arial Black" panose="020B0A04020102020204" pitchFamily="34" charset="0"/>
              </a:rPr>
              <a:t>Who</a:t>
            </a:r>
            <a:r>
              <a:rPr lang="en-US" sz="3200" dirty="0" smtClean="0"/>
              <a:t> desires to achieve a monthly circuit that </a:t>
            </a:r>
            <a:r>
              <a:rPr lang="en-US" sz="3200" b="1" dirty="0" smtClean="0">
                <a:solidFill>
                  <a:srgbClr val="FF0000"/>
                </a:solidFill>
              </a:rPr>
              <a:t>NEARLY REFLECTS THAT OF </a:t>
            </a:r>
            <a:r>
              <a:rPr lang="en-US" sz="3200" b="1" dirty="0" smtClean="0">
                <a:solidFill>
                  <a:srgbClr val="0000FF"/>
                </a:solidFill>
              </a:rPr>
              <a:t>YAHUAH’S</a:t>
            </a:r>
            <a:r>
              <a:rPr lang="en-US" sz="3200" b="1" dirty="0" smtClean="0">
                <a:solidFill>
                  <a:srgbClr val="FF0000"/>
                </a:solidFill>
              </a:rPr>
              <a:t> </a:t>
            </a:r>
            <a:r>
              <a:rPr lang="en-US" sz="3200" b="1" dirty="0" smtClean="0">
                <a:solidFill>
                  <a:srgbClr val="9900CC"/>
                </a:solidFill>
              </a:rPr>
              <a:t>MAZZAROTH BASED </a:t>
            </a:r>
            <a:r>
              <a:rPr lang="en-US" sz="3200" b="1" dirty="0" smtClean="0"/>
              <a:t>30 DAY MONTH?</a:t>
            </a:r>
          </a:p>
          <a:p>
            <a:pPr marL="0" indent="0">
              <a:spcBef>
                <a:spcPts val="0"/>
              </a:spcBef>
              <a:spcAft>
                <a:spcPts val="1800"/>
              </a:spcAft>
              <a:buClr>
                <a:srgbClr val="FF33CC"/>
              </a:buClr>
              <a:buNone/>
            </a:pPr>
            <a:r>
              <a:rPr lang="en-US" sz="3200" dirty="0" smtClean="0"/>
              <a:t>						     that can achieve</a:t>
            </a:r>
            <a:r>
              <a:rPr lang="en-US" sz="3200" b="1" dirty="0" smtClean="0"/>
              <a:t> </a:t>
            </a:r>
            <a:r>
              <a:rPr lang="en-US" sz="3200" b="1" dirty="0" smtClean="0">
                <a:solidFill>
                  <a:schemeClr val="accent4">
                    <a:lumMod val="60000"/>
                    <a:lumOff val="40000"/>
                  </a:schemeClr>
                </a:solidFill>
                <a:effectLst>
                  <a:glow rad="127000">
                    <a:srgbClr val="9900CC"/>
                  </a:glow>
                </a:effectLst>
              </a:rPr>
              <a:t>replacing</a:t>
            </a:r>
            <a:r>
              <a:rPr lang="en-US" sz="3200" b="1" dirty="0" smtClean="0"/>
              <a:t> </a:t>
            </a:r>
            <a:r>
              <a:rPr lang="en-US" sz="3200" b="1" dirty="0">
                <a:solidFill>
                  <a:srgbClr val="0000FF"/>
                </a:solidFill>
              </a:rPr>
              <a:t>Y</a:t>
            </a:r>
            <a:r>
              <a:rPr lang="en-US" sz="3200" b="1" dirty="0" smtClean="0">
                <a:solidFill>
                  <a:srgbClr val="0000FF"/>
                </a:solidFill>
              </a:rPr>
              <a:t>ahuah’s</a:t>
            </a:r>
            <a:r>
              <a:rPr lang="en-US" sz="3200" dirty="0" smtClean="0"/>
              <a:t> selected celestial identities – </a:t>
            </a:r>
          </a:p>
          <a:p>
            <a:pPr>
              <a:spcBef>
                <a:spcPts val="0"/>
              </a:spcBef>
              <a:spcAft>
                <a:spcPts val="1800"/>
              </a:spcAft>
              <a:buClr>
                <a:srgbClr val="FF33CC"/>
              </a:buClr>
              <a:buFont typeface="Wingdings" panose="05000000000000000000" pitchFamily="2" charset="2"/>
              <a:buChar char="ü"/>
            </a:pPr>
            <a:r>
              <a:rPr lang="en-US" sz="3200" b="1" dirty="0" smtClean="0">
                <a:solidFill>
                  <a:srgbClr val="9900CC"/>
                </a:solidFill>
              </a:rPr>
              <a:t>  Sun-</a:t>
            </a:r>
            <a:r>
              <a:rPr lang="en-US" sz="3200" b="1" dirty="0" smtClean="0">
                <a:solidFill>
                  <a:srgbClr val="9900CC"/>
                </a:solidFill>
                <a:effectLst>
                  <a:glow rad="190500">
                    <a:srgbClr val="FFFF00"/>
                  </a:glow>
                </a:effectLst>
              </a:rPr>
              <a:t>Light</a:t>
            </a:r>
            <a:r>
              <a:rPr lang="en-US" sz="3200" b="1" dirty="0">
                <a:solidFill>
                  <a:srgbClr val="9900CC"/>
                </a:solidFill>
                <a:effectLst>
                  <a:glow rad="190500">
                    <a:srgbClr val="FFFF00"/>
                  </a:glow>
                </a:effectLst>
              </a:rPr>
              <a:t> </a:t>
            </a:r>
            <a:r>
              <a:rPr lang="en-US" sz="3200" b="1" dirty="0" smtClean="0">
                <a:solidFill>
                  <a:srgbClr val="9900CC"/>
                </a:solidFill>
                <a:effectLst/>
              </a:rPr>
              <a:t>and the </a:t>
            </a:r>
            <a:r>
              <a:rPr lang="en-US" sz="3200" b="1" dirty="0" err="1" smtClean="0">
                <a:solidFill>
                  <a:srgbClr val="9900CC"/>
                </a:solidFill>
              </a:rPr>
              <a:t>Mazzaroth</a:t>
            </a:r>
            <a:r>
              <a:rPr lang="en-US" sz="3200" dirty="0">
                <a:solidFill>
                  <a:srgbClr val="9900CC"/>
                </a:solidFill>
              </a:rPr>
              <a:t>,</a:t>
            </a:r>
            <a:r>
              <a:rPr lang="en-US" sz="3200" dirty="0" smtClean="0">
                <a:solidFill>
                  <a:srgbClr val="9900CC"/>
                </a:solidFill>
              </a:rPr>
              <a:t> </a:t>
            </a:r>
            <a:r>
              <a:rPr lang="en-US" sz="3200" dirty="0" smtClean="0">
                <a:solidFill>
                  <a:schemeClr val="tx1">
                    <a:lumMod val="95000"/>
                    <a:lumOff val="5000"/>
                  </a:schemeClr>
                </a:solidFill>
              </a:rPr>
              <a:t>as the </a:t>
            </a:r>
          </a:p>
          <a:p>
            <a:pPr marL="0" indent="0">
              <a:spcBef>
                <a:spcPts val="0"/>
              </a:spcBef>
              <a:spcAft>
                <a:spcPts val="1800"/>
              </a:spcAft>
              <a:buClr>
                <a:srgbClr val="FF33CC"/>
              </a:buClr>
              <a:buNone/>
            </a:pPr>
            <a:r>
              <a:rPr lang="en-US" sz="3200" b="1" dirty="0" smtClean="0">
                <a:solidFill>
                  <a:srgbClr val="0000CC"/>
                </a:solidFill>
              </a:rPr>
              <a:t>Yahuah</a:t>
            </a:r>
            <a:r>
              <a:rPr lang="en-US" sz="3200" dirty="0" smtClean="0"/>
              <a:t> determined that these  </a:t>
            </a:r>
            <a:r>
              <a:rPr lang="en-US" sz="3200" b="1" i="1" dirty="0" smtClean="0">
                <a:solidFill>
                  <a:srgbClr val="0000CC"/>
                </a:solidFill>
              </a:rPr>
              <a:t>divine institutions </a:t>
            </a:r>
            <a:r>
              <a:rPr lang="en-US" sz="3200" dirty="0" smtClean="0"/>
              <a:t>founded at creation defined a completed year and a 360 degree - 30 day monthly cyclical pattern! </a:t>
            </a:r>
          </a:p>
        </p:txBody>
      </p:sp>
      <p:sp>
        <p:nvSpPr>
          <p:cNvPr id="2" name="Slide Number Placeholder 1"/>
          <p:cNvSpPr>
            <a:spLocks noGrp="1"/>
          </p:cNvSpPr>
          <p:nvPr>
            <p:ph type="sldNum" sz="quarter" idx="12"/>
          </p:nvPr>
        </p:nvSpPr>
        <p:spPr>
          <a:xfrm>
            <a:off x="8880766" y="6283613"/>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81</a:t>
            </a:fld>
            <a:endParaRPr lang="en-US" dirty="0">
              <a:solidFill>
                <a:schemeClr val="tx1"/>
              </a:solidFill>
            </a:endParaRPr>
          </a:p>
        </p:txBody>
      </p:sp>
      <p:sp>
        <p:nvSpPr>
          <p:cNvPr id="3" name="Lightning Bolt 2"/>
          <p:cNvSpPr/>
          <p:nvPr/>
        </p:nvSpPr>
        <p:spPr>
          <a:xfrm rot="20011978">
            <a:off x="233292" y="793978"/>
            <a:ext cx="914400" cy="914400"/>
          </a:xfrm>
          <a:prstGeom prst="lightningBolt">
            <a:avLst/>
          </a:prstGeom>
          <a:solidFill>
            <a:schemeClr val="tx1"/>
          </a:solidFill>
          <a:ln w="38100">
            <a:solidFill>
              <a:srgbClr val="34E9F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Lightning Bolt 5"/>
          <p:cNvSpPr/>
          <p:nvPr/>
        </p:nvSpPr>
        <p:spPr>
          <a:xfrm rot="19650667">
            <a:off x="367761" y="3073097"/>
            <a:ext cx="914400" cy="914400"/>
          </a:xfrm>
          <a:prstGeom prst="lightningBolt">
            <a:avLst/>
          </a:prstGeom>
          <a:solidFill>
            <a:schemeClr val="tx1"/>
          </a:solidFill>
          <a:ln w="38100">
            <a:solidFill>
              <a:srgbClr val="34E9F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7" name="Lightning Bolt 6"/>
          <p:cNvSpPr/>
          <p:nvPr/>
        </p:nvSpPr>
        <p:spPr>
          <a:xfrm rot="19737409">
            <a:off x="291620" y="1944531"/>
            <a:ext cx="914400" cy="914400"/>
          </a:xfrm>
          <a:prstGeom prst="lightningBolt">
            <a:avLst/>
          </a:prstGeom>
          <a:solidFill>
            <a:schemeClr val="tx1"/>
          </a:solidFill>
          <a:ln w="38100">
            <a:solidFill>
              <a:srgbClr val="34E9F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8" name="Rectangle 7"/>
          <p:cNvSpPr/>
          <p:nvPr/>
        </p:nvSpPr>
        <p:spPr>
          <a:xfrm>
            <a:off x="1419830" y="3389040"/>
            <a:ext cx="4783319" cy="586061"/>
          </a:xfrm>
          <a:prstGeom prst="rect">
            <a:avLst/>
          </a:prstGeom>
          <a:gradFill>
            <a:gsLst>
              <a:gs pos="14000">
                <a:srgbClr val="FF3399"/>
              </a:gs>
              <a:gs pos="90000">
                <a:schemeClr val="bg2">
                  <a:tint val="98000"/>
                  <a:satMod val="130000"/>
                  <a:shade val="90000"/>
                  <a:lumMod val="103000"/>
                </a:schemeClr>
              </a:gs>
              <a:gs pos="100000">
                <a:schemeClr val="bg2">
                  <a:shade val="63000"/>
                  <a:satMod val="120000"/>
                </a:schemeClr>
              </a:gs>
            </a:gsLst>
            <a:lin ang="5400000" scaled="0"/>
          </a:gra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rgbClr val="9900CC"/>
                </a:solidFill>
                <a:latin typeface="Arial Black" panose="020B0A04020102020204" pitchFamily="34" charset="0"/>
              </a:rPr>
              <a:t>WHO</a:t>
            </a:r>
            <a:r>
              <a:rPr lang="en-US" sz="2800" dirty="0" smtClean="0"/>
              <a:t> </a:t>
            </a:r>
            <a:r>
              <a:rPr lang="en-US" sz="2800" b="1" dirty="0" smtClean="0">
                <a:solidFill>
                  <a:srgbClr val="C00000"/>
                </a:solidFill>
              </a:rPr>
              <a:t>PRODUCES AUTHORITY</a:t>
            </a:r>
            <a:endParaRPr lang="en-US" sz="2800" b="1" dirty="0">
              <a:solidFill>
                <a:srgbClr val="C00000"/>
              </a:solidFill>
            </a:endParaRPr>
          </a:p>
        </p:txBody>
      </p:sp>
      <p:sp>
        <p:nvSpPr>
          <p:cNvPr id="10" name="Rectangle 9"/>
          <p:cNvSpPr/>
          <p:nvPr/>
        </p:nvSpPr>
        <p:spPr>
          <a:xfrm>
            <a:off x="7048327" y="4462103"/>
            <a:ext cx="4563286" cy="629353"/>
          </a:xfrm>
          <a:prstGeom prst="rect">
            <a:avLst/>
          </a:prstGeom>
          <a:gradFill>
            <a:gsLst>
              <a:gs pos="15000">
                <a:srgbClr val="FFFF00"/>
              </a:gs>
              <a:gs pos="90000">
                <a:schemeClr val="bg2">
                  <a:tint val="98000"/>
                  <a:satMod val="130000"/>
                  <a:shade val="90000"/>
                  <a:lumMod val="103000"/>
                </a:schemeClr>
              </a:gs>
              <a:gs pos="100000">
                <a:schemeClr val="bg2">
                  <a:shade val="63000"/>
                  <a:satMod val="120000"/>
                </a:schemeClr>
              </a:gs>
            </a:gsLst>
            <a:lin ang="1800000" scaled="0"/>
          </a:gradFill>
          <a:ln w="38100">
            <a:solidFill>
              <a:srgbClr val="00FF00"/>
            </a:solidFill>
          </a:ln>
          <a:effectLst>
            <a:glow rad="228600">
              <a:schemeClr val="accent1">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b="1" dirty="0" smtClean="0">
                <a:solidFill>
                  <a:srgbClr val="9900CC"/>
                </a:solidFill>
              </a:rPr>
              <a:t>Tequfah Combination?</a:t>
            </a:r>
            <a:endParaRPr lang="en-US" sz="3600" b="1" dirty="0">
              <a:solidFill>
                <a:srgbClr val="9900CC"/>
              </a:solidFill>
            </a:endParaRPr>
          </a:p>
        </p:txBody>
      </p:sp>
    </p:spTree>
    <p:extLst>
      <p:ext uri="{BB962C8B-B14F-4D97-AF65-F5344CB8AC3E}">
        <p14:creationId xmlns:p14="http://schemas.microsoft.com/office/powerpoint/2010/main" val="30316566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2000" fill="hold" grpId="0" nodeType="withEffect">
                                  <p:stCondLst>
                                    <p:cond delay="500"/>
                                  </p:stCondLst>
                                  <p:childTnLst>
                                    <p:animRot by="21600000">
                                      <p:cBhvr>
                                        <p:cTn id="6" dur="1000" fill="hold"/>
                                        <p:tgtEl>
                                          <p:spTgt spid="3"/>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wipe(right)">
                                      <p:cBhvr>
                                        <p:cTn id="11" dur="500"/>
                                        <p:tgtEl>
                                          <p:spTgt spid="5">
                                            <p:txEl>
                                              <p:pRg st="1" end="1"/>
                                            </p:txEl>
                                          </p:spTgt>
                                        </p:tgtEl>
                                      </p:cBhvr>
                                    </p:animEffect>
                                  </p:childTnLst>
                                </p:cTn>
                              </p:par>
                              <p:par>
                                <p:cTn id="12" presetID="2" presetClass="entr" presetSubtype="2"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randombar(horizontal)">
                                      <p:cBhvr>
                                        <p:cTn id="20" dur="1000"/>
                                        <p:tgtEl>
                                          <p:spTgt spid="5">
                                            <p:txEl>
                                              <p:pRg st="2" end="2"/>
                                            </p:txEl>
                                          </p:spTgt>
                                        </p:tgtEl>
                                      </p:cBhvr>
                                    </p:animEffect>
                                  </p:childTnLst>
                                </p:cTn>
                              </p:par>
                              <p:par>
                                <p:cTn id="21" presetID="31" presetClass="entr" presetSubtype="0" fill="hold" grpId="0" nodeType="withEffect">
                                  <p:stCondLst>
                                    <p:cond delay="0"/>
                                  </p:stCondLst>
                                  <p:iterate type="lt">
                                    <p:tmPct val="0"/>
                                  </p:iterate>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fltVal val="0"/>
                                          </p:val>
                                        </p:tav>
                                        <p:tav tm="100000">
                                          <p:val>
                                            <p:strVal val="#ppt_w"/>
                                          </p:val>
                                        </p:tav>
                                      </p:tavLst>
                                    </p:anim>
                                    <p:anim calcmode="lin" valueType="num">
                                      <p:cBhvr>
                                        <p:cTn id="30" dur="1000" fill="hold"/>
                                        <p:tgtEl>
                                          <p:spTgt spid="6"/>
                                        </p:tgtEl>
                                        <p:attrNameLst>
                                          <p:attrName>ppt_h</p:attrName>
                                        </p:attrNameLst>
                                      </p:cBhvr>
                                      <p:tavLst>
                                        <p:tav tm="0">
                                          <p:val>
                                            <p:fltVal val="0"/>
                                          </p:val>
                                        </p:tav>
                                        <p:tav tm="100000">
                                          <p:val>
                                            <p:strVal val="#ppt_h"/>
                                          </p:val>
                                        </p:tav>
                                      </p:tavLst>
                                    </p:anim>
                                    <p:anim calcmode="lin" valueType="num">
                                      <p:cBhvr>
                                        <p:cTn id="31" dur="1000" fill="hold"/>
                                        <p:tgtEl>
                                          <p:spTgt spid="6"/>
                                        </p:tgtEl>
                                        <p:attrNameLst>
                                          <p:attrName>style.rotation</p:attrName>
                                        </p:attrNameLst>
                                      </p:cBhvr>
                                      <p:tavLst>
                                        <p:tav tm="0">
                                          <p:val>
                                            <p:fltVal val="90"/>
                                          </p:val>
                                        </p:tav>
                                        <p:tav tm="100000">
                                          <p:val>
                                            <p:fltVal val="0"/>
                                          </p:val>
                                        </p:tav>
                                      </p:tavLst>
                                    </p:anim>
                                    <p:animEffect transition="in" filter="fade">
                                      <p:cBhvr>
                                        <p:cTn id="32" dur="1000"/>
                                        <p:tgtEl>
                                          <p:spTgt spid="6"/>
                                        </p:tgtEl>
                                      </p:cBhvr>
                                    </p:animEffect>
                                  </p:childTnLst>
                                </p:cTn>
                              </p:par>
                              <p:par>
                                <p:cTn id="33" presetID="36" presetClass="emph" presetSubtype="0" fill="hold" grpId="1" nodeType="withEffect">
                                  <p:stCondLst>
                                    <p:cond delay="1000"/>
                                  </p:stCondLst>
                                  <p:iterate type="lt">
                                    <p:tmPct val="10000"/>
                                  </p:iterate>
                                  <p:childTnLst>
                                    <p:animScale>
                                      <p:cBhvr>
                                        <p:cTn id="34" dur="250" autoRev="1" fill="hold">
                                          <p:stCondLst>
                                            <p:cond delay="0"/>
                                          </p:stCondLst>
                                        </p:cTn>
                                        <p:tgtEl>
                                          <p:spTgt spid="8"/>
                                        </p:tgtEl>
                                      </p:cBhvr>
                                      <p:to x="80000" y="100000"/>
                                    </p:animScale>
                                    <p:anim by="(#ppt_w*0.10)" calcmode="lin" valueType="num">
                                      <p:cBhvr>
                                        <p:cTn id="35" dur="250" autoRev="1" fill="hold">
                                          <p:stCondLst>
                                            <p:cond delay="0"/>
                                          </p:stCondLst>
                                        </p:cTn>
                                        <p:tgtEl>
                                          <p:spTgt spid="8"/>
                                        </p:tgtEl>
                                        <p:attrNameLst>
                                          <p:attrName>ppt_x</p:attrName>
                                        </p:attrNameLst>
                                      </p:cBhvr>
                                    </p:anim>
                                    <p:anim by="(-#ppt_w*0.10)" calcmode="lin" valueType="num">
                                      <p:cBhvr>
                                        <p:cTn id="36" dur="250" autoRev="1" fill="hold">
                                          <p:stCondLst>
                                            <p:cond delay="0"/>
                                          </p:stCondLst>
                                        </p:cTn>
                                        <p:tgtEl>
                                          <p:spTgt spid="8"/>
                                        </p:tgtEl>
                                        <p:attrNameLst>
                                          <p:attrName>ppt_y</p:attrName>
                                        </p:attrNameLst>
                                      </p:cBhvr>
                                    </p:anim>
                                    <p:animRot by="-480000">
                                      <p:cBhvr>
                                        <p:cTn id="37" dur="250" autoRev="1" fill="hold">
                                          <p:stCondLst>
                                            <p:cond delay="0"/>
                                          </p:stCondLst>
                                        </p:cTn>
                                        <p:tgtEl>
                                          <p:spTgt spid="8"/>
                                        </p:tgtEl>
                                        <p:attrNameLst>
                                          <p:attrName>r</p:attrName>
                                        </p:attrNameLst>
                                      </p:cBhvr>
                                    </p:animRot>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nodeType="clickEffect">
                                  <p:stCondLst>
                                    <p:cond delay="0"/>
                                  </p:stCondLst>
                                  <p:childTnLst>
                                    <p:set>
                                      <p:cBhvr>
                                        <p:cTn id="41" dur="1" fill="hold">
                                          <p:stCondLst>
                                            <p:cond delay="0"/>
                                          </p:stCondLst>
                                        </p:cTn>
                                        <p:tgtEl>
                                          <p:spTgt spid="5">
                                            <p:txEl>
                                              <p:pRg st="3" end="3"/>
                                            </p:txEl>
                                          </p:spTgt>
                                        </p:tgtEl>
                                        <p:attrNameLst>
                                          <p:attrName>style.visibility</p:attrName>
                                        </p:attrNameLst>
                                      </p:cBhvr>
                                      <p:to>
                                        <p:strVal val="visible"/>
                                      </p:to>
                                    </p:set>
                                    <p:animEffect transition="in" filter="wipe(down)">
                                      <p:cBhvr>
                                        <p:cTn id="42" dur="580">
                                          <p:stCondLst>
                                            <p:cond delay="0"/>
                                          </p:stCondLst>
                                        </p:cTn>
                                        <p:tgtEl>
                                          <p:spTgt spid="5">
                                            <p:txEl>
                                              <p:pRg st="3" end="3"/>
                                            </p:txEl>
                                          </p:spTgt>
                                        </p:tgtEl>
                                      </p:cBhvr>
                                    </p:animEffect>
                                    <p:anim calcmode="lin" valueType="num">
                                      <p:cBhvr>
                                        <p:cTn id="43"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48" dur="26">
                                          <p:stCondLst>
                                            <p:cond delay="650"/>
                                          </p:stCondLst>
                                        </p:cTn>
                                        <p:tgtEl>
                                          <p:spTgt spid="5">
                                            <p:txEl>
                                              <p:pRg st="3" end="3"/>
                                            </p:txEl>
                                          </p:spTgt>
                                        </p:tgtEl>
                                      </p:cBhvr>
                                      <p:to x="100000" y="60000"/>
                                    </p:animScale>
                                    <p:animScale>
                                      <p:cBhvr>
                                        <p:cTn id="49" dur="166" decel="50000">
                                          <p:stCondLst>
                                            <p:cond delay="676"/>
                                          </p:stCondLst>
                                        </p:cTn>
                                        <p:tgtEl>
                                          <p:spTgt spid="5">
                                            <p:txEl>
                                              <p:pRg st="3" end="3"/>
                                            </p:txEl>
                                          </p:spTgt>
                                        </p:tgtEl>
                                      </p:cBhvr>
                                      <p:to x="100000" y="100000"/>
                                    </p:animScale>
                                    <p:animScale>
                                      <p:cBhvr>
                                        <p:cTn id="50" dur="26">
                                          <p:stCondLst>
                                            <p:cond delay="1312"/>
                                          </p:stCondLst>
                                        </p:cTn>
                                        <p:tgtEl>
                                          <p:spTgt spid="5">
                                            <p:txEl>
                                              <p:pRg st="3" end="3"/>
                                            </p:txEl>
                                          </p:spTgt>
                                        </p:tgtEl>
                                      </p:cBhvr>
                                      <p:to x="100000" y="80000"/>
                                    </p:animScale>
                                    <p:animScale>
                                      <p:cBhvr>
                                        <p:cTn id="51" dur="166" decel="50000">
                                          <p:stCondLst>
                                            <p:cond delay="1338"/>
                                          </p:stCondLst>
                                        </p:cTn>
                                        <p:tgtEl>
                                          <p:spTgt spid="5">
                                            <p:txEl>
                                              <p:pRg st="3" end="3"/>
                                            </p:txEl>
                                          </p:spTgt>
                                        </p:tgtEl>
                                      </p:cBhvr>
                                      <p:to x="100000" y="100000"/>
                                    </p:animScale>
                                    <p:animScale>
                                      <p:cBhvr>
                                        <p:cTn id="52" dur="26">
                                          <p:stCondLst>
                                            <p:cond delay="1642"/>
                                          </p:stCondLst>
                                        </p:cTn>
                                        <p:tgtEl>
                                          <p:spTgt spid="5">
                                            <p:txEl>
                                              <p:pRg st="3" end="3"/>
                                            </p:txEl>
                                          </p:spTgt>
                                        </p:tgtEl>
                                      </p:cBhvr>
                                      <p:to x="100000" y="90000"/>
                                    </p:animScale>
                                    <p:animScale>
                                      <p:cBhvr>
                                        <p:cTn id="53" dur="166" decel="50000">
                                          <p:stCondLst>
                                            <p:cond delay="1668"/>
                                          </p:stCondLst>
                                        </p:cTn>
                                        <p:tgtEl>
                                          <p:spTgt spid="5">
                                            <p:txEl>
                                              <p:pRg st="3" end="3"/>
                                            </p:txEl>
                                          </p:spTgt>
                                        </p:tgtEl>
                                      </p:cBhvr>
                                      <p:to x="100000" y="100000"/>
                                    </p:animScale>
                                    <p:animScale>
                                      <p:cBhvr>
                                        <p:cTn id="54" dur="26">
                                          <p:stCondLst>
                                            <p:cond delay="1808"/>
                                          </p:stCondLst>
                                        </p:cTn>
                                        <p:tgtEl>
                                          <p:spTgt spid="5">
                                            <p:txEl>
                                              <p:pRg st="3" end="3"/>
                                            </p:txEl>
                                          </p:spTgt>
                                        </p:tgtEl>
                                      </p:cBhvr>
                                      <p:to x="100000" y="95000"/>
                                    </p:animScale>
                                    <p:animScale>
                                      <p:cBhvr>
                                        <p:cTn id="55" dur="166" decel="50000">
                                          <p:stCondLst>
                                            <p:cond delay="1834"/>
                                          </p:stCondLst>
                                        </p:cTn>
                                        <p:tgtEl>
                                          <p:spTgt spid="5">
                                            <p:txEl>
                                              <p:pRg st="3" end="3"/>
                                            </p:txEl>
                                          </p:spTgt>
                                        </p:tgtEl>
                                      </p:cBhvr>
                                      <p:to x="100000" y="100000"/>
                                    </p:animScale>
                                  </p:childTnLst>
                                </p:cTn>
                              </p:par>
                              <p:par>
                                <p:cTn id="56" presetID="31" presetClass="entr" presetSubtype="0" fill="hold" grpId="0"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3000" fill="hold"/>
                                        <p:tgtEl>
                                          <p:spTgt spid="10"/>
                                        </p:tgtEl>
                                        <p:attrNameLst>
                                          <p:attrName>ppt_w</p:attrName>
                                        </p:attrNameLst>
                                      </p:cBhvr>
                                      <p:tavLst>
                                        <p:tav tm="0">
                                          <p:val>
                                            <p:fltVal val="0"/>
                                          </p:val>
                                        </p:tav>
                                        <p:tav tm="100000">
                                          <p:val>
                                            <p:strVal val="#ppt_w"/>
                                          </p:val>
                                        </p:tav>
                                      </p:tavLst>
                                    </p:anim>
                                    <p:anim calcmode="lin" valueType="num">
                                      <p:cBhvr>
                                        <p:cTn id="59" dur="3000" fill="hold"/>
                                        <p:tgtEl>
                                          <p:spTgt spid="10"/>
                                        </p:tgtEl>
                                        <p:attrNameLst>
                                          <p:attrName>ppt_h</p:attrName>
                                        </p:attrNameLst>
                                      </p:cBhvr>
                                      <p:tavLst>
                                        <p:tav tm="0">
                                          <p:val>
                                            <p:fltVal val="0"/>
                                          </p:val>
                                        </p:tav>
                                        <p:tav tm="100000">
                                          <p:val>
                                            <p:strVal val="#ppt_h"/>
                                          </p:val>
                                        </p:tav>
                                      </p:tavLst>
                                    </p:anim>
                                    <p:anim calcmode="lin" valueType="num">
                                      <p:cBhvr>
                                        <p:cTn id="60" dur="3000" fill="hold"/>
                                        <p:tgtEl>
                                          <p:spTgt spid="10"/>
                                        </p:tgtEl>
                                        <p:attrNameLst>
                                          <p:attrName>style.rotation</p:attrName>
                                        </p:attrNameLst>
                                      </p:cBhvr>
                                      <p:tavLst>
                                        <p:tav tm="0">
                                          <p:val>
                                            <p:fltVal val="90"/>
                                          </p:val>
                                        </p:tav>
                                        <p:tav tm="100000">
                                          <p:val>
                                            <p:fltVal val="0"/>
                                          </p:val>
                                        </p:tav>
                                      </p:tavLst>
                                    </p:anim>
                                    <p:animEffect transition="in" filter="fade">
                                      <p:cBhvr>
                                        <p:cTn id="61" dur="3000"/>
                                        <p:tgtEl>
                                          <p:spTgt spid="10"/>
                                        </p:tgtEl>
                                      </p:cBhvr>
                                    </p:animEffect>
                                  </p:childTnLst>
                                </p:cTn>
                              </p:par>
                              <p:par>
                                <p:cTn id="62" presetID="35" presetClass="emph" presetSubtype="0" repeatCount="3000" fill="hold" grpId="1" nodeType="withEffect">
                                  <p:stCondLst>
                                    <p:cond delay="4000"/>
                                  </p:stCondLst>
                                  <p:childTnLst>
                                    <p:anim calcmode="discrete" valueType="str">
                                      <p:cBhvr>
                                        <p:cTn id="63" dur="10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5">
                                            <p:txEl>
                                              <p:pRg st="4" end="4"/>
                                            </p:txEl>
                                          </p:spTgt>
                                        </p:tgtEl>
                                        <p:attrNameLst>
                                          <p:attrName>style.visibility</p:attrName>
                                        </p:attrNameLst>
                                      </p:cBhvr>
                                      <p:to>
                                        <p:strVal val="visible"/>
                                      </p:to>
                                    </p:set>
                                    <p:animEffect transition="in" filter="wipe(up)">
                                      <p:cBhvr>
                                        <p:cTn id="68" dur="175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8" grpId="1" animBg="1"/>
      <p:bldP spid="10" grpId="0" animBg="1"/>
      <p:bldP spid="10" grpId="1" animBg="1"/>
    </p:bldLst>
  </p:timing>
</p:sld>
</file>

<file path=ppt/slides/slide82.xml><?xml version="1.0" encoding="utf-8"?>
<p:sld xmlns:a="http://schemas.openxmlformats.org/drawingml/2006/main" xmlns:r="http://schemas.openxmlformats.org/officeDocument/2006/relationships" xmlns:p="http://schemas.openxmlformats.org/presentationml/2006/main">
  <p:cSld>
    <p:bg>
      <p:bgPr>
        <a:gradFill rotWithShape="1">
          <a:gsLst>
            <a:gs pos="14000">
              <a:srgbClr val="FFFF00"/>
            </a:gs>
            <a:gs pos="90000">
              <a:schemeClr val="bg2">
                <a:tint val="98000"/>
                <a:satMod val="130000"/>
                <a:shade val="90000"/>
                <a:lumMod val="103000"/>
              </a:schemeClr>
            </a:gs>
            <a:gs pos="100000">
              <a:schemeClr val="bg2">
                <a:shade val="63000"/>
                <a:satMod val="120000"/>
              </a:schemeClr>
            </a:gs>
          </a:gsLst>
          <a:lin ang="1800000" scaled="0"/>
        </a:gra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03648" y="116465"/>
            <a:ext cx="11804737" cy="707938"/>
          </a:xfrm>
          <a:gradFill>
            <a:gsLst>
              <a:gs pos="30000">
                <a:schemeClr val="bg1">
                  <a:lumMod val="50000"/>
                </a:schemeClr>
              </a:gs>
              <a:gs pos="47000">
                <a:schemeClr val="bg2">
                  <a:tint val="98000"/>
                  <a:satMod val="130000"/>
                  <a:shade val="90000"/>
                  <a:lumMod val="103000"/>
                </a:schemeClr>
              </a:gs>
              <a:gs pos="100000">
                <a:schemeClr val="bg2">
                  <a:shade val="63000"/>
                  <a:satMod val="120000"/>
                </a:schemeClr>
              </a:gs>
            </a:gsLst>
            <a:lin ang="4800000" scaled="0"/>
          </a:gradFill>
          <a:ln w="76200">
            <a:solidFill>
              <a:srgbClr val="34E9FC"/>
            </a:solidFill>
          </a:ln>
          <a:scene3d>
            <a:camera prst="orthographicFront"/>
            <a:lightRig rig="threePt" dir="t"/>
          </a:scene3d>
          <a:sp3d>
            <a:bevelT w="139700" h="139700" prst="divot"/>
          </a:sp3d>
        </p:spPr>
        <p:txBody>
          <a:bodyPr>
            <a:normAutofit fontScale="90000"/>
            <a:sp3d extrusionH="57150">
              <a:bevelT w="38100" h="38100"/>
            </a:sp3d>
          </a:bodyPr>
          <a:lstStyle/>
          <a:p>
            <a:pPr algn="ctr"/>
            <a:r>
              <a:rPr lang="en-US" sz="4000" dirty="0" smtClean="0">
                <a:solidFill>
                  <a:srgbClr val="FF0066"/>
                </a:solidFill>
                <a:effectLst>
                  <a:outerShdw blurRad="50800" dist="38100" algn="l" rotWithShape="0">
                    <a:prstClr val="black">
                      <a:alpha val="40000"/>
                    </a:prstClr>
                  </a:outerShdw>
                </a:effectLst>
                <a:latin typeface="Arial Black" panose="020B0A04020102020204" pitchFamily="34" charset="0"/>
              </a:rPr>
              <a:t>What is the significance of this </a:t>
            </a:r>
            <a:r>
              <a:rPr lang="en-US" sz="4000" dirty="0" smtClean="0">
                <a:ln>
                  <a:solidFill>
                    <a:sysClr val="windowText" lastClr="000000"/>
                  </a:solidFill>
                </a:ln>
                <a:solidFill>
                  <a:srgbClr val="FF0066"/>
                </a:solidFill>
                <a:effectLst>
                  <a:glow rad="127000">
                    <a:srgbClr val="FFFF00"/>
                  </a:glow>
                  <a:outerShdw blurRad="50800" dist="38100" algn="l" rotWithShape="0">
                    <a:prstClr val="black">
                      <a:alpha val="40000"/>
                    </a:prstClr>
                  </a:outerShdw>
                </a:effectLst>
                <a:latin typeface="Arial Black" panose="020B0A04020102020204" pitchFamily="34" charset="0"/>
              </a:rPr>
              <a:t>replacement?</a:t>
            </a:r>
            <a:endParaRPr lang="en-US" sz="2400" b="1" dirty="0">
              <a:ln>
                <a:solidFill>
                  <a:sysClr val="windowText" lastClr="000000"/>
                </a:solidFill>
              </a:ln>
              <a:solidFill>
                <a:srgbClr val="FF0066"/>
              </a:solidFill>
              <a:effectLst>
                <a:glow rad="127000">
                  <a:srgbClr val="FFFF00"/>
                </a:glow>
                <a:outerShdw blurRad="50800" dist="38100" algn="l" rotWithShape="0">
                  <a:prstClr val="black">
                    <a:alpha val="40000"/>
                  </a:prstClr>
                </a:outerShdw>
              </a:effectLst>
            </a:endParaRPr>
          </a:p>
        </p:txBody>
      </p:sp>
      <p:sp>
        <p:nvSpPr>
          <p:cNvPr id="5" name="Content Placeholder 2"/>
          <p:cNvSpPr>
            <a:spLocks noGrp="1"/>
          </p:cNvSpPr>
          <p:nvPr>
            <p:ph idx="1"/>
          </p:nvPr>
        </p:nvSpPr>
        <p:spPr>
          <a:xfrm>
            <a:off x="182584" y="1012874"/>
            <a:ext cx="11849582" cy="5708602"/>
          </a:xfrm>
          <a:solidFill>
            <a:srgbClr val="F8E5FF"/>
          </a:solidFill>
          <a:ln w="57150">
            <a:solidFill>
              <a:srgbClr val="FF3399"/>
            </a:solidFill>
          </a:ln>
          <a:scene3d>
            <a:camera prst="orthographicFront"/>
            <a:lightRig rig="threePt" dir="t"/>
          </a:scene3d>
          <a:sp3d>
            <a:bevelT w="114300" prst="artDeco"/>
          </a:sp3d>
        </p:spPr>
        <p:txBody>
          <a:bodyPr lIns="182880" tIns="274320">
            <a:normAutofit/>
            <a:sp3d extrusionH="57150">
              <a:bevelT w="38100" h="38100"/>
            </a:sp3d>
          </a:bodyPr>
          <a:lstStyle/>
          <a:p>
            <a:pPr marL="0" indent="0">
              <a:spcBef>
                <a:spcPts val="0"/>
              </a:spcBef>
              <a:spcAft>
                <a:spcPts val="1800"/>
              </a:spcAft>
              <a:buClr>
                <a:srgbClr val="FF33CC"/>
              </a:buClr>
              <a:buNone/>
            </a:pPr>
            <a:r>
              <a:rPr lang="en-US" sz="3200" b="1" dirty="0" smtClean="0"/>
              <a:t>When man chose to </a:t>
            </a:r>
            <a:r>
              <a:rPr lang="en-US" sz="3200" b="1" dirty="0">
                <a:solidFill>
                  <a:srgbClr val="CC0099"/>
                </a:solidFill>
              </a:rPr>
              <a:t>#</a:t>
            </a:r>
            <a:r>
              <a:rPr lang="en-US" sz="3200" b="1" dirty="0" smtClean="0">
                <a:solidFill>
                  <a:srgbClr val="CC0099"/>
                </a:solidFill>
              </a:rPr>
              <a:t>1) </a:t>
            </a:r>
            <a:r>
              <a:rPr lang="en-US" sz="3200" b="1" u="sng" dirty="0" smtClean="0"/>
              <a:t>replace the</a:t>
            </a:r>
            <a:r>
              <a:rPr lang="en-US" sz="3200" b="1" dirty="0" smtClean="0"/>
              <a:t> </a:t>
            </a:r>
            <a:r>
              <a:rPr lang="en-US" sz="3200" b="1" dirty="0" smtClean="0">
                <a:effectLst>
                  <a:glow rad="127000">
                    <a:srgbClr val="FFFF00"/>
                  </a:glow>
                </a:effectLst>
              </a:rPr>
              <a:t>LIGHT</a:t>
            </a:r>
            <a:r>
              <a:rPr lang="en-US" sz="3200" b="1" dirty="0" smtClean="0"/>
              <a:t> </a:t>
            </a:r>
            <a:r>
              <a:rPr lang="en-US" sz="3200" b="1" u="sng" dirty="0" smtClean="0"/>
              <a:t>of the sun</a:t>
            </a:r>
            <a:r>
              <a:rPr lang="en-US" sz="3200" b="1" dirty="0" smtClean="0"/>
              <a:t> and instead 	reference the </a:t>
            </a:r>
            <a:r>
              <a:rPr lang="en-US" sz="3200" b="1" dirty="0" smtClean="0">
                <a:solidFill>
                  <a:srgbClr val="FF0000"/>
                </a:solidFill>
              </a:rPr>
              <a:t>reflected light from the moon - </a:t>
            </a:r>
          </a:p>
          <a:p>
            <a:pPr marL="0" indent="0">
              <a:spcBef>
                <a:spcPts val="0"/>
              </a:spcBef>
              <a:spcAft>
                <a:spcPts val="1800"/>
              </a:spcAft>
              <a:buClr>
                <a:srgbClr val="FF33CC"/>
              </a:buClr>
              <a:buNone/>
            </a:pPr>
            <a:r>
              <a:rPr lang="en-US" sz="3200" b="1" dirty="0" smtClean="0">
                <a:solidFill>
                  <a:schemeClr val="tx1">
                    <a:lumMod val="95000"/>
                    <a:lumOff val="5000"/>
                  </a:schemeClr>
                </a:solidFill>
              </a:rPr>
              <a:t>When man chose to </a:t>
            </a:r>
            <a:r>
              <a:rPr lang="en-US" sz="3200" b="1" dirty="0" smtClean="0">
                <a:solidFill>
                  <a:srgbClr val="CC0099"/>
                </a:solidFill>
              </a:rPr>
              <a:t>#2) </a:t>
            </a:r>
            <a:r>
              <a:rPr lang="en-US" sz="3200" b="1" dirty="0" smtClean="0">
                <a:solidFill>
                  <a:schemeClr val="tx1">
                    <a:lumMod val="95000"/>
                    <a:lumOff val="5000"/>
                  </a:schemeClr>
                </a:solidFill>
              </a:rPr>
              <a:t>remove the </a:t>
            </a:r>
            <a:r>
              <a:rPr lang="en-US" sz="3200" b="1" dirty="0" err="1" smtClean="0">
                <a:solidFill>
                  <a:schemeClr val="tx1">
                    <a:lumMod val="95000"/>
                    <a:lumOff val="5000"/>
                  </a:schemeClr>
                </a:solidFill>
              </a:rPr>
              <a:t>Mazzaroth’s</a:t>
            </a:r>
            <a:r>
              <a:rPr lang="en-US" sz="3200" b="1" dirty="0" smtClean="0">
                <a:solidFill>
                  <a:schemeClr val="tx1">
                    <a:lumMod val="95000"/>
                    <a:lumOff val="5000"/>
                  </a:schemeClr>
                </a:solidFill>
              </a:rPr>
              <a:t>  </a:t>
            </a:r>
            <a:r>
              <a:rPr lang="en-US" sz="3200" b="1" dirty="0" smtClean="0">
                <a:solidFill>
                  <a:srgbClr val="CC0099"/>
                </a:solidFill>
                <a:effectLst>
                  <a:glow rad="228600">
                    <a:srgbClr val="FFFF00"/>
                  </a:glow>
                </a:effectLst>
                <a:latin typeface="Arial Black" pitchFamily="34" charset="0"/>
              </a:rPr>
              <a:t>TEQUFAH</a:t>
            </a:r>
            <a:r>
              <a:rPr lang="en-US" sz="3200" b="1" dirty="0" smtClean="0">
                <a:solidFill>
                  <a:schemeClr val="tx1">
                    <a:lumMod val="95000"/>
                    <a:lumOff val="5000"/>
                  </a:schemeClr>
                </a:solidFill>
              </a:rPr>
              <a:t>  - </a:t>
            </a:r>
          </a:p>
          <a:p>
            <a:pPr marL="0" indent="0">
              <a:spcBef>
                <a:spcPts val="0"/>
              </a:spcBef>
              <a:spcAft>
                <a:spcPts val="1800"/>
              </a:spcAft>
              <a:buClr>
                <a:srgbClr val="FF33CC"/>
              </a:buClr>
              <a:buNone/>
            </a:pPr>
            <a:r>
              <a:rPr lang="en-US" sz="6000" b="1" dirty="0" smtClean="0">
                <a:solidFill>
                  <a:schemeClr val="tx1">
                    <a:lumMod val="95000"/>
                    <a:lumOff val="5000"/>
                  </a:schemeClr>
                </a:solidFill>
                <a:effectLst>
                  <a:glow rad="127000">
                    <a:srgbClr val="00FF00"/>
                  </a:glow>
                </a:effectLst>
              </a:rPr>
              <a:t>What then did man in effect do?</a:t>
            </a:r>
            <a:endParaRPr lang="en-US" sz="6000" dirty="0" smtClean="0">
              <a:solidFill>
                <a:schemeClr val="tx1">
                  <a:lumMod val="95000"/>
                  <a:lumOff val="5000"/>
                </a:schemeClr>
              </a:solidFill>
              <a:effectLst>
                <a:glow rad="127000">
                  <a:srgbClr val="00FF00"/>
                </a:glow>
              </a:effectLst>
            </a:endParaRPr>
          </a:p>
        </p:txBody>
      </p:sp>
      <p:sp>
        <p:nvSpPr>
          <p:cNvPr id="2" name="Slide Number Placeholder 1"/>
          <p:cNvSpPr>
            <a:spLocks noGrp="1"/>
          </p:cNvSpPr>
          <p:nvPr>
            <p:ph type="sldNum" sz="quarter" idx="12"/>
          </p:nvPr>
        </p:nvSpPr>
        <p:spPr>
          <a:xfrm>
            <a:off x="9310429" y="6415817"/>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82</a:t>
            </a:fld>
            <a:endParaRPr lang="en-US" dirty="0">
              <a:solidFill>
                <a:schemeClr val="tx1"/>
              </a:solidFill>
            </a:endParaRPr>
          </a:p>
        </p:txBody>
      </p:sp>
      <p:sp>
        <p:nvSpPr>
          <p:cNvPr id="3" name="Lightning Bolt 2"/>
          <p:cNvSpPr/>
          <p:nvPr/>
        </p:nvSpPr>
        <p:spPr>
          <a:xfrm rot="9623800">
            <a:off x="9052202" y="1486405"/>
            <a:ext cx="1226690" cy="912487"/>
          </a:xfrm>
          <a:prstGeom prst="lightningBolt">
            <a:avLst/>
          </a:prstGeom>
          <a:solidFill>
            <a:schemeClr val="tx1"/>
          </a:solidFill>
          <a:ln w="38100">
            <a:solidFill>
              <a:srgbClr val="34E9F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6" name="Lightning Bolt 5"/>
          <p:cNvSpPr/>
          <p:nvPr/>
        </p:nvSpPr>
        <p:spPr>
          <a:xfrm rot="9730962">
            <a:off x="10345223" y="2527159"/>
            <a:ext cx="1380354" cy="1397211"/>
          </a:xfrm>
          <a:prstGeom prst="lightningBolt">
            <a:avLst/>
          </a:prstGeom>
          <a:solidFill>
            <a:schemeClr val="tx1"/>
          </a:solidFill>
          <a:ln w="38100">
            <a:solidFill>
              <a:srgbClr val="34E9FC"/>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endParaRPr lang="en-US"/>
          </a:p>
        </p:txBody>
      </p:sp>
      <p:sp>
        <p:nvSpPr>
          <p:cNvPr id="8" name="Rectangle 7"/>
          <p:cNvSpPr/>
          <p:nvPr/>
        </p:nvSpPr>
        <p:spPr>
          <a:xfrm>
            <a:off x="429656" y="4052220"/>
            <a:ext cx="11369407" cy="2371336"/>
          </a:xfrm>
          <a:prstGeom prst="rect">
            <a:avLst/>
          </a:prstGeom>
          <a:gradFill>
            <a:gsLst>
              <a:gs pos="14000">
                <a:srgbClr val="FF3399"/>
              </a:gs>
              <a:gs pos="90000">
                <a:schemeClr val="bg2">
                  <a:tint val="98000"/>
                  <a:satMod val="130000"/>
                  <a:shade val="90000"/>
                  <a:lumMod val="103000"/>
                </a:schemeClr>
              </a:gs>
              <a:gs pos="100000">
                <a:schemeClr val="bg2">
                  <a:shade val="63000"/>
                  <a:satMod val="120000"/>
                </a:schemeClr>
              </a:gs>
            </a:gsLst>
            <a:lin ang="5400000" scaled="0"/>
          </a:gradFill>
          <a:ln>
            <a:noFill/>
          </a:ln>
          <a:effectLst>
            <a:glow rad="127000">
              <a:schemeClr val="tx1"/>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600" dirty="0" smtClean="0">
                <a:solidFill>
                  <a:srgbClr val="800000"/>
                </a:solidFill>
                <a:latin typeface="Arial Black" panose="020B0A04020102020204" pitchFamily="34" charset="0"/>
              </a:rPr>
              <a:t>Man has in effect; </a:t>
            </a:r>
            <a:r>
              <a:rPr lang="en-US" sz="3600" dirty="0" smtClean="0">
                <a:solidFill>
                  <a:srgbClr val="9900CC"/>
                </a:solidFill>
                <a:latin typeface="Arial Black" panose="020B0A04020102020204" pitchFamily="34" charset="0"/>
              </a:rPr>
              <a:t/>
            </a:r>
            <a:br>
              <a:rPr lang="en-US" sz="3600" dirty="0" smtClean="0">
                <a:solidFill>
                  <a:srgbClr val="9900CC"/>
                </a:solidFill>
                <a:latin typeface="Arial Black" panose="020B0A04020102020204" pitchFamily="34" charset="0"/>
              </a:rPr>
            </a:br>
            <a:r>
              <a:rPr lang="en-US" sz="3600" dirty="0" smtClean="0">
                <a:solidFill>
                  <a:schemeClr val="tx1"/>
                </a:solidFill>
                <a:effectLst>
                  <a:glow rad="127000">
                    <a:srgbClr val="34E9FC"/>
                  </a:glow>
                </a:effectLst>
                <a:latin typeface="Arial Black" panose="020B0A04020102020204" pitchFamily="34" charset="0"/>
              </a:rPr>
              <a:t>REMOVED THE TWO GREAT LIGHTS OF </a:t>
            </a:r>
            <a:r>
              <a:rPr lang="en-US" sz="3600" dirty="0" smtClean="0">
                <a:solidFill>
                  <a:srgbClr val="9900CC"/>
                </a:solidFill>
                <a:effectLst>
                  <a:glow rad="127000">
                    <a:srgbClr val="FFFF00"/>
                  </a:glow>
                </a:effectLst>
                <a:latin typeface="Arial Black" panose="020B0A04020102020204" pitchFamily="34" charset="0"/>
              </a:rPr>
              <a:t>Genesis 1:16 </a:t>
            </a:r>
            <a:r>
              <a:rPr lang="en-US" sz="3600" dirty="0" smtClean="0">
                <a:solidFill>
                  <a:srgbClr val="9900CC"/>
                </a:solidFill>
                <a:latin typeface="Arial Black" panose="020B0A04020102020204" pitchFamily="34" charset="0"/>
              </a:rPr>
              <a:t>from </a:t>
            </a:r>
            <a:r>
              <a:rPr lang="en-US" sz="3600" dirty="0" smtClean="0">
                <a:solidFill>
                  <a:srgbClr val="9900CC"/>
                </a:solidFill>
                <a:latin typeface="Arial Black" panose="020B0A04020102020204" pitchFamily="34" charset="0"/>
              </a:rPr>
              <a:t>having any </a:t>
            </a:r>
            <a:br>
              <a:rPr lang="en-US" sz="3600" dirty="0" smtClean="0">
                <a:solidFill>
                  <a:srgbClr val="9900CC"/>
                </a:solidFill>
                <a:latin typeface="Arial Black" panose="020B0A04020102020204" pitchFamily="34" charset="0"/>
              </a:rPr>
            </a:br>
            <a:r>
              <a:rPr lang="en-US" sz="3600" dirty="0" smtClean="0">
                <a:solidFill>
                  <a:srgbClr val="9900CC"/>
                </a:solidFill>
                <a:latin typeface="Arial Black" panose="020B0A04020102020204" pitchFamily="34" charset="0"/>
              </a:rPr>
              <a:t>importance </a:t>
            </a:r>
            <a:r>
              <a:rPr lang="en-US" sz="3600" dirty="0" smtClean="0">
                <a:solidFill>
                  <a:srgbClr val="9900CC"/>
                </a:solidFill>
                <a:latin typeface="Arial Black" panose="020B0A04020102020204" pitchFamily="34" charset="0"/>
              </a:rPr>
              <a:t>whatsoever!</a:t>
            </a:r>
            <a:endParaRPr lang="en-US" sz="3600" b="1" dirty="0">
              <a:solidFill>
                <a:srgbClr val="C00000"/>
              </a:solidFill>
            </a:endParaRPr>
          </a:p>
        </p:txBody>
      </p:sp>
    </p:spTree>
    <p:extLst>
      <p:ext uri="{BB962C8B-B14F-4D97-AF65-F5344CB8AC3E}">
        <p14:creationId xmlns:p14="http://schemas.microsoft.com/office/powerpoint/2010/main" val="31181214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2000" fill="hold" grpId="0" nodeType="withEffect">
                                  <p:stCondLst>
                                    <p:cond delay="500"/>
                                  </p:stCondLst>
                                  <p:childTnLst>
                                    <p:animRot by="21600000">
                                      <p:cBhvr>
                                        <p:cTn id="6" dur="1000" fill="hold"/>
                                        <p:tgtEl>
                                          <p:spTgt spid="3"/>
                                        </p:tgtEl>
                                        <p:attrNameLst>
                                          <p:attrName>r</p:attrName>
                                        </p:attrNameLst>
                                      </p:cBhvr>
                                    </p:animRot>
                                  </p:childTnLst>
                                </p:cTn>
                              </p:par>
                              <p:par>
                                <p:cTn id="7" presetID="22" presetClass="entr" presetSubtype="2" fill="hold" nodeType="withEffect">
                                  <p:stCondLst>
                                    <p:cond delay="1000"/>
                                  </p:stCondLst>
                                  <p:childTnLst>
                                    <p:set>
                                      <p:cBhvr>
                                        <p:cTn id="8" dur="1" fill="hold">
                                          <p:stCondLst>
                                            <p:cond delay="0"/>
                                          </p:stCondLst>
                                        </p:cTn>
                                        <p:tgtEl>
                                          <p:spTgt spid="5">
                                            <p:txEl>
                                              <p:pRg st="0" end="0"/>
                                            </p:txEl>
                                          </p:spTgt>
                                        </p:tgtEl>
                                        <p:attrNameLst>
                                          <p:attrName>style.visibility</p:attrName>
                                        </p:attrNameLst>
                                      </p:cBhvr>
                                      <p:to>
                                        <p:strVal val="visible"/>
                                      </p:to>
                                    </p:set>
                                    <p:animEffect transition="in" filter="wipe(right)">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wipe(right)">
                                      <p:cBhvr>
                                        <p:cTn id="14" dur="500"/>
                                        <p:tgtEl>
                                          <p:spTgt spid="5">
                                            <p:txEl>
                                              <p:pRg st="1" end="1"/>
                                            </p:txEl>
                                          </p:spTgt>
                                        </p:tgtEl>
                                      </p:cBhvr>
                                    </p:animEffect>
                                  </p:childTnLst>
                                </p:cTn>
                              </p:par>
                              <p:par>
                                <p:cTn id="15" presetID="31" presetClass="entr" presetSubtype="0" fill="hold" grpId="0" nodeType="withEffect">
                                  <p:stCondLst>
                                    <p:cond delay="175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wipe(right)">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iterate type="lt">
                                    <p:tmPct val="0"/>
                                  </p:iterate>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cBhvr>
                                        <p:cTn id="33" dur="10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6" presetClass="emph" presetSubtype="0" fill="hold" grpId="1" nodeType="clickEffect">
                                  <p:stCondLst>
                                    <p:cond delay="0"/>
                                  </p:stCondLst>
                                  <p:iterate type="lt">
                                    <p:tmPct val="10000"/>
                                  </p:iterate>
                                  <p:childTnLst>
                                    <p:animScale>
                                      <p:cBhvr>
                                        <p:cTn id="37" dur="250" autoRev="1" fill="hold">
                                          <p:stCondLst>
                                            <p:cond delay="0"/>
                                          </p:stCondLst>
                                        </p:cTn>
                                        <p:tgtEl>
                                          <p:spTgt spid="8"/>
                                        </p:tgtEl>
                                      </p:cBhvr>
                                      <p:to x="80000" y="100000"/>
                                    </p:animScale>
                                    <p:anim by="(#ppt_w*0.10)" calcmode="lin" valueType="num">
                                      <p:cBhvr>
                                        <p:cTn id="38" dur="250" autoRev="1" fill="hold">
                                          <p:stCondLst>
                                            <p:cond delay="0"/>
                                          </p:stCondLst>
                                        </p:cTn>
                                        <p:tgtEl>
                                          <p:spTgt spid="8"/>
                                        </p:tgtEl>
                                        <p:attrNameLst>
                                          <p:attrName>ppt_x</p:attrName>
                                        </p:attrNameLst>
                                      </p:cBhvr>
                                    </p:anim>
                                    <p:anim by="(-#ppt_w*0.10)" calcmode="lin" valueType="num">
                                      <p:cBhvr>
                                        <p:cTn id="39" dur="250" autoRev="1" fill="hold">
                                          <p:stCondLst>
                                            <p:cond delay="0"/>
                                          </p:stCondLst>
                                        </p:cTn>
                                        <p:tgtEl>
                                          <p:spTgt spid="8"/>
                                        </p:tgtEl>
                                        <p:attrNameLst>
                                          <p:attrName>ppt_y</p:attrName>
                                        </p:attrNameLst>
                                      </p:cBhvr>
                                    </p:anim>
                                    <p:animRot by="-480000">
                                      <p:cBhvr>
                                        <p:cTn id="40" dur="250" autoRev="1"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8" grpId="1"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pattFill prst="sphere">
          <a:fgClr>
            <a:srgbClr val="FF0000"/>
          </a:fgClr>
          <a:bgClr>
            <a:schemeClr val="bg1"/>
          </a:bgClr>
        </a:pattFill>
        <a:effectLst/>
      </p:bgPr>
    </p:bg>
    <p:spTree>
      <p:nvGrpSpPr>
        <p:cNvPr id="1" name=""/>
        <p:cNvGrpSpPr/>
        <p:nvPr/>
      </p:nvGrpSpPr>
      <p:grpSpPr>
        <a:xfrm>
          <a:off x="0" y="0"/>
          <a:ext cx="0" cy="0"/>
          <a:chOff x="0" y="0"/>
          <a:chExt cx="0" cy="0"/>
        </a:xfrm>
      </p:grpSpPr>
      <p:sp>
        <p:nvSpPr>
          <p:cNvPr id="4" name="Content Placeholder 2"/>
          <p:cNvSpPr>
            <a:spLocks noGrp="1"/>
          </p:cNvSpPr>
          <p:nvPr>
            <p:ph idx="1"/>
          </p:nvPr>
        </p:nvSpPr>
        <p:spPr>
          <a:xfrm>
            <a:off x="270455" y="347730"/>
            <a:ext cx="11578108" cy="6259132"/>
          </a:xfrm>
          <a:solidFill>
            <a:srgbClr val="EFFFFF"/>
          </a:solidFill>
          <a:ln w="57150">
            <a:solidFill>
              <a:srgbClr val="008080"/>
            </a:solidFill>
          </a:ln>
          <a:scene3d>
            <a:camera prst="orthographicFront"/>
            <a:lightRig rig="threePt" dir="t"/>
          </a:scene3d>
          <a:sp3d>
            <a:bevelT w="139700" h="139700" prst="divot"/>
          </a:sp3d>
        </p:spPr>
        <p:txBody>
          <a:bodyPr lIns="182880" tIns="182880" anchor="ctr">
            <a:normAutofit/>
            <a:sp3d extrusionH="57150">
              <a:bevelT w="38100" h="38100"/>
            </a:sp3d>
          </a:bodyPr>
          <a:lstStyle/>
          <a:p>
            <a:pPr marL="0" indent="0">
              <a:spcBef>
                <a:spcPts val="0"/>
              </a:spcBef>
              <a:spcAft>
                <a:spcPts val="1800"/>
              </a:spcAft>
              <a:buNone/>
            </a:pPr>
            <a:r>
              <a:rPr lang="en-US" dirty="0" err="1" smtClean="0"/>
              <a:t>Ya’aqov</a:t>
            </a:r>
            <a:r>
              <a:rPr lang="en-US" dirty="0" smtClean="0"/>
              <a:t> (James) assures us the </a:t>
            </a:r>
            <a:r>
              <a:rPr lang="en-US" u="sng" dirty="0" smtClean="0"/>
              <a:t>Mazzaroth based</a:t>
            </a:r>
            <a:r>
              <a:rPr lang="en-US" dirty="0" smtClean="0"/>
              <a:t> calendar that Noah operated on, has not, </a:t>
            </a:r>
            <a:r>
              <a:rPr lang="en-US" u="sng" dirty="0" smtClean="0">
                <a:solidFill>
                  <a:srgbClr val="00B0F0"/>
                </a:solidFill>
                <a:latin typeface="Arial Black" panose="020B0A04020102020204" pitchFamily="34" charset="0"/>
              </a:rPr>
              <a:t>nor ever will be changed</a:t>
            </a:r>
            <a:r>
              <a:rPr lang="en-US" dirty="0" smtClean="0">
                <a:solidFill>
                  <a:srgbClr val="00B0F0"/>
                </a:solidFill>
                <a:latin typeface="Arial Black" panose="020B0A04020102020204" pitchFamily="34" charset="0"/>
              </a:rPr>
              <a:t> </a:t>
            </a:r>
            <a:r>
              <a:rPr lang="en-US" dirty="0" smtClean="0"/>
              <a:t>by </a:t>
            </a:r>
            <a:r>
              <a:rPr lang="en-US" b="1" dirty="0" smtClean="0">
                <a:solidFill>
                  <a:srgbClr val="0000FF"/>
                </a:solidFill>
              </a:rPr>
              <a:t>Yahuah.</a:t>
            </a:r>
          </a:p>
          <a:p>
            <a:pPr marL="0" indent="0">
              <a:spcBef>
                <a:spcPts val="0"/>
              </a:spcBef>
              <a:spcAft>
                <a:spcPts val="1800"/>
              </a:spcAft>
              <a:buNone/>
            </a:pPr>
            <a:r>
              <a:rPr lang="en-US" dirty="0" smtClean="0"/>
              <a:t>This information comes directly from the half brother of </a:t>
            </a:r>
            <a:r>
              <a:rPr lang="en-US" b="1" dirty="0" smtClean="0">
                <a:solidFill>
                  <a:srgbClr val="0000FF"/>
                </a:solidFill>
              </a:rPr>
              <a:t>Yahusha</a:t>
            </a:r>
            <a:r>
              <a:rPr lang="en-US" dirty="0" smtClean="0"/>
              <a:t> after </a:t>
            </a:r>
            <a:r>
              <a:rPr lang="en-US" dirty="0" smtClean="0">
                <a:solidFill>
                  <a:srgbClr val="0000CC"/>
                </a:solidFill>
              </a:rPr>
              <a:t>His</a:t>
            </a:r>
            <a:r>
              <a:rPr lang="en-US" dirty="0" smtClean="0"/>
              <a:t> crucifixion at Golgotha.</a:t>
            </a:r>
          </a:p>
          <a:p>
            <a:pPr marL="0" indent="0">
              <a:spcBef>
                <a:spcPts val="0"/>
              </a:spcBef>
              <a:spcAft>
                <a:spcPts val="1800"/>
              </a:spcAft>
              <a:buNone/>
            </a:pPr>
            <a:r>
              <a:rPr lang="en-US" b="1" dirty="0" smtClean="0">
                <a:solidFill>
                  <a:srgbClr val="0000FF"/>
                </a:solidFill>
              </a:rPr>
              <a:t>Yahusha</a:t>
            </a:r>
            <a:r>
              <a:rPr lang="en-US" dirty="0" smtClean="0"/>
              <a:t> was </a:t>
            </a:r>
            <a:r>
              <a:rPr lang="en-US" dirty="0" smtClean="0">
                <a:latin typeface="Arial Black" panose="020B0A04020102020204" pitchFamily="34" charset="0"/>
              </a:rPr>
              <a:t>NOT in agreement </a:t>
            </a:r>
            <a:r>
              <a:rPr lang="en-US" dirty="0" smtClean="0"/>
              <a:t>with the Pharisee’s </a:t>
            </a:r>
            <a:r>
              <a:rPr lang="en-US" b="1" dirty="0" smtClean="0">
                <a:effectLst>
                  <a:glow rad="127000">
                    <a:srgbClr val="00FF00"/>
                  </a:glow>
                </a:effectLst>
              </a:rPr>
              <a:t>LUNAR BASED TRADITIONS.</a:t>
            </a:r>
            <a:r>
              <a:rPr lang="en-US" dirty="0" smtClean="0"/>
              <a:t>  Consider </a:t>
            </a:r>
            <a:r>
              <a:rPr lang="en-US" b="1" dirty="0" err="1" smtClean="0">
                <a:solidFill>
                  <a:srgbClr val="0000CC"/>
                </a:solidFill>
              </a:rPr>
              <a:t>Yahusha’s</a:t>
            </a:r>
            <a:r>
              <a:rPr lang="en-US" dirty="0" smtClean="0"/>
              <a:t> cutting statement to them!</a:t>
            </a:r>
          </a:p>
          <a:p>
            <a:pPr marL="1828800" indent="-1828800">
              <a:spcBef>
                <a:spcPts val="0"/>
              </a:spcBef>
              <a:spcAft>
                <a:spcPts val="1800"/>
              </a:spcAft>
              <a:buNone/>
            </a:pPr>
            <a:r>
              <a:rPr lang="en-US" dirty="0" smtClean="0">
                <a:solidFill>
                  <a:srgbClr val="008080"/>
                </a:solidFill>
                <a:latin typeface="Georgia" panose="02040502050405020303" pitchFamily="18" charset="0"/>
              </a:rPr>
              <a:t>Matt 23:15</a:t>
            </a:r>
            <a:r>
              <a:rPr lang="en-US" dirty="0">
                <a:solidFill>
                  <a:prstClr val="black"/>
                </a:solidFill>
                <a:latin typeface="Georgia" panose="02040502050405020303" pitchFamily="18" charset="0"/>
              </a:rPr>
              <a:t>	</a:t>
            </a:r>
            <a:r>
              <a:rPr lang="en-US" dirty="0" smtClean="0">
                <a:solidFill>
                  <a:srgbClr val="0000FF"/>
                </a:solidFill>
                <a:latin typeface="Georgia" panose="02040502050405020303" pitchFamily="18" charset="0"/>
              </a:rPr>
              <a:t>“Woe </a:t>
            </a:r>
            <a:r>
              <a:rPr lang="en-US" dirty="0">
                <a:solidFill>
                  <a:srgbClr val="0000FF"/>
                </a:solidFill>
                <a:latin typeface="Georgia" panose="02040502050405020303" pitchFamily="18" charset="0"/>
              </a:rPr>
              <a:t>to you, scribes and Pharisees, hypocrites! Because you go about the land and the sea to win one convert, and when he is won, </a:t>
            </a:r>
            <a:r>
              <a:rPr lang="en-US" b="1" u="sng" dirty="0">
                <a:solidFill>
                  <a:srgbClr val="0000FF"/>
                </a:solidFill>
                <a:latin typeface="Georgia" panose="02040502050405020303" pitchFamily="18" charset="0"/>
              </a:rPr>
              <a:t>you make him a son of </a:t>
            </a:r>
            <a:r>
              <a:rPr lang="en-US" b="1" u="sng" dirty="0" err="1">
                <a:solidFill>
                  <a:srgbClr val="0000FF"/>
                </a:solidFill>
                <a:latin typeface="Georgia" panose="02040502050405020303" pitchFamily="18" charset="0"/>
              </a:rPr>
              <a:t>Gehenna</a:t>
            </a:r>
            <a:r>
              <a:rPr lang="en-US" b="1" u="sng" dirty="0">
                <a:solidFill>
                  <a:srgbClr val="0000FF"/>
                </a:solidFill>
                <a:latin typeface="Georgia" panose="02040502050405020303" pitchFamily="18" charset="0"/>
              </a:rPr>
              <a:t> twofold more than yourselves</a:t>
            </a:r>
            <a:r>
              <a:rPr lang="en-US" b="1" dirty="0">
                <a:solidFill>
                  <a:srgbClr val="0000FF"/>
                </a:solidFill>
                <a:latin typeface="Georgia" panose="02040502050405020303" pitchFamily="18" charset="0"/>
              </a:rPr>
              <a:t>. </a:t>
            </a:r>
            <a:endParaRPr lang="en-US" dirty="0" smtClean="0"/>
          </a:p>
          <a:p>
            <a:pPr marL="0" indent="0">
              <a:spcBef>
                <a:spcPts val="0"/>
              </a:spcBef>
              <a:spcAft>
                <a:spcPts val="1800"/>
              </a:spcAft>
              <a:buNone/>
            </a:pPr>
            <a:r>
              <a:rPr lang="en-US" dirty="0" smtClean="0"/>
              <a:t>Why?  </a:t>
            </a:r>
            <a:r>
              <a:rPr lang="en-US" u="sng" dirty="0" smtClean="0"/>
              <a:t>One reason</a:t>
            </a:r>
            <a:r>
              <a:rPr lang="en-US" dirty="0" smtClean="0"/>
              <a:t> is that they converted a person and placed that person on the </a:t>
            </a:r>
            <a:r>
              <a:rPr lang="en-US" b="1" dirty="0" smtClean="0">
                <a:effectLst>
                  <a:glow rad="190500">
                    <a:srgbClr val="FFFF00"/>
                  </a:glow>
                </a:effectLst>
              </a:rPr>
              <a:t>LUNAR BASED CALENDAR </a:t>
            </a:r>
            <a:r>
              <a:rPr lang="en-US" dirty="0" smtClean="0"/>
              <a:t>that </a:t>
            </a:r>
            <a:r>
              <a:rPr lang="en-US" b="1" dirty="0" smtClean="0">
                <a:solidFill>
                  <a:srgbClr val="0000FF"/>
                </a:solidFill>
              </a:rPr>
              <a:t>Yahuah</a:t>
            </a:r>
            <a:r>
              <a:rPr lang="en-US" dirty="0" smtClean="0"/>
              <a:t> </a:t>
            </a:r>
            <a:r>
              <a:rPr lang="en-US" b="1" spc="50" dirty="0" smtClean="0">
                <a:ln w="9525" cmpd="sng">
                  <a:solidFill>
                    <a:sysClr val="windowText" lastClr="000000"/>
                  </a:solidFill>
                  <a:prstDash val="solid"/>
                </a:ln>
                <a:solidFill>
                  <a:srgbClr val="34E9FC"/>
                </a:solidFill>
                <a:effectLst>
                  <a:glow rad="228600">
                    <a:schemeClr val="accent4">
                      <a:satMod val="175000"/>
                      <a:alpha val="40000"/>
                    </a:schemeClr>
                  </a:glow>
                  <a:outerShdw blurRad="38100" dist="38100" dir="2700000" algn="tl">
                    <a:srgbClr val="000000">
                      <a:alpha val="43137"/>
                    </a:srgbClr>
                  </a:outerShdw>
                </a:effectLst>
              </a:rPr>
              <a:t>PASSIONATELY DESPISES!</a:t>
            </a:r>
            <a:endParaRPr lang="en-US" b="1" spc="50" dirty="0">
              <a:ln w="9525" cmpd="sng">
                <a:solidFill>
                  <a:sysClr val="windowText" lastClr="000000"/>
                </a:solidFill>
                <a:prstDash val="solid"/>
              </a:ln>
              <a:solidFill>
                <a:srgbClr val="34E9FC"/>
              </a:solidFill>
              <a:effectLst>
                <a:glow rad="228600">
                  <a:schemeClr val="accent4">
                    <a:satMod val="175000"/>
                    <a:alpha val="40000"/>
                  </a:schemeClr>
                </a:glow>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a:xfrm>
            <a:off x="11407697" y="6169000"/>
            <a:ext cx="353759"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83</a:t>
            </a:fld>
            <a:endParaRPr lang="en-US" dirty="0">
              <a:solidFill>
                <a:schemeClr val="tx1"/>
              </a:solidFill>
            </a:endParaRPr>
          </a:p>
        </p:txBody>
      </p:sp>
    </p:spTree>
    <p:extLst>
      <p:ext uri="{BB962C8B-B14F-4D97-AF65-F5344CB8AC3E}">
        <p14:creationId xmlns:p14="http://schemas.microsoft.com/office/powerpoint/2010/main" val="37775558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Effect transition="in" filter="barn(inVertical)">
                                      <p:cBhvr>
                                        <p:cTn id="7" dur="500"/>
                                        <p:tgtEl>
                                          <p:spTgt spid="4">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4" end="4"/>
                                            </p:txEl>
                                          </p:spTgt>
                                        </p:tgtEl>
                                        <p:attrNameLst>
                                          <p:attrName>style.visibility</p:attrName>
                                        </p:attrNameLst>
                                      </p:cBhvr>
                                      <p:to>
                                        <p:strVal val="visible"/>
                                      </p:to>
                                    </p:set>
                                    <p:animEffect transition="in" filter="randombar(horizontal)">
                                      <p:cBhvr>
                                        <p:cTn id="1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gradFill rotWithShape="1">
          <a:gsLst>
            <a:gs pos="46000">
              <a:schemeClr val="tx1">
                <a:lumMod val="95000"/>
                <a:lumOff val="5000"/>
              </a:schemeClr>
            </a:gs>
            <a:gs pos="81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00590" y="64395"/>
            <a:ext cx="7793536" cy="639427"/>
          </a:xfrm>
          <a:blipFill>
            <a:blip r:embed="rId2"/>
            <a:tile tx="0" ty="0" sx="100000" sy="100000" flip="none" algn="tl"/>
          </a:blipFill>
          <a:ln w="57150">
            <a:solidFill>
              <a:srgbClr val="00FF00"/>
            </a:solidFill>
          </a:ln>
          <a:effectLst>
            <a:glow rad="228600">
              <a:schemeClr val="accent6">
                <a:satMod val="175000"/>
                <a:alpha val="40000"/>
              </a:schemeClr>
            </a:glow>
          </a:effectLst>
          <a:scene3d>
            <a:camera prst="orthographicFront"/>
            <a:lightRig rig="threePt" dir="t"/>
          </a:scene3d>
          <a:sp3d>
            <a:bevelT/>
          </a:sp3d>
        </p:spPr>
        <p:txBody>
          <a:bodyPr>
            <a:normAutofit fontScale="90000"/>
            <a:sp3d extrusionH="57150">
              <a:bevelT w="38100" h="38100"/>
            </a:sp3d>
          </a:bodyPr>
          <a:lstStyle/>
          <a:p>
            <a:pPr algn="ctr"/>
            <a:r>
              <a:rPr lang="en-US" b="1" dirty="0" smtClean="0"/>
              <a:t>Another Scathing Statement</a:t>
            </a:r>
            <a:endParaRPr lang="en-US" b="1" dirty="0"/>
          </a:p>
        </p:txBody>
      </p:sp>
      <p:sp>
        <p:nvSpPr>
          <p:cNvPr id="3" name="Content Placeholder 2"/>
          <p:cNvSpPr>
            <a:spLocks noGrp="1"/>
          </p:cNvSpPr>
          <p:nvPr>
            <p:ph idx="1"/>
          </p:nvPr>
        </p:nvSpPr>
        <p:spPr>
          <a:xfrm>
            <a:off x="182881" y="805683"/>
            <a:ext cx="11830928" cy="5915792"/>
          </a:xfrm>
          <a:solidFill>
            <a:schemeClr val="bg1">
              <a:lumMod val="95000"/>
            </a:schemeClr>
          </a:solidFill>
          <a:ln w="57150">
            <a:solidFill>
              <a:srgbClr val="FF0000"/>
            </a:solidFill>
          </a:ln>
          <a:scene3d>
            <a:camera prst="orthographicFront"/>
            <a:lightRig rig="threePt" dir="t"/>
          </a:scene3d>
          <a:sp3d>
            <a:bevelT w="114300" prst="artDeco"/>
          </a:sp3d>
        </p:spPr>
        <p:txBody>
          <a:bodyPr lIns="182880" tIns="182880" anchor="ctr">
            <a:normAutofit/>
            <a:sp3d extrusionH="57150">
              <a:bevelT w="38100" h="38100"/>
            </a:sp3d>
          </a:bodyPr>
          <a:lstStyle/>
          <a:p>
            <a:pPr marL="365760" indent="-914400">
              <a:lnSpc>
                <a:spcPct val="100000"/>
              </a:lnSpc>
              <a:spcBef>
                <a:spcPts val="0"/>
              </a:spcBef>
              <a:spcAft>
                <a:spcPts val="1200"/>
              </a:spcAft>
              <a:buNone/>
            </a:pPr>
            <a:r>
              <a:rPr lang="en-US" dirty="0" smtClean="0">
                <a:solidFill>
                  <a:srgbClr val="008080"/>
                </a:solidFill>
                <a:latin typeface="Georgia" panose="02040502050405020303" pitchFamily="18" charset="0"/>
              </a:rPr>
              <a:t>Matt </a:t>
            </a:r>
            <a:r>
              <a:rPr lang="en-US" dirty="0">
                <a:solidFill>
                  <a:srgbClr val="008080"/>
                </a:solidFill>
                <a:latin typeface="Georgia" panose="02040502050405020303" pitchFamily="18" charset="0"/>
              </a:rPr>
              <a:t>23:13</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“But woe to you, scribes and Pharisees, hypocrites! </a:t>
            </a:r>
            <a:endParaRPr lang="en-US" dirty="0" smtClean="0">
              <a:solidFill>
                <a:schemeClr val="accent2">
                  <a:lumMod val="75000"/>
                </a:schemeClr>
              </a:solidFill>
              <a:latin typeface="Georgia" panose="02040502050405020303" pitchFamily="18" charset="0"/>
            </a:endParaRPr>
          </a:p>
          <a:p>
            <a:pPr marL="365760" indent="-914400">
              <a:lnSpc>
                <a:spcPct val="150000"/>
              </a:lnSpc>
              <a:spcBef>
                <a:spcPts val="0"/>
              </a:spcBef>
              <a:spcAft>
                <a:spcPts val="1200"/>
              </a:spcAft>
              <a:buNone/>
            </a:pPr>
            <a:r>
              <a:rPr lang="en-US" dirty="0" smtClean="0">
                <a:solidFill>
                  <a:srgbClr val="9900CC"/>
                </a:solidFill>
                <a:latin typeface="Georgia" panose="02040502050405020303" pitchFamily="18" charset="0"/>
              </a:rPr>
              <a:t>      for </a:t>
            </a:r>
            <a:r>
              <a:rPr lang="en-US" dirty="0">
                <a:solidFill>
                  <a:srgbClr val="9900CC"/>
                </a:solidFill>
                <a:latin typeface="Georgia" panose="02040502050405020303" pitchFamily="18" charset="0"/>
              </a:rPr>
              <a:t>you do not go in, nor do you allow those who are entering to go in. </a:t>
            </a:r>
            <a:endParaRPr lang="en-US" dirty="0" smtClean="0">
              <a:solidFill>
                <a:srgbClr val="9900CC"/>
              </a:solidFill>
              <a:latin typeface="Georgia" panose="02040502050405020303" pitchFamily="18" charset="0"/>
            </a:endParaRPr>
          </a:p>
          <a:p>
            <a:pPr marL="0" indent="0">
              <a:lnSpc>
                <a:spcPct val="100000"/>
              </a:lnSpc>
              <a:spcBef>
                <a:spcPts val="0"/>
              </a:spcBef>
              <a:spcAft>
                <a:spcPts val="1200"/>
              </a:spcAft>
              <a:buNone/>
            </a:pPr>
            <a:r>
              <a:rPr lang="en-US" sz="3000" dirty="0" smtClean="0"/>
              <a:t>How have the Pharisees accomplished this heresy</a:t>
            </a:r>
            <a:r>
              <a:rPr lang="en-US" sz="3000" dirty="0"/>
              <a:t> </a:t>
            </a:r>
            <a:r>
              <a:rPr lang="en-US" sz="3000" dirty="0" smtClean="0"/>
              <a:t>of silencing the governing authority of the heavens - (Mazzaroth)?</a:t>
            </a:r>
            <a:endParaRPr lang="en-US" sz="3000" dirty="0"/>
          </a:p>
          <a:p>
            <a:pPr marL="0" indent="0">
              <a:lnSpc>
                <a:spcPct val="100000"/>
              </a:lnSpc>
              <a:spcBef>
                <a:spcPts val="0"/>
              </a:spcBef>
              <a:spcAft>
                <a:spcPts val="1200"/>
              </a:spcAft>
              <a:buNone/>
            </a:pPr>
            <a:r>
              <a:rPr lang="en-US" sz="3000" b="1" dirty="0" smtClean="0">
                <a:solidFill>
                  <a:srgbClr val="FF0000"/>
                </a:solidFill>
                <a:latin typeface="Georgia" panose="02040502050405020303" pitchFamily="18" charset="0"/>
              </a:rPr>
              <a:t> “...</a:t>
            </a:r>
            <a:r>
              <a:rPr lang="en-US" sz="3000" b="1" u="sng" dirty="0" smtClean="0">
                <a:solidFill>
                  <a:srgbClr val="FF0000"/>
                </a:solidFill>
                <a:latin typeface="Georgia" panose="02040502050405020303" pitchFamily="18" charset="0"/>
              </a:rPr>
              <a:t>because </a:t>
            </a:r>
            <a:r>
              <a:rPr lang="en-US" sz="3000" b="1" u="sng" dirty="0">
                <a:solidFill>
                  <a:srgbClr val="FF0000"/>
                </a:solidFill>
                <a:latin typeface="Georgia" panose="02040502050405020303" pitchFamily="18" charset="0"/>
              </a:rPr>
              <a:t>you took </a:t>
            </a:r>
            <a:r>
              <a:rPr lang="en-US" sz="3000" b="1" u="sng" dirty="0" smtClean="0">
                <a:solidFill>
                  <a:srgbClr val="FF0000"/>
                </a:solidFill>
                <a:latin typeface="Georgia" panose="02040502050405020303" pitchFamily="18" charset="0"/>
              </a:rPr>
              <a:t>away the</a:t>
            </a:r>
            <a:r>
              <a:rPr lang="en-US" sz="3000" b="1" dirty="0" smtClean="0">
                <a:solidFill>
                  <a:srgbClr val="FF0000"/>
                </a:solidFill>
                <a:latin typeface="Georgia" panose="02040502050405020303" pitchFamily="18" charset="0"/>
              </a:rPr>
              <a:t>					 </a:t>
            </a:r>
            <a:r>
              <a:rPr lang="en-US" sz="1800" dirty="0" smtClean="0">
                <a:solidFill>
                  <a:schemeClr val="accent5">
                    <a:lumMod val="75000"/>
                  </a:schemeClr>
                </a:solidFill>
                <a:latin typeface="Georgia" panose="02040502050405020303" pitchFamily="18" charset="0"/>
              </a:rPr>
              <a:t>Luke 11:52</a:t>
            </a:r>
          </a:p>
          <a:p>
            <a:pPr marL="0" indent="0">
              <a:lnSpc>
                <a:spcPct val="100000"/>
              </a:lnSpc>
              <a:spcBef>
                <a:spcPts val="0"/>
              </a:spcBef>
              <a:spcAft>
                <a:spcPts val="1200"/>
              </a:spcAft>
              <a:buNone/>
            </a:pPr>
            <a:r>
              <a:rPr lang="en-US" sz="3000" dirty="0" smtClean="0">
                <a:solidFill>
                  <a:srgbClr val="FF0000"/>
                </a:solidFill>
                <a:latin typeface="Georgia" panose="02040502050405020303" pitchFamily="18" charset="0"/>
              </a:rPr>
              <a:t>How was this evil accomplished?</a:t>
            </a:r>
          </a:p>
          <a:p>
            <a:pPr marL="0" indent="0">
              <a:lnSpc>
                <a:spcPct val="100000"/>
              </a:lnSpc>
              <a:spcBef>
                <a:spcPts val="0"/>
              </a:spcBef>
              <a:spcAft>
                <a:spcPts val="1200"/>
              </a:spcAft>
              <a:buNone/>
            </a:pPr>
            <a:r>
              <a:rPr lang="en-US" sz="3000" dirty="0" smtClean="0"/>
              <a:t>The Pharisees abandoned the Word of </a:t>
            </a:r>
            <a:r>
              <a:rPr lang="en-US" sz="3000" b="1" dirty="0" smtClean="0">
                <a:solidFill>
                  <a:srgbClr val="0000FF"/>
                </a:solidFill>
              </a:rPr>
              <a:t>Yahuah</a:t>
            </a:r>
            <a:r>
              <a:rPr lang="en-US" sz="3000" dirty="0" smtClean="0"/>
              <a:t> where we are told about the </a:t>
            </a:r>
            <a:r>
              <a:rPr lang="en-US" sz="3000" b="1" dirty="0" smtClean="0">
                <a:effectLst>
                  <a:glow rad="127000">
                    <a:srgbClr val="00FF00"/>
                  </a:glow>
                </a:effectLst>
              </a:rPr>
              <a:t>Tequfah</a:t>
            </a:r>
            <a:r>
              <a:rPr lang="en-US" sz="3000" dirty="0" smtClean="0"/>
              <a:t> (equinox) ending and starting the new year and gave us their tradition of giving allegiance to the moon instead.</a:t>
            </a:r>
          </a:p>
        </p:txBody>
      </p:sp>
      <p:sp>
        <p:nvSpPr>
          <p:cNvPr id="4" name="Slide Number Placeholder 3"/>
          <p:cNvSpPr>
            <a:spLocks noGrp="1"/>
          </p:cNvSpPr>
          <p:nvPr>
            <p:ph type="sldNum" sz="quarter" idx="12"/>
          </p:nvPr>
        </p:nvSpPr>
        <p:spPr>
          <a:xfrm>
            <a:off x="9206648" y="629400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84</a:t>
            </a:fld>
            <a:endParaRPr lang="en-US" dirty="0">
              <a:solidFill>
                <a:schemeClr val="tx1"/>
              </a:solidFill>
            </a:endParaRPr>
          </a:p>
        </p:txBody>
      </p:sp>
      <p:sp>
        <p:nvSpPr>
          <p:cNvPr id="5" name="Rectangle 4"/>
          <p:cNvSpPr/>
          <p:nvPr/>
        </p:nvSpPr>
        <p:spPr>
          <a:xfrm>
            <a:off x="661530" y="1645310"/>
            <a:ext cx="10930597" cy="4079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lnSpc>
                <a:spcPct val="150000"/>
              </a:lnSpc>
            </a:pPr>
            <a:r>
              <a:rPr lang="en-US" sz="2800" b="1" i="1" dirty="0" smtClean="0">
                <a:solidFill>
                  <a:srgbClr val="9900CC"/>
                </a:solidFill>
                <a:latin typeface="Georgia" panose="02040502050405020303" pitchFamily="18" charset="0"/>
              </a:rPr>
              <a:t>Because you </a:t>
            </a:r>
            <a:r>
              <a:rPr lang="en-US" sz="2800" b="1" i="1" dirty="0" smtClean="0">
                <a:solidFill>
                  <a:srgbClr val="9900CC"/>
                </a:solidFill>
                <a:effectLst>
                  <a:glow rad="228600">
                    <a:schemeClr val="accent4">
                      <a:satMod val="175000"/>
                      <a:alpha val="80000"/>
                    </a:schemeClr>
                  </a:glow>
                </a:effectLst>
                <a:latin typeface="Georgia" panose="02040502050405020303" pitchFamily="18" charset="0"/>
              </a:rPr>
              <a:t>shut up the reign of the heavens </a:t>
            </a:r>
            <a:r>
              <a:rPr lang="en-US" sz="2800" b="1" i="1" dirty="0" smtClean="0">
                <a:solidFill>
                  <a:srgbClr val="9900CC"/>
                </a:solidFill>
                <a:latin typeface="Georgia" panose="02040502050405020303" pitchFamily="18" charset="0"/>
              </a:rPr>
              <a:t>before men,</a:t>
            </a:r>
            <a:endParaRPr lang="en-US" sz="2800" b="1" i="1" dirty="0">
              <a:solidFill>
                <a:srgbClr val="9900CC"/>
              </a:solidFill>
              <a:latin typeface="Georgia" panose="02040502050405020303" pitchFamily="18" charset="0"/>
            </a:endParaRPr>
          </a:p>
        </p:txBody>
      </p:sp>
      <p:sp>
        <p:nvSpPr>
          <p:cNvPr id="6" name="Rectangle 5"/>
          <p:cNvSpPr/>
          <p:nvPr/>
        </p:nvSpPr>
        <p:spPr>
          <a:xfrm>
            <a:off x="6391872" y="3706232"/>
            <a:ext cx="3896139" cy="544749"/>
          </a:xfrm>
          <a:prstGeom prst="rect">
            <a:avLst/>
          </a:prstGeom>
          <a:gradFill>
            <a:gsLst>
              <a:gs pos="0">
                <a:srgbClr val="34E9FC"/>
              </a:gs>
              <a:gs pos="81000">
                <a:schemeClr val="bg2">
                  <a:tint val="98000"/>
                  <a:satMod val="130000"/>
                  <a:shade val="90000"/>
                  <a:lumMod val="103000"/>
                </a:schemeClr>
              </a:gs>
              <a:gs pos="100000">
                <a:schemeClr val="bg2">
                  <a:shade val="63000"/>
                  <a:satMod val="120000"/>
                </a:schemeClr>
              </a:gs>
            </a:gsLst>
            <a:lin ang="5400000" scaled="0"/>
          </a:gradFill>
          <a:ln>
            <a:noFill/>
          </a:ln>
          <a:effectLst>
            <a:glow rad="317500">
              <a:srgbClr val="FFFF00"/>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000" b="1" dirty="0">
                <a:solidFill>
                  <a:srgbClr val="FF0000"/>
                </a:solidFill>
                <a:latin typeface="Georgia" panose="02040502050405020303" pitchFamily="18" charset="0"/>
              </a:rPr>
              <a:t>k</a:t>
            </a:r>
            <a:r>
              <a:rPr lang="en-US" sz="3000" b="1" dirty="0" smtClean="0">
                <a:solidFill>
                  <a:srgbClr val="FF0000"/>
                </a:solidFill>
                <a:latin typeface="Georgia" panose="02040502050405020303" pitchFamily="18" charset="0"/>
              </a:rPr>
              <a:t>ey of knowledge.”</a:t>
            </a:r>
            <a:endParaRPr lang="en-US" sz="3000" b="1" dirty="0">
              <a:solidFill>
                <a:srgbClr val="FF0000"/>
              </a:solidFill>
              <a:latin typeface="Georgia" panose="02040502050405020303" pitchFamily="18" charset="0"/>
            </a:endParaRPr>
          </a:p>
        </p:txBody>
      </p:sp>
    </p:spTree>
    <p:extLst>
      <p:ext uri="{BB962C8B-B14F-4D97-AF65-F5344CB8AC3E}">
        <p14:creationId xmlns:p14="http://schemas.microsoft.com/office/powerpoint/2010/main" val="1595608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down)">
                                      <p:cBhvr>
                                        <p:cTn id="14" dur="580">
                                          <p:stCondLst>
                                            <p:cond delay="0"/>
                                          </p:stCondLst>
                                        </p:cTn>
                                        <p:tgtEl>
                                          <p:spTgt spid="3">
                                            <p:txEl>
                                              <p:pRg st="2" end="2"/>
                                            </p:txEl>
                                          </p:spTgt>
                                        </p:tgtEl>
                                      </p:cBhvr>
                                    </p:animEffect>
                                    <p:anim calcmode="lin" valueType="num">
                                      <p:cBhvr>
                                        <p:cTn id="15"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2" end="2"/>
                                            </p:txEl>
                                          </p:spTgt>
                                        </p:tgtEl>
                                      </p:cBhvr>
                                      <p:to x="100000" y="60000"/>
                                    </p:animScale>
                                    <p:animScale>
                                      <p:cBhvr>
                                        <p:cTn id="21" dur="166" decel="50000">
                                          <p:stCondLst>
                                            <p:cond delay="676"/>
                                          </p:stCondLst>
                                        </p:cTn>
                                        <p:tgtEl>
                                          <p:spTgt spid="3">
                                            <p:txEl>
                                              <p:pRg st="2" end="2"/>
                                            </p:txEl>
                                          </p:spTgt>
                                        </p:tgtEl>
                                      </p:cBhvr>
                                      <p:to x="100000" y="100000"/>
                                    </p:animScale>
                                    <p:animScale>
                                      <p:cBhvr>
                                        <p:cTn id="22" dur="26">
                                          <p:stCondLst>
                                            <p:cond delay="1312"/>
                                          </p:stCondLst>
                                        </p:cTn>
                                        <p:tgtEl>
                                          <p:spTgt spid="3">
                                            <p:txEl>
                                              <p:pRg st="2" end="2"/>
                                            </p:txEl>
                                          </p:spTgt>
                                        </p:tgtEl>
                                      </p:cBhvr>
                                      <p:to x="100000" y="80000"/>
                                    </p:animScale>
                                    <p:animScale>
                                      <p:cBhvr>
                                        <p:cTn id="23" dur="166" decel="50000">
                                          <p:stCondLst>
                                            <p:cond delay="1338"/>
                                          </p:stCondLst>
                                        </p:cTn>
                                        <p:tgtEl>
                                          <p:spTgt spid="3">
                                            <p:txEl>
                                              <p:pRg st="2" end="2"/>
                                            </p:txEl>
                                          </p:spTgt>
                                        </p:tgtEl>
                                      </p:cBhvr>
                                      <p:to x="100000" y="100000"/>
                                    </p:animScale>
                                    <p:animScale>
                                      <p:cBhvr>
                                        <p:cTn id="24" dur="26">
                                          <p:stCondLst>
                                            <p:cond delay="1642"/>
                                          </p:stCondLst>
                                        </p:cTn>
                                        <p:tgtEl>
                                          <p:spTgt spid="3">
                                            <p:txEl>
                                              <p:pRg st="2" end="2"/>
                                            </p:txEl>
                                          </p:spTgt>
                                        </p:tgtEl>
                                      </p:cBhvr>
                                      <p:to x="100000" y="90000"/>
                                    </p:animScale>
                                    <p:animScale>
                                      <p:cBhvr>
                                        <p:cTn id="25" dur="166" decel="50000">
                                          <p:stCondLst>
                                            <p:cond delay="1668"/>
                                          </p:stCondLst>
                                        </p:cTn>
                                        <p:tgtEl>
                                          <p:spTgt spid="3">
                                            <p:txEl>
                                              <p:pRg st="2" end="2"/>
                                            </p:txEl>
                                          </p:spTgt>
                                        </p:tgtEl>
                                      </p:cBhvr>
                                      <p:to x="100000" y="100000"/>
                                    </p:animScale>
                                    <p:animScale>
                                      <p:cBhvr>
                                        <p:cTn id="26" dur="26">
                                          <p:stCondLst>
                                            <p:cond delay="1808"/>
                                          </p:stCondLst>
                                        </p:cTn>
                                        <p:tgtEl>
                                          <p:spTgt spid="3">
                                            <p:txEl>
                                              <p:pRg st="2" end="2"/>
                                            </p:txEl>
                                          </p:spTgt>
                                        </p:tgtEl>
                                      </p:cBhvr>
                                      <p:to x="100000" y="95000"/>
                                    </p:animScale>
                                    <p:animScale>
                                      <p:cBhvr>
                                        <p:cTn id="27" dur="166" decel="50000">
                                          <p:stCondLst>
                                            <p:cond delay="1834"/>
                                          </p:stCondLst>
                                        </p:cTn>
                                        <p:tgtEl>
                                          <p:spTgt spid="3">
                                            <p:txEl>
                                              <p:pRg st="2" end="2"/>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80">
                                          <p:stCondLst>
                                            <p:cond delay="0"/>
                                          </p:stCondLst>
                                        </p:cTn>
                                        <p:tgtEl>
                                          <p:spTgt spid="3">
                                            <p:txEl>
                                              <p:pRg st="3" end="3"/>
                                            </p:txEl>
                                          </p:spTgt>
                                        </p:tgtEl>
                                      </p:cBhvr>
                                    </p:animEffect>
                                    <p:anim calcmode="lin" valueType="num">
                                      <p:cBhvr>
                                        <p:cTn id="33"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8" dur="26">
                                          <p:stCondLst>
                                            <p:cond delay="650"/>
                                          </p:stCondLst>
                                        </p:cTn>
                                        <p:tgtEl>
                                          <p:spTgt spid="3">
                                            <p:txEl>
                                              <p:pRg st="3" end="3"/>
                                            </p:txEl>
                                          </p:spTgt>
                                        </p:tgtEl>
                                      </p:cBhvr>
                                      <p:to x="100000" y="60000"/>
                                    </p:animScale>
                                    <p:animScale>
                                      <p:cBhvr>
                                        <p:cTn id="39" dur="166" decel="50000">
                                          <p:stCondLst>
                                            <p:cond delay="676"/>
                                          </p:stCondLst>
                                        </p:cTn>
                                        <p:tgtEl>
                                          <p:spTgt spid="3">
                                            <p:txEl>
                                              <p:pRg st="3" end="3"/>
                                            </p:txEl>
                                          </p:spTgt>
                                        </p:tgtEl>
                                      </p:cBhvr>
                                      <p:to x="100000" y="100000"/>
                                    </p:animScale>
                                    <p:animScale>
                                      <p:cBhvr>
                                        <p:cTn id="40" dur="26">
                                          <p:stCondLst>
                                            <p:cond delay="1312"/>
                                          </p:stCondLst>
                                        </p:cTn>
                                        <p:tgtEl>
                                          <p:spTgt spid="3">
                                            <p:txEl>
                                              <p:pRg st="3" end="3"/>
                                            </p:txEl>
                                          </p:spTgt>
                                        </p:tgtEl>
                                      </p:cBhvr>
                                      <p:to x="100000" y="80000"/>
                                    </p:animScale>
                                    <p:animScale>
                                      <p:cBhvr>
                                        <p:cTn id="41" dur="166" decel="50000">
                                          <p:stCondLst>
                                            <p:cond delay="1338"/>
                                          </p:stCondLst>
                                        </p:cTn>
                                        <p:tgtEl>
                                          <p:spTgt spid="3">
                                            <p:txEl>
                                              <p:pRg st="3" end="3"/>
                                            </p:txEl>
                                          </p:spTgt>
                                        </p:tgtEl>
                                      </p:cBhvr>
                                      <p:to x="100000" y="100000"/>
                                    </p:animScale>
                                    <p:animScale>
                                      <p:cBhvr>
                                        <p:cTn id="42" dur="26">
                                          <p:stCondLst>
                                            <p:cond delay="1642"/>
                                          </p:stCondLst>
                                        </p:cTn>
                                        <p:tgtEl>
                                          <p:spTgt spid="3">
                                            <p:txEl>
                                              <p:pRg st="3" end="3"/>
                                            </p:txEl>
                                          </p:spTgt>
                                        </p:tgtEl>
                                      </p:cBhvr>
                                      <p:to x="100000" y="90000"/>
                                    </p:animScale>
                                    <p:animScale>
                                      <p:cBhvr>
                                        <p:cTn id="43" dur="166" decel="50000">
                                          <p:stCondLst>
                                            <p:cond delay="1668"/>
                                          </p:stCondLst>
                                        </p:cTn>
                                        <p:tgtEl>
                                          <p:spTgt spid="3">
                                            <p:txEl>
                                              <p:pRg st="3" end="3"/>
                                            </p:txEl>
                                          </p:spTgt>
                                        </p:tgtEl>
                                      </p:cBhvr>
                                      <p:to x="100000" y="100000"/>
                                    </p:animScale>
                                    <p:animScale>
                                      <p:cBhvr>
                                        <p:cTn id="44" dur="26">
                                          <p:stCondLst>
                                            <p:cond delay="1808"/>
                                          </p:stCondLst>
                                        </p:cTn>
                                        <p:tgtEl>
                                          <p:spTgt spid="3">
                                            <p:txEl>
                                              <p:pRg st="3" end="3"/>
                                            </p:txEl>
                                          </p:spTgt>
                                        </p:tgtEl>
                                      </p:cBhvr>
                                      <p:to x="100000" y="95000"/>
                                    </p:animScale>
                                    <p:animScale>
                                      <p:cBhvr>
                                        <p:cTn id="45" dur="166" decel="50000">
                                          <p:stCondLst>
                                            <p:cond delay="1834"/>
                                          </p:stCondLst>
                                        </p:cTn>
                                        <p:tgtEl>
                                          <p:spTgt spid="3">
                                            <p:txEl>
                                              <p:pRg st="3" end="3"/>
                                            </p:txEl>
                                          </p:spTgt>
                                        </p:tgtEl>
                                      </p:cBhvr>
                                      <p:to x="100000" y="100000"/>
                                    </p:animScale>
                                  </p:childTnLst>
                                </p:cTn>
                              </p:par>
                              <p:par>
                                <p:cTn id="46" presetID="31" presetClass="entr" presetSubtype="0" fill="hold" grpId="0" nodeType="withEffect">
                                  <p:stCondLst>
                                    <p:cond delay="1000"/>
                                  </p:stCondLst>
                                  <p:childTnLst>
                                    <p:set>
                                      <p:cBhvr>
                                        <p:cTn id="47" dur="1" fill="hold">
                                          <p:stCondLst>
                                            <p:cond delay="0"/>
                                          </p:stCondLst>
                                        </p:cTn>
                                        <p:tgtEl>
                                          <p:spTgt spid="6"/>
                                        </p:tgtEl>
                                        <p:attrNameLst>
                                          <p:attrName>style.visibility</p:attrName>
                                        </p:attrNameLst>
                                      </p:cBhvr>
                                      <p:to>
                                        <p:strVal val="visible"/>
                                      </p:to>
                                    </p:set>
                                    <p:anim calcmode="lin" valueType="num">
                                      <p:cBhvr>
                                        <p:cTn id="48" dur="3000" fill="hold"/>
                                        <p:tgtEl>
                                          <p:spTgt spid="6"/>
                                        </p:tgtEl>
                                        <p:attrNameLst>
                                          <p:attrName>ppt_w</p:attrName>
                                        </p:attrNameLst>
                                      </p:cBhvr>
                                      <p:tavLst>
                                        <p:tav tm="0">
                                          <p:val>
                                            <p:fltVal val="0"/>
                                          </p:val>
                                        </p:tav>
                                        <p:tav tm="100000">
                                          <p:val>
                                            <p:strVal val="#ppt_w"/>
                                          </p:val>
                                        </p:tav>
                                      </p:tavLst>
                                    </p:anim>
                                    <p:anim calcmode="lin" valueType="num">
                                      <p:cBhvr>
                                        <p:cTn id="49" dur="3000" fill="hold"/>
                                        <p:tgtEl>
                                          <p:spTgt spid="6"/>
                                        </p:tgtEl>
                                        <p:attrNameLst>
                                          <p:attrName>ppt_h</p:attrName>
                                        </p:attrNameLst>
                                      </p:cBhvr>
                                      <p:tavLst>
                                        <p:tav tm="0">
                                          <p:val>
                                            <p:fltVal val="0"/>
                                          </p:val>
                                        </p:tav>
                                        <p:tav tm="100000">
                                          <p:val>
                                            <p:strVal val="#ppt_h"/>
                                          </p:val>
                                        </p:tav>
                                      </p:tavLst>
                                    </p:anim>
                                    <p:anim calcmode="lin" valueType="num">
                                      <p:cBhvr>
                                        <p:cTn id="50" dur="3000" fill="hold"/>
                                        <p:tgtEl>
                                          <p:spTgt spid="6"/>
                                        </p:tgtEl>
                                        <p:attrNameLst>
                                          <p:attrName>style.rotation</p:attrName>
                                        </p:attrNameLst>
                                      </p:cBhvr>
                                      <p:tavLst>
                                        <p:tav tm="0">
                                          <p:val>
                                            <p:fltVal val="90"/>
                                          </p:val>
                                        </p:tav>
                                        <p:tav tm="100000">
                                          <p:val>
                                            <p:fltVal val="0"/>
                                          </p:val>
                                        </p:tav>
                                      </p:tavLst>
                                    </p:anim>
                                    <p:animEffect transition="in" filter="fade">
                                      <p:cBhvr>
                                        <p:cTn id="51" dur="3000"/>
                                        <p:tgtEl>
                                          <p:spTgt spid="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3">
                                            <p:txEl>
                                              <p:pRg st="4" end="4"/>
                                            </p:txEl>
                                          </p:spTgt>
                                        </p:tgtEl>
                                        <p:attrNameLst>
                                          <p:attrName>style.visibility</p:attrName>
                                        </p:attrNameLst>
                                      </p:cBhvr>
                                      <p:to>
                                        <p:strVal val="visible"/>
                                      </p:to>
                                    </p:set>
                                    <p:animEffect transition="in" filter="wipe(left)">
                                      <p:cBhvr>
                                        <p:cTn id="56" dur="1500"/>
                                        <p:tgtEl>
                                          <p:spTgt spid="3">
                                            <p:txEl>
                                              <p:pRg st="4" end="4"/>
                                            </p:txEl>
                                          </p:spTgt>
                                        </p:tgtEl>
                                      </p:cBhvr>
                                    </p:animEffect>
                                  </p:childTnLst>
                                </p:cTn>
                              </p:par>
                            </p:childTnLst>
                          </p:cTn>
                        </p:par>
                        <p:par>
                          <p:cTn id="57" fill="hold">
                            <p:stCondLst>
                              <p:cond delay="1500"/>
                            </p:stCondLst>
                            <p:childTnLst>
                              <p:par>
                                <p:cTn id="58" presetID="22" presetClass="entr" presetSubtype="1" fill="hold" nodeType="afterEffect">
                                  <p:stCondLst>
                                    <p:cond delay="0"/>
                                  </p:stCondLst>
                                  <p:childTnLst>
                                    <p:set>
                                      <p:cBhvr>
                                        <p:cTn id="59" dur="1" fill="hold">
                                          <p:stCondLst>
                                            <p:cond delay="0"/>
                                          </p:stCondLst>
                                        </p:cTn>
                                        <p:tgtEl>
                                          <p:spTgt spid="3">
                                            <p:txEl>
                                              <p:pRg st="5" end="5"/>
                                            </p:txEl>
                                          </p:spTgt>
                                        </p:tgtEl>
                                        <p:attrNameLst>
                                          <p:attrName>style.visibility</p:attrName>
                                        </p:attrNameLst>
                                      </p:cBhvr>
                                      <p:to>
                                        <p:strVal val="visible"/>
                                      </p:to>
                                    </p:set>
                                    <p:animEffect transition="in" filter="wipe(up)">
                                      <p:cBhvr>
                                        <p:cTn id="60" dur="1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CC0099"/>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3452" y="149798"/>
            <a:ext cx="7282855" cy="771316"/>
          </a:xfrm>
          <a:gradFill>
            <a:gsLst>
              <a:gs pos="47000">
                <a:schemeClr val="tx1"/>
              </a:gs>
              <a:gs pos="50000">
                <a:schemeClr val="bg2">
                  <a:tint val="98000"/>
                  <a:satMod val="130000"/>
                  <a:shade val="90000"/>
                  <a:lumMod val="103000"/>
                </a:schemeClr>
              </a:gs>
              <a:gs pos="100000">
                <a:schemeClr val="bg2">
                  <a:shade val="63000"/>
                  <a:satMod val="120000"/>
                </a:schemeClr>
              </a:gs>
            </a:gsLst>
            <a:lin ang="5400000" scaled="0"/>
          </a:gradFill>
          <a:ln w="76200">
            <a:solidFill>
              <a:srgbClr val="FF99FF"/>
            </a:solidFill>
          </a:ln>
          <a:effectLst>
            <a:glow rad="228600">
              <a:schemeClr val="accent6">
                <a:satMod val="175000"/>
                <a:alpha val="40000"/>
              </a:schemeClr>
            </a:glow>
          </a:effectLst>
          <a:scene3d>
            <a:camera prst="orthographicFront"/>
            <a:lightRig rig="threePt" dir="t"/>
          </a:scene3d>
          <a:sp3d>
            <a:bevelT w="101600" prst="riblet"/>
          </a:sp3d>
        </p:spPr>
        <p:txBody>
          <a:bodyPr>
            <a:normAutofit/>
            <a:sp3d extrusionH="57150">
              <a:bevelT w="38100" h="38100"/>
            </a:sp3d>
          </a:bodyPr>
          <a:lstStyle/>
          <a:p>
            <a:pPr algn="ctr"/>
            <a:r>
              <a:rPr lang="en-US" sz="4800" b="1" dirty="0" smtClean="0">
                <a:solidFill>
                  <a:srgbClr val="00B050"/>
                </a:solidFill>
                <a:latin typeface="Arial Black" panose="020B0A04020102020204" pitchFamily="34" charset="0"/>
              </a:rPr>
              <a:t>Tequfah Abandoned </a:t>
            </a:r>
            <a:r>
              <a:rPr lang="en-US" sz="4800" b="1" dirty="0" smtClean="0">
                <a:solidFill>
                  <a:srgbClr val="FF0000"/>
                </a:solidFill>
                <a:latin typeface="Arial Black" panose="020B0A04020102020204" pitchFamily="34" charset="0"/>
              </a:rPr>
              <a:t> </a:t>
            </a:r>
            <a:endParaRPr lang="en-US" sz="4800" b="1" dirty="0">
              <a:solidFill>
                <a:schemeClr val="bg1">
                  <a:lumMod val="85000"/>
                </a:schemeClr>
              </a:solidFill>
              <a:latin typeface="Arial Black" panose="020B0A04020102020204" pitchFamily="34" charset="0"/>
            </a:endParaRPr>
          </a:p>
        </p:txBody>
      </p:sp>
      <p:sp>
        <p:nvSpPr>
          <p:cNvPr id="3" name="Content Placeholder 2"/>
          <p:cNvSpPr>
            <a:spLocks noGrp="1"/>
          </p:cNvSpPr>
          <p:nvPr>
            <p:ph idx="1"/>
          </p:nvPr>
        </p:nvSpPr>
        <p:spPr>
          <a:xfrm>
            <a:off x="229771" y="1825625"/>
            <a:ext cx="11732455" cy="4895850"/>
          </a:xfrm>
          <a:solidFill>
            <a:schemeClr val="bg1"/>
          </a:solidFill>
          <a:ln w="76200">
            <a:solidFill>
              <a:schemeClr val="bg2">
                <a:lumMod val="50000"/>
              </a:schemeClr>
            </a:solidFill>
          </a:ln>
          <a:effectLst>
            <a:glow rad="228600">
              <a:schemeClr val="accent3">
                <a:satMod val="175000"/>
                <a:alpha val="40000"/>
              </a:schemeClr>
            </a:glow>
          </a:effectLst>
          <a:scene3d>
            <a:camera prst="orthographicFront"/>
            <a:lightRig rig="threePt" dir="t"/>
          </a:scene3d>
          <a:sp3d>
            <a:bevelT w="114300" prst="artDeco"/>
          </a:sp3d>
        </p:spPr>
        <p:txBody>
          <a:bodyPr>
            <a:normAutofit/>
            <a:sp3d extrusionH="57150">
              <a:bevelT w="38100" h="38100"/>
            </a:sp3d>
          </a:bodyPr>
          <a:lstStyle/>
          <a:p>
            <a:r>
              <a:rPr lang="en-US" dirty="0" smtClean="0"/>
              <a:t>What occurs when </a:t>
            </a:r>
            <a:r>
              <a:rPr lang="en-US" b="1" dirty="0" smtClean="0">
                <a:solidFill>
                  <a:srgbClr val="0000CC"/>
                </a:solidFill>
              </a:rPr>
              <a:t>Yahuah’s</a:t>
            </a:r>
            <a:r>
              <a:rPr lang="en-US" dirty="0" smtClean="0"/>
              <a:t>  </a:t>
            </a:r>
            <a:r>
              <a:rPr lang="en-US" b="1" i="1" dirty="0" smtClean="0">
                <a:solidFill>
                  <a:srgbClr val="00B050"/>
                </a:solidFill>
              </a:rPr>
              <a:t>Celestial Governing </a:t>
            </a:r>
            <a:r>
              <a:rPr lang="en-US" b="1" i="1" dirty="0">
                <a:solidFill>
                  <a:srgbClr val="00B050"/>
                </a:solidFill>
              </a:rPr>
              <a:t>E</a:t>
            </a:r>
            <a:r>
              <a:rPr lang="en-US" b="1" i="1" dirty="0" smtClean="0">
                <a:solidFill>
                  <a:srgbClr val="00B050"/>
                </a:solidFill>
              </a:rPr>
              <a:t>vent </a:t>
            </a:r>
            <a:r>
              <a:rPr lang="en-US" dirty="0" smtClean="0"/>
              <a:t>– the </a:t>
            </a:r>
            <a:r>
              <a:rPr lang="en-US" b="1" i="1" dirty="0" smtClean="0">
                <a:solidFill>
                  <a:srgbClr val="00B050"/>
                </a:solidFill>
              </a:rPr>
              <a:t>Tequfah</a:t>
            </a:r>
            <a:r>
              <a:rPr lang="en-US" dirty="0" smtClean="0"/>
              <a:t> – is abandoned for a </a:t>
            </a:r>
            <a:r>
              <a:rPr lang="en-US" b="1" dirty="0" smtClean="0">
                <a:solidFill>
                  <a:srgbClr val="FF0000"/>
                </a:solidFill>
              </a:rPr>
              <a:t>dogmatic imposter?</a:t>
            </a:r>
          </a:p>
          <a:p>
            <a:r>
              <a:rPr lang="en-US" b="1" dirty="0" smtClean="0">
                <a:solidFill>
                  <a:srgbClr val="FF0000"/>
                </a:solidFill>
              </a:rPr>
              <a:t>It is then </a:t>
            </a:r>
            <a:r>
              <a:rPr lang="en-US" b="1" dirty="0" smtClean="0">
                <a:effectLst>
                  <a:glow rad="228600">
                    <a:schemeClr val="accent6">
                      <a:satMod val="175000"/>
                      <a:alpha val="40000"/>
                    </a:schemeClr>
                  </a:glow>
                </a:effectLst>
                <a:latin typeface="Arial Black" pitchFamily="34" charset="0"/>
              </a:rPr>
              <a:t>IMPOSSIBLE</a:t>
            </a:r>
            <a:r>
              <a:rPr lang="en-US" b="1" dirty="0" smtClean="0">
                <a:solidFill>
                  <a:srgbClr val="FF0000"/>
                </a:solidFill>
              </a:rPr>
              <a:t> to enter into </a:t>
            </a:r>
            <a:r>
              <a:rPr lang="en-US" b="1" dirty="0" smtClean="0">
                <a:solidFill>
                  <a:srgbClr val="0000CC"/>
                </a:solidFill>
              </a:rPr>
              <a:t>Covenant</a:t>
            </a:r>
            <a:r>
              <a:rPr lang="en-US" b="1" dirty="0" smtClean="0">
                <a:solidFill>
                  <a:srgbClr val="FF0000"/>
                </a:solidFill>
              </a:rPr>
              <a:t> with your </a:t>
            </a:r>
            <a:r>
              <a:rPr lang="en-US" b="1" dirty="0" smtClean="0">
                <a:solidFill>
                  <a:srgbClr val="0000CC"/>
                </a:solidFill>
              </a:rPr>
              <a:t>Creator!</a:t>
            </a:r>
          </a:p>
          <a:p>
            <a:r>
              <a:rPr lang="en-US" dirty="0"/>
              <a:t>What was it that the Pharisees did </a:t>
            </a:r>
            <a:r>
              <a:rPr lang="en-US" dirty="0" smtClean="0"/>
              <a:t>not, </a:t>
            </a:r>
            <a:r>
              <a:rPr lang="en-US" b="1" dirty="0" smtClean="0">
                <a:effectLst>
                  <a:glow rad="127000">
                    <a:srgbClr val="00FF00"/>
                  </a:glow>
                </a:effectLst>
              </a:rPr>
              <a:t>AND COULD NOT,  </a:t>
            </a:r>
            <a:r>
              <a:rPr lang="en-US" dirty="0" smtClean="0"/>
              <a:t>“enter into” </a:t>
            </a:r>
            <a:r>
              <a:rPr lang="en-US" dirty="0"/>
              <a:t>themselves? </a:t>
            </a:r>
            <a:endParaRPr lang="en-US" dirty="0" smtClean="0"/>
          </a:p>
          <a:p>
            <a:r>
              <a:rPr lang="en-US" b="1" dirty="0" smtClean="0">
                <a:solidFill>
                  <a:srgbClr val="0000CC"/>
                </a:solidFill>
              </a:rPr>
              <a:t>Covenant</a:t>
            </a:r>
            <a:r>
              <a:rPr lang="en-US" dirty="0" smtClean="0"/>
              <a:t> with </a:t>
            </a:r>
            <a:r>
              <a:rPr lang="en-US" b="1" dirty="0" smtClean="0">
                <a:solidFill>
                  <a:srgbClr val="0000CC"/>
                </a:solidFill>
              </a:rPr>
              <a:t>Yahuah!</a:t>
            </a:r>
          </a:p>
          <a:p>
            <a:r>
              <a:rPr lang="en-US" dirty="0" smtClean="0">
                <a:solidFill>
                  <a:schemeClr val="tx1">
                    <a:lumMod val="95000"/>
                    <a:lumOff val="5000"/>
                  </a:schemeClr>
                </a:solidFill>
              </a:rPr>
              <a:t>Why could not the Pharisees enter into </a:t>
            </a:r>
            <a:r>
              <a:rPr lang="en-US" b="1" dirty="0" smtClean="0">
                <a:solidFill>
                  <a:srgbClr val="0000CC"/>
                </a:solidFill>
              </a:rPr>
              <a:t>Covenant </a:t>
            </a:r>
            <a:r>
              <a:rPr lang="en-US" dirty="0" smtClean="0">
                <a:solidFill>
                  <a:schemeClr val="tx1">
                    <a:lumMod val="95000"/>
                    <a:lumOff val="5000"/>
                  </a:schemeClr>
                </a:solidFill>
              </a:rPr>
              <a:t>with</a:t>
            </a:r>
            <a:r>
              <a:rPr lang="en-US" b="1" dirty="0" smtClean="0">
                <a:solidFill>
                  <a:srgbClr val="0000CC"/>
                </a:solidFill>
              </a:rPr>
              <a:t> Yahuah?</a:t>
            </a:r>
          </a:p>
          <a:p>
            <a:r>
              <a:rPr lang="en-US" dirty="0" smtClean="0">
                <a:solidFill>
                  <a:schemeClr val="tx1">
                    <a:lumMod val="95000"/>
                    <a:lumOff val="5000"/>
                  </a:schemeClr>
                </a:solidFill>
              </a:rPr>
              <a:t>Because they </a:t>
            </a:r>
            <a:r>
              <a:rPr lang="en-US" b="1" dirty="0" smtClean="0">
                <a:solidFill>
                  <a:srgbClr val="FF0000"/>
                </a:solidFill>
              </a:rPr>
              <a:t>rejected</a:t>
            </a:r>
            <a:r>
              <a:rPr lang="en-US" dirty="0" smtClean="0">
                <a:solidFill>
                  <a:schemeClr val="tx1">
                    <a:lumMod val="95000"/>
                    <a:lumOff val="5000"/>
                  </a:schemeClr>
                </a:solidFill>
              </a:rPr>
              <a:t> the divine institution from Creation that initiated the Qodesh Worship Calendar upon which are the Mo-</a:t>
            </a:r>
            <a:r>
              <a:rPr lang="en-US" dirty="0" err="1" smtClean="0">
                <a:solidFill>
                  <a:schemeClr val="tx1">
                    <a:lumMod val="95000"/>
                    <a:lumOff val="5000"/>
                  </a:schemeClr>
                </a:solidFill>
              </a:rPr>
              <a:t>edim</a:t>
            </a:r>
            <a:r>
              <a:rPr lang="en-US" dirty="0" smtClean="0">
                <a:solidFill>
                  <a:schemeClr val="tx1">
                    <a:lumMod val="95000"/>
                    <a:lumOff val="5000"/>
                  </a:schemeClr>
                </a:solidFill>
              </a:rPr>
              <a:t> (Feasts and Festivals).</a:t>
            </a:r>
          </a:p>
          <a:p>
            <a:r>
              <a:rPr lang="en-US" dirty="0" smtClean="0">
                <a:solidFill>
                  <a:schemeClr val="tx1">
                    <a:lumMod val="95000"/>
                    <a:lumOff val="5000"/>
                  </a:schemeClr>
                </a:solidFill>
              </a:rPr>
              <a:t>The Pharisees thought it better to follow the moon than </a:t>
            </a:r>
            <a:r>
              <a:rPr lang="en-US" b="1" dirty="0" smtClean="0">
                <a:solidFill>
                  <a:srgbClr val="0000CC"/>
                </a:solidFill>
              </a:rPr>
              <a:t>Yahuah’s Tequfah! </a:t>
            </a:r>
            <a:endParaRPr lang="en-US" b="1" dirty="0">
              <a:solidFill>
                <a:srgbClr val="0000CC"/>
              </a:solidFill>
            </a:endParaRPr>
          </a:p>
        </p:txBody>
      </p:sp>
      <p:sp>
        <p:nvSpPr>
          <p:cNvPr id="4" name="Slide Number Placeholder 3"/>
          <p:cNvSpPr>
            <a:spLocks noGrp="1"/>
          </p:cNvSpPr>
          <p:nvPr>
            <p:ph type="sldNum" sz="quarter" idx="12"/>
          </p:nvPr>
        </p:nvSpPr>
        <p:spPr>
          <a:xfrm>
            <a:off x="9150932" y="629400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85</a:t>
            </a:fld>
            <a:endParaRPr lang="en-US" dirty="0">
              <a:solidFill>
                <a:schemeClr val="tx1"/>
              </a:solidFill>
            </a:endParaRPr>
          </a:p>
        </p:txBody>
      </p:sp>
      <p:sp>
        <p:nvSpPr>
          <p:cNvPr id="5" name="Rectangle 4"/>
          <p:cNvSpPr/>
          <p:nvPr/>
        </p:nvSpPr>
        <p:spPr>
          <a:xfrm>
            <a:off x="3244278" y="1054330"/>
            <a:ext cx="5542671" cy="680952"/>
          </a:xfrm>
          <a:prstGeom prst="rect">
            <a:avLst/>
          </a:prstGeom>
          <a:pattFill prst="pct10">
            <a:fgClr>
              <a:schemeClr val="tx1">
                <a:lumMod val="95000"/>
                <a:lumOff val="5000"/>
              </a:schemeClr>
            </a:fgClr>
            <a:bgClr>
              <a:schemeClr val="bg1"/>
            </a:bgClr>
          </a:pattFill>
          <a:effectLst>
            <a:glow rad="228600">
              <a:schemeClr val="accent1">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a:solidFill>
                  <a:srgbClr val="FF0000"/>
                </a:solidFill>
                <a:latin typeface="Arial Black" panose="020B0A04020102020204" pitchFamily="34" charset="0"/>
              </a:rPr>
              <a:t>Out Of Covenant!</a:t>
            </a:r>
            <a:endParaRPr lang="en-US" sz="4400" dirty="0"/>
          </a:p>
        </p:txBody>
      </p:sp>
      <p:sp>
        <p:nvSpPr>
          <p:cNvPr id="6" name="Curved Left Arrow 5"/>
          <p:cNvSpPr/>
          <p:nvPr/>
        </p:nvSpPr>
        <p:spPr>
          <a:xfrm>
            <a:off x="9562186" y="418580"/>
            <a:ext cx="718930" cy="1242656"/>
          </a:xfrm>
          <a:prstGeom prst="curvedLeftArrow">
            <a:avLst>
              <a:gd name="adj1" fmla="val 25000"/>
              <a:gd name="adj2" fmla="val 83125"/>
              <a:gd name="adj3" fmla="val 41304"/>
            </a:avLst>
          </a:prstGeom>
          <a:solidFill>
            <a:srgbClr val="00FF00"/>
          </a:solidFill>
          <a:ln w="38100">
            <a:solidFill>
              <a:schemeClr val="tx1"/>
            </a:solidFill>
          </a:ln>
          <a:effectLst>
            <a:glow rad="342900">
              <a:srgbClr val="34E9FC"/>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ndParaRPr>
          </a:p>
        </p:txBody>
      </p:sp>
    </p:spTree>
    <p:extLst>
      <p:ext uri="{BB962C8B-B14F-4D97-AF65-F5344CB8AC3E}">
        <p14:creationId xmlns:p14="http://schemas.microsoft.com/office/powerpoint/2010/main" val="16104398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10000" fill="hold" grpId="0" nodeType="withEffect">
                                  <p:stCondLst>
                                    <p:cond delay="0"/>
                                  </p:stCondLst>
                                  <p:childTnLst>
                                    <p:anim calcmode="discrete" valueType="str">
                                      <p:cBhvr>
                                        <p:cTn id="6" dur="1000" fill="hold"/>
                                        <p:tgtEl>
                                          <p:spTgt spid="6"/>
                                        </p:tgtEl>
                                        <p:attrNameLst>
                                          <p:attrName>style.visibility</p:attrName>
                                        </p:attrNameLst>
                                      </p:cBhvr>
                                      <p:tavLst>
                                        <p:tav tm="0">
                                          <p:val>
                                            <p:strVal val="hidden"/>
                                          </p:val>
                                        </p:tav>
                                        <p:tav tm="50000">
                                          <p:val>
                                            <p:strVal val="visible"/>
                                          </p:val>
                                        </p:tav>
                                      </p:tavLst>
                                    </p:anim>
                                  </p:childTnLst>
                                </p:cTn>
                              </p:par>
                              <p:par>
                                <p:cTn id="7" presetID="31" presetClass="entr" presetSubtype="0" fill="hold" grpId="0" nodeType="withEffect">
                                  <p:stCondLst>
                                    <p:cond delay="2000"/>
                                  </p:stCondLst>
                                  <p:childTnLst>
                                    <p:set>
                                      <p:cBhvr>
                                        <p:cTn id="8" dur="1" fill="hold">
                                          <p:stCondLst>
                                            <p:cond delay="0"/>
                                          </p:stCondLst>
                                        </p:cTn>
                                        <p:tgtEl>
                                          <p:spTgt spid="5"/>
                                        </p:tgtEl>
                                        <p:attrNameLst>
                                          <p:attrName>style.visibility</p:attrName>
                                        </p:attrNameLst>
                                      </p:cBhvr>
                                      <p:to>
                                        <p:strVal val="visible"/>
                                      </p:to>
                                    </p:set>
                                    <p:anim calcmode="lin" valueType="num">
                                      <p:cBhvr>
                                        <p:cTn id="9" dur="3000" fill="hold"/>
                                        <p:tgtEl>
                                          <p:spTgt spid="5"/>
                                        </p:tgtEl>
                                        <p:attrNameLst>
                                          <p:attrName>ppt_w</p:attrName>
                                        </p:attrNameLst>
                                      </p:cBhvr>
                                      <p:tavLst>
                                        <p:tav tm="0">
                                          <p:val>
                                            <p:fltVal val="0"/>
                                          </p:val>
                                        </p:tav>
                                        <p:tav tm="100000">
                                          <p:val>
                                            <p:strVal val="#ppt_w"/>
                                          </p:val>
                                        </p:tav>
                                      </p:tavLst>
                                    </p:anim>
                                    <p:anim calcmode="lin" valueType="num">
                                      <p:cBhvr>
                                        <p:cTn id="10" dur="3000" fill="hold"/>
                                        <p:tgtEl>
                                          <p:spTgt spid="5"/>
                                        </p:tgtEl>
                                        <p:attrNameLst>
                                          <p:attrName>ppt_h</p:attrName>
                                        </p:attrNameLst>
                                      </p:cBhvr>
                                      <p:tavLst>
                                        <p:tav tm="0">
                                          <p:val>
                                            <p:fltVal val="0"/>
                                          </p:val>
                                        </p:tav>
                                        <p:tav tm="100000">
                                          <p:val>
                                            <p:strVal val="#ppt_h"/>
                                          </p:val>
                                        </p:tav>
                                      </p:tavLst>
                                    </p:anim>
                                    <p:anim calcmode="lin" valueType="num">
                                      <p:cBhvr>
                                        <p:cTn id="11" dur="3000" fill="hold"/>
                                        <p:tgtEl>
                                          <p:spTgt spid="5"/>
                                        </p:tgtEl>
                                        <p:attrNameLst>
                                          <p:attrName>style.rotation</p:attrName>
                                        </p:attrNameLst>
                                      </p:cBhvr>
                                      <p:tavLst>
                                        <p:tav tm="0">
                                          <p:val>
                                            <p:fltVal val="90"/>
                                          </p:val>
                                        </p:tav>
                                        <p:tav tm="100000">
                                          <p:val>
                                            <p:fltVal val="0"/>
                                          </p:val>
                                        </p:tav>
                                      </p:tavLst>
                                    </p:anim>
                                    <p:animEffect transition="in" filter="fade">
                                      <p:cBhvr>
                                        <p:cTn id="12" dur="3000"/>
                                        <p:tgtEl>
                                          <p:spTgt spid="5"/>
                                        </p:tgtEl>
                                      </p:cBhvr>
                                    </p:animEffect>
                                  </p:childTnLst>
                                </p:cTn>
                              </p:par>
                              <p:par>
                                <p:cTn id="13" presetID="36" presetClass="emph" presetSubtype="0" repeatCount="5000" fill="hold" nodeType="withEffect">
                                  <p:stCondLst>
                                    <p:cond delay="4500"/>
                                  </p:stCondLst>
                                  <p:iterate type="lt">
                                    <p:tmPct val="10000"/>
                                  </p:iterate>
                                  <p:childTnLst>
                                    <p:animScale>
                                      <p:cBhvr>
                                        <p:cTn id="14" dur="250" autoRev="1" fill="hold">
                                          <p:stCondLst>
                                            <p:cond delay="0"/>
                                          </p:stCondLst>
                                        </p:cTn>
                                        <p:tgtEl>
                                          <p:spTgt spid="5">
                                            <p:txEl>
                                              <p:pRg st="0" end="0"/>
                                            </p:txEl>
                                          </p:spTgt>
                                        </p:tgtEl>
                                      </p:cBhvr>
                                      <p:to x="80000" y="100000"/>
                                    </p:animScale>
                                    <p:anim by="(#ppt_w*0.10)" calcmode="lin" valueType="num">
                                      <p:cBhvr>
                                        <p:cTn id="15" dur="250" autoRev="1" fill="hold">
                                          <p:stCondLst>
                                            <p:cond delay="0"/>
                                          </p:stCondLst>
                                        </p:cTn>
                                        <p:tgtEl>
                                          <p:spTgt spid="5">
                                            <p:txEl>
                                              <p:pRg st="0" end="0"/>
                                            </p:txEl>
                                          </p:spTgt>
                                        </p:tgtEl>
                                        <p:attrNameLst>
                                          <p:attrName>ppt_x</p:attrName>
                                        </p:attrNameLst>
                                      </p:cBhvr>
                                    </p:anim>
                                    <p:anim by="(-#ppt_w*0.10)" calcmode="lin" valueType="num">
                                      <p:cBhvr>
                                        <p:cTn id="16" dur="250" autoRev="1" fill="hold">
                                          <p:stCondLst>
                                            <p:cond delay="0"/>
                                          </p:stCondLst>
                                        </p:cTn>
                                        <p:tgtEl>
                                          <p:spTgt spid="5">
                                            <p:txEl>
                                              <p:pRg st="0" end="0"/>
                                            </p:txEl>
                                          </p:spTgt>
                                        </p:tgtEl>
                                        <p:attrNameLst>
                                          <p:attrName>ppt_y</p:attrName>
                                        </p:attrNameLst>
                                      </p:cBhvr>
                                    </p:anim>
                                    <p:animRot by="-480000">
                                      <p:cBhvr>
                                        <p:cTn id="17" dur="250" autoRev="1" fill="hold">
                                          <p:stCondLst>
                                            <p:cond delay="0"/>
                                          </p:stCondLst>
                                        </p:cTn>
                                        <p:tgtEl>
                                          <p:spTgt spid="5">
                                            <p:txEl>
                                              <p:pRg st="0" end="0"/>
                                            </p:txEl>
                                          </p:spTgt>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wipe(left)">
                                      <p:cBhvr>
                                        <p:cTn id="22" dur="2000"/>
                                        <p:tgtEl>
                                          <p:spTgt spid="3">
                                            <p:txEl>
                                              <p:pRg st="0" end="0"/>
                                            </p:txEl>
                                          </p:spTgt>
                                        </p:tgtEl>
                                      </p:cBhvr>
                                    </p:animEffect>
                                  </p:childTnLst>
                                </p:cTn>
                              </p:par>
                              <p:par>
                                <p:cTn id="23" presetID="16" presetClass="entr" presetSubtype="21" fill="hold" nodeType="withEffect">
                                  <p:stCondLst>
                                    <p:cond delay="300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20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left)">
                                      <p:cBhvr>
                                        <p:cTn id="30" dur="2000"/>
                                        <p:tgtEl>
                                          <p:spTgt spid="3">
                                            <p:txEl>
                                              <p:pRg st="2" end="2"/>
                                            </p:txEl>
                                          </p:spTgt>
                                        </p:tgtEl>
                                      </p:cBhvr>
                                    </p:animEffect>
                                  </p:childTnLst>
                                </p:cTn>
                              </p:par>
                              <p:par>
                                <p:cTn id="31" presetID="31" presetClass="entr" presetSubtype="0" fill="hold" nodeType="withEffect">
                                  <p:stCondLst>
                                    <p:cond delay="300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5" dur="2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6" dur="2000"/>
                                        <p:tgtEl>
                                          <p:spTgt spid="3">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barn(inVertical)">
                                      <p:cBhvr>
                                        <p:cTn id="41" dur="2000"/>
                                        <p:tgtEl>
                                          <p:spTgt spid="3">
                                            <p:txEl>
                                              <p:pRg st="4" end="4"/>
                                            </p:txEl>
                                          </p:spTgt>
                                        </p:tgtEl>
                                      </p:cBhvr>
                                    </p:animEffect>
                                  </p:childTnLst>
                                </p:cTn>
                              </p:par>
                              <p:par>
                                <p:cTn id="42" presetID="16" presetClass="entr" presetSubtype="21" fill="hold" nodeType="withEffect">
                                  <p:stCondLst>
                                    <p:cond delay="300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barn(inVertical)">
                                      <p:cBhvr>
                                        <p:cTn id="44" dur="2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bg>
      <p:bgPr>
        <a:pattFill prst="shingle">
          <a:fgClr>
            <a:schemeClr val="accent6">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91548" y="1133342"/>
            <a:ext cx="11622156" cy="5588133"/>
          </a:xfrm>
          <a:solidFill>
            <a:schemeClr val="bg1"/>
          </a:solidFill>
          <a:ln w="57150">
            <a:solidFill>
              <a:srgbClr val="C00000"/>
            </a:solidFill>
          </a:ln>
          <a:effectLst>
            <a:glow rad="228600">
              <a:schemeClr val="accent4">
                <a:satMod val="175000"/>
                <a:alpha val="40000"/>
              </a:schemeClr>
            </a:glow>
          </a:effectLst>
          <a:scene3d>
            <a:camera prst="orthographicFront"/>
            <a:lightRig rig="threePt" dir="t"/>
          </a:scene3d>
          <a:sp3d>
            <a:bevelT prst="angle"/>
          </a:sp3d>
        </p:spPr>
        <p:txBody>
          <a:bodyPr>
            <a:noAutofit/>
            <a:sp3d extrusionH="57150">
              <a:bevelT w="38100" h="38100"/>
            </a:sp3d>
          </a:bodyPr>
          <a:lstStyle/>
          <a:p>
            <a:pPr marL="0" indent="0">
              <a:buNone/>
            </a:pPr>
            <a:r>
              <a:rPr lang="en-US" dirty="0"/>
              <a:t>T</a:t>
            </a:r>
            <a:r>
              <a:rPr lang="en-US" dirty="0" smtClean="0"/>
              <a:t>he Pharisees had rejected the Tequfah for the Moon, to which </a:t>
            </a:r>
            <a:r>
              <a:rPr lang="en-US" b="1" dirty="0" smtClean="0">
                <a:solidFill>
                  <a:srgbClr val="0000CC"/>
                </a:solidFill>
              </a:rPr>
              <a:t>Yahusha</a:t>
            </a:r>
            <a:r>
              <a:rPr lang="en-US" dirty="0" smtClean="0"/>
              <a:t> said –</a:t>
            </a:r>
          </a:p>
          <a:p>
            <a:r>
              <a:rPr lang="en-US" sz="2400" dirty="0">
                <a:solidFill>
                  <a:srgbClr val="008080"/>
                </a:solidFill>
                <a:latin typeface="Georgia" panose="02040502050405020303" pitchFamily="18" charset="0"/>
              </a:rPr>
              <a:t>Mat 23:13  </a:t>
            </a:r>
            <a:r>
              <a:rPr lang="en-US" b="1" dirty="0">
                <a:solidFill>
                  <a:srgbClr val="FF0000"/>
                </a:solidFill>
                <a:latin typeface="Georgia" panose="02040502050405020303" pitchFamily="18" charset="0"/>
              </a:rPr>
              <a:t>“But woe to you, </a:t>
            </a:r>
            <a:r>
              <a:rPr lang="en-US" dirty="0">
                <a:latin typeface="Georgia" panose="02040502050405020303" pitchFamily="18" charset="0"/>
              </a:rPr>
              <a:t>scribes and Pharisees, </a:t>
            </a:r>
            <a:r>
              <a:rPr lang="en-US" b="1" dirty="0">
                <a:solidFill>
                  <a:srgbClr val="FF0000"/>
                </a:solidFill>
                <a:latin typeface="Georgia" panose="02040502050405020303" pitchFamily="18" charset="0"/>
              </a:rPr>
              <a:t>hypocrites! </a:t>
            </a:r>
            <a:r>
              <a:rPr lang="en-US" dirty="0">
                <a:solidFill>
                  <a:srgbClr val="9900CC"/>
                </a:solidFill>
                <a:latin typeface="Georgia" panose="02040502050405020303" pitchFamily="18" charset="0"/>
              </a:rPr>
              <a:t>Because you shut up the reign of the heavens before men, </a:t>
            </a:r>
            <a:r>
              <a:rPr lang="en-US" dirty="0">
                <a:latin typeface="Georgia" panose="02040502050405020303" pitchFamily="18" charset="0"/>
              </a:rPr>
              <a:t>for you do not go in, nor do you allow those who are entering to </a:t>
            </a:r>
            <a:r>
              <a:rPr lang="en-US" dirty="0" smtClean="0">
                <a:latin typeface="Georgia" panose="02040502050405020303" pitchFamily="18" charset="0"/>
              </a:rPr>
              <a:t>go.</a:t>
            </a:r>
          </a:p>
          <a:p>
            <a:r>
              <a:rPr lang="en-US" sz="2400" dirty="0">
                <a:solidFill>
                  <a:srgbClr val="008080"/>
                </a:solidFill>
                <a:latin typeface="Georgia" panose="02040502050405020303" pitchFamily="18" charset="0"/>
              </a:rPr>
              <a:t>Mat 23:15  </a:t>
            </a:r>
            <a:r>
              <a:rPr lang="en-US" b="1" dirty="0">
                <a:solidFill>
                  <a:srgbClr val="FF0000"/>
                </a:solidFill>
                <a:latin typeface="Georgia" panose="02040502050405020303" pitchFamily="18" charset="0"/>
              </a:rPr>
              <a:t>“Woe to you, scribes and Pharisees, hypocrites! </a:t>
            </a:r>
            <a:r>
              <a:rPr lang="en-US" dirty="0">
                <a:latin typeface="Georgia" panose="02040502050405020303" pitchFamily="18" charset="0"/>
              </a:rPr>
              <a:t>Because you go about the land and the sea to win one convert, and when he is won, </a:t>
            </a:r>
            <a:r>
              <a:rPr lang="en-US" b="1" dirty="0">
                <a:solidFill>
                  <a:srgbClr val="9900CC"/>
                </a:solidFill>
                <a:latin typeface="Georgia" panose="02040502050405020303" pitchFamily="18" charset="0"/>
              </a:rPr>
              <a:t>you make him a son of </a:t>
            </a:r>
            <a:r>
              <a:rPr lang="en-US" b="1" dirty="0" err="1">
                <a:solidFill>
                  <a:srgbClr val="9900CC"/>
                </a:solidFill>
                <a:latin typeface="Georgia" panose="02040502050405020303" pitchFamily="18" charset="0"/>
              </a:rPr>
              <a:t>Gehenna</a:t>
            </a:r>
            <a:r>
              <a:rPr lang="en-US" b="1" dirty="0">
                <a:solidFill>
                  <a:srgbClr val="9900CC"/>
                </a:solidFill>
                <a:latin typeface="Georgia" panose="02040502050405020303" pitchFamily="18" charset="0"/>
              </a:rPr>
              <a:t> twofold more than yourselves</a:t>
            </a:r>
            <a:r>
              <a:rPr lang="en-US" b="1" dirty="0" smtClean="0">
                <a:solidFill>
                  <a:srgbClr val="9900CC"/>
                </a:solidFill>
                <a:latin typeface="Georgia" panose="02040502050405020303" pitchFamily="18" charset="0"/>
              </a:rPr>
              <a:t>.</a:t>
            </a:r>
          </a:p>
          <a:p>
            <a:r>
              <a:rPr lang="en-US" dirty="0" smtClean="0"/>
              <a:t>How could the Pharisees lead a convert to be in </a:t>
            </a:r>
            <a:r>
              <a:rPr lang="en-US" dirty="0" smtClean="0">
                <a:solidFill>
                  <a:srgbClr val="0000CC"/>
                </a:solidFill>
              </a:rPr>
              <a:t>Covenant</a:t>
            </a:r>
            <a:r>
              <a:rPr lang="en-US" dirty="0" smtClean="0"/>
              <a:t> with </a:t>
            </a:r>
            <a:r>
              <a:rPr lang="en-US" b="1" dirty="0" smtClean="0">
                <a:solidFill>
                  <a:srgbClr val="0000CC"/>
                </a:solidFill>
              </a:rPr>
              <a:t>Yahuah</a:t>
            </a:r>
            <a:r>
              <a:rPr lang="en-US" dirty="0" smtClean="0"/>
              <a:t> when they refused it themselves?</a:t>
            </a:r>
          </a:p>
          <a:p>
            <a:r>
              <a:rPr lang="en-US" dirty="0" smtClean="0"/>
              <a:t>How could they teach about the					                which would place people on the Covenant Calendar of Shem, Noah, Abraham, Isaac, Jacob, Moses and Joshua when they had rejected the </a:t>
            </a:r>
            <a:r>
              <a:rPr lang="en-US" b="1" dirty="0" smtClean="0">
                <a:solidFill>
                  <a:srgbClr val="0000CC"/>
                </a:solidFill>
              </a:rPr>
              <a:t>Word of Yahuah? </a:t>
            </a:r>
            <a:endParaRPr lang="en-US" b="1" dirty="0">
              <a:solidFill>
                <a:srgbClr val="0000CC"/>
              </a:solidFill>
            </a:endParaRPr>
          </a:p>
        </p:txBody>
      </p:sp>
      <p:sp>
        <p:nvSpPr>
          <p:cNvPr id="4" name="Slide Number Placeholder 3"/>
          <p:cNvSpPr>
            <a:spLocks noGrp="1"/>
          </p:cNvSpPr>
          <p:nvPr>
            <p:ph type="sldNum" sz="quarter" idx="12"/>
          </p:nvPr>
        </p:nvSpPr>
        <p:spPr>
          <a:xfrm>
            <a:off x="11512627" y="5962246"/>
            <a:ext cx="371696"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solidFill>
              </a:rPr>
              <a:t>86</a:t>
            </a:fld>
            <a:endParaRPr lang="en-US" dirty="0">
              <a:solidFill>
                <a:schemeClr val="tx1"/>
              </a:solidFill>
            </a:endParaRPr>
          </a:p>
        </p:txBody>
      </p:sp>
      <p:sp>
        <p:nvSpPr>
          <p:cNvPr id="6" name="Title 5"/>
          <p:cNvSpPr>
            <a:spLocks noGrp="1"/>
          </p:cNvSpPr>
          <p:nvPr>
            <p:ph type="title"/>
          </p:nvPr>
        </p:nvSpPr>
        <p:spPr>
          <a:xfrm>
            <a:off x="221372" y="190312"/>
            <a:ext cx="11748956" cy="787814"/>
          </a:xfrm>
          <a:prstGeom prst="rect">
            <a:avLst/>
          </a:prstGeom>
          <a:gradFill>
            <a:gsLst>
              <a:gs pos="0">
                <a:srgbClr val="FF0000"/>
              </a:gs>
              <a:gs pos="50000">
                <a:schemeClr val="bg2">
                  <a:tint val="98000"/>
                  <a:satMod val="130000"/>
                  <a:shade val="90000"/>
                  <a:lumMod val="103000"/>
                </a:schemeClr>
              </a:gs>
              <a:gs pos="100000">
                <a:schemeClr val="bg2">
                  <a:shade val="63000"/>
                  <a:satMod val="120000"/>
                </a:schemeClr>
              </a:gs>
            </a:gsLst>
            <a:lin ang="5400000" scaled="0"/>
          </a:gradFill>
          <a:ln w="57150">
            <a:solidFill>
              <a:srgbClr val="C00000"/>
            </a:solidFill>
          </a:ln>
          <a:effectLst>
            <a:glow rad="228600">
              <a:srgbClr val="FFC000">
                <a:alpha val="40000"/>
              </a:srgb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4400" b="1" dirty="0" err="1" smtClean="0">
                <a:solidFill>
                  <a:srgbClr val="0000CC"/>
                </a:solidFill>
                <a:latin typeface="Arial Black" panose="020B0A04020102020204" pitchFamily="34" charset="0"/>
              </a:rPr>
              <a:t>Yahusha’s</a:t>
            </a:r>
            <a:r>
              <a:rPr lang="en-US" sz="4400" b="1" dirty="0" smtClean="0">
                <a:solidFill>
                  <a:srgbClr val="FF0000"/>
                </a:solidFill>
                <a:latin typeface="Arial Black" panose="020B0A04020102020204" pitchFamily="34" charset="0"/>
              </a:rPr>
              <a:t> Response to Their Choice!</a:t>
            </a:r>
            <a:endParaRPr lang="en-US" sz="4400" dirty="0"/>
          </a:p>
        </p:txBody>
      </p:sp>
      <p:sp>
        <p:nvSpPr>
          <p:cNvPr id="7" name="Rectangle 6"/>
          <p:cNvSpPr/>
          <p:nvPr/>
        </p:nvSpPr>
        <p:spPr>
          <a:xfrm>
            <a:off x="5414653" y="5402134"/>
            <a:ext cx="5245560" cy="459997"/>
          </a:xfrm>
          <a:prstGeom prst="rect">
            <a:avLst/>
          </a:prstGeom>
          <a:gradFill>
            <a:gsLst>
              <a:gs pos="0">
                <a:srgbClr val="34E9FC"/>
              </a:gs>
              <a:gs pos="50000">
                <a:schemeClr val="bg2">
                  <a:tint val="98000"/>
                  <a:satMod val="130000"/>
                  <a:shade val="90000"/>
                  <a:lumMod val="103000"/>
                </a:schemeClr>
              </a:gs>
              <a:gs pos="100000">
                <a:schemeClr val="bg2">
                  <a:shade val="63000"/>
                  <a:satMod val="120000"/>
                </a:schemeClr>
              </a:gs>
            </a:gsLst>
            <a:lin ang="5400000" scaled="0"/>
          </a:gradFill>
          <a:ln w="57150">
            <a:solidFill>
              <a:srgbClr val="C00000"/>
            </a:solidFill>
          </a:ln>
          <a:effectLst>
            <a:glow rad="127000">
              <a:srgbClr val="FF3399"/>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b="1" dirty="0">
                <a:solidFill>
                  <a:srgbClr val="0000CC"/>
                </a:solidFill>
              </a:rPr>
              <a:t>k</a:t>
            </a:r>
            <a:r>
              <a:rPr lang="en-US" sz="2800" b="1" dirty="0" smtClean="0">
                <a:solidFill>
                  <a:srgbClr val="0000CC"/>
                </a:solidFill>
              </a:rPr>
              <a:t>ey of knowledge – the Tequfah – </a:t>
            </a:r>
            <a:endParaRPr lang="en-US" sz="2800" b="1" dirty="0">
              <a:solidFill>
                <a:srgbClr val="0000CC"/>
              </a:solidFill>
            </a:endParaRPr>
          </a:p>
        </p:txBody>
      </p:sp>
    </p:spTree>
    <p:extLst>
      <p:ext uri="{BB962C8B-B14F-4D97-AF65-F5344CB8AC3E}">
        <p14:creationId xmlns:p14="http://schemas.microsoft.com/office/powerpoint/2010/main" val="41961380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2000"/>
                                  </p:stCondLst>
                                  <p:childTnLst>
                                    <p:set>
                                      <p:cBhvr>
                                        <p:cTn id="6" dur="1" fill="hold">
                                          <p:stCondLst>
                                            <p:cond delay="0"/>
                                          </p:stCondLst>
                                        </p:cTn>
                                        <p:tgtEl>
                                          <p:spTgt spid="6"/>
                                        </p:tgtEl>
                                        <p:attrNameLst>
                                          <p:attrName>style.visibility</p:attrName>
                                        </p:attrNameLst>
                                      </p:cBhvr>
                                      <p:to>
                                        <p:strVal val="visible"/>
                                      </p:to>
                                    </p:set>
                                    <p:anim calcmode="lin" valueType="num">
                                      <p:cBhvr>
                                        <p:cTn id="7" dur="3000" fill="hold"/>
                                        <p:tgtEl>
                                          <p:spTgt spid="6"/>
                                        </p:tgtEl>
                                        <p:attrNameLst>
                                          <p:attrName>ppt_w</p:attrName>
                                        </p:attrNameLst>
                                      </p:cBhvr>
                                      <p:tavLst>
                                        <p:tav tm="0">
                                          <p:val>
                                            <p:fltVal val="0"/>
                                          </p:val>
                                        </p:tav>
                                        <p:tav tm="100000">
                                          <p:val>
                                            <p:strVal val="#ppt_w"/>
                                          </p:val>
                                        </p:tav>
                                      </p:tavLst>
                                    </p:anim>
                                    <p:anim calcmode="lin" valueType="num">
                                      <p:cBhvr>
                                        <p:cTn id="8" dur="3000" fill="hold"/>
                                        <p:tgtEl>
                                          <p:spTgt spid="6"/>
                                        </p:tgtEl>
                                        <p:attrNameLst>
                                          <p:attrName>ppt_h</p:attrName>
                                        </p:attrNameLst>
                                      </p:cBhvr>
                                      <p:tavLst>
                                        <p:tav tm="0">
                                          <p:val>
                                            <p:fltVal val="0"/>
                                          </p:val>
                                        </p:tav>
                                        <p:tav tm="100000">
                                          <p:val>
                                            <p:strVal val="#ppt_h"/>
                                          </p:val>
                                        </p:tav>
                                      </p:tavLst>
                                    </p:anim>
                                    <p:anim calcmode="lin" valueType="num">
                                      <p:cBhvr>
                                        <p:cTn id="9" dur="3000" fill="hold"/>
                                        <p:tgtEl>
                                          <p:spTgt spid="6"/>
                                        </p:tgtEl>
                                        <p:attrNameLst>
                                          <p:attrName>style.rotation</p:attrName>
                                        </p:attrNameLst>
                                      </p:cBhvr>
                                      <p:tavLst>
                                        <p:tav tm="0">
                                          <p:val>
                                            <p:fltVal val="90"/>
                                          </p:val>
                                        </p:tav>
                                        <p:tav tm="100000">
                                          <p:val>
                                            <p:fltVal val="0"/>
                                          </p:val>
                                        </p:tav>
                                      </p:tavLst>
                                    </p:anim>
                                    <p:animEffect transition="in" filter="fade">
                                      <p:cBhvr>
                                        <p:cTn id="10" dur="3000"/>
                                        <p:tgtEl>
                                          <p:spTgt spid="6"/>
                                        </p:tgtEl>
                                      </p:cBhvr>
                                    </p:animEffect>
                                  </p:childTnLst>
                                </p:cTn>
                              </p:par>
                              <p:par>
                                <p:cTn id="11" presetID="36" presetClass="emph" presetSubtype="0" repeatCount="5000" fill="hold" nodeType="withEffect">
                                  <p:stCondLst>
                                    <p:cond delay="4500"/>
                                  </p:stCondLst>
                                  <p:iterate type="lt">
                                    <p:tmPct val="10000"/>
                                  </p:iterate>
                                  <p:childTnLst>
                                    <p:animScale>
                                      <p:cBhvr>
                                        <p:cTn id="12" dur="250" autoRev="1" fill="hold">
                                          <p:stCondLst>
                                            <p:cond delay="0"/>
                                          </p:stCondLst>
                                        </p:cTn>
                                        <p:tgtEl>
                                          <p:spTgt spid="6">
                                            <p:txEl>
                                              <p:pRg st="0" end="0"/>
                                            </p:txEl>
                                          </p:spTgt>
                                        </p:tgtEl>
                                      </p:cBhvr>
                                      <p:to x="80000" y="100000"/>
                                    </p:animScale>
                                    <p:anim by="(#ppt_w*0.10)" calcmode="lin" valueType="num">
                                      <p:cBhvr>
                                        <p:cTn id="13" dur="250" autoRev="1" fill="hold">
                                          <p:stCondLst>
                                            <p:cond delay="0"/>
                                          </p:stCondLst>
                                        </p:cTn>
                                        <p:tgtEl>
                                          <p:spTgt spid="6">
                                            <p:txEl>
                                              <p:pRg st="0" end="0"/>
                                            </p:txEl>
                                          </p:spTgt>
                                        </p:tgtEl>
                                        <p:attrNameLst>
                                          <p:attrName>ppt_x</p:attrName>
                                        </p:attrNameLst>
                                      </p:cBhvr>
                                    </p:anim>
                                    <p:anim by="(-#ppt_w*0.10)" calcmode="lin" valueType="num">
                                      <p:cBhvr>
                                        <p:cTn id="14" dur="250" autoRev="1" fill="hold">
                                          <p:stCondLst>
                                            <p:cond delay="0"/>
                                          </p:stCondLst>
                                        </p:cTn>
                                        <p:tgtEl>
                                          <p:spTgt spid="6">
                                            <p:txEl>
                                              <p:pRg st="0" end="0"/>
                                            </p:txEl>
                                          </p:spTgt>
                                        </p:tgtEl>
                                        <p:attrNameLst>
                                          <p:attrName>ppt_y</p:attrName>
                                        </p:attrNameLst>
                                      </p:cBhvr>
                                    </p:anim>
                                    <p:animRot by="-480000">
                                      <p:cBhvr>
                                        <p:cTn id="15" dur="250" autoRev="1" fill="hold">
                                          <p:stCondLst>
                                            <p:cond delay="0"/>
                                          </p:stCondLst>
                                        </p:cTn>
                                        <p:tgtEl>
                                          <p:spTgt spid="6">
                                            <p:txEl>
                                              <p:pRg st="0" end="0"/>
                                            </p:txEl>
                                          </p:spTgt>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down)">
                                      <p:cBhvr>
                                        <p:cTn id="20" dur="580">
                                          <p:stCondLst>
                                            <p:cond delay="0"/>
                                          </p:stCondLst>
                                        </p:cTn>
                                        <p:tgtEl>
                                          <p:spTgt spid="3">
                                            <p:txEl>
                                              <p:pRg st="3" end="3"/>
                                            </p:txEl>
                                          </p:spTgt>
                                        </p:tgtEl>
                                      </p:cBhvr>
                                    </p:animEffect>
                                    <p:anim calcmode="lin" valueType="num">
                                      <p:cBhvr>
                                        <p:cTn id="21"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3" end="3"/>
                                            </p:txEl>
                                          </p:spTgt>
                                        </p:tgtEl>
                                      </p:cBhvr>
                                      <p:to x="100000" y="60000"/>
                                    </p:animScale>
                                    <p:animScale>
                                      <p:cBhvr>
                                        <p:cTn id="27" dur="166" decel="50000">
                                          <p:stCondLst>
                                            <p:cond delay="676"/>
                                          </p:stCondLst>
                                        </p:cTn>
                                        <p:tgtEl>
                                          <p:spTgt spid="3">
                                            <p:txEl>
                                              <p:pRg st="3" end="3"/>
                                            </p:txEl>
                                          </p:spTgt>
                                        </p:tgtEl>
                                      </p:cBhvr>
                                      <p:to x="100000" y="100000"/>
                                    </p:animScale>
                                    <p:animScale>
                                      <p:cBhvr>
                                        <p:cTn id="28" dur="26">
                                          <p:stCondLst>
                                            <p:cond delay="1312"/>
                                          </p:stCondLst>
                                        </p:cTn>
                                        <p:tgtEl>
                                          <p:spTgt spid="3">
                                            <p:txEl>
                                              <p:pRg st="3" end="3"/>
                                            </p:txEl>
                                          </p:spTgt>
                                        </p:tgtEl>
                                      </p:cBhvr>
                                      <p:to x="100000" y="80000"/>
                                    </p:animScale>
                                    <p:animScale>
                                      <p:cBhvr>
                                        <p:cTn id="29" dur="166" decel="50000">
                                          <p:stCondLst>
                                            <p:cond delay="1338"/>
                                          </p:stCondLst>
                                        </p:cTn>
                                        <p:tgtEl>
                                          <p:spTgt spid="3">
                                            <p:txEl>
                                              <p:pRg st="3" end="3"/>
                                            </p:txEl>
                                          </p:spTgt>
                                        </p:tgtEl>
                                      </p:cBhvr>
                                      <p:to x="100000" y="100000"/>
                                    </p:animScale>
                                    <p:animScale>
                                      <p:cBhvr>
                                        <p:cTn id="30" dur="26">
                                          <p:stCondLst>
                                            <p:cond delay="1642"/>
                                          </p:stCondLst>
                                        </p:cTn>
                                        <p:tgtEl>
                                          <p:spTgt spid="3">
                                            <p:txEl>
                                              <p:pRg st="3" end="3"/>
                                            </p:txEl>
                                          </p:spTgt>
                                        </p:tgtEl>
                                      </p:cBhvr>
                                      <p:to x="100000" y="90000"/>
                                    </p:animScale>
                                    <p:animScale>
                                      <p:cBhvr>
                                        <p:cTn id="31" dur="166" decel="50000">
                                          <p:stCondLst>
                                            <p:cond delay="1668"/>
                                          </p:stCondLst>
                                        </p:cTn>
                                        <p:tgtEl>
                                          <p:spTgt spid="3">
                                            <p:txEl>
                                              <p:pRg st="3" end="3"/>
                                            </p:txEl>
                                          </p:spTgt>
                                        </p:tgtEl>
                                      </p:cBhvr>
                                      <p:to x="100000" y="100000"/>
                                    </p:animScale>
                                    <p:animScale>
                                      <p:cBhvr>
                                        <p:cTn id="32" dur="26">
                                          <p:stCondLst>
                                            <p:cond delay="1808"/>
                                          </p:stCondLst>
                                        </p:cTn>
                                        <p:tgtEl>
                                          <p:spTgt spid="3">
                                            <p:txEl>
                                              <p:pRg st="3" end="3"/>
                                            </p:txEl>
                                          </p:spTgt>
                                        </p:tgtEl>
                                      </p:cBhvr>
                                      <p:to x="100000" y="95000"/>
                                    </p:animScale>
                                    <p:animScale>
                                      <p:cBhvr>
                                        <p:cTn id="33" dur="166" decel="50000">
                                          <p:stCondLst>
                                            <p:cond delay="1834"/>
                                          </p:stCondLst>
                                        </p:cTn>
                                        <p:tgtEl>
                                          <p:spTgt spid="3">
                                            <p:txEl>
                                              <p:pRg st="3" end="3"/>
                                            </p:txEl>
                                          </p:spTgt>
                                        </p:tgtEl>
                                      </p:cBhvr>
                                      <p:to x="100000" y="100000"/>
                                    </p:animScale>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1000" fill="hold"/>
                                        <p:tgtEl>
                                          <p:spTgt spid="7"/>
                                        </p:tgtEl>
                                        <p:attrNameLst>
                                          <p:attrName>ppt_w</p:attrName>
                                        </p:attrNameLst>
                                      </p:cBhvr>
                                      <p:tavLst>
                                        <p:tav tm="0">
                                          <p:val>
                                            <p:fltVal val="0"/>
                                          </p:val>
                                        </p:tav>
                                        <p:tav tm="100000">
                                          <p:val>
                                            <p:strVal val="#ppt_w"/>
                                          </p:val>
                                        </p:tav>
                                      </p:tavLst>
                                    </p:anim>
                                    <p:anim calcmode="lin" valueType="num">
                                      <p:cBhvr>
                                        <p:cTn id="45" dur="1000" fill="hold"/>
                                        <p:tgtEl>
                                          <p:spTgt spid="7"/>
                                        </p:tgtEl>
                                        <p:attrNameLst>
                                          <p:attrName>ppt_h</p:attrName>
                                        </p:attrNameLst>
                                      </p:cBhvr>
                                      <p:tavLst>
                                        <p:tav tm="0">
                                          <p:val>
                                            <p:fltVal val="0"/>
                                          </p:val>
                                        </p:tav>
                                        <p:tav tm="100000">
                                          <p:val>
                                            <p:strVal val="#ppt_h"/>
                                          </p:val>
                                        </p:tav>
                                      </p:tavLst>
                                    </p:anim>
                                    <p:anim calcmode="lin" valueType="num">
                                      <p:cBhvr>
                                        <p:cTn id="46" dur="1000" fill="hold"/>
                                        <p:tgtEl>
                                          <p:spTgt spid="7"/>
                                        </p:tgtEl>
                                        <p:attrNameLst>
                                          <p:attrName>style.rotation</p:attrName>
                                        </p:attrNameLst>
                                      </p:cBhvr>
                                      <p:tavLst>
                                        <p:tav tm="0">
                                          <p:val>
                                            <p:fltVal val="90"/>
                                          </p:val>
                                        </p:tav>
                                        <p:tav tm="100000">
                                          <p:val>
                                            <p:fltVal val="0"/>
                                          </p:val>
                                        </p:tav>
                                      </p:tavLst>
                                    </p:anim>
                                    <p:animEffect transition="in" filter="fade">
                                      <p:cBhvr>
                                        <p:cTn id="4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21346" y="615846"/>
            <a:ext cx="11309992" cy="5995969"/>
          </a:xfrm>
          <a:solidFill>
            <a:schemeClr val="bg1">
              <a:lumMod val="85000"/>
            </a:schemeClr>
          </a:solidFill>
          <a:ln w="76200">
            <a:solidFill>
              <a:srgbClr val="FF0000"/>
            </a:solidFill>
          </a:ln>
          <a:scene3d>
            <a:camera prst="orthographicFront"/>
            <a:lightRig rig="threePt" dir="t"/>
          </a:scene3d>
          <a:sp3d>
            <a:bevelT w="114300" prst="artDeco"/>
          </a:sp3d>
        </p:spPr>
        <p:txBody>
          <a:bodyPr lIns="182880" tIns="182880">
            <a:normAutofit/>
            <a:sp3d extrusionH="57150">
              <a:bevelT w="38100" h="38100"/>
            </a:sp3d>
          </a:bodyPr>
          <a:lstStyle/>
          <a:p>
            <a:endParaRPr lang="en-US" sz="500" dirty="0" smtClean="0"/>
          </a:p>
          <a:p>
            <a:pPr>
              <a:spcBef>
                <a:spcPts val="0"/>
              </a:spcBef>
              <a:spcAft>
                <a:spcPts val="1800"/>
              </a:spcAft>
              <a:buClr>
                <a:srgbClr val="FF0000"/>
              </a:buClr>
            </a:pPr>
            <a:r>
              <a:rPr lang="en-US" dirty="0" smtClean="0"/>
              <a:t>When the Feasts and Festivals are observed according to </a:t>
            </a:r>
            <a:r>
              <a:rPr lang="en-US" b="1" dirty="0" smtClean="0">
                <a:solidFill>
                  <a:srgbClr val="FF0000"/>
                </a:solidFill>
              </a:rPr>
              <a:t>moon tradition, </a:t>
            </a:r>
            <a:r>
              <a:rPr lang="en-US" dirty="0" smtClean="0"/>
              <a:t>they are not on the Qodesh (Set-Apart) Appointed Times of </a:t>
            </a:r>
            <a:r>
              <a:rPr lang="en-US" b="1" dirty="0" smtClean="0">
                <a:solidFill>
                  <a:srgbClr val="0000FF"/>
                </a:solidFill>
              </a:rPr>
              <a:t>Yahuah.</a:t>
            </a:r>
            <a:endParaRPr lang="en-US" dirty="0" smtClean="0">
              <a:solidFill>
                <a:srgbClr val="0000FF"/>
              </a:solidFill>
            </a:endParaRPr>
          </a:p>
          <a:p>
            <a:pPr>
              <a:spcBef>
                <a:spcPts val="0"/>
              </a:spcBef>
              <a:spcAft>
                <a:spcPts val="1800"/>
              </a:spcAft>
              <a:buClr>
                <a:srgbClr val="FF0000"/>
              </a:buClr>
            </a:pPr>
            <a:r>
              <a:rPr lang="en-US" dirty="0" smtClean="0"/>
              <a:t>These </a:t>
            </a:r>
            <a:r>
              <a:rPr lang="en-US" dirty="0"/>
              <a:t>f</a:t>
            </a:r>
            <a:r>
              <a:rPr lang="en-US" dirty="0" smtClean="0"/>
              <a:t>easts and festivals then become 		     feasts, 	     assemblies, 		 </a:t>
            </a:r>
            <a:r>
              <a:rPr lang="en-US" dirty="0" err="1" smtClean="0"/>
              <a:t>shabbaths</a:t>
            </a:r>
            <a:r>
              <a:rPr lang="en-US" dirty="0" smtClean="0"/>
              <a:t> and 		     </a:t>
            </a:r>
            <a:r>
              <a:rPr lang="en-US" b="1" u="sng" dirty="0" smtClean="0">
                <a:solidFill>
                  <a:srgbClr val="C00000"/>
                </a:solidFill>
              </a:rPr>
              <a:t>NEW </a:t>
            </a:r>
            <a:r>
              <a:rPr lang="en-US" b="1" u="sng" strike="sngStrike" dirty="0" smtClean="0">
                <a:solidFill>
                  <a:srgbClr val="C00000"/>
                </a:solidFill>
              </a:rPr>
              <a:t>MOONS</a:t>
            </a:r>
            <a:r>
              <a:rPr lang="en-US" b="1" dirty="0" smtClean="0">
                <a:solidFill>
                  <a:srgbClr val="C00000"/>
                </a:solidFill>
              </a:rPr>
              <a:t> </a:t>
            </a:r>
            <a:r>
              <a:rPr lang="en-US" b="1" dirty="0" smtClean="0"/>
              <a:t>(Months), </a:t>
            </a:r>
            <a:r>
              <a:rPr lang="en-US" dirty="0" smtClean="0"/>
              <a:t>which are an 					   to </a:t>
            </a:r>
            <a:r>
              <a:rPr lang="en-US" b="1" dirty="0" smtClean="0">
                <a:solidFill>
                  <a:srgbClr val="0000FF"/>
                </a:solidFill>
              </a:rPr>
              <a:t>Yahuah. </a:t>
            </a:r>
            <a:r>
              <a:rPr lang="en-US" b="1" dirty="0">
                <a:solidFill>
                  <a:srgbClr val="0000FF"/>
                </a:solidFill>
              </a:rPr>
              <a:t> </a:t>
            </a:r>
            <a:r>
              <a:rPr lang="en-US" b="1" dirty="0" smtClean="0">
                <a:solidFill>
                  <a:srgbClr val="0000FF"/>
                </a:solidFill>
              </a:rPr>
              <a:t>     </a:t>
            </a:r>
            <a:r>
              <a:rPr lang="en-US" dirty="0" smtClean="0">
                <a:solidFill>
                  <a:srgbClr val="00B050"/>
                </a:solidFill>
              </a:rPr>
              <a:t>(Ref Isaiah 1:11-15.)</a:t>
            </a:r>
          </a:p>
          <a:p>
            <a:pPr>
              <a:spcBef>
                <a:spcPts val="0"/>
              </a:spcBef>
              <a:spcAft>
                <a:spcPts val="1800"/>
              </a:spcAft>
              <a:buClr>
                <a:srgbClr val="FF0000"/>
              </a:buClr>
            </a:pPr>
            <a:r>
              <a:rPr lang="en-US" b="1" dirty="0" smtClean="0">
                <a:solidFill>
                  <a:srgbClr val="FF0000"/>
                </a:solidFill>
              </a:rPr>
              <a:t>Why?  Because they are on the Dragon’s schedule, upon which a curse was placed at the destruction of Jericho, </a:t>
            </a:r>
            <a:r>
              <a:rPr lang="en-US" b="1" u="sng" dirty="0" smtClean="0">
                <a:solidFill>
                  <a:srgbClr val="FF0000"/>
                </a:solidFill>
              </a:rPr>
              <a:t>the center of moon worship</a:t>
            </a:r>
            <a:r>
              <a:rPr lang="en-US" b="1" dirty="0" smtClean="0">
                <a:solidFill>
                  <a:srgbClr val="FF0000"/>
                </a:solidFill>
              </a:rPr>
              <a:t>.</a:t>
            </a:r>
          </a:p>
          <a:p>
            <a:pPr>
              <a:spcBef>
                <a:spcPts val="0"/>
              </a:spcBef>
              <a:spcAft>
                <a:spcPts val="1800"/>
              </a:spcAft>
              <a:buClr>
                <a:srgbClr val="FF0000"/>
              </a:buClr>
            </a:pPr>
            <a:r>
              <a:rPr lang="en-US" b="1" dirty="0" smtClean="0">
                <a:solidFill>
                  <a:srgbClr val="FF0000"/>
                </a:solidFill>
              </a:rPr>
              <a:t>On the deeper context, that curse was placed upon the person(s) who continue to rebuild the </a:t>
            </a:r>
            <a:r>
              <a:rPr lang="en-US" b="1" u="sng" dirty="0" smtClean="0">
                <a:solidFill>
                  <a:srgbClr val="FF0000"/>
                </a:solidFill>
              </a:rPr>
              <a:t>pagan system of moon worship</a:t>
            </a:r>
            <a:r>
              <a:rPr lang="en-US" b="1" dirty="0" smtClean="0">
                <a:solidFill>
                  <a:srgbClr val="FF0000"/>
                </a:solidFill>
              </a:rPr>
              <a:t>. </a:t>
            </a:r>
          </a:p>
          <a:p>
            <a:pPr>
              <a:spcBef>
                <a:spcPts val="0"/>
              </a:spcBef>
              <a:spcAft>
                <a:spcPts val="1800"/>
              </a:spcAft>
              <a:buClr>
                <a:srgbClr val="FF0000"/>
              </a:buClr>
            </a:pPr>
            <a:r>
              <a:rPr lang="en-US" b="1" dirty="0" smtClean="0">
                <a:solidFill>
                  <a:srgbClr val="0000FF"/>
                </a:solidFill>
              </a:rPr>
              <a:t>Yahuah</a:t>
            </a:r>
            <a:r>
              <a:rPr lang="en-US" b="1" dirty="0" smtClean="0">
                <a:solidFill>
                  <a:srgbClr val="FF0000"/>
                </a:solidFill>
              </a:rPr>
              <a:t> cannot be with us and deliver the coveted </a:t>
            </a:r>
            <a:r>
              <a:rPr lang="en-US" b="1" dirty="0" err="1" smtClean="0">
                <a:solidFill>
                  <a:srgbClr val="0000FF"/>
                </a:solidFill>
              </a:rPr>
              <a:t>Ruach</a:t>
            </a:r>
            <a:r>
              <a:rPr lang="en-US" b="1" dirty="0" smtClean="0">
                <a:solidFill>
                  <a:srgbClr val="0000FF"/>
                </a:solidFill>
              </a:rPr>
              <a:t> Ha Qodesh </a:t>
            </a:r>
            <a:br>
              <a:rPr lang="en-US" b="1" dirty="0" smtClean="0">
                <a:solidFill>
                  <a:srgbClr val="0000FF"/>
                </a:solidFill>
              </a:rPr>
            </a:br>
            <a:r>
              <a:rPr lang="en-US" b="1" dirty="0" smtClean="0">
                <a:solidFill>
                  <a:srgbClr val="FF0000"/>
                </a:solidFill>
              </a:rPr>
              <a:t>to us </a:t>
            </a:r>
            <a:r>
              <a:rPr lang="en-US" b="1" u="sng" dirty="0" smtClean="0">
                <a:solidFill>
                  <a:srgbClr val="FF0000"/>
                </a:solidFill>
              </a:rPr>
              <a:t>WHEN</a:t>
            </a:r>
            <a:r>
              <a:rPr lang="en-US" b="1" dirty="0" smtClean="0">
                <a:solidFill>
                  <a:srgbClr val="FF0000"/>
                </a:solidFill>
              </a:rPr>
              <a:t> we choose to follow the traditions of man.</a:t>
            </a:r>
            <a:endParaRPr lang="en-US" b="1" dirty="0">
              <a:solidFill>
                <a:srgbClr val="FF0000"/>
              </a:solidFill>
            </a:endParaRPr>
          </a:p>
        </p:txBody>
      </p:sp>
      <p:sp>
        <p:nvSpPr>
          <p:cNvPr id="2" name="Slide Number Placeholder 1"/>
          <p:cNvSpPr>
            <a:spLocks noGrp="1"/>
          </p:cNvSpPr>
          <p:nvPr>
            <p:ph type="sldNum" sz="quarter" idx="12"/>
          </p:nvPr>
        </p:nvSpPr>
        <p:spPr>
          <a:xfrm>
            <a:off x="8922330" y="6190094"/>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87</a:t>
            </a:fld>
            <a:endParaRPr lang="en-US" dirty="0">
              <a:solidFill>
                <a:schemeClr val="tx1">
                  <a:lumMod val="95000"/>
                  <a:lumOff val="5000"/>
                </a:schemeClr>
              </a:solidFill>
            </a:endParaRPr>
          </a:p>
        </p:txBody>
      </p:sp>
      <p:sp>
        <p:nvSpPr>
          <p:cNvPr id="4" name="Rectangle 3"/>
          <p:cNvSpPr/>
          <p:nvPr/>
        </p:nvSpPr>
        <p:spPr>
          <a:xfrm>
            <a:off x="6548547" y="1849009"/>
            <a:ext cx="1687132" cy="373487"/>
          </a:xfrm>
          <a:prstGeom prst="rect">
            <a:avLst/>
          </a:prstGeom>
          <a:gradFill>
            <a:gsLst>
              <a:gs pos="39000">
                <a:srgbClr val="CC00FF"/>
              </a:gs>
              <a:gs pos="61000">
                <a:schemeClr val="bg2">
                  <a:tint val="98000"/>
                  <a:satMod val="130000"/>
                  <a:shade val="90000"/>
                  <a:lumMod val="103000"/>
                </a:schemeClr>
              </a:gs>
              <a:gs pos="100000">
                <a:schemeClr val="bg2">
                  <a:shade val="63000"/>
                  <a:satMod val="120000"/>
                </a:schemeClr>
              </a:gs>
            </a:gsLst>
            <a:lin ang="4200000" scaled="0"/>
          </a:gradFill>
          <a:effectLst>
            <a:glow rad="101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tx1"/>
                </a:solidFill>
                <a:latin typeface="Arial Black" panose="020B0A04020102020204" pitchFamily="34" charset="0"/>
              </a:rPr>
              <a:t>“YOUR”</a:t>
            </a:r>
            <a:endParaRPr lang="en-US" sz="2800" dirty="0">
              <a:solidFill>
                <a:schemeClr val="tx1"/>
              </a:solidFill>
              <a:latin typeface="Arial Black" panose="020B0A04020102020204" pitchFamily="34" charset="0"/>
            </a:endParaRPr>
          </a:p>
        </p:txBody>
      </p:sp>
      <p:sp>
        <p:nvSpPr>
          <p:cNvPr id="5" name="Rectangle 4"/>
          <p:cNvSpPr/>
          <p:nvPr/>
        </p:nvSpPr>
        <p:spPr>
          <a:xfrm>
            <a:off x="9342756" y="1849008"/>
            <a:ext cx="1687132" cy="373487"/>
          </a:xfrm>
          <a:prstGeom prst="rect">
            <a:avLst/>
          </a:prstGeom>
          <a:gradFill>
            <a:gsLst>
              <a:gs pos="39000">
                <a:srgbClr val="CC00FF"/>
              </a:gs>
              <a:gs pos="61000">
                <a:schemeClr val="bg2">
                  <a:tint val="98000"/>
                  <a:satMod val="130000"/>
                  <a:shade val="90000"/>
                  <a:lumMod val="103000"/>
                </a:schemeClr>
              </a:gs>
              <a:gs pos="100000">
                <a:schemeClr val="bg2">
                  <a:shade val="63000"/>
                  <a:satMod val="120000"/>
                </a:schemeClr>
              </a:gs>
            </a:gsLst>
            <a:lin ang="4200000" scaled="0"/>
          </a:gradFill>
          <a:effectLst>
            <a:glow rad="101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tx1"/>
                </a:solidFill>
                <a:latin typeface="Arial Black" panose="020B0A04020102020204" pitchFamily="34" charset="0"/>
              </a:rPr>
              <a:t>“YOUR”</a:t>
            </a:r>
            <a:endParaRPr lang="en-US" sz="2800" dirty="0">
              <a:solidFill>
                <a:schemeClr val="tx1"/>
              </a:solidFill>
              <a:latin typeface="Arial Black" panose="020B0A04020102020204" pitchFamily="34" charset="0"/>
            </a:endParaRPr>
          </a:p>
        </p:txBody>
      </p:sp>
      <p:sp>
        <p:nvSpPr>
          <p:cNvPr id="6" name="Rectangle 5"/>
          <p:cNvSpPr/>
          <p:nvPr/>
        </p:nvSpPr>
        <p:spPr>
          <a:xfrm>
            <a:off x="2551656" y="2222495"/>
            <a:ext cx="1687132" cy="373487"/>
          </a:xfrm>
          <a:prstGeom prst="rect">
            <a:avLst/>
          </a:prstGeom>
          <a:gradFill>
            <a:gsLst>
              <a:gs pos="39000">
                <a:srgbClr val="CC00FF"/>
              </a:gs>
              <a:gs pos="61000">
                <a:schemeClr val="bg2">
                  <a:tint val="98000"/>
                  <a:satMod val="130000"/>
                  <a:shade val="90000"/>
                  <a:lumMod val="103000"/>
                </a:schemeClr>
              </a:gs>
              <a:gs pos="100000">
                <a:schemeClr val="bg2">
                  <a:shade val="63000"/>
                  <a:satMod val="120000"/>
                </a:schemeClr>
              </a:gs>
            </a:gsLst>
            <a:lin ang="4200000" scaled="0"/>
          </a:gradFill>
          <a:effectLst>
            <a:glow rad="101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tx1"/>
                </a:solidFill>
                <a:latin typeface="Arial Black" panose="020B0A04020102020204" pitchFamily="34" charset="0"/>
              </a:rPr>
              <a:t>“YOUR”</a:t>
            </a:r>
            <a:endParaRPr lang="en-US" sz="2800" dirty="0">
              <a:solidFill>
                <a:schemeClr val="tx1"/>
              </a:solidFill>
              <a:latin typeface="Arial Black" panose="020B0A04020102020204" pitchFamily="34" charset="0"/>
            </a:endParaRPr>
          </a:p>
        </p:txBody>
      </p:sp>
      <p:sp>
        <p:nvSpPr>
          <p:cNvPr id="7" name="Rectangle 6"/>
          <p:cNvSpPr/>
          <p:nvPr/>
        </p:nvSpPr>
        <p:spPr>
          <a:xfrm>
            <a:off x="6537396" y="2222495"/>
            <a:ext cx="1687132" cy="373487"/>
          </a:xfrm>
          <a:prstGeom prst="rect">
            <a:avLst/>
          </a:prstGeom>
          <a:gradFill>
            <a:gsLst>
              <a:gs pos="39000">
                <a:srgbClr val="CC00FF"/>
              </a:gs>
              <a:gs pos="61000">
                <a:schemeClr val="bg2">
                  <a:tint val="98000"/>
                  <a:satMod val="130000"/>
                  <a:shade val="90000"/>
                  <a:lumMod val="103000"/>
                </a:schemeClr>
              </a:gs>
              <a:gs pos="100000">
                <a:schemeClr val="bg2">
                  <a:shade val="63000"/>
                  <a:satMod val="120000"/>
                </a:schemeClr>
              </a:gs>
            </a:gsLst>
            <a:lin ang="4200000" scaled="0"/>
          </a:gradFill>
          <a:effectLst>
            <a:glow rad="101600">
              <a:schemeClr val="accent4">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2800" dirty="0" smtClean="0">
                <a:solidFill>
                  <a:schemeClr val="tx1"/>
                </a:solidFill>
                <a:latin typeface="Arial Black" panose="020B0A04020102020204" pitchFamily="34" charset="0"/>
              </a:rPr>
              <a:t>“YOUR”</a:t>
            </a:r>
            <a:endParaRPr lang="en-US" sz="2800" dirty="0">
              <a:solidFill>
                <a:schemeClr val="tx1"/>
              </a:solidFill>
              <a:latin typeface="Arial Black" panose="020B0A04020102020204" pitchFamily="34" charset="0"/>
            </a:endParaRPr>
          </a:p>
        </p:txBody>
      </p:sp>
      <p:sp>
        <p:nvSpPr>
          <p:cNvPr id="8" name="Rectangle 7"/>
          <p:cNvSpPr/>
          <p:nvPr/>
        </p:nvSpPr>
        <p:spPr>
          <a:xfrm>
            <a:off x="4315202" y="2659433"/>
            <a:ext cx="4623858" cy="590843"/>
          </a:xfrm>
          <a:prstGeom prst="rect">
            <a:avLst/>
          </a:prstGeom>
          <a:gradFill>
            <a:gsLst>
              <a:gs pos="0">
                <a:srgbClr val="FFFF00"/>
              </a:gs>
              <a:gs pos="94000">
                <a:schemeClr val="bg2">
                  <a:tint val="98000"/>
                  <a:satMod val="130000"/>
                  <a:shade val="90000"/>
                  <a:lumMod val="103000"/>
                </a:schemeClr>
              </a:gs>
              <a:gs pos="100000">
                <a:schemeClr val="bg2">
                  <a:shade val="63000"/>
                  <a:satMod val="120000"/>
                </a:schemeClr>
              </a:gs>
            </a:gsLst>
            <a:lin ang="5400000" scaled="0"/>
          </a:gradFill>
          <a:ln w="38100">
            <a:solidFill>
              <a:srgbClr val="FF0000"/>
            </a:solid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a:sp3d>
          </a:bodyPr>
          <a:lstStyle/>
          <a:p>
            <a:pPr algn="ctr"/>
            <a:r>
              <a:rPr lang="en-US" sz="3200" dirty="0" smtClean="0">
                <a:solidFill>
                  <a:schemeClr val="tx1"/>
                </a:solidFill>
                <a:latin typeface="Arial Black" panose="020B0A04020102020204" pitchFamily="34" charset="0"/>
              </a:rPr>
              <a:t>EVIL ABOMINATION</a:t>
            </a:r>
            <a:endParaRPr lang="en-US" sz="320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7019369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1750"/>
                                        <p:tgtEl>
                                          <p:spTgt spid="3">
                                            <p:txEl>
                                              <p:pRg st="2" end="2"/>
                                            </p:txEl>
                                          </p:spTgt>
                                        </p:tgtEl>
                                      </p:cBhvr>
                                    </p:animEffect>
                                  </p:childTnLst>
                                </p:cTn>
                              </p:par>
                              <p:par>
                                <p:cTn id="8" presetID="26"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80">
                                          <p:stCondLst>
                                            <p:cond delay="0"/>
                                          </p:stCondLst>
                                        </p:cTn>
                                        <p:tgtEl>
                                          <p:spTgt spid="4"/>
                                        </p:tgtEl>
                                      </p:cBhvr>
                                    </p:animEffect>
                                    <p:anim calcmode="lin" valueType="num">
                                      <p:cBhvr>
                                        <p:cTn id="11"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6" dur="26">
                                          <p:stCondLst>
                                            <p:cond delay="650"/>
                                          </p:stCondLst>
                                        </p:cTn>
                                        <p:tgtEl>
                                          <p:spTgt spid="4"/>
                                        </p:tgtEl>
                                      </p:cBhvr>
                                      <p:to x="100000" y="60000"/>
                                    </p:animScale>
                                    <p:animScale>
                                      <p:cBhvr>
                                        <p:cTn id="17" dur="166" decel="50000">
                                          <p:stCondLst>
                                            <p:cond delay="676"/>
                                          </p:stCondLst>
                                        </p:cTn>
                                        <p:tgtEl>
                                          <p:spTgt spid="4"/>
                                        </p:tgtEl>
                                      </p:cBhvr>
                                      <p:to x="100000" y="100000"/>
                                    </p:animScale>
                                    <p:animScale>
                                      <p:cBhvr>
                                        <p:cTn id="18" dur="26">
                                          <p:stCondLst>
                                            <p:cond delay="1312"/>
                                          </p:stCondLst>
                                        </p:cTn>
                                        <p:tgtEl>
                                          <p:spTgt spid="4"/>
                                        </p:tgtEl>
                                      </p:cBhvr>
                                      <p:to x="100000" y="80000"/>
                                    </p:animScale>
                                    <p:animScale>
                                      <p:cBhvr>
                                        <p:cTn id="19" dur="166" decel="50000">
                                          <p:stCondLst>
                                            <p:cond delay="1338"/>
                                          </p:stCondLst>
                                        </p:cTn>
                                        <p:tgtEl>
                                          <p:spTgt spid="4"/>
                                        </p:tgtEl>
                                      </p:cBhvr>
                                      <p:to x="100000" y="100000"/>
                                    </p:animScale>
                                    <p:animScale>
                                      <p:cBhvr>
                                        <p:cTn id="20" dur="26">
                                          <p:stCondLst>
                                            <p:cond delay="1642"/>
                                          </p:stCondLst>
                                        </p:cTn>
                                        <p:tgtEl>
                                          <p:spTgt spid="4"/>
                                        </p:tgtEl>
                                      </p:cBhvr>
                                      <p:to x="100000" y="90000"/>
                                    </p:animScale>
                                    <p:animScale>
                                      <p:cBhvr>
                                        <p:cTn id="21" dur="166" decel="50000">
                                          <p:stCondLst>
                                            <p:cond delay="1668"/>
                                          </p:stCondLst>
                                        </p:cTn>
                                        <p:tgtEl>
                                          <p:spTgt spid="4"/>
                                        </p:tgtEl>
                                      </p:cBhvr>
                                      <p:to x="100000" y="100000"/>
                                    </p:animScale>
                                    <p:animScale>
                                      <p:cBhvr>
                                        <p:cTn id="22" dur="26">
                                          <p:stCondLst>
                                            <p:cond delay="1808"/>
                                          </p:stCondLst>
                                        </p:cTn>
                                        <p:tgtEl>
                                          <p:spTgt spid="4"/>
                                        </p:tgtEl>
                                      </p:cBhvr>
                                      <p:to x="100000" y="95000"/>
                                    </p:animScale>
                                    <p:animScale>
                                      <p:cBhvr>
                                        <p:cTn id="23" dur="166" decel="50000">
                                          <p:stCondLst>
                                            <p:cond delay="1834"/>
                                          </p:stCondLst>
                                        </p:cTn>
                                        <p:tgtEl>
                                          <p:spTgt spid="4"/>
                                        </p:tgtEl>
                                      </p:cBhvr>
                                      <p:to x="100000" y="100000"/>
                                    </p:animScale>
                                  </p:childTnLst>
                                </p:cTn>
                              </p:par>
                              <p:par>
                                <p:cTn id="24" presetID="26" presetClass="entr" presetSubtype="0" fill="hold" grpId="0" nodeType="withEffect">
                                  <p:stCondLst>
                                    <p:cond delay="100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cTn>
                              </p:par>
                              <p:par>
                                <p:cTn id="40" presetID="26" presetClass="entr" presetSubtype="0" fill="hold" grpId="0" nodeType="withEffect">
                                  <p:stCondLst>
                                    <p:cond delay="250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580">
                                          <p:stCondLst>
                                            <p:cond delay="0"/>
                                          </p:stCondLst>
                                        </p:cTn>
                                        <p:tgtEl>
                                          <p:spTgt spid="7"/>
                                        </p:tgtEl>
                                      </p:cBhvr>
                                    </p:animEffect>
                                    <p:anim calcmode="lin" valueType="num">
                                      <p:cBhvr>
                                        <p:cTn id="4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48" dur="26">
                                          <p:stCondLst>
                                            <p:cond delay="650"/>
                                          </p:stCondLst>
                                        </p:cTn>
                                        <p:tgtEl>
                                          <p:spTgt spid="7"/>
                                        </p:tgtEl>
                                      </p:cBhvr>
                                      <p:to x="100000" y="60000"/>
                                    </p:animScale>
                                    <p:animScale>
                                      <p:cBhvr>
                                        <p:cTn id="49" dur="166" decel="50000">
                                          <p:stCondLst>
                                            <p:cond delay="676"/>
                                          </p:stCondLst>
                                        </p:cTn>
                                        <p:tgtEl>
                                          <p:spTgt spid="7"/>
                                        </p:tgtEl>
                                      </p:cBhvr>
                                      <p:to x="100000" y="100000"/>
                                    </p:animScale>
                                    <p:animScale>
                                      <p:cBhvr>
                                        <p:cTn id="50" dur="26">
                                          <p:stCondLst>
                                            <p:cond delay="1312"/>
                                          </p:stCondLst>
                                        </p:cTn>
                                        <p:tgtEl>
                                          <p:spTgt spid="7"/>
                                        </p:tgtEl>
                                      </p:cBhvr>
                                      <p:to x="100000" y="80000"/>
                                    </p:animScale>
                                    <p:animScale>
                                      <p:cBhvr>
                                        <p:cTn id="51" dur="166" decel="50000">
                                          <p:stCondLst>
                                            <p:cond delay="1338"/>
                                          </p:stCondLst>
                                        </p:cTn>
                                        <p:tgtEl>
                                          <p:spTgt spid="7"/>
                                        </p:tgtEl>
                                      </p:cBhvr>
                                      <p:to x="100000" y="100000"/>
                                    </p:animScale>
                                    <p:animScale>
                                      <p:cBhvr>
                                        <p:cTn id="52" dur="26">
                                          <p:stCondLst>
                                            <p:cond delay="1642"/>
                                          </p:stCondLst>
                                        </p:cTn>
                                        <p:tgtEl>
                                          <p:spTgt spid="7"/>
                                        </p:tgtEl>
                                      </p:cBhvr>
                                      <p:to x="100000" y="90000"/>
                                    </p:animScale>
                                    <p:animScale>
                                      <p:cBhvr>
                                        <p:cTn id="53" dur="166" decel="50000">
                                          <p:stCondLst>
                                            <p:cond delay="1668"/>
                                          </p:stCondLst>
                                        </p:cTn>
                                        <p:tgtEl>
                                          <p:spTgt spid="7"/>
                                        </p:tgtEl>
                                      </p:cBhvr>
                                      <p:to x="100000" y="100000"/>
                                    </p:animScale>
                                    <p:animScale>
                                      <p:cBhvr>
                                        <p:cTn id="54" dur="26">
                                          <p:stCondLst>
                                            <p:cond delay="1808"/>
                                          </p:stCondLst>
                                        </p:cTn>
                                        <p:tgtEl>
                                          <p:spTgt spid="7"/>
                                        </p:tgtEl>
                                      </p:cBhvr>
                                      <p:to x="100000" y="95000"/>
                                    </p:animScale>
                                    <p:animScale>
                                      <p:cBhvr>
                                        <p:cTn id="55" dur="166" decel="50000">
                                          <p:stCondLst>
                                            <p:cond delay="1834"/>
                                          </p:stCondLst>
                                        </p:cTn>
                                        <p:tgtEl>
                                          <p:spTgt spid="7"/>
                                        </p:tgtEl>
                                      </p:cBhvr>
                                      <p:to x="100000" y="100000"/>
                                    </p:animScale>
                                  </p:childTnLst>
                                </p:cTn>
                              </p:par>
                              <p:par>
                                <p:cTn id="56" presetID="26" presetClass="entr" presetSubtype="0" fill="hold" grpId="0" nodeType="withEffect">
                                  <p:stCondLst>
                                    <p:cond delay="2500"/>
                                  </p:stCondLst>
                                  <p:childTnLst>
                                    <p:set>
                                      <p:cBhvr>
                                        <p:cTn id="57" dur="1" fill="hold">
                                          <p:stCondLst>
                                            <p:cond delay="0"/>
                                          </p:stCondLst>
                                        </p:cTn>
                                        <p:tgtEl>
                                          <p:spTgt spid="6"/>
                                        </p:tgtEl>
                                        <p:attrNameLst>
                                          <p:attrName>style.visibility</p:attrName>
                                        </p:attrNameLst>
                                      </p:cBhvr>
                                      <p:to>
                                        <p:strVal val="visible"/>
                                      </p:to>
                                    </p:set>
                                    <p:animEffect transition="in" filter="wipe(down)">
                                      <p:cBhvr>
                                        <p:cTn id="58" dur="580">
                                          <p:stCondLst>
                                            <p:cond delay="0"/>
                                          </p:stCondLst>
                                        </p:cTn>
                                        <p:tgtEl>
                                          <p:spTgt spid="6"/>
                                        </p:tgtEl>
                                      </p:cBhvr>
                                    </p:animEffect>
                                    <p:anim calcmode="lin" valueType="num">
                                      <p:cBhvr>
                                        <p:cTn id="59"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64" dur="26">
                                          <p:stCondLst>
                                            <p:cond delay="650"/>
                                          </p:stCondLst>
                                        </p:cTn>
                                        <p:tgtEl>
                                          <p:spTgt spid="6"/>
                                        </p:tgtEl>
                                      </p:cBhvr>
                                      <p:to x="100000" y="60000"/>
                                    </p:animScale>
                                    <p:animScale>
                                      <p:cBhvr>
                                        <p:cTn id="65" dur="166" decel="50000">
                                          <p:stCondLst>
                                            <p:cond delay="676"/>
                                          </p:stCondLst>
                                        </p:cTn>
                                        <p:tgtEl>
                                          <p:spTgt spid="6"/>
                                        </p:tgtEl>
                                      </p:cBhvr>
                                      <p:to x="100000" y="100000"/>
                                    </p:animScale>
                                    <p:animScale>
                                      <p:cBhvr>
                                        <p:cTn id="66" dur="26">
                                          <p:stCondLst>
                                            <p:cond delay="1312"/>
                                          </p:stCondLst>
                                        </p:cTn>
                                        <p:tgtEl>
                                          <p:spTgt spid="6"/>
                                        </p:tgtEl>
                                      </p:cBhvr>
                                      <p:to x="100000" y="80000"/>
                                    </p:animScale>
                                    <p:animScale>
                                      <p:cBhvr>
                                        <p:cTn id="67" dur="166" decel="50000">
                                          <p:stCondLst>
                                            <p:cond delay="1338"/>
                                          </p:stCondLst>
                                        </p:cTn>
                                        <p:tgtEl>
                                          <p:spTgt spid="6"/>
                                        </p:tgtEl>
                                      </p:cBhvr>
                                      <p:to x="100000" y="100000"/>
                                    </p:animScale>
                                    <p:animScale>
                                      <p:cBhvr>
                                        <p:cTn id="68" dur="26">
                                          <p:stCondLst>
                                            <p:cond delay="1642"/>
                                          </p:stCondLst>
                                        </p:cTn>
                                        <p:tgtEl>
                                          <p:spTgt spid="6"/>
                                        </p:tgtEl>
                                      </p:cBhvr>
                                      <p:to x="100000" y="90000"/>
                                    </p:animScale>
                                    <p:animScale>
                                      <p:cBhvr>
                                        <p:cTn id="69" dur="166" decel="50000">
                                          <p:stCondLst>
                                            <p:cond delay="1668"/>
                                          </p:stCondLst>
                                        </p:cTn>
                                        <p:tgtEl>
                                          <p:spTgt spid="6"/>
                                        </p:tgtEl>
                                      </p:cBhvr>
                                      <p:to x="100000" y="100000"/>
                                    </p:animScale>
                                    <p:animScale>
                                      <p:cBhvr>
                                        <p:cTn id="70" dur="26">
                                          <p:stCondLst>
                                            <p:cond delay="1808"/>
                                          </p:stCondLst>
                                        </p:cTn>
                                        <p:tgtEl>
                                          <p:spTgt spid="6"/>
                                        </p:tgtEl>
                                      </p:cBhvr>
                                      <p:to x="100000" y="95000"/>
                                    </p:animScale>
                                    <p:animScale>
                                      <p:cBhvr>
                                        <p:cTn id="71" dur="166" decel="50000">
                                          <p:stCondLst>
                                            <p:cond delay="1834"/>
                                          </p:stCondLst>
                                        </p:cTn>
                                        <p:tgtEl>
                                          <p:spTgt spid="6"/>
                                        </p:tgtEl>
                                      </p:cBhvr>
                                      <p:to x="100000" y="100000"/>
                                    </p:animScale>
                                  </p:childTnLst>
                                </p:cTn>
                              </p:par>
                              <p:par>
                                <p:cTn id="72" presetID="35" presetClass="emph" presetSubtype="0" repeatCount="5000" fill="hold" grpId="1" nodeType="withEffect">
                                  <p:stCondLst>
                                    <p:cond delay="3500"/>
                                  </p:stCondLst>
                                  <p:childTnLst>
                                    <p:anim calcmode="discrete" valueType="str">
                                      <p:cBhvr>
                                        <p:cTn id="73" dur="1000" fill="hold"/>
                                        <p:tgtEl>
                                          <p:spTgt spid="4"/>
                                        </p:tgtEl>
                                        <p:attrNameLst>
                                          <p:attrName>style.visibility</p:attrName>
                                        </p:attrNameLst>
                                      </p:cBhvr>
                                      <p:tavLst>
                                        <p:tav tm="0">
                                          <p:val>
                                            <p:strVal val="hidden"/>
                                          </p:val>
                                        </p:tav>
                                        <p:tav tm="50000">
                                          <p:val>
                                            <p:strVal val="visible"/>
                                          </p:val>
                                        </p:tav>
                                      </p:tavLst>
                                    </p:anim>
                                  </p:childTnLst>
                                </p:cTn>
                              </p:par>
                              <p:par>
                                <p:cTn id="74" presetID="35" presetClass="emph" presetSubtype="0" repeatCount="5000" fill="hold" grpId="1" nodeType="withEffect">
                                  <p:stCondLst>
                                    <p:cond delay="2500"/>
                                  </p:stCondLst>
                                  <p:childTnLst>
                                    <p:anim calcmode="discrete" valueType="str">
                                      <p:cBhvr>
                                        <p:cTn id="75" dur="1000" fill="hold"/>
                                        <p:tgtEl>
                                          <p:spTgt spid="5"/>
                                        </p:tgtEl>
                                        <p:attrNameLst>
                                          <p:attrName>style.visibility</p:attrName>
                                        </p:attrNameLst>
                                      </p:cBhvr>
                                      <p:tavLst>
                                        <p:tav tm="0">
                                          <p:val>
                                            <p:strVal val="hidden"/>
                                          </p:val>
                                        </p:tav>
                                        <p:tav tm="50000">
                                          <p:val>
                                            <p:strVal val="visible"/>
                                          </p:val>
                                        </p:tav>
                                      </p:tavLst>
                                    </p:anim>
                                  </p:childTnLst>
                                </p:cTn>
                              </p:par>
                              <p:par>
                                <p:cTn id="76" presetID="35" presetClass="emph" presetSubtype="0" repeatCount="5000" fill="hold" grpId="1" nodeType="withEffect">
                                  <p:stCondLst>
                                    <p:cond delay="2500"/>
                                  </p:stCondLst>
                                  <p:childTnLst>
                                    <p:anim calcmode="discrete" valueType="str">
                                      <p:cBhvr>
                                        <p:cTn id="77" dur="1000" fill="hold"/>
                                        <p:tgtEl>
                                          <p:spTgt spid="7"/>
                                        </p:tgtEl>
                                        <p:attrNameLst>
                                          <p:attrName>style.visibility</p:attrName>
                                        </p:attrNameLst>
                                      </p:cBhvr>
                                      <p:tavLst>
                                        <p:tav tm="0">
                                          <p:val>
                                            <p:strVal val="hidden"/>
                                          </p:val>
                                        </p:tav>
                                        <p:tav tm="50000">
                                          <p:val>
                                            <p:strVal val="visible"/>
                                          </p:val>
                                        </p:tav>
                                      </p:tavLst>
                                    </p:anim>
                                  </p:childTnLst>
                                </p:cTn>
                              </p:par>
                              <p:par>
                                <p:cTn id="78" presetID="35" presetClass="emph" presetSubtype="0" repeatCount="5000" fill="hold" grpId="1" nodeType="withEffect">
                                  <p:stCondLst>
                                    <p:cond delay="2500"/>
                                  </p:stCondLst>
                                  <p:childTnLst>
                                    <p:anim calcmode="discrete" valueType="str">
                                      <p:cBhvr>
                                        <p:cTn id="79" dur="1000" fill="hold"/>
                                        <p:tgtEl>
                                          <p:spTgt spid="6"/>
                                        </p:tgtEl>
                                        <p:attrNameLst>
                                          <p:attrName>style.visibility</p:attrName>
                                        </p:attrNameLst>
                                      </p:cBhvr>
                                      <p:tavLst>
                                        <p:tav tm="0">
                                          <p:val>
                                            <p:strVal val="hidden"/>
                                          </p:val>
                                        </p:tav>
                                        <p:tav tm="50000">
                                          <p:val>
                                            <p:strVal val="visible"/>
                                          </p:val>
                                        </p:tav>
                                      </p:tavLst>
                                    </p:anim>
                                  </p:childTnLst>
                                </p:cTn>
                              </p:par>
                              <p:par>
                                <p:cTn id="80" presetID="31" presetClass="entr" presetSubtype="0" fill="hold" grpId="0" nodeType="withEffect">
                                  <p:stCondLst>
                                    <p:cond delay="4000"/>
                                  </p:stCondLst>
                                  <p:childTnLst>
                                    <p:set>
                                      <p:cBhvr>
                                        <p:cTn id="81" dur="1" fill="hold">
                                          <p:stCondLst>
                                            <p:cond delay="0"/>
                                          </p:stCondLst>
                                        </p:cTn>
                                        <p:tgtEl>
                                          <p:spTgt spid="8"/>
                                        </p:tgtEl>
                                        <p:attrNameLst>
                                          <p:attrName>style.visibility</p:attrName>
                                        </p:attrNameLst>
                                      </p:cBhvr>
                                      <p:to>
                                        <p:strVal val="visible"/>
                                      </p:to>
                                    </p:set>
                                    <p:anim calcmode="lin" valueType="num">
                                      <p:cBhvr>
                                        <p:cTn id="82" dur="3000" fill="hold"/>
                                        <p:tgtEl>
                                          <p:spTgt spid="8"/>
                                        </p:tgtEl>
                                        <p:attrNameLst>
                                          <p:attrName>ppt_w</p:attrName>
                                        </p:attrNameLst>
                                      </p:cBhvr>
                                      <p:tavLst>
                                        <p:tav tm="0">
                                          <p:val>
                                            <p:fltVal val="0"/>
                                          </p:val>
                                        </p:tav>
                                        <p:tav tm="100000">
                                          <p:val>
                                            <p:strVal val="#ppt_w"/>
                                          </p:val>
                                        </p:tav>
                                      </p:tavLst>
                                    </p:anim>
                                    <p:anim calcmode="lin" valueType="num">
                                      <p:cBhvr>
                                        <p:cTn id="83" dur="3000" fill="hold"/>
                                        <p:tgtEl>
                                          <p:spTgt spid="8"/>
                                        </p:tgtEl>
                                        <p:attrNameLst>
                                          <p:attrName>ppt_h</p:attrName>
                                        </p:attrNameLst>
                                      </p:cBhvr>
                                      <p:tavLst>
                                        <p:tav tm="0">
                                          <p:val>
                                            <p:fltVal val="0"/>
                                          </p:val>
                                        </p:tav>
                                        <p:tav tm="100000">
                                          <p:val>
                                            <p:strVal val="#ppt_h"/>
                                          </p:val>
                                        </p:tav>
                                      </p:tavLst>
                                    </p:anim>
                                    <p:anim calcmode="lin" valueType="num">
                                      <p:cBhvr>
                                        <p:cTn id="84" dur="3000" fill="hold"/>
                                        <p:tgtEl>
                                          <p:spTgt spid="8"/>
                                        </p:tgtEl>
                                        <p:attrNameLst>
                                          <p:attrName>style.rotation</p:attrName>
                                        </p:attrNameLst>
                                      </p:cBhvr>
                                      <p:tavLst>
                                        <p:tav tm="0">
                                          <p:val>
                                            <p:fltVal val="90"/>
                                          </p:val>
                                        </p:tav>
                                        <p:tav tm="100000">
                                          <p:val>
                                            <p:fltVal val="0"/>
                                          </p:val>
                                        </p:tav>
                                      </p:tavLst>
                                    </p:anim>
                                    <p:animEffect transition="in" filter="fade">
                                      <p:cBhvr>
                                        <p:cTn id="85" dur="30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nodeType="clickEffect">
                                  <p:stCondLst>
                                    <p:cond delay="0"/>
                                  </p:stCondLst>
                                  <p:childTnLst>
                                    <p:set>
                                      <p:cBhvr>
                                        <p:cTn id="89" dur="1" fill="hold">
                                          <p:stCondLst>
                                            <p:cond delay="0"/>
                                          </p:stCondLst>
                                        </p:cTn>
                                        <p:tgtEl>
                                          <p:spTgt spid="3">
                                            <p:txEl>
                                              <p:pRg st="3" end="3"/>
                                            </p:txEl>
                                          </p:spTgt>
                                        </p:tgtEl>
                                        <p:attrNameLst>
                                          <p:attrName>style.visibility</p:attrName>
                                        </p:attrNameLst>
                                      </p:cBhvr>
                                      <p:to>
                                        <p:strVal val="visible"/>
                                      </p:to>
                                    </p:set>
                                    <p:animEffect transition="in" filter="fade">
                                      <p:cBhvr>
                                        <p:cTn id="90" dur="1000"/>
                                        <p:tgtEl>
                                          <p:spTgt spid="3">
                                            <p:txEl>
                                              <p:pRg st="3" end="3"/>
                                            </p:txEl>
                                          </p:spTgt>
                                        </p:tgtEl>
                                      </p:cBhvr>
                                    </p:animEffect>
                                    <p:anim calcmode="lin" valueType="num">
                                      <p:cBhvr>
                                        <p:cTn id="9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nodeType="clickEffect">
                                  <p:stCondLst>
                                    <p:cond delay="0"/>
                                  </p:stCondLst>
                                  <p:childTnLst>
                                    <p:set>
                                      <p:cBhvr>
                                        <p:cTn id="96" dur="1" fill="hold">
                                          <p:stCondLst>
                                            <p:cond delay="0"/>
                                          </p:stCondLst>
                                        </p:cTn>
                                        <p:tgtEl>
                                          <p:spTgt spid="3">
                                            <p:txEl>
                                              <p:pRg st="4" end="4"/>
                                            </p:txEl>
                                          </p:spTgt>
                                        </p:tgtEl>
                                        <p:attrNameLst>
                                          <p:attrName>style.visibility</p:attrName>
                                        </p:attrNameLst>
                                      </p:cBhvr>
                                      <p:to>
                                        <p:strVal val="visible"/>
                                      </p:to>
                                    </p:set>
                                    <p:animEffect transition="in" filter="barn(inVertical)">
                                      <p:cBhvr>
                                        <p:cTn id="97" dur="2000"/>
                                        <p:tgtEl>
                                          <p:spTgt spid="3">
                                            <p:txEl>
                                              <p:pRg st="4" end="4"/>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6" presetClass="entr" presetSubtype="16" fill="hold" nodeType="clickEffect">
                                  <p:stCondLst>
                                    <p:cond delay="0"/>
                                  </p:stCondLst>
                                  <p:childTnLst>
                                    <p:set>
                                      <p:cBhvr>
                                        <p:cTn id="101" dur="1" fill="hold">
                                          <p:stCondLst>
                                            <p:cond delay="0"/>
                                          </p:stCondLst>
                                        </p:cTn>
                                        <p:tgtEl>
                                          <p:spTgt spid="3">
                                            <p:txEl>
                                              <p:pRg st="5" end="5"/>
                                            </p:txEl>
                                          </p:spTgt>
                                        </p:tgtEl>
                                        <p:attrNameLst>
                                          <p:attrName>style.visibility</p:attrName>
                                        </p:attrNameLst>
                                      </p:cBhvr>
                                      <p:to>
                                        <p:strVal val="visible"/>
                                      </p:to>
                                    </p:set>
                                    <p:animEffect transition="in" filter="circle(in)">
                                      <p:cBhvr>
                                        <p:cTn id="10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bg>
      <p:bgPr>
        <a:pattFill prst="openDmnd">
          <a:fgClr>
            <a:srgbClr val="008080"/>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26971" y="109021"/>
            <a:ext cx="5128738" cy="640970"/>
          </a:xfrm>
          <a:blipFill>
            <a:blip r:embed="rId2">
              <a:duotone>
                <a:schemeClr val="accent5">
                  <a:shade val="45000"/>
                  <a:satMod val="135000"/>
                </a:schemeClr>
                <a:prstClr val="white"/>
              </a:duotone>
            </a:blip>
            <a:tile tx="0" ty="0" sx="100000" sy="100000" flip="none" algn="tl"/>
          </a:blipFill>
          <a:ln>
            <a:solidFill>
              <a:schemeClr val="bg1">
                <a:lumMod val="50000"/>
              </a:schemeClr>
            </a:solidFill>
          </a:ln>
          <a:effectLst>
            <a:glow rad="228600">
              <a:schemeClr val="accent6">
                <a:satMod val="175000"/>
                <a:alpha val="40000"/>
              </a:schemeClr>
            </a:glow>
          </a:effectLst>
          <a:scene3d>
            <a:camera prst="orthographicFront"/>
            <a:lightRig rig="threePt" dir="t"/>
          </a:scene3d>
          <a:sp3d>
            <a:bevelT/>
          </a:sp3d>
        </p:spPr>
        <p:txBody>
          <a:bodyPr>
            <a:normAutofit fontScale="90000"/>
            <a:sp3d extrusionH="57150">
              <a:bevelT w="38100" h="38100"/>
            </a:sp3d>
          </a:bodyPr>
          <a:lstStyle/>
          <a:p>
            <a:pPr algn="ctr"/>
            <a:r>
              <a:rPr lang="en-US" b="1" dirty="0" smtClean="0">
                <a:solidFill>
                  <a:schemeClr val="accent4">
                    <a:lumMod val="20000"/>
                    <a:lumOff val="80000"/>
                  </a:schemeClr>
                </a:solidFill>
                <a:effectLst>
                  <a:glow rad="228600">
                    <a:schemeClr val="accent5">
                      <a:satMod val="175000"/>
                      <a:alpha val="40000"/>
                    </a:schemeClr>
                  </a:glow>
                </a:effectLst>
                <a:latin typeface="Arial Black" pitchFamily="34" charset="0"/>
              </a:rPr>
              <a:t>Yahuah’s Appeal</a:t>
            </a:r>
            <a:endParaRPr lang="en-US" b="1" dirty="0">
              <a:solidFill>
                <a:schemeClr val="accent4">
                  <a:lumMod val="20000"/>
                  <a:lumOff val="80000"/>
                </a:schemeClr>
              </a:solidFill>
              <a:effectLst>
                <a:glow rad="228600">
                  <a:schemeClr val="accent5">
                    <a:satMod val="175000"/>
                    <a:alpha val="40000"/>
                  </a:schemeClr>
                </a:glow>
              </a:effectLst>
              <a:latin typeface="Arial Black" pitchFamily="34" charset="0"/>
            </a:endParaRPr>
          </a:p>
        </p:txBody>
      </p:sp>
      <p:sp>
        <p:nvSpPr>
          <p:cNvPr id="3" name="Content Placeholder 2"/>
          <p:cNvSpPr>
            <a:spLocks noGrp="1"/>
          </p:cNvSpPr>
          <p:nvPr>
            <p:ph idx="1"/>
          </p:nvPr>
        </p:nvSpPr>
        <p:spPr>
          <a:xfrm>
            <a:off x="207818" y="878691"/>
            <a:ext cx="11767045" cy="5782614"/>
          </a:xfrm>
          <a:solidFill>
            <a:schemeClr val="accent1">
              <a:lumMod val="20000"/>
              <a:lumOff val="80000"/>
            </a:schemeClr>
          </a:solidFill>
          <a:ln w="76200">
            <a:solidFill>
              <a:srgbClr val="00B050"/>
            </a:solidFill>
          </a:ln>
          <a:scene3d>
            <a:camera prst="orthographicFront"/>
            <a:lightRig rig="threePt" dir="t"/>
          </a:scene3d>
          <a:sp3d>
            <a:bevelT w="114300" prst="artDeco"/>
          </a:sp3d>
        </p:spPr>
        <p:txBody>
          <a:bodyPr lIns="182880" tIns="182880">
            <a:normAutofit/>
            <a:sp3d extrusionH="57150">
              <a:bevelT w="38100" h="38100"/>
            </a:sp3d>
          </a:bodyPr>
          <a:lstStyle/>
          <a:p>
            <a:endParaRPr lang="en-US" sz="300" dirty="0" smtClean="0"/>
          </a:p>
          <a:p>
            <a:pPr>
              <a:spcBef>
                <a:spcPts val="0"/>
              </a:spcBef>
              <a:spcAft>
                <a:spcPts val="1200"/>
              </a:spcAft>
            </a:pPr>
            <a:r>
              <a:rPr lang="en-US" dirty="0" smtClean="0"/>
              <a:t>Let us not fall into the trap that </a:t>
            </a:r>
            <a:r>
              <a:rPr lang="en-US" b="1" dirty="0">
                <a:solidFill>
                  <a:srgbClr val="0000FF"/>
                </a:solidFill>
              </a:rPr>
              <a:t>Y</a:t>
            </a:r>
            <a:r>
              <a:rPr lang="en-US" b="1" dirty="0" smtClean="0">
                <a:solidFill>
                  <a:srgbClr val="0000FF"/>
                </a:solidFill>
              </a:rPr>
              <a:t>ahuah</a:t>
            </a:r>
            <a:r>
              <a:rPr lang="en-US" dirty="0" smtClean="0"/>
              <a:t> warned us about in </a:t>
            </a:r>
            <a:r>
              <a:rPr lang="en-US" dirty="0" smtClean="0">
                <a:solidFill>
                  <a:srgbClr val="00B050"/>
                </a:solidFill>
              </a:rPr>
              <a:t>Judges 2.</a:t>
            </a:r>
            <a:endParaRPr lang="en-US" sz="500" dirty="0" smtClean="0">
              <a:solidFill>
                <a:srgbClr val="00B050"/>
              </a:solidFill>
            </a:endParaRPr>
          </a:p>
          <a:p>
            <a:pPr marL="914400" indent="-1463040">
              <a:spcBef>
                <a:spcPts val="0"/>
              </a:spcBef>
              <a:spcAft>
                <a:spcPts val="1200"/>
              </a:spcAft>
              <a:buNone/>
            </a:pPr>
            <a:r>
              <a:rPr lang="en-US" dirty="0" err="1">
                <a:solidFill>
                  <a:srgbClr val="008080"/>
                </a:solidFill>
                <a:latin typeface="Georgia" panose="02040502050405020303" pitchFamily="18" charset="0"/>
              </a:rPr>
              <a:t>Jdg</a:t>
            </a:r>
            <a:r>
              <a:rPr lang="en-US" dirty="0">
                <a:solidFill>
                  <a:srgbClr val="008080"/>
                </a:solidFill>
                <a:latin typeface="Georgia" panose="02040502050405020303" pitchFamily="18" charset="0"/>
              </a:rPr>
              <a:t> </a:t>
            </a:r>
            <a:r>
              <a:rPr lang="en-US" dirty="0" smtClean="0">
                <a:solidFill>
                  <a:srgbClr val="008080"/>
                </a:solidFill>
                <a:latin typeface="Georgia" panose="02040502050405020303" pitchFamily="18" charset="0"/>
              </a:rPr>
              <a:t>2:3</a:t>
            </a:r>
            <a:r>
              <a:rPr lang="en-US" dirty="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“Therefore </a:t>
            </a:r>
            <a:r>
              <a:rPr lang="en-US" dirty="0">
                <a:solidFill>
                  <a:schemeClr val="accent2">
                    <a:lumMod val="75000"/>
                  </a:schemeClr>
                </a:solidFill>
                <a:latin typeface="Georgia" panose="02040502050405020303" pitchFamily="18" charset="0"/>
              </a:rPr>
              <a:t>I also said, ‘I am not driving them out before you, and they shall be adversaries to you, </a:t>
            </a:r>
            <a:r>
              <a:rPr lang="en-US" b="1" dirty="0">
                <a:solidFill>
                  <a:srgbClr val="FF0000"/>
                </a:solidFill>
                <a:latin typeface="Georgia" panose="02040502050405020303" pitchFamily="18" charset="0"/>
              </a:rPr>
              <a:t>and </a:t>
            </a:r>
            <a:r>
              <a:rPr lang="en-US" b="1" u="sng" dirty="0">
                <a:solidFill>
                  <a:srgbClr val="FF0000"/>
                </a:solidFill>
                <a:latin typeface="Georgia" panose="02040502050405020303" pitchFamily="18" charset="0"/>
              </a:rPr>
              <a:t>their mighty ones shall be a snare to you</a:t>
            </a:r>
            <a:r>
              <a:rPr lang="en-US" b="1" dirty="0">
                <a:solidFill>
                  <a:srgbClr val="FF0000"/>
                </a:solidFill>
                <a:latin typeface="Georgia" panose="02040502050405020303" pitchFamily="18" charset="0"/>
              </a:rPr>
              <a:t>.’ </a:t>
            </a:r>
            <a:r>
              <a:rPr lang="en-US" b="1" dirty="0" smtClean="0">
                <a:solidFill>
                  <a:srgbClr val="FF0000"/>
                </a:solidFill>
                <a:latin typeface="Georgia" panose="02040502050405020303" pitchFamily="18" charset="0"/>
              </a:rPr>
              <a:t>”</a:t>
            </a:r>
          </a:p>
          <a:p>
            <a:pPr marL="914400" indent="-1463040">
              <a:spcBef>
                <a:spcPts val="0"/>
              </a:spcBef>
              <a:spcAft>
                <a:spcPts val="1200"/>
              </a:spcAft>
              <a:buNone/>
            </a:pPr>
            <a:r>
              <a:rPr lang="en-US" dirty="0" err="1" smtClean="0">
                <a:solidFill>
                  <a:srgbClr val="008080"/>
                </a:solidFill>
                <a:latin typeface="Georgia" panose="02040502050405020303" pitchFamily="18" charset="0"/>
              </a:rPr>
              <a:t>Jdg</a:t>
            </a:r>
            <a:r>
              <a:rPr lang="en-US" dirty="0" smtClean="0">
                <a:solidFill>
                  <a:srgbClr val="008080"/>
                </a:solidFill>
                <a:latin typeface="Georgia" panose="02040502050405020303" pitchFamily="18" charset="0"/>
              </a:rPr>
              <a:t> </a:t>
            </a:r>
            <a:r>
              <a:rPr lang="en-US" dirty="0">
                <a:solidFill>
                  <a:srgbClr val="008080"/>
                </a:solidFill>
                <a:latin typeface="Georgia" panose="02040502050405020303" pitchFamily="18" charset="0"/>
              </a:rPr>
              <a:t>2:13</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So they forsook </a:t>
            </a:r>
            <a:r>
              <a:rPr lang="he-IL" dirty="0">
                <a:solidFill>
                  <a:srgbClr val="0000FF"/>
                </a:solidFill>
                <a:latin typeface="SBL Hebrew"/>
              </a:rPr>
              <a:t>יהוה</a:t>
            </a:r>
            <a:r>
              <a:rPr lang="en-US" dirty="0">
                <a:solidFill>
                  <a:srgbClr val="0000FF"/>
                </a:solidFill>
                <a:latin typeface="Georgia" panose="02040502050405020303" pitchFamily="18" charset="0"/>
              </a:rPr>
              <a:t> </a:t>
            </a:r>
            <a:r>
              <a:rPr lang="en-US" sz="2400" dirty="0" smtClean="0">
                <a:solidFill>
                  <a:srgbClr val="0000FF"/>
                </a:solidFill>
                <a:latin typeface="Georgia" panose="02040502050405020303" pitchFamily="18" charset="0"/>
              </a:rPr>
              <a:t>[</a:t>
            </a:r>
            <a:r>
              <a:rPr lang="en-US" sz="2400" dirty="0" err="1" smtClean="0">
                <a:solidFill>
                  <a:srgbClr val="0000FF"/>
                </a:solidFill>
                <a:latin typeface="Georgia" panose="02040502050405020303" pitchFamily="18" charset="0"/>
              </a:rPr>
              <a:t>Yahuah</a:t>
            </a:r>
            <a:r>
              <a:rPr lang="en-US" sz="2400" dirty="0" smtClean="0">
                <a:solidFill>
                  <a:srgbClr val="0000FF"/>
                </a:solidFill>
                <a:latin typeface="Georgia" panose="02040502050405020303" pitchFamily="18" charset="0"/>
              </a:rPr>
              <a:t>] </a:t>
            </a:r>
            <a:r>
              <a:rPr lang="en-US" b="1" u="sng" dirty="0" smtClean="0">
                <a:solidFill>
                  <a:srgbClr val="CC00FF"/>
                </a:solidFill>
                <a:latin typeface="Georgia" panose="02040502050405020303" pitchFamily="18" charset="0"/>
              </a:rPr>
              <a:t>and </a:t>
            </a:r>
            <a:r>
              <a:rPr lang="en-US" b="1" u="sng" dirty="0">
                <a:solidFill>
                  <a:srgbClr val="CC00FF"/>
                </a:solidFill>
                <a:latin typeface="Georgia" panose="02040502050405020303" pitchFamily="18" charset="0"/>
              </a:rPr>
              <a:t>served </a:t>
            </a:r>
            <a:r>
              <a:rPr lang="en-US" b="1" u="sng" dirty="0" err="1">
                <a:solidFill>
                  <a:srgbClr val="CC00FF"/>
                </a:solidFill>
                <a:latin typeface="Georgia" panose="02040502050405020303" pitchFamily="18" charset="0"/>
              </a:rPr>
              <a:t>Ba</a:t>
            </a:r>
            <a:r>
              <a:rPr lang="en-US" b="1" u="sng" dirty="0" err="1">
                <a:solidFill>
                  <a:srgbClr val="CC00FF"/>
                </a:solidFill>
                <a:latin typeface="TITUS Cyberbit Basic" panose="02020603050405020304" pitchFamily="18" charset="0"/>
              </a:rPr>
              <a:t>ʽ</a:t>
            </a:r>
            <a:r>
              <a:rPr lang="en-US" b="1" u="sng" dirty="0" err="1">
                <a:solidFill>
                  <a:srgbClr val="CC00FF"/>
                </a:solidFill>
                <a:latin typeface="Georgia" panose="02040502050405020303" pitchFamily="18" charset="0"/>
              </a:rPr>
              <a:t>al</a:t>
            </a:r>
            <a:r>
              <a:rPr lang="en-US" b="1" dirty="0">
                <a:solidFill>
                  <a:srgbClr val="CC00FF"/>
                </a:solidFill>
                <a:latin typeface="Georgia" panose="02040502050405020303" pitchFamily="18" charset="0"/>
              </a:rPr>
              <a:t> </a:t>
            </a:r>
            <a:r>
              <a:rPr lang="en-US" dirty="0">
                <a:solidFill>
                  <a:schemeClr val="accent2">
                    <a:lumMod val="75000"/>
                  </a:schemeClr>
                </a:solidFill>
                <a:latin typeface="Georgia" panose="02040502050405020303" pitchFamily="18" charset="0"/>
              </a:rPr>
              <a:t>and the </a:t>
            </a:r>
            <a:r>
              <a:rPr lang="en-US" dirty="0" err="1">
                <a:solidFill>
                  <a:schemeClr val="accent2">
                    <a:lumMod val="75000"/>
                  </a:schemeClr>
                </a:solidFill>
                <a:latin typeface="Georgia" panose="02040502050405020303" pitchFamily="18" charset="0"/>
              </a:rPr>
              <a:t>Ashtoreths</a:t>
            </a:r>
            <a:r>
              <a:rPr lang="en-US" dirty="0">
                <a:solidFill>
                  <a:schemeClr val="accent2">
                    <a:lumMod val="75000"/>
                  </a:schemeClr>
                </a:solidFill>
                <a:latin typeface="Georgia" panose="02040502050405020303" pitchFamily="18" charset="0"/>
              </a:rPr>
              <a:t>. </a:t>
            </a:r>
          </a:p>
          <a:p>
            <a:pPr marL="914400" indent="-1463040">
              <a:spcBef>
                <a:spcPts val="0"/>
              </a:spcBef>
              <a:spcAft>
                <a:spcPts val="1200"/>
              </a:spcAft>
              <a:buNone/>
            </a:pPr>
            <a:r>
              <a:rPr lang="en-US" dirty="0" err="1" smtClean="0">
                <a:solidFill>
                  <a:srgbClr val="008080"/>
                </a:solidFill>
                <a:latin typeface="Georgia" panose="02040502050405020303" pitchFamily="18" charset="0"/>
              </a:rPr>
              <a:t>Jdg</a:t>
            </a:r>
            <a:r>
              <a:rPr lang="en-US" dirty="0" smtClean="0">
                <a:solidFill>
                  <a:srgbClr val="008080"/>
                </a:solidFill>
                <a:latin typeface="Georgia" panose="02040502050405020303" pitchFamily="18" charset="0"/>
              </a:rPr>
              <a:t> </a:t>
            </a:r>
            <a:r>
              <a:rPr lang="en-US" dirty="0">
                <a:solidFill>
                  <a:srgbClr val="008080"/>
                </a:solidFill>
                <a:latin typeface="Georgia" panose="02040502050405020303" pitchFamily="18" charset="0"/>
              </a:rPr>
              <a:t>2:16</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Then </a:t>
            </a:r>
            <a:r>
              <a:rPr lang="he-IL" dirty="0">
                <a:solidFill>
                  <a:srgbClr val="0000FF"/>
                </a:solidFill>
                <a:latin typeface="SBL Hebrew"/>
              </a:rPr>
              <a:t>יהוה</a:t>
            </a:r>
            <a:r>
              <a:rPr lang="en-US" dirty="0">
                <a:solidFill>
                  <a:srgbClr val="0000FF"/>
                </a:solidFill>
                <a:latin typeface="Georgia" panose="02040502050405020303" pitchFamily="18" charset="0"/>
              </a:rPr>
              <a:t> </a:t>
            </a:r>
            <a:r>
              <a:rPr lang="en-US" sz="2400" dirty="0" smtClean="0">
                <a:solidFill>
                  <a:srgbClr val="0000FF"/>
                </a:solidFill>
                <a:latin typeface="Georgia" panose="02040502050405020303" pitchFamily="18" charset="0"/>
              </a:rPr>
              <a:t>[</a:t>
            </a:r>
            <a:r>
              <a:rPr lang="en-US" sz="2400" dirty="0" err="1" smtClean="0">
                <a:solidFill>
                  <a:srgbClr val="0000FF"/>
                </a:solidFill>
                <a:latin typeface="Georgia" panose="02040502050405020303" pitchFamily="18" charset="0"/>
              </a:rPr>
              <a:t>Yahuah</a:t>
            </a:r>
            <a:r>
              <a:rPr lang="en-US" sz="2400" dirty="0" smtClean="0">
                <a:solidFill>
                  <a:srgbClr val="0000FF"/>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raised </a:t>
            </a:r>
            <a:r>
              <a:rPr lang="en-US" dirty="0">
                <a:solidFill>
                  <a:schemeClr val="accent2">
                    <a:lumMod val="75000"/>
                  </a:schemeClr>
                </a:solidFill>
                <a:latin typeface="Georgia" panose="02040502050405020303" pitchFamily="18" charset="0"/>
              </a:rPr>
              <a:t>up rulers who saved them from the hand of those who plundered them. </a:t>
            </a:r>
            <a:endParaRPr lang="en-US" dirty="0" smtClean="0">
              <a:solidFill>
                <a:schemeClr val="accent2">
                  <a:lumMod val="75000"/>
                </a:schemeClr>
              </a:solidFill>
              <a:latin typeface="Georgia" panose="02040502050405020303" pitchFamily="18" charset="0"/>
            </a:endParaRPr>
          </a:p>
          <a:p>
            <a:pPr marL="914400" indent="-1463040">
              <a:spcBef>
                <a:spcPts val="0"/>
              </a:spcBef>
              <a:spcAft>
                <a:spcPts val="1200"/>
              </a:spcAft>
              <a:buNone/>
            </a:pPr>
            <a:r>
              <a:rPr lang="en-US" dirty="0" err="1" smtClean="0">
                <a:solidFill>
                  <a:srgbClr val="008080"/>
                </a:solidFill>
                <a:latin typeface="Georgia" panose="02040502050405020303" pitchFamily="18" charset="0"/>
              </a:rPr>
              <a:t>Jdg</a:t>
            </a:r>
            <a:r>
              <a:rPr lang="en-US" dirty="0" smtClean="0">
                <a:solidFill>
                  <a:srgbClr val="008080"/>
                </a:solidFill>
                <a:latin typeface="Georgia" panose="02040502050405020303" pitchFamily="18" charset="0"/>
              </a:rPr>
              <a:t> </a:t>
            </a:r>
            <a:r>
              <a:rPr lang="en-US" dirty="0">
                <a:solidFill>
                  <a:srgbClr val="008080"/>
                </a:solidFill>
                <a:latin typeface="Georgia" panose="02040502050405020303" pitchFamily="18" charset="0"/>
              </a:rPr>
              <a:t>2:17</a:t>
            </a:r>
            <a:r>
              <a:rPr lang="en-US" dirty="0">
                <a:solidFill>
                  <a:prstClr val="black"/>
                </a:solidFill>
                <a:latin typeface="Georgia" panose="02040502050405020303" pitchFamily="18" charset="0"/>
              </a:rPr>
              <a:t>  </a:t>
            </a:r>
            <a:r>
              <a:rPr lang="en-US" dirty="0">
                <a:solidFill>
                  <a:schemeClr val="accent2">
                    <a:lumMod val="75000"/>
                  </a:schemeClr>
                </a:solidFill>
                <a:latin typeface="Georgia" panose="02040502050405020303" pitchFamily="18" charset="0"/>
              </a:rPr>
              <a:t>However, they did not listen to their rulers either, but went whoring after other mighty ones, </a:t>
            </a:r>
            <a:r>
              <a:rPr lang="en-US" b="1" i="1" u="sng" dirty="0">
                <a:solidFill>
                  <a:srgbClr val="FF0000"/>
                </a:solidFill>
                <a:latin typeface="Georgia" panose="02040502050405020303" pitchFamily="18" charset="0"/>
              </a:rPr>
              <a:t>and bowed down to them</a:t>
            </a:r>
            <a:r>
              <a:rPr lang="en-US" b="1" i="1" dirty="0">
                <a:solidFill>
                  <a:srgbClr val="FF0000"/>
                </a:solidFill>
                <a:latin typeface="Georgia" panose="02040502050405020303" pitchFamily="18" charset="0"/>
              </a:rPr>
              <a:t>. </a:t>
            </a:r>
            <a:r>
              <a:rPr lang="en-US" dirty="0">
                <a:solidFill>
                  <a:schemeClr val="accent2">
                    <a:lumMod val="75000"/>
                  </a:schemeClr>
                </a:solidFill>
                <a:latin typeface="Georgia" panose="02040502050405020303" pitchFamily="18" charset="0"/>
              </a:rPr>
              <a:t>They soon turned aside from the way in which their fathers walked, in obeying the commands of </a:t>
            </a:r>
            <a:r>
              <a:rPr lang="he-IL" dirty="0">
                <a:solidFill>
                  <a:srgbClr val="0000FF"/>
                </a:solidFill>
                <a:latin typeface="SBL Hebrew"/>
              </a:rPr>
              <a:t>יהוה</a:t>
            </a:r>
            <a:r>
              <a:rPr lang="en-US" dirty="0">
                <a:solidFill>
                  <a:srgbClr val="0000FF"/>
                </a:solidFill>
                <a:latin typeface="Georgia" panose="02040502050405020303" pitchFamily="18" charset="0"/>
              </a:rPr>
              <a:t> </a:t>
            </a:r>
            <a:r>
              <a:rPr lang="en-US" sz="2400" dirty="0" smtClean="0">
                <a:solidFill>
                  <a:srgbClr val="0000FF"/>
                </a:solidFill>
                <a:latin typeface="Georgia" panose="02040502050405020303" pitchFamily="18" charset="0"/>
              </a:rPr>
              <a:t>[</a:t>
            </a:r>
            <a:r>
              <a:rPr lang="en-US" sz="2400" dirty="0" err="1" smtClean="0">
                <a:solidFill>
                  <a:srgbClr val="0000FF"/>
                </a:solidFill>
                <a:latin typeface="Georgia" panose="02040502050405020303" pitchFamily="18" charset="0"/>
              </a:rPr>
              <a:t>Yahuah</a:t>
            </a:r>
            <a:r>
              <a:rPr lang="en-US" sz="2400" dirty="0" smtClean="0">
                <a:solidFill>
                  <a:srgbClr val="0000FF"/>
                </a:solidFill>
                <a:latin typeface="Georgia" panose="02040502050405020303" pitchFamily="18" charset="0"/>
              </a:rPr>
              <a:t>] </a:t>
            </a:r>
            <a:r>
              <a:rPr lang="en-US" dirty="0" smtClean="0">
                <a:solidFill>
                  <a:schemeClr val="accent2">
                    <a:lumMod val="75000"/>
                  </a:schemeClr>
                </a:solidFill>
                <a:latin typeface="Georgia" panose="02040502050405020303" pitchFamily="18" charset="0"/>
              </a:rPr>
              <a:t>– </a:t>
            </a:r>
            <a:r>
              <a:rPr lang="en-US" dirty="0">
                <a:solidFill>
                  <a:schemeClr val="accent2">
                    <a:lumMod val="75000"/>
                  </a:schemeClr>
                </a:solidFill>
                <a:latin typeface="Georgia" panose="02040502050405020303" pitchFamily="18" charset="0"/>
              </a:rPr>
              <a:t>they did not do so.</a:t>
            </a:r>
          </a:p>
          <a:p>
            <a:pPr marL="365760" indent="-914400">
              <a:buNone/>
            </a:pPr>
            <a:endParaRPr lang="en-US" b="1" dirty="0">
              <a:solidFill>
                <a:srgbClr val="FF0000"/>
              </a:solidFill>
            </a:endParaRPr>
          </a:p>
        </p:txBody>
      </p:sp>
      <p:sp>
        <p:nvSpPr>
          <p:cNvPr id="4" name="Slide Number Placeholder 3"/>
          <p:cNvSpPr>
            <a:spLocks noGrp="1"/>
          </p:cNvSpPr>
          <p:nvPr>
            <p:ph type="sldNum" sz="quarter" idx="12"/>
          </p:nvPr>
        </p:nvSpPr>
        <p:spPr>
          <a:xfrm>
            <a:off x="9171714" y="6221267"/>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88</a:t>
            </a:fld>
            <a:endParaRPr lang="en-US" dirty="0">
              <a:solidFill>
                <a:schemeClr val="tx1">
                  <a:lumMod val="95000"/>
                  <a:lumOff val="5000"/>
                </a:schemeClr>
              </a:solidFill>
            </a:endParaRPr>
          </a:p>
        </p:txBody>
      </p:sp>
    </p:spTree>
    <p:extLst>
      <p:ext uri="{BB962C8B-B14F-4D97-AF65-F5344CB8AC3E}">
        <p14:creationId xmlns:p14="http://schemas.microsoft.com/office/powerpoint/2010/main" val="27894378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gradFill rotWithShape="1">
          <a:gsLst>
            <a:gs pos="0">
              <a:srgbClr val="CC00FF"/>
            </a:gs>
            <a:gs pos="77000">
              <a:srgbClr val="FFFF00"/>
            </a:gs>
            <a:gs pos="100000">
              <a:schemeClr val="accent2">
                <a:lumMod val="60000"/>
                <a:lumOff val="4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34678" y="163000"/>
            <a:ext cx="3885500" cy="812267"/>
          </a:xfrm>
          <a:gradFill flip="none" rotWithShape="1">
            <a:gsLst>
              <a:gs pos="0">
                <a:srgbClr val="FFFF00"/>
              </a:gs>
              <a:gs pos="90000">
                <a:schemeClr val="bg2">
                  <a:tint val="98000"/>
                  <a:satMod val="130000"/>
                  <a:shade val="90000"/>
                  <a:lumMod val="103000"/>
                </a:schemeClr>
              </a:gs>
              <a:gs pos="100000">
                <a:schemeClr val="bg2">
                  <a:shade val="63000"/>
                  <a:satMod val="120000"/>
                </a:schemeClr>
              </a:gs>
            </a:gsLst>
            <a:lin ang="10800000" scaled="1"/>
            <a:tileRect/>
          </a:gradFill>
          <a:ln w="57150">
            <a:solidFill>
              <a:srgbClr val="34E9FC"/>
            </a:solidFill>
          </a:ln>
          <a:scene3d>
            <a:camera prst="orthographicFront"/>
            <a:lightRig rig="threePt" dir="t"/>
          </a:scene3d>
          <a:sp3d>
            <a:bevelT w="114300" prst="artDeco"/>
          </a:sp3d>
        </p:spPr>
        <p:txBody>
          <a:bodyPr>
            <a:sp3d extrusionH="57150">
              <a:bevelT w="38100" h="38100"/>
            </a:sp3d>
          </a:bodyPr>
          <a:lstStyle/>
          <a:p>
            <a:pPr algn="ctr"/>
            <a:r>
              <a:rPr lang="en-US" b="1" dirty="0" smtClean="0"/>
              <a:t>Question</a:t>
            </a:r>
            <a:endParaRPr lang="en-US" b="1" dirty="0"/>
          </a:p>
        </p:txBody>
      </p:sp>
      <p:sp>
        <p:nvSpPr>
          <p:cNvPr id="3" name="Content Placeholder 2"/>
          <p:cNvSpPr>
            <a:spLocks noGrp="1"/>
          </p:cNvSpPr>
          <p:nvPr>
            <p:ph idx="1"/>
          </p:nvPr>
        </p:nvSpPr>
        <p:spPr>
          <a:xfrm>
            <a:off x="438373" y="1171249"/>
            <a:ext cx="11282576" cy="5354244"/>
          </a:xfrm>
          <a:solidFill>
            <a:schemeClr val="bg1">
              <a:lumMod val="85000"/>
            </a:schemeClr>
          </a:solidFill>
          <a:ln w="38100">
            <a:solidFill>
              <a:schemeClr val="bg1">
                <a:lumMod val="50000"/>
              </a:schemeClr>
            </a:solidFill>
          </a:ln>
          <a:scene3d>
            <a:camera prst="orthographicFront"/>
            <a:lightRig rig="threePt" dir="t"/>
          </a:scene3d>
          <a:sp3d>
            <a:bevelT w="114300" prst="artDeco"/>
          </a:sp3d>
        </p:spPr>
        <p:txBody>
          <a:bodyPr lIns="182880" tIns="182880">
            <a:normAutofit/>
            <a:sp3d extrusionH="57150">
              <a:bevelT w="38100" h="38100"/>
            </a:sp3d>
          </a:bodyPr>
          <a:lstStyle/>
          <a:p>
            <a:pPr marL="0" indent="0">
              <a:spcBef>
                <a:spcPts val="0"/>
              </a:spcBef>
              <a:spcAft>
                <a:spcPts val="1800"/>
              </a:spcAft>
              <a:buNone/>
            </a:pPr>
            <a:r>
              <a:rPr lang="en-US" dirty="0" smtClean="0"/>
              <a:t>If we as a people are pledging allegiance to a pagan tradition of allowing the false leadership of the moon to guide us, </a:t>
            </a:r>
            <a:endParaRPr lang="en-US" dirty="0"/>
          </a:p>
          <a:p>
            <a:pPr marL="0" indent="0" algn="ctr">
              <a:spcBef>
                <a:spcPts val="0"/>
              </a:spcBef>
              <a:spcAft>
                <a:spcPts val="1800"/>
              </a:spcAft>
              <a:buNone/>
            </a:pPr>
            <a:r>
              <a:rPr lang="en-US" sz="4400" dirty="0" smtClean="0">
                <a:solidFill>
                  <a:srgbClr val="FF0000"/>
                </a:solidFill>
              </a:rPr>
              <a:t>ARE WE </a:t>
            </a:r>
            <a:r>
              <a:rPr lang="en-US" sz="4400" b="1" spc="50" dirty="0" smtClean="0">
                <a:ln w="9525" cmpd="sng">
                  <a:solidFill>
                    <a:sysClr val="windowText" lastClr="000000"/>
                  </a:solidFill>
                  <a:prstDash val="solid"/>
                </a:ln>
                <a:solidFill>
                  <a:srgbClr val="00FF00"/>
                </a:solidFill>
                <a:effectLst>
                  <a:glow rad="38100">
                    <a:schemeClr val="accent2">
                      <a:lumMod val="75000"/>
                      <a:alpha val="40000"/>
                    </a:schemeClr>
                  </a:glow>
                </a:effectLst>
              </a:rPr>
              <a:t>“BOWING” </a:t>
            </a:r>
            <a:r>
              <a:rPr lang="en-US" sz="4400" dirty="0" smtClean="0">
                <a:solidFill>
                  <a:srgbClr val="FF0000"/>
                </a:solidFill>
              </a:rPr>
              <a:t>TO THE BA’ALS AND ASHTORETHS </a:t>
            </a:r>
            <a:r>
              <a:rPr lang="en-US" sz="4400" dirty="0" smtClean="0"/>
              <a:t>seen in this world</a:t>
            </a:r>
            <a:r>
              <a:rPr lang="en-US" sz="4400" dirty="0" smtClean="0">
                <a:solidFill>
                  <a:srgbClr val="FF0000"/>
                </a:solidFill>
              </a:rPr>
              <a:t> - </a:t>
            </a:r>
            <a:r>
              <a:rPr lang="en-US" sz="4400" b="1" dirty="0" smtClean="0">
                <a:solidFill>
                  <a:srgbClr val="FF0000"/>
                </a:solidFill>
                <a:effectLst>
                  <a:glow rad="228600">
                    <a:schemeClr val="accent5">
                      <a:satMod val="175000"/>
                      <a:alpha val="40000"/>
                    </a:schemeClr>
                  </a:glow>
                </a:effectLst>
              </a:rPr>
              <a:t>TODAY?</a:t>
            </a:r>
            <a:endParaRPr lang="en-US" sz="800" b="1" dirty="0">
              <a:solidFill>
                <a:srgbClr val="FF0000"/>
              </a:solidFill>
              <a:effectLst>
                <a:glow rad="228600">
                  <a:schemeClr val="accent5">
                    <a:satMod val="175000"/>
                    <a:alpha val="40000"/>
                  </a:schemeClr>
                </a:glow>
              </a:effectLst>
            </a:endParaRPr>
          </a:p>
          <a:p>
            <a:pPr marL="0" indent="0">
              <a:spcBef>
                <a:spcPts val="0"/>
              </a:spcBef>
              <a:spcAft>
                <a:spcPts val="1800"/>
              </a:spcAft>
              <a:buNone/>
            </a:pPr>
            <a:r>
              <a:rPr lang="en-US" sz="4400" b="1" dirty="0" smtClean="0">
                <a:solidFill>
                  <a:srgbClr val="008080"/>
                </a:solidFill>
              </a:rPr>
              <a:t>My friend, let us repent and return to the </a:t>
            </a:r>
            <a:r>
              <a:rPr lang="en-US" sz="4400" b="1" dirty="0" smtClean="0">
                <a:solidFill>
                  <a:srgbClr val="0000FF"/>
                </a:solidFill>
              </a:rPr>
              <a:t>Word of </a:t>
            </a:r>
            <a:r>
              <a:rPr lang="en-US" sz="4400" b="1" dirty="0" err="1" smtClean="0">
                <a:solidFill>
                  <a:srgbClr val="0000FF"/>
                </a:solidFill>
              </a:rPr>
              <a:t>Yahuah</a:t>
            </a:r>
            <a:r>
              <a:rPr lang="en-US" sz="4400" b="1" dirty="0" smtClean="0">
                <a:solidFill>
                  <a:srgbClr val="0000FF"/>
                </a:solidFill>
              </a:rPr>
              <a:t> </a:t>
            </a:r>
            <a:r>
              <a:rPr lang="en-US" sz="4400" b="1" dirty="0" smtClean="0">
                <a:solidFill>
                  <a:srgbClr val="008080"/>
                </a:solidFill>
              </a:rPr>
              <a:t>with a passion never before realized.</a:t>
            </a:r>
          </a:p>
          <a:p>
            <a:pPr marL="0" indent="0">
              <a:spcBef>
                <a:spcPts val="0"/>
              </a:spcBef>
              <a:spcAft>
                <a:spcPts val="1800"/>
              </a:spcAft>
              <a:buNone/>
            </a:pPr>
            <a:r>
              <a:rPr lang="en-US" b="1" dirty="0" smtClean="0">
                <a:solidFill>
                  <a:srgbClr val="008080"/>
                </a:solidFill>
              </a:rPr>
              <a:t>May </a:t>
            </a:r>
            <a:r>
              <a:rPr lang="en-US" b="1" dirty="0" smtClean="0">
                <a:solidFill>
                  <a:srgbClr val="0000FF"/>
                </a:solidFill>
              </a:rPr>
              <a:t>Yahuah</a:t>
            </a:r>
            <a:r>
              <a:rPr lang="en-US" b="1" dirty="0" smtClean="0">
                <a:solidFill>
                  <a:srgbClr val="008080"/>
                </a:solidFill>
              </a:rPr>
              <a:t> grant you never ending portions of guidance and wisdom. </a:t>
            </a:r>
          </a:p>
        </p:txBody>
      </p:sp>
      <p:sp>
        <p:nvSpPr>
          <p:cNvPr id="4" name="Slide Number Placeholder 3"/>
          <p:cNvSpPr>
            <a:spLocks noGrp="1"/>
          </p:cNvSpPr>
          <p:nvPr>
            <p:ph type="sldNum" sz="quarter" idx="12"/>
          </p:nvPr>
        </p:nvSpPr>
        <p:spPr>
          <a:xfrm>
            <a:off x="8911939" y="6106966"/>
            <a:ext cx="2743200" cy="365125"/>
          </a:xfrm>
        </p:spPr>
        <p:txBody>
          <a:bodyPr>
            <a:scene3d>
              <a:camera prst="orthographicFront"/>
              <a:lightRig rig="threePt" dir="t"/>
            </a:scene3d>
            <a:sp3d extrusionH="57150">
              <a:bevelT w="38100" h="38100"/>
            </a:sp3d>
          </a:bodyPr>
          <a:lstStyle/>
          <a:p>
            <a:fld id="{0B555D82-D20F-4DB7-B3E9-7B7EAC2F87A9}" type="slidenum">
              <a:rPr lang="en-US" smtClean="0">
                <a:solidFill>
                  <a:schemeClr val="tx1">
                    <a:lumMod val="95000"/>
                    <a:lumOff val="5000"/>
                  </a:schemeClr>
                </a:solidFill>
              </a:rPr>
              <a:t>89</a:t>
            </a:fld>
            <a:endParaRPr lang="en-US" dirty="0">
              <a:solidFill>
                <a:schemeClr val="tx1">
                  <a:lumMod val="95000"/>
                  <a:lumOff val="5000"/>
                </a:schemeClr>
              </a:solidFill>
            </a:endParaRPr>
          </a:p>
        </p:txBody>
      </p:sp>
      <p:sp>
        <p:nvSpPr>
          <p:cNvPr id="5" name="Rectangle 4"/>
          <p:cNvSpPr/>
          <p:nvPr/>
        </p:nvSpPr>
        <p:spPr>
          <a:xfrm>
            <a:off x="2149813" y="5676194"/>
            <a:ext cx="8804408"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smtClean="0">
                <a:ln w="11430"/>
                <a:solidFill>
                  <a:schemeClr val="accent4">
                    <a:lumMod val="20000"/>
                    <a:lumOff val="80000"/>
                  </a:schemeClr>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rPr>
              <a:t>The End … but what is next?</a:t>
            </a:r>
            <a:endParaRPr lang="en-US" sz="4000" b="1" cap="none" spc="0" dirty="0">
              <a:ln w="11430"/>
              <a:solidFill>
                <a:srgbClr val="00B0F0"/>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endParaRPr>
          </a:p>
        </p:txBody>
      </p:sp>
    </p:spTree>
    <p:extLst>
      <p:ext uri="{BB962C8B-B14F-4D97-AF65-F5344CB8AC3E}">
        <p14:creationId xmlns:p14="http://schemas.microsoft.com/office/powerpoint/2010/main" val="12986933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3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3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3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3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125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1000"/>
                                        <p:tgtEl>
                                          <p:spTgt spid="3">
                                            <p:txEl>
                                              <p:pRg st="3" end="3"/>
                                            </p:txEl>
                                          </p:spTgt>
                                        </p:tgtEl>
                                      </p:cBhvr>
                                    </p:animEffect>
                                    <p:anim calcmode="lin" valueType="num">
                                      <p:cBhvr>
                                        <p:cTn id="2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150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74274" y="6492875"/>
            <a:ext cx="2743200" cy="365125"/>
          </a:xfrm>
        </p:spPr>
        <p:txBody>
          <a:bodyPr/>
          <a:lstStyle/>
          <a:p>
            <a:fld id="{0B555D82-D20F-4DB7-B3E9-7B7EAC2F87A9}" type="slidenum">
              <a:rPr lang="en-US" b="1" smtClean="0">
                <a:solidFill>
                  <a:schemeClr val="bg1"/>
                </a:solidFill>
              </a:rPr>
              <a:t>90</a:t>
            </a:fld>
            <a:endParaRPr lang="en-US" b="1" dirty="0">
              <a:solidFill>
                <a:schemeClr val="bg1"/>
              </a:solidFill>
            </a:endParaRPr>
          </a:p>
        </p:txBody>
      </p:sp>
      <p:sp>
        <p:nvSpPr>
          <p:cNvPr id="3" name="Rectangle 2"/>
          <p:cNvSpPr/>
          <p:nvPr/>
        </p:nvSpPr>
        <p:spPr>
          <a:xfrm>
            <a:off x="6984698" y="285763"/>
            <a:ext cx="5319854" cy="255454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Next Study on </a:t>
            </a:r>
            <a:b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June 1/18:  </a:t>
            </a:r>
          </a:p>
          <a:p>
            <a:pPr algn="ctr"/>
            <a:r>
              <a:rPr lang="en-US" sz="4800" b="1" cap="none" spc="0" dirty="0" smtClean="0">
                <a:ln w="11430"/>
                <a:solidFill>
                  <a:schemeClr val="accent2">
                    <a:lumMod val="60000"/>
                    <a:lumOff val="40000"/>
                  </a:schemeClr>
                </a:solidFill>
                <a:effectLst>
                  <a:glow rad="127000">
                    <a:srgbClr val="34E9FC"/>
                  </a:glow>
                  <a:outerShdw blurRad="50800" dist="39000" dir="5460000" algn="tl">
                    <a:srgbClr val="000000">
                      <a:alpha val="38000"/>
                    </a:srgbClr>
                  </a:outerShdw>
                </a:effectLst>
                <a:latin typeface="Segoe Print" pitchFamily="2" charset="0"/>
              </a:rPr>
              <a:t>The Moon! </a:t>
            </a:r>
          </a:p>
          <a:p>
            <a:pPr algn="ctr"/>
            <a:r>
              <a:rPr lang="en-US" sz="4800" b="1" dirty="0" smtClean="0">
                <a:ln w="11430"/>
                <a:solidFill>
                  <a:schemeClr val="accent2">
                    <a:lumMod val="60000"/>
                    <a:lumOff val="40000"/>
                  </a:schemeClr>
                </a:solidFill>
                <a:effectLst>
                  <a:glow rad="127000">
                    <a:srgbClr val="34E9FC"/>
                  </a:glow>
                  <a:outerShdw blurRad="50800" dist="39000" dir="5460000" algn="tl">
                    <a:srgbClr val="000000">
                      <a:alpha val="38000"/>
                    </a:srgbClr>
                  </a:outerShdw>
                </a:effectLst>
                <a:latin typeface="Segoe Print" pitchFamily="2" charset="0"/>
              </a:rPr>
              <a:t>Oh! The Moon!</a:t>
            </a:r>
            <a:endParaRPr lang="en-US" sz="4800" b="1" cap="none" spc="0" dirty="0">
              <a:ln w="11430"/>
              <a:solidFill>
                <a:schemeClr val="accent2">
                  <a:lumMod val="60000"/>
                  <a:lumOff val="40000"/>
                </a:schemeClr>
              </a:solidFill>
              <a:effectLst>
                <a:glow rad="127000">
                  <a:srgbClr val="34E9FC"/>
                </a:glow>
                <a:outerShdw blurRad="50800" dist="39000" dir="5460000" algn="tl">
                  <a:srgbClr val="000000">
                    <a:alpha val="38000"/>
                  </a:srgbClr>
                </a:outerShdw>
              </a:effectLst>
              <a:latin typeface="Segoe Print" pitchFamily="2" charset="0"/>
            </a:endParaRPr>
          </a:p>
        </p:txBody>
      </p:sp>
      <p:sp>
        <p:nvSpPr>
          <p:cNvPr id="4" name="Rectangle 3"/>
          <p:cNvSpPr/>
          <p:nvPr/>
        </p:nvSpPr>
        <p:spPr>
          <a:xfrm>
            <a:off x="3313105" y="5195029"/>
            <a:ext cx="5714164" cy="138499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2800" b="1" cap="none" spc="0" dirty="0" smtClean="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rPr>
              <a:t>Does Moses really give the “moon” the prominent position to begin each month?</a:t>
            </a:r>
            <a:endParaRPr lang="en-US" sz="2800" b="1" cap="none" spc="0" dirty="0">
              <a:ln w="11430"/>
              <a:solidFill>
                <a:schemeClr val="accent2">
                  <a:lumMod val="20000"/>
                  <a:lumOff val="80000"/>
                </a:schemeClr>
              </a:solidFill>
              <a:effectLst>
                <a:outerShdw blurRad="50800" dist="39000" dir="5460000" algn="tl">
                  <a:srgbClr val="000000">
                    <a:alpha val="38000"/>
                  </a:srgbClr>
                </a:outerShdw>
              </a:effectLst>
              <a:latin typeface="Segoe Print" pitchFamily="2" charset="0"/>
            </a:endParaRPr>
          </a:p>
        </p:txBody>
      </p:sp>
      <p:sp>
        <p:nvSpPr>
          <p:cNvPr id="5" name="Rectangle 4"/>
          <p:cNvSpPr/>
          <p:nvPr/>
        </p:nvSpPr>
        <p:spPr>
          <a:xfrm>
            <a:off x="0" y="321024"/>
            <a:ext cx="4873449" cy="35394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This completes two </a:t>
            </a:r>
            <a:r>
              <a:rPr lang="en-US" sz="3200" b="1" cap="none" spc="0" dirty="0" smtClean="0">
                <a:ln w="11430"/>
                <a:solidFill>
                  <a:srgbClr val="34E9FC"/>
                </a:solidFill>
                <a:effectLst>
                  <a:outerShdw blurRad="50800" dist="39000" dir="5460000" algn="tl">
                    <a:srgbClr val="000000">
                      <a:alpha val="38000"/>
                    </a:srgbClr>
                  </a:outerShdw>
                </a:effectLst>
                <a:latin typeface="Segoe Print" pitchFamily="2" charset="0"/>
              </a:rPr>
              <a:t>introductory</a:t>
            </a: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 studies on the problem of </a:t>
            </a:r>
            <a:b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the moon being in command of </a:t>
            </a:r>
            <a:b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br>
            <a:r>
              <a:rPr lang="en-US" sz="32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the month commencement.</a:t>
            </a:r>
            <a:endParaRPr lang="en-US" sz="4000" b="1" cap="none" spc="0" dirty="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endParaRPr>
          </a:p>
        </p:txBody>
      </p:sp>
      <p:pic>
        <p:nvPicPr>
          <p:cNvPr id="2050" name="Picture 2" descr="C:\Users\Rae\Desktop\Art on Desktop\white man clip art\yellow-blue smiley faces\question face yellow pn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154" y="4747014"/>
            <a:ext cx="2007613" cy="1517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3437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up)">
                                      <p:cBhvr>
                                        <p:cTn id="14" dur="2000"/>
                                        <p:tgtEl>
                                          <p:spTgt spid="4">
                                            <p:txEl>
                                              <p:pRg st="0" end="0"/>
                                            </p:txEl>
                                          </p:spTgt>
                                        </p:tgtEl>
                                      </p:cBhvr>
                                    </p:animEffect>
                                  </p:childTnLst>
                                </p:cTn>
                              </p:par>
                            </p:childTnLst>
                          </p:cTn>
                        </p:par>
                        <p:par>
                          <p:cTn id="15" fill="hold">
                            <p:stCondLst>
                              <p:cond delay="2000"/>
                            </p:stCondLst>
                            <p:childTnLst>
                              <p:par>
                                <p:cTn id="16" presetID="47" presetClass="entr" presetSubtype="0" fill="hold" nodeType="afterEffect">
                                  <p:stCondLst>
                                    <p:cond delay="0"/>
                                  </p:stCondLst>
                                  <p:childTnLst>
                                    <p:set>
                                      <p:cBhvr>
                                        <p:cTn id="17" dur="1" fill="hold">
                                          <p:stCondLst>
                                            <p:cond delay="0"/>
                                          </p:stCondLst>
                                        </p:cTn>
                                        <p:tgtEl>
                                          <p:spTgt spid="2050"/>
                                        </p:tgtEl>
                                        <p:attrNameLst>
                                          <p:attrName>style.visibility</p:attrName>
                                        </p:attrNameLst>
                                      </p:cBhvr>
                                      <p:to>
                                        <p:strVal val="visible"/>
                                      </p:to>
                                    </p:set>
                                    <p:animEffect transition="in" filter="fade">
                                      <p:cBhvr>
                                        <p:cTn id="18" dur="1750"/>
                                        <p:tgtEl>
                                          <p:spTgt spid="2050"/>
                                        </p:tgtEl>
                                      </p:cBhvr>
                                    </p:animEffect>
                                    <p:anim calcmode="lin" valueType="num">
                                      <p:cBhvr>
                                        <p:cTn id="19" dur="1750" fill="hold"/>
                                        <p:tgtEl>
                                          <p:spTgt spid="2050"/>
                                        </p:tgtEl>
                                        <p:attrNameLst>
                                          <p:attrName>ppt_x</p:attrName>
                                        </p:attrNameLst>
                                      </p:cBhvr>
                                      <p:tavLst>
                                        <p:tav tm="0">
                                          <p:val>
                                            <p:strVal val="#ppt_x"/>
                                          </p:val>
                                        </p:tav>
                                        <p:tav tm="100000">
                                          <p:val>
                                            <p:strVal val="#ppt_x"/>
                                          </p:val>
                                        </p:tav>
                                      </p:tavLst>
                                    </p:anim>
                                    <p:anim calcmode="lin" valueType="num">
                                      <p:cBhvr>
                                        <p:cTn id="20" dur="175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000"/>
            <a:lum/>
          </a:blip>
          <a:srcRect/>
          <a:stretch>
            <a:fillRect t="-4000" b="-4000"/>
          </a:stretch>
        </a:blipFill>
        <a:effectLst/>
      </p:bgPr>
    </p:bg>
    <p:spTree>
      <p:nvGrpSpPr>
        <p:cNvPr id="1" name=""/>
        <p:cNvGrpSpPr/>
        <p:nvPr/>
      </p:nvGrpSpPr>
      <p:grpSpPr>
        <a:xfrm>
          <a:off x="0" y="0"/>
          <a:ext cx="0" cy="0"/>
          <a:chOff x="0" y="0"/>
          <a:chExt cx="0" cy="0"/>
        </a:xfrm>
      </p:grpSpPr>
      <p:pic>
        <p:nvPicPr>
          <p:cNvPr id="7" name="Content Placeholder 3"/>
          <p:cNvPicPr>
            <a:picLocks noGrp="1" noChangeAspect="1"/>
          </p:cNvPicPr>
          <p:nvPr>
            <p:ph type="pic" idx="1"/>
          </p:nvPr>
        </p:nvPicPr>
        <p:blipFill>
          <a:blip r:embed="rId3" cstate="print">
            <a:extLst>
              <a:ext uri="{BEBA8EAE-BF5A-486C-A8C5-ECC9F3942E4B}">
                <a14:imgProps xmlns:a14="http://schemas.microsoft.com/office/drawing/2010/main">
                  <a14:imgLayer r:embed="rId4">
                    <a14:imgEffect>
                      <a14:sharpenSoften amount="2000"/>
                    </a14:imgEffect>
                    <a14:imgEffect>
                      <a14:brightnessContrast bright="-2000" contrast="-2000"/>
                    </a14:imgEffect>
                  </a14:imgLayer>
                </a14:imgProps>
              </a:ext>
              <a:ext uri="{28A0092B-C50C-407E-A947-70E740481C1C}">
                <a14:useLocalDpi xmlns:a14="http://schemas.microsoft.com/office/drawing/2010/main" val="0"/>
              </a:ext>
            </a:extLst>
          </a:blip>
          <a:srcRect l="2619" r="2619"/>
          <a:stretch>
            <a:fillRect/>
          </a:stretch>
        </p:blipFill>
        <p:spPr>
          <a:xfrm>
            <a:off x="10013930" y="4912160"/>
            <a:ext cx="1948404" cy="1538478"/>
          </a:xfrm>
          <a:prstGeom prst="ellipse">
            <a:avLst/>
          </a:prstGeom>
          <a:ln w="190500" cap="rnd">
            <a:solidFill>
              <a:schemeClr val="accent3"/>
            </a:solidFill>
            <a:prstDash val="solid"/>
          </a:ln>
          <a:effectLst>
            <a:glow rad="139700">
              <a:schemeClr val="accent1">
                <a:satMod val="175000"/>
                <a:alpha val="40000"/>
              </a:schemeClr>
            </a:glow>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2" name="Slide Number Placeholder 1"/>
          <p:cNvSpPr>
            <a:spLocks noGrp="1"/>
          </p:cNvSpPr>
          <p:nvPr>
            <p:ph type="sldNum" sz="quarter" idx="12"/>
          </p:nvPr>
        </p:nvSpPr>
        <p:spPr>
          <a:xfrm>
            <a:off x="9389925" y="6439478"/>
            <a:ext cx="2743200" cy="365125"/>
          </a:xfrm>
        </p:spPr>
        <p:txBody>
          <a:bodyPr/>
          <a:lstStyle/>
          <a:p>
            <a:fld id="{0B555D82-D20F-4DB7-B3E9-7B7EAC2F87A9}" type="slidenum">
              <a:rPr lang="en-US" smtClean="0">
                <a:solidFill>
                  <a:schemeClr val="tx1">
                    <a:lumMod val="95000"/>
                    <a:lumOff val="5000"/>
                  </a:schemeClr>
                </a:solidFill>
              </a:rPr>
              <a:t>91</a:t>
            </a:fld>
            <a:endParaRPr lang="en-US" dirty="0">
              <a:solidFill>
                <a:schemeClr val="tx1">
                  <a:lumMod val="95000"/>
                  <a:lumOff val="5000"/>
                </a:schemeClr>
              </a:solidFill>
            </a:endParaRPr>
          </a:p>
        </p:txBody>
      </p:sp>
      <p:sp>
        <p:nvSpPr>
          <p:cNvPr id="6" name="Rectangle 5"/>
          <p:cNvSpPr/>
          <p:nvPr/>
        </p:nvSpPr>
        <p:spPr>
          <a:xfrm>
            <a:off x="306652" y="147676"/>
            <a:ext cx="4819925" cy="1323439"/>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prst="angle"/>
              <a:contourClr>
                <a:schemeClr val="accent2">
                  <a:shade val="75000"/>
                </a:schemeClr>
              </a:contourClr>
            </a:sp3d>
          </a:bodyPr>
          <a:lstStyle/>
          <a:p>
            <a:pPr algn="ctr"/>
            <a:r>
              <a:rPr lang="en-US" sz="4000" b="1" dirty="0" smtClean="0">
                <a:ln w="11430"/>
                <a:solidFill>
                  <a:schemeClr val="accent4">
                    <a:lumMod val="20000"/>
                    <a:lumOff val="80000"/>
                  </a:schemeClr>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rPr>
              <a:t>Walk in His</a:t>
            </a:r>
            <a:br>
              <a:rPr lang="en-US" sz="4000" b="1" dirty="0" smtClean="0">
                <a:ln w="11430"/>
                <a:solidFill>
                  <a:schemeClr val="accent4">
                    <a:lumMod val="20000"/>
                    <a:lumOff val="80000"/>
                  </a:schemeClr>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rPr>
            </a:br>
            <a:r>
              <a:rPr lang="en-US" sz="4000" b="1" dirty="0" smtClean="0">
                <a:ln w="11430"/>
                <a:solidFill>
                  <a:schemeClr val="accent4">
                    <a:lumMod val="20000"/>
                    <a:lumOff val="80000"/>
                  </a:schemeClr>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rPr>
              <a:t>Footsteps!</a:t>
            </a:r>
            <a:endParaRPr lang="en-US" sz="4000" b="1" cap="none" spc="0" dirty="0">
              <a:ln w="11430"/>
              <a:solidFill>
                <a:srgbClr val="00B0F0"/>
              </a:solidFill>
              <a:effectLst>
                <a:glow rad="101600">
                  <a:schemeClr val="accent1">
                    <a:satMod val="175000"/>
                    <a:alpha val="40000"/>
                  </a:schemeClr>
                </a:glow>
                <a:outerShdw blurRad="50800" dist="39000" dir="5460000" algn="tl">
                  <a:srgbClr val="000000">
                    <a:alpha val="38000"/>
                  </a:srgbClr>
                </a:outerShdw>
              </a:effectLst>
              <a:latin typeface="Segoe Print" pitchFamily="2" charset="0"/>
            </a:endParaRPr>
          </a:p>
        </p:txBody>
      </p:sp>
      <p:sp>
        <p:nvSpPr>
          <p:cNvPr id="8" name="Rectangle 7"/>
          <p:cNvSpPr/>
          <p:nvPr/>
        </p:nvSpPr>
        <p:spPr>
          <a:xfrm>
            <a:off x="1322110" y="5804307"/>
            <a:ext cx="7608935" cy="646331"/>
          </a:xfrm>
          <a:prstGeom prst="rect">
            <a:avLst/>
          </a:prstGeom>
          <a:solidFill>
            <a:schemeClr val="accent4">
              <a:lumMod val="20000"/>
              <a:lumOff val="80000"/>
              <a:alpha val="56000"/>
            </a:schemeClr>
          </a:solidFill>
          <a:ln w="57150">
            <a:solidFill>
              <a:schemeClr val="bg2">
                <a:lumMod val="50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5"/>
              </a:rPr>
              <a:t>timothy@torahtothetribes.com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9" name="Rectangle 8"/>
          <p:cNvSpPr/>
          <p:nvPr/>
        </p:nvSpPr>
        <p:spPr>
          <a:xfrm>
            <a:off x="-430276" y="3556183"/>
            <a:ext cx="6625336" cy="2585323"/>
          </a:xfrm>
          <a:prstGeom prst="rect">
            <a:avLst/>
          </a:prstGeom>
          <a:noFill/>
          <a:ln w="57150">
            <a:no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54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For</a:t>
            </a:r>
            <a: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             </a:t>
            </a:r>
            <a:r>
              <a:rPr lang="en-US" sz="54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send</a:t>
            </a:r>
            <a: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 </a:t>
            </a:r>
            <a:b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your questions</a:t>
            </a:r>
            <a:b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br>
            <a: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t>&amp; comments to:</a:t>
            </a:r>
            <a:br>
              <a:rPr lang="en-US" sz="3600" b="1" cap="none" spc="0" dirty="0" smtClean="0">
                <a:ln w="11430"/>
                <a:solidFill>
                  <a:schemeClr val="accent2">
                    <a:lumMod val="75000"/>
                  </a:schemeClr>
                </a:solidFill>
                <a:effectLst>
                  <a:outerShdw blurRad="50800" dist="39000" dir="5460000" algn="tl">
                    <a:srgbClr val="000000">
                      <a:alpha val="38000"/>
                    </a:srgbClr>
                  </a:outerShdw>
                </a:effectLst>
                <a:latin typeface="Segoe Print" pitchFamily="2" charset="0"/>
              </a:rPr>
            </a:br>
            <a:endParaRPr lang="en-US" sz="3600" b="1" cap="none" spc="0" dirty="0">
              <a:ln w="11430"/>
              <a:solidFill>
                <a:schemeClr val="accent2">
                  <a:lumMod val="75000"/>
                </a:schemeClr>
              </a:solidFill>
              <a:effectLst>
                <a:outerShdw blurRad="50800" dist="39000" dir="5460000" algn="tl">
                  <a:srgbClr val="000000">
                    <a:alpha val="38000"/>
                  </a:srgbClr>
                </a:outerShdw>
              </a:effectLst>
              <a:latin typeface="Segoe Print" pitchFamily="2" charset="0"/>
            </a:endParaRPr>
          </a:p>
        </p:txBody>
      </p:sp>
      <p:pic>
        <p:nvPicPr>
          <p:cNvPr id="10" name="Picture 2" descr="C:\Users\Rae\Desktop\Grammar Art\email mouse bes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6652" y="5701746"/>
            <a:ext cx="1176041" cy="851454"/>
          </a:xfrm>
          <a:prstGeom prst="rect">
            <a:avLst/>
          </a:prstGeom>
          <a:noFill/>
          <a:effectLst>
            <a:glow rad="1397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26" name="Picture 2" descr="C:\Users\Rae\Desktop\Art on Desktop\white man clip art\3d white people\3d help 2.png"/>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07064" y="2658360"/>
            <a:ext cx="2716389" cy="2039055"/>
          </a:xfrm>
          <a:prstGeom prst="rect">
            <a:avLst/>
          </a:prstGeom>
          <a:noFill/>
          <a:effectLst>
            <a:softEdge rad="2540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4645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icture_Entrance_With_Oval_Border_16x9.potx [Read-Only]" id="{1F5B75CB-70EB-4C5A-AD38-F09D30137F7A}" vid="{4398A12D-16CA-4D03-A0E5-6F3FAD5AEF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F64CDC1-EBD6-42E3-98C6-A16FBC1533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Animation slide Picture with fly-in marquee lights (widescreen)</Template>
  <TotalTime>0</TotalTime>
  <Words>4798</Words>
  <Application>Microsoft Office PowerPoint</Application>
  <PresentationFormat>Custom</PresentationFormat>
  <Paragraphs>775</Paragraphs>
  <Slides>91</Slides>
  <Notes>9</Notes>
  <HiddenSlides>0</HiddenSlides>
  <MMClips>0</MMClip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PowerPoint Presentation</vt:lpstr>
      <vt:lpstr>Yahusha’s   for the Lunar Based Calendar!</vt:lpstr>
      <vt:lpstr>1. The feeling or attitude of regarding someone or something as inferior, base, or worthless; scorn.  2. The state of being despised or dishonored: was held in contempt by his former friends.  3. Open disrespect or willful disobedience of the authority of a court of law or legislative body.</vt:lpstr>
      <vt:lpstr>PowerPoint Presentation</vt:lpstr>
      <vt:lpstr>PowerPoint Presentation</vt:lpstr>
      <vt:lpstr>PowerPoint Presentation</vt:lpstr>
      <vt:lpstr>PowerPoint Presentation</vt:lpstr>
      <vt:lpstr>Was Yahusha in agreement with the  TIMING of the Feast of the Yehudim (Jews)?</vt:lpstr>
      <vt:lpstr>Question With a Clue</vt:lpstr>
      <vt:lpstr>Yahusha’s Brother’s Unbelief</vt:lpstr>
      <vt:lpstr>Important Questions</vt:lpstr>
      <vt:lpstr>Your Time = Your Appointed Times </vt:lpstr>
      <vt:lpstr>Isaiah Continued</vt:lpstr>
      <vt:lpstr>“Your” – in Amos</vt:lpstr>
      <vt:lpstr> “Your” – in Malachi</vt:lpstr>
      <vt:lpstr>Back to Yahusha’s Conversation with His brothers</vt:lpstr>
      <vt:lpstr>Yahusha Witnesses?   HOW!</vt:lpstr>
      <vt:lpstr> Yahusha refrains from going...</vt:lpstr>
      <vt:lpstr>Yahusha’s next action – His  WITNESS</vt:lpstr>
      <vt:lpstr>Feast of the Yahudim (Jews)   #1</vt:lpstr>
      <vt:lpstr>Sukkot Feast of the Yahudim (Jews)  </vt:lpstr>
      <vt:lpstr>Yahusha – AWOL From Yahuah’s Feast?</vt:lpstr>
      <vt:lpstr>Did Yahusha arrive – LATE?</vt:lpstr>
      <vt:lpstr>Yahusha Arrives “Late” - But Right “On Time!”</vt:lpstr>
      <vt:lpstr>Yahusha Arrives “Late” - But Very  -  “On Time!”</vt:lpstr>
      <vt:lpstr>Yahusha’s  Legal Right!</vt:lpstr>
      <vt:lpstr>Melchi-Tzedek Witness or  Lunar Confusion? </vt:lpstr>
      <vt:lpstr>Yahusha’s Time – Leviticus 23</vt:lpstr>
      <vt:lpstr>Determining the Start of the Year</vt:lpstr>
      <vt:lpstr>Yahusha – declares His METHOD of Witnessing</vt:lpstr>
      <vt:lpstr>PowerPoint Presentation</vt:lpstr>
      <vt:lpstr>Yahusha - a Witness for Yahuah</vt:lpstr>
      <vt:lpstr>Your Clue – Yahuah Speaks to Mosheh</vt:lpstr>
      <vt:lpstr>Teaching by example, or just simple conversation?</vt:lpstr>
      <vt:lpstr>Yahusha’s  Example</vt:lpstr>
      <vt:lpstr>Yahusha’s HAMMER</vt:lpstr>
      <vt:lpstr>The Key of Knowledge Removed!</vt:lpstr>
      <vt:lpstr>Yahuah tells us where to find KNOWLEDGE</vt:lpstr>
      <vt:lpstr>What KNOWLEDGE are we searching for?</vt:lpstr>
      <vt:lpstr>??  Questions  ??</vt:lpstr>
      <vt:lpstr>PowerPoint Presentation</vt:lpstr>
      <vt:lpstr>The Mazzaroth Constellations = Infinite Knowledge</vt:lpstr>
      <vt:lpstr>Keys to Knowledge – Mazzaroth’s Rulership</vt:lpstr>
      <vt:lpstr>Job Identifies the               of the Moon!</vt:lpstr>
      <vt:lpstr>A Celestial Position Comparison</vt:lpstr>
      <vt:lpstr>PowerPoint Presentation</vt:lpstr>
      <vt:lpstr>    Mazzaroth Constellations               </vt:lpstr>
      <vt:lpstr>There are – TWELVE … </vt:lpstr>
      <vt:lpstr>QUESTION -</vt:lpstr>
      <vt:lpstr>The Next Set of QUESTIONS -</vt:lpstr>
      <vt:lpstr>What about a second witness - from Yahusha?</vt:lpstr>
      <vt:lpstr>“customs of the feast” – “A Mistake in translation?”</vt:lpstr>
      <vt:lpstr>Two Ideals - SIDE BY SIDE - a Visual, Psychological and  Contextual Separation</vt:lpstr>
      <vt:lpstr>Context:  “...practice of the festival”</vt:lpstr>
      <vt:lpstr>Just a trivial accident? Or Torah Fulfillment?</vt:lpstr>
      <vt:lpstr>Yahusha’s Response to the Inquiry -</vt:lpstr>
      <vt:lpstr>“The Matters” of the Father - Yahuah</vt:lpstr>
      <vt:lpstr>What “ON EARTH” was Yahusha thinking?</vt:lpstr>
      <vt:lpstr>What “on earth” was Yahusha thinking? #2</vt:lpstr>
      <vt:lpstr>What “ON EARTH” is this situation?</vt:lpstr>
      <vt:lpstr> ON EARTH!!</vt:lpstr>
      <vt:lpstr>Tishri 23 - The Yahudim’s Feast has ended!</vt:lpstr>
      <vt:lpstr>Yahusha’s Contention!</vt:lpstr>
      <vt:lpstr>PowerPoint Presentation</vt:lpstr>
      <vt:lpstr>PowerPoint Presentation</vt:lpstr>
      <vt:lpstr>Ya’aqov - Half Brother to Yahusha</vt:lpstr>
      <vt:lpstr>What are the “TWO GREAT LIGHTS”?</vt:lpstr>
      <vt:lpstr>What? - a Shadow?</vt:lpstr>
      <vt:lpstr>PowerPoint Presentation</vt:lpstr>
      <vt:lpstr>Man’s Designer Circuits  (#1)</vt:lpstr>
      <vt:lpstr>Man’s Designer Circuits  (#2)</vt:lpstr>
      <vt:lpstr>Man’s Designer Circuits  (#3)</vt:lpstr>
      <vt:lpstr>Man’s Designer Circuits  (#4)</vt:lpstr>
      <vt:lpstr>Questions to Ponder?</vt:lpstr>
      <vt:lpstr>Man’s Designer Circuits  (#5)</vt:lpstr>
      <vt:lpstr>Man’s Designer Circuit Quotes  (#6)</vt:lpstr>
      <vt:lpstr>The Synodic Month/Metonic Cycle Quotes  (#1)</vt:lpstr>
      <vt:lpstr>The Synodic Month/Metonic Cycle Connection  quotes   (#2)</vt:lpstr>
      <vt:lpstr>The Synodic Month/Metonic Cycle Connection  quotes (#2)</vt:lpstr>
      <vt:lpstr>PowerPoint Presentation</vt:lpstr>
      <vt:lpstr>Who attempted to change times and laws? (Dan 7:25)</vt:lpstr>
      <vt:lpstr>What is the significance of this replacement?</vt:lpstr>
      <vt:lpstr>PowerPoint Presentation</vt:lpstr>
      <vt:lpstr>Another Scathing Statement</vt:lpstr>
      <vt:lpstr>Tequfah Abandoned  </vt:lpstr>
      <vt:lpstr>Yahusha’s Response to Their Choice!</vt:lpstr>
      <vt:lpstr>PowerPoint Presentation</vt:lpstr>
      <vt:lpstr>Yahuah’s Appeal</vt:lpstr>
      <vt:lpstr>Question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2016-07-30T16:24:43Z</dcterms:created>
  <dcterms:modified xsi:type="dcterms:W3CDTF">2018-05-20T22:20:57Z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TC040144399991</vt:lpwstr>
  </property>
</Properties>
</file>