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1"/>
  </p:notesMasterIdLst>
  <p:handoutMasterIdLst>
    <p:handoutMasterId r:id="rId92"/>
  </p:handoutMasterIdLst>
  <p:sldIdLst>
    <p:sldId id="256" r:id="rId2"/>
    <p:sldId id="338" r:id="rId3"/>
    <p:sldId id="257" r:id="rId4"/>
    <p:sldId id="258" r:id="rId5"/>
    <p:sldId id="260" r:id="rId6"/>
    <p:sldId id="261" r:id="rId7"/>
    <p:sldId id="326" r:id="rId8"/>
    <p:sldId id="327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32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325" r:id="rId25"/>
    <p:sldId id="276" r:id="rId26"/>
    <p:sldId id="277" r:id="rId27"/>
    <p:sldId id="278" r:id="rId28"/>
    <p:sldId id="279" r:id="rId29"/>
    <p:sldId id="280" r:id="rId30"/>
    <p:sldId id="282" r:id="rId31"/>
    <p:sldId id="330" r:id="rId32"/>
    <p:sldId id="331" r:id="rId33"/>
    <p:sldId id="283" r:id="rId34"/>
    <p:sldId id="329" r:id="rId35"/>
    <p:sldId id="284" r:id="rId36"/>
    <p:sldId id="285" r:id="rId37"/>
    <p:sldId id="281" r:id="rId38"/>
    <p:sldId id="288" r:id="rId39"/>
    <p:sldId id="332" r:id="rId40"/>
    <p:sldId id="333" r:id="rId41"/>
    <p:sldId id="292" r:id="rId42"/>
    <p:sldId id="290" r:id="rId43"/>
    <p:sldId id="289" r:id="rId44"/>
    <p:sldId id="303" r:id="rId45"/>
    <p:sldId id="304" r:id="rId46"/>
    <p:sldId id="291" r:id="rId47"/>
    <p:sldId id="318" r:id="rId48"/>
    <p:sldId id="287" r:id="rId49"/>
    <p:sldId id="334" r:id="rId50"/>
    <p:sldId id="293" r:id="rId51"/>
    <p:sldId id="294" r:id="rId52"/>
    <p:sldId id="295" r:id="rId53"/>
    <p:sldId id="296" r:id="rId54"/>
    <p:sldId id="297" r:id="rId55"/>
    <p:sldId id="335" r:id="rId56"/>
    <p:sldId id="298" r:id="rId57"/>
    <p:sldId id="336" r:id="rId58"/>
    <p:sldId id="299" r:id="rId59"/>
    <p:sldId id="300" r:id="rId60"/>
    <p:sldId id="301" r:id="rId61"/>
    <p:sldId id="305" r:id="rId62"/>
    <p:sldId id="306" r:id="rId63"/>
    <p:sldId id="307" r:id="rId64"/>
    <p:sldId id="308" r:id="rId65"/>
    <p:sldId id="309" r:id="rId66"/>
    <p:sldId id="310" r:id="rId67"/>
    <p:sldId id="342" r:id="rId68"/>
    <p:sldId id="346" r:id="rId69"/>
    <p:sldId id="343" r:id="rId70"/>
    <p:sldId id="347" r:id="rId71"/>
    <p:sldId id="344" r:id="rId72"/>
    <p:sldId id="348" r:id="rId73"/>
    <p:sldId id="349" r:id="rId74"/>
    <p:sldId id="350" r:id="rId75"/>
    <p:sldId id="351" r:id="rId76"/>
    <p:sldId id="311" r:id="rId77"/>
    <p:sldId id="319" r:id="rId78"/>
    <p:sldId id="313" r:id="rId79"/>
    <p:sldId id="320" r:id="rId80"/>
    <p:sldId id="323" r:id="rId81"/>
    <p:sldId id="324" r:id="rId82"/>
    <p:sldId id="321" r:id="rId83"/>
    <p:sldId id="322" r:id="rId84"/>
    <p:sldId id="312" r:id="rId85"/>
    <p:sldId id="352" r:id="rId86"/>
    <p:sldId id="314" r:id="rId87"/>
    <p:sldId id="315" r:id="rId88"/>
    <p:sldId id="339" r:id="rId89"/>
    <p:sldId id="317" r:id="rId90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ue" initials="S" lastIdx="34" clrIdx="0"/>
  <p:cmAuthor id="1" name="timothy Astleford" initials="tA" lastIdx="3" clrIdx="1">
    <p:extLst/>
  </p:cmAuthor>
  <p:cmAuthor id="2" name="Rae" initials="R" lastIdx="2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60F3FA"/>
    <a:srgbClr val="00B0FF"/>
    <a:srgbClr val="0000CC"/>
    <a:srgbClr val="FF00FF"/>
    <a:srgbClr val="65480F"/>
    <a:srgbClr val="FF8001"/>
    <a:srgbClr val="FE7F00"/>
    <a:srgbClr val="CC00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32" autoAdjust="0"/>
    <p:restoredTop sz="75090" autoAdjust="0"/>
  </p:normalViewPr>
  <p:slideViewPr>
    <p:cSldViewPr snapToGrid="0">
      <p:cViewPr>
        <p:scale>
          <a:sx n="66" d="100"/>
          <a:sy n="66" d="100"/>
        </p:scale>
        <p:origin x="-821" y="-45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48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9D0DC789-191D-45FD-BBF6-F8F4CB3A6C8F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170B1D60-4629-408F-8290-27875416F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120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1727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fld id="{27D49BB5-D9B2-4646-BE4C-95482A08F6CB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4" rIns="96647" bIns="483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47" tIns="48324" rIns="96647" bIns="483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7E03F916-4758-4199-A6D8-915FF0F15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905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7967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9949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2900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5070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0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2115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348 pm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034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9095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70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8153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14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7967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3314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3314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8965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791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4364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241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0953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673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673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67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530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9481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9481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4060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2793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4919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492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9123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10280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22817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517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2863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1811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56721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56721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8506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70627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19587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96647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87666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26938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40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Feb 12/17:  huge changes in wording.  247pm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83951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0908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20222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50670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57260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31250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5628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49937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5628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5628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56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7365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5628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5628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5628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5628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5628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10733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9349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2289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94172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638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67365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7921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23451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3137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91547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915476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29542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884533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4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673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916-4758-4199-A6D8-915FF0F15F3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138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D1FD80CF-0353-4634-A3D6-85BA5F064F73}" type="datetime1">
              <a:rPr lang="en-US" smtClean="0"/>
              <a:t>5/6/2018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6C6C2-1294-4E23-90FD-EACA19D66E1F}" type="datetime1">
              <a:rPr lang="en-US" smtClean="0"/>
              <a:t>5/6/2018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2BFE9-790A-441F-9349-A50E67B44471}" type="datetime1">
              <a:rPr lang="en-US" smtClean="0"/>
              <a:t>5/6/2018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0068-17A0-415D-975E-0D043D6C4C5E}" type="datetime1">
              <a:rPr lang="en-US" smtClean="0"/>
              <a:t>5/6/2018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EEE9-8C1C-4433-8C42-9541F847BB2C}" type="datetime1">
              <a:rPr lang="en-US" smtClean="0"/>
              <a:t>5/6/2018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DCA23-1D7F-46B4-834F-21F4C211B131}" type="datetime1">
              <a:rPr lang="en-US" smtClean="0"/>
              <a:t>5/6/2018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F5B88-693E-464D-8C94-DB33DC64F1B6}" type="datetime1">
              <a:rPr lang="en-US" smtClean="0"/>
              <a:t>5/6/2018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ADC8-0D9A-4945-8086-E27A1B710EF3}" type="datetime1">
              <a:rPr lang="en-US" smtClean="0"/>
              <a:t>5/6/2018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0939B-B26C-448C-993B-A936AFC3EB2A}" type="datetime1">
              <a:rPr lang="en-US" smtClean="0"/>
              <a:t>5/6/2018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0ACB-72EA-47F0-8F18-D68D6C3B9B0F}" type="datetime1">
              <a:rPr lang="en-US" smtClean="0"/>
              <a:t>5/6/2018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B9F25-3367-4DB0-8567-CAB710A2412F}" type="datetime1">
              <a:rPr lang="en-US" smtClean="0"/>
              <a:t>5/6/2018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D1FEE-E28E-4163-A1CE-93CEFB139571}" type="datetime1">
              <a:rPr lang="en-US" smtClean="0"/>
              <a:t>5/6/2018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D42C4-A0D7-49AA-B1E6-B49ADF941D91}" type="datetime1">
              <a:rPr lang="en-US" smtClean="0"/>
              <a:t>5/6/2018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53E61-3F8F-4334-80AC-63353C880897}" type="datetime1">
              <a:rPr lang="en-US" smtClean="0"/>
              <a:t>5/6/2018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92BC-F5FC-4D5E-BB18-16CFC714B7CA}" type="datetime1">
              <a:rPr lang="en-US" smtClean="0"/>
              <a:t>5/6/2018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9DD2F-16DA-41D2-9150-190CC9F8122A}" type="datetime1">
              <a:rPr lang="en-US" smtClean="0"/>
              <a:t>5/6/2018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28AC8-796E-4CC1-B163-1DE8863E338C}" type="datetime1">
              <a:rPr lang="en-US" smtClean="0"/>
              <a:t>5/6/2018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CBDF1D8-C0EB-436B-999A-460B715A3F58}" type="datetime1">
              <a:rPr lang="en-US" smtClean="0"/>
              <a:t>5/6/2018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ransition spd="slow">
    <p:circle/>
  </p:transition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s://www.bing.com/images/search?q=pictures+of+the+moon&amp;id=AF3E52F5383E1B1857C03FC7FBB2916F39AF7000&amp;FORM=IQFRBA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images/search?q=pictures+of+the+moon&amp;id=AF3E52F5383E1B1857C03FC7FBB2916F39AF7000&amp;FORM=IQFRB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gif"/><Relationship Id="rId7" Type="http://schemas.openxmlformats.org/officeDocument/2006/relationships/image" Target="../media/image26.gi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gif"/><Relationship Id="rId5" Type="http://schemas.openxmlformats.org/officeDocument/2006/relationships/image" Target="../media/image24.png"/><Relationship Id="rId4" Type="http://schemas.openxmlformats.org/officeDocument/2006/relationships/image" Target="../media/image23.gif"/><Relationship Id="rId9" Type="http://schemas.openxmlformats.org/officeDocument/2006/relationships/image" Target="../media/image28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5.png"/><Relationship Id="rId4" Type="http://schemas.openxmlformats.org/officeDocument/2006/relationships/hyperlink" Target="mailto:charlene@torahtothetribes.com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436731" y="6303712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AutoShape 6" descr="Image result for pictures of man with question mark"/>
          <p:cNvSpPr>
            <a:spLocks noChangeAspect="1" noChangeArrowheads="1"/>
          </p:cNvSpPr>
          <p:nvPr/>
        </p:nvSpPr>
        <p:spPr bwMode="auto">
          <a:xfrm>
            <a:off x="215900" y="-754063"/>
            <a:ext cx="1895475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2" name="Rectangle 11"/>
          <p:cNvSpPr/>
          <p:nvPr/>
        </p:nvSpPr>
        <p:spPr>
          <a:xfrm>
            <a:off x="0" y="5040351"/>
            <a:ext cx="12192000" cy="1817649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89000">
                <a:srgbClr val="FFEBFA"/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433539" y="4649843"/>
            <a:ext cx="5490837" cy="229736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500" b="1" cap="none" dirty="0" smtClean="0">
                <a:ln w="38100" cmpd="sng">
                  <a:solidFill>
                    <a:srgbClr val="FF0066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Cooper Black" panose="0208090404030B020404" pitchFamily="18" charset="0"/>
              </a:rPr>
              <a:t>Standing </a:t>
            </a:r>
            <a:r>
              <a:rPr lang="en-US" sz="6500" b="1" cap="none" dirty="0" smtClean="0">
                <a:ln w="381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oper Black" panose="0208090404030B020404" pitchFamily="18" charset="0"/>
              </a:rPr>
              <a:t>on </a:t>
            </a:r>
            <a:br>
              <a:rPr lang="en-US" sz="6500" b="1" cap="none" dirty="0" smtClean="0">
                <a:ln w="381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oper Black" panose="0208090404030B020404" pitchFamily="18" charset="0"/>
              </a:rPr>
            </a:br>
            <a:r>
              <a:rPr lang="en-US" sz="6500" b="1" cap="none" dirty="0" smtClean="0">
                <a:ln w="381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oper Black" panose="0208090404030B020404" pitchFamily="18" charset="0"/>
              </a:rPr>
              <a:t>the </a:t>
            </a:r>
            <a:r>
              <a:rPr lang="en-US" sz="6500" b="1" cap="none" dirty="0" smtClean="0">
                <a:ln w="762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520700">
                    <a:srgbClr val="FFFF00"/>
                  </a:glow>
                </a:effectLst>
                <a:latin typeface="Cooper Black" panose="0208090404030B020404" pitchFamily="18" charset="0"/>
              </a:rPr>
              <a:t>Moon !</a:t>
            </a:r>
            <a:endParaRPr lang="en-US" sz="6500" b="1" cap="none" dirty="0">
              <a:ln w="7620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520700">
                  <a:srgbClr val="FFFF00"/>
                </a:glow>
              </a:effectLst>
              <a:latin typeface="Cooper Black" panose="0208090404030B0204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-100360" y="5352584"/>
            <a:ext cx="6434254" cy="142041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12000" b="1" cap="none" dirty="0" smtClean="0">
                <a:ln w="38100" cmpd="sng">
                  <a:solidFill>
                    <a:srgbClr val="FF0066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Cooper Black" panose="0208090404030B020404" pitchFamily="18" charset="0"/>
              </a:rPr>
              <a:t>  </a:t>
            </a:r>
            <a:r>
              <a:rPr lang="en-US" sz="9600" b="1" cap="none" dirty="0" smtClean="0">
                <a:ln w="38100" cmpd="sng">
                  <a:solidFill>
                    <a:srgbClr val="FF0066"/>
                  </a:solidFill>
                  <a:prstDash val="solid"/>
                </a:ln>
                <a:solidFill>
                  <a:schemeClr val="accent2"/>
                </a:solidFill>
                <a:latin typeface="Cooper Black" panose="0208090404030B020404" pitchFamily="18" charset="0"/>
              </a:rPr>
              <a:t>Rev 12:1</a:t>
            </a:r>
            <a:endParaRPr lang="en-US" sz="8000" b="1" cap="none" dirty="0">
              <a:ln w="7620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glow rad="520700">
                  <a:srgbClr val="FFFF00"/>
                </a:glo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30177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6328" y="90152"/>
            <a:ext cx="6555930" cy="959329"/>
          </a:xfr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normAutofit fontScale="90000"/>
            <a:sp3d extrusionH="57150">
              <a:bevelT h="25400" prst="softRound"/>
            </a:sp3d>
          </a:bodyPr>
          <a:lstStyle/>
          <a:p>
            <a:pPr algn="ctr"/>
            <a:r>
              <a:rPr lang="en-US" sz="4800" b="1" i="1" cap="none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Georgia" panose="02040502050405020303" pitchFamily="18" charset="0"/>
              </a:rPr>
              <a:t>Bethula’s</a:t>
            </a:r>
            <a:r>
              <a:rPr lang="en-US" sz="4800" b="1" i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Georgia" panose="02040502050405020303" pitchFamily="18" charset="0"/>
              </a:rPr>
              <a:t>  Exaltation!</a:t>
            </a:r>
            <a:endParaRPr lang="en-US" sz="4800" b="1" i="1" cap="none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456" y="1210614"/>
            <a:ext cx="11642502" cy="5391956"/>
          </a:xfrm>
          <a:solidFill>
            <a:schemeClr val="tx1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lIns="182880">
            <a:normAutofit/>
            <a:sp3d extrusionH="57150">
              <a:bevelT h="25400" prst="softRound"/>
            </a:sp3d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00B050"/>
                </a:solidFill>
                <a:latin typeface="Georgia" panose="02040502050405020303" pitchFamily="18" charset="0"/>
              </a:rPr>
              <a:t>Rev 12:1 </a:t>
            </a:r>
            <a:r>
              <a:rPr lang="en-US" sz="32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(b)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3200" b="1" i="1" dirty="0">
                <a:solidFill>
                  <a:srgbClr val="C00000"/>
                </a:solidFill>
                <a:latin typeface="Georgia" panose="02040502050405020303" pitchFamily="18" charset="0"/>
              </a:rPr>
              <a:t>	</a:t>
            </a:r>
            <a:r>
              <a:rPr lang="en-US" sz="32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	   </a:t>
            </a:r>
            <a:r>
              <a:rPr lang="en-US" sz="3200" b="1" i="1" dirty="0" smtClean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“… a </a:t>
            </a:r>
            <a:r>
              <a:rPr lang="en-US" sz="3200" b="1" i="1" dirty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woman </a:t>
            </a:r>
            <a:r>
              <a:rPr lang="en-US" sz="3200" b="1" i="1" u="sng" dirty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clothed with the </a:t>
            </a:r>
            <a:r>
              <a:rPr lang="en-US" sz="3200" b="1" i="1" u="sng" dirty="0" smtClean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sun</a:t>
            </a:r>
            <a:r>
              <a:rPr lang="en-US" sz="3200" b="1" i="1" dirty="0" smtClean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 …”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This speaks directly of </a:t>
            </a:r>
            <a:r>
              <a:rPr lang="en-US" sz="2800" b="1" dirty="0" err="1" smtClean="0">
                <a:solidFill>
                  <a:srgbClr val="FF0066"/>
                </a:solidFill>
              </a:rPr>
              <a:t>Bethula</a:t>
            </a:r>
            <a:r>
              <a:rPr lang="en-US" sz="2800" dirty="0" smtClean="0">
                <a:solidFill>
                  <a:schemeClr val="bg1"/>
                </a:solidFill>
              </a:rPr>
              <a:t> the Virgin constellation </a:t>
            </a:r>
            <a:r>
              <a:rPr lang="en-US" sz="2800" b="1" dirty="0" smtClean="0">
                <a:solidFill>
                  <a:schemeClr val="bg1"/>
                </a:solidFill>
              </a:rPr>
              <a:t>—</a:t>
            </a:r>
            <a:r>
              <a:rPr lang="en-US" sz="2800" dirty="0" smtClean="0">
                <a:solidFill>
                  <a:schemeClr val="bg1"/>
                </a:solidFill>
              </a:rPr>
              <a:t> one of the 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b="1" dirty="0" smtClean="0">
                <a:solidFill>
                  <a:srgbClr val="FF0066"/>
                </a:solidFill>
              </a:rPr>
              <a:t>12</a:t>
            </a:r>
            <a:r>
              <a:rPr lang="en-US" sz="2800" dirty="0" smtClean="0">
                <a:solidFill>
                  <a:schemeClr val="bg1"/>
                </a:solidFill>
              </a:rPr>
              <a:t> constellations within the 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Mazzaroth.</a:t>
            </a:r>
          </a:p>
          <a:p>
            <a:pPr marL="0" indent="0">
              <a:buNone/>
            </a:pPr>
            <a:r>
              <a:rPr lang="en-US" sz="2800" b="1" dirty="0" err="1">
                <a:solidFill>
                  <a:srgbClr val="FF0066"/>
                </a:solidFill>
              </a:rPr>
              <a:t>Bethula</a:t>
            </a:r>
            <a:r>
              <a:rPr lang="en-US" sz="2800" dirty="0" smtClean="0">
                <a:solidFill>
                  <a:schemeClr val="bg1"/>
                </a:solidFill>
              </a:rPr>
              <a:t> occurs in this descriptive format, late in September of the Gregorian calendar.  It is an actual celestial event that can be observed in the heavens.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What, and </a:t>
            </a:r>
            <a:r>
              <a:rPr lang="en-US" sz="2800" b="1" dirty="0" smtClean="0">
                <a:solidFill>
                  <a:srgbClr val="0000CC"/>
                </a:solidFill>
              </a:rPr>
              <a:t>Who, </a:t>
            </a:r>
            <a:r>
              <a:rPr lang="en-US" sz="2800" b="1" dirty="0" smtClean="0">
                <a:solidFill>
                  <a:srgbClr val="FF0000"/>
                </a:solidFill>
              </a:rPr>
              <a:t>provides </a:t>
            </a:r>
            <a:r>
              <a:rPr lang="en-US" sz="2800" b="1" dirty="0" err="1" smtClean="0">
                <a:solidFill>
                  <a:srgbClr val="FF0066"/>
                </a:solidFill>
              </a:rPr>
              <a:t>Bethula</a:t>
            </a:r>
            <a:r>
              <a:rPr lang="en-US" sz="2800" b="1" dirty="0" smtClean="0">
                <a:solidFill>
                  <a:srgbClr val="FF0000"/>
                </a:solidFill>
              </a:rPr>
              <a:t> with an aura of glory?</a:t>
            </a:r>
          </a:p>
          <a:p>
            <a:pPr marL="0" indent="0">
              <a:buNone/>
            </a:pPr>
            <a:r>
              <a:rPr lang="en-US" sz="2800" b="1" dirty="0" err="1" smtClean="0">
                <a:solidFill>
                  <a:srgbClr val="FF0066"/>
                </a:solidFill>
              </a:rPr>
              <a:t>Bethula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has been clothed/covered with the </a:t>
            </a:r>
            <a:r>
              <a:rPr lang="en-US" sz="2800" b="1" i="1" dirty="0" smtClean="0">
                <a:solidFill>
                  <a:srgbClr val="0000FF"/>
                </a:solidFill>
                <a:latin typeface="Georgia" panose="02040502050405020303" pitchFamily="18" charset="0"/>
              </a:rPr>
              <a:t>LIGHT</a:t>
            </a:r>
            <a:r>
              <a:rPr lang="en-US" sz="2800" dirty="0" smtClean="0">
                <a:solidFill>
                  <a:schemeClr val="bg1"/>
                </a:solidFill>
              </a:rPr>
              <a:t> of the sun.  The </a:t>
            </a:r>
            <a:r>
              <a:rPr lang="en-US" sz="2800" b="1" i="1" dirty="0" smtClean="0">
                <a:solidFill>
                  <a:srgbClr val="0000FF"/>
                </a:solidFill>
                <a:latin typeface="Georgia" panose="02040502050405020303" pitchFamily="18" charset="0"/>
              </a:rPr>
              <a:t>LIGHT</a:t>
            </a:r>
            <a:r>
              <a:rPr lang="en-US" sz="2800" dirty="0" smtClean="0">
                <a:solidFill>
                  <a:schemeClr val="bg1"/>
                </a:solidFill>
              </a:rPr>
              <a:t> of the sun portrays everything which gives the </a:t>
            </a:r>
            <a:r>
              <a:rPr lang="en-US" sz="2800" b="1" dirty="0" smtClean="0">
                <a:solidFill>
                  <a:srgbClr val="FF0066"/>
                </a:solidFill>
              </a:rPr>
              <a:t>Virgin Bride </a:t>
            </a:r>
            <a:r>
              <a:rPr lang="en-US" sz="2800" dirty="0" smtClean="0">
                <a:solidFill>
                  <a:schemeClr val="bg1"/>
                </a:solidFill>
              </a:rPr>
              <a:t>of </a:t>
            </a:r>
            <a:r>
              <a:rPr lang="en-US" sz="2800" b="1" dirty="0" smtClean="0">
                <a:solidFill>
                  <a:srgbClr val="0000FF"/>
                </a:solidFill>
              </a:rPr>
              <a:t>Yahusha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her magnificent glory.  </a:t>
            </a:r>
            <a:r>
              <a:rPr lang="en-US" sz="2800" dirty="0">
                <a:solidFill>
                  <a:schemeClr val="bg1"/>
                </a:solidFill>
              </a:rPr>
              <a:t>	</a:t>
            </a:r>
            <a:r>
              <a:rPr lang="en-US" sz="2800" dirty="0" smtClean="0">
                <a:solidFill>
                  <a:schemeClr val="bg1"/>
                </a:solidFill>
              </a:rPr>
              <a:t>			</a:t>
            </a:r>
            <a:r>
              <a:rPr lang="en-US" sz="2800" u="sng" dirty="0" smtClean="0">
                <a:solidFill>
                  <a:srgbClr val="0000FF"/>
                </a:solidFill>
                <a:latin typeface="Cooper Black" panose="0208090404030B020404" pitchFamily="18" charset="0"/>
              </a:rPr>
              <a:t>LIGHT</a:t>
            </a:r>
            <a:r>
              <a:rPr lang="en-US" sz="2800" dirty="0" smtClean="0">
                <a:solidFill>
                  <a:srgbClr val="FFC000"/>
                </a:solidFill>
                <a:latin typeface="Cooper Black" panose="0208090404030B020404" pitchFamily="18" charset="0"/>
              </a:rPr>
              <a:t> 					   </a:t>
            </a:r>
            <a:r>
              <a:rPr lang="en-US" sz="2800" dirty="0" smtClean="0">
                <a:ln>
                  <a:solidFill>
                    <a:srgbClr val="0070C0"/>
                  </a:solidFill>
                </a:ln>
                <a:solidFill>
                  <a:srgbClr val="FFC000"/>
                </a:solidFill>
                <a:latin typeface="Cooper Black" panose="0208090404030B020404" pitchFamily="18" charset="0"/>
              </a:rPr>
              <a:t>OF THE SUN!</a:t>
            </a:r>
            <a:endParaRPr lang="en-US" sz="2800" dirty="0">
              <a:ln>
                <a:solidFill>
                  <a:srgbClr val="0070C0"/>
                </a:solidFill>
              </a:ln>
              <a:solidFill>
                <a:srgbClr val="FFC000"/>
              </a:solidFill>
              <a:latin typeface="Cooper Black" panose="0208090404030B020404" pitchFamily="18" charset="0"/>
            </a:endParaRPr>
          </a:p>
        </p:txBody>
      </p:sp>
      <p:sp>
        <p:nvSpPr>
          <p:cNvPr id="6" name="32-Point Star 5"/>
          <p:cNvSpPr/>
          <p:nvPr/>
        </p:nvSpPr>
        <p:spPr>
          <a:xfrm>
            <a:off x="9570720" y="1341120"/>
            <a:ext cx="1378996" cy="1126206"/>
          </a:xfrm>
          <a:prstGeom prst="star32">
            <a:avLst/>
          </a:prstGeom>
          <a:solidFill>
            <a:srgbClr val="FFFF00"/>
          </a:solidFill>
          <a:ln w="3175">
            <a:solidFill>
              <a:srgbClr val="FF0066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6065951" y="6194738"/>
            <a:ext cx="1712890" cy="12879"/>
          </a:xfrm>
          <a:prstGeom prst="line">
            <a:avLst/>
          </a:prstGeom>
          <a:ln w="76200">
            <a:solidFill>
              <a:srgbClr val="60F3FA"/>
            </a:solidFill>
          </a:ln>
          <a:effectLst>
            <a:glow rad="165100">
              <a:srgbClr val="FFFF00">
                <a:alpha val="88000"/>
              </a:srgb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>
          <a:xfrm>
            <a:off x="11327003" y="6261587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b="1" smtClean="0">
                <a:solidFill>
                  <a:schemeClr val="accent6">
                    <a:lumMod val="50000"/>
                  </a:schemeClr>
                </a:solidFill>
              </a:rPr>
              <a:pPr/>
              <a:t>10</a:t>
            </a:fld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30472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1. Prophecy Song Jan 5 2016\#3 Artist (Erica) Dan &amp; Rev 2341files 67 folders\Art Rev 12\Rev 12 pure woman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118" y="961546"/>
            <a:ext cx="3352799" cy="5719674"/>
          </a:xfrm>
          <a:prstGeom prst="ellipse">
            <a:avLst/>
          </a:prstGeom>
          <a:ln w="190500" cap="rnd">
            <a:solidFill>
              <a:srgbClr val="9C3497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artDeco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853" y="883229"/>
            <a:ext cx="6671256" cy="5340928"/>
          </a:xfrm>
        </p:spPr>
        <p:txBody>
          <a:bodyPr anchor="t">
            <a:normAutofit fontScale="62500" lnSpcReduction="20000"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4800" b="1" dirty="0" smtClean="0"/>
              <a:t>Was it the sun itself that enveloped </a:t>
            </a:r>
            <a:r>
              <a:rPr lang="en-US" sz="4800" b="1" dirty="0" err="1" smtClean="0">
                <a:solidFill>
                  <a:schemeClr val="accent3"/>
                </a:solidFill>
                <a:effectLst>
                  <a:glow rad="101600">
                    <a:srgbClr val="FFFF00"/>
                  </a:glow>
                </a:effectLst>
              </a:rPr>
              <a:t>Bethula</a:t>
            </a:r>
            <a:r>
              <a:rPr lang="en-US" sz="4800" b="1" dirty="0" smtClean="0"/>
              <a:t>  within incredible glory?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sz="4800" b="1" dirty="0" smtClean="0"/>
              <a:t>No!  It is </a:t>
            </a:r>
            <a:r>
              <a:rPr lang="en-US" sz="4800" b="1" dirty="0" smtClean="0">
                <a:ln>
                  <a:solidFill>
                    <a:schemeClr val="accent2"/>
                  </a:solidFill>
                </a:ln>
                <a:solidFill>
                  <a:srgbClr val="FFFF00"/>
                </a:solidFill>
                <a:effectLst>
                  <a:glow rad="127000">
                    <a:srgbClr val="60F3FA"/>
                  </a:glow>
                </a:effectLst>
                <a:latin typeface="Cooper Black" panose="0208090404030B020404" pitchFamily="18" charset="0"/>
              </a:rPr>
              <a:t>LIGHT</a:t>
            </a:r>
            <a:r>
              <a:rPr lang="en-US" sz="4800" b="1" dirty="0" smtClean="0"/>
              <a:t> from the sun. </a:t>
            </a:r>
            <a:br>
              <a:rPr lang="en-US" sz="4800" b="1" dirty="0" smtClean="0"/>
            </a:br>
            <a:r>
              <a:rPr lang="en-US" sz="4800" b="1" dirty="0" smtClean="0"/>
              <a:t>The actual sun orb is not even present </a:t>
            </a:r>
            <a:br>
              <a:rPr lang="en-US" sz="4800" b="1" dirty="0" smtClean="0"/>
            </a:br>
            <a:r>
              <a:rPr lang="en-US" sz="4800" b="1" dirty="0" smtClean="0"/>
              <a:t>in the sky!</a:t>
            </a:r>
          </a:p>
          <a:p>
            <a:pPr marL="0" indent="0">
              <a:spcAft>
                <a:spcPts val="4800"/>
              </a:spcAft>
              <a:buNone/>
            </a:pPr>
            <a:r>
              <a:rPr lang="en-US" sz="4800" b="1" dirty="0" smtClean="0"/>
              <a:t>The orb of the sun is a </a:t>
            </a:r>
            <a:r>
              <a:rPr lang="en-US" sz="4800" b="1" dirty="0" smtClean="0">
                <a:solidFill>
                  <a:schemeClr val="bg1"/>
                </a:solidFill>
              </a:rPr>
              <a:t>secondary factor!</a:t>
            </a:r>
          </a:p>
          <a:p>
            <a:pPr marL="0" indent="0">
              <a:buNone/>
            </a:pPr>
            <a:r>
              <a:rPr lang="en-US" sz="8000" b="1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   – </a:t>
            </a:r>
            <a:r>
              <a:rPr lang="en-US" sz="8000" b="1" dirty="0" smtClean="0">
                <a:ln>
                  <a:solidFill>
                    <a:schemeClr val="accent2"/>
                  </a:solidFill>
                </a:ln>
                <a:solidFill>
                  <a:srgbClr val="FFFF00"/>
                </a:solidFill>
                <a:effectLst>
                  <a:glow rad="127000">
                    <a:srgbClr val="60F3FA"/>
                  </a:glow>
                </a:effectLst>
                <a:latin typeface="Cooper Black" panose="0208090404030B020404" pitchFamily="18" charset="0"/>
              </a:rPr>
              <a:t>LIGHT</a:t>
            </a:r>
            <a:r>
              <a:rPr lang="en-US" sz="8000" b="1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 – </a:t>
            </a:r>
            <a:r>
              <a:rPr lang="en-US" sz="4800" b="1" dirty="0" smtClean="0"/>
              <a:t>(of the sun)</a:t>
            </a:r>
          </a:p>
          <a:p>
            <a:pPr algn="ctr">
              <a:buFontTx/>
              <a:buChar char="-"/>
            </a:pPr>
            <a:endParaRPr lang="en-US" sz="4800" b="1" dirty="0"/>
          </a:p>
          <a:p>
            <a:pPr marL="0" indent="0" algn="ctr">
              <a:buNone/>
            </a:pPr>
            <a:r>
              <a:rPr lang="en-US" sz="3200" b="1" dirty="0" smtClean="0"/>
              <a:t>In this picture, </a:t>
            </a:r>
            <a:br>
              <a:rPr lang="en-US" sz="3200" b="1" dirty="0" smtClean="0"/>
            </a:br>
            <a:r>
              <a:rPr lang="en-US" sz="3200" b="1" dirty="0" smtClean="0"/>
              <a:t>notice the </a:t>
            </a:r>
            <a:r>
              <a:rPr lang="en-US" sz="3200" b="1" u="sng" dirty="0" smtClean="0"/>
              <a:t>enlarged moon</a:t>
            </a:r>
            <a:r>
              <a:rPr lang="en-US" sz="3200" b="1" dirty="0" smtClean="0"/>
              <a:t> below her feet.   </a:t>
            </a:r>
            <a:endParaRPr lang="en-US" sz="2600" b="1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104586" y="2710543"/>
            <a:ext cx="2472744" cy="1230393"/>
          </a:xfrm>
          <a:prstGeom prst="straightConnector1">
            <a:avLst/>
          </a:prstGeom>
          <a:ln w="76200">
            <a:solidFill>
              <a:srgbClr val="FFC000"/>
            </a:solidFill>
            <a:headEnd type="none" w="med" len="med"/>
            <a:tailEnd type="arrow" w="med" len="med"/>
          </a:ln>
          <a:effectLst>
            <a:glow rad="228600">
              <a:srgbClr val="FFFF0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640833" y="64801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3773510" y="3940935"/>
            <a:ext cx="2331076" cy="350510"/>
          </a:xfrm>
          <a:prstGeom prst="line">
            <a:avLst/>
          </a:prstGeom>
          <a:ln w="76200">
            <a:solidFill>
              <a:srgbClr val="FFC000"/>
            </a:solidFill>
            <a:headEnd type="oval" w="med" len="med"/>
            <a:tailEnd type="oval" w="med" len="med"/>
          </a:ln>
          <a:effectLst>
            <a:glow rad="228600">
              <a:srgbClr val="FFFF0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781136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2000">
              <a:srgbClr val="FFFF00"/>
            </a:gs>
            <a:gs pos="56000">
              <a:srgbClr val="60F3FA"/>
            </a:gs>
            <a:gs pos="87000">
              <a:srgbClr val="00FF00">
                <a:alpha val="39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5345" y="718457"/>
            <a:ext cx="11343066" cy="5626925"/>
          </a:xfrm>
          <a:solidFill>
            <a:schemeClr val="tx1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lIns="182880">
            <a:normAutofit/>
            <a:sp3d extrusionH="57150">
              <a:bevelT h="25400" prst="softRound"/>
            </a:sp3d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As the sun sets in the western sky and the residual sunlight is still present, the constellation of 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</a:rPr>
              <a:t>Bethula</a:t>
            </a:r>
            <a:r>
              <a:rPr lang="en-US" sz="2800" dirty="0" smtClean="0">
                <a:solidFill>
                  <a:schemeClr val="bg1"/>
                </a:solidFill>
              </a:rPr>
              <a:t> appears in the eastern sky.  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She is enveloped with the </a:t>
            </a:r>
            <a:r>
              <a:rPr lang="en-US" sz="2800" b="1" u="sng" dirty="0" smtClean="0">
                <a:solidFill>
                  <a:srgbClr val="FFC000"/>
                </a:solidFill>
              </a:rPr>
              <a:t>light from the sun</a:t>
            </a:r>
            <a:r>
              <a:rPr lang="en-US" sz="2800" b="1" dirty="0" smtClean="0">
                <a:solidFill>
                  <a:srgbClr val="FFC000"/>
                </a:solidFill>
              </a:rPr>
              <a:t>.</a:t>
            </a:r>
            <a:r>
              <a:rPr lang="en-US" sz="2800" b="1" u="sng" dirty="0" smtClean="0">
                <a:solidFill>
                  <a:srgbClr val="FFC000"/>
                </a:solidFill>
              </a:rPr>
              <a:t>  </a:t>
            </a:r>
          </a:p>
          <a:p>
            <a:pPr marL="0" indent="0">
              <a:buNone/>
            </a:pPr>
            <a:r>
              <a:rPr lang="en-US" sz="2800" b="1" u="sng" dirty="0" smtClean="0">
                <a:solidFill>
                  <a:schemeClr val="accent4">
                    <a:lumMod val="75000"/>
                  </a:schemeClr>
                </a:solidFill>
              </a:rPr>
              <a:t>This </a:t>
            </a:r>
            <a:r>
              <a:rPr lang="en-US" sz="2800" b="1" u="sng" dirty="0">
                <a:solidFill>
                  <a:schemeClr val="accent4">
                    <a:lumMod val="75000"/>
                  </a:schemeClr>
                </a:solidFill>
              </a:rPr>
              <a:t>is her eternal splendor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</a:rPr>
              <a:t>.</a:t>
            </a:r>
            <a:r>
              <a:rPr lang="en-US" sz="2800" b="1" u="sng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en-US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The next part of the verse is very important.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009999"/>
                </a:solidFill>
                <a:latin typeface="Georgia" panose="02040502050405020303" pitchFamily="18" charset="0"/>
              </a:rPr>
              <a:t>Rev 12:1 </a:t>
            </a:r>
            <a:r>
              <a:rPr lang="en-US" sz="32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(c)</a:t>
            </a:r>
            <a:r>
              <a:rPr lang="en-US" sz="3200" dirty="0" smtClean="0">
                <a:solidFill>
                  <a:prstClr val="black"/>
                </a:solidFill>
                <a:latin typeface="Georgia" panose="02040502050405020303" pitchFamily="18" charset="0"/>
              </a:rPr>
              <a:t/>
            </a:r>
            <a:br>
              <a:rPr lang="en-US" sz="3200" dirty="0" smtClean="0">
                <a:solidFill>
                  <a:prstClr val="black"/>
                </a:solidFill>
                <a:latin typeface="Georgia" panose="02040502050405020303" pitchFamily="18" charset="0"/>
              </a:rPr>
            </a:br>
            <a:r>
              <a:rPr lang="en-US" sz="3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				“… and </a:t>
            </a:r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  <a:t>the </a:t>
            </a:r>
            <a:r>
              <a:rPr lang="en-US" sz="3200" b="1" u="sng" dirty="0">
                <a:solidFill>
                  <a:srgbClr val="FF0000"/>
                </a:solidFill>
                <a:latin typeface="Georgia" panose="02040502050405020303" pitchFamily="18" charset="0"/>
              </a:rPr>
              <a:t>moon under her </a:t>
            </a:r>
            <a:r>
              <a:rPr lang="en-US" sz="3200" b="1" u="sng" dirty="0" smtClean="0">
                <a:solidFill>
                  <a:srgbClr val="FF0000"/>
                </a:solidFill>
                <a:latin typeface="Georgia" panose="02040502050405020303" pitchFamily="18" charset="0"/>
              </a:rPr>
              <a:t>feet</a:t>
            </a:r>
            <a:r>
              <a:rPr lang="en-US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…”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/>
            </a:r>
            <a:br>
              <a:rPr lang="en-US" sz="2800" b="1" dirty="0" smtClean="0">
                <a:solidFill>
                  <a:srgbClr val="C00000"/>
                </a:solidFill>
              </a:rPr>
            </a:br>
            <a:r>
              <a:rPr lang="en-US" sz="2800" b="1" dirty="0" smtClean="0">
                <a:solidFill>
                  <a:srgbClr val="C00000"/>
                </a:solidFill>
              </a:rPr>
              <a:t>Question:  </a:t>
            </a:r>
            <a:r>
              <a:rPr lang="en-US" sz="2800" dirty="0" smtClean="0">
                <a:solidFill>
                  <a:schemeClr val="bg1"/>
                </a:solidFill>
              </a:rPr>
              <a:t>Does this text solidly indicate that 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</a:rPr>
              <a:t>Bethula</a:t>
            </a:r>
            <a:r>
              <a:rPr lang="en-US" sz="2800" dirty="0" smtClean="0">
                <a:solidFill>
                  <a:schemeClr val="bg1"/>
                </a:solidFill>
              </a:rPr>
              <a:t> is standing on the 					   moon, </a:t>
            </a:r>
            <a:r>
              <a:rPr lang="en-US" sz="2800" dirty="0">
                <a:solidFill>
                  <a:schemeClr val="bg1"/>
                </a:solidFill>
              </a:rPr>
              <a:t>a</a:t>
            </a:r>
            <a:r>
              <a:rPr lang="en-US" sz="2800" dirty="0" smtClean="0">
                <a:solidFill>
                  <a:schemeClr val="bg1"/>
                </a:solidFill>
              </a:rPr>
              <a:t>s a </a:t>
            </a:r>
            <a:r>
              <a:rPr lang="en-US" sz="2800" u="sng" dirty="0" smtClean="0">
                <a:solidFill>
                  <a:schemeClr val="bg1"/>
                </a:solidFill>
              </a:rPr>
              <a:t>foundational platform</a:t>
            </a:r>
            <a:r>
              <a:rPr lang="en-US" sz="2800" dirty="0" smtClean="0">
                <a:solidFill>
                  <a:schemeClr val="bg1"/>
                </a:solidFill>
              </a:rPr>
              <a:t> for her existence</a:t>
            </a:r>
            <a:r>
              <a:rPr lang="en-US" sz="2800" b="1" dirty="0" smtClean="0">
                <a:solidFill>
                  <a:srgbClr val="FF0000"/>
                </a:solidFill>
              </a:rPr>
              <a:t>??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Notched Right Arrow 5"/>
          <p:cNvSpPr/>
          <p:nvPr/>
        </p:nvSpPr>
        <p:spPr>
          <a:xfrm rot="9455853">
            <a:off x="7812835" y="2888323"/>
            <a:ext cx="3158343" cy="1034915"/>
          </a:xfrm>
          <a:prstGeom prst="notchedRightArrow">
            <a:avLst>
              <a:gd name="adj1" fmla="val 42463"/>
              <a:gd name="adj2" fmla="val 107475"/>
            </a:avLst>
          </a:prstGeom>
          <a:solidFill>
            <a:srgbClr val="00FFFF"/>
          </a:solidFill>
          <a:ln w="76200">
            <a:solidFill>
              <a:schemeClr val="accent4">
                <a:lumMod val="75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Explosion 1 1"/>
          <p:cNvSpPr/>
          <p:nvPr/>
        </p:nvSpPr>
        <p:spPr>
          <a:xfrm>
            <a:off x="7856112" y="2988778"/>
            <a:ext cx="669702" cy="695459"/>
          </a:xfrm>
          <a:prstGeom prst="irregularSeal1">
            <a:avLst/>
          </a:prstGeom>
          <a:solidFill>
            <a:srgbClr val="11F72C"/>
          </a:solidFill>
          <a:ln w="38100">
            <a:solidFill>
              <a:schemeClr val="accent2">
                <a:lumMod val="75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xplosion 1 2"/>
          <p:cNvSpPr/>
          <p:nvPr/>
        </p:nvSpPr>
        <p:spPr>
          <a:xfrm>
            <a:off x="9204775" y="1936150"/>
            <a:ext cx="656823" cy="673103"/>
          </a:xfrm>
          <a:prstGeom prst="irregularSeal1">
            <a:avLst/>
          </a:prstGeom>
          <a:solidFill>
            <a:srgbClr val="11F72C"/>
          </a:solidFill>
          <a:ln w="38100">
            <a:solidFill>
              <a:schemeClr val="accent2">
                <a:lumMod val="75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xplosion 1 3"/>
          <p:cNvSpPr/>
          <p:nvPr/>
        </p:nvSpPr>
        <p:spPr>
          <a:xfrm>
            <a:off x="9786134" y="4019087"/>
            <a:ext cx="712933" cy="770907"/>
          </a:xfrm>
          <a:prstGeom prst="irregularSeal1">
            <a:avLst/>
          </a:prstGeom>
          <a:solidFill>
            <a:srgbClr val="11F72C"/>
          </a:solidFill>
          <a:ln w="38100">
            <a:solidFill>
              <a:schemeClr val="accent2">
                <a:lumMod val="75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xplosion 1 6"/>
          <p:cNvSpPr/>
          <p:nvPr/>
        </p:nvSpPr>
        <p:spPr>
          <a:xfrm>
            <a:off x="10804448" y="3500604"/>
            <a:ext cx="708790" cy="669701"/>
          </a:xfrm>
          <a:prstGeom prst="irregularSeal1">
            <a:avLst/>
          </a:prstGeom>
          <a:solidFill>
            <a:srgbClr val="11F72C"/>
          </a:solidFill>
          <a:ln w="38100">
            <a:solidFill>
              <a:schemeClr val="accent2">
                <a:lumMod val="75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640833" y="64801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>
                    <a:lumMod val="95000"/>
                    <a:lumOff val="5000"/>
                  </a:schemeClr>
                </a:solidFill>
              </a:rPr>
              <a:pPr/>
              <a:t>12</a:t>
            </a:fld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73936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3" presetClass="entr" presetSubtype="16" repeatCount="5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3" presetClass="entr" presetSubtype="16" repeatCount="5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3" presetClass="entr" presetSubtype="16" repeatCount="5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3" grpId="0" animBg="1"/>
      <p:bldP spid="4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1407" y="133082"/>
            <a:ext cx="8990397" cy="884349"/>
          </a:xfr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  <a:sp3d extrusionH="57150">
              <a:bevelT h="25400" prst="softRound"/>
            </a:sp3d>
          </a:bodyPr>
          <a:lstStyle/>
          <a:p>
            <a:pPr algn="ctr"/>
            <a:r>
              <a:rPr lang="en-US" sz="4400" b="1" cap="none" dirty="0" smtClean="0">
                <a:ln w="3175">
                  <a:solidFill>
                    <a:schemeClr val="bg1">
                      <a:lumMod val="75000"/>
                      <a:lumOff val="25000"/>
                    </a:schemeClr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The Moon </a:t>
            </a:r>
            <a:r>
              <a:rPr lang="en-US" sz="4400" b="1" u="sng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Under</a:t>
            </a:r>
            <a:r>
              <a:rPr lang="en-US" sz="44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4400" b="1" cap="none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Bethula’s</a:t>
            </a:r>
            <a:r>
              <a:rPr lang="en-US" sz="44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 Feet</a:t>
            </a:r>
            <a:endParaRPr lang="en-US" sz="4400" b="1" cap="none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487" y="1146221"/>
            <a:ext cx="11307651" cy="5473520"/>
          </a:xfrm>
          <a:solidFill>
            <a:schemeClr val="tx1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lIns="182880" anchor="t">
            <a:normAutofit/>
            <a:sp3d extrusionH="57150">
              <a:bevelT h="25400" prst="softRound"/>
            </a:sp3d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In the autumn the full moon shows itself </a:t>
            </a:r>
            <a:r>
              <a:rPr lang="en-US" sz="2800" u="sng" dirty="0" smtClean="0">
                <a:solidFill>
                  <a:schemeClr val="bg1"/>
                </a:solidFill>
              </a:rPr>
              <a:t>under</a:t>
            </a:r>
            <a:r>
              <a:rPr lang="en-US" sz="2800" dirty="0" smtClean="0">
                <a:solidFill>
                  <a:schemeClr val="bg1"/>
                </a:solidFill>
              </a:rPr>
              <a:t> the feet of 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</a:rPr>
              <a:t>Bethula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,</a:t>
            </a:r>
            <a:r>
              <a:rPr lang="en-US" sz="2800" dirty="0" smtClean="0">
                <a:solidFill>
                  <a:schemeClr val="bg1"/>
                </a:solidFill>
              </a:rPr>
              <a:t> but not every year.  This occurs only 1 out of 3 years.  In the constellations, the moon is not touching the feet of 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</a:rPr>
              <a:t>Bethula</a:t>
            </a:r>
            <a:r>
              <a:rPr lang="en-US" sz="2800" dirty="0" smtClean="0">
                <a:solidFill>
                  <a:schemeClr val="bg1"/>
                </a:solidFill>
              </a:rPr>
              <a:t> and does not portray her as using it as a secure foundation for her platform.  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Yes the full moon is </a:t>
            </a:r>
            <a:r>
              <a:rPr lang="en-US" sz="2800" u="sng" dirty="0" smtClean="0">
                <a:solidFill>
                  <a:schemeClr val="bg1"/>
                </a:solidFill>
              </a:rPr>
              <a:t>near</a:t>
            </a:r>
            <a:r>
              <a:rPr lang="en-US" sz="2800" dirty="0" smtClean="0">
                <a:solidFill>
                  <a:schemeClr val="bg1"/>
                </a:solidFill>
              </a:rPr>
              <a:t> her feet;  a short distance away. </a:t>
            </a:r>
          </a:p>
          <a:p>
            <a:pPr marL="0" indent="0">
              <a:spcAft>
                <a:spcPts val="3600"/>
              </a:spcAft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We are going to explore this factor very soon.  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First we will consider the entire verse. 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rgbClr val="009999"/>
                </a:solidFill>
                <a:latin typeface="Georgia" panose="02040502050405020303" pitchFamily="18" charset="0"/>
              </a:rPr>
              <a:t>Rev 12:1 </a:t>
            </a:r>
            <a:r>
              <a:rPr lang="en-US" sz="28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(d)</a:t>
            </a:r>
            <a:r>
              <a:rPr lang="en-US" sz="2800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“… </a:t>
            </a:r>
            <a:r>
              <a:rPr lang="en-US" sz="3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and </a:t>
            </a:r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  <a:t>upon her head a crown of </a:t>
            </a:r>
            <a:r>
              <a:rPr lang="en-US" sz="3200" b="1" dirty="0">
                <a:solidFill>
                  <a:srgbClr val="0000FF"/>
                </a:solidFill>
                <a:latin typeface="Georgia" panose="02040502050405020303" pitchFamily="18" charset="0"/>
              </a:rPr>
              <a:t>twelve</a:t>
            </a:r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stars …”</a:t>
            </a:r>
            <a:endParaRPr lang="en-US" sz="2800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6671" y="5358197"/>
            <a:ext cx="10947042" cy="101040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76200">
            <a:solidFill>
              <a:srgbClr val="60F3FA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>
                  <a:solidFill>
                    <a:srgbClr val="FF0066"/>
                  </a:solidFill>
                </a:ln>
                <a:solidFill>
                  <a:srgbClr val="11F72C"/>
                </a:solidFill>
                <a:effectLst>
                  <a:glow rad="88900">
                    <a:srgbClr val="FFFF00"/>
                  </a:glow>
                </a:effectLst>
              </a:rPr>
              <a:t>One star per month;     </a:t>
            </a:r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rgbClr val="11F72C"/>
                </a:solidFill>
                <a:effectLst>
                  <a:glow rad="101600">
                    <a:srgbClr val="FF8001">
                      <a:alpha val="84000"/>
                    </a:srgbClr>
                  </a:glow>
                </a:effectLst>
              </a:rPr>
              <a:t>Is the 13</a:t>
            </a:r>
            <a:r>
              <a:rPr lang="en-US" sz="4800" baseline="30000" dirty="0" smtClean="0">
                <a:ln>
                  <a:solidFill>
                    <a:sysClr val="windowText" lastClr="000000"/>
                  </a:solidFill>
                </a:ln>
                <a:solidFill>
                  <a:srgbClr val="11F72C"/>
                </a:solidFill>
                <a:effectLst>
                  <a:glow rad="101600">
                    <a:srgbClr val="FF8001">
                      <a:alpha val="84000"/>
                    </a:srgbClr>
                  </a:glow>
                </a:effectLst>
              </a:rPr>
              <a:t>th</a:t>
            </a:r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rgbClr val="11F72C"/>
                </a:solidFill>
                <a:effectLst>
                  <a:glow rad="101600">
                    <a:srgbClr val="FF8001">
                      <a:alpha val="84000"/>
                    </a:srgbClr>
                  </a:glow>
                </a:effectLst>
              </a:rPr>
              <a:t> star </a:t>
            </a:r>
            <a:r>
              <a:rPr lang="en-US" sz="4800" u="sng" dirty="0" smtClean="0">
                <a:ln>
                  <a:solidFill>
                    <a:sysClr val="windowText" lastClr="000000"/>
                  </a:solidFill>
                </a:ln>
                <a:solidFill>
                  <a:srgbClr val="11F72C"/>
                </a:solidFill>
                <a:effectLst>
                  <a:glow rad="101600">
                    <a:srgbClr val="FF8001">
                      <a:alpha val="84000"/>
                    </a:srgbClr>
                  </a:glow>
                </a:effectLst>
              </a:rPr>
              <a:t>A.W.O.L</a:t>
            </a:r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rgbClr val="11F72C"/>
                </a:solidFill>
                <a:effectLst>
                  <a:glow rad="101600">
                    <a:srgbClr val="FF8001">
                      <a:alpha val="84000"/>
                    </a:srgbClr>
                  </a:glow>
                </a:effectLst>
              </a:rPr>
              <a:t>?</a:t>
            </a:r>
            <a:endParaRPr lang="en-US" sz="4800" dirty="0">
              <a:ln>
                <a:solidFill>
                  <a:sysClr val="windowText" lastClr="000000"/>
                </a:solidFill>
              </a:ln>
              <a:solidFill>
                <a:srgbClr val="11F72C"/>
              </a:solidFill>
              <a:effectLst>
                <a:glow rad="101600">
                  <a:srgbClr val="FF8001">
                    <a:alpha val="84000"/>
                  </a:srgbClr>
                </a:glow>
              </a:effectLst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7765962" y="4984124"/>
            <a:ext cx="940156" cy="669701"/>
          </a:xfrm>
          <a:prstGeom prst="straightConnector1">
            <a:avLst/>
          </a:prstGeom>
          <a:ln w="76200">
            <a:solidFill>
              <a:schemeClr val="bg1">
                <a:lumMod val="85000"/>
                <a:lumOff val="15000"/>
              </a:schemeClr>
            </a:solidFill>
            <a:headEnd type="none" w="med" len="med"/>
            <a:tailEnd type="arrow" w="med" len="med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40833" y="64801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42985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FFFF00"/>
            </a:gs>
            <a:gs pos="45000">
              <a:srgbClr val="60F3FA"/>
            </a:gs>
            <a:gs pos="78000">
              <a:srgbClr val="00FF00">
                <a:alpha val="39000"/>
              </a:srgb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815" y="192260"/>
            <a:ext cx="11381780" cy="1828313"/>
          </a:xfrm>
          <a:solidFill>
            <a:srgbClr val="002060"/>
          </a:solidFill>
          <a:ln w="76200">
            <a:solidFill>
              <a:srgbClr val="00FF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normAutofit/>
            <a:sp3d extrusionH="57150">
              <a:bevelT h="25400" prst="softRound"/>
            </a:sp3d>
          </a:bodyPr>
          <a:lstStyle/>
          <a:p>
            <a:pPr algn="ctr"/>
            <a:r>
              <a:rPr lang="en-US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Georgia" panose="02040502050405020303" pitchFamily="18" charset="0"/>
              </a:rPr>
              <a:t>12 Stars </a:t>
            </a:r>
            <a:r>
              <a:rPr lang="en-US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Georgia" panose="02040502050405020303" pitchFamily="18" charset="0"/>
              </a:rPr>
              <a:t>in her Crown = </a:t>
            </a:r>
            <a:r>
              <a:rPr lang="en-US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Georgia" panose="02040502050405020303" pitchFamily="18" charset="0"/>
              </a:rPr>
              <a:t>12 CONSTELLATIONS </a:t>
            </a:r>
            <a:r>
              <a:rPr lang="en-US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Georgia" panose="02040502050405020303" pitchFamily="18" charset="0"/>
              </a:rPr>
              <a:t/>
            </a:r>
            <a:br>
              <a:rPr lang="en-US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Georgia" panose="02040502050405020303" pitchFamily="18" charset="0"/>
              </a:rPr>
            </a:br>
            <a:r>
              <a:rPr lang="en-US" b="1" u="sng" cap="none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Georgia" panose="02040502050405020303" pitchFamily="18" charset="0"/>
              </a:rPr>
              <a:t>O</a:t>
            </a:r>
            <a:r>
              <a:rPr lang="en-US" b="1" u="sng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Georgia" panose="02040502050405020303" pitchFamily="18" charset="0"/>
              </a:rPr>
              <a:t>ne for each month</a:t>
            </a:r>
            <a:r>
              <a:rPr lang="en-US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Georgia" panose="02040502050405020303" pitchFamily="18" charset="0"/>
              </a:rPr>
              <a:t>!</a:t>
            </a:r>
            <a:r>
              <a:rPr lang="en-US" b="1" cap="none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Georgia" panose="02040502050405020303" pitchFamily="18" charset="0"/>
              </a:rPr>
              <a:t/>
            </a:r>
            <a:br>
              <a:rPr lang="en-US" b="1" cap="none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Georgia" panose="02040502050405020303" pitchFamily="18" charset="0"/>
              </a:rPr>
            </a:br>
            <a:r>
              <a:rPr lang="en-US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Georgia" panose="02040502050405020303" pitchFamily="18" charset="0"/>
              </a:rPr>
              <a:t>See Revelation  22:2.</a:t>
            </a:r>
            <a:endParaRPr lang="en-US" b="1" cap="none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941" y="2253803"/>
            <a:ext cx="11732653" cy="4226372"/>
          </a:xfrm>
          <a:solidFill>
            <a:schemeClr val="tx1"/>
          </a:solidFill>
          <a:ln w="76200">
            <a:solidFill>
              <a:srgbClr val="FE7F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lIns="182880">
            <a:normAutofit/>
            <a:sp3d extrusionH="57150">
              <a:bevelT h="25400" prst="softRound"/>
            </a:sp3d>
          </a:bodyPr>
          <a:lstStyle/>
          <a:p>
            <a:pPr marL="0" indent="0" algn="ctr">
              <a:buNone/>
            </a:pPr>
            <a:r>
              <a:rPr lang="en-US" sz="6600" dirty="0" smtClean="0">
                <a:solidFill>
                  <a:schemeClr val="bg1"/>
                </a:solidFill>
              </a:rPr>
              <a:t>What {&amp; </a:t>
            </a:r>
            <a:r>
              <a:rPr lang="en-US" sz="6600" dirty="0" smtClean="0">
                <a:solidFill>
                  <a:schemeClr val="bg1"/>
                </a:solidFill>
                <a:effectLst>
                  <a:glow rad="127000">
                    <a:srgbClr val="2FF1D1"/>
                  </a:glow>
                </a:effectLst>
              </a:rPr>
              <a:t>WHY</a:t>
            </a:r>
            <a:r>
              <a:rPr lang="en-US" sz="6600" dirty="0" smtClean="0">
                <a:solidFill>
                  <a:schemeClr val="bg1"/>
                </a:solidFill>
                <a:effectLst/>
              </a:rPr>
              <a:t>}</a:t>
            </a:r>
            <a:r>
              <a:rPr lang="en-US" sz="6600" dirty="0" smtClean="0">
                <a:solidFill>
                  <a:schemeClr val="bg1"/>
                </a:solidFill>
                <a:effectLst>
                  <a:glow rad="127000">
                    <a:srgbClr val="2FF1D1"/>
                  </a:glow>
                </a:effectLst>
              </a:rPr>
              <a:t> </a:t>
            </a:r>
            <a:r>
              <a:rPr lang="en-US" sz="6600" dirty="0" smtClean="0">
                <a:solidFill>
                  <a:schemeClr val="bg1"/>
                </a:solidFill>
              </a:rPr>
              <a:t>does the lunar based calendar </a:t>
            </a:r>
            <a:r>
              <a:rPr lang="en-US" sz="6600" u="sng" dirty="0" smtClean="0">
                <a:solidFill>
                  <a:schemeClr val="bg1"/>
                </a:solidFill>
              </a:rPr>
              <a:t>require</a:t>
            </a:r>
            <a:r>
              <a:rPr lang="en-US" sz="6600" b="1" dirty="0" smtClean="0">
                <a:solidFill>
                  <a:srgbClr val="FF0066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?</a:t>
            </a:r>
            <a:r>
              <a:rPr lang="en-US" sz="6600" dirty="0" smtClean="0">
                <a:solidFill>
                  <a:schemeClr val="bg1"/>
                </a:solidFill>
              </a:rPr>
              <a:t> </a:t>
            </a:r>
            <a:br>
              <a:rPr lang="en-US" sz="6600" dirty="0" smtClean="0">
                <a:solidFill>
                  <a:schemeClr val="bg1"/>
                </a:solidFill>
              </a:rPr>
            </a:br>
            <a:endParaRPr lang="en-US" sz="66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200" b="1" u="sng" dirty="0" smtClean="0">
                <a:solidFill>
                  <a:schemeClr val="bg1"/>
                </a:solidFill>
              </a:rPr>
              <a:t>Why</a:t>
            </a:r>
            <a:r>
              <a:rPr lang="en-US" sz="3200" dirty="0" smtClean="0">
                <a:solidFill>
                  <a:schemeClr val="bg1"/>
                </a:solidFill>
              </a:rPr>
              <a:t> is there </a:t>
            </a:r>
            <a:r>
              <a:rPr lang="en-US" sz="3200" b="1" dirty="0" smtClean="0">
                <a:solidFill>
                  <a:schemeClr val="bg1"/>
                </a:solidFill>
                <a:effectLst>
                  <a:glow rad="127000">
                    <a:srgbClr val="00FF00"/>
                  </a:glow>
                </a:effectLst>
              </a:rPr>
              <a:t>no mention </a:t>
            </a:r>
            <a:r>
              <a:rPr lang="en-US" sz="3200" dirty="0" smtClean="0">
                <a:solidFill>
                  <a:schemeClr val="bg1"/>
                </a:solidFill>
              </a:rPr>
              <a:t>of a </a:t>
            </a:r>
            <a:r>
              <a:rPr lang="en-US" sz="3200" dirty="0" smtClean="0">
                <a:solidFill>
                  <a:srgbClr val="FF0066"/>
                </a:solidFill>
              </a:rPr>
              <a:t>13</a:t>
            </a:r>
            <a:r>
              <a:rPr lang="en-US" sz="3200" baseline="30000" dirty="0" smtClean="0">
                <a:solidFill>
                  <a:srgbClr val="FF0066"/>
                </a:solidFill>
              </a:rPr>
              <a:t>th</a:t>
            </a:r>
            <a:r>
              <a:rPr lang="en-US" sz="3200" dirty="0" smtClean="0">
                <a:solidFill>
                  <a:srgbClr val="FF0066"/>
                </a:solidFill>
              </a:rPr>
              <a:t> month </a:t>
            </a:r>
            <a:r>
              <a:rPr lang="en-US" sz="3200" dirty="0" smtClean="0">
                <a:solidFill>
                  <a:schemeClr val="bg1"/>
                </a:solidFill>
              </a:rPr>
              <a:t>in the Scriptures </a:t>
            </a:r>
            <a:r>
              <a:rPr lang="en-US" sz="3200" i="1" u="sng" dirty="0" smtClean="0">
                <a:solidFill>
                  <a:srgbClr val="E36C0A"/>
                </a:solidFill>
              </a:rPr>
              <a:t>to correct  the lunar calendar after it has digressed astray</a:t>
            </a:r>
            <a:r>
              <a:rPr lang="en-US" sz="3200" dirty="0" smtClean="0">
                <a:solidFill>
                  <a:schemeClr val="bg1"/>
                </a:solidFill>
              </a:rPr>
              <a:t> from the seasons?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Curved Left Arrow 3"/>
          <p:cNvSpPr/>
          <p:nvPr/>
        </p:nvSpPr>
        <p:spPr>
          <a:xfrm>
            <a:off x="10380371" y="3829281"/>
            <a:ext cx="1295639" cy="1310755"/>
          </a:xfrm>
          <a:prstGeom prst="curvedLeftArrow">
            <a:avLst>
              <a:gd name="adj1" fmla="val 22982"/>
              <a:gd name="adj2" fmla="val 50000"/>
              <a:gd name="adj3" fmla="val 43959"/>
            </a:avLst>
          </a:prstGeom>
          <a:solidFill>
            <a:srgbClr val="FFFF00"/>
          </a:solidFill>
          <a:ln w="76200">
            <a:solidFill>
              <a:schemeClr val="bg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76010" y="64801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>
                    <a:lumMod val="95000"/>
                    <a:lumOff val="5000"/>
                  </a:schemeClr>
                </a:solidFill>
              </a:rPr>
              <a:pPr/>
              <a:t>14</a:t>
            </a:fld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74275" y="4359966"/>
            <a:ext cx="8219209" cy="914400"/>
          </a:xfrm>
          <a:prstGeom prst="rect">
            <a:avLst/>
          </a:prstGeom>
          <a:ln w="57150">
            <a:solidFill>
              <a:srgbClr val="FF800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lvl="0" algn="ctr">
              <a:spcAft>
                <a:spcPts val="1000"/>
              </a:spcAft>
              <a:buClr>
                <a:prstClr val="white"/>
              </a:buClr>
              <a:buSzPct val="100000"/>
            </a:pPr>
            <a:r>
              <a:rPr lang="en-US" sz="6600" i="1" dirty="0">
                <a:solidFill>
                  <a:prstClr val="black"/>
                </a:solidFill>
              </a:rPr>
              <a:t>Answer:  </a:t>
            </a:r>
            <a:r>
              <a:rPr lang="en-US" sz="6600" dirty="0">
                <a:solidFill>
                  <a:srgbClr val="FF0066"/>
                </a:solidFill>
              </a:rPr>
              <a:t>A 13</a:t>
            </a:r>
            <a:r>
              <a:rPr lang="en-US" sz="6600" baseline="30000" dirty="0">
                <a:solidFill>
                  <a:srgbClr val="FF0066"/>
                </a:solidFill>
              </a:rPr>
              <a:t>th</a:t>
            </a:r>
            <a:r>
              <a:rPr lang="en-US" sz="6600" dirty="0">
                <a:solidFill>
                  <a:srgbClr val="FF0066"/>
                </a:solidFill>
              </a:rPr>
              <a:t> month!</a:t>
            </a:r>
          </a:p>
        </p:txBody>
      </p:sp>
    </p:spTree>
    <p:extLst>
      <p:ext uri="{BB962C8B-B14F-4D97-AF65-F5344CB8AC3E}">
        <p14:creationId xmlns:p14="http://schemas.microsoft.com/office/powerpoint/2010/main" val="409452396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48000">
              <a:srgbClr val="FFFF00">
                <a:alpha val="37000"/>
              </a:srgbClr>
            </a:gs>
            <a:gs pos="100000">
              <a:srgbClr val="00B0FF">
                <a:alpha val="33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301336"/>
            <a:ext cx="11185072" cy="922157"/>
          </a:xfrm>
          <a:solidFill>
            <a:schemeClr val="accent2">
              <a:lumMod val="75000"/>
            </a:schemeClr>
          </a:solidFill>
          <a:ln w="57150">
            <a:solidFill>
              <a:schemeClr val="accent1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Autofit/>
            <a:sp3d extrusionH="57150">
              <a:bevelT h="25400" prst="softRound"/>
            </a:sp3d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Returning to - the </a:t>
            </a:r>
            <a:r>
              <a:rPr lang="en-US" b="1" u="sng" dirty="0" smtClean="0">
                <a:ln w="3175" cmpd="sng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Position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 of the Moon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612" y="1878707"/>
            <a:ext cx="11391072" cy="4591665"/>
          </a:xfrm>
          <a:solidFill>
            <a:schemeClr val="tx1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lIns="182880">
            <a:normAutofit/>
            <a:sp3d extrusionH="57150">
              <a:bevelT h="25400" prst="softRound"/>
            </a:sp3d>
          </a:bodyPr>
          <a:lstStyle/>
          <a:p>
            <a:pPr marL="0" lvl="0" indent="0">
              <a:spcAft>
                <a:spcPts val="3000"/>
              </a:spcAft>
              <a:buClr>
                <a:prstClr val="white"/>
              </a:buClr>
              <a:buNone/>
            </a:pPr>
            <a:r>
              <a:rPr lang="en-US" sz="3200" dirty="0">
                <a:solidFill>
                  <a:srgbClr val="009999"/>
                </a:solidFill>
                <a:latin typeface="Georgia" panose="02040502050405020303" pitchFamily="18" charset="0"/>
              </a:rPr>
              <a:t>Rev 12:1 </a:t>
            </a:r>
            <a:r>
              <a:rPr lang="en-US" sz="3200" dirty="0">
                <a:solidFill>
                  <a:srgbClr val="C00000"/>
                </a:solidFill>
                <a:latin typeface="Georgia" panose="02040502050405020303" pitchFamily="18" charset="0"/>
              </a:rPr>
              <a:t>(c)</a:t>
            </a:r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  <a:t/>
            </a:r>
            <a:b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</a:br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  <a:t>				</a:t>
            </a:r>
            <a:r>
              <a:rPr lang="en-US" sz="3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“… and </a:t>
            </a:r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  <a:t>the </a:t>
            </a:r>
            <a:r>
              <a:rPr lang="en-US" sz="3200" b="1" u="sng" dirty="0">
                <a:solidFill>
                  <a:srgbClr val="FF0000"/>
                </a:solidFill>
                <a:latin typeface="Georgia" panose="02040502050405020303" pitchFamily="18" charset="0"/>
              </a:rPr>
              <a:t>moon under her </a:t>
            </a:r>
            <a:r>
              <a:rPr lang="en-US" sz="3200" b="1" u="sng" dirty="0" smtClean="0">
                <a:solidFill>
                  <a:srgbClr val="FF0000"/>
                </a:solidFill>
                <a:latin typeface="Georgia" panose="02040502050405020303" pitchFamily="18" charset="0"/>
              </a:rPr>
              <a:t>feet</a:t>
            </a:r>
            <a:r>
              <a:rPr lang="en-US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…”</a:t>
            </a:r>
            <a:endParaRPr lang="en-US" sz="16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0" indent="0" algn="ctr">
              <a:spcAft>
                <a:spcPts val="3000"/>
              </a:spcAft>
              <a:buClr>
                <a:prstClr val="white"/>
              </a:buClr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Arial Rounded MT Bold" pitchFamily="34" charset="0"/>
              </a:rPr>
              <a:t>THE QUESTION IS:   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Why 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is the 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moon, 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which has been deemed 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and taught by man to be the </a:t>
            </a:r>
            <a:r>
              <a:rPr lang="en-US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127000">
                    <a:srgbClr val="00FF00"/>
                  </a:glow>
                </a:effectLst>
              </a:rPr>
              <a:t>divine  authority 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for 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determining time, 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located </a:t>
            </a:r>
            <a:r>
              <a:rPr lang="en-US" sz="2800" b="1" u="sng" dirty="0">
                <a:solidFill>
                  <a:schemeClr val="accent2">
                    <a:lumMod val="75000"/>
                  </a:schemeClr>
                </a:solidFill>
              </a:rPr>
              <a:t>under the feet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of the woman of </a:t>
            </a:r>
            <a:r>
              <a:rPr lang="en-US" sz="2800" b="1" dirty="0">
                <a:solidFill>
                  <a:srgbClr val="00B050"/>
                </a:solidFill>
              </a:rPr>
              <a:t>Revelation </a:t>
            </a:r>
            <a:r>
              <a:rPr lang="en-US" sz="2800" b="1" dirty="0" smtClean="0">
                <a:solidFill>
                  <a:srgbClr val="00B050"/>
                </a:solidFill>
              </a:rPr>
              <a:t>12:1?</a:t>
            </a:r>
            <a:endParaRPr lang="en-US" sz="2800" b="1" dirty="0">
              <a:solidFill>
                <a:srgbClr val="00B050"/>
              </a:solidFill>
            </a:endParaRPr>
          </a:p>
          <a:p>
            <a:pPr marL="0" indent="0" algn="ctr">
              <a:buClr>
                <a:prstClr val="white"/>
              </a:buClr>
              <a:buNone/>
            </a:pPr>
            <a:r>
              <a:rPr lang="en-US" sz="2800" b="1" dirty="0" smtClean="0">
                <a:solidFill>
                  <a:srgbClr val="00B050"/>
                </a:solidFill>
              </a:rPr>
              <a:t>Do the Scriptures provide any information about this </a:t>
            </a:r>
            <a:br>
              <a:rPr lang="en-US" sz="2800" b="1" dirty="0" smtClean="0">
                <a:solidFill>
                  <a:srgbClr val="00B050"/>
                </a:solidFill>
              </a:rPr>
            </a:b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“under the feet” </a:t>
            </a:r>
            <a:r>
              <a:rPr lang="en-US" sz="2800" b="1" dirty="0" smtClean="0">
                <a:solidFill>
                  <a:srgbClr val="00B050"/>
                </a:solidFill>
              </a:rPr>
              <a:t>positioning?</a:t>
            </a:r>
            <a:endParaRPr lang="en-US" sz="28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Lightning Bolt 3"/>
          <p:cNvSpPr/>
          <p:nvPr/>
        </p:nvSpPr>
        <p:spPr>
          <a:xfrm rot="5400000">
            <a:off x="8374637" y="1833046"/>
            <a:ext cx="914400" cy="914400"/>
          </a:xfrm>
          <a:prstGeom prst="lightningBolt">
            <a:avLst/>
          </a:prstGeom>
          <a:solidFill>
            <a:srgbClr val="FFFF00"/>
          </a:solidFill>
          <a:ln w="57150">
            <a:solidFill>
              <a:schemeClr val="accent4">
                <a:lumMod val="75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ightning Bolt 4"/>
          <p:cNvSpPr/>
          <p:nvPr/>
        </p:nvSpPr>
        <p:spPr>
          <a:xfrm rot="4980537">
            <a:off x="6181861" y="1791776"/>
            <a:ext cx="914400" cy="914400"/>
          </a:xfrm>
          <a:prstGeom prst="lightningBolt">
            <a:avLst/>
          </a:prstGeom>
          <a:solidFill>
            <a:srgbClr val="FFFF00"/>
          </a:solidFill>
          <a:ln w="57150">
            <a:solidFill>
              <a:schemeClr val="accent4">
                <a:lumMod val="75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ightning Bolt 5"/>
          <p:cNvSpPr/>
          <p:nvPr/>
        </p:nvSpPr>
        <p:spPr>
          <a:xfrm>
            <a:off x="3201131" y="1445802"/>
            <a:ext cx="1662107" cy="1416675"/>
          </a:xfrm>
          <a:prstGeom prst="lightningBolt">
            <a:avLst/>
          </a:prstGeom>
          <a:solidFill>
            <a:srgbClr val="FFFF00"/>
          </a:solidFill>
          <a:ln w="57150">
            <a:solidFill>
              <a:schemeClr val="bg1">
                <a:lumMod val="95000"/>
                <a:lumOff val="5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640833" y="6470373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57949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4000">
              <a:schemeClr val="accent4">
                <a:lumMod val="74000"/>
              </a:schemeClr>
            </a:gs>
            <a:gs pos="73000">
              <a:srgbClr val="FFFF00"/>
            </a:gs>
            <a:gs pos="100000">
              <a:srgbClr val="00B0FF">
                <a:alpha val="79000"/>
              </a:srgb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40833" y="6440486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239492" y="315686"/>
            <a:ext cx="11691257" cy="6313713"/>
          </a:xfrm>
          <a:prstGeom prst="cloud">
            <a:avLst/>
          </a:prstGeom>
          <a:solidFill>
            <a:srgbClr val="60F3FA"/>
          </a:solidFill>
          <a:ln w="76200">
            <a:solidFill>
              <a:srgbClr val="FF0066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Before we go further, please allow me 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to submit to you that –</a:t>
            </a:r>
          </a:p>
          <a:p>
            <a:pPr algn="ctr"/>
            <a:r>
              <a:rPr lang="en-US" sz="4000" b="1" dirty="0" smtClean="0">
                <a:solidFill>
                  <a:srgbClr val="0000CC"/>
                </a:solidFill>
              </a:rPr>
              <a:t>Being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effectLst>
                  <a:glow rad="127000">
                    <a:srgbClr val="FFFF00"/>
                  </a:glow>
                </a:effectLst>
              </a:rPr>
              <a:t>AT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smtClean="0">
                <a:solidFill>
                  <a:srgbClr val="0000CC"/>
                </a:solidFill>
              </a:rPr>
              <a:t>the foot of </a:t>
            </a:r>
            <a:r>
              <a:rPr lang="en-US" sz="4000" b="1" dirty="0" err="1" smtClean="0">
                <a:solidFill>
                  <a:srgbClr val="0000CC"/>
                </a:solidFill>
              </a:rPr>
              <a:t>Yahusha</a:t>
            </a:r>
            <a:r>
              <a:rPr lang="en-US" sz="4000" b="1" dirty="0" smtClean="0">
                <a:solidFill>
                  <a:srgbClr val="0000CC"/>
                </a:solidFill>
              </a:rPr>
              <a:t>,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e</a:t>
            </a:r>
            <a:r>
              <a:rPr lang="en-US" sz="2800" dirty="0" smtClean="0">
                <a:solidFill>
                  <a:schemeClr val="bg1"/>
                </a:solidFill>
              </a:rPr>
              <a:t>xposes an entirely different context than 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Being </a:t>
            </a:r>
            <a:r>
              <a:rPr lang="en-US" sz="4000" b="1" u="sng" dirty="0" smtClean="0">
                <a:solidFill>
                  <a:srgbClr val="FF0000"/>
                </a:solidFill>
              </a:rPr>
              <a:t>UNDER THE FOOT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dirty="0" smtClean="0">
                <a:solidFill>
                  <a:schemeClr val="bg1"/>
                </a:solidFill>
              </a:rPr>
              <a:t>of </a:t>
            </a:r>
            <a:r>
              <a:rPr lang="en-US" sz="4000" b="1" dirty="0" err="1" smtClean="0">
                <a:solidFill>
                  <a:srgbClr val="0000CC"/>
                </a:solidFill>
              </a:rPr>
              <a:t>Yahusha</a:t>
            </a:r>
            <a:r>
              <a:rPr lang="en-US" sz="4000" b="1" dirty="0" smtClean="0">
                <a:solidFill>
                  <a:srgbClr val="0000CC"/>
                </a:solidFill>
              </a:rPr>
              <a:t>!  </a:t>
            </a:r>
            <a:endParaRPr lang="en-CA" sz="4000" b="1" dirty="0">
              <a:solidFill>
                <a:srgbClr val="0000CC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49086" y="5246913"/>
            <a:ext cx="10504714" cy="1382485"/>
          </a:xfrm>
          <a:prstGeom prst="roundRect">
            <a:avLst/>
          </a:prstGeom>
          <a:ln w="571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4000" dirty="0" smtClean="0">
                <a:solidFill>
                  <a:srgbClr val="7030A0"/>
                </a:solidFill>
              </a:rPr>
              <a:t>These are 2 entirely different concepts.  </a:t>
            </a:r>
            <a:br>
              <a:rPr lang="en-US" sz="4000" dirty="0" smtClean="0">
                <a:solidFill>
                  <a:srgbClr val="7030A0"/>
                </a:solidFill>
              </a:rPr>
            </a:br>
            <a:r>
              <a:rPr lang="en-US" sz="4000" dirty="0" smtClean="0">
                <a:solidFill>
                  <a:srgbClr val="FF0000"/>
                </a:solidFill>
              </a:rPr>
              <a:t>Please avoid confusing them as </a:t>
            </a:r>
            <a:r>
              <a:rPr lang="en-US" sz="4000" b="1" u="sng" dirty="0" smtClean="0">
                <a:solidFill>
                  <a:srgbClr val="FF0000"/>
                </a:solidFill>
              </a:rPr>
              <a:t>being similar</a:t>
            </a:r>
            <a:r>
              <a:rPr lang="en-US" sz="4000" dirty="0" smtClean="0">
                <a:solidFill>
                  <a:srgbClr val="FF0000"/>
                </a:solidFill>
              </a:rPr>
              <a:t>.</a:t>
            </a:r>
            <a:endParaRPr lang="en-CA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04411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3981" y="115910"/>
            <a:ext cx="9537796" cy="1047872"/>
          </a:xfrm>
          <a:solidFill>
            <a:srgbClr val="CC66FF"/>
          </a:solidFill>
          <a:ln w="57150"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90000"/>
            <a:sp3d extrusionH="57150">
              <a:bevelT h="25400" prst="softRound"/>
            </a:sp3d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Position:</a:t>
            </a:r>
            <a:r>
              <a:rPr lang="en-US" dirty="0" smtClean="0"/>
              <a:t> </a:t>
            </a:r>
            <a:r>
              <a:rPr lang="en-US" dirty="0" smtClean="0">
                <a:latin typeface="Arial Black" panose="020B0A04020102020204" pitchFamily="34" charset="0"/>
              </a:rPr>
              <a:t>1.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FFFF"/>
                </a:solidFill>
                <a:latin typeface="Arial Black" panose="020B0A04020102020204" pitchFamily="34" charset="0"/>
              </a:rPr>
              <a:t>Power of authority?   </a:t>
            </a:r>
            <a:br>
              <a:rPr lang="en-US" dirty="0" smtClean="0">
                <a:solidFill>
                  <a:srgbClr val="00FFFF"/>
                </a:solidFill>
                <a:latin typeface="Arial Black" panose="020B0A04020102020204" pitchFamily="34" charset="0"/>
              </a:rPr>
            </a:br>
            <a:r>
              <a:rPr lang="en-US" dirty="0" smtClean="0">
                <a:solidFill>
                  <a:srgbClr val="00FFFF"/>
                </a:solidFill>
                <a:latin typeface="Arial Black" panose="020B0A04020102020204" pitchFamily="34" charset="0"/>
              </a:rPr>
              <a:t>    </a:t>
            </a:r>
            <a:r>
              <a:rPr lang="en-US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Or …      </a:t>
            </a:r>
            <a:r>
              <a:rPr lang="en-US" b="1" dirty="0" smtClean="0">
                <a:latin typeface="Arial Black" panose="020B0A04020102020204" pitchFamily="34" charset="0"/>
              </a:rPr>
              <a:t>2.</a:t>
            </a:r>
            <a:r>
              <a:rPr lang="en-US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 </a:t>
            </a:r>
            <a:r>
              <a:rPr lang="en-US" b="1" dirty="0" smtClean="0">
                <a:solidFill>
                  <a:srgbClr val="11F72C"/>
                </a:solidFill>
                <a:latin typeface="Arial Black" panose="020B0A04020102020204" pitchFamily="34" charset="0"/>
              </a:rPr>
              <a:t>Power relinquished?</a:t>
            </a:r>
            <a:endParaRPr lang="en-US" b="1" dirty="0">
              <a:solidFill>
                <a:srgbClr val="11F72C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265" y="1359651"/>
            <a:ext cx="11565228" cy="5304388"/>
          </a:xfrm>
          <a:solidFill>
            <a:schemeClr val="tx1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91440" tIns="91440" anchor="t">
            <a:normAutofit/>
            <a:sp3d extrusionH="57150">
              <a:bevelT h="25400" prst="softRound"/>
            </a:sp3d>
          </a:bodyPr>
          <a:lstStyle/>
          <a:p>
            <a:pPr marL="0" indent="0">
              <a:lnSpc>
                <a:spcPct val="115000"/>
              </a:lnSpc>
              <a:spcAft>
                <a:spcPts val="1800"/>
              </a:spcAft>
              <a:buNone/>
            </a:pPr>
            <a:r>
              <a:rPr lang="en-US" sz="2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For an </a:t>
            </a:r>
            <a:r>
              <a:rPr lang="en-US" sz="2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answer we need to </a:t>
            </a:r>
            <a:r>
              <a:rPr lang="en-US" sz="2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look at Scriptural examples regarding </a:t>
            </a:r>
            <a:r>
              <a:rPr lang="en-US" sz="2800" b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“positioning.”</a:t>
            </a:r>
            <a:endParaRPr lang="en-US" sz="2800" b="1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15000"/>
              </a:lnSpc>
              <a:spcAft>
                <a:spcPts val="1800"/>
              </a:spcAft>
              <a:buNone/>
            </a:pPr>
            <a:r>
              <a:rPr lang="en-US" sz="2800" b="1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 </a:t>
            </a:r>
            <a:r>
              <a:rPr lang="en-US" sz="2800" b="1" dirty="0" smtClean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24:2</a:t>
            </a:r>
            <a:r>
              <a:rPr lang="en-US" sz="2800" b="1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800" dirty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>
                <a:solidFill>
                  <a:srgbClr val="D05C12"/>
                </a:solidFill>
                <a:latin typeface="TITUS Cyberbit Basic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ḇ</a:t>
            </a:r>
            <a:r>
              <a:rPr lang="en-US" sz="2800" dirty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raham said to the oldest servant of his house, who ruled over all that he had</a:t>
            </a:r>
            <a:r>
              <a:rPr lang="en-US" sz="2800" dirty="0" smtClean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“Please</a:t>
            </a:r>
            <a:r>
              <a:rPr lang="en-US" sz="2800" dirty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put your hand 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under my </a:t>
            </a: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thigh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…”</a:t>
            </a:r>
            <a:r>
              <a:rPr lang="en-US" sz="2800" dirty="0" smtClean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15000"/>
              </a:lnSpc>
              <a:spcAft>
                <a:spcPts val="1800"/>
              </a:spcAft>
              <a:buNone/>
            </a:pPr>
            <a:r>
              <a:rPr lang="en-US" sz="2800" b="1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 </a:t>
            </a:r>
            <a:r>
              <a:rPr lang="en-US" sz="2800" b="1" dirty="0" smtClean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47:29</a:t>
            </a:r>
            <a:r>
              <a:rPr lang="en-US" sz="2800" b="1" dirty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800" dirty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time for Yisra</a:t>
            </a:r>
            <a:r>
              <a:rPr lang="en-US" sz="2800" dirty="0">
                <a:solidFill>
                  <a:srgbClr val="D05C12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sz="2800" dirty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ĕl to die drew near, and he called his son </a:t>
            </a:r>
            <a:r>
              <a:rPr lang="en-US" sz="2800" dirty="0" err="1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Yosĕph</a:t>
            </a:r>
            <a:r>
              <a:rPr lang="en-US" sz="2800" dirty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said to him</a:t>
            </a:r>
            <a:r>
              <a:rPr lang="en-US" sz="2800" dirty="0" smtClean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“Now </a:t>
            </a:r>
            <a:r>
              <a:rPr lang="en-US" sz="2800" dirty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I have found </a:t>
            </a:r>
            <a:r>
              <a:rPr lang="en-US" sz="2800" dirty="0" err="1" smtClean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favour</a:t>
            </a:r>
            <a:r>
              <a:rPr lang="en-US" sz="2800" dirty="0" smtClean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your eyes, </a:t>
            </a:r>
            <a:r>
              <a:rPr lang="en-US" sz="2800" dirty="0" smtClean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please 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put your hand under my thigh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show kindness and truth to me.  Please do not bury me in </a:t>
            </a:r>
            <a:r>
              <a:rPr lang="en-US" sz="2800" dirty="0" smtClean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Mitsrayim …” 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US" sz="2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"under"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positions are not </a:t>
            </a:r>
            <a:r>
              <a:rPr lang="en-US" sz="2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displaying power </a:t>
            </a:r>
            <a:r>
              <a:rPr lang="en-US" sz="2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and strength.  </a:t>
            </a:r>
            <a:r>
              <a:rPr lang="en-US" sz="2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sz="2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2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positions of </a:t>
            </a:r>
            <a:r>
              <a:rPr lang="en-US" sz="2800" b="1" u="sng" dirty="0" smtClean="0">
                <a:solidFill>
                  <a:srgbClr val="BD1398"/>
                </a:solidFill>
                <a:effectLst>
                  <a:glow rad="101600">
                    <a:srgbClr val="00FF00">
                      <a:alpha val="60000"/>
                    </a:srgbClr>
                  </a:glo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voluntary submission</a:t>
            </a:r>
            <a:r>
              <a:rPr lang="en-US" sz="2800" b="1" dirty="0" smtClean="0">
                <a:effectLst>
                  <a:glow rad="101600">
                    <a:srgbClr val="00FF00">
                      <a:alpha val="60000"/>
                    </a:srgbClr>
                  </a:glo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to superior authority</a:t>
            </a:r>
            <a:r>
              <a:rPr lang="en-US" sz="2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29909" y="64801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842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2000">
              <a:schemeClr val="accent4">
                <a:lumMod val="74000"/>
              </a:schemeClr>
            </a:gs>
            <a:gs pos="16000">
              <a:srgbClr val="FFFF00"/>
            </a:gs>
            <a:gs pos="100000">
              <a:srgbClr val="00B0FF">
                <a:alpha val="79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1934" y="152577"/>
            <a:ext cx="5190794" cy="800100"/>
          </a:xfrm>
          <a:solidFill>
            <a:schemeClr val="accent2">
              <a:lumMod val="60000"/>
              <a:lumOff val="40000"/>
            </a:schemeClr>
          </a:solidFill>
          <a:ln w="190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  <a:sp3d extrusionH="57150">
              <a:bevelT w="57150" h="38100" prst="artDeco"/>
            </a:sp3d>
          </a:bodyPr>
          <a:lstStyle/>
          <a:p>
            <a:pPr algn="ctr"/>
            <a:r>
              <a:rPr lang="en-US" b="1" dirty="0" smtClean="0">
                <a:ln w="3175" cmpd="sng"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 Rounded MT Bold" pitchFamily="34" charset="0"/>
              </a:rPr>
              <a:t>Under  the  feet</a:t>
            </a:r>
            <a:endParaRPr lang="en-US" b="1" dirty="0">
              <a:ln w="3175" cmpd="sng">
                <a:solidFill>
                  <a:schemeClr val="tx1"/>
                </a:solidFill>
              </a:ln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40" y="1145515"/>
            <a:ext cx="11526592" cy="5359461"/>
          </a:xfrm>
          <a:solidFill>
            <a:schemeClr val="tx1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t">
            <a:normAutofit/>
            <a:sp3d extrusionH="57150">
              <a:bevelT h="25400" prst="softRound"/>
            </a:sp3d>
          </a:bodyPr>
          <a:lstStyle/>
          <a:p>
            <a:pPr marL="0" indent="0">
              <a:lnSpc>
                <a:spcPct val="115000"/>
              </a:lnSpc>
              <a:spcAft>
                <a:spcPts val="1800"/>
              </a:spcAft>
              <a:buNone/>
            </a:pPr>
            <a:r>
              <a:rPr lang="en-US" sz="2800" dirty="0" smtClean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there 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power, control and authority </a:t>
            </a:r>
            <a:r>
              <a:rPr lang="en-US" sz="2800" dirty="0" smtClean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exuding from </a:t>
            </a:r>
            <a:r>
              <a:rPr lang="en-US" sz="2800" b="1" u="sng" dirty="0" smtClean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under these feet</a:t>
            </a:r>
            <a:r>
              <a:rPr lang="en-US" sz="2800" dirty="0" smtClean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914400" lvl="1" indent="-457200">
              <a:lnSpc>
                <a:spcPct val="115000"/>
              </a:lnSpc>
              <a:spcAft>
                <a:spcPts val="1800"/>
              </a:spcAft>
              <a:buNone/>
            </a:pPr>
            <a:r>
              <a:rPr lang="en-US" sz="2800" b="1" dirty="0" smtClean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Kings 9:33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800" dirty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said, </a:t>
            </a:r>
            <a:r>
              <a:rPr lang="en-US" sz="2800" dirty="0" smtClean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“Throw </a:t>
            </a:r>
            <a:r>
              <a:rPr lang="en-US" sz="2800" dirty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her down</a:t>
            </a:r>
            <a:r>
              <a:rPr lang="en-US" sz="2800" dirty="0" smtClean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r>
              <a:rPr lang="en-US" sz="2800" dirty="0" smtClean="0">
                <a:solidFill>
                  <a:srgbClr val="D05C12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they threw her down, and some of her blood spattered on the wall and on the horses, 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he trampled her under foot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(Jezebel – eaten by dogs.)</a:t>
            </a:r>
            <a:endParaRPr lang="en-US" sz="28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15000"/>
              </a:lnSpc>
              <a:spcAft>
                <a:spcPts val="1800"/>
              </a:spcAft>
              <a:buNone/>
            </a:pPr>
            <a:r>
              <a:rPr lang="en-US" sz="2800" b="1" dirty="0" smtClean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Isaiah 14:25</a:t>
            </a:r>
            <a:r>
              <a:rPr lang="en-US" sz="2800" b="1" dirty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sz="2800" dirty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will </a:t>
            </a:r>
            <a:r>
              <a:rPr lang="en-US" sz="2800" b="1" dirty="0">
                <a:solidFill>
                  <a:schemeClr val="bg1"/>
                </a:solidFill>
                <a:effectLst>
                  <a:glow rad="127000">
                    <a:srgbClr val="00FF00"/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break</a:t>
            </a:r>
            <a:r>
              <a:rPr lang="en-US" sz="2800" dirty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Assyrian in my land, and upon my mountains 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tread him under foot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then shall his yoke depart from off them, and his burden depart from off their shoulders.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The Assyrian authority was/will be </a:t>
            </a:r>
            <a:r>
              <a:rPr lang="en-US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stripped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from them and will be placed </a:t>
            </a:r>
            <a:r>
              <a:rPr lang="en-US" sz="2800" b="1" dirty="0">
                <a:solidFill>
                  <a:srgbClr val="FF006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where?  </a:t>
            </a:r>
            <a:r>
              <a:rPr lang="en-US" sz="2800" b="1" dirty="0" smtClean="0">
                <a:solidFill>
                  <a:srgbClr val="FF006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					 </a:t>
            </a:r>
            <a:r>
              <a:rPr lang="en-US" sz="2800" b="1" u="sng" dirty="0" smtClean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Under </a:t>
            </a:r>
            <a:r>
              <a:rPr lang="en-US" sz="2800" b="1" u="sng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the feet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!  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724676" y="6096083"/>
            <a:ext cx="4066503" cy="0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arrow" w="med" len="med"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712890" y="6096083"/>
            <a:ext cx="2176530" cy="0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arrow" w="med" len="med"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40833" y="64801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ysClr val="windowText" lastClr="000000"/>
                </a:solidFill>
              </a:rPr>
              <a:pPr/>
              <a:t>18</a:t>
            </a:fld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41729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295" y="298385"/>
            <a:ext cx="9191031" cy="844616"/>
          </a:xfr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3"/>
            </a:solidFill>
          </a:ln>
          <a:effectLst/>
          <a:scene3d>
            <a:camera prst="orthographicFront"/>
            <a:lightRig rig="harsh" dir="t"/>
          </a:scene3d>
          <a:sp3d>
            <a:bevelT prst="relaxedInset"/>
          </a:sp3d>
        </p:spPr>
        <p:txBody>
          <a:bodyPr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b="1" cap="none" dirty="0" smtClean="0">
                <a:ln/>
                <a:solidFill>
                  <a:schemeClr val="accent3"/>
                </a:solidFill>
                <a:latin typeface="+mn-lt"/>
              </a:rPr>
              <a:t>A Mighty </a:t>
            </a:r>
            <a:r>
              <a:rPr lang="en-US" b="1" cap="none" dirty="0">
                <a:ln/>
                <a:solidFill>
                  <a:schemeClr val="accent3"/>
                </a:solidFill>
                <a:latin typeface="+mn-lt"/>
              </a:rPr>
              <a:t>N</a:t>
            </a:r>
            <a:r>
              <a:rPr lang="en-US" b="1" cap="none" dirty="0" smtClean="0">
                <a:ln/>
                <a:solidFill>
                  <a:schemeClr val="accent3"/>
                </a:solidFill>
                <a:latin typeface="+mn-lt"/>
              </a:rPr>
              <a:t>ation that </a:t>
            </a:r>
            <a:r>
              <a:rPr lang="en-US" b="1" u="sng" cap="none" dirty="0" smtClean="0">
                <a:ln/>
                <a:solidFill>
                  <a:schemeClr val="accent3"/>
                </a:solidFill>
                <a:latin typeface="+mn-lt"/>
              </a:rPr>
              <a:t>Tramples</a:t>
            </a:r>
            <a:r>
              <a:rPr lang="en-US" b="1" cap="none" dirty="0" smtClean="0">
                <a:ln/>
                <a:solidFill>
                  <a:schemeClr val="accent3"/>
                </a:solidFill>
                <a:latin typeface="+mn-lt"/>
              </a:rPr>
              <a:t> - </a:t>
            </a:r>
            <a:r>
              <a:rPr lang="en-US" b="1" cap="none" dirty="0" smtClean="0">
                <a:ln/>
                <a:solidFill>
                  <a:srgbClr val="FFC000"/>
                </a:solidFill>
                <a:latin typeface="+mn-lt"/>
              </a:rPr>
              <a:t>(under foot)</a:t>
            </a:r>
            <a:endParaRPr lang="en-US" b="1" cap="none" dirty="0">
              <a:ln/>
              <a:solidFill>
                <a:srgbClr val="FFC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194" y="1530687"/>
            <a:ext cx="11460880" cy="4949487"/>
          </a:xfrm>
          <a:solidFill>
            <a:schemeClr val="tx1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lIns="91440" tIns="91440" anchor="ctr">
            <a:normAutofit/>
            <a:sp3d extrusionH="57150">
              <a:bevelT h="25400" prst="softRound"/>
            </a:sp3d>
          </a:bodyPr>
          <a:lstStyle/>
          <a:p>
            <a:pPr marL="914400" lvl="1" indent="-457200">
              <a:spcAft>
                <a:spcPts val="2400"/>
              </a:spcAft>
              <a:buNone/>
            </a:pPr>
            <a:r>
              <a:rPr lang="en-US" sz="2800" b="1" dirty="0">
                <a:solidFill>
                  <a:srgbClr val="009999"/>
                </a:solidFill>
                <a:latin typeface="Georgia" panose="02040502050405020303" pitchFamily="18" charset="0"/>
              </a:rPr>
              <a:t>Isa </a:t>
            </a:r>
            <a:r>
              <a:rPr lang="en-US" sz="2800" b="1" dirty="0" smtClean="0">
                <a:solidFill>
                  <a:srgbClr val="009999"/>
                </a:solidFill>
                <a:latin typeface="Georgia" panose="02040502050405020303" pitchFamily="18" charset="0"/>
              </a:rPr>
              <a:t>18:7 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time a present shall be brought to </a:t>
            </a:r>
            <a:r>
              <a:rPr lang="he-IL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יהוה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[Yahuah]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hosts from a people tall and smooth-skinned, and from a people awesome from their beginning onward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nation mighty </a:t>
            </a:r>
            <a:r>
              <a:rPr lang="en-US" sz="2800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trampling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whose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land the rivers have divided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the place of the Name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he-IL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יהוה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[Yahuah]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hosts, to Mount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Tsiyon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en-US" sz="28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To </a:t>
            </a:r>
            <a:r>
              <a:rPr lang="en-US" sz="28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–</a:t>
            </a:r>
            <a:r>
              <a:rPr lang="en-US" sz="28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66"/>
                </a:solidFill>
                <a:cs typeface="Times New Roman" panose="02020603050405020304" pitchFamily="18" charset="0"/>
              </a:rPr>
              <a:t>trample</a:t>
            </a:r>
            <a:r>
              <a:rPr lang="en-US" sz="28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–</a:t>
            </a:r>
            <a:r>
              <a:rPr lang="en-US" sz="28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is to </a:t>
            </a:r>
            <a:r>
              <a:rPr lang="en-US" sz="28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crush with force.  </a:t>
            </a:r>
            <a:r>
              <a:rPr lang="en-US" sz="28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Trampling produces a crushed and </a:t>
            </a:r>
            <a:r>
              <a:rPr lang="en-US" sz="2800" b="1" u="sng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defeated</a:t>
            </a:r>
            <a:r>
              <a:rPr lang="en-US" sz="28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product — </a:t>
            </a:r>
            <a:r>
              <a:rPr lang="en-US" sz="2800" b="1" u="sng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not a production of a platform for ruling authority</a:t>
            </a:r>
            <a:r>
              <a:rPr lang="en-US" sz="28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.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en-US" sz="28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Being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“under foot” </a:t>
            </a:r>
            <a:r>
              <a:rPr lang="en-US" sz="28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in this example has produced an </a:t>
            </a:r>
            <a:r>
              <a:rPr lang="en-US" sz="2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effective elimination </a:t>
            </a:r>
            <a:br>
              <a:rPr lang="en-US" sz="2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of authority.</a:t>
            </a:r>
            <a:r>
              <a:rPr lang="en-US" sz="28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 The mighty nation 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27000">
                    <a:srgbClr val="00FF00"/>
                  </a:glow>
                </a:effectLst>
                <a:cs typeface="Times New Roman" panose="02020603050405020304" pitchFamily="18" charset="0"/>
              </a:rPr>
              <a:t>conquers</a:t>
            </a:r>
            <a:r>
              <a:rPr lang="en-US" sz="28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over the deficient entities.</a:t>
            </a:r>
            <a:endParaRPr lang="en-US" sz="28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Explosion 1 3"/>
          <p:cNvSpPr/>
          <p:nvPr/>
        </p:nvSpPr>
        <p:spPr>
          <a:xfrm>
            <a:off x="11057098" y="4262907"/>
            <a:ext cx="1134902" cy="1133341"/>
          </a:xfrm>
          <a:prstGeom prst="irregularSeal1">
            <a:avLst/>
          </a:prstGeom>
          <a:solidFill>
            <a:schemeClr val="accent4">
              <a:lumMod val="75000"/>
            </a:schemeClr>
          </a:solidFill>
          <a:ln w="38100">
            <a:solidFill>
              <a:srgbClr val="00FF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24549" y="64801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4787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3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5504" y="-164892"/>
            <a:ext cx="11204709" cy="682908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8800" b="1" cap="none" dirty="0" smtClean="0">
                <a:ln w="38100" cmpd="sng">
                  <a:solidFill>
                    <a:srgbClr val="FF0066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Cooper Black" panose="0208090404030B020404" pitchFamily="18" charset="0"/>
              </a:rPr>
              <a:t>Standing on</a:t>
            </a:r>
            <a:br>
              <a:rPr lang="en-US" sz="8800" b="1" cap="none" dirty="0" smtClean="0">
                <a:ln w="38100" cmpd="sng">
                  <a:solidFill>
                    <a:srgbClr val="FF0066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Cooper Black" panose="0208090404030B020404" pitchFamily="18" charset="0"/>
              </a:rPr>
            </a:br>
            <a:r>
              <a:rPr lang="en-US" sz="8800" b="1" cap="none" dirty="0" smtClean="0">
                <a:ln w="38100" cmpd="sng">
                  <a:solidFill>
                    <a:srgbClr val="FF0066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Cooper Black" panose="0208090404030B020404" pitchFamily="18" charset="0"/>
              </a:rPr>
              <a:t/>
            </a:r>
            <a:br>
              <a:rPr lang="en-US" sz="8800" b="1" cap="none" dirty="0" smtClean="0">
                <a:ln w="38100" cmpd="sng">
                  <a:solidFill>
                    <a:srgbClr val="FF0066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Cooper Black" panose="0208090404030B020404" pitchFamily="18" charset="0"/>
              </a:rPr>
            </a:br>
            <a:r>
              <a:rPr lang="en-US" sz="8800" b="1" cap="none" dirty="0" smtClean="0">
                <a:ln w="38100" cmpd="sng">
                  <a:solidFill>
                    <a:srgbClr val="FF0066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Cooper Black" panose="0208090404030B020404" pitchFamily="18" charset="0"/>
              </a:rPr>
              <a:t/>
            </a:r>
            <a:br>
              <a:rPr lang="en-US" sz="8800" b="1" cap="none" dirty="0" smtClean="0">
                <a:ln w="38100" cmpd="sng">
                  <a:solidFill>
                    <a:srgbClr val="FF0066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Cooper Black" panose="0208090404030B020404" pitchFamily="18" charset="0"/>
              </a:rPr>
            </a:br>
            <a:r>
              <a:rPr lang="en-US" sz="8800" b="1" cap="none" dirty="0" smtClean="0">
                <a:ln w="381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oper Black" panose="0208090404030B020404" pitchFamily="18" charset="0"/>
              </a:rPr>
              <a:t> </a:t>
            </a:r>
            <a:br>
              <a:rPr lang="en-US" sz="8800" b="1" cap="none" dirty="0" smtClean="0">
                <a:ln w="381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oper Black" panose="0208090404030B020404" pitchFamily="18" charset="0"/>
              </a:rPr>
            </a:br>
            <a:r>
              <a:rPr lang="en-US" sz="8800" b="1" cap="none" dirty="0" smtClean="0">
                <a:ln w="381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oper Black" panose="0208090404030B020404" pitchFamily="18" charset="0"/>
              </a:rPr>
              <a:t>					   the  </a:t>
            </a:r>
            <a:r>
              <a:rPr lang="en-US" sz="8800" b="1" cap="none" dirty="0" smtClean="0">
                <a:ln w="762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520700">
                    <a:srgbClr val="FFFF00"/>
                  </a:glow>
                </a:effectLst>
                <a:latin typeface="Cooper Black" panose="0208090404030B020404" pitchFamily="18" charset="0"/>
              </a:rPr>
              <a:t>Moon !</a:t>
            </a:r>
            <a:endParaRPr lang="en-US" sz="8800" b="1" cap="none" dirty="0">
              <a:ln w="7620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520700">
                  <a:srgbClr val="FFFF00"/>
                </a:glow>
              </a:effectLst>
              <a:latin typeface="Cooper Black" panose="0208090404030B0204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640833" y="64801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AutoShape 6" descr="Image result for pictures of man with question mark"/>
          <p:cNvSpPr>
            <a:spLocks noChangeAspect="1" noChangeArrowheads="1"/>
          </p:cNvSpPr>
          <p:nvPr/>
        </p:nvSpPr>
        <p:spPr bwMode="auto">
          <a:xfrm>
            <a:off x="215900" y="-754063"/>
            <a:ext cx="1895475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575325" y="325755"/>
            <a:ext cx="4621560" cy="98353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12000" b="1" cap="none" dirty="0" smtClean="0">
                <a:ln w="38100" cmpd="sng">
                  <a:solidFill>
                    <a:srgbClr val="FF0066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Cooper Black" panose="0208090404030B020404" pitchFamily="18" charset="0"/>
              </a:rPr>
              <a:t>  </a:t>
            </a:r>
            <a:r>
              <a:rPr lang="en-US" sz="5400" b="1" cap="none" dirty="0" smtClean="0">
                <a:ln w="38100" cmpd="sng">
                  <a:solidFill>
                    <a:srgbClr val="FF0066"/>
                  </a:solidFill>
                  <a:prstDash val="solid"/>
                </a:ln>
                <a:solidFill>
                  <a:schemeClr val="accent2"/>
                </a:solidFill>
                <a:latin typeface="Cooper Black" panose="0208090404030B020404" pitchFamily="18" charset="0"/>
              </a:rPr>
              <a:t>Rev 12:1</a:t>
            </a:r>
            <a:endParaRPr lang="en-US" sz="4400" b="1" cap="none" dirty="0">
              <a:ln w="7620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glow rad="520700">
                  <a:srgbClr val="FFFF00"/>
                </a:glo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02505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7934" y="125179"/>
            <a:ext cx="7954668" cy="969330"/>
          </a:xfrm>
          <a:gradFill flip="none" rotWithShape="1">
            <a:gsLst>
              <a:gs pos="57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75000"/>
                </a:schemeClr>
              </a:gs>
              <a:gs pos="70000">
                <a:srgbClr val="2FF1D1"/>
              </a:gs>
              <a:gs pos="87000">
                <a:srgbClr val="FFFF00"/>
              </a:gs>
            </a:gsLst>
            <a:path path="shape">
              <a:fillToRect l="50000" t="50000" r="50000" b="50000"/>
            </a:path>
            <a:tileRect/>
          </a:gradFill>
          <a:ln w="28575">
            <a:solidFill>
              <a:srgbClr val="FF006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  <a:sp3d extrusionH="57150">
              <a:bevelT h="25400" prst="softRound"/>
            </a:sp3d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Under foot  &amp;  crushed!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821" y="1226127"/>
            <a:ext cx="11706894" cy="5437909"/>
          </a:xfrm>
          <a:solidFill>
            <a:schemeClr val="tx1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lIns="182880" tIns="91440" anchor="ctr">
            <a:noAutofit/>
            <a:sp3d extrusionH="57150">
              <a:bevelT h="25400" prst="softRound"/>
            </a:sp3d>
          </a:bodyPr>
          <a:lstStyle/>
          <a:p>
            <a:pPr marL="457200" indent="-457200">
              <a:lnSpc>
                <a:spcPct val="115000"/>
              </a:lnSpc>
              <a:spcAft>
                <a:spcPts val="1800"/>
              </a:spcAft>
              <a:buNone/>
            </a:pPr>
            <a:r>
              <a:rPr lang="en-US" sz="2600" b="1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Jer </a:t>
            </a:r>
            <a:r>
              <a:rPr lang="en-US" sz="2600" b="1" dirty="0" smtClean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12:10</a:t>
            </a:r>
            <a:r>
              <a:rPr lang="en-US" sz="2600" dirty="0" smtClean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sz="2600" dirty="0" smtClean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Many </a:t>
            </a:r>
            <a:r>
              <a:rPr lang="en-US" sz="2600" dirty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shepherds have destroyed My vineyard, </a:t>
            </a:r>
            <a:r>
              <a:rPr lang="en-US" sz="2600" b="1" u="sng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 have trodden My portion under foot</a:t>
            </a:r>
            <a:r>
              <a:rPr lang="en-US" sz="26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600" dirty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they have made My pleasant portion </a:t>
            </a:r>
            <a:r>
              <a:rPr lang="en-US" sz="2600" b="1" u="sng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become a deserted wilderness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Aft>
                <a:spcPts val="1800"/>
              </a:spcAft>
              <a:buNone/>
            </a:pPr>
            <a:r>
              <a:rPr lang="en-US" sz="2600" b="1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Lam </a:t>
            </a:r>
            <a:r>
              <a:rPr lang="en-US" sz="2600" b="1" dirty="0" smtClean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1:15</a:t>
            </a:r>
            <a:r>
              <a:rPr lang="en-US" sz="2600" dirty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smtClean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600" dirty="0" smtClean="0">
                <a:solidFill>
                  <a:srgbClr val="E36C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600" dirty="0">
                <a:solidFill>
                  <a:srgbClr val="E36C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Lord 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[Yahuah] </a:t>
            </a:r>
            <a:r>
              <a:rPr lang="en-US" sz="2600" dirty="0" smtClean="0">
                <a:solidFill>
                  <a:srgbClr val="E36C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hath </a:t>
            </a:r>
            <a:r>
              <a:rPr lang="en-US" sz="2600" b="1" u="sng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trodden under foot</a:t>
            </a:r>
            <a:r>
              <a:rPr lang="en-US" sz="26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 my mighty </a:t>
            </a:r>
            <a:r>
              <a:rPr lang="en-US" sz="2600" i="1" dirty="0">
                <a:solidFill>
                  <a:srgbClr val="808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</a:t>
            </a:r>
            <a:r>
              <a:rPr lang="en-US" sz="2600" dirty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the midst of me: he hath called an assembly against me to 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crush</a:t>
            </a:r>
            <a:r>
              <a:rPr lang="en-US" sz="2600" dirty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my young men: the Lord 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[Yahuah] </a:t>
            </a:r>
            <a:r>
              <a:rPr lang="en-US" sz="2600" dirty="0" smtClean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hath </a:t>
            </a:r>
            <a:r>
              <a:rPr lang="en-US" sz="2600" dirty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trodden the virgin, the daughter of Judah, </a:t>
            </a:r>
            <a:r>
              <a:rPr lang="en-US" sz="2600" i="1" dirty="0">
                <a:solidFill>
                  <a:srgbClr val="808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n-US" sz="2600" dirty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a winepress. </a:t>
            </a:r>
            <a:endParaRPr lang="en-US" sz="2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buNone/>
            </a:pPr>
            <a:r>
              <a:rPr lang="en-US" sz="2600" b="1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 </a:t>
            </a:r>
            <a:r>
              <a:rPr lang="en-US" sz="2600" b="1" dirty="0" smtClean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8:13</a:t>
            </a:r>
            <a:r>
              <a:rPr lang="en-US" sz="2600" dirty="0" smtClean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sz="2600" dirty="0" smtClean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Then </a:t>
            </a:r>
            <a:r>
              <a:rPr lang="en-US" sz="2600" dirty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heard one saint speaking, and another saint said unto that certain </a:t>
            </a:r>
            <a:r>
              <a:rPr lang="en-US" sz="2600" i="1" dirty="0">
                <a:solidFill>
                  <a:srgbClr val="808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saint</a:t>
            </a:r>
            <a:r>
              <a:rPr lang="en-US" sz="2600" dirty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which </a:t>
            </a:r>
            <a:r>
              <a:rPr lang="en-US" sz="2600" dirty="0" err="1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spake</a:t>
            </a:r>
            <a:r>
              <a:rPr lang="en-US" sz="2600" dirty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How long </a:t>
            </a:r>
            <a:r>
              <a:rPr lang="en-US" sz="2600" i="1" dirty="0">
                <a:solidFill>
                  <a:srgbClr val="808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shall be</a:t>
            </a:r>
            <a:r>
              <a:rPr lang="en-US" sz="2600" dirty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vision </a:t>
            </a:r>
            <a:r>
              <a:rPr lang="en-US" sz="2600" i="1" dirty="0">
                <a:solidFill>
                  <a:srgbClr val="808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concerning</a:t>
            </a:r>
            <a:r>
              <a:rPr lang="en-US" sz="2600" dirty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daily </a:t>
            </a:r>
            <a:r>
              <a:rPr lang="en-US" sz="2600" i="1" dirty="0">
                <a:solidFill>
                  <a:srgbClr val="808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sacrifice,</a:t>
            </a:r>
            <a:r>
              <a:rPr lang="en-US" sz="2600" dirty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the transgression of desolation, to give both the sanctuary and the host </a:t>
            </a:r>
            <a:r>
              <a:rPr lang="en-US" sz="2600" b="1" u="sng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be trodden under foot</a:t>
            </a:r>
            <a:r>
              <a:rPr lang="en-US" sz="26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600" b="1" dirty="0">
              <a:solidFill>
                <a:srgbClr val="FF006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40833" y="64801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20845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F"/>
            </a:gs>
            <a:gs pos="50000">
              <a:schemeClr val="accent1">
                <a:lumMod val="75000"/>
              </a:schemeClr>
            </a:gs>
            <a:gs pos="100000">
              <a:schemeClr val="bg1"/>
            </a:gs>
          </a:gsLst>
          <a:lin ang="16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262" y="143643"/>
            <a:ext cx="11212897" cy="801931"/>
          </a:xfr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  <a:sp3d extrusionH="57150">
              <a:bevelT h="25400" prst="softRound"/>
            </a:sp3d>
          </a:bodyPr>
          <a:lstStyle/>
          <a:p>
            <a:pPr algn="ctr"/>
            <a:r>
              <a:rPr lang="en-US" sz="4000" b="1" cap="none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latin typeface="Arial Rounded MT Bold" pitchFamily="34" charset="0"/>
              </a:rPr>
              <a:t>I</a:t>
            </a:r>
            <a:r>
              <a:rPr lang="en-US" sz="40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latin typeface="Arial Rounded MT Bold" pitchFamily="34" charset="0"/>
              </a:rPr>
              <a:t>s there any authority from - </a:t>
            </a:r>
            <a:r>
              <a:rPr lang="en-US" sz="40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effectLst>
                  <a:glow rad="76200">
                    <a:srgbClr val="2FF1D1"/>
                  </a:glow>
                </a:effectLst>
                <a:latin typeface="+mn-lt"/>
              </a:rPr>
              <a:t>under the foot?</a:t>
            </a:r>
            <a:endParaRPr lang="en-US" sz="4000" b="1" cap="none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7030A0"/>
              </a:solidFill>
              <a:effectLst>
                <a:glow rad="76200">
                  <a:srgbClr val="2FF1D1"/>
                </a:glo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99" y="1141151"/>
            <a:ext cx="11668259" cy="5449864"/>
          </a:xfrm>
          <a:solidFill>
            <a:schemeClr val="tx1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  <a:sp3d extrusionH="57150">
              <a:bevelT h="25400" prst="softRound"/>
            </a:sp3d>
          </a:bodyPr>
          <a:lstStyle/>
          <a:p>
            <a:pPr marL="457200" indent="-457200">
              <a:lnSpc>
                <a:spcPct val="115000"/>
              </a:lnSpc>
              <a:spcAft>
                <a:spcPts val="1200"/>
              </a:spcAft>
              <a:buNone/>
            </a:pPr>
            <a:r>
              <a:rPr lang="en-US" sz="2800" b="1" dirty="0" smtClean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Matt 5:13  </a:t>
            </a:r>
            <a:r>
              <a:rPr lang="en-US" sz="2800" dirty="0" smtClean="0">
                <a:solidFill>
                  <a:srgbClr val="E36C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Ye </a:t>
            </a:r>
            <a:r>
              <a:rPr lang="en-US" sz="2800" dirty="0">
                <a:solidFill>
                  <a:srgbClr val="E36C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 the salt of the earth: but if the salt have lost his </a:t>
            </a:r>
            <a:r>
              <a:rPr lang="en-US" sz="2800" dirty="0" err="1">
                <a:solidFill>
                  <a:srgbClr val="E36C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savour</a:t>
            </a:r>
            <a:r>
              <a:rPr lang="en-US" sz="2800" dirty="0">
                <a:solidFill>
                  <a:srgbClr val="E36C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wherewith shall it be salted? it is thenceforth </a:t>
            </a:r>
            <a:r>
              <a:rPr lang="en-US" sz="2800" u="sng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good for nothing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srgbClr val="E36C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 </a:t>
            </a:r>
            <a:r>
              <a:rPr lang="en-US" sz="2800" dirty="0">
                <a:solidFill>
                  <a:srgbClr val="E36C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be </a:t>
            </a:r>
            <a:r>
              <a:rPr lang="en-US" sz="2800" u="sng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cast out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>
                <a:solidFill>
                  <a:srgbClr val="E36C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800" b="1" u="sng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be trodden under foot of men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u="sng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FF006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Aft>
                <a:spcPts val="1200"/>
              </a:spcAft>
              <a:buNone/>
            </a:pPr>
            <a:r>
              <a:rPr lang="en-US" sz="2800" b="1" dirty="0" err="1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Heb</a:t>
            </a:r>
            <a:r>
              <a:rPr lang="en-US" sz="2800" b="1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10:29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800" u="sng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much sorer punishment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u="sng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suppose ye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u="sng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shall he be thought worthy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who hath </a:t>
            </a:r>
            <a:r>
              <a:rPr lang="en-US" sz="2800" b="1" u="sng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trodden under foot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Son of </a:t>
            </a:r>
            <a:r>
              <a:rPr lang="en-US" sz="2800" dirty="0" smtClean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God 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[Yahuah], </a:t>
            </a:r>
            <a:r>
              <a:rPr lang="en-US" sz="2800" dirty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hath counted the blood of the covenant, wherewith he was sanctified, an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unholy thing, </a:t>
            </a:r>
            <a:r>
              <a:rPr lang="en-US" sz="2800" dirty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hath done despite unto the Spirit of grace? 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 </a:t>
            </a:r>
            <a:r>
              <a:rPr lang="en-US" sz="2800" b="1" dirty="0" smtClean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11:2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 </a:t>
            </a:r>
            <a:r>
              <a:rPr lang="en-US" sz="2800" dirty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court which is without the temple leave out, </a:t>
            </a:r>
            <a:r>
              <a:rPr lang="en-US" sz="2800" dirty="0" smtClean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800" dirty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measure it not; for it is given unto the Gentiles: and the holy city </a:t>
            </a:r>
            <a:r>
              <a:rPr lang="en-US" sz="2800" dirty="0" smtClean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u="sng" dirty="0" smtClean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shall </a:t>
            </a:r>
            <a:r>
              <a:rPr lang="en-US" sz="2800" b="1" u="sng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 tread under foot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forty </a:t>
            </a:r>
            <a:r>
              <a:rPr lang="en-US" sz="2800" i="1" dirty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800" dirty="0">
                <a:solidFill>
                  <a:srgbClr val="D05C1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two months. 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37374" y="6556377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22709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020" y="184597"/>
            <a:ext cx="10054060" cy="854493"/>
          </a:xfr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  <a:sp3d extrusionH="57150">
              <a:bevelT h="25400" prst="softRound"/>
            </a:sp3d>
          </a:bodyPr>
          <a:lstStyle/>
          <a:p>
            <a:pPr algn="ctr"/>
            <a:r>
              <a:rPr lang="en-US" sz="4000" b="1" cap="none" dirty="0" smtClean="0">
                <a:ln w="127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Arial Rounded MT Bold" pitchFamily="34" charset="0"/>
              </a:rPr>
              <a:t>Rev 12:1  –  “... moon under her feet ...”</a:t>
            </a:r>
            <a:endParaRPr lang="en-US" sz="4000" b="1" cap="none" dirty="0">
              <a:ln w="1270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7030A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821" y="1271351"/>
            <a:ext cx="11706894" cy="5262044"/>
          </a:xfrm>
          <a:solidFill>
            <a:schemeClr val="tx1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2880" tIns="91440" anchor="t">
            <a:normAutofit/>
            <a:sp3d extrusionH="57150">
              <a:bevelT h="25400" prst="softRound"/>
            </a:sp3d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2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These are some very clear </a:t>
            </a:r>
            <a:r>
              <a:rPr lang="en-US" sz="2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Scriptural indications of authority </a:t>
            </a:r>
            <a:r>
              <a:rPr lang="en-US" sz="2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being </a:t>
            </a:r>
            <a:r>
              <a:rPr lang="en-US" sz="2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purposely located </a:t>
            </a:r>
            <a:r>
              <a:rPr lang="en-US" sz="28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smtClean="0">
                <a:solidFill>
                  <a:srgbClr val="FF006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under </a:t>
            </a:r>
            <a:r>
              <a:rPr lang="en-US" sz="2800" b="1" u="sng" dirty="0">
                <a:solidFill>
                  <a:srgbClr val="FF006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the feet</a:t>
            </a:r>
            <a:r>
              <a:rPr lang="en-US" sz="2800" b="1" dirty="0">
                <a:solidFill>
                  <a:srgbClr val="FF006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>
                <a:solidFill>
                  <a:srgbClr val="FF006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800" dirty="0" smtClean="0">
              <a:solidFill>
                <a:srgbClr val="FF0066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1800"/>
              </a:spcAft>
              <a:buNone/>
            </a:pPr>
            <a:r>
              <a:rPr lang="en-US" sz="2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Under </a:t>
            </a:r>
            <a:r>
              <a:rPr lang="en-US" sz="2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the feet is </a:t>
            </a:r>
            <a:r>
              <a:rPr lang="en-US" sz="2800" b="1" u="sng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2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a position of </a:t>
            </a:r>
            <a:r>
              <a:rPr lang="en-US" sz="2800" u="sng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power and authority</a:t>
            </a:r>
            <a:r>
              <a:rPr lang="en-US" sz="2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as man has </a:t>
            </a:r>
            <a:r>
              <a:rPr lang="en-US" sz="2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taught us. Neither does the moon have any authority by being </a:t>
            </a:r>
            <a:r>
              <a:rPr lang="en-US" sz="2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located under the feet of the </a:t>
            </a:r>
            <a:r>
              <a:rPr lang="en-US" sz="2800" dirty="0" smtClean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Bride </a:t>
            </a:r>
            <a:r>
              <a:rPr lang="en-US" sz="2800" dirty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800" b="1" dirty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Yahusha</a:t>
            </a:r>
            <a:r>
              <a:rPr lang="en-US" sz="2800" dirty="0">
                <a:solidFill>
                  <a:srgbClr val="FF006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800" dirty="0" smtClean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Rev </a:t>
            </a:r>
            <a:r>
              <a:rPr lang="en-US" sz="2800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2800" dirty="0" smtClean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sz="2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800" dirty="0" smtClean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Bride of </a:t>
            </a:r>
            <a:r>
              <a:rPr lang="en-US" sz="2800" b="1" dirty="0" smtClean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Yahusha</a:t>
            </a:r>
            <a:r>
              <a:rPr lang="en-US" sz="2800" dirty="0" smtClean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800" dirty="0" smtClean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Rev 12:1, </a:t>
            </a:r>
            <a:r>
              <a:rPr lang="en-US" sz="2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800" b="1" u="sng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2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portraying a picture of the Bride as incorporating the </a:t>
            </a:r>
            <a:r>
              <a:rPr lang="en-US" sz="2800" b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lunar based </a:t>
            </a:r>
            <a:r>
              <a:rPr lang="en-US" sz="2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system of worship for praising</a:t>
            </a:r>
            <a:r>
              <a:rPr lang="en-US" sz="2800" dirty="0" smtClean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Yahuah!</a:t>
            </a:r>
            <a:r>
              <a:rPr lang="en-US" sz="2800" dirty="0" smtClean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Quite </a:t>
            </a:r>
            <a:r>
              <a:rPr lang="en-US" sz="2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contrary.  </a:t>
            </a:r>
            <a:r>
              <a:rPr lang="en-US" sz="2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The moon, being </a:t>
            </a:r>
            <a:r>
              <a:rPr lang="en-US" sz="2800" b="1" u="sng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under the </a:t>
            </a:r>
            <a:r>
              <a:rPr lang="en-US" sz="2800" b="1" u="sng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feet</a:t>
            </a:r>
            <a:r>
              <a:rPr lang="en-US" sz="2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b="1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 sign </a:t>
            </a:r>
            <a:r>
              <a:rPr lang="en-US" sz="2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of the moon </a:t>
            </a:r>
            <a:r>
              <a:rPr lang="en-US" sz="2800" b="1" i="1" dirty="0" smtClean="0">
                <a:solidFill>
                  <a:schemeClr val="bg1"/>
                </a:solidFill>
                <a:effectLst>
                  <a:glow rad="127000">
                    <a:srgbClr val="00FF00"/>
                  </a:glo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involuntarily  relinquishing  </a:t>
            </a:r>
            <a:r>
              <a:rPr lang="en-US" sz="2800" b="1" i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power and </a:t>
            </a:r>
            <a:r>
              <a:rPr lang="en-US" sz="2800" b="1" i="1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authority!  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US" sz="2800" b="1" u="sng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  <a:r>
              <a:rPr lang="en-US" sz="28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u="sng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the moon </a:t>
            </a:r>
            <a:r>
              <a:rPr lang="en-US" sz="2800" b="1" u="sng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8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smtClean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Rev </a:t>
            </a:r>
            <a:r>
              <a:rPr lang="en-US" sz="2800" b="1" u="sng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12:1</a:t>
            </a:r>
            <a:r>
              <a:rPr lang="en-US" sz="2800" b="1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is portrayed as having</a:t>
            </a:r>
            <a:r>
              <a:rPr lang="en-US" sz="2800" b="1" dirty="0">
                <a:solidFill>
                  <a:srgbClr val="FF006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>
                <a:solidFill>
                  <a:srgbClr val="FF006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2800" b="1" dirty="0">
                <a:solidFill>
                  <a:srgbClr val="FF006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authority whatsoever</a:t>
            </a:r>
            <a:r>
              <a:rPr lang="en-US" sz="28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4-Point Star 3"/>
          <p:cNvSpPr/>
          <p:nvPr/>
        </p:nvSpPr>
        <p:spPr>
          <a:xfrm>
            <a:off x="7583873" y="5302438"/>
            <a:ext cx="901521" cy="579550"/>
          </a:xfrm>
          <a:prstGeom prst="star4">
            <a:avLst/>
          </a:prstGeom>
          <a:solidFill>
            <a:srgbClr val="11F72C"/>
          </a:solidFill>
          <a:ln w="28575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11640833" y="64801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28398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2">
                <a:lumMod val="60000"/>
                <a:lumOff val="40000"/>
              </a:schemeClr>
            </a:gs>
            <a:gs pos="100000">
              <a:schemeClr val="tx1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7796" y="267692"/>
            <a:ext cx="7155968" cy="1551477"/>
          </a:xfr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  <a:sp3d extrusionH="57150">
              <a:bevelT h="25400" prst="softRound"/>
            </a:sp3d>
          </a:bodyPr>
          <a:lstStyle/>
          <a:p>
            <a:pPr algn="ctr"/>
            <a:r>
              <a:rPr lang="en-US" sz="39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Joseph’s</a:t>
            </a:r>
            <a:r>
              <a:rPr lang="en-US" sz="39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9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</a:rPr>
              <a:t>Oppression:</a:t>
            </a:r>
            <a:r>
              <a:rPr lang="en-US" sz="39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br>
              <a:rPr lang="en-US" sz="39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</a:br>
            <a:r>
              <a:rPr lang="en-US" sz="3900" b="1" u="sng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3"/>
                </a:solidFill>
              </a:rPr>
              <a:t>Under the foot</a:t>
            </a:r>
            <a:r>
              <a:rPr lang="en-US" sz="39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3"/>
                </a:solidFill>
              </a:rPr>
              <a:t> </a:t>
            </a:r>
            <a:r>
              <a:rPr lang="en-US" sz="39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of Potiphar!</a:t>
            </a:r>
            <a:endParaRPr lang="en-US" sz="3900" b="1" cap="none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517" y="2098298"/>
            <a:ext cx="11015502" cy="4316096"/>
          </a:xfrm>
          <a:solidFill>
            <a:schemeClr val="tx1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>
            <a:normAutofit/>
            <a:sp3d extrusionH="57150">
              <a:bevelT h="25400" prst="softRound"/>
            </a:sp3d>
          </a:bodyPr>
          <a:lstStyle/>
          <a:p>
            <a:pPr marL="914400" lvl="1" indent="-457200">
              <a:spcAft>
                <a:spcPts val="1800"/>
              </a:spcAft>
              <a:buNone/>
            </a:pPr>
            <a:r>
              <a:rPr lang="en-US" sz="2800" b="1" dirty="0">
                <a:solidFill>
                  <a:srgbClr val="008080"/>
                </a:solidFill>
                <a:latin typeface="Georgia" panose="02040502050405020303" pitchFamily="18" charset="0"/>
              </a:rPr>
              <a:t>Gen </a:t>
            </a:r>
            <a:r>
              <a:rPr lang="en-US" sz="2800" b="1" dirty="0" smtClean="0">
                <a:solidFill>
                  <a:srgbClr val="008080"/>
                </a:solidFill>
                <a:latin typeface="Georgia" panose="02040502050405020303" pitchFamily="18" charset="0"/>
              </a:rPr>
              <a:t>39:20</a:t>
            </a:r>
            <a:r>
              <a:rPr lang="en-US" sz="2800" b="1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Then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Yosĕph’s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master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[Potiphar] took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him and put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him into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the prison, a place where the sovereign’s prisoners were confined.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And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he was there in the prison. 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sz="2800" dirty="0" smtClean="0">
                <a:solidFill>
                  <a:prstClr val="black"/>
                </a:solidFill>
              </a:rPr>
              <a:t>Joseph no longer ruled Potiphar’s household from prison?  Joseph was oppressed by Potiphar and definitely </a:t>
            </a:r>
            <a:r>
              <a:rPr lang="en-US" sz="2800" b="1" dirty="0" smtClean="0">
                <a:solidFill>
                  <a:srgbClr val="FF0066"/>
                </a:solidFill>
              </a:rPr>
              <a:t>“</a:t>
            </a:r>
            <a:r>
              <a:rPr lang="en-US" sz="2800" b="1" u="sng" dirty="0" smtClean="0">
                <a:solidFill>
                  <a:srgbClr val="FF0066"/>
                </a:solidFill>
              </a:rPr>
              <a:t>under the foot</a:t>
            </a:r>
            <a:r>
              <a:rPr lang="en-US" sz="2800" b="1" dirty="0" smtClean="0">
                <a:solidFill>
                  <a:srgbClr val="FF0066"/>
                </a:solidFill>
              </a:rPr>
              <a:t>” </a:t>
            </a:r>
            <a:r>
              <a:rPr lang="en-US" sz="2800" dirty="0" smtClean="0">
                <a:solidFill>
                  <a:prstClr val="black"/>
                </a:solidFill>
              </a:rPr>
              <a:t>of Potiphar.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sz="1200" dirty="0" smtClean="0">
                <a:solidFill>
                  <a:prstClr val="black"/>
                </a:solidFill>
              </a:rPr>
              <a:t>  </a:t>
            </a:r>
            <a:r>
              <a:rPr lang="en-US" sz="2800" dirty="0" smtClean="0">
                <a:solidFill>
                  <a:prstClr val="black"/>
                </a:solidFill>
              </a:rPr>
              <a:t/>
            </a:r>
            <a:br>
              <a:rPr lang="en-US" sz="2800" dirty="0" smtClean="0">
                <a:solidFill>
                  <a:prstClr val="black"/>
                </a:solidFill>
              </a:rPr>
            </a:br>
            <a:r>
              <a:rPr lang="en-US" sz="2800" dirty="0" smtClean="0">
                <a:solidFill>
                  <a:prstClr val="black"/>
                </a:solidFill>
              </a:rPr>
              <a:t>What position was given to Joseph as second in command under Pharaoh?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88595" y="645985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ysClr val="windowText" lastClr="000000"/>
                </a:solidFill>
              </a:rPr>
              <a:pPr/>
              <a:t>23</a:t>
            </a:fld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66908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543" y="200318"/>
            <a:ext cx="7348474" cy="1618854"/>
          </a:xfrm>
          <a:solidFill>
            <a:schemeClr val="accent6">
              <a:lumMod val="20000"/>
              <a:lumOff val="80000"/>
            </a:schemeClr>
          </a:solidFill>
          <a:ln w="76200">
            <a:solidFill>
              <a:srgbClr val="00808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  <a:sp3d extrusionH="57150">
              <a:bevelT h="25400" prst="softRound"/>
            </a:sp3d>
          </a:bodyPr>
          <a:lstStyle/>
          <a:p>
            <a:pPr algn="ctr"/>
            <a:r>
              <a:rPr lang="en-US" sz="39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Joseph’s</a:t>
            </a:r>
            <a:r>
              <a:rPr lang="en-US" sz="39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9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  <a:latin typeface="+mn-lt"/>
              </a:rPr>
              <a:t>Authority:</a:t>
            </a:r>
            <a:r>
              <a:rPr lang="en-US" sz="39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n-lt"/>
              </a:rPr>
              <a:t> </a:t>
            </a:r>
            <a:r>
              <a:rPr lang="en-US" sz="39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n-US" sz="39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</a:br>
            <a:r>
              <a:rPr lang="en-US" sz="39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9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The </a:t>
            </a:r>
            <a:r>
              <a:rPr lang="en-US" sz="3900" b="1" u="sng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+mn-lt"/>
              </a:rPr>
              <a:t>Second Chariot</a:t>
            </a:r>
            <a:r>
              <a:rPr lang="en-US" sz="39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9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of Pharaoh!</a:t>
            </a:r>
            <a:endParaRPr lang="en-US" sz="3900" b="1" cap="none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468" y="2050181"/>
            <a:ext cx="11045600" cy="3738580"/>
          </a:xfrm>
          <a:solidFill>
            <a:schemeClr val="tx1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>
            <a:normAutofit lnSpcReduction="10000"/>
            <a:sp3d extrusionH="57150">
              <a:bevelT h="25400" prst="softRound"/>
            </a:sp3d>
          </a:bodyPr>
          <a:lstStyle/>
          <a:p>
            <a:pPr marL="914400" lvl="1" indent="-457200">
              <a:spcAft>
                <a:spcPts val="1800"/>
              </a:spcAft>
              <a:buNone/>
            </a:pPr>
            <a:r>
              <a:rPr lang="en-US" sz="2800" b="1" dirty="0" smtClean="0">
                <a:solidFill>
                  <a:srgbClr val="008080"/>
                </a:solidFill>
                <a:latin typeface="Georgia" panose="02040502050405020303" pitchFamily="18" charset="0"/>
              </a:rPr>
              <a:t>Gen 41:42</a:t>
            </a:r>
            <a:r>
              <a:rPr lang="en-US" sz="2800" b="1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And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Pharaoh took his </a:t>
            </a:r>
            <a:r>
              <a:rPr lang="en-US" sz="2800" u="sng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seal-ring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off his hand and </a:t>
            </a:r>
            <a:r>
              <a:rPr lang="en-US" sz="2800" u="sng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put it on </a:t>
            </a:r>
            <a:r>
              <a:rPr lang="en-US" sz="2800" u="sng" dirty="0" err="1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Yosĕph’s</a:t>
            </a:r>
            <a:r>
              <a:rPr lang="en-US" sz="2800" u="sng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hand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.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And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he </a:t>
            </a:r>
            <a:r>
              <a:rPr lang="en-US" sz="2800" u="sng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dressed him in garments of fine linen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and put a </a:t>
            </a:r>
            <a:r>
              <a:rPr lang="en-US" sz="2800" u="sng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gold chain around his neck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. 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marL="914400" lvl="1" indent="-457200">
              <a:buNone/>
            </a:pPr>
            <a:r>
              <a:rPr lang="en-US" sz="2800" b="1" dirty="0" smtClean="0">
                <a:solidFill>
                  <a:srgbClr val="008080"/>
                </a:solidFill>
                <a:latin typeface="Georgia" panose="02040502050405020303" pitchFamily="18" charset="0"/>
              </a:rPr>
              <a:t>Gen 41:43</a:t>
            </a:r>
            <a:r>
              <a:rPr lang="en-US" sz="2800" b="1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And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he had him </a:t>
            </a:r>
            <a:r>
              <a:rPr lang="en-US" sz="2800" u="sng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ride in the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2800" u="sng" dirty="0">
                <a:solidFill>
                  <a:srgbClr val="CC0099"/>
                </a:solidFill>
                <a:latin typeface="Georgia" panose="02040502050405020303" pitchFamily="18" charset="0"/>
              </a:rPr>
              <a:t>second chariot</a:t>
            </a:r>
            <a:r>
              <a:rPr lang="en-US" sz="2800" dirty="0">
                <a:solidFill>
                  <a:srgbClr val="CC0099"/>
                </a:solidFill>
                <a:latin typeface="Georgia" panose="02040502050405020303" pitchFamily="18" charset="0"/>
              </a:rPr>
              <a:t>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which he had.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And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they cried out before him, “</a:t>
            </a:r>
            <a:r>
              <a:rPr lang="en-US" sz="2800" u="sng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Bow the knee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!”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And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he set him over all the land of Mitsrayim. </a:t>
            </a:r>
          </a:p>
          <a:p>
            <a:pPr marL="914400" lvl="1" indent="-457200">
              <a:buNone/>
            </a:pPr>
            <a:r>
              <a:rPr lang="en-US" sz="2800" dirty="0" smtClean="0">
                <a:solidFill>
                  <a:prstClr val="black"/>
                </a:solidFill>
              </a:rPr>
              <a:t>Joseph is no longer </a:t>
            </a:r>
            <a:r>
              <a:rPr lang="en-US" sz="2800" b="1" dirty="0">
                <a:solidFill>
                  <a:srgbClr val="FF0066"/>
                </a:solidFill>
              </a:rPr>
              <a:t>“</a:t>
            </a:r>
            <a:r>
              <a:rPr lang="en-US" sz="2800" b="1" u="sng" dirty="0">
                <a:solidFill>
                  <a:srgbClr val="FF0066"/>
                </a:solidFill>
              </a:rPr>
              <a:t>under the foot</a:t>
            </a:r>
            <a:r>
              <a:rPr lang="en-US" sz="2800" b="1" dirty="0">
                <a:solidFill>
                  <a:srgbClr val="FF0066"/>
                </a:solidFill>
              </a:rPr>
              <a:t>” </a:t>
            </a:r>
            <a:r>
              <a:rPr lang="en-US" sz="2800" dirty="0">
                <a:solidFill>
                  <a:prstClr val="black"/>
                </a:solidFill>
              </a:rPr>
              <a:t>of </a:t>
            </a:r>
            <a:r>
              <a:rPr lang="en-US" sz="2800" dirty="0" smtClean="0">
                <a:solidFill>
                  <a:prstClr val="black"/>
                </a:solidFill>
              </a:rPr>
              <a:t>anyone, but has been elevated to the position of Pharaoh’s “second in command.”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66675" y="63277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91165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2">
                <a:lumMod val="60000"/>
                <a:lumOff val="40000"/>
              </a:schemeClr>
            </a:gs>
            <a:gs pos="100000">
              <a:schemeClr val="tx1">
                <a:lumMod val="85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847" y="249381"/>
            <a:ext cx="11521615" cy="6431973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anchor="t">
            <a:normAutofit fontScale="92500" lnSpcReduction="10000"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>
              <a:spcAft>
                <a:spcPts val="1800"/>
              </a:spcAft>
            </a:pPr>
            <a:r>
              <a:rPr lang="en-US" sz="3200" dirty="0" smtClean="0">
                <a:solidFill>
                  <a:schemeClr val="bg1"/>
                </a:solidFill>
              </a:rPr>
              <a:t>Joseph did not rule </a:t>
            </a:r>
            <a:r>
              <a:rPr lang="en-US" sz="3200" dirty="0" err="1" smtClean="0">
                <a:solidFill>
                  <a:schemeClr val="bg1"/>
                </a:solidFill>
              </a:rPr>
              <a:t>Mitsrayim</a:t>
            </a:r>
            <a:r>
              <a:rPr lang="en-US" sz="3200" dirty="0" smtClean="0">
                <a:solidFill>
                  <a:schemeClr val="bg1"/>
                </a:solidFill>
              </a:rPr>
              <a:t> (Egypt) from a position of oppression - that of being at the bottom.</a:t>
            </a:r>
          </a:p>
          <a:p>
            <a:pPr>
              <a:spcAft>
                <a:spcPts val="1800"/>
              </a:spcAft>
            </a:pPr>
            <a:r>
              <a:rPr lang="en-US" sz="3200" dirty="0" smtClean="0">
                <a:solidFill>
                  <a:schemeClr val="bg1"/>
                </a:solidFill>
              </a:rPr>
              <a:t>Joseph was given glory and </a:t>
            </a:r>
            <a:r>
              <a:rPr lang="en-US" sz="3200" dirty="0" err="1" smtClean="0">
                <a:solidFill>
                  <a:schemeClr val="bg1"/>
                </a:solidFill>
              </a:rPr>
              <a:t>honour</a:t>
            </a:r>
            <a:r>
              <a:rPr lang="en-US" sz="3200" dirty="0" smtClean="0">
                <a:solidFill>
                  <a:schemeClr val="bg1"/>
                </a:solidFill>
              </a:rPr>
              <a:t> which was displayed when he rode in the </a:t>
            </a:r>
            <a:r>
              <a:rPr lang="en-US" sz="3200" u="sng" dirty="0" smtClean="0">
                <a:solidFill>
                  <a:schemeClr val="bg1"/>
                </a:solidFill>
              </a:rPr>
              <a:t>second chariot</a:t>
            </a:r>
            <a:r>
              <a:rPr lang="en-US" sz="3200" dirty="0" smtClean="0">
                <a:solidFill>
                  <a:schemeClr val="bg1"/>
                </a:solidFill>
              </a:rPr>
              <a:t> of the Pharaoh –</a:t>
            </a:r>
            <a:r>
              <a:rPr lang="en-US" sz="3200" dirty="0">
                <a:solidFill>
                  <a:schemeClr val="bg1"/>
                </a:solidFill>
              </a:rPr>
              <a:t> a</a:t>
            </a:r>
            <a:r>
              <a:rPr lang="en-US" sz="3200" dirty="0" smtClean="0">
                <a:solidFill>
                  <a:schemeClr val="bg1"/>
                </a:solidFill>
              </a:rPr>
              <a:t>n</a:t>
            </a:r>
            <a:r>
              <a:rPr lang="en-US" sz="32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ELEVATED</a:t>
            </a:r>
            <a:r>
              <a:rPr lang="en-US" sz="3200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position!</a:t>
            </a:r>
          </a:p>
          <a:p>
            <a:pPr>
              <a:spcAft>
                <a:spcPts val="1800"/>
              </a:spcAft>
            </a:pPr>
            <a:r>
              <a:rPr lang="en-US" sz="3200" b="1" dirty="0" err="1" smtClean="0">
                <a:solidFill>
                  <a:srgbClr val="0000CC"/>
                </a:solidFill>
              </a:rPr>
              <a:t>Yahuah</a:t>
            </a:r>
            <a:r>
              <a:rPr lang="en-US" sz="3200" b="1" dirty="0" smtClean="0">
                <a:solidFill>
                  <a:srgbClr val="00FFFF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provided for Joseph,</a:t>
            </a:r>
            <a:r>
              <a:rPr lang="en-US" sz="3200" b="1" dirty="0" smtClean="0">
                <a:solidFill>
                  <a:srgbClr val="00FFFF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the top ruling position available in the land.</a:t>
            </a:r>
          </a:p>
          <a:p>
            <a:pPr>
              <a:spcAft>
                <a:spcPts val="1800"/>
              </a:spcAft>
            </a:pPr>
            <a:r>
              <a:rPr lang="en-US" sz="3200" dirty="0" smtClean="0">
                <a:solidFill>
                  <a:schemeClr val="bg1"/>
                </a:solidFill>
              </a:rPr>
              <a:t>His authority was recognized from 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</a:rPr>
              <a:t>being exalted </a:t>
            </a:r>
            <a:r>
              <a:rPr lang="en-US" sz="3200" b="1" dirty="0" smtClean="0">
                <a:solidFill>
                  <a:schemeClr val="bg1"/>
                </a:solidFill>
              </a:rPr>
              <a:t>– </a:t>
            </a:r>
            <a:r>
              <a:rPr lang="en-US" sz="3200" dirty="0" smtClean="0">
                <a:solidFill>
                  <a:schemeClr val="bg1"/>
                </a:solidFill>
              </a:rPr>
              <a:t>not from being placed</a:t>
            </a:r>
            <a:r>
              <a:rPr lang="en-US" sz="3200" dirty="0" smtClean="0"/>
              <a:t> </a:t>
            </a:r>
            <a:r>
              <a:rPr lang="en-US" sz="3200" b="1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“</a:t>
            </a:r>
            <a:r>
              <a:rPr lang="en-US" sz="3200" b="1" u="sng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under the foot</a:t>
            </a:r>
            <a:r>
              <a:rPr lang="en-US" sz="3200" b="1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.”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The opposite was true when Joseph was placed in prison by Potiphar, a position of </a:t>
            </a:r>
            <a:r>
              <a:rPr lang="en-US" sz="3200" b="1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“</a:t>
            </a:r>
            <a:r>
              <a:rPr lang="en-US" sz="3200" b="1" u="sng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under</a:t>
            </a:r>
            <a:r>
              <a:rPr lang="en-US" sz="3200" b="1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effectLst/>
              </a:rPr>
              <a:t>Potiphar’s</a:t>
            </a:r>
            <a:r>
              <a:rPr lang="en-US" sz="3200" b="1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200" b="1" u="sng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foot</a:t>
            </a:r>
            <a:r>
              <a:rPr lang="en-US" sz="3200" b="1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.”  </a:t>
            </a:r>
            <a:r>
              <a:rPr lang="en-US" sz="3200" dirty="0" smtClean="0">
                <a:solidFill>
                  <a:schemeClr val="bg1"/>
                </a:solidFill>
              </a:rPr>
              <a:t>At that moment Joseph’s authority over </a:t>
            </a:r>
            <a:r>
              <a:rPr lang="en-US" sz="3200" u="sng" dirty="0" smtClean="0">
                <a:solidFill>
                  <a:schemeClr val="bg1"/>
                </a:solidFill>
              </a:rPr>
              <a:t>the immediate house</a:t>
            </a:r>
            <a:r>
              <a:rPr lang="en-US" sz="3200" dirty="0" smtClean="0">
                <a:solidFill>
                  <a:schemeClr val="bg1"/>
                </a:solidFill>
              </a:rPr>
              <a:t> of Potiphar was vanquished instantly.  </a:t>
            </a:r>
            <a:r>
              <a:rPr lang="en-US" sz="2400" dirty="0" smtClean="0">
                <a:solidFill>
                  <a:schemeClr val="bg1"/>
                </a:solidFill>
              </a:rPr>
              <a:t>(However:  remember in short order, Joseph was elevated to a position of authority under the prison guard.)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538878" y="64801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25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69870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65" y="481264"/>
            <a:ext cx="11118422" cy="996148"/>
          </a:xfrm>
          <a:solidFill>
            <a:srgbClr val="60F3FA"/>
          </a:solidFill>
          <a:ln w="28575">
            <a:solidFill>
              <a:srgbClr val="00FFFF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anchor="t">
            <a:normAutofit/>
            <a:sp3d extrusionH="57150">
              <a:bevelT h="25400" prst="softRound"/>
            </a:sp3d>
          </a:bodyPr>
          <a:lstStyle/>
          <a:p>
            <a:pPr algn="ctr"/>
            <a:r>
              <a:rPr lang="en-US" sz="54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FF"/>
                </a:solidFill>
              </a:rPr>
              <a:t>Yahuah</a:t>
            </a:r>
            <a:r>
              <a:rPr lang="en-US" sz="54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Expresses His Thoughts</a:t>
            </a:r>
            <a:endParaRPr lang="en-US" sz="5400" b="1" cap="none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516" y="1945283"/>
            <a:ext cx="11426341" cy="4430917"/>
          </a:xfrm>
          <a:solidFill>
            <a:schemeClr val="tx1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lIns="91440" tIns="0" anchor="ctr">
            <a:normAutofit/>
            <a:sp3d extrusionH="57150">
              <a:bevelT h="25400" prst="softRound"/>
            </a:sp3d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3200" dirty="0" smtClean="0">
                <a:solidFill>
                  <a:srgbClr val="BD13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3200" dirty="0">
                <a:solidFill>
                  <a:srgbClr val="BD13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does our Creator and Father proclaim about His thoughts on </a:t>
            </a:r>
            <a:r>
              <a:rPr lang="en-US" sz="3200" b="1" u="sng" dirty="0">
                <a:solidFill>
                  <a:srgbClr val="BD13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man's acclaimed authority given to the moon</a:t>
            </a:r>
            <a:r>
              <a:rPr lang="en-US" sz="3200" b="1" dirty="0">
                <a:solidFill>
                  <a:srgbClr val="BD13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Isa </a:t>
            </a:r>
            <a:r>
              <a:rPr lang="en-US" sz="3200" b="1" dirty="0" smtClean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1:12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E36C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sz="3200" dirty="0">
                <a:solidFill>
                  <a:srgbClr val="E36C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come to appear before Me, 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en-US" sz="3200" dirty="0">
                <a:solidFill>
                  <a:srgbClr val="E36C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has required this from your hand, </a:t>
            </a:r>
            <a:r>
              <a:rPr lang="en-US" sz="3200" b="1" u="sng" dirty="0">
                <a:solidFill>
                  <a:srgbClr val="BD13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trample My courtyards</a:t>
            </a:r>
            <a:r>
              <a:rPr lang="en-US" sz="3200" b="1" dirty="0">
                <a:solidFill>
                  <a:srgbClr val="BD13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indent="-914400"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3200" dirty="0">
                <a:solidFill>
                  <a:srgbClr val="006FC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Does</a:t>
            </a:r>
            <a:r>
              <a:rPr lang="en-US" sz="3200" b="1" dirty="0">
                <a:solidFill>
                  <a:srgbClr val="BD13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BD13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trampling – </a:t>
            </a:r>
            <a:r>
              <a:rPr lang="en-US" sz="3200" dirty="0">
                <a:solidFill>
                  <a:srgbClr val="006FC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produce </a:t>
            </a:r>
            <a:r>
              <a:rPr lang="en-US" sz="3200" u="sng" dirty="0" smtClean="0">
                <a:solidFill>
                  <a:srgbClr val="006FC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authority</a:t>
            </a:r>
            <a:r>
              <a:rPr lang="en-US" sz="3200" dirty="0" smtClean="0">
                <a:solidFill>
                  <a:srgbClr val="006FC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6FC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which is </a:t>
            </a:r>
            <a:r>
              <a:rPr lang="en-US" sz="3200" b="1" dirty="0" smtClean="0">
                <a:solidFill>
                  <a:srgbClr val="006FC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200" b="1" dirty="0" smtClean="0">
                <a:solidFill>
                  <a:srgbClr val="BD13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b="1" u="sng" dirty="0" smtClean="0">
                <a:solidFill>
                  <a:srgbClr val="BD13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under foot</a:t>
            </a:r>
            <a:r>
              <a:rPr lang="en-US" sz="3200" b="1" dirty="0" smtClean="0">
                <a:solidFill>
                  <a:srgbClr val="BD13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”?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9440214" y="2546211"/>
            <a:ext cx="2197605" cy="1407603"/>
          </a:xfrm>
          <a:prstGeom prst="straightConnector1">
            <a:avLst/>
          </a:prstGeom>
          <a:ln w="76200">
            <a:solidFill>
              <a:schemeClr val="bg1">
                <a:lumMod val="65000"/>
                <a:lumOff val="35000"/>
              </a:schemeClr>
            </a:solidFill>
            <a:headEnd type="none" w="med" len="med"/>
            <a:tailEnd type="arrow" w="med" len="med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Lightning Bolt 5"/>
          <p:cNvSpPr/>
          <p:nvPr/>
        </p:nvSpPr>
        <p:spPr>
          <a:xfrm>
            <a:off x="8384146" y="3382608"/>
            <a:ext cx="688725" cy="622722"/>
          </a:xfrm>
          <a:prstGeom prst="lightningBolt">
            <a:avLst/>
          </a:prstGeom>
          <a:solidFill>
            <a:schemeClr val="bg1">
              <a:lumMod val="95000"/>
              <a:lumOff val="5000"/>
            </a:schemeClr>
          </a:solidFill>
          <a:ln w="28575">
            <a:solidFill>
              <a:srgbClr val="00FF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Slide Number Placeholder 7"/>
          <p:cNvSpPr txBox="1">
            <a:spLocks/>
          </p:cNvSpPr>
          <p:nvPr/>
        </p:nvSpPr>
        <p:spPr>
          <a:xfrm>
            <a:off x="11640833" y="64801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12442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1173" y="105179"/>
            <a:ext cx="6363074" cy="768439"/>
          </a:xfrm>
          <a:solidFill>
            <a:schemeClr val="accent2">
              <a:lumMod val="75000"/>
            </a:schemeClr>
          </a:solidFill>
          <a:ln w="190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  <a:sp3d extrusionH="57150">
              <a:bevelT h="25400" prst="softRound"/>
            </a:sp3d>
          </a:bodyPr>
          <a:lstStyle/>
          <a:p>
            <a:pPr algn="ctr"/>
            <a:r>
              <a:rPr lang="en-US" dirty="0" smtClean="0">
                <a:latin typeface="Arial Rounded MT Bold" pitchFamily="34" charset="0"/>
              </a:rPr>
              <a:t>Expressed  contempt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941" y="1068947"/>
            <a:ext cx="11706896" cy="5567380"/>
          </a:xfrm>
          <a:solidFill>
            <a:schemeClr val="tx1"/>
          </a:solidFill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lIns="91440" tIns="91440" anchor="t">
            <a:normAutofit/>
            <a:sp3d extrusionH="57150">
              <a:bevelT h="25400" prst="softRound"/>
            </a:sp3d>
          </a:bodyPr>
          <a:lstStyle/>
          <a:p>
            <a:pPr marL="914400" lvl="1" indent="-457200">
              <a:lnSpc>
                <a:spcPct val="105000"/>
              </a:lnSpc>
              <a:spcAft>
                <a:spcPts val="4800"/>
              </a:spcAft>
              <a:buNone/>
            </a:pPr>
            <a:r>
              <a:rPr lang="en-US" sz="2800" b="1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Isa 1:13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u="sng" dirty="0" smtClean="0">
                <a:solidFill>
                  <a:srgbClr val="BD13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Stop </a:t>
            </a:r>
            <a:r>
              <a:rPr lang="en-US" sz="2800" b="1" u="sng" dirty="0">
                <a:solidFill>
                  <a:srgbClr val="BD13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bringing futile offerings</a:t>
            </a:r>
            <a:r>
              <a:rPr lang="en-US" sz="2800" dirty="0">
                <a:solidFill>
                  <a:srgbClr val="BD13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E36C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incense, it is an </a:t>
            </a:r>
            <a:r>
              <a:rPr lang="en-US" sz="2800" b="1" u="sng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abomination</a:t>
            </a:r>
            <a:r>
              <a:rPr lang="en-US" sz="2800" dirty="0">
                <a:solidFill>
                  <a:srgbClr val="E36C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E36C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solidFill>
                  <a:srgbClr val="E36C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srgbClr val="E36C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800" dirty="0">
                <a:solidFill>
                  <a:srgbClr val="E36C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lang="en-US" sz="2800" dirty="0" smtClean="0">
                <a:solidFill>
                  <a:srgbClr val="E36C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2800" b="1" i="1" u="sng" dirty="0">
                <a:solidFill>
                  <a:srgbClr val="BD13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 Moons</a:t>
            </a:r>
            <a:r>
              <a:rPr lang="en-US" sz="2800" b="1" i="1" dirty="0">
                <a:solidFill>
                  <a:srgbClr val="BD13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u="sng" dirty="0">
                <a:solidFill>
                  <a:srgbClr val="BD13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Sabbaths</a:t>
            </a:r>
            <a:r>
              <a:rPr lang="en-US" sz="2800" b="1" i="1" dirty="0">
                <a:solidFill>
                  <a:srgbClr val="BD13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u="sng" dirty="0">
                <a:solidFill>
                  <a:srgbClr val="BD13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calling of meetings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E36C0A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dirty="0">
                <a:solidFill>
                  <a:srgbClr val="E36C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am unable to bear </a:t>
            </a:r>
            <a:r>
              <a:rPr 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unrighteousness</a:t>
            </a:r>
            <a:r>
              <a:rPr lang="en-US" sz="2800" dirty="0">
                <a:solidFill>
                  <a:srgbClr val="E36C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assembly</a:t>
            </a:r>
            <a:r>
              <a:rPr lang="en-US" sz="2800" dirty="0" smtClean="0">
                <a:solidFill>
                  <a:srgbClr val="E36C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5000"/>
              </a:lnSpc>
              <a:spcAft>
                <a:spcPts val="7200"/>
              </a:spcAft>
              <a:buNone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Hebrew nation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were certainly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observing all the Sabbaths, Appointed Times and Festivals.  What made 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Yahuah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express His </a:t>
            </a:r>
            <a:r>
              <a:rPr lang="en-US" sz="2800" u="sng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emphatic </a:t>
            </a:r>
            <a:r>
              <a:rPr lang="en-US" sz="2800" u="sng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contempt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 the way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Yisra'elites were worshipping Him? </a:t>
            </a:r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5000"/>
              </a:lnSpc>
              <a:spcAft>
                <a:spcPts val="7200"/>
              </a:spcAft>
              <a:buNone/>
            </a:pPr>
            <a:r>
              <a:rPr lang="en-US" sz="2800" b="1" dirty="0" smtClean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Isa </a:t>
            </a:r>
            <a:r>
              <a:rPr lang="en-US" sz="2800" b="1" dirty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1:14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u="sng" dirty="0" smtClean="0">
                <a:solidFill>
                  <a:srgbClr val="BD13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 </a:t>
            </a:r>
            <a:r>
              <a:rPr lang="en-US" sz="2800" b="1" u="sng" dirty="0">
                <a:solidFill>
                  <a:srgbClr val="BD13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being</a:t>
            </a:r>
            <a:r>
              <a:rPr lang="en-US" sz="2800" b="1" dirty="0">
                <a:solidFill>
                  <a:srgbClr val="BD13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hates</a:t>
            </a:r>
            <a:r>
              <a:rPr lang="en-US" sz="2800" b="1" dirty="0">
                <a:solidFill>
                  <a:srgbClr val="BD13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en-US" sz="2800" b="1" dirty="0">
                <a:solidFill>
                  <a:srgbClr val="BD13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 Moons</a:t>
            </a:r>
            <a:r>
              <a:rPr lang="en-US" sz="2800" b="1" dirty="0">
                <a:solidFill>
                  <a:srgbClr val="BD13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>
                <a:solidFill>
                  <a:srgbClr val="BD13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800" b="1" u="sng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en-US" sz="2800" b="1" dirty="0">
                <a:solidFill>
                  <a:srgbClr val="BD13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appointed times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b="1" dirty="0">
                <a:solidFill>
                  <a:srgbClr val="BD13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>
                <a:solidFill>
                  <a:srgbClr val="E36C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 are a trouble to Me</a:t>
            </a:r>
            <a:r>
              <a:rPr lang="en-US" sz="2800" dirty="0">
                <a:solidFill>
                  <a:srgbClr val="E36C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 am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weary of bearing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E36C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them. 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550472" y="2227456"/>
            <a:ext cx="5663775" cy="920840"/>
            <a:chOff x="4319400" y="2685245"/>
            <a:chExt cx="5663775" cy="92084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881093" y="3257379"/>
              <a:ext cx="3966693" cy="0"/>
            </a:xfrm>
            <a:prstGeom prst="line">
              <a:avLst/>
            </a:prstGeom>
            <a:ln w="57150">
              <a:solidFill>
                <a:srgbClr val="FF0066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Explosion 1 3"/>
            <p:cNvSpPr/>
            <p:nvPr/>
          </p:nvSpPr>
          <p:spPr>
            <a:xfrm>
              <a:off x="8663089" y="2685245"/>
              <a:ext cx="1320086" cy="920840"/>
            </a:xfrm>
            <a:prstGeom prst="irregularSeal1">
              <a:avLst/>
            </a:prstGeom>
            <a:solidFill>
              <a:schemeClr val="bg1"/>
            </a:solidFill>
            <a:ln w="57150">
              <a:solidFill>
                <a:srgbClr val="FFFF00"/>
              </a:solidFill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 flipV="1">
              <a:off x="4319400" y="3016144"/>
              <a:ext cx="540911" cy="244699"/>
            </a:xfrm>
            <a:prstGeom prst="straightConnector1">
              <a:avLst/>
            </a:prstGeom>
            <a:ln w="57150">
              <a:solidFill>
                <a:srgbClr val="FF0066"/>
              </a:solidFill>
              <a:headEnd type="none" w="med" len="med"/>
              <a:tailEnd type="arrow" w="med" len="med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3685699" y="4120670"/>
            <a:ext cx="6876293" cy="1278780"/>
            <a:chOff x="2500986" y="4381301"/>
            <a:chExt cx="6876293" cy="1278780"/>
          </a:xfrm>
        </p:grpSpPr>
        <p:grpSp>
          <p:nvGrpSpPr>
            <p:cNvPr id="27" name="Group 26"/>
            <p:cNvGrpSpPr/>
            <p:nvPr/>
          </p:nvGrpSpPr>
          <p:grpSpPr>
            <a:xfrm>
              <a:off x="2500986" y="4381301"/>
              <a:ext cx="6876293" cy="1278780"/>
              <a:chOff x="2937408" y="4365934"/>
              <a:chExt cx="6876293" cy="1278780"/>
            </a:xfrm>
          </p:grpSpPr>
          <p:cxnSp>
            <p:nvCxnSpPr>
              <p:cNvPr id="23" name="Straight Arrow Connector 22"/>
              <p:cNvCxnSpPr/>
              <p:nvPr/>
            </p:nvCxnSpPr>
            <p:spPr>
              <a:xfrm>
                <a:off x="8234376" y="5058632"/>
                <a:ext cx="192572" cy="586082"/>
              </a:xfrm>
              <a:prstGeom prst="straightConnector1">
                <a:avLst/>
              </a:prstGeom>
              <a:ln w="57150">
                <a:solidFill>
                  <a:schemeClr val="bg1">
                    <a:lumMod val="95000"/>
                    <a:lumOff val="5000"/>
                  </a:schemeClr>
                </a:solidFill>
                <a:headEnd type="none" w="med" len="med"/>
                <a:tailEnd type="arrow" w="med" len="med"/>
              </a:ln>
              <a:effectLst>
                <a:glow rad="127000">
                  <a:srgbClr val="FFFF00"/>
                </a:glow>
              </a:effectLst>
              <a:scene3d>
                <a:camera prst="orthographicFront"/>
                <a:lightRig rig="threePt" dir="t"/>
              </a:scene3d>
              <a:sp3d>
                <a:bevelT w="139700" prst="cross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" name="Group 20"/>
              <p:cNvGrpSpPr/>
              <p:nvPr/>
            </p:nvGrpSpPr>
            <p:grpSpPr>
              <a:xfrm>
                <a:off x="2937408" y="4365934"/>
                <a:ext cx="6876293" cy="1270722"/>
                <a:chOff x="2937408" y="4365934"/>
                <a:chExt cx="6876293" cy="1270722"/>
              </a:xfrm>
            </p:grpSpPr>
            <p:cxnSp>
              <p:nvCxnSpPr>
                <p:cNvPr id="14" name="Straight Arrow Connector 13"/>
                <p:cNvCxnSpPr/>
                <p:nvPr/>
              </p:nvCxnSpPr>
              <p:spPr>
                <a:xfrm flipH="1">
                  <a:off x="2937408" y="5012369"/>
                  <a:ext cx="426466" cy="624287"/>
                </a:xfrm>
                <a:prstGeom prst="straightConnector1">
                  <a:avLst/>
                </a:prstGeom>
                <a:ln w="57150">
                  <a:solidFill>
                    <a:schemeClr val="bg1">
                      <a:lumMod val="95000"/>
                      <a:lumOff val="5000"/>
                    </a:schemeClr>
                  </a:solidFill>
                  <a:headEnd type="none" w="med" len="med"/>
                  <a:tailEnd type="arrow" w="med" len="med"/>
                </a:ln>
                <a:effectLst>
                  <a:glow rad="127000">
                    <a:srgbClr val="FFFF00"/>
                  </a:glow>
                </a:effectLst>
                <a:scene3d>
                  <a:camera prst="orthographicFront"/>
                  <a:lightRig rig="threePt" dir="t"/>
                </a:scene3d>
                <a:sp3d>
                  <a:bevelT w="139700" prst="cross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3363874" y="5012369"/>
                  <a:ext cx="5469976" cy="0"/>
                </a:xfrm>
                <a:prstGeom prst="line">
                  <a:avLst/>
                </a:prstGeom>
                <a:ln w="5715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39700" prst="cross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Explosion 1 11"/>
                <p:cNvSpPr/>
                <p:nvPr/>
              </p:nvSpPr>
              <p:spPr>
                <a:xfrm>
                  <a:off x="8615966" y="4365934"/>
                  <a:ext cx="1197735" cy="1017430"/>
                </a:xfrm>
                <a:prstGeom prst="irregularSeal1">
                  <a:avLst/>
                </a:prstGeom>
                <a:solidFill>
                  <a:schemeClr val="bg1"/>
                </a:solidFill>
                <a:ln w="57150">
                  <a:solidFill>
                    <a:srgbClr val="FFFF00"/>
                  </a:solidFill>
                </a:ln>
                <a:effectLst>
                  <a:outerShdw blurRad="225425" dist="50800" dir="5220000" algn="ctr">
                    <a:srgbClr val="000000">
                      <a:alpha val="33000"/>
                    </a:srgbClr>
                  </a:outerShdw>
                </a:effectLst>
                <a:scene3d>
                  <a:camera prst="perspectiveFront" fov="3300000">
                    <a:rot lat="486000" lon="19530000" rev="174000"/>
                  </a:camera>
                  <a:lightRig rig="harsh" dir="t">
                    <a:rot lat="0" lon="0" rev="3000000"/>
                  </a:lightRig>
                </a:scene3d>
                <a:sp3d extrusionH="254000" contourW="19050">
                  <a:bevelT w="82550" h="44450" prst="angle"/>
                  <a:bevelB w="82550" h="44450" prst="angle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7" name="Straight Arrow Connector 6"/>
            <p:cNvCxnSpPr/>
            <p:nvPr/>
          </p:nvCxnSpPr>
          <p:spPr>
            <a:xfrm flipH="1">
              <a:off x="4704458" y="5073999"/>
              <a:ext cx="335129" cy="578024"/>
            </a:xfrm>
            <a:prstGeom prst="straightConnector1">
              <a:avLst/>
            </a:prstGeom>
            <a:ln w="57150">
              <a:solidFill>
                <a:schemeClr val="bg1"/>
              </a:solidFill>
              <a:headEnd type="none" w="med" len="med"/>
              <a:tailEnd type="arrow" w="med" len="med"/>
            </a:ln>
            <a:effectLst>
              <a:glow rad="127000">
                <a:srgbClr val="FFFF00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1640833" y="64801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13441" y="4031224"/>
            <a:ext cx="2764970" cy="469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5000"/>
              </a:lnSpc>
              <a:spcAft>
                <a:spcPts val="720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and Why?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73181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210" y="180304"/>
            <a:ext cx="11754166" cy="6553005"/>
          </a:xfrm>
          <a:solidFill>
            <a:schemeClr val="tx1"/>
          </a:solidFill>
          <a:ln w="28575">
            <a:solidFill>
              <a:srgbClr val="FF0066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91440" tIns="91440" anchor="t">
            <a:normAutofit/>
            <a:sp3d extrusionH="57150">
              <a:bevelT h="25400" prst="softRound"/>
            </a:sp3d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were these appointed times declared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u="sng" dirty="0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moons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b="1" u="sng" dirty="0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appointed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times”?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180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does 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Yahuah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DISTANCE HIMSELF </a:t>
            </a:r>
            <a:r>
              <a:rPr lang="en-US" sz="2800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REJECT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worship of the Yisra'elites if they were observing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His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Sabbaths, Feasts and Festivals?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180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characteristic had the Yisra'elites incorporated into their worship system that caused 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Yahuah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vehemently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LOATH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worship of the Hebrew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nation?</a:t>
            </a:r>
            <a:endParaRPr lang="en-US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spcAft>
                <a:spcPts val="1800"/>
              </a:spcAft>
              <a:buNone/>
            </a:pPr>
            <a:r>
              <a:rPr lang="en-US" sz="2800" b="1" dirty="0" smtClean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Isa 1:15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E36C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800" dirty="0">
                <a:solidFill>
                  <a:srgbClr val="E36C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you spread out your hands, </a:t>
            </a:r>
            <a:r>
              <a:rPr lang="en-US" sz="2800" b="1" dirty="0">
                <a:solidFill>
                  <a:srgbClr val="BD13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hide My eyes from you;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E36C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even though you make many prayers, </a:t>
            </a:r>
            <a:r>
              <a:rPr lang="en-US" sz="2800" b="1" dirty="0">
                <a:solidFill>
                  <a:srgbClr val="BD13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do not hear.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Your </a:t>
            </a:r>
            <a:r>
              <a:rPr 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hands have become filled with blood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1800"/>
              </a:spcAft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pagan worship 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practice caused 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Yahuah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reject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their 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worship?</a:t>
            </a:r>
            <a:endParaRPr lang="en-US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spcAft>
                <a:spcPts val="1800"/>
              </a:spcAft>
              <a:buNone/>
            </a:pPr>
            <a:r>
              <a:rPr lang="en-US" sz="2800" b="1" dirty="0" smtClean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Isa 1:16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E36C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Wash </a:t>
            </a:r>
            <a:r>
              <a:rPr lang="en-US" sz="2800" dirty="0">
                <a:solidFill>
                  <a:srgbClr val="E36C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yourselves, make yourselves clean; put away the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evil</a:t>
            </a:r>
            <a:r>
              <a:rPr lang="en-US" sz="2800" dirty="0">
                <a:solidFill>
                  <a:srgbClr val="E36C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your doings from before My </a:t>
            </a:r>
            <a:r>
              <a:rPr lang="en-US" sz="2800" dirty="0" smtClean="0">
                <a:solidFill>
                  <a:srgbClr val="E36C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eyes. </a:t>
            </a:r>
            <a:r>
              <a:rPr lang="en-US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Stop 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doing evil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Lightning Bolt 3"/>
          <p:cNvSpPr/>
          <p:nvPr/>
        </p:nvSpPr>
        <p:spPr>
          <a:xfrm rot="6150521">
            <a:off x="10677624" y="4649775"/>
            <a:ext cx="1280727" cy="1221263"/>
          </a:xfrm>
          <a:prstGeom prst="lightningBolt">
            <a:avLst/>
          </a:prstGeom>
          <a:solidFill>
            <a:srgbClr val="FF0066"/>
          </a:solidFill>
          <a:ln w="76200">
            <a:solidFill>
              <a:schemeClr val="bg1">
                <a:lumMod val="95000"/>
                <a:lumOff val="5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8146473" y="6375483"/>
            <a:ext cx="3482711" cy="12878"/>
          </a:xfrm>
          <a:prstGeom prst="straightConnector1">
            <a:avLst/>
          </a:prstGeom>
          <a:ln w="76200">
            <a:solidFill>
              <a:srgbClr val="E36C0A"/>
            </a:solidFill>
            <a:headEnd type="none" w="med" len="med"/>
            <a:tailEnd type="arrow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421209" y="6381922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28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11769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514" y="412125"/>
            <a:ext cx="11494982" cy="6065948"/>
          </a:xfrm>
        </p:spPr>
        <p:txBody>
          <a:bodyPr>
            <a:normAutofit fontScale="85000" lnSpcReduction="10000"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indent="0">
              <a:lnSpc>
                <a:spcPct val="105000"/>
              </a:lnSpc>
              <a:spcAft>
                <a:spcPts val="1800"/>
              </a:spcAft>
              <a:buNone/>
            </a:pPr>
            <a:r>
              <a:rPr lang="en-US" sz="4000" dirty="0">
                <a:latin typeface="Arial Rounded MT Bold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en-US" sz="4000" dirty="0">
                <a:solidFill>
                  <a:schemeClr val="tx1">
                    <a:lumMod val="85000"/>
                  </a:schemeClr>
                </a:solidFill>
                <a:latin typeface="Arial Rounded MT Bold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dirty="0">
                <a:solidFill>
                  <a:schemeClr val="bg1"/>
                </a:solidFill>
                <a:latin typeface="Arial Rounded MT Bold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evil</a:t>
            </a:r>
            <a:r>
              <a:rPr lang="en-US" sz="4000" dirty="0">
                <a:solidFill>
                  <a:schemeClr val="tx1">
                    <a:lumMod val="85000"/>
                  </a:schemeClr>
                </a:solidFill>
                <a:latin typeface="Arial Rounded MT Bold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Arial Rounded MT Bold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was being practiced by the Yisra'elites in their </a:t>
            </a:r>
            <a:r>
              <a:rPr lang="en-US" sz="4000" dirty="0" smtClean="0">
                <a:latin typeface="Arial Rounded MT Bold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observance </a:t>
            </a:r>
            <a:r>
              <a:rPr lang="en-US" sz="4000" dirty="0">
                <a:latin typeface="Arial Rounded MT Bold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the Sabbaths, Feasts and Festivals??? </a:t>
            </a:r>
            <a:endParaRPr lang="en-US" sz="1050" dirty="0">
              <a:latin typeface="Arial Rounded MT Bold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05000"/>
              </a:lnSpc>
              <a:spcAft>
                <a:spcPts val="1800"/>
              </a:spcAft>
              <a:buNone/>
            </a:pPr>
            <a:r>
              <a:rPr lang="en-US" sz="4000" b="1" dirty="0" smtClean="0">
                <a:solidFill>
                  <a:srgbClr val="11F72C"/>
                </a:solidFill>
                <a:latin typeface="Arial Rounded MT Bold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Amos 5:21  </a:t>
            </a:r>
            <a:r>
              <a:rPr lang="en-US" sz="4000" b="1" dirty="0">
                <a:solidFill>
                  <a:srgbClr val="FFFF00"/>
                </a:solidFill>
                <a:latin typeface="Arial Rounded MT Bold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Arial Rounded MT Bold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4000" b="1" dirty="0">
                <a:solidFill>
                  <a:srgbClr val="FFFF00"/>
                </a:solidFill>
                <a:latin typeface="Arial Rounded MT Bold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have hated, I have despised </a:t>
            </a:r>
            <a:r>
              <a:rPr lang="en-US" sz="4000" b="1" dirty="0" smtClean="0">
                <a:solidFill>
                  <a:srgbClr val="FFFF00"/>
                </a:solidFill>
                <a:latin typeface="Arial Rounded MT Bold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solidFill>
                  <a:srgbClr val="FFFF00"/>
                </a:solidFill>
                <a:latin typeface="Arial Rounded MT Bold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u="sng" dirty="0" smtClean="0">
                <a:solidFill>
                  <a:schemeClr val="accent2"/>
                </a:solidFill>
                <a:latin typeface="Arial Rounded MT Bold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en-US" sz="4000" b="1" dirty="0" smtClean="0">
                <a:solidFill>
                  <a:srgbClr val="FFFF00"/>
                </a:solidFill>
                <a:latin typeface="Arial Rounded MT Bold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FF00"/>
                </a:solidFill>
                <a:latin typeface="Arial Rounded MT Bold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festivals, and I am not pleased with </a:t>
            </a:r>
            <a:r>
              <a:rPr lang="en-US" sz="4000" b="1" dirty="0" smtClean="0">
                <a:solidFill>
                  <a:srgbClr val="FFFF00"/>
                </a:solidFill>
                <a:latin typeface="Arial Rounded MT Bold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solidFill>
                  <a:srgbClr val="FFFF00"/>
                </a:solidFill>
                <a:latin typeface="Arial Rounded MT Bold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u="sng" dirty="0" smtClean="0">
                <a:solidFill>
                  <a:schemeClr val="accent2"/>
                </a:solidFill>
                <a:latin typeface="Arial Rounded MT Bold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en-US" sz="4000" b="1" dirty="0" smtClean="0">
                <a:solidFill>
                  <a:srgbClr val="FFFF00"/>
                </a:solidFill>
                <a:latin typeface="Arial Rounded MT Bold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FF00"/>
                </a:solidFill>
                <a:latin typeface="Arial Rounded MT Bold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assemblies</a:t>
            </a:r>
            <a:r>
              <a:rPr lang="en-US" sz="4000" b="1" dirty="0" smtClean="0">
                <a:solidFill>
                  <a:srgbClr val="FFFF00"/>
                </a:solidFill>
                <a:latin typeface="Arial Rounded MT Bold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5000"/>
              </a:lnSpc>
              <a:buNone/>
            </a:pPr>
            <a:r>
              <a:rPr lang="en-US" sz="4000" b="1" dirty="0" smtClean="0">
                <a:solidFill>
                  <a:srgbClr val="00FFFF"/>
                </a:solidFill>
                <a:latin typeface="Arial Rounded MT Bold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Yahuah</a:t>
            </a:r>
            <a:r>
              <a:rPr lang="en-US" sz="4000" dirty="0" smtClean="0">
                <a:solidFill>
                  <a:schemeClr val="bg1"/>
                </a:solidFill>
                <a:latin typeface="Arial Rounded MT Bold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chemeClr val="tx1">
                    <a:lumMod val="85000"/>
                  </a:schemeClr>
                </a:solidFill>
                <a:latin typeface="Arial Rounded MT Bold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gives clear commands in the Torah for the observation of the Sabbaths and Feast assemblies.   </a:t>
            </a:r>
            <a:br>
              <a:rPr lang="en-US" sz="4000" dirty="0" smtClean="0">
                <a:solidFill>
                  <a:schemeClr val="tx1">
                    <a:lumMod val="85000"/>
                  </a:schemeClr>
                </a:solidFill>
                <a:latin typeface="Arial Rounded MT Bold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solidFill>
                  <a:schemeClr val="tx1">
                    <a:lumMod val="85000"/>
                  </a:schemeClr>
                </a:solidFill>
                <a:latin typeface="Arial Rounded MT Bold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it possible that </a:t>
            </a:r>
            <a:r>
              <a:rPr lang="en-US" sz="4000" b="1" dirty="0" smtClean="0">
                <a:solidFill>
                  <a:srgbClr val="00FFFF"/>
                </a:solidFill>
                <a:latin typeface="Arial Rounded MT Bold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Yahuah</a:t>
            </a:r>
            <a:r>
              <a:rPr lang="en-US" sz="4000" dirty="0" smtClean="0">
                <a:solidFill>
                  <a:schemeClr val="bg1"/>
                </a:solidFill>
                <a:latin typeface="Arial Rounded MT Bold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smtClean="0">
                <a:ln>
                  <a:solidFill>
                    <a:srgbClr val="9C3497"/>
                  </a:solidFill>
                </a:ln>
                <a:solidFill>
                  <a:schemeClr val="accent2"/>
                </a:solidFill>
                <a:latin typeface="Arial Rounded MT Bold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HATED</a:t>
            </a:r>
            <a:r>
              <a:rPr lang="en-US" sz="4000" dirty="0" smtClean="0">
                <a:solidFill>
                  <a:schemeClr val="bg1"/>
                </a:solidFill>
                <a:latin typeface="Arial Rounded MT Bold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chemeClr val="tx1">
                    <a:lumMod val="85000"/>
                  </a:schemeClr>
                </a:solidFill>
                <a:latin typeface="Arial Rounded MT Bold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4000" dirty="0" smtClean="0">
                <a:solidFill>
                  <a:schemeClr val="bg1"/>
                </a:solidFill>
                <a:latin typeface="Arial Rounded MT Bold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smtClean="0">
                <a:solidFill>
                  <a:srgbClr val="11F72C"/>
                </a:solidFill>
                <a:latin typeface="Arial Rounded MT Bold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pagan lunar traditions</a:t>
            </a:r>
            <a:r>
              <a:rPr lang="en-US" sz="4000" b="1" dirty="0" smtClean="0">
                <a:solidFill>
                  <a:srgbClr val="11F72C"/>
                </a:solidFill>
                <a:latin typeface="Arial Rounded MT Bold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chemeClr val="tx1">
                    <a:lumMod val="85000"/>
                  </a:schemeClr>
                </a:solidFill>
                <a:latin typeface="Arial Rounded MT Bold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 had been silently infused into their observance of His Set-Apart Appointed Times?  </a:t>
            </a:r>
            <a:endParaRPr lang="en-US" sz="3600" dirty="0">
              <a:solidFill>
                <a:schemeClr val="tx1">
                  <a:lumMod val="85000"/>
                </a:schemeClr>
              </a:solidFill>
              <a:latin typeface="Arial Rounded MT Bold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528492" y="6478073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87072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509" y="178397"/>
            <a:ext cx="10131425" cy="1456267"/>
          </a:xfrm>
        </p:spPr>
        <p:txBody>
          <a:bodyPr>
            <a:prstTxWarp prst="textChevron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9600" b="1" i="1" cap="none" dirty="0" smtClean="0">
                <a:ln w="381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50800">
                    <a:srgbClr val="FFFF00"/>
                  </a:glow>
                </a:effectLst>
                <a:latin typeface="Georgia" panose="02040502050405020303" pitchFamily="18" charset="0"/>
              </a:rPr>
              <a:t>Revelation 12:1</a:t>
            </a:r>
            <a:endParaRPr lang="en-US" sz="9600" b="1" i="1" cap="none" dirty="0">
              <a:ln w="381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50800">
                  <a:srgbClr val="FFFF00"/>
                </a:glow>
              </a:effectLst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73" y="1963751"/>
            <a:ext cx="11835683" cy="4155638"/>
          </a:xfrm>
          <a:ln w="762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>
            <a:normAutofit/>
            <a:sp3d extrusionH="57150">
              <a:bevelT h="25400" prst="softRound"/>
            </a:sp3d>
          </a:bodyPr>
          <a:lstStyle/>
          <a:p>
            <a:pPr algn="ctr"/>
            <a:r>
              <a:rPr lang="en-US" sz="4400" dirty="0" smtClean="0">
                <a:solidFill>
                  <a:srgbClr val="FF8001"/>
                </a:solidFill>
                <a:latin typeface="Georgia" panose="02040502050405020303" pitchFamily="18" charset="0"/>
              </a:rPr>
              <a:t>Is the</a:t>
            </a:r>
            <a:r>
              <a:rPr lang="en-US" sz="4400" b="1" dirty="0" smtClean="0">
                <a:solidFill>
                  <a:srgbClr val="FF8001"/>
                </a:solidFill>
                <a:latin typeface="Georgia" panose="02040502050405020303" pitchFamily="18" charset="0"/>
              </a:rPr>
              <a:t> </a:t>
            </a:r>
            <a:r>
              <a:rPr lang="en-US" sz="4400" b="1" dirty="0" smtClean="0">
                <a:solidFill>
                  <a:schemeClr val="tx1">
                    <a:lumMod val="75000"/>
                  </a:schemeClr>
                </a:solidFill>
                <a:latin typeface="Georgia" panose="02040502050405020303" pitchFamily="18" charset="0"/>
              </a:rPr>
              <a:t>Message of the </a:t>
            </a:r>
            <a:r>
              <a:rPr lang="en-US" sz="4400" b="1" dirty="0" smtClean="0">
                <a:solidFill>
                  <a:srgbClr val="FF8001"/>
                </a:solidFill>
                <a:latin typeface="Georgia" panose="02040502050405020303" pitchFamily="18" charset="0"/>
              </a:rPr>
              <a:t>Moon </a:t>
            </a:r>
            <a:r>
              <a:rPr lang="en-US" sz="4400" dirty="0" smtClean="0">
                <a:solidFill>
                  <a:srgbClr val="FF8001"/>
                </a:solidFill>
                <a:latin typeface="Georgia" panose="02040502050405020303" pitchFamily="18" charset="0"/>
              </a:rPr>
              <a:t>as taught </a:t>
            </a:r>
            <a:br>
              <a:rPr lang="en-US" sz="4400" dirty="0" smtClean="0">
                <a:solidFill>
                  <a:srgbClr val="FF8001"/>
                </a:solidFill>
                <a:latin typeface="Georgia" panose="02040502050405020303" pitchFamily="18" charset="0"/>
              </a:rPr>
            </a:br>
            <a:r>
              <a:rPr lang="en-US" sz="4400" dirty="0" smtClean="0">
                <a:solidFill>
                  <a:srgbClr val="FF8001"/>
                </a:solidFill>
                <a:latin typeface="Georgia" panose="02040502050405020303" pitchFamily="18" charset="0"/>
              </a:rPr>
              <a:t>to us for eons of time dating back to </a:t>
            </a:r>
            <a:r>
              <a:rPr lang="en-US" sz="4400" dirty="0" smtClean="0">
                <a:solidFill>
                  <a:schemeClr val="bg1"/>
                </a:solidFill>
                <a:effectLst>
                  <a:glow rad="127000">
                    <a:srgbClr val="00FF00"/>
                  </a:glow>
                </a:effectLst>
                <a:latin typeface="Georgia" panose="02040502050405020303" pitchFamily="18" charset="0"/>
              </a:rPr>
              <a:t>Jericho</a:t>
            </a:r>
            <a:r>
              <a:rPr lang="en-US" sz="44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4400" dirty="0" smtClean="0">
                <a:solidFill>
                  <a:srgbClr val="FF8001"/>
                </a:solidFill>
                <a:latin typeface="Georgia" panose="02040502050405020303" pitchFamily="18" charset="0"/>
              </a:rPr>
              <a:t>-</a:t>
            </a:r>
            <a:r>
              <a:rPr lang="en-US" sz="4400" dirty="0" smtClean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en-US" sz="4400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endParaRPr lang="en-US" sz="20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en-US" sz="4400" b="1" dirty="0" smtClean="0">
                <a:solidFill>
                  <a:srgbClr val="FF0066"/>
                </a:solidFill>
                <a:latin typeface="Georgia" panose="02040502050405020303" pitchFamily="18" charset="0"/>
              </a:rPr>
              <a:t>1. </a:t>
            </a:r>
            <a:r>
              <a:rPr lang="en-US" sz="4400" b="1" u="sng" dirty="0" smtClean="0">
                <a:solidFill>
                  <a:srgbClr val="00B0F0"/>
                </a:solidFill>
                <a:latin typeface="Georgia" panose="02040502050405020303" pitchFamily="18" charset="0"/>
              </a:rPr>
              <a:t>A Profound Foundation from</a:t>
            </a:r>
            <a:r>
              <a:rPr lang="en-US" sz="44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 </a:t>
            </a:r>
            <a:r>
              <a:rPr lang="en-US" sz="4400" b="1" u="sng" dirty="0" err="1" smtClean="0">
                <a:solidFill>
                  <a:srgbClr val="00B0F0"/>
                </a:solidFill>
                <a:latin typeface="Georgia" panose="02040502050405020303" pitchFamily="18" charset="0"/>
              </a:rPr>
              <a:t>Yahuah</a:t>
            </a:r>
            <a:r>
              <a:rPr lang="en-US" sz="4400" b="1" dirty="0" smtClean="0">
                <a:solidFill>
                  <a:srgbClr val="00B0F0"/>
                </a:solidFill>
                <a:latin typeface="Georgia" panose="02040502050405020303" pitchFamily="18" charset="0"/>
              </a:rPr>
              <a:t>?</a:t>
            </a:r>
            <a:br>
              <a:rPr lang="en-US" sz="4400" b="1" dirty="0" smtClean="0">
                <a:solidFill>
                  <a:srgbClr val="00B0F0"/>
                </a:solidFill>
                <a:latin typeface="Georgia" panose="02040502050405020303" pitchFamily="18" charset="0"/>
              </a:rPr>
            </a:br>
            <a:endParaRPr lang="en-US" sz="2000" b="1" dirty="0" smtClean="0">
              <a:solidFill>
                <a:srgbClr val="00B0F0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4400" b="1" u="sng" dirty="0">
                <a:solidFill>
                  <a:srgbClr val="FF8001"/>
                </a:solidFill>
                <a:latin typeface="Georgia" panose="02040502050405020303" pitchFamily="18" charset="0"/>
              </a:rPr>
              <a:t>o</a:t>
            </a:r>
            <a:r>
              <a:rPr lang="en-US" sz="4400" b="1" u="sng" dirty="0" smtClean="0">
                <a:solidFill>
                  <a:srgbClr val="FF8001"/>
                </a:solidFill>
                <a:latin typeface="Georgia" panose="02040502050405020303" pitchFamily="18" charset="0"/>
              </a:rPr>
              <a:t>r</a:t>
            </a:r>
            <a:r>
              <a:rPr lang="en-US" sz="4400" b="1" dirty="0" smtClean="0">
                <a:solidFill>
                  <a:srgbClr val="FF8001"/>
                </a:solidFill>
                <a:latin typeface="Georgia" panose="02040502050405020303" pitchFamily="18" charset="0"/>
              </a:rPr>
              <a:t> </a:t>
            </a:r>
            <a:r>
              <a:rPr lang="en-US" sz="4400" dirty="0" smtClean="0">
                <a:solidFill>
                  <a:srgbClr val="FF8001"/>
                </a:solidFill>
                <a:latin typeface="Georgia" panose="02040502050405020303" pitchFamily="18" charset="0"/>
              </a:rPr>
              <a:t> </a:t>
            </a:r>
            <a:r>
              <a:rPr lang="en-US" sz="4400" b="1" dirty="0" smtClean="0">
                <a:solidFill>
                  <a:srgbClr val="FF8001"/>
                </a:solidFill>
                <a:latin typeface="Georgia" panose="02040502050405020303" pitchFamily="18" charset="0"/>
              </a:rPr>
              <a:t>– </a:t>
            </a:r>
            <a:r>
              <a:rPr lang="en-US" sz="4400" b="1" dirty="0" smtClean="0">
                <a:solidFill>
                  <a:srgbClr val="FF0066"/>
                </a:solidFill>
                <a:latin typeface="Georgia" panose="02040502050405020303" pitchFamily="18" charset="0"/>
              </a:rPr>
              <a:t>2.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	 </a:t>
            </a:r>
            <a:r>
              <a:rPr lang="en-US" sz="4400" u="sng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False Doctrine from </a:t>
            </a:r>
            <a:r>
              <a:rPr lang="en-US" sz="4400" u="sng" dirty="0" err="1" smtClean="0">
                <a:solidFill>
                  <a:schemeClr val="accent2"/>
                </a:solidFill>
                <a:latin typeface="Arial Black" panose="020B0A04020102020204" pitchFamily="34" charset="0"/>
              </a:rPr>
              <a:t>Ba’al</a:t>
            </a:r>
            <a:r>
              <a:rPr lang="en-US" sz="4400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?</a:t>
            </a:r>
            <a:endParaRPr lang="en-US" sz="4400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57940" y="625479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84484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4593772"/>
            <a:ext cx="11725275" cy="2035627"/>
          </a:xfrm>
          <a:solidFill>
            <a:schemeClr val="tx1"/>
          </a:solidFill>
          <a:ln w="5715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lIns="182880" tIns="182880" anchor="t">
            <a:normAutofit/>
            <a:sp3d extrusionH="57150">
              <a:bevelT h="25400" prst="softRound"/>
            </a:sp3d>
          </a:bodyPr>
          <a:lstStyle/>
          <a:p>
            <a:pPr marL="0" indent="0">
              <a:lnSpc>
                <a:spcPct val="105000"/>
              </a:lnSpc>
              <a:buNone/>
            </a:pPr>
            <a:r>
              <a:rPr lang="en-US" sz="2800" dirty="0" smtClean="0">
                <a:solidFill>
                  <a:srgbClr val="006FC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But, </a:t>
            </a:r>
            <a:r>
              <a:rPr lang="en-US" sz="2800" dirty="0">
                <a:solidFill>
                  <a:srgbClr val="006FC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like some drivers, </a:t>
            </a:r>
            <a:r>
              <a:rPr lang="en-US" sz="2800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people do not </a:t>
            </a:r>
            <a:r>
              <a:rPr lang="en-US" sz="2800" b="1" i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take the</a:t>
            </a:r>
            <a:r>
              <a:rPr lang="en-US" sz="2800" b="1" i="1" dirty="0" smtClean="0">
                <a:solidFill>
                  <a:srgbClr val="000000"/>
                </a:solidFill>
                <a:effectLst>
                  <a:glow rad="127000">
                    <a:srgbClr val="00FF00"/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solidFill>
                  <a:srgbClr val="000000"/>
                </a:solidFill>
                <a:effectLst>
                  <a:glow rad="127000">
                    <a:srgbClr val="00FF00"/>
                  </a:glow>
                </a:effectLst>
                <a:latin typeface="Arial Black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SIGNS</a:t>
            </a:r>
            <a:r>
              <a:rPr lang="en-US" sz="2800" b="1" i="1" dirty="0" smtClean="0">
                <a:solidFill>
                  <a:srgbClr val="000000"/>
                </a:solidFill>
                <a:effectLst>
                  <a:glow rad="127000">
                    <a:srgbClr val="00FF00"/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seriously</a:t>
            </a:r>
            <a:r>
              <a:rPr lang="en-US" sz="2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srgbClr val="006FC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sz="2800" dirty="0">
                <a:solidFill>
                  <a:srgbClr val="006FC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continue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driving by traditional design, </a:t>
            </a:r>
            <a:r>
              <a:rPr lang="en-US" sz="2800" dirty="0" smtClean="0">
                <a:solidFill>
                  <a:srgbClr val="006FC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through </a:t>
            </a:r>
            <a:r>
              <a:rPr lang="en-US" sz="2800" dirty="0">
                <a:solidFill>
                  <a:srgbClr val="006FC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warning signs </a:t>
            </a:r>
            <a:r>
              <a:rPr lang="en-US" sz="2800" dirty="0" smtClean="0">
                <a:solidFill>
                  <a:srgbClr val="006FC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provided by</a:t>
            </a:r>
            <a:r>
              <a:rPr lang="en-US" sz="2800" dirty="0" smtClean="0">
                <a:solidFill>
                  <a:srgbClr val="BD13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Yahuah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 smtClean="0">
                <a:solidFill>
                  <a:srgbClr val="006FC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They </a:t>
            </a:r>
            <a:r>
              <a:rPr lang="en-US" sz="2800" dirty="0">
                <a:solidFill>
                  <a:srgbClr val="006FC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continue merrily along </a:t>
            </a:r>
            <a:r>
              <a:rPr lang="en-US" sz="2800" dirty="0" smtClean="0">
                <a:solidFill>
                  <a:srgbClr val="006FC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their way </a:t>
            </a:r>
            <a:r>
              <a:rPr lang="en-US" sz="2800" b="1" dirty="0" smtClean="0">
                <a:solidFill>
                  <a:srgbClr val="006FC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800" dirty="0" smtClean="0">
                <a:solidFill>
                  <a:srgbClr val="006FC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completely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oblivious </a:t>
            </a:r>
            <a:r>
              <a:rPr lang="en-US" sz="2800" dirty="0">
                <a:solidFill>
                  <a:srgbClr val="006FC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the warning signs provided </a:t>
            </a: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SAVE OUR VERY LIFE.</a:t>
            </a:r>
            <a:endParaRPr lang="en-US" sz="2800" b="1" dirty="0">
              <a:solidFill>
                <a:schemeClr val="bg1"/>
              </a:solidFill>
              <a:latin typeface="Arial Black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1251" y="381000"/>
            <a:ext cx="4108793" cy="4043335"/>
          </a:xfrm>
          <a:prstGeom prst="ellipse">
            <a:avLst/>
          </a:prstGeom>
          <a:ln w="762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>
          <a:xfrm>
            <a:off x="11658624" y="6567263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2054" name="Picture 6" descr="C:\Users\Rae\Desktop\who me 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512" y="-227554"/>
            <a:ext cx="4701739" cy="48430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76200" y="120799"/>
            <a:ext cx="4299858" cy="43035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glow rad="127000">
              <a:schemeClr val="accent5">
                <a:lumMod val="60000"/>
                <a:lumOff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We have been taught to treat all of these </a:t>
            </a:r>
            <a:r>
              <a:rPr lang="en-US" sz="2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texts </a:t>
            </a:r>
            <a:r>
              <a:rPr lang="en-US" sz="2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as speed bumps before a stop sign.  </a:t>
            </a:r>
            <a:r>
              <a:rPr lang="en-US" sz="2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Oh </a:t>
            </a:r>
            <a:r>
              <a:rPr lang="en-US" sz="2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yes we realize </a:t>
            </a:r>
            <a:r>
              <a:rPr lang="en-US" sz="2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an uncomfortable </a:t>
            </a:r>
            <a:r>
              <a:rPr lang="en-US" sz="2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feeling, it arouses us from our sleepiness.</a:t>
            </a:r>
            <a:br>
              <a:rPr lang="en-US" sz="2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It warns us of possible </a:t>
            </a:r>
            <a:r>
              <a:rPr lang="en-US" sz="2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doom!</a:t>
            </a:r>
            <a:endParaRPr lang="en-CA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53751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125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10" y="1828801"/>
            <a:ext cx="5257799" cy="4644736"/>
          </a:xfrm>
          <a:solidFill>
            <a:schemeClr val="tx1"/>
          </a:solidFill>
          <a:ln w="57150">
            <a:solidFill>
              <a:schemeClr val="accent3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182880" tIns="182880" anchor="ctr">
            <a:normAutofit/>
            <a:sp3d extrusionH="57150">
              <a:bevelT h="25400" prst="softRound"/>
            </a:sp3d>
          </a:bodyPr>
          <a:lstStyle/>
          <a:p>
            <a:pPr marL="0" indent="0" algn="ctr">
              <a:lnSpc>
                <a:spcPct val="105000"/>
              </a:lnSpc>
              <a:spcAft>
                <a:spcPts val="2400"/>
              </a:spcAft>
              <a:buNone/>
            </a:pP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learning to drive a vehicle, 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EXTREME</a:t>
            </a: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importance is </a:t>
            </a:r>
            <a:r>
              <a:rPr lang="en-US" sz="2800" b="1" u="sng" dirty="0" smtClean="0">
                <a:solidFill>
                  <a:srgbClr val="FE7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commanded</a:t>
            </a: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towards the condition required upon seeing this </a:t>
            </a: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SIGN!</a:t>
            </a:r>
          </a:p>
          <a:p>
            <a:pPr marL="0" indent="0" algn="ctr">
              <a:lnSpc>
                <a:spcPct val="105000"/>
              </a:lnSpc>
              <a:spcAft>
                <a:spcPts val="2400"/>
              </a:spcAft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 certain action for a performed condition is required to preserve life!  </a:t>
            </a:r>
            <a:endParaRPr lang="en-US" sz="2800" b="1" dirty="0">
              <a:solidFill>
                <a:srgbClr val="FF0000"/>
              </a:solidFill>
              <a:latin typeface="Comic Sans MS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80155" y="248276"/>
            <a:ext cx="4680153" cy="1267642"/>
          </a:xfrm>
          <a:solidFill>
            <a:schemeClr val="accent3">
              <a:lumMod val="75000"/>
            </a:schemeClr>
          </a:solidFill>
          <a:ln w="57150">
            <a:solidFill>
              <a:schemeClr val="accent4">
                <a:lumMod val="40000"/>
                <a:lumOff val="60000"/>
              </a:schemeClr>
            </a:solidFill>
          </a:ln>
          <a:effectLst>
            <a:glow rad="127000">
              <a:srgbClr val="0000CC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  <a:sp3d extrusionH="57150">
              <a:bevelT h="25400" prst="softRound"/>
            </a:sp3d>
          </a:bodyPr>
          <a:lstStyle/>
          <a:p>
            <a:pPr algn="ctr"/>
            <a:r>
              <a:rPr lang="en-US" sz="66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A - </a:t>
            </a:r>
            <a:r>
              <a:rPr lang="en-US" sz="6600" b="1" i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effectLst>
                  <a:glow rad="127000">
                    <a:srgbClr val="60F3FA"/>
                  </a:glow>
                </a:effectLst>
                <a:latin typeface="Comic Sans MS" pitchFamily="66" charset="0"/>
              </a:rPr>
              <a:t>SIGN?</a:t>
            </a:r>
            <a:endParaRPr lang="en-US" sz="6600" b="1" i="1" cap="none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FF00"/>
              </a:solidFill>
              <a:effectLst>
                <a:glow rad="127000">
                  <a:srgbClr val="60F3FA"/>
                </a:glow>
              </a:effectLst>
              <a:latin typeface="Comic Sans MS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4746" y="924838"/>
            <a:ext cx="5638851" cy="5029151"/>
          </a:xfrm>
          <a:prstGeom prst="ellipse">
            <a:avLst/>
          </a:prstGeom>
          <a:ln w="190500" cap="rnd">
            <a:solidFill>
              <a:srgbClr val="C0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softRound"/>
            <a:extrusionClr>
              <a:srgbClr val="000000"/>
            </a:extrusionClr>
          </a:sp3d>
        </p:spPr>
      </p:pic>
      <p:sp>
        <p:nvSpPr>
          <p:cNvPr id="7" name="Slide Number Placeholder 1"/>
          <p:cNvSpPr txBox="1">
            <a:spLocks/>
          </p:cNvSpPr>
          <p:nvPr/>
        </p:nvSpPr>
        <p:spPr>
          <a:xfrm>
            <a:off x="11538878" y="64801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6274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6255" y="183960"/>
            <a:ext cx="8657157" cy="1098417"/>
          </a:xfrm>
          <a:solidFill>
            <a:schemeClr val="accent3">
              <a:lumMod val="75000"/>
            </a:schemeClr>
          </a:solidFill>
          <a:ln w="57150">
            <a:solidFill>
              <a:schemeClr val="accent4">
                <a:lumMod val="40000"/>
                <a:lumOff val="60000"/>
              </a:schemeClr>
            </a:solidFill>
          </a:ln>
          <a:effectLst>
            <a:glow rad="127000">
              <a:srgbClr val="0000CC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  <a:sp3d extrusionH="57150">
              <a:bevelT h="25400" prst="softRound"/>
            </a:sp3d>
          </a:bodyPr>
          <a:lstStyle/>
          <a:p>
            <a:pPr algn="ctr"/>
            <a:r>
              <a:rPr lang="en-US" sz="54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n-lt"/>
              </a:rPr>
              <a:t>Picture</a:t>
            </a:r>
            <a:r>
              <a:rPr lang="en-US" sz="54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- with a </a:t>
            </a:r>
            <a:r>
              <a:rPr lang="en-US" sz="4400" b="1" i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effectLst>
                  <a:glow rad="127000">
                    <a:srgbClr val="60F3FA"/>
                  </a:glow>
                </a:effectLst>
                <a:latin typeface="Comic Sans MS" pitchFamily="66" charset="0"/>
              </a:rPr>
              <a:t>MESSAGE?</a:t>
            </a:r>
            <a:endParaRPr lang="en-US" sz="4400" b="1" i="1" cap="none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FF00"/>
              </a:solidFill>
              <a:effectLst>
                <a:glow rad="127000">
                  <a:srgbClr val="60F3FA"/>
                </a:glow>
              </a:effectLst>
              <a:latin typeface="Comic Sans MS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55" y="1639937"/>
            <a:ext cx="6224153" cy="4684038"/>
          </a:xfrm>
          <a:prstGeom prst="ellipse">
            <a:avLst/>
          </a:prstGeom>
          <a:ln w="762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Slide Number Placeholder 1"/>
          <p:cNvSpPr txBox="1">
            <a:spLocks/>
          </p:cNvSpPr>
          <p:nvPr/>
        </p:nvSpPr>
        <p:spPr>
          <a:xfrm>
            <a:off x="11538878" y="64801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024747" y="5605411"/>
            <a:ext cx="7869877" cy="1132847"/>
          </a:xfrm>
          <a:prstGeom prst="roundRect">
            <a:avLst/>
          </a:prstGeom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3600" dirty="0" smtClean="0">
                <a:solidFill>
                  <a:srgbClr val="CC0099"/>
                </a:solidFill>
              </a:rPr>
              <a:t>Have we heard that a picture is worth a </a:t>
            </a:r>
            <a:r>
              <a:rPr lang="en-US" sz="3600" b="1" i="1" dirty="0" smtClean="0">
                <a:solidFill>
                  <a:srgbClr val="CC0099"/>
                </a:solidFill>
                <a:effectLst>
                  <a:glow rad="127000">
                    <a:schemeClr val="accent4">
                      <a:lumMod val="60000"/>
                      <a:lumOff val="40000"/>
                    </a:schemeClr>
                  </a:glow>
                </a:effectLst>
                <a:latin typeface="Comic Sans MS" pitchFamily="66" charset="0"/>
              </a:rPr>
              <a:t>THOUSAND WORDS?</a:t>
            </a:r>
            <a:endParaRPr lang="en-CA" sz="3600" b="1" i="1" dirty="0">
              <a:solidFill>
                <a:srgbClr val="CC0099"/>
              </a:solidFill>
              <a:effectLst>
                <a:glow rad="127000">
                  <a:schemeClr val="accent4">
                    <a:lumMod val="60000"/>
                    <a:lumOff val="40000"/>
                  </a:schemeClr>
                </a:glow>
              </a:effectLst>
              <a:latin typeface="Comic Sans MS" pitchFamily="66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11588" y="220932"/>
            <a:ext cx="3466722" cy="6419534"/>
          </a:xfrm>
          <a:prstGeom prst="ellipse">
            <a:avLst/>
          </a:prstGeom>
          <a:ln w="190500" cap="rnd">
            <a:solidFill>
              <a:srgbClr val="0070C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artDeco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otched Right Arrow 8"/>
          <p:cNvSpPr/>
          <p:nvPr/>
        </p:nvSpPr>
        <p:spPr>
          <a:xfrm rot="861624">
            <a:off x="4316108" y="4003448"/>
            <a:ext cx="5004544" cy="996923"/>
          </a:xfrm>
          <a:prstGeom prst="notchedRightArrow">
            <a:avLst>
              <a:gd name="adj1" fmla="val 36343"/>
              <a:gd name="adj2" fmla="val 174256"/>
            </a:avLst>
          </a:prstGeom>
          <a:solidFill>
            <a:srgbClr val="60F3FA"/>
          </a:solidFill>
          <a:ln w="76200">
            <a:solidFill>
              <a:srgbClr val="FF00FF"/>
            </a:solidFill>
          </a:ln>
          <a:effectLst>
            <a:glow rad="127000">
              <a:srgbClr val="0000CC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532170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500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chemeClr val="accent6">
                <a:lumMod val="75000"/>
              </a:schemeClr>
            </a:gs>
            <a:gs pos="45000">
              <a:schemeClr val="accent2">
                <a:lumMod val="60000"/>
                <a:lumOff val="40000"/>
              </a:schemeClr>
            </a:gs>
            <a:gs pos="100000">
              <a:schemeClr val="tx1">
                <a:lumMod val="65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6790" y="189943"/>
            <a:ext cx="5223390" cy="770086"/>
          </a:xfrm>
          <a:solidFill>
            <a:schemeClr val="accent3">
              <a:lumMod val="75000"/>
            </a:schemeClr>
          </a:solidFill>
          <a:ln w="76200">
            <a:solidFill>
              <a:schemeClr val="accent4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 fontScale="90000"/>
            <a:sp3d extrusionH="57150">
              <a:bevelT h="25400" prst="softRound"/>
            </a:sp3d>
          </a:bodyPr>
          <a:lstStyle/>
          <a:p>
            <a:pPr algn="ctr"/>
            <a:r>
              <a:rPr lang="en-US" sz="60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ME?</a:t>
            </a:r>
            <a:endParaRPr lang="en-US" sz="6000" b="1" cap="none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609" y="1137395"/>
            <a:ext cx="11506076" cy="5526879"/>
          </a:xfrm>
          <a:solidFill>
            <a:schemeClr val="tx1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lIns="182880" tIns="182880" anchor="ctr">
            <a:normAutofit fontScale="85000" lnSpcReduction="10000"/>
            <a:sp3d extrusionH="57150">
              <a:bevelT h="25400" prst="softRound"/>
            </a:sp3d>
          </a:bodyPr>
          <a:lstStyle/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en-US" sz="3300" dirty="0" smtClean="0">
                <a:solidFill>
                  <a:srgbClr val="0D0D0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3300" dirty="0">
                <a:solidFill>
                  <a:srgbClr val="0D0D0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is it?  </a:t>
            </a:r>
            <a:r>
              <a:rPr lang="en-US" sz="3300" b="1" dirty="0" err="1">
                <a:solidFill>
                  <a:srgbClr val="006FC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Yahuah</a:t>
            </a:r>
            <a:r>
              <a:rPr lang="en-US" sz="3300" dirty="0">
                <a:solidFill>
                  <a:srgbClr val="006FC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>
                <a:solidFill>
                  <a:srgbClr val="0D0D0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tells us unequivocally that </a:t>
            </a:r>
            <a:r>
              <a:rPr lang="en-US" sz="3300" dirty="0" smtClean="0">
                <a:solidFill>
                  <a:srgbClr val="0D0D0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300" dirty="0">
                <a:solidFill>
                  <a:srgbClr val="0D0D0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moon is </a:t>
            </a:r>
            <a:endParaRPr lang="en-US" sz="3300" dirty="0" smtClean="0">
              <a:solidFill>
                <a:srgbClr val="0D0D0D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en-US" sz="3300" b="1" u="sng" dirty="0" smtClean="0">
                <a:solidFill>
                  <a:srgbClr val="0D0D0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en-US" sz="3300" b="1" u="sng" dirty="0">
                <a:solidFill>
                  <a:srgbClr val="0D0D0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3300" b="1" u="sng" dirty="0" smtClean="0">
                <a:solidFill>
                  <a:srgbClr val="0D0D0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GUIDE OUR WORSHIP ALLEGIANCE</a:t>
            </a:r>
            <a:r>
              <a:rPr lang="en-US" sz="3300" b="1" dirty="0" smtClean="0">
                <a:solidFill>
                  <a:srgbClr val="0D0D0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en-US" sz="3300" b="1" dirty="0" smtClean="0">
                <a:solidFill>
                  <a:srgbClr val="0D0D0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en-US" sz="3300" b="1" dirty="0" smtClean="0">
                <a:solidFill>
                  <a:srgbClr val="0D0D0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300" b="1" dirty="0" err="1" smtClean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Yahuah</a:t>
            </a:r>
            <a:r>
              <a:rPr lang="en-US" sz="3300" dirty="0" smtClean="0">
                <a:solidFill>
                  <a:srgbClr val="0D0D0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destroyed </a:t>
            </a:r>
            <a:r>
              <a:rPr lang="en-US" sz="3300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Jericho </a:t>
            </a:r>
            <a:r>
              <a:rPr lang="en-US" sz="3300" dirty="0">
                <a:solidFill>
                  <a:srgbClr val="0D0D0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and placed a curse on the one </a:t>
            </a:r>
            <a:r>
              <a:rPr lang="en-US" sz="3300" dirty="0" smtClean="0">
                <a:solidFill>
                  <a:srgbClr val="0D0D0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who </a:t>
            </a:r>
            <a:r>
              <a:rPr lang="en-US" sz="3300" dirty="0">
                <a:solidFill>
                  <a:srgbClr val="0D0D0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rebuilds </a:t>
            </a:r>
            <a:r>
              <a:rPr lang="en-US" sz="3300" dirty="0" smtClean="0">
                <a:solidFill>
                  <a:srgbClr val="0D0D0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the city.  Have we granted enough attention to this?</a:t>
            </a:r>
          </a:p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en-US" sz="3300" dirty="0" smtClean="0">
                <a:solidFill>
                  <a:srgbClr val="0D0D0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en-US" sz="3800" b="1" dirty="0" smtClean="0">
                <a:solidFill>
                  <a:srgbClr val="0D0D0D"/>
                </a:solidFill>
                <a:effectLst>
                  <a:glow rad="127000">
                    <a:schemeClr val="accent6">
                      <a:lumMod val="60000"/>
                      <a:lumOff val="40000"/>
                    </a:schemeClr>
                  </a:glo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Or will we </a:t>
            </a:r>
            <a:r>
              <a:rPr lang="en-US" sz="3800" b="1" dirty="0" smtClean="0">
                <a:solidFill>
                  <a:srgbClr val="FF0000"/>
                </a:solidFill>
                <a:effectLst>
                  <a:glow rad="127000">
                    <a:schemeClr val="accent6">
                      <a:lumMod val="60000"/>
                      <a:lumOff val="40000"/>
                    </a:schemeClr>
                  </a:glo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regard the event </a:t>
            </a:r>
            <a:r>
              <a:rPr lang="en-US" sz="3800" b="1" dirty="0" smtClean="0">
                <a:solidFill>
                  <a:srgbClr val="0D0D0D"/>
                </a:solidFill>
                <a:effectLst>
                  <a:glow rad="127000">
                    <a:schemeClr val="accent6">
                      <a:lumMod val="60000"/>
                      <a:lumOff val="40000"/>
                    </a:schemeClr>
                  </a:glo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lang="en-US" sz="3300" i="1" dirty="0" smtClean="0">
                <a:solidFill>
                  <a:schemeClr val="accent4">
                    <a:lumMod val="75000"/>
                  </a:schemeClr>
                </a:solidFill>
                <a:effectLst>
                  <a:glow rad="127000">
                    <a:schemeClr val="accent6">
                      <a:lumMod val="60000"/>
                      <a:lumOff val="40000"/>
                    </a:schemeClr>
                  </a:glo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300" i="1" dirty="0" smtClean="0">
                <a:solidFill>
                  <a:schemeClr val="accent4">
                    <a:lumMod val="75000"/>
                  </a:schemeClr>
                </a:solidFill>
                <a:effectLst>
                  <a:glow rad="127000">
                    <a:schemeClr val="accent6">
                      <a:lumMod val="60000"/>
                      <a:lumOff val="40000"/>
                    </a:schemeClr>
                  </a:glo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300" dirty="0" smtClean="0">
                <a:solidFill>
                  <a:srgbClr val="0D0D0D"/>
                </a:solidFill>
                <a:effectLst>
                  <a:glow rad="127000">
                    <a:schemeClr val="accent6">
                      <a:lumMod val="60000"/>
                      <a:lumOff val="40000"/>
                    </a:schemeClr>
                  </a:glo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lnSpc>
                <a:spcPct val="115000"/>
              </a:lnSpc>
              <a:spcAft>
                <a:spcPts val="2400"/>
              </a:spcAft>
              <a:buNone/>
            </a:pPr>
            <a:r>
              <a:rPr lang="en-US" sz="3600" dirty="0" smtClean="0">
                <a:solidFill>
                  <a:srgbClr val="0D0D0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600" dirty="0">
                <a:solidFill>
                  <a:srgbClr val="0D0D0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Hebrew </a:t>
            </a:r>
            <a:r>
              <a:rPr lang="en-US" sz="3600" dirty="0" smtClean="0">
                <a:solidFill>
                  <a:srgbClr val="0D0D0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language reveals a deeper understanding that </a:t>
            </a:r>
            <a:br>
              <a:rPr lang="en-US" sz="3600" dirty="0" smtClean="0">
                <a:solidFill>
                  <a:srgbClr val="0D0D0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solidFill>
                  <a:srgbClr val="0D0D0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6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curse</a:t>
            </a:r>
            <a:r>
              <a:rPr lang="en-US" sz="3600" dirty="0">
                <a:solidFill>
                  <a:srgbClr val="0D0D0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sz="3600" dirty="0" smtClean="0">
                <a:solidFill>
                  <a:srgbClr val="0D0D0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placed upon </a:t>
            </a:r>
            <a:r>
              <a:rPr lang="en-US" sz="3600" dirty="0">
                <a:solidFill>
                  <a:srgbClr val="0D0D0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600" dirty="0" smtClean="0">
                <a:solidFill>
                  <a:srgbClr val="0D0D0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ones </a:t>
            </a:r>
            <a:r>
              <a:rPr lang="en-US" sz="3600" dirty="0">
                <a:solidFill>
                  <a:srgbClr val="0D0D0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who </a:t>
            </a:r>
            <a:r>
              <a:rPr lang="en-US" sz="3600" dirty="0" smtClean="0">
                <a:solidFill>
                  <a:srgbClr val="0D0D0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 smtClean="0">
                <a:solidFill>
                  <a:srgbClr val="0D0D0D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200" u="sng" dirty="0" smtClean="0">
                <a:solidFill>
                  <a:srgbClr val="0D0D0D"/>
                </a:solidFill>
                <a:latin typeface="Rockwell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REBUILD </a:t>
            </a:r>
            <a:r>
              <a:rPr lang="en-US" sz="4200" u="sng" dirty="0">
                <a:solidFill>
                  <a:srgbClr val="0D0D0D"/>
                </a:solidFill>
                <a:latin typeface="Rockwell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WORSHIP PRACTICES OF THE </a:t>
            </a:r>
            <a:r>
              <a:rPr lang="en-US" sz="4200" u="sng" dirty="0" smtClean="0">
                <a:solidFill>
                  <a:srgbClr val="0D0D0D"/>
                </a:solidFill>
                <a:latin typeface="Rockwell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MOON</a:t>
            </a:r>
            <a:r>
              <a:rPr lang="en-US" sz="4200" dirty="0" smtClean="0">
                <a:solidFill>
                  <a:srgbClr val="0D0D0D"/>
                </a:solidFill>
                <a:latin typeface="Rockwell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11640833" y="6475361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850082" y="3771900"/>
            <a:ext cx="6224154" cy="914400"/>
          </a:xfrm>
          <a:prstGeom prst="rect">
            <a:avLst/>
          </a:prstGeom>
          <a:ln w="57150">
            <a:solidFill>
              <a:srgbClr val="FF0066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i="1" dirty="0">
                <a:ln w="6350">
                  <a:solidFill>
                    <a:sysClr val="windowText" lastClr="000000"/>
                  </a:solidFill>
                </a:ln>
                <a:solidFill>
                  <a:srgbClr val="BC70EE">
                    <a:lumMod val="75000"/>
                  </a:srgbClr>
                </a:solidFill>
                <a:effectLst>
                  <a:glow rad="127000">
                    <a:srgbClr val="FFFF00"/>
                  </a:glow>
                </a:effectLst>
                <a:latin typeface="Arial Narrow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ignore the greater significance?</a:t>
            </a:r>
            <a:endParaRPr lang="en-CA" dirty="0"/>
          </a:p>
        </p:txBody>
      </p:sp>
      <p:pic>
        <p:nvPicPr>
          <p:cNvPr id="7" name="Picture 5" descr="C:\Users\Rae\Desktop\who me 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331" y="103776"/>
            <a:ext cx="2435502" cy="24355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86182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rgbClr val="60F3FA"/>
            </a:gs>
            <a:gs pos="50000">
              <a:srgbClr val="FE7F00"/>
            </a:gs>
            <a:gs pos="100000">
              <a:srgbClr val="00B05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681" y="579742"/>
            <a:ext cx="7066658" cy="1157618"/>
          </a:xfrm>
          <a:solidFill>
            <a:schemeClr val="accent4">
              <a:lumMod val="60000"/>
              <a:lumOff val="40000"/>
            </a:schemeClr>
          </a:solidFill>
          <a:ln w="76200">
            <a:solidFill>
              <a:srgbClr val="60F3FA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 fontScale="90000"/>
            <a:sp3d extrusionH="57150">
              <a:bevelT h="25400" prst="softRound"/>
            </a:sp3d>
          </a:bodyPr>
          <a:lstStyle/>
          <a:p>
            <a:pPr algn="ctr"/>
            <a:r>
              <a:rPr lang="en-US" sz="60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8080"/>
                </a:solidFill>
              </a:rPr>
              <a:t>Her Crowning Glory</a:t>
            </a:r>
            <a:endParaRPr lang="en-US" sz="6000" b="1" cap="none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808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447" y="2057400"/>
            <a:ext cx="7798923" cy="4310743"/>
          </a:xfrm>
          <a:solidFill>
            <a:schemeClr val="tx1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lIns="182880" tIns="182880" anchor="t">
            <a:normAutofit/>
            <a:sp3d extrusionH="57150">
              <a:bevelT h="25400" prst="softRound"/>
            </a:sp3d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Revelation 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12 </a:t>
            </a:r>
            <a:r>
              <a:rPr lang="en-US" sz="2800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declares the moon as being positioned  </a:t>
            </a:r>
            <a:r>
              <a:rPr lang="en-US" sz="36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UNDER 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feet of the 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Bride!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What is the crowning </a:t>
            </a:r>
            <a:r>
              <a:rPr lang="en-US" sz="2800" b="1" dirty="0" smtClean="0">
                <a:solidFill>
                  <a:srgbClr val="0000CC"/>
                </a:solidFill>
                <a:effectLst>
                  <a:glow rad="127000">
                    <a:srgbClr val="FFFF00"/>
                  </a:glow>
                </a:effectLst>
                <a:latin typeface="Times New Roman" panose="02020603050405020304" pitchFamily="18" charset="0"/>
              </a:rPr>
              <a:t>GLORY</a:t>
            </a:r>
            <a:r>
              <a:rPr lang="en-US" sz="2800" dirty="0" smtClean="0">
                <a:solidFill>
                  <a:srgbClr val="006FC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of the 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Bride of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Yahusha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?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It is the </a:t>
            </a:r>
            <a:r>
              <a:rPr lang="en-US" sz="2800" b="1" dirty="0" smtClean="0">
                <a:solidFill>
                  <a:srgbClr val="CC0099"/>
                </a:solidFill>
                <a:latin typeface="Times New Roman" panose="02020603050405020304" pitchFamily="18" charset="0"/>
              </a:rPr>
              <a:t>MAZZAROTH  (Twelve Constellations)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that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Yahuah</a:t>
            </a:r>
            <a:r>
              <a:rPr lang="en-US" sz="2800" dirty="0" smtClean="0">
                <a:solidFill>
                  <a:srgbClr val="006FC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has declared as the </a:t>
            </a:r>
            <a:r>
              <a:rPr lang="en-US" sz="2800" b="1" dirty="0" smtClean="0">
                <a:solidFill>
                  <a:srgbClr val="CC0099"/>
                </a:solidFill>
                <a:effectLst>
                  <a:glow rad="215900">
                    <a:srgbClr val="FFFF00"/>
                  </a:glow>
                </a:effectLst>
                <a:latin typeface="Comic Sans MS" pitchFamily="66" charset="0"/>
              </a:rPr>
              <a:t>CROWNING GLORY</a:t>
            </a:r>
            <a:r>
              <a:rPr lang="en-US" sz="2800" dirty="0" smtClean="0">
                <a:solidFill>
                  <a:srgbClr val="006FC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for the 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Bride of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Yahusha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0000CC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11586095" y="6469329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34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2" descr="D:\1. Prophecy Song Jan 5 2016\#3 Artist (Erica) Dan &amp; Rev 2341files 67 folders\Art Rev 12\Rev 12 pure woman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091" y="953847"/>
            <a:ext cx="3352799" cy="5719674"/>
          </a:xfrm>
          <a:prstGeom prst="ellipse">
            <a:avLst/>
          </a:prstGeom>
          <a:ln w="190500" cap="rnd">
            <a:solidFill>
              <a:srgbClr val="9C3497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artDeco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8022776" y="141507"/>
            <a:ext cx="4071257" cy="71846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CC0099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 smtClean="0">
                <a:ln>
                  <a:solidFill>
                    <a:sysClr val="windowText" lastClr="000000"/>
                  </a:solidFill>
                </a:ln>
                <a:effectLst>
                  <a:glow rad="127000">
                    <a:srgbClr val="FFFF00"/>
                  </a:glow>
                </a:effectLst>
                <a:latin typeface="Comic Sans MS" pitchFamily="66" charset="0"/>
              </a:rPr>
              <a:t>Twelve, </a:t>
            </a:r>
            <a:r>
              <a:rPr lang="en-US" sz="4000" u="sng" dirty="0" smtClean="0">
                <a:solidFill>
                  <a:schemeClr val="bg1"/>
                </a:solidFill>
              </a:rPr>
              <a:t>NOT 13</a:t>
            </a:r>
            <a:r>
              <a:rPr lang="en-US" sz="4000" dirty="0" smtClean="0">
                <a:solidFill>
                  <a:schemeClr val="bg1"/>
                </a:solidFill>
              </a:rPr>
              <a:t>!</a:t>
            </a:r>
            <a:endParaRPr lang="en-CA" sz="4000" dirty="0">
              <a:solidFill>
                <a:schemeClr val="bg1"/>
              </a:solidFill>
            </a:endParaRPr>
          </a:p>
        </p:txBody>
      </p:sp>
      <p:pic>
        <p:nvPicPr>
          <p:cNvPr id="11" name="Picture 2" descr="Image result for the moon">
            <a:hlinkClick r:id="rId4" tooltip="Search images of the moon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484" y="4998720"/>
            <a:ext cx="2176419" cy="16290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7351139" y="5393272"/>
            <a:ext cx="914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grpSp>
        <p:nvGrpSpPr>
          <p:cNvPr id="18" name="Group 17"/>
          <p:cNvGrpSpPr/>
          <p:nvPr/>
        </p:nvGrpSpPr>
        <p:grpSpPr>
          <a:xfrm>
            <a:off x="6171184" y="2793052"/>
            <a:ext cx="646578" cy="646578"/>
            <a:chOff x="7485050" y="5527183"/>
            <a:chExt cx="646578" cy="646578"/>
          </a:xfrm>
        </p:grpSpPr>
        <p:cxnSp>
          <p:nvCxnSpPr>
            <p:cNvPr id="9" name="Straight Connector 8"/>
            <p:cNvCxnSpPr>
              <a:stCxn id="5" idx="1"/>
              <a:endCxn id="5" idx="5"/>
            </p:cNvCxnSpPr>
            <p:nvPr/>
          </p:nvCxnSpPr>
          <p:spPr>
            <a:xfrm>
              <a:off x="7485050" y="5527183"/>
              <a:ext cx="646578" cy="646578"/>
            </a:xfrm>
            <a:prstGeom prst="line">
              <a:avLst/>
            </a:prstGeom>
            <a:ln w="342900">
              <a:solidFill>
                <a:srgbClr val="FF0066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5" idx="7"/>
              <a:endCxn id="5" idx="3"/>
            </p:cNvCxnSpPr>
            <p:nvPr/>
          </p:nvCxnSpPr>
          <p:spPr>
            <a:xfrm flipH="1">
              <a:off x="7485050" y="5527183"/>
              <a:ext cx="646578" cy="646578"/>
            </a:xfrm>
            <a:prstGeom prst="line">
              <a:avLst/>
            </a:prstGeom>
            <a:ln w="342900">
              <a:solidFill>
                <a:srgbClr val="FF0066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8516983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9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1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0.00287 0.0088 C -0.00221 -0.01759 -0.00963 -0.04861 -0.0082 -0.07083 C -0.00586 -0.09769 -3.125E-6 -0.12222 0.00586 -0.14745 C 0.01276 -0.17269 0.02266 -0.18866 0.03334 -0.2044 C 0.04375 -0.21806 0.05521 -0.23333 0.0724 -0.23773 C 0.08633 -0.24144 0.10703 -0.23796 0.12604 -0.22847 C 0.14414 -0.22107 0.16407 -0.2044 0.18216 -0.1882 C 0.19896 -0.16921 0.21667 -0.1463 0.23008 -0.12431 C 0.24545 -0.09907 0.25703 -0.07083 0.26459 -0.04213 C 0.27149 -0.01482 0.27526 0.01481 0.27422 0.04051 C 0.27487 0.06551 0.26667 0.09329 0.26042 0.11065 C 0.25274 0.13264 0.24297 0.15162 0.22943 0.15995 C 0.21589 0.16852 0.19779 0.16435 0.17852 0.15139 C 0.16016 0.13333 0.14558 0.10625 0.13972 0.07986 C 0.1349 0.0544 0.13581 0.02893 0.14297 0.0044 C 0.15131 -0.01782 0.16159 -0.03542 0.17539 -0.04306 C 0.18841 -0.05162 0.18894 -0.05602 0.22565 -0.04144 C 0.26055 -0.03287 0.28243 0.00625 0.29883 0.02454 C 0.31302 0.04421 0.32266 0.06667 0.33529 0.09282 C 0.34857 0.12407 0.35586 0.15741 0.36042 0.18241 C 0.36498 0.2088 0.36237 0.23032 0.35677 0.26366 C 0.34948 0.29583 0.34506 0.30972 0.33594 0.32917 C 0.328 0.34977 0.31966 0.36852 0.31198 0.38935 " pathEditMode="relative" rAng="2169383" ptsTypes="fffffffffffffffffffffff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0" y="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6122" y="144103"/>
            <a:ext cx="7726454" cy="835612"/>
          </a:xfrm>
          <a:solidFill>
            <a:schemeClr val="accent5">
              <a:lumMod val="75000"/>
            </a:schemeClr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rmAutofit fontScale="90000"/>
            <a:sp3d extrusionH="57150">
              <a:bevelT h="25400" prst="softRound"/>
            </a:sp3d>
          </a:bodyPr>
          <a:lstStyle/>
          <a:p>
            <a:pPr algn="ctr"/>
            <a:r>
              <a:rPr lang="en-US" sz="60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Yahusha’s </a:t>
            </a:r>
            <a:r>
              <a:rPr lang="en-US" sz="6000" b="1" cap="none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W</a:t>
            </a:r>
            <a:r>
              <a:rPr lang="en-US" sz="60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ords</a:t>
            </a:r>
            <a:endParaRPr lang="en-US" sz="6000" b="1" cap="none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792" y="1143001"/>
            <a:ext cx="11809926" cy="5521036"/>
          </a:xfrm>
          <a:solidFill>
            <a:schemeClr val="tx1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lIns="182880" tIns="91440" anchor="ctr">
            <a:normAutofit lnSpcReduction="10000"/>
            <a:sp3d extrusionH="57150">
              <a:bevelT h="25400" prst="softRound"/>
            </a:sp3d>
          </a:bodyPr>
          <a:lstStyle/>
          <a:p>
            <a:pPr marL="914400" lvl="1" indent="-457200">
              <a:lnSpc>
                <a:spcPct val="105000"/>
              </a:lnSpc>
              <a:spcAft>
                <a:spcPts val="1800"/>
              </a:spcAft>
              <a:buNone/>
            </a:pPr>
            <a:r>
              <a:rPr lang="en-US" sz="2800" b="1" dirty="0" smtClean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Matt 5:20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say to you, that unless your righteousness 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ln w="28575">
                  <a:solidFill>
                    <a:srgbClr val="60F3FA"/>
                  </a:solidFill>
                </a:ln>
                <a:solidFill>
                  <a:srgbClr val="FF0066"/>
                </a:solidFill>
                <a:effectLst>
                  <a:glow rad="127000">
                    <a:schemeClr val="bg1"/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EXCEEDS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u="sng" dirty="0" smtClean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sz="2800" b="1" u="sng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the scribes and Pharisees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shall by 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means enter into the reign of the heavens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5000"/>
              </a:lnSpc>
              <a:spcAft>
                <a:spcPts val="0"/>
              </a:spcAft>
              <a:buNone/>
            </a:pPr>
            <a:r>
              <a:rPr lang="en-US" sz="28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What were the Pharisees </a:t>
            </a:r>
            <a:r>
              <a:rPr lang="en-US" sz="2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and the leadership of the </a:t>
            </a:r>
            <a:r>
              <a:rPr lang="en-U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800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baseline="30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800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800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Temple </a:t>
            </a:r>
            <a:r>
              <a:rPr lang="en-US" sz="2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doing?</a:t>
            </a:r>
          </a:p>
          <a:p>
            <a:pPr marL="0" indent="0">
              <a:lnSpc>
                <a:spcPct val="105000"/>
              </a:lnSpc>
              <a:spcAft>
                <a:spcPts val="0"/>
              </a:spcAft>
              <a:buNone/>
            </a:pPr>
            <a:r>
              <a:rPr lang="en-US" sz="2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en-US" sz="28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 smtClean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5000"/>
              </a:lnSpc>
              <a:spcAft>
                <a:spcPts val="0"/>
              </a:spcAft>
              <a:buNone/>
            </a:pPr>
            <a:endParaRPr lang="en-US" sz="2800" b="1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5000"/>
              </a:lnSpc>
              <a:spcAft>
                <a:spcPts val="0"/>
              </a:spcAft>
              <a:buNone/>
            </a:pPr>
            <a:endParaRPr lang="en-US" sz="2800" b="1" dirty="0">
              <a:solidFill>
                <a:srgbClr val="0070C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5000"/>
              </a:lnSpc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This imposter priesthood - </a:t>
            </a:r>
            <a:endParaRPr lang="en-US" sz="2800" b="1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5000"/>
              </a:lnSpc>
              <a:spcAft>
                <a:spcPts val="1200"/>
              </a:spcAft>
              <a:buNone/>
            </a:pPr>
            <a:r>
              <a:rPr lang="en-US" sz="2800" b="1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INCLUDED </a:t>
            </a:r>
            <a:r>
              <a:rPr lang="en-US" sz="2800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DETERMINING APPOINTED TIMES, FEASTS AND FESTIVALS </a:t>
            </a:r>
            <a:r>
              <a:rPr lang="en-US" sz="2800" b="1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endParaRPr lang="en-US" sz="2800" b="1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5000"/>
              </a:lnSpc>
              <a:spcAft>
                <a:spcPts val="2400"/>
              </a:spcAft>
              <a:buNone/>
            </a:pPr>
            <a:r>
              <a:rPr lang="en-US" sz="4000" b="1" u="sng" dirty="0" smtClean="0">
                <a:solidFill>
                  <a:srgbClr val="FF006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4000" b="1" u="sng" dirty="0">
                <a:solidFill>
                  <a:srgbClr val="FF006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MOON </a:t>
            </a:r>
            <a:r>
              <a:rPr lang="en-US" sz="4000" b="1" u="sng" dirty="0" smtClean="0">
                <a:solidFill>
                  <a:srgbClr val="FF006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RECKONING</a:t>
            </a:r>
            <a:r>
              <a:rPr lang="en-US" sz="4000" b="1" dirty="0" smtClean="0">
                <a:solidFill>
                  <a:srgbClr val="FF006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!!!!</a:t>
            </a:r>
            <a:endParaRPr lang="en-US" sz="28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74176" y="6286211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35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1257" y="3320143"/>
            <a:ext cx="11615058" cy="1502229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Were they observing </a:t>
            </a:r>
            <a:r>
              <a:rPr lang="en-US" sz="2800" b="1" u="sng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APPOINTED TIMES</a:t>
            </a:r>
            <a:r>
              <a:rPr lang="en-US" sz="28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and seasons </a:t>
            </a:r>
            <a:r>
              <a:rPr lang="en-US" sz="2800" b="1" u="dbl" dirty="0">
                <a:solidFill>
                  <a:srgbClr val="000000"/>
                </a:solidFill>
                <a:uFill>
                  <a:solidFill>
                    <a:srgbClr val="FF33CC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according to the moon</a:t>
            </a:r>
            <a:r>
              <a:rPr lang="en-US" sz="2800" b="1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8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Have you read in the Qumran scrolls how the </a:t>
            </a:r>
            <a:r>
              <a:rPr lang="en-US" sz="2800" b="1" dirty="0" err="1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Zadokite</a:t>
            </a:r>
            <a:r>
              <a:rPr lang="en-US" sz="2800" b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priests living there, fully documented and emphatically despised the</a:t>
            </a:r>
            <a:r>
              <a:rPr lang="en-US" sz="2800" b="1" dirty="0">
                <a:solidFill>
                  <a:prstClr val="black"/>
                </a:solidFill>
                <a:effectLst>
                  <a:glow rad="127000">
                    <a:srgbClr val="00FF00"/>
                  </a:glo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usurped </a:t>
            </a:r>
            <a:r>
              <a:rPr lang="en-US" sz="2800" b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priesthood?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9963905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304" y="219919"/>
            <a:ext cx="11861442" cy="1544487"/>
          </a:xfrm>
          <a:solidFill>
            <a:schemeClr val="accent2">
              <a:lumMod val="20000"/>
              <a:lumOff val="80000"/>
            </a:schemeClr>
          </a:solidFill>
          <a:ln w="38100">
            <a:solidFill>
              <a:srgbClr val="CC66F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lIns="91440" tIns="91440" rIns="91440" bIns="91440">
            <a:prstTxWarp prst="textTriangleInverted">
              <a:avLst>
                <a:gd name="adj" fmla="val 51769"/>
              </a:avLst>
            </a:prstTxWarp>
            <a:normAutofit/>
            <a:sp3d extrusionH="57150">
              <a:bevelT h="25400" prst="softRound"/>
            </a:sp3d>
          </a:bodyPr>
          <a:lstStyle/>
          <a:p>
            <a:r>
              <a:rPr lang="en-US" sz="6600" b="1" cap="none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66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50"/>
                </a:solidFill>
              </a:rPr>
              <a:t>Lunar deception trampled!</a:t>
            </a:r>
            <a:r>
              <a:rPr lang="en-US" sz="66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	</a:t>
            </a:r>
            <a:endParaRPr lang="en-US" sz="6600" b="1" cap="none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304" y="1880315"/>
            <a:ext cx="11861442" cy="4811429"/>
          </a:xfrm>
          <a:solidFill>
            <a:schemeClr val="tx1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lIns="182880">
            <a:normAutofit/>
            <a:sp3d extrusionH="57150">
              <a:bevelT w="38100" h="38100"/>
            </a:sp3d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Revelation 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12:1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Bride 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Bethula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illuminated by the </a:t>
            </a:r>
            <a:r>
              <a:rPr lang="en-US" sz="2800" b="1" dirty="0">
                <a:solidFill>
                  <a:srgbClr val="0000CC"/>
                </a:solidFill>
                <a:effectLst>
                  <a:glow rad="393700">
                    <a:srgbClr val="FFFF00">
                      <a:alpha val="83000"/>
                    </a:srgb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LIGHT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the sun!  The </a:t>
            </a:r>
            <a:r>
              <a:rPr lang="en-US" sz="2800" b="1" dirty="0">
                <a:solidFill>
                  <a:srgbClr val="0000CC"/>
                </a:solidFill>
                <a:effectLst>
                  <a:glow rad="419100">
                    <a:srgbClr val="FFFF00">
                      <a:alpha val="83000"/>
                    </a:srgb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LIGHT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provides the glory. 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moon is 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providing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light of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glory whatsoever! 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Bride of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Yahusha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has victoriously debased the </a:t>
            </a:r>
            <a:r>
              <a:rPr lang="en-US" sz="2800" dirty="0" smtClean="0">
                <a:solidFill>
                  <a:schemeClr val="bg1"/>
                </a:solidFill>
                <a:effectLst>
                  <a:glow rad="127000">
                    <a:srgbClr val="00FF00"/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pagan moon traditions</a:t>
            </a:r>
            <a:r>
              <a:rPr lang="en-US" sz="2800" dirty="0">
                <a:solidFill>
                  <a:schemeClr val="bg1"/>
                </a:solidFill>
                <a:effectLst>
                  <a:glow rad="127000">
                    <a:srgbClr val="00FF00"/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lunar traditions are of </a:t>
            </a:r>
            <a:r>
              <a:rPr lang="en-US" sz="2800" dirty="0" smtClean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value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because the Bride of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Yahusha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 </a:t>
            </a:r>
            <a:r>
              <a:rPr lang="en-US" sz="2800" b="1" i="1" u="sng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RISEN ABOVE AND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rgbClr val="00FFFF">
                      <a:alpha val="60000"/>
                    </a:srgbClr>
                  </a:glo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TRAMPLED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FALSE DECEPTION 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sz="2800" u="sng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MOON for DETERMINING the </a:t>
            </a:r>
            <a:r>
              <a:rPr lang="en-US" sz="2800" u="sng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FEASTS </a:t>
            </a:r>
            <a:r>
              <a:rPr lang="en-US" sz="2800" u="sng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FESTIVALS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90579" y="6429828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36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1260" y="5704114"/>
            <a:ext cx="11713028" cy="838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00B0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OBSERVED WHERE?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  </a:t>
            </a:r>
            <a:r>
              <a:rPr lang="en-US" sz="4800" b="1" u="sng" dirty="0">
                <a:solidFill>
                  <a:srgbClr val="BD13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BELOW HER FEET</a:t>
            </a:r>
            <a:r>
              <a:rPr lang="en-US" sz="4800" b="1" dirty="0">
                <a:solidFill>
                  <a:srgbClr val="BD139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CA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621908" y="6143477"/>
            <a:ext cx="1252025" cy="0"/>
          </a:xfrm>
          <a:prstGeom prst="straightConnector1">
            <a:avLst/>
          </a:prstGeom>
          <a:ln w="76200">
            <a:solidFill>
              <a:schemeClr val="bg1">
                <a:lumMod val="65000"/>
                <a:lumOff val="35000"/>
              </a:schemeClr>
            </a:solidFill>
            <a:headEnd type="none" w="med" len="med"/>
            <a:tailEnd type="arrow" w="med" len="med"/>
          </a:ln>
          <a:effectLst>
            <a:glow rad="355600">
              <a:srgbClr val="60F3FA">
                <a:alpha val="88000"/>
              </a:srgb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31274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852" y="585025"/>
            <a:ext cx="5262966" cy="3940477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3" name="Vertical Scroll 2"/>
          <p:cNvSpPr/>
          <p:nvPr/>
        </p:nvSpPr>
        <p:spPr>
          <a:xfrm>
            <a:off x="5795493" y="412123"/>
            <a:ext cx="6220496" cy="3606085"/>
          </a:xfrm>
          <a:prstGeom prst="verticalScroll">
            <a:avLst/>
          </a:prstGeom>
          <a:solidFill>
            <a:schemeClr val="accent3">
              <a:lumMod val="75000"/>
            </a:schemeClr>
          </a:solidFill>
          <a:ln w="76200">
            <a:solidFill>
              <a:schemeClr val="accent4">
                <a:lumMod val="40000"/>
                <a:lumOff val="6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lnSpc>
                <a:spcPct val="90000"/>
              </a:lnSpc>
            </a:pPr>
            <a:r>
              <a:rPr lang="en-US" sz="4000" dirty="0" smtClean="0">
                <a:solidFill>
                  <a:srgbClr val="00FFFF"/>
                </a:solidFill>
              </a:rPr>
              <a:t>Isa 1:16 (</a:t>
            </a:r>
            <a:r>
              <a:rPr lang="en-US" sz="2800" dirty="0" smtClean="0">
                <a:solidFill>
                  <a:srgbClr val="FFFF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C</a:t>
            </a:r>
            <a:r>
              <a:rPr lang="en-US" sz="4000" dirty="0" smtClean="0">
                <a:solidFill>
                  <a:srgbClr val="00FFFF"/>
                </a:solidFill>
              </a:rPr>
              <a:t>)</a:t>
            </a:r>
          </a:p>
          <a:p>
            <a:pPr algn="ctr">
              <a:lnSpc>
                <a:spcPct val="90000"/>
              </a:lnSpc>
            </a:pPr>
            <a:r>
              <a:rPr lang="en-US" sz="8800" dirty="0" smtClean="0">
                <a:solidFill>
                  <a:srgbClr val="00FFFF"/>
                </a:solidFill>
              </a:rPr>
              <a:t>DOING EVIL! </a:t>
            </a:r>
            <a:endParaRPr lang="en-US" sz="8800" dirty="0">
              <a:solidFill>
                <a:srgbClr val="00FFFF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985712" y="1955540"/>
            <a:ext cx="3224211" cy="1"/>
          </a:xfrm>
          <a:prstGeom prst="straightConnector1">
            <a:avLst/>
          </a:prstGeom>
          <a:ln w="76200">
            <a:solidFill>
              <a:srgbClr val="11F72C"/>
            </a:solidFill>
            <a:headEnd type="none" w="med" len="med"/>
            <a:tailEnd type="arrow" w="med" len="med"/>
          </a:ln>
          <a:effectLst>
            <a:glow rad="228600">
              <a:srgbClr val="FFFF0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0846" y="4308078"/>
            <a:ext cx="2396343" cy="2372299"/>
          </a:xfrm>
          <a:prstGeom prst="rect">
            <a:avLst/>
          </a:prstGeom>
          <a:ln w="38100" cap="sq">
            <a:solidFill>
              <a:schemeClr val="tx1">
                <a:lumMod val="6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cxnSp>
        <p:nvCxnSpPr>
          <p:cNvPr id="13" name="Straight Arrow Connector 12"/>
          <p:cNvCxnSpPr/>
          <p:nvPr/>
        </p:nvCxnSpPr>
        <p:spPr>
          <a:xfrm flipV="1">
            <a:off x="4287452" y="3457395"/>
            <a:ext cx="2789344" cy="1159751"/>
          </a:xfrm>
          <a:prstGeom prst="straightConnector1">
            <a:avLst/>
          </a:prstGeom>
          <a:ln w="76200">
            <a:solidFill>
              <a:srgbClr val="11F72C"/>
            </a:solidFill>
            <a:headEnd type="none" w="med" len="med"/>
            <a:tailEnd type="arrow" w="med" len="med"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40833" y="64801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37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8182976" y="4617146"/>
            <a:ext cx="1612081" cy="1754161"/>
            <a:chOff x="7485050" y="5527183"/>
            <a:chExt cx="646578" cy="646578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7485050" y="5527183"/>
              <a:ext cx="646578" cy="646578"/>
            </a:xfrm>
            <a:prstGeom prst="line">
              <a:avLst/>
            </a:prstGeom>
            <a:ln w="390525">
              <a:solidFill>
                <a:srgbClr val="FF0066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7485050" y="5527183"/>
              <a:ext cx="646578" cy="646578"/>
            </a:xfrm>
            <a:prstGeom prst="line">
              <a:avLst/>
            </a:prstGeom>
            <a:ln w="390525">
              <a:solidFill>
                <a:srgbClr val="FF0066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3" descr="C:\Users\Rae\Desktop\sho me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30" y="3581577"/>
            <a:ext cx="2819400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2823737" y="2877015"/>
            <a:ext cx="0" cy="1160255"/>
          </a:xfrm>
          <a:prstGeom prst="straightConnector1">
            <a:avLst/>
          </a:prstGeom>
          <a:ln w="76200">
            <a:solidFill>
              <a:srgbClr val="11F72C"/>
            </a:solidFill>
            <a:headEnd type="none" w="med" len="med"/>
            <a:tailEnd type="arrow" w="med" len="med"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31665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repeatCount="3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904" y="152378"/>
            <a:ext cx="9588799" cy="936193"/>
          </a:xfrm>
          <a:solidFill>
            <a:srgbClr val="0070C0"/>
          </a:solidFill>
          <a:ln w="57150">
            <a:solidFill>
              <a:srgbClr val="FF00FF"/>
            </a:solidFill>
          </a:ln>
          <a:effectLst>
            <a:glow rad="127000">
              <a:srgbClr val="FFFF00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>
            <a:noAutofit/>
            <a:sp3d extrusionH="57150">
              <a:bevelT h="25400" prst="softRound"/>
            </a:sp3d>
          </a:bodyPr>
          <a:lstStyle/>
          <a:p>
            <a:pPr algn="ctr"/>
            <a:r>
              <a:rPr lang="en-US" sz="4400" b="1" i="1" cap="none" dirty="0" err="1" smtClean="0">
                <a:ln w="12700" cmpd="sng">
                  <a:solidFill>
                    <a:srgbClr val="60F3FA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Mazzaroth</a:t>
            </a:r>
            <a:r>
              <a:rPr lang="en-US" sz="44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based Appointed Times </a:t>
            </a:r>
            <a:endParaRPr lang="en-US" sz="4400" b="1" cap="none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305" y="1495269"/>
            <a:ext cx="11809926" cy="4984906"/>
          </a:xfrm>
          <a:solidFill>
            <a:schemeClr val="tx1"/>
          </a:solidFill>
          <a:ln w="57150">
            <a:solidFill>
              <a:srgbClr val="339966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lIns="91440" tIns="182880" anchor="t">
            <a:normAutofit/>
            <a:sp3d extrusionH="57150">
              <a:bevelT h="25400" prst="softRound"/>
            </a:sp3d>
          </a:bodyPr>
          <a:lstStyle/>
          <a:p>
            <a:pPr marL="914400" lvl="1" indent="-457200">
              <a:spcAft>
                <a:spcPts val="1200"/>
              </a:spcAft>
              <a:buClr>
                <a:prstClr val="white"/>
              </a:buClr>
              <a:buNone/>
            </a:pPr>
            <a:r>
              <a:rPr lang="en-US" sz="2800" b="1" dirty="0">
                <a:solidFill>
                  <a:srgbClr val="008080"/>
                </a:solidFill>
                <a:latin typeface="Georgia" panose="02040502050405020303" pitchFamily="18" charset="0"/>
              </a:rPr>
              <a:t>Isa </a:t>
            </a:r>
            <a:r>
              <a:rPr lang="en-US" sz="2800" b="1" dirty="0" smtClean="0">
                <a:solidFill>
                  <a:srgbClr val="008080"/>
                </a:solidFill>
                <a:latin typeface="Georgia" panose="02040502050405020303" pitchFamily="18" charset="0"/>
              </a:rPr>
              <a:t>2:1</a:t>
            </a:r>
            <a:r>
              <a:rPr lang="en-US" sz="2800" b="1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n-US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The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word that </a:t>
            </a:r>
            <a:r>
              <a:rPr lang="en-US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Yeshayahu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eorgia" panose="02040502050405020303" pitchFamily="18" charset="0"/>
              </a:rPr>
              <a:t>[Isaiah] </a:t>
            </a:r>
            <a:r>
              <a:rPr lang="en-US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the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son of </a:t>
            </a:r>
            <a:r>
              <a:rPr lang="en-US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Amots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saw concerning </a:t>
            </a:r>
            <a:r>
              <a:rPr lang="en-US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Yehu</a:t>
            </a:r>
            <a:r>
              <a:rPr lang="en-US" sz="2800" dirty="0" err="1">
                <a:solidFill>
                  <a:prstClr val="black"/>
                </a:solidFill>
                <a:latin typeface="TITUS Cyberbit Basic" panose="02020603050405020304" pitchFamily="18" charset="0"/>
              </a:rPr>
              <a:t>ḏ</a:t>
            </a:r>
            <a:r>
              <a:rPr lang="en-US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ah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and Yerushalayim: </a:t>
            </a:r>
          </a:p>
          <a:p>
            <a:pPr marL="914400" lvl="1" indent="-457200">
              <a:spcAft>
                <a:spcPts val="1200"/>
              </a:spcAft>
              <a:buClr>
                <a:prstClr val="white"/>
              </a:buClr>
              <a:buNone/>
            </a:pPr>
            <a:r>
              <a:rPr lang="en-US" sz="2800" b="1" dirty="0">
                <a:solidFill>
                  <a:srgbClr val="008080"/>
                </a:solidFill>
                <a:latin typeface="Georgia" panose="02040502050405020303" pitchFamily="18" charset="0"/>
              </a:rPr>
              <a:t>Isa </a:t>
            </a:r>
            <a:r>
              <a:rPr lang="en-US" sz="2800" b="1" dirty="0" smtClean="0">
                <a:solidFill>
                  <a:srgbClr val="008080"/>
                </a:solidFill>
                <a:latin typeface="Georgia" panose="02040502050405020303" pitchFamily="18" charset="0"/>
              </a:rPr>
              <a:t>2:2</a:t>
            </a:r>
            <a:r>
              <a:rPr lang="en-US" sz="2800" b="1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n-US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And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it shall be </a:t>
            </a:r>
            <a:r>
              <a:rPr lang="en-US" sz="2800" i="1" dirty="0">
                <a:solidFill>
                  <a:srgbClr val="BC70EE">
                    <a:lumMod val="75000"/>
                  </a:srgbClr>
                </a:solidFill>
                <a:latin typeface="Georgia" panose="02040502050405020303" pitchFamily="18" charset="0"/>
              </a:rPr>
              <a:t>in the latter days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that the </a:t>
            </a:r>
            <a:r>
              <a:rPr lang="en-US" sz="2800" b="1" dirty="0">
                <a:solidFill>
                  <a:srgbClr val="BC70EE">
                    <a:lumMod val="75000"/>
                  </a:srgbClr>
                </a:solidFill>
                <a:latin typeface="Georgia" panose="02040502050405020303" pitchFamily="18" charset="0"/>
              </a:rPr>
              <a:t>mountain </a:t>
            </a:r>
            <a:r>
              <a:rPr lang="en-US" sz="2800" b="1" dirty="0" smtClean="0">
                <a:solidFill>
                  <a:srgbClr val="BC70EE">
                    <a:lumMod val="75000"/>
                  </a:srgbClr>
                </a:solidFill>
                <a:latin typeface="Georgia" panose="02040502050405020303" pitchFamily="18" charset="0"/>
              </a:rPr>
              <a:t/>
            </a:r>
            <a:br>
              <a:rPr lang="en-US" sz="2800" b="1" dirty="0" smtClean="0">
                <a:solidFill>
                  <a:srgbClr val="BC70EE">
                    <a:lumMod val="75000"/>
                  </a:srgbClr>
                </a:solidFill>
                <a:latin typeface="Georgia" panose="02040502050405020303" pitchFamily="18" charset="0"/>
              </a:rPr>
            </a:br>
            <a:r>
              <a:rPr lang="en-US" sz="2800" b="1" dirty="0" smtClean="0">
                <a:solidFill>
                  <a:srgbClr val="BC70EE">
                    <a:lumMod val="75000"/>
                  </a:srgbClr>
                </a:solidFill>
                <a:latin typeface="Georgia" panose="02040502050405020303" pitchFamily="18" charset="0"/>
              </a:rPr>
              <a:t>[</a:t>
            </a:r>
            <a:r>
              <a:rPr lang="en-US" sz="2800" b="1" i="1" dirty="0">
                <a:solidFill>
                  <a:srgbClr val="BC70EE">
                    <a:lumMod val="75000"/>
                  </a:srgbClr>
                </a:solidFill>
                <a:latin typeface="Georgia" panose="02040502050405020303" pitchFamily="18" charset="0"/>
              </a:rPr>
              <a:t>The Mo-edim</a:t>
            </a:r>
            <a:r>
              <a:rPr lang="en-US" sz="2800" b="1" dirty="0">
                <a:solidFill>
                  <a:srgbClr val="BC70EE">
                    <a:lumMod val="75000"/>
                  </a:srgbClr>
                </a:solidFill>
                <a:latin typeface="Georgia" panose="02040502050405020303" pitchFamily="18" charset="0"/>
              </a:rPr>
              <a:t>]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of the House of </a:t>
            </a:r>
            <a:r>
              <a:rPr lang="he-IL" sz="2800" dirty="0">
                <a:solidFill>
                  <a:srgbClr val="0000FF"/>
                </a:solidFill>
                <a:latin typeface="SBL Hebrew"/>
              </a:rPr>
              <a:t>יהוה</a:t>
            </a:r>
            <a:r>
              <a:rPr lang="en-US" sz="2800" dirty="0">
                <a:solidFill>
                  <a:srgbClr val="0000FF"/>
                </a:solidFill>
                <a:latin typeface="Georgia" panose="02040502050405020303" pitchFamily="18" charset="0"/>
              </a:rPr>
              <a:t> [Yahuah]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is established on the </a:t>
            </a:r>
            <a:r>
              <a:rPr lang="en-US" sz="2800" dirty="0">
                <a:solidFill>
                  <a:srgbClr val="F77754">
                    <a:lumMod val="75000"/>
                  </a:srgbClr>
                </a:solidFill>
                <a:latin typeface="Georgia" panose="02040502050405020303" pitchFamily="18" charset="0"/>
              </a:rPr>
              <a:t>top of the mountains,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and </a:t>
            </a:r>
            <a:r>
              <a:rPr lang="en-US" sz="2800" dirty="0">
                <a:solidFill>
                  <a:srgbClr val="F77754">
                    <a:lumMod val="75000"/>
                  </a:srgbClr>
                </a:solidFill>
                <a:latin typeface="Georgia" panose="02040502050405020303" pitchFamily="18" charset="0"/>
              </a:rPr>
              <a:t>shall be exalted above the hills.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  <a:t/>
            </a:r>
            <a:br>
              <a:rPr lang="en-US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</a:br>
            <a:r>
              <a:rPr lang="en-US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And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all nations shall flow to it. </a:t>
            </a:r>
            <a:endParaRPr lang="en-US" sz="2800" dirty="0" smtClean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marL="0" lvl="0" indent="0">
              <a:buClr>
                <a:prstClr val="white"/>
              </a:buClr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Question:  </a:t>
            </a:r>
            <a:r>
              <a:rPr lang="en-US" sz="2800" b="1" dirty="0" smtClean="0">
                <a:solidFill>
                  <a:srgbClr val="FF0000"/>
                </a:solidFill>
              </a:rPr>
              <a:t>What is it about </a:t>
            </a:r>
            <a:r>
              <a:rPr lang="en-US" sz="2800" b="1" i="1" dirty="0" smtClean="0">
                <a:solidFill>
                  <a:schemeClr val="accent4">
                    <a:lumMod val="75000"/>
                  </a:schemeClr>
                </a:solidFill>
              </a:rPr>
              <a:t>the mountain </a:t>
            </a:r>
            <a:r>
              <a:rPr lang="en-US" sz="2800" b="1" dirty="0" smtClean="0">
                <a:solidFill>
                  <a:srgbClr val="FF0000"/>
                </a:solidFill>
              </a:rPr>
              <a:t>– the </a:t>
            </a:r>
            <a:r>
              <a:rPr lang="en-US" sz="2800" b="1" i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Mo-</a:t>
            </a:r>
            <a:r>
              <a:rPr lang="en-US" sz="2800" b="1" i="1" dirty="0" err="1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edim</a:t>
            </a:r>
            <a:r>
              <a:rPr lang="en-US" sz="2800" b="1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</a:rPr>
              <a:t>-</a:t>
            </a:r>
            <a:r>
              <a:rPr lang="en-US" sz="2800" b="1" dirty="0" smtClean="0">
                <a:solidFill>
                  <a:srgbClr val="FF0000"/>
                </a:solidFill>
              </a:rPr>
              <a:t> that will be </a:t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>				  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279400">
                    <a:srgbClr val="60F3FA"/>
                  </a:glow>
                </a:effectLst>
                <a:latin typeface="Arial Black" pitchFamily="34" charset="0"/>
              </a:rPr>
              <a:t>RE-ESTABLISHED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u="sng" dirty="0">
                <a:solidFill>
                  <a:srgbClr val="FF0000"/>
                </a:solidFill>
              </a:rPr>
              <a:t>i</a:t>
            </a:r>
            <a:r>
              <a:rPr lang="en-US" sz="2800" b="1" u="sng" dirty="0" smtClean="0">
                <a:solidFill>
                  <a:srgbClr val="FF0000"/>
                </a:solidFill>
              </a:rPr>
              <a:t>n the latter days</a:t>
            </a:r>
            <a:r>
              <a:rPr lang="en-US" sz="2800" b="1" dirty="0" smtClean="0">
                <a:solidFill>
                  <a:srgbClr val="FF0000"/>
                </a:solidFill>
              </a:rPr>
              <a:t>,</a:t>
            </a:r>
            <a:r>
              <a:rPr lang="en-US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br>
              <a:rPr lang="en-US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sz="6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IF</a:t>
            </a:r>
            <a:r>
              <a:rPr lang="en-US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they were </a:t>
            </a:r>
            <a:r>
              <a:rPr lang="en-US" sz="2800" b="1" u="sng" dirty="0" smtClean="0">
                <a:solidFill>
                  <a:srgbClr val="FF0000"/>
                </a:solidFill>
              </a:rPr>
              <a:t>already established</a:t>
            </a:r>
            <a:r>
              <a:rPr lang="en-US" sz="2800" b="1" dirty="0" smtClean="0">
                <a:solidFill>
                  <a:srgbClr val="FF0000"/>
                </a:solidFill>
              </a:rPr>
              <a:t> when </a:t>
            </a:r>
            <a:r>
              <a:rPr lang="en-US" sz="2800" b="1" dirty="0" smtClean="0">
                <a:solidFill>
                  <a:srgbClr val="0000FF"/>
                </a:solidFill>
              </a:rPr>
              <a:t>Yahusha</a:t>
            </a:r>
            <a:r>
              <a:rPr lang="en-US" sz="2800" b="1" dirty="0" smtClean="0">
                <a:solidFill>
                  <a:srgbClr val="FF0000"/>
                </a:solidFill>
              </a:rPr>
              <a:t> was living on the earth?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Explosion 1 4"/>
          <p:cNvSpPr/>
          <p:nvPr/>
        </p:nvSpPr>
        <p:spPr>
          <a:xfrm>
            <a:off x="10393251" y="497033"/>
            <a:ext cx="1700011" cy="1630885"/>
          </a:xfrm>
          <a:prstGeom prst="irregularSeal1">
            <a:avLst/>
          </a:prstGeom>
          <a:solidFill>
            <a:schemeClr val="accent4"/>
          </a:solidFill>
          <a:ln w="57150">
            <a:solidFill>
              <a:srgbClr val="00FF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0006885" y="2003815"/>
            <a:ext cx="914399" cy="674991"/>
          </a:xfrm>
          <a:prstGeom prst="straightConnector1">
            <a:avLst/>
          </a:prstGeom>
          <a:ln w="76200">
            <a:solidFill>
              <a:srgbClr val="00FF00"/>
            </a:solidFill>
            <a:headEnd type="none" w="med" len="med"/>
            <a:tailEnd type="arrow" w="med" len="med"/>
          </a:ln>
          <a:effectLst>
            <a:glow rad="101600">
              <a:srgbClr val="0000CC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40833" y="64801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67315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4000">
              <a:schemeClr val="accent4">
                <a:lumMod val="74000"/>
              </a:schemeClr>
            </a:gs>
            <a:gs pos="73000">
              <a:srgbClr val="FFFF00"/>
            </a:gs>
            <a:gs pos="100000">
              <a:srgbClr val="00B0FF">
                <a:alpha val="79000"/>
              </a:srgb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40833" y="6440486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239492" y="315686"/>
            <a:ext cx="11691257" cy="6313713"/>
          </a:xfrm>
          <a:prstGeom prst="cloud">
            <a:avLst/>
          </a:prstGeom>
          <a:solidFill>
            <a:srgbClr val="60F3FA"/>
          </a:solidFill>
          <a:ln w="76200">
            <a:solidFill>
              <a:srgbClr val="FF0066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4000" b="1" dirty="0" smtClean="0">
                <a:solidFill>
                  <a:srgbClr val="0000CC"/>
                </a:solidFill>
              </a:rPr>
              <a:t>What is </a:t>
            </a:r>
            <a:r>
              <a:rPr lang="en-CA" sz="4000" b="1" dirty="0" smtClean="0">
                <a:solidFill>
                  <a:srgbClr val="0000CC"/>
                </a:solidFill>
                <a:effectLst>
                  <a:glow rad="215900">
                    <a:schemeClr val="accent4">
                      <a:lumMod val="75000"/>
                      <a:alpha val="52000"/>
                    </a:schemeClr>
                  </a:glow>
                </a:effectLst>
              </a:rPr>
              <a:t>inclusive with </a:t>
            </a:r>
            <a:r>
              <a:rPr lang="en-CA" sz="4000" b="1" dirty="0" err="1" smtClean="0">
                <a:solidFill>
                  <a:srgbClr val="0000CC"/>
                </a:solidFill>
              </a:rPr>
              <a:t>Yahuah’s</a:t>
            </a:r>
            <a:r>
              <a:rPr lang="en-CA" sz="4000" b="1" dirty="0" smtClean="0">
                <a:solidFill>
                  <a:srgbClr val="0000CC"/>
                </a:solidFill>
              </a:rPr>
              <a:t> Mo-</a:t>
            </a:r>
            <a:r>
              <a:rPr lang="en-CA" sz="4000" b="1" dirty="0" err="1" smtClean="0">
                <a:solidFill>
                  <a:srgbClr val="0000CC"/>
                </a:solidFill>
              </a:rPr>
              <a:t>edim</a:t>
            </a:r>
            <a:r>
              <a:rPr lang="en-CA" sz="4000" b="1" dirty="0" smtClean="0">
                <a:solidFill>
                  <a:srgbClr val="0000CC"/>
                </a:solidFill>
              </a:rPr>
              <a:t>, that will be </a:t>
            </a:r>
            <a:br>
              <a:rPr lang="en-CA" sz="4000" b="1" dirty="0" smtClean="0">
                <a:solidFill>
                  <a:srgbClr val="0000CC"/>
                </a:solidFill>
              </a:rPr>
            </a:br>
            <a:r>
              <a:rPr lang="en-CA" sz="4000" b="1" dirty="0" smtClean="0">
                <a:solidFill>
                  <a:srgbClr val="0000CC"/>
                </a:solidFill>
                <a:effectLst>
                  <a:glow rad="127000">
                    <a:schemeClr val="accent2">
                      <a:lumMod val="75000"/>
                    </a:schemeClr>
                  </a:glow>
                </a:effectLst>
                <a:latin typeface="Arial Black" pitchFamily="34" charset="0"/>
              </a:rPr>
              <a:t>RE-ESTABLISHED</a:t>
            </a:r>
            <a:r>
              <a:rPr lang="en-CA" sz="4000" b="1" dirty="0" smtClean="0">
                <a:solidFill>
                  <a:srgbClr val="0000CC"/>
                </a:solidFill>
              </a:rPr>
              <a:t> </a:t>
            </a:r>
            <a:br>
              <a:rPr lang="en-CA" sz="4000" b="1" dirty="0" smtClean="0">
                <a:solidFill>
                  <a:srgbClr val="0000CC"/>
                </a:solidFill>
              </a:rPr>
            </a:br>
            <a:r>
              <a:rPr lang="en-CA" sz="4000" b="1" dirty="0" smtClean="0">
                <a:solidFill>
                  <a:srgbClr val="0000CC"/>
                </a:solidFill>
              </a:rPr>
              <a:t>towards the end times?</a:t>
            </a:r>
            <a:br>
              <a:rPr lang="en-CA" sz="4000" b="1" dirty="0" smtClean="0">
                <a:solidFill>
                  <a:srgbClr val="0000CC"/>
                </a:solidFill>
              </a:rPr>
            </a:br>
            <a:endParaRPr lang="en-CA" sz="4000" b="1" dirty="0">
              <a:solidFill>
                <a:srgbClr val="0000CC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39491" y="4478481"/>
            <a:ext cx="11691257" cy="1922316"/>
          </a:xfrm>
          <a:prstGeom prst="roundRect">
            <a:avLst/>
          </a:prstGeom>
          <a:ln w="571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2800" dirty="0">
                <a:solidFill>
                  <a:srgbClr val="0A0A0A"/>
                </a:solidFill>
                <a:latin typeface="arial"/>
              </a:rPr>
              <a:t>And </a:t>
            </a:r>
            <a:r>
              <a:rPr lang="en-CA" sz="2800" i="1" dirty="0">
                <a:solidFill>
                  <a:srgbClr val="0A0A0A"/>
                </a:solidFill>
                <a:latin typeface="arial"/>
              </a:rPr>
              <a:t>they that shall be</a:t>
            </a:r>
            <a:r>
              <a:rPr lang="en-CA" sz="2800" dirty="0">
                <a:solidFill>
                  <a:srgbClr val="0A0A0A"/>
                </a:solidFill>
                <a:latin typeface="arial"/>
              </a:rPr>
              <a:t> of thee shall build the old </a:t>
            </a:r>
            <a:r>
              <a:rPr lang="en-CA" sz="2800" b="1" dirty="0">
                <a:solidFill>
                  <a:srgbClr val="9E0B0F"/>
                </a:solidFill>
                <a:latin typeface="arial"/>
              </a:rPr>
              <a:t>waste</a:t>
            </a:r>
            <a:r>
              <a:rPr lang="en-CA" sz="2800" dirty="0">
                <a:solidFill>
                  <a:srgbClr val="0A0A0A"/>
                </a:solidFill>
                <a:latin typeface="arial"/>
              </a:rPr>
              <a:t> places: </a:t>
            </a:r>
            <a:r>
              <a:rPr lang="en-CA" sz="2800" dirty="0" smtClean="0">
                <a:solidFill>
                  <a:srgbClr val="0A0A0A"/>
                </a:solidFill>
                <a:latin typeface="arial"/>
              </a:rPr>
              <a:t/>
            </a:r>
            <a:br>
              <a:rPr lang="en-CA" sz="2800" dirty="0" smtClean="0">
                <a:solidFill>
                  <a:srgbClr val="0A0A0A"/>
                </a:solidFill>
                <a:latin typeface="arial"/>
              </a:rPr>
            </a:br>
            <a:r>
              <a:rPr lang="en-CA" sz="2800" dirty="0" smtClean="0">
                <a:solidFill>
                  <a:srgbClr val="0A0A0A"/>
                </a:solidFill>
                <a:latin typeface="arial"/>
              </a:rPr>
              <a:t>thou </a:t>
            </a:r>
            <a:r>
              <a:rPr lang="en-CA" sz="2800" dirty="0">
                <a:solidFill>
                  <a:srgbClr val="0A0A0A"/>
                </a:solidFill>
                <a:latin typeface="arial"/>
              </a:rPr>
              <a:t>shalt raise up the foundations of many generations; </a:t>
            </a:r>
            <a:r>
              <a:rPr lang="en-CA" sz="2800" dirty="0" smtClean="0">
                <a:solidFill>
                  <a:srgbClr val="0A0A0A"/>
                </a:solidFill>
                <a:latin typeface="arial"/>
              </a:rPr>
              <a:t/>
            </a:r>
            <a:br>
              <a:rPr lang="en-CA" sz="2800" dirty="0" smtClean="0">
                <a:solidFill>
                  <a:srgbClr val="0A0A0A"/>
                </a:solidFill>
                <a:latin typeface="arial"/>
              </a:rPr>
            </a:br>
            <a:r>
              <a:rPr lang="en-CA" sz="2800" dirty="0" smtClean="0">
                <a:solidFill>
                  <a:srgbClr val="0A0A0A"/>
                </a:solidFill>
                <a:latin typeface="arial"/>
              </a:rPr>
              <a:t>and </a:t>
            </a:r>
            <a:r>
              <a:rPr lang="en-CA" sz="2800" dirty="0">
                <a:solidFill>
                  <a:srgbClr val="0A0A0A"/>
                </a:solidFill>
                <a:latin typeface="arial"/>
              </a:rPr>
              <a:t>thou shalt be called, </a:t>
            </a:r>
            <a:r>
              <a:rPr lang="en-CA" sz="2800" dirty="0" smtClean="0">
                <a:solidFill>
                  <a:srgbClr val="0A0A0A"/>
                </a:solidFill>
                <a:latin typeface="arial"/>
              </a:rPr>
              <a:t>the </a:t>
            </a:r>
            <a:r>
              <a:rPr lang="en-CA" sz="2800" dirty="0">
                <a:solidFill>
                  <a:srgbClr val="0A0A0A"/>
                </a:solidFill>
                <a:latin typeface="arial"/>
              </a:rPr>
              <a:t>repairer of the breach</a:t>
            </a:r>
            <a:r>
              <a:rPr lang="en-CA" sz="2800" dirty="0" smtClean="0">
                <a:solidFill>
                  <a:srgbClr val="0A0A0A"/>
                </a:solidFill>
                <a:latin typeface="arial"/>
              </a:rPr>
              <a:t>,</a:t>
            </a:r>
            <a:br>
              <a:rPr lang="en-CA" sz="2800" dirty="0" smtClean="0">
                <a:solidFill>
                  <a:srgbClr val="0A0A0A"/>
                </a:solidFill>
                <a:latin typeface="arial"/>
              </a:rPr>
            </a:br>
            <a:r>
              <a:rPr lang="en-CA" sz="2800" dirty="0" smtClean="0">
                <a:solidFill>
                  <a:srgbClr val="0A0A0A"/>
                </a:solidFill>
                <a:latin typeface="arial"/>
              </a:rPr>
              <a:t> 				      </a:t>
            </a:r>
            <a:r>
              <a:rPr lang="en-CA" sz="2800" dirty="0" smtClean="0">
                <a:solidFill>
                  <a:srgbClr val="0A0A0A"/>
                </a:solidFill>
                <a:effectLst>
                  <a:glow rad="279400">
                    <a:srgbClr val="FFFF00"/>
                  </a:glow>
                </a:effectLst>
                <a:latin typeface="Arial Black" pitchFamily="34" charset="0"/>
              </a:rPr>
              <a:t>The </a:t>
            </a:r>
            <a:r>
              <a:rPr lang="en-CA" sz="2800" dirty="0">
                <a:solidFill>
                  <a:srgbClr val="0A0A0A"/>
                </a:solidFill>
                <a:effectLst>
                  <a:glow rad="279400">
                    <a:srgbClr val="FFFF00"/>
                  </a:glow>
                </a:effectLst>
                <a:latin typeface="Arial Black" pitchFamily="34" charset="0"/>
              </a:rPr>
              <a:t>restorer of paths to dwell </a:t>
            </a:r>
            <a:r>
              <a:rPr lang="en-CA" sz="2800" dirty="0" smtClean="0">
                <a:solidFill>
                  <a:srgbClr val="0A0A0A"/>
                </a:solidFill>
                <a:effectLst>
                  <a:glow rad="279400">
                    <a:srgbClr val="FFFF00"/>
                  </a:glow>
                </a:effectLst>
                <a:latin typeface="Arial Black" pitchFamily="34" charset="0"/>
              </a:rPr>
              <a:t>in.            </a:t>
            </a:r>
            <a:r>
              <a:rPr lang="en-CA" sz="2000" dirty="0" smtClean="0">
                <a:solidFill>
                  <a:srgbClr val="0A0A0A"/>
                </a:solidFill>
                <a:latin typeface="arial"/>
              </a:rPr>
              <a:t>Isa 58:12</a:t>
            </a:r>
            <a:endParaRPr lang="en-CA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50051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12" y="334168"/>
            <a:ext cx="11132480" cy="1206321"/>
          </a:xfr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  <a:sp3d extrusionH="57150">
              <a:bevelT h="25400" prst="softRound"/>
            </a:sp3d>
          </a:bodyPr>
          <a:lstStyle/>
          <a:p>
            <a:pPr algn="ctr"/>
            <a:r>
              <a:rPr lang="en-US" sz="7200" b="1" dirty="0" smtClean="0">
                <a:solidFill>
                  <a:schemeClr val="accent2"/>
                </a:solidFill>
              </a:rPr>
              <a:t>PERTINENT Questions</a:t>
            </a:r>
            <a:endParaRPr lang="en-US" sz="72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063" y="1917440"/>
            <a:ext cx="8548631" cy="4538779"/>
          </a:xfr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lIns="182880">
            <a:normAutofit fontScale="92500" lnSpcReduction="20000"/>
            <a:sp3d extrusionH="57150">
              <a:bevelT h="25400" prst="softRound"/>
            </a:sp3d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sz="3200" dirty="0">
                <a:solidFill>
                  <a:schemeClr val="bg1"/>
                </a:solidFill>
              </a:rPr>
              <a:t>Will the Bride of</a:t>
            </a:r>
            <a:r>
              <a:rPr lang="en-US" sz="3200" dirty="0"/>
              <a:t> </a:t>
            </a:r>
            <a:r>
              <a:rPr lang="en-US" sz="3200" b="1" dirty="0" smtClean="0">
                <a:solidFill>
                  <a:srgbClr val="0000CC"/>
                </a:solidFill>
              </a:rPr>
              <a:t>Yahuah</a:t>
            </a:r>
            <a:r>
              <a:rPr lang="en-US" sz="3200" dirty="0" smtClean="0">
                <a:solidFill>
                  <a:srgbClr val="0000CC"/>
                </a:solidFill>
              </a:rPr>
              <a:t>,</a:t>
            </a:r>
            <a:r>
              <a:rPr lang="en-US" sz="3200" dirty="0" smtClean="0">
                <a:solidFill>
                  <a:schemeClr val="bg1"/>
                </a:solidFill>
              </a:rPr>
              <a:t> standing on the moon in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b="1" dirty="0" smtClean="0">
                <a:solidFill>
                  <a:srgbClr val="0070C0"/>
                </a:solidFill>
              </a:rPr>
              <a:t>Revelation 12:1</a:t>
            </a:r>
            <a:r>
              <a:rPr lang="en-US" sz="3200" dirty="0" smtClean="0">
                <a:solidFill>
                  <a:srgbClr val="0070C0"/>
                </a:solidFill>
              </a:rPr>
              <a:t>,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provide a true foundation for 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determining </a:t>
            </a:r>
            <a:r>
              <a:rPr lang="en-US" sz="3200" dirty="0" smtClean="0">
                <a:solidFill>
                  <a:srgbClr val="0000CC"/>
                </a:solidFill>
              </a:rPr>
              <a:t>Yahuah’s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Appointed times (</a:t>
            </a:r>
            <a:r>
              <a:rPr lang="en-US" sz="3200" b="1" dirty="0">
                <a:solidFill>
                  <a:srgbClr val="00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Mo-edim</a:t>
            </a:r>
            <a:r>
              <a:rPr lang="en-US" sz="3200" dirty="0" smtClean="0">
                <a:solidFill>
                  <a:schemeClr val="bg1"/>
                </a:solidFill>
              </a:rPr>
              <a:t>) </a:t>
            </a:r>
            <a:r>
              <a:rPr lang="en-US" sz="3200" b="1" dirty="0" smtClean="0">
                <a:solidFill>
                  <a:srgbClr val="0000CC"/>
                </a:solidFill>
              </a:rPr>
              <a:t>–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  <a:p>
            <a:pPr marL="731520" indent="-457200">
              <a:spcAft>
                <a:spcPts val="300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US" sz="3200" dirty="0" smtClean="0">
                <a:solidFill>
                  <a:schemeClr val="bg1"/>
                </a:solidFill>
              </a:rPr>
              <a:t>by leaning upon the popular teachings of many prominent leaders?    In other words …</a:t>
            </a:r>
          </a:p>
          <a:p>
            <a:pPr marL="731520" indent="-457200">
              <a:spcAft>
                <a:spcPts val="300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US" sz="3200" dirty="0" smtClean="0">
                <a:solidFill>
                  <a:schemeClr val="bg1"/>
                </a:solidFill>
              </a:rPr>
              <a:t>Will the Bride of </a:t>
            </a:r>
            <a:r>
              <a:rPr lang="en-US" sz="3200" b="1" dirty="0">
                <a:solidFill>
                  <a:srgbClr val="0000CC"/>
                </a:solidFill>
              </a:rPr>
              <a:t>Yahuah</a:t>
            </a:r>
            <a:r>
              <a:rPr lang="en-US" sz="3200" dirty="0" smtClean="0">
                <a:solidFill>
                  <a:schemeClr val="bg1"/>
                </a:solidFill>
              </a:rPr>
              <a:t> give allegiance to the popular teachings that are </a:t>
            </a:r>
            <a:r>
              <a:rPr lang="en-US" sz="3200" u="sng" dirty="0" smtClean="0">
                <a:solidFill>
                  <a:schemeClr val="bg1"/>
                </a:solidFill>
              </a:rPr>
              <a:t>rooted</a:t>
            </a:r>
            <a:r>
              <a:rPr lang="en-US" sz="3200" dirty="0" smtClean="0">
                <a:solidFill>
                  <a:schemeClr val="bg1"/>
                </a:solidFill>
              </a:rPr>
              <a:t> and </a:t>
            </a:r>
            <a:r>
              <a:rPr lang="en-US" sz="3200" u="sng" dirty="0" smtClean="0">
                <a:solidFill>
                  <a:schemeClr val="bg1"/>
                </a:solidFill>
              </a:rPr>
              <a:t>centered upon the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b="1" u="sng" dirty="0" smtClean="0">
                <a:solidFill>
                  <a:srgbClr val="C00000"/>
                </a:solidFill>
              </a:rPr>
              <a:t>moon</a:t>
            </a:r>
            <a:r>
              <a:rPr lang="en-US" sz="3200" dirty="0" smtClean="0">
                <a:solidFill>
                  <a:schemeClr val="bg1"/>
                </a:solidFill>
              </a:rPr>
              <a:t> for the purpose of determining </a:t>
            </a:r>
            <a:r>
              <a:rPr lang="en-US" sz="3200" b="1" dirty="0" smtClean="0">
                <a:solidFill>
                  <a:srgbClr val="0000CC"/>
                </a:solidFill>
              </a:rPr>
              <a:t>Yahuah’s</a:t>
            </a:r>
            <a:r>
              <a:rPr lang="en-US" sz="3200" dirty="0" smtClean="0">
                <a:solidFill>
                  <a:schemeClr val="bg1"/>
                </a:solidFill>
              </a:rPr>
              <a:t> Appointed Times?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40678" y="6456219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9266309" y="2253123"/>
            <a:ext cx="2671041" cy="3776782"/>
            <a:chOff x="7671020" y="2253122"/>
            <a:chExt cx="2671041" cy="3776782"/>
          </a:xfrm>
        </p:grpSpPr>
        <p:pic>
          <p:nvPicPr>
            <p:cNvPr id="6" name="Picture 2" descr="Image result for the moon">
              <a:hlinkClick r:id="rId3" tooltip="Search images of the moon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7384" y="4475318"/>
              <a:ext cx="2176419" cy="155458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1020" y="2253122"/>
              <a:ext cx="2671041" cy="267104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</p:grpSp>
    </p:spTree>
    <p:extLst>
      <p:ext uri="{BB962C8B-B14F-4D97-AF65-F5344CB8AC3E}">
        <p14:creationId xmlns:p14="http://schemas.microsoft.com/office/powerpoint/2010/main" val="108788718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4000">
              <a:schemeClr val="accent4">
                <a:lumMod val="74000"/>
              </a:schemeClr>
            </a:gs>
            <a:gs pos="73000">
              <a:srgbClr val="FFFF00"/>
            </a:gs>
            <a:gs pos="100000">
              <a:srgbClr val="00B0FF">
                <a:alpha val="79000"/>
              </a:srgb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40833" y="6440486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239492" y="315686"/>
            <a:ext cx="11691257" cy="6313713"/>
          </a:xfrm>
          <a:prstGeom prst="cloud">
            <a:avLst/>
          </a:prstGeom>
          <a:solidFill>
            <a:srgbClr val="60F3FA"/>
          </a:solidFill>
          <a:ln w="76200">
            <a:solidFill>
              <a:srgbClr val="FF0066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b="1" dirty="0" smtClean="0">
                <a:solidFill>
                  <a:srgbClr val="0000CC"/>
                </a:solidFill>
              </a:rPr>
              <a:t>What is </a:t>
            </a:r>
            <a:r>
              <a:rPr lang="en-CA" sz="4000" b="1" dirty="0" smtClean="0">
                <a:solidFill>
                  <a:srgbClr val="0000CC"/>
                </a:solidFill>
                <a:effectLst>
                  <a:glow rad="215900">
                    <a:schemeClr val="accent4">
                      <a:lumMod val="75000"/>
                      <a:alpha val="52000"/>
                    </a:schemeClr>
                  </a:glow>
                </a:effectLst>
              </a:rPr>
              <a:t>inclusive with </a:t>
            </a:r>
            <a:r>
              <a:rPr lang="en-CA" sz="4000" b="1" dirty="0" err="1" smtClean="0">
                <a:solidFill>
                  <a:srgbClr val="0000CC"/>
                </a:solidFill>
              </a:rPr>
              <a:t>Yahuah’s</a:t>
            </a:r>
            <a:r>
              <a:rPr lang="en-CA" sz="4000" b="1" dirty="0" smtClean="0">
                <a:solidFill>
                  <a:srgbClr val="0000CC"/>
                </a:solidFill>
              </a:rPr>
              <a:t> Mo-</a:t>
            </a:r>
            <a:r>
              <a:rPr lang="en-CA" sz="4000" b="1" dirty="0" err="1" smtClean="0">
                <a:solidFill>
                  <a:srgbClr val="0000CC"/>
                </a:solidFill>
              </a:rPr>
              <a:t>edim</a:t>
            </a:r>
            <a:r>
              <a:rPr lang="en-CA" sz="4000" b="1" dirty="0" smtClean="0">
                <a:solidFill>
                  <a:srgbClr val="0000CC"/>
                </a:solidFill>
              </a:rPr>
              <a:t>, that will be </a:t>
            </a:r>
            <a:br>
              <a:rPr lang="en-CA" sz="4000" b="1" dirty="0" smtClean="0">
                <a:solidFill>
                  <a:srgbClr val="0000CC"/>
                </a:solidFill>
              </a:rPr>
            </a:br>
            <a:r>
              <a:rPr lang="en-CA" sz="4000" b="1" dirty="0" smtClean="0">
                <a:solidFill>
                  <a:srgbClr val="0000CC"/>
                </a:solidFill>
                <a:effectLst>
                  <a:glow rad="127000">
                    <a:schemeClr val="accent2">
                      <a:lumMod val="75000"/>
                    </a:schemeClr>
                  </a:glow>
                </a:effectLst>
                <a:latin typeface="Arial Black" pitchFamily="34" charset="0"/>
              </a:rPr>
              <a:t>RE-ESTABLISHED</a:t>
            </a:r>
            <a:r>
              <a:rPr lang="en-CA" sz="4000" b="1" dirty="0" smtClean="0">
                <a:solidFill>
                  <a:srgbClr val="0000CC"/>
                </a:solidFill>
              </a:rPr>
              <a:t> </a:t>
            </a:r>
            <a:br>
              <a:rPr lang="en-CA" sz="4000" b="1" dirty="0" smtClean="0">
                <a:solidFill>
                  <a:srgbClr val="0000CC"/>
                </a:solidFill>
              </a:rPr>
            </a:br>
            <a:r>
              <a:rPr lang="en-CA" sz="4000" b="1" dirty="0" smtClean="0">
                <a:solidFill>
                  <a:srgbClr val="0000CC"/>
                </a:solidFill>
              </a:rPr>
              <a:t>towards the end times?</a:t>
            </a:r>
            <a:br>
              <a:rPr lang="en-CA" sz="4000" b="1" dirty="0" smtClean="0">
                <a:solidFill>
                  <a:srgbClr val="0000CC"/>
                </a:solidFill>
              </a:rPr>
            </a:br>
            <a:endParaRPr lang="en-CA" sz="4000" b="1" dirty="0">
              <a:solidFill>
                <a:srgbClr val="0000CC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39491" y="4478481"/>
            <a:ext cx="11691257" cy="1922316"/>
          </a:xfrm>
          <a:prstGeom prst="roundRect">
            <a:avLst/>
          </a:prstGeom>
          <a:ln w="571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>
                <a:solidFill>
                  <a:srgbClr val="0A0A0A"/>
                </a:solidFill>
                <a:latin typeface="arial"/>
              </a:rPr>
              <a:t>And </a:t>
            </a:r>
            <a:r>
              <a:rPr lang="en-CA" sz="2800" i="1" dirty="0">
                <a:solidFill>
                  <a:srgbClr val="0A0A0A"/>
                </a:solidFill>
                <a:latin typeface="arial"/>
              </a:rPr>
              <a:t>they that shall be</a:t>
            </a:r>
            <a:r>
              <a:rPr lang="en-CA" sz="2800" dirty="0">
                <a:solidFill>
                  <a:srgbClr val="0A0A0A"/>
                </a:solidFill>
                <a:latin typeface="arial"/>
              </a:rPr>
              <a:t> of thee shall build the old </a:t>
            </a:r>
            <a:r>
              <a:rPr lang="en-CA" sz="2800" b="1" dirty="0">
                <a:solidFill>
                  <a:srgbClr val="9E0B0F"/>
                </a:solidFill>
                <a:latin typeface="arial"/>
              </a:rPr>
              <a:t>waste</a:t>
            </a:r>
            <a:r>
              <a:rPr lang="en-CA" sz="2800" dirty="0">
                <a:solidFill>
                  <a:srgbClr val="0A0A0A"/>
                </a:solidFill>
                <a:latin typeface="arial"/>
              </a:rPr>
              <a:t> places: </a:t>
            </a:r>
            <a:r>
              <a:rPr lang="en-CA" sz="2800" dirty="0" smtClean="0">
                <a:solidFill>
                  <a:srgbClr val="0A0A0A"/>
                </a:solidFill>
                <a:latin typeface="arial"/>
              </a:rPr>
              <a:t/>
            </a:r>
            <a:br>
              <a:rPr lang="en-CA" sz="2800" dirty="0" smtClean="0">
                <a:solidFill>
                  <a:srgbClr val="0A0A0A"/>
                </a:solidFill>
                <a:latin typeface="arial"/>
              </a:rPr>
            </a:br>
            <a:r>
              <a:rPr lang="en-CA" sz="2800" dirty="0" smtClean="0">
                <a:solidFill>
                  <a:srgbClr val="0A0A0A"/>
                </a:solidFill>
                <a:latin typeface="arial"/>
              </a:rPr>
              <a:t>thou </a:t>
            </a:r>
            <a:r>
              <a:rPr lang="en-CA" sz="2800" dirty="0">
                <a:solidFill>
                  <a:srgbClr val="0A0A0A"/>
                </a:solidFill>
                <a:latin typeface="arial"/>
              </a:rPr>
              <a:t>shalt raise up the foundations of many generations; </a:t>
            </a:r>
            <a:r>
              <a:rPr lang="en-CA" sz="2800" dirty="0" smtClean="0">
                <a:solidFill>
                  <a:srgbClr val="0A0A0A"/>
                </a:solidFill>
                <a:latin typeface="arial"/>
              </a:rPr>
              <a:t/>
            </a:r>
            <a:br>
              <a:rPr lang="en-CA" sz="2800" dirty="0" smtClean="0">
                <a:solidFill>
                  <a:srgbClr val="0A0A0A"/>
                </a:solidFill>
                <a:latin typeface="arial"/>
              </a:rPr>
            </a:br>
            <a:r>
              <a:rPr lang="en-CA" sz="2800" dirty="0" smtClean="0">
                <a:solidFill>
                  <a:srgbClr val="0A0A0A"/>
                </a:solidFill>
                <a:latin typeface="arial"/>
              </a:rPr>
              <a:t>and </a:t>
            </a:r>
            <a:r>
              <a:rPr lang="en-CA" sz="2800" dirty="0">
                <a:solidFill>
                  <a:srgbClr val="0A0A0A"/>
                </a:solidFill>
                <a:latin typeface="arial"/>
              </a:rPr>
              <a:t>thou shalt be called, </a:t>
            </a:r>
            <a:r>
              <a:rPr lang="en-CA" sz="2800" dirty="0" smtClean="0">
                <a:solidFill>
                  <a:srgbClr val="0A0A0A"/>
                </a:solidFill>
                <a:latin typeface="arial"/>
              </a:rPr>
              <a:t>the </a:t>
            </a:r>
            <a:r>
              <a:rPr lang="en-CA" sz="2800" dirty="0">
                <a:solidFill>
                  <a:srgbClr val="0A0A0A"/>
                </a:solidFill>
                <a:latin typeface="arial"/>
              </a:rPr>
              <a:t>repairer of the breach</a:t>
            </a:r>
            <a:r>
              <a:rPr lang="en-CA" sz="2800" dirty="0" smtClean="0">
                <a:solidFill>
                  <a:srgbClr val="0A0A0A"/>
                </a:solidFill>
                <a:latin typeface="arial"/>
              </a:rPr>
              <a:t>,</a:t>
            </a:r>
            <a:br>
              <a:rPr lang="en-CA" sz="2800" dirty="0" smtClean="0">
                <a:solidFill>
                  <a:srgbClr val="0A0A0A"/>
                </a:solidFill>
                <a:latin typeface="arial"/>
              </a:rPr>
            </a:br>
            <a:r>
              <a:rPr lang="en-CA" sz="2800" dirty="0" smtClean="0">
                <a:solidFill>
                  <a:srgbClr val="0A0A0A"/>
                </a:solidFill>
                <a:latin typeface="arial"/>
              </a:rPr>
              <a:t> 				</a:t>
            </a:r>
            <a:r>
              <a:rPr lang="en-CA" sz="2800" dirty="0" smtClean="0">
                <a:solidFill>
                  <a:srgbClr val="0A0A0A"/>
                </a:solidFill>
                <a:effectLst>
                  <a:glow rad="279400">
                    <a:srgbClr val="FFFF00"/>
                  </a:glow>
                </a:effectLst>
                <a:latin typeface="Arial Black" pitchFamily="34" charset="0"/>
              </a:rPr>
              <a:t>The RESTORER of </a:t>
            </a:r>
            <a:r>
              <a:rPr lang="en-CA" sz="2800" dirty="0">
                <a:solidFill>
                  <a:srgbClr val="0A0A0A"/>
                </a:solidFill>
                <a:effectLst>
                  <a:glow rad="279400">
                    <a:srgbClr val="FFFF00"/>
                  </a:glow>
                </a:effectLst>
                <a:latin typeface="Arial Black" pitchFamily="34" charset="0"/>
              </a:rPr>
              <a:t>paths to dwell </a:t>
            </a:r>
            <a:r>
              <a:rPr lang="en-CA" sz="2800" dirty="0" smtClean="0">
                <a:solidFill>
                  <a:srgbClr val="0A0A0A"/>
                </a:solidFill>
                <a:effectLst>
                  <a:glow rad="279400">
                    <a:srgbClr val="FFFF00"/>
                  </a:glow>
                </a:effectLst>
                <a:latin typeface="Arial Black" pitchFamily="34" charset="0"/>
              </a:rPr>
              <a:t>in.            </a:t>
            </a:r>
            <a:r>
              <a:rPr lang="en-CA" sz="2000" dirty="0" smtClean="0">
                <a:solidFill>
                  <a:srgbClr val="0A0A0A"/>
                </a:solidFill>
                <a:latin typeface="arial"/>
              </a:rPr>
              <a:t>Isa 58:12</a:t>
            </a:r>
            <a:endParaRPr lang="en-CA" sz="2000" dirty="0">
              <a:solidFill>
                <a:srgbClr val="FF0000"/>
              </a:solidFill>
            </a:endParaRPr>
          </a:p>
        </p:txBody>
      </p:sp>
      <p:sp>
        <p:nvSpPr>
          <p:cNvPr id="2" name="Curved Left Arrow 1"/>
          <p:cNvSpPr/>
          <p:nvPr/>
        </p:nvSpPr>
        <p:spPr>
          <a:xfrm rot="20463321">
            <a:off x="8939736" y="2535190"/>
            <a:ext cx="2290468" cy="3653422"/>
          </a:xfrm>
          <a:prstGeom prst="curvedLeftArrow">
            <a:avLst>
              <a:gd name="adj1" fmla="val 25000"/>
              <a:gd name="adj2" fmla="val 50000"/>
              <a:gd name="adj3" fmla="val 36476"/>
            </a:avLst>
          </a:prstGeom>
          <a:solidFill>
            <a:srgbClr val="FFFF00"/>
          </a:solidFill>
          <a:ln w="76200">
            <a:solidFill>
              <a:srgbClr val="0000CC"/>
            </a:solidFill>
          </a:ln>
          <a:effectLst>
            <a:glow rad="381000">
              <a:srgbClr val="FE7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48649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0801" y="2319188"/>
            <a:ext cx="10616435" cy="4187537"/>
          </a:xfrm>
          <a:solidFill>
            <a:schemeClr val="accent4">
              <a:lumMod val="75000"/>
            </a:schemeClr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>
            <a:normAutofit fontScale="92500" lnSpcReduction="20000"/>
            <a:sp3d extrusionH="57150">
              <a:bevelT h="25400" prst="softRound"/>
            </a:sp3d>
          </a:bodyPr>
          <a:lstStyle/>
          <a:p>
            <a:r>
              <a:rPr lang="en-US" sz="4000" dirty="0" smtClean="0"/>
              <a:t>If the </a:t>
            </a:r>
            <a:r>
              <a:rPr lang="en-US" sz="4000" dirty="0" smtClean="0">
                <a:solidFill>
                  <a:srgbClr val="FF0000"/>
                </a:solidFill>
              </a:rPr>
              <a:t>Blood</a:t>
            </a:r>
            <a:r>
              <a:rPr lang="en-US" sz="4000" dirty="0" smtClean="0"/>
              <a:t> ratified </a:t>
            </a:r>
            <a:r>
              <a:rPr lang="en-US" sz="4000" dirty="0" err="1" smtClean="0"/>
              <a:t>Mazzaroth</a:t>
            </a:r>
            <a:r>
              <a:rPr lang="en-US" sz="4000" dirty="0" smtClean="0"/>
              <a:t> </a:t>
            </a:r>
            <a:r>
              <a:rPr lang="en-US" sz="3900" b="1" u="sng" dirty="0">
                <a:solidFill>
                  <a:srgbClr val="34E9FC"/>
                </a:solidFill>
                <a:latin typeface="Arial Black" pitchFamily="34" charset="0"/>
              </a:rPr>
              <a:t>LIGHT BASED</a:t>
            </a:r>
            <a:r>
              <a:rPr lang="en-US" sz="3900" dirty="0" smtClean="0"/>
              <a:t> </a:t>
            </a:r>
            <a:r>
              <a:rPr lang="en-US" sz="4000" dirty="0" smtClean="0"/>
              <a:t>calendar </a:t>
            </a:r>
            <a:r>
              <a:rPr lang="en-US" sz="4000" u="sng" dirty="0" smtClean="0"/>
              <a:t>is to be</a:t>
            </a:r>
            <a:r>
              <a:rPr lang="en-US" sz="4000" dirty="0" smtClean="0"/>
              <a:t> </a:t>
            </a:r>
            <a:r>
              <a:rPr lang="en-US" sz="4000" b="1" dirty="0" smtClean="0">
                <a:solidFill>
                  <a:srgbClr val="FFFF00"/>
                </a:solidFill>
              </a:rPr>
              <a:t>re-established</a:t>
            </a:r>
            <a:r>
              <a:rPr lang="en-US" sz="4000" dirty="0" smtClean="0"/>
              <a:t> toward the end of time - </a:t>
            </a:r>
            <a:r>
              <a:rPr lang="en-US" sz="4000" b="1" dirty="0" smtClean="0">
                <a:solidFill>
                  <a:srgbClr val="FF0000"/>
                </a:solidFill>
                <a:effectLst>
                  <a:glow rad="127000">
                    <a:srgbClr val="60F3FA"/>
                  </a:glow>
                </a:effectLst>
              </a:rPr>
              <a:t>WHAT TYPE OF CALENDAR WAS IN OPERATION </a:t>
            </a:r>
            <a:r>
              <a:rPr lang="en-US" sz="4000" dirty="0" smtClean="0"/>
              <a:t>while </a:t>
            </a:r>
            <a:r>
              <a:rPr lang="en-US" sz="4000" dirty="0" smtClean="0">
                <a:solidFill>
                  <a:srgbClr val="00FFFF"/>
                </a:solidFill>
              </a:rPr>
              <a:t>Yahusha</a:t>
            </a:r>
            <a:r>
              <a:rPr lang="en-US" sz="4000" dirty="0" smtClean="0"/>
              <a:t> was living on the earth?</a:t>
            </a:r>
          </a:p>
          <a:p>
            <a:endParaRPr lang="en-US" sz="4000" dirty="0"/>
          </a:p>
          <a:p>
            <a:r>
              <a:rPr lang="en-US" sz="4000" dirty="0"/>
              <a:t>T</a:t>
            </a:r>
            <a:r>
              <a:rPr lang="en-US" sz="4000" dirty="0" smtClean="0"/>
              <a:t>he power point – </a:t>
            </a:r>
            <a:r>
              <a:rPr lang="en-US" sz="4000" b="1" dirty="0" smtClean="0">
                <a:solidFill>
                  <a:srgbClr val="00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Yahusha’s Contempt </a:t>
            </a:r>
            <a:r>
              <a:rPr lang="en-US" sz="4000" dirty="0" smtClean="0"/>
              <a:t>– exposes </a:t>
            </a:r>
            <a:br>
              <a:rPr lang="en-US" sz="4000" dirty="0" smtClean="0"/>
            </a:br>
            <a:r>
              <a:rPr lang="en-US" sz="4000" u="sng" dirty="0" err="1" smtClean="0">
                <a:solidFill>
                  <a:srgbClr val="00B0FF"/>
                </a:solidFill>
              </a:rPr>
              <a:t>Yahusha</a:t>
            </a:r>
            <a:r>
              <a:rPr lang="en-US" sz="4000" dirty="0" smtClean="0"/>
              <a:t> </a:t>
            </a:r>
            <a:r>
              <a:rPr lang="en-US" sz="4000" u="sng" dirty="0" smtClean="0"/>
              <a:t>directly addressing calendar issues through witnessing</a:t>
            </a:r>
            <a:r>
              <a:rPr lang="en-US" sz="4000" dirty="0" smtClean="0"/>
              <a:t> while living on this earth!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1120461" y="296217"/>
            <a:ext cx="10681419" cy="1545462"/>
          </a:xfrm>
          <a:prstGeom prst="rect">
            <a:avLst/>
          </a:prstGeom>
          <a:solidFill>
            <a:schemeClr val="tx1"/>
          </a:solidFill>
          <a:ln w="5715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3600" b="1" u="sng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Important</a:t>
            </a:r>
            <a:r>
              <a:rPr lang="en-US" sz="36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! </a:t>
            </a:r>
            <a:r>
              <a:rPr lang="en-US" sz="2800" dirty="0" smtClean="0">
                <a:solidFill>
                  <a:srgbClr val="FF3399"/>
                </a:solidFill>
              </a:rPr>
              <a:t>- </a:t>
            </a:r>
            <a:r>
              <a:rPr lang="en-US" sz="2800" dirty="0">
                <a:solidFill>
                  <a:srgbClr val="FF3399"/>
                </a:solidFill>
              </a:rPr>
              <a:t>T</a:t>
            </a:r>
            <a:r>
              <a:rPr lang="en-US" sz="2800" dirty="0" smtClean="0">
                <a:solidFill>
                  <a:srgbClr val="FF3399"/>
                </a:solidFill>
              </a:rPr>
              <a:t>he </a:t>
            </a:r>
            <a:r>
              <a:rPr lang="en-US" sz="2800" b="1" u="sng" dirty="0" smtClean="0">
                <a:solidFill>
                  <a:srgbClr val="0000CC"/>
                </a:solidFill>
              </a:rPr>
              <a:t>Covenant Calendar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en-US" sz="2800" dirty="0" smtClean="0">
                <a:solidFill>
                  <a:srgbClr val="0000CC"/>
                </a:solidFill>
              </a:rPr>
              <a:t>of </a:t>
            </a:r>
            <a:r>
              <a:rPr lang="en-US" sz="2800" b="1" dirty="0" err="1" smtClean="0">
                <a:solidFill>
                  <a:srgbClr val="0000CC"/>
                </a:solidFill>
              </a:rPr>
              <a:t>Yahuah</a:t>
            </a:r>
            <a:r>
              <a:rPr lang="en-US" sz="2800" dirty="0" smtClean="0">
                <a:solidFill>
                  <a:srgbClr val="FF3399"/>
                </a:solidFill>
              </a:rPr>
              <a:t> has </a:t>
            </a:r>
            <a:r>
              <a:rPr lang="en-US" sz="2800" u="sng" dirty="0" smtClean="0">
                <a:solidFill>
                  <a:srgbClr val="FF3399"/>
                </a:solidFill>
              </a:rPr>
              <a:t>zero lunar </a:t>
            </a:r>
            <a:r>
              <a:rPr lang="en-US" sz="2800" dirty="0" smtClean="0">
                <a:solidFill>
                  <a:srgbClr val="FF3399"/>
                </a:solidFill>
              </a:rPr>
              <a:t>	</a:t>
            </a:r>
            <a:r>
              <a:rPr lang="en-US" sz="2800" u="sng" dirty="0" smtClean="0">
                <a:solidFill>
                  <a:srgbClr val="FF3399"/>
                </a:solidFill>
              </a:rPr>
              <a:t>connections</a:t>
            </a:r>
            <a:r>
              <a:rPr lang="en-US" sz="2800" dirty="0" smtClean="0">
                <a:solidFill>
                  <a:srgbClr val="FF3399"/>
                </a:solidFill>
              </a:rPr>
              <a:t>. It is </a:t>
            </a:r>
            <a:r>
              <a:rPr lang="en-US" sz="2800" b="1" u="sng" dirty="0" smtClean="0">
                <a:solidFill>
                  <a:schemeClr val="bg1"/>
                </a:solidFill>
              </a:rPr>
              <a:t>NOT</a:t>
            </a:r>
            <a:r>
              <a:rPr lang="en-US" sz="2800" dirty="0" smtClean="0">
                <a:solidFill>
                  <a:srgbClr val="FF3399"/>
                </a:solidFill>
              </a:rPr>
              <a:t> a </a:t>
            </a:r>
            <a:r>
              <a:rPr lang="en-US" sz="2800" dirty="0" err="1" smtClean="0">
                <a:solidFill>
                  <a:srgbClr val="FF3399"/>
                </a:solidFill>
              </a:rPr>
              <a:t>luni</a:t>
            </a:r>
            <a:r>
              <a:rPr lang="en-US" sz="2800" dirty="0" smtClean="0">
                <a:solidFill>
                  <a:srgbClr val="FF3399"/>
                </a:solidFill>
              </a:rPr>
              <a:t>/solar calendar but is a fully </a:t>
            </a:r>
          </a:p>
          <a:p>
            <a:pPr algn="ctr"/>
            <a:r>
              <a:rPr lang="en-US" sz="2800" b="1" u="sng" dirty="0" smtClean="0">
                <a:solidFill>
                  <a:srgbClr val="34E9FC"/>
                </a:solidFill>
                <a:latin typeface="Arial Black" pitchFamily="34" charset="0"/>
              </a:rPr>
              <a:t>LIGHT BASED</a:t>
            </a:r>
            <a:r>
              <a:rPr lang="en-US" sz="2800" b="1" dirty="0" smtClean="0">
                <a:solidFill>
                  <a:srgbClr val="34E9FC"/>
                </a:solidFill>
                <a:latin typeface="Arial Black" pitchFamily="34" charset="0"/>
              </a:rPr>
              <a:t> </a:t>
            </a:r>
            <a:r>
              <a:rPr lang="en-US" sz="2800" dirty="0" smtClean="0">
                <a:solidFill>
                  <a:srgbClr val="FF3399"/>
                </a:solidFill>
              </a:rPr>
              <a:t>calendar!</a:t>
            </a:r>
            <a:endParaRPr lang="en-US" sz="2800" dirty="0">
              <a:solidFill>
                <a:srgbClr val="FF3399"/>
              </a:solidFill>
            </a:endParaRPr>
          </a:p>
        </p:txBody>
      </p:sp>
      <p:sp>
        <p:nvSpPr>
          <p:cNvPr id="2" name="Explosion 1 1"/>
          <p:cNvSpPr/>
          <p:nvPr/>
        </p:nvSpPr>
        <p:spPr>
          <a:xfrm>
            <a:off x="183121" y="250735"/>
            <a:ext cx="1540904" cy="1530440"/>
          </a:xfrm>
          <a:prstGeom prst="irregularSeal1">
            <a:avLst/>
          </a:prstGeom>
          <a:solidFill>
            <a:srgbClr val="00B0FF"/>
          </a:solidFill>
          <a:ln w="57150">
            <a:solidFill>
              <a:srgbClr val="0000CC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51639" y="2146215"/>
            <a:ext cx="25758" cy="3490174"/>
          </a:xfrm>
          <a:prstGeom prst="straightConnector1">
            <a:avLst/>
          </a:prstGeom>
          <a:ln w="76200">
            <a:solidFill>
              <a:schemeClr val="bg1"/>
            </a:solidFill>
            <a:headEnd type="none" w="med" len="med"/>
            <a:tailEnd type="arrow" w="med" len="med"/>
          </a:ln>
          <a:effectLst>
            <a:glow rad="469900">
              <a:srgbClr val="00FF00">
                <a:alpha val="9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40833" y="64801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89385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374" y="72736"/>
            <a:ext cx="10754808" cy="758537"/>
          </a:xfrm>
          <a:solidFill>
            <a:srgbClr val="0070C0"/>
          </a:solidFill>
          <a:ln w="28575">
            <a:solidFill>
              <a:srgbClr val="00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Autofit/>
            <a:sp3d extrusionH="57150">
              <a:bevelT h="25400" prst="softRound"/>
            </a:sp3d>
          </a:bodyPr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latin typeface="Arial Rounded MT Bold" pitchFamily="34" charset="0"/>
              </a:rPr>
              <a:t>What  about  This  Possibility?</a:t>
            </a:r>
            <a:endParaRPr lang="en-US" sz="44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356" y="910722"/>
            <a:ext cx="11683625" cy="5753314"/>
          </a:xfrm>
          <a:solidFill>
            <a:schemeClr val="tx1"/>
          </a:solidFill>
          <a:ln w="76200">
            <a:solidFill>
              <a:srgbClr val="FFFF00"/>
            </a:solidFill>
          </a:ln>
          <a:effectLst>
            <a:glow rad="101600">
              <a:srgbClr val="43C0FF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lIns="182880" tIns="91440" anchor="ctr">
            <a:normAutofit/>
            <a:sp3d extrusionH="57150">
              <a:bevelT w="38100" h="38100"/>
            </a:sp3d>
          </a:bodyPr>
          <a:lstStyle/>
          <a:p>
            <a:pPr marL="0" indent="0">
              <a:lnSpc>
                <a:spcPct val="90000"/>
              </a:lnSpc>
              <a:spcAft>
                <a:spcPts val="1200"/>
              </a:spcAft>
              <a:buNone/>
            </a:pPr>
            <a:r>
              <a:rPr lang="en-US" sz="2800" b="1" u="sng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WHAT IF</a:t>
            </a:r>
            <a:r>
              <a:rPr lang="en-US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Isaiah was prophesying of the </a:t>
            </a:r>
            <a:r>
              <a:rPr lang="en-US" sz="2800" b="1" u="sng" dirty="0" smtClean="0">
                <a:solidFill>
                  <a:srgbClr val="00B050"/>
                </a:solidFill>
              </a:rPr>
              <a:t>imminent victory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of the Bride 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rgbClr val="00B050"/>
                </a:solidFill>
              </a:rPr>
              <a:t>(See Rev 12:1),</a:t>
            </a:r>
            <a:r>
              <a:rPr lang="en-US" sz="2800" dirty="0" smtClean="0">
                <a:solidFill>
                  <a:schemeClr val="bg1"/>
                </a:solidFill>
              </a:rPr>
              <a:t>  pertaining to the latter days, close to the end of the 6000 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years of allotted earthly time? </a:t>
            </a:r>
          </a:p>
          <a:p>
            <a:pPr marL="0" indent="0">
              <a:lnSpc>
                <a:spcPct val="90000"/>
              </a:lnSpc>
              <a:spcAft>
                <a:spcPts val="1200"/>
              </a:spcAft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And, </a:t>
            </a:r>
            <a:r>
              <a:rPr lang="en-US" sz="2800" b="1" u="sng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WHAT IF</a:t>
            </a:r>
            <a:r>
              <a:rPr lang="en-US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Isaiah is forecasting that the </a:t>
            </a:r>
            <a:r>
              <a:rPr lang="en-US" sz="28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lunar calendar will be replaced</a:t>
            </a:r>
            <a:r>
              <a:rPr lang="en-US" sz="2800" i="1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and the </a:t>
            </a:r>
            <a:r>
              <a:rPr lang="en-US" sz="2800" b="1" u="sng" dirty="0">
                <a:solidFill>
                  <a:srgbClr val="0000CC"/>
                </a:solidFill>
              </a:rPr>
              <a:t>Mo-edim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(Appointed </a:t>
            </a:r>
            <a:r>
              <a:rPr lang="en-US" sz="2800" dirty="0" smtClean="0">
                <a:solidFill>
                  <a:schemeClr val="bg1"/>
                </a:solidFill>
              </a:rPr>
              <a:t>Times)</a:t>
            </a:r>
            <a:r>
              <a:rPr lang="en-US" sz="2800" i="1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will once again </a:t>
            </a:r>
            <a:br>
              <a:rPr lang="en-US" sz="2800" i="1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en-US" sz="2800" i="1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be </a:t>
            </a:r>
            <a:r>
              <a:rPr lang="en-US" sz="2800" i="1" dirty="0" smtClean="0"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rgbClr val="00FF00">
                      <a:alpha val="84000"/>
                    </a:srgbClr>
                  </a:glow>
                </a:effectLst>
                <a:latin typeface="Arial Black" panose="020B0A04020102020204" pitchFamily="34" charset="0"/>
              </a:rPr>
              <a:t>RESTORED</a:t>
            </a:r>
            <a:r>
              <a:rPr lang="en-US" sz="2800" i="1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 and be centered on the </a:t>
            </a:r>
            <a:r>
              <a:rPr lang="en-US" sz="2800" i="1" dirty="0" smtClean="0">
                <a:solidFill>
                  <a:schemeClr val="accent4">
                    <a:lumMod val="75000"/>
                  </a:schemeClr>
                </a:solidFill>
                <a:effectLst>
                  <a:glow rad="127000">
                    <a:srgbClr val="60F3FA"/>
                  </a:glow>
                </a:effectLst>
                <a:latin typeface="Arial Black" panose="020B0A04020102020204" pitchFamily="34" charset="0"/>
              </a:rPr>
              <a:t>Covenant Calendar? </a:t>
            </a:r>
          </a:p>
          <a:p>
            <a:pPr marL="0" lvl="0" indent="0">
              <a:lnSpc>
                <a:spcPct val="90000"/>
              </a:lnSpc>
              <a:spcAft>
                <a:spcPts val="1200"/>
              </a:spcAft>
              <a:buClr>
                <a:prstClr val="white"/>
              </a:buClr>
              <a:buNone/>
            </a:pPr>
            <a:r>
              <a:rPr lang="en-US" sz="2800" b="1" dirty="0" smtClean="0">
                <a:solidFill>
                  <a:srgbClr val="0000FF"/>
                </a:solidFill>
              </a:rPr>
              <a:t>Yahuah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u="sng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HATES</a:t>
            </a:r>
            <a:r>
              <a:rPr lang="en-US" sz="2800" dirty="0" smtClean="0">
                <a:solidFill>
                  <a:schemeClr val="bg1"/>
                </a:solidFill>
              </a:rPr>
              <a:t> the lunar calendar </a:t>
            </a:r>
            <a:r>
              <a:rPr lang="en-US" sz="2800" dirty="0">
                <a:solidFill>
                  <a:schemeClr val="bg1"/>
                </a:solidFill>
              </a:rPr>
              <a:t>because it is based </a:t>
            </a:r>
            <a:r>
              <a:rPr lang="en-US" sz="2800" dirty="0" smtClean="0">
                <a:solidFill>
                  <a:schemeClr val="bg1"/>
                </a:solidFill>
              </a:rPr>
              <a:t>upon the infusion 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of </a:t>
            </a:r>
            <a:r>
              <a:rPr lang="en-US" sz="2800" b="1" u="sng" dirty="0" smtClean="0">
                <a:solidFill>
                  <a:srgbClr val="FF0000"/>
                </a:solidFill>
              </a:rPr>
              <a:t>false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u="sng" dirty="0" smtClean="0">
                <a:solidFill>
                  <a:srgbClr val="FF0000"/>
                </a:solidFill>
              </a:rPr>
              <a:t>pagan</a:t>
            </a:r>
            <a:r>
              <a:rPr lang="en-US" sz="2800" b="1" dirty="0" smtClean="0">
                <a:solidFill>
                  <a:srgbClr val="FF0000"/>
                </a:solidFill>
              </a:rPr>
              <a:t>, </a:t>
            </a:r>
            <a:r>
              <a:rPr lang="en-US" sz="2800" b="1" u="sng" dirty="0">
                <a:solidFill>
                  <a:srgbClr val="FF0000"/>
                </a:solidFill>
              </a:rPr>
              <a:t>lunar </a:t>
            </a:r>
            <a:r>
              <a:rPr lang="en-US" sz="2800" b="1" u="sng" dirty="0" smtClean="0">
                <a:solidFill>
                  <a:srgbClr val="FF0000"/>
                </a:solidFill>
              </a:rPr>
              <a:t>traditions on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u="sng" dirty="0" smtClean="0">
                <a:solidFill>
                  <a:schemeClr val="accent5">
                    <a:lumMod val="75000"/>
                  </a:schemeClr>
                </a:solidFill>
              </a:rPr>
              <a:t>His </a:t>
            </a:r>
            <a:r>
              <a:rPr lang="en-US" sz="2800" b="1" u="sng" dirty="0">
                <a:solidFill>
                  <a:schemeClr val="accent5">
                    <a:lumMod val="75000"/>
                  </a:schemeClr>
                </a:solidFill>
              </a:rPr>
              <a:t>Mo-edim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(Appointed Times</a:t>
            </a:r>
            <a:r>
              <a:rPr lang="en-US" sz="2800" dirty="0" smtClean="0">
                <a:solidFill>
                  <a:schemeClr val="bg1"/>
                </a:solidFill>
              </a:rPr>
              <a:t>). </a:t>
            </a:r>
          </a:p>
          <a:p>
            <a:pPr marL="0" lvl="0" indent="0">
              <a:lnSpc>
                <a:spcPct val="90000"/>
              </a:lnSpc>
              <a:spcAft>
                <a:spcPts val="1200"/>
              </a:spcAft>
              <a:buClr>
                <a:prstClr val="white"/>
              </a:buClr>
              <a:buNone/>
            </a:pPr>
            <a:r>
              <a:rPr lang="en-US" sz="2800" dirty="0" smtClean="0">
                <a:solidFill>
                  <a:srgbClr val="008080"/>
                </a:solidFill>
                <a:latin typeface="Georgia" panose="02040502050405020303" pitchFamily="18" charset="0"/>
              </a:rPr>
              <a:t>Please read this verse again!</a:t>
            </a:r>
          </a:p>
          <a:p>
            <a:pPr marL="914400" lvl="1" indent="-457200">
              <a:lnSpc>
                <a:spcPct val="90000"/>
              </a:lnSpc>
              <a:buClr>
                <a:prstClr val="white"/>
              </a:buClr>
              <a:buNone/>
            </a:pPr>
            <a:r>
              <a:rPr lang="en-US" sz="2800" b="1" dirty="0" smtClean="0">
                <a:solidFill>
                  <a:srgbClr val="008080"/>
                </a:solidFill>
                <a:latin typeface="Georgia" panose="02040502050405020303" pitchFamily="18" charset="0"/>
              </a:rPr>
              <a:t>Isa 2:2</a:t>
            </a:r>
            <a:r>
              <a:rPr lang="en-US" sz="28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n-US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And it shall be </a:t>
            </a:r>
            <a:r>
              <a:rPr lang="en-US" sz="2800" b="1" i="1" dirty="0" smtClean="0">
                <a:solidFill>
                  <a:srgbClr val="BC70EE">
                    <a:lumMod val="75000"/>
                  </a:srgbClr>
                </a:solidFill>
                <a:latin typeface="Georgia" panose="02040502050405020303" pitchFamily="18" charset="0"/>
              </a:rPr>
              <a:t>in the latter days </a:t>
            </a:r>
            <a:r>
              <a:rPr lang="en-US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that the </a:t>
            </a:r>
            <a:r>
              <a:rPr lang="en-US" sz="2800" b="1" dirty="0" smtClean="0">
                <a:solidFill>
                  <a:srgbClr val="BC70EE">
                    <a:lumMod val="75000"/>
                  </a:srgbClr>
                </a:solidFill>
                <a:latin typeface="Georgia" panose="02040502050405020303" pitchFamily="18" charset="0"/>
              </a:rPr>
              <a:t>mountain </a:t>
            </a:r>
            <a:br>
              <a:rPr lang="en-US" sz="2800" b="1" dirty="0" smtClean="0">
                <a:solidFill>
                  <a:srgbClr val="BC70EE">
                    <a:lumMod val="75000"/>
                  </a:srgbClr>
                </a:solidFill>
                <a:latin typeface="Georgia" panose="02040502050405020303" pitchFamily="18" charset="0"/>
              </a:rPr>
            </a:br>
            <a:r>
              <a:rPr lang="en-US" sz="2400" dirty="0" smtClean="0">
                <a:solidFill>
                  <a:srgbClr val="BC70EE">
                    <a:lumMod val="75000"/>
                  </a:srgbClr>
                </a:solidFill>
                <a:latin typeface="Georgia" panose="02040502050405020303" pitchFamily="18" charset="0"/>
              </a:rPr>
              <a:t>[</a:t>
            </a:r>
            <a:r>
              <a:rPr lang="en-US" sz="2400" i="1" dirty="0" smtClean="0">
                <a:solidFill>
                  <a:srgbClr val="BC70EE">
                    <a:lumMod val="75000"/>
                  </a:srgbClr>
                </a:solidFill>
                <a:latin typeface="Georgia" panose="02040502050405020303" pitchFamily="18" charset="0"/>
              </a:rPr>
              <a:t>The Mo-edim</a:t>
            </a:r>
            <a:r>
              <a:rPr lang="en-US" sz="2400" dirty="0" smtClean="0">
                <a:solidFill>
                  <a:srgbClr val="BC70EE">
                    <a:lumMod val="75000"/>
                  </a:srgbClr>
                </a:solidFill>
                <a:latin typeface="Georgia" panose="02040502050405020303" pitchFamily="18" charset="0"/>
              </a:rPr>
              <a:t>] </a:t>
            </a:r>
            <a:r>
              <a:rPr lang="en-US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of the House of </a:t>
            </a:r>
            <a:r>
              <a:rPr lang="he-IL" sz="2800" b="1" dirty="0" smtClean="0">
                <a:solidFill>
                  <a:srgbClr val="0000FF"/>
                </a:solidFill>
                <a:latin typeface="SBL Hebrew"/>
              </a:rPr>
              <a:t>יהוה</a:t>
            </a:r>
            <a:r>
              <a:rPr lang="en-US" sz="2800" b="1" dirty="0" smtClean="0">
                <a:solidFill>
                  <a:srgbClr val="0000FF"/>
                </a:solidFill>
                <a:latin typeface="Georgia" panose="02040502050405020303" pitchFamily="18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Georgia" panose="02040502050405020303" pitchFamily="18" charset="0"/>
              </a:rPr>
              <a:t>[Yahuah] </a:t>
            </a:r>
            <a:r>
              <a:rPr lang="en-US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is established </a:t>
            </a:r>
            <a:br>
              <a:rPr lang="en-US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</a:br>
            <a:r>
              <a:rPr lang="en-US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on the </a:t>
            </a:r>
            <a:r>
              <a:rPr lang="en-US" sz="2800" dirty="0" smtClean="0">
                <a:solidFill>
                  <a:srgbClr val="F77754">
                    <a:lumMod val="75000"/>
                  </a:srgbClr>
                </a:solidFill>
                <a:latin typeface="Georgia" panose="02040502050405020303" pitchFamily="18" charset="0"/>
              </a:rPr>
              <a:t>top of the mountains,</a:t>
            </a:r>
            <a:r>
              <a:rPr lang="en-US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and </a:t>
            </a:r>
            <a:r>
              <a:rPr lang="en-US" sz="2800" dirty="0" smtClean="0">
                <a:solidFill>
                  <a:srgbClr val="F77754">
                    <a:lumMod val="75000"/>
                  </a:srgbClr>
                </a:solidFill>
                <a:latin typeface="Georgia" panose="02040502050405020303" pitchFamily="18" charset="0"/>
              </a:rPr>
              <a:t>shall be exalted above the hills.</a:t>
            </a:r>
            <a:r>
              <a:rPr lang="en-US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And all nations shall flow to it. </a:t>
            </a:r>
            <a:endParaRPr lang="en-US" sz="2800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36273" y="3475689"/>
            <a:ext cx="11149591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388917" y="3061507"/>
            <a:ext cx="2156574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6278137" y="3864541"/>
            <a:ext cx="5793369" cy="1249251"/>
            <a:chOff x="6278137" y="3864541"/>
            <a:chExt cx="5793369" cy="1249251"/>
          </a:xfrm>
        </p:grpSpPr>
        <p:cxnSp>
          <p:nvCxnSpPr>
            <p:cNvPr id="13" name="Straight Arrow Connector 12"/>
            <p:cNvCxnSpPr/>
            <p:nvPr/>
          </p:nvCxnSpPr>
          <p:spPr>
            <a:xfrm flipH="1">
              <a:off x="6278137" y="4628271"/>
              <a:ext cx="490821" cy="485521"/>
            </a:xfrm>
            <a:prstGeom prst="straightConnector1">
              <a:avLst/>
            </a:prstGeom>
            <a:ln w="76200">
              <a:solidFill>
                <a:srgbClr val="FF0066"/>
              </a:solidFill>
              <a:headEnd type="none" w="med" len="med"/>
              <a:tailEnd type="arrow" w="med" len="med"/>
            </a:ln>
            <a:effectLst>
              <a:glow rad="101600">
                <a:srgbClr val="43C0FF">
                  <a:alpha val="6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6728464" y="4586068"/>
              <a:ext cx="4500814" cy="42203"/>
            </a:xfrm>
            <a:prstGeom prst="line">
              <a:avLst/>
            </a:prstGeom>
            <a:ln w="57150">
              <a:solidFill>
                <a:srgbClr val="FF0066"/>
              </a:solidFill>
              <a:headEnd type="oval" w="med" len="med"/>
              <a:tailEnd type="oval" w="med" len="med"/>
            </a:ln>
            <a:effectLst>
              <a:glow rad="101600">
                <a:srgbClr val="43C0FF">
                  <a:alpha val="6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/>
            <p:cNvGrpSpPr/>
            <p:nvPr/>
          </p:nvGrpSpPr>
          <p:grpSpPr>
            <a:xfrm>
              <a:off x="10171971" y="3864541"/>
              <a:ext cx="1899535" cy="1249251"/>
              <a:chOff x="9912196" y="3760631"/>
              <a:chExt cx="1899535" cy="1249251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 flipH="1">
                <a:off x="9912196" y="4670054"/>
                <a:ext cx="515155" cy="283336"/>
              </a:xfrm>
              <a:prstGeom prst="straightConnector1">
                <a:avLst/>
              </a:prstGeom>
              <a:ln w="76200">
                <a:solidFill>
                  <a:srgbClr val="FF0066"/>
                </a:solidFill>
                <a:headEnd type="none" w="med" len="med"/>
                <a:tailEnd type="arrow" w="med" len="med"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Explosion 1 3"/>
              <p:cNvSpPr/>
              <p:nvPr/>
            </p:nvSpPr>
            <p:spPr>
              <a:xfrm>
                <a:off x="10407934" y="3760631"/>
                <a:ext cx="1403797" cy="1249251"/>
              </a:xfrm>
              <a:prstGeom prst="irregularSeal1">
                <a:avLst/>
              </a:prstGeom>
              <a:solidFill>
                <a:srgbClr val="60F3FA"/>
              </a:solidFill>
              <a:ln w="57150">
                <a:solidFill>
                  <a:srgbClr val="FF0066"/>
                </a:solidFill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cene3d>
                <a:camera prst="perspectiveFront" fov="3300000">
                  <a:rot lat="486000" lon="19530000" rev="174000"/>
                </a:camera>
                <a:lightRig rig="harsh" dir="t">
                  <a:rot lat="0" lon="0" rev="3000000"/>
                </a:lightRig>
              </a:scene3d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687668" y="64801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01124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508" y="223234"/>
            <a:ext cx="11582054" cy="1231493"/>
          </a:xfrm>
          <a:solidFill>
            <a:srgbClr val="0070C0"/>
          </a:solidFill>
          <a:ln w="38100">
            <a:solidFill>
              <a:srgbClr val="CC66F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>
            <a:prstTxWarp prst="textChevron">
              <a:avLst/>
            </a:prstTxWarp>
            <a:sp3d extrusionH="57150">
              <a:bevelT h="25400" prst="softRound"/>
            </a:sp3d>
          </a:bodyPr>
          <a:lstStyle/>
          <a:p>
            <a:r>
              <a:rPr lang="en-US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 RECOGNITION OF OLD PATHS – </a:t>
            </a:r>
            <a:r>
              <a:rPr lang="en-US" b="1" cap="none" dirty="0" smtClean="0">
                <a:ln w="127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00"/>
                  </a:glow>
                </a:effectLst>
              </a:rPr>
              <a:t>RESTORED</a:t>
            </a:r>
            <a:r>
              <a:rPr lang="en-US" b="1" cap="none" dirty="0">
                <a:ln w="127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27000">
                    <a:srgbClr val="FFFF00"/>
                  </a:glow>
                </a:effectLst>
              </a:rPr>
              <a:t>!</a:t>
            </a:r>
            <a:r>
              <a:rPr lang="en-US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	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007" y="1634836"/>
            <a:ext cx="11599535" cy="5015346"/>
          </a:xfrm>
          <a:solidFill>
            <a:schemeClr val="tx1"/>
          </a:solidFill>
          <a:ln w="38100">
            <a:solidFill>
              <a:srgbClr val="FF0066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91440" tIns="91440" anchor="ctr">
            <a:normAutofit fontScale="92500" lnSpcReduction="10000"/>
            <a:sp3d extrusionH="57150">
              <a:bevelT h="25400" prst="softRound"/>
            </a:sp3d>
          </a:bodyPr>
          <a:lstStyle/>
          <a:p>
            <a:pPr marL="0" lvl="0" indent="0">
              <a:spcAft>
                <a:spcPts val="1800"/>
              </a:spcAft>
              <a:buClr>
                <a:prstClr val="white"/>
              </a:buClr>
              <a:buNone/>
            </a:pPr>
            <a:r>
              <a:rPr lang="en-US" sz="3000" b="1" dirty="0" smtClean="0">
                <a:solidFill>
                  <a:srgbClr val="008080"/>
                </a:solidFill>
              </a:rPr>
              <a:t>Questions </a:t>
            </a:r>
            <a:r>
              <a:rPr lang="en-US" sz="3000" dirty="0">
                <a:solidFill>
                  <a:schemeClr val="bg1"/>
                </a:solidFill>
              </a:rPr>
              <a:t>a</a:t>
            </a:r>
            <a:r>
              <a:rPr lang="en-US" sz="3000" dirty="0" smtClean="0">
                <a:solidFill>
                  <a:schemeClr val="bg1"/>
                </a:solidFill>
              </a:rPr>
              <a:t>bout the </a:t>
            </a:r>
            <a:r>
              <a:rPr lang="en-US" sz="3000" dirty="0" smtClean="0">
                <a:solidFill>
                  <a:srgbClr val="FF0000"/>
                </a:solidFill>
              </a:rPr>
              <a:t>re-establishment</a:t>
            </a:r>
            <a:r>
              <a:rPr lang="en-US" sz="3000" dirty="0" smtClean="0">
                <a:solidFill>
                  <a:srgbClr val="008080"/>
                </a:solidFill>
              </a:rPr>
              <a:t> </a:t>
            </a:r>
            <a:r>
              <a:rPr lang="en-US" sz="3000" dirty="0" smtClean="0">
                <a:solidFill>
                  <a:schemeClr val="bg1"/>
                </a:solidFill>
              </a:rPr>
              <a:t>of</a:t>
            </a:r>
            <a:r>
              <a:rPr lang="en-US" sz="3000" dirty="0" smtClean="0">
                <a:solidFill>
                  <a:srgbClr val="008080"/>
                </a:solidFill>
              </a:rPr>
              <a:t> “Old Paths” to </a:t>
            </a:r>
            <a:r>
              <a:rPr lang="en-US" sz="3000" dirty="0">
                <a:solidFill>
                  <a:srgbClr val="008080"/>
                </a:solidFill>
              </a:rPr>
              <a:t>d</a:t>
            </a:r>
            <a:r>
              <a:rPr lang="en-US" sz="3000" dirty="0" smtClean="0">
                <a:solidFill>
                  <a:srgbClr val="008080"/>
                </a:solidFill>
              </a:rPr>
              <a:t>well in (Jer 6:16): </a:t>
            </a:r>
            <a:br>
              <a:rPr lang="en-US" sz="3000" dirty="0" smtClean="0">
                <a:solidFill>
                  <a:srgbClr val="008080"/>
                </a:solidFill>
              </a:rPr>
            </a:br>
            <a:r>
              <a:rPr lang="en-US" sz="3000" b="1" dirty="0" smtClean="0">
                <a:solidFill>
                  <a:srgbClr val="0000CC"/>
                </a:solidFill>
              </a:rPr>
              <a:t>1. </a:t>
            </a:r>
            <a:r>
              <a:rPr lang="en-US" sz="3000" dirty="0" smtClean="0">
                <a:solidFill>
                  <a:schemeClr val="bg1"/>
                </a:solidFill>
              </a:rPr>
              <a:t>Can Isaiah be speaking about the </a:t>
            </a:r>
            <a:r>
              <a:rPr lang="en-US" sz="3000" b="1" dirty="0" smtClean="0">
                <a:solidFill>
                  <a:srgbClr val="FFC000"/>
                </a:solidFill>
                <a:effectLst>
                  <a:glow rad="190500">
                    <a:srgbClr val="60F3FA"/>
                  </a:glow>
                </a:effectLst>
              </a:rPr>
              <a:t>Light</a:t>
            </a:r>
            <a:r>
              <a:rPr lang="en-US" sz="3000" b="1" dirty="0" smtClean="0">
                <a:solidFill>
                  <a:srgbClr val="FFC000"/>
                </a:solidFill>
              </a:rPr>
              <a:t> </a:t>
            </a:r>
            <a:r>
              <a:rPr lang="en-US" sz="3000" b="1" u="sng" dirty="0" smtClean="0">
                <a:solidFill>
                  <a:srgbClr val="FFC000"/>
                </a:solidFill>
              </a:rPr>
              <a:t>based Mo-edim</a:t>
            </a:r>
            <a:r>
              <a:rPr lang="en-US" sz="3000" b="1" dirty="0" smtClean="0">
                <a:solidFill>
                  <a:srgbClr val="FFC000"/>
                </a:solidFill>
              </a:rPr>
              <a:t> </a:t>
            </a:r>
            <a:r>
              <a:rPr lang="en-US" sz="3000" dirty="0" smtClean="0">
                <a:solidFill>
                  <a:schemeClr val="bg1"/>
                </a:solidFill>
              </a:rPr>
              <a:t>(Appointed Times) which are forever to be determined by the Statutes of </a:t>
            </a:r>
            <a:r>
              <a:rPr lang="en-US" sz="3000" b="1" dirty="0" smtClean="0">
                <a:solidFill>
                  <a:srgbClr val="0000FF"/>
                </a:solidFill>
              </a:rPr>
              <a:t>Yahuah?  </a:t>
            </a:r>
            <a:br>
              <a:rPr lang="en-US" sz="3000" b="1" dirty="0" smtClean="0">
                <a:solidFill>
                  <a:srgbClr val="0000FF"/>
                </a:solidFill>
              </a:rPr>
            </a:br>
            <a:r>
              <a:rPr lang="en-US" sz="3000" b="1" dirty="0" smtClean="0">
                <a:solidFill>
                  <a:srgbClr val="0000FF"/>
                </a:solidFill>
              </a:rPr>
              <a:t>2. </a:t>
            </a:r>
            <a:r>
              <a:rPr lang="en-US" sz="3000" b="1" dirty="0" smtClean="0">
                <a:solidFill>
                  <a:srgbClr val="FF0000"/>
                </a:solidFill>
              </a:rPr>
              <a:t>Is Jeremiah prophesying of an imminent  correction </a:t>
            </a:r>
            <a:r>
              <a:rPr lang="en-US" sz="3000" b="1" u="sng" dirty="0" smtClean="0">
                <a:solidFill>
                  <a:srgbClr val="FF0000"/>
                </a:solidFill>
              </a:rPr>
              <a:t>that will be made</a:t>
            </a:r>
            <a:r>
              <a:rPr lang="en-US" sz="3000" b="1" dirty="0" smtClean="0">
                <a:solidFill>
                  <a:srgbClr val="FF0000"/>
                </a:solidFill>
              </a:rPr>
              <a:t> to man’s </a:t>
            </a:r>
            <a:r>
              <a:rPr lang="en-US" sz="3000" b="1" dirty="0" smtClean="0">
                <a:solidFill>
                  <a:schemeClr val="bg1"/>
                </a:solidFill>
                <a:effectLst>
                  <a:glow rad="127000">
                    <a:srgbClr val="00FF00"/>
                  </a:glow>
                </a:effectLst>
              </a:rPr>
              <a:t>traditions, </a:t>
            </a:r>
            <a:r>
              <a:rPr lang="en-US" sz="3000" b="1" dirty="0" smtClean="0">
                <a:solidFill>
                  <a:srgbClr val="FF0000"/>
                </a:solidFill>
              </a:rPr>
              <a:t>which are </a:t>
            </a:r>
            <a:r>
              <a:rPr lang="en-US" sz="3000" dirty="0" smtClean="0">
                <a:solidFill>
                  <a:schemeClr val="bg1"/>
                </a:solidFill>
                <a:effectLst>
                  <a:glow rad="127000">
                    <a:srgbClr val="00FF00"/>
                  </a:glow>
                </a:effectLst>
                <a:latin typeface="Arial Black" panose="020B0A04020102020204" pitchFamily="34" charset="0"/>
              </a:rPr>
              <a:t>HATED</a:t>
            </a:r>
            <a:r>
              <a:rPr lang="en-US" sz="3000" dirty="0" smtClean="0">
                <a:solidFill>
                  <a:schemeClr val="bg1"/>
                </a:solidFill>
              </a:rPr>
              <a:t> by </a:t>
            </a:r>
            <a:r>
              <a:rPr lang="en-US" sz="3000" b="1" dirty="0" smtClean="0">
                <a:solidFill>
                  <a:srgbClr val="0000FF"/>
                </a:solidFill>
              </a:rPr>
              <a:t>Yahuah? </a:t>
            </a:r>
            <a:r>
              <a:rPr lang="en-US" sz="3000" dirty="0" smtClean="0">
                <a:solidFill>
                  <a:srgbClr val="00B050"/>
                </a:solidFill>
              </a:rPr>
              <a:t>(</a:t>
            </a:r>
            <a:r>
              <a:rPr lang="en-US" sz="3000" dirty="0">
                <a:solidFill>
                  <a:srgbClr val="00B050"/>
                </a:solidFill>
              </a:rPr>
              <a:t>R</a:t>
            </a:r>
            <a:r>
              <a:rPr lang="en-US" sz="3000" dirty="0" smtClean="0">
                <a:solidFill>
                  <a:srgbClr val="00B050"/>
                </a:solidFill>
              </a:rPr>
              <a:t>eference Isaiah 1:11-16.)</a:t>
            </a:r>
            <a:endParaRPr lang="en-US" sz="3000" dirty="0" smtClean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pPr marL="457200" lvl="1" indent="-457200">
              <a:buClr>
                <a:prstClr val="white"/>
              </a:buClr>
              <a:buNone/>
            </a:pPr>
            <a:r>
              <a:rPr lang="en-US" sz="3000" b="1" dirty="0" smtClean="0">
                <a:solidFill>
                  <a:srgbClr val="008080"/>
                </a:solidFill>
                <a:latin typeface="Georgia" panose="02040502050405020303" pitchFamily="18" charset="0"/>
              </a:rPr>
              <a:t>Isa </a:t>
            </a:r>
            <a:r>
              <a:rPr lang="en-US" sz="3000" b="1" dirty="0">
                <a:solidFill>
                  <a:srgbClr val="008080"/>
                </a:solidFill>
                <a:latin typeface="Georgia" panose="02040502050405020303" pitchFamily="18" charset="0"/>
              </a:rPr>
              <a:t>2:3</a:t>
            </a:r>
            <a:r>
              <a:rPr lang="en-US" sz="3000" b="1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n-US" sz="3000" dirty="0">
                <a:solidFill>
                  <a:prstClr val="black"/>
                </a:solidFill>
                <a:latin typeface="Georgia" panose="02040502050405020303" pitchFamily="18" charset="0"/>
              </a:rPr>
              <a:t>And many peoples shall come and say, “Come, and let us go up to the </a:t>
            </a:r>
            <a:r>
              <a:rPr lang="en-US" sz="3000" b="1" dirty="0">
                <a:solidFill>
                  <a:srgbClr val="BC70EE">
                    <a:lumMod val="75000"/>
                  </a:srgbClr>
                </a:solidFill>
                <a:latin typeface="Georgia" panose="02040502050405020303" pitchFamily="18" charset="0"/>
              </a:rPr>
              <a:t>mountain </a:t>
            </a:r>
            <a:r>
              <a:rPr lang="en-US" sz="2600" dirty="0">
                <a:solidFill>
                  <a:srgbClr val="BC70EE">
                    <a:lumMod val="75000"/>
                  </a:srgbClr>
                </a:solidFill>
                <a:latin typeface="Georgia" panose="02040502050405020303" pitchFamily="18" charset="0"/>
              </a:rPr>
              <a:t>[</a:t>
            </a:r>
            <a:r>
              <a:rPr lang="en-US" sz="2600" i="1" dirty="0">
                <a:solidFill>
                  <a:srgbClr val="BC70EE">
                    <a:lumMod val="75000"/>
                  </a:srgbClr>
                </a:solidFill>
                <a:latin typeface="Georgia" panose="02040502050405020303" pitchFamily="18" charset="0"/>
              </a:rPr>
              <a:t>Mo-</a:t>
            </a:r>
            <a:r>
              <a:rPr lang="en-US" sz="2600" i="1" dirty="0" err="1">
                <a:solidFill>
                  <a:srgbClr val="BC70EE">
                    <a:lumMod val="75000"/>
                  </a:srgbClr>
                </a:solidFill>
                <a:latin typeface="Georgia" panose="02040502050405020303" pitchFamily="18" charset="0"/>
              </a:rPr>
              <a:t>edim</a:t>
            </a:r>
            <a:r>
              <a:rPr lang="en-US" sz="2600" dirty="0">
                <a:solidFill>
                  <a:srgbClr val="BC70EE">
                    <a:lumMod val="75000"/>
                  </a:srgbClr>
                </a:solidFill>
                <a:latin typeface="Georgia" panose="02040502050405020303" pitchFamily="18" charset="0"/>
              </a:rPr>
              <a:t>] </a:t>
            </a:r>
            <a:r>
              <a:rPr lang="en-US" sz="3000" dirty="0">
                <a:solidFill>
                  <a:prstClr val="black"/>
                </a:solidFill>
                <a:latin typeface="Georgia" panose="02040502050405020303" pitchFamily="18" charset="0"/>
              </a:rPr>
              <a:t>of  </a:t>
            </a:r>
            <a:r>
              <a:rPr lang="he-IL" sz="3000" b="1" dirty="0">
                <a:solidFill>
                  <a:srgbClr val="0000FF"/>
                </a:solidFill>
                <a:latin typeface="SBL Hebrew"/>
              </a:rPr>
              <a:t>יהוה</a:t>
            </a:r>
            <a:r>
              <a:rPr lang="en-US" sz="3000" b="1" dirty="0">
                <a:solidFill>
                  <a:srgbClr val="0000FF"/>
                </a:solidFill>
                <a:latin typeface="Georgia" panose="02040502050405020303" pitchFamily="18" charset="0"/>
              </a:rPr>
              <a:t> </a:t>
            </a:r>
            <a:r>
              <a:rPr lang="en-US" sz="2600" dirty="0">
                <a:solidFill>
                  <a:srgbClr val="0000FF"/>
                </a:solidFill>
                <a:latin typeface="Georgia" panose="02040502050405020303" pitchFamily="18" charset="0"/>
              </a:rPr>
              <a:t>[Yahuah</a:t>
            </a:r>
            <a:r>
              <a:rPr lang="en-US" sz="2600" dirty="0" smtClean="0">
                <a:solidFill>
                  <a:srgbClr val="0000FF"/>
                </a:solidFill>
                <a:latin typeface="Georgia" panose="02040502050405020303" pitchFamily="18" charset="0"/>
              </a:rPr>
              <a:t>]</a:t>
            </a:r>
            <a:r>
              <a:rPr lang="en-US" sz="3000" dirty="0" smtClean="0">
                <a:solidFill>
                  <a:srgbClr val="0000FF"/>
                </a:solidFill>
                <a:latin typeface="Georgia" panose="02040502050405020303" pitchFamily="18" charset="0"/>
              </a:rPr>
              <a:t>,</a:t>
            </a:r>
            <a:r>
              <a:rPr lang="en-US" sz="3000" b="1" dirty="0" smtClean="0">
                <a:solidFill>
                  <a:srgbClr val="0000FF"/>
                </a:solidFill>
                <a:latin typeface="Georgia" panose="02040502050405020303" pitchFamily="18" charset="0"/>
              </a:rPr>
              <a:t>  </a:t>
            </a:r>
            <a:r>
              <a:rPr lang="en-US" sz="3000" dirty="0">
                <a:solidFill>
                  <a:prstClr val="black"/>
                </a:solidFill>
                <a:latin typeface="Georgia" panose="02040502050405020303" pitchFamily="18" charset="0"/>
              </a:rPr>
              <a:t>to the House of the Elohim of Ya</a:t>
            </a:r>
            <a:r>
              <a:rPr lang="en-US" sz="3000" dirty="0">
                <a:solidFill>
                  <a:prstClr val="black"/>
                </a:solidFill>
                <a:latin typeface="TITUS Cyberbit Basic" panose="02020603050405020304" pitchFamily="18" charset="0"/>
              </a:rPr>
              <a:t>ʽ</a:t>
            </a:r>
            <a:r>
              <a:rPr lang="en-US" sz="3000" dirty="0">
                <a:solidFill>
                  <a:prstClr val="black"/>
                </a:solidFill>
                <a:latin typeface="Georgia" panose="02040502050405020303" pitchFamily="18" charset="0"/>
              </a:rPr>
              <a:t>aqo</a:t>
            </a:r>
            <a:r>
              <a:rPr lang="en-US" sz="3000" dirty="0">
                <a:solidFill>
                  <a:prstClr val="black"/>
                </a:solidFill>
                <a:latin typeface="TITUS Cyberbit Basic" panose="02020603050405020304" pitchFamily="18" charset="0"/>
              </a:rPr>
              <a:t>ḇ</a:t>
            </a:r>
            <a:r>
              <a:rPr lang="en-US" sz="3000" dirty="0">
                <a:solidFill>
                  <a:prstClr val="black"/>
                </a:solidFill>
                <a:latin typeface="Georgia" panose="02040502050405020303" pitchFamily="18" charset="0"/>
              </a:rPr>
              <a:t>, and let Him teach us </a:t>
            </a:r>
            <a:r>
              <a:rPr lang="en-US" sz="3000" b="1" dirty="0">
                <a:solidFill>
                  <a:srgbClr val="0000CC"/>
                </a:solidFill>
                <a:effectLst>
                  <a:glow rad="342900">
                    <a:srgbClr val="FFFF00">
                      <a:alpha val="88000"/>
                    </a:srgbClr>
                  </a:glow>
                </a:effectLst>
                <a:latin typeface="Georgia" panose="02040502050405020303" pitchFamily="18" charset="0"/>
              </a:rPr>
              <a:t>His</a:t>
            </a:r>
            <a:r>
              <a:rPr lang="en-US" sz="30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3000" b="1" dirty="0">
                <a:solidFill>
                  <a:srgbClr val="FF0066"/>
                </a:solidFill>
                <a:latin typeface="Georgia" panose="02040502050405020303" pitchFamily="18" charset="0"/>
              </a:rPr>
              <a:t>WAYS </a:t>
            </a:r>
            <a:r>
              <a:rPr lang="en-US" sz="2600" dirty="0">
                <a:solidFill>
                  <a:srgbClr val="FF0066"/>
                </a:solidFill>
                <a:latin typeface="Georgia" panose="02040502050405020303" pitchFamily="18" charset="0"/>
              </a:rPr>
              <a:t>[</a:t>
            </a:r>
            <a:r>
              <a:rPr lang="en-US" sz="2600" dirty="0" smtClean="0">
                <a:solidFill>
                  <a:srgbClr val="FF0066"/>
                </a:solidFill>
                <a:latin typeface="Georgia" panose="02040502050405020303" pitchFamily="18" charset="0"/>
              </a:rPr>
              <a:t>Celestial/</a:t>
            </a:r>
            <a:r>
              <a:rPr lang="en-US" sz="2600" b="1" dirty="0" smtClean="0">
                <a:solidFill>
                  <a:srgbClr val="FF0066"/>
                </a:solidFill>
                <a:effectLst>
                  <a:glow rad="127000">
                    <a:srgbClr val="60F3FA"/>
                  </a:glow>
                </a:effectLst>
                <a:latin typeface="Georgia" panose="02040502050405020303" pitchFamily="18" charset="0"/>
              </a:rPr>
              <a:t>Light</a:t>
            </a:r>
            <a:r>
              <a:rPr lang="en-US" sz="2600" dirty="0" smtClean="0">
                <a:solidFill>
                  <a:srgbClr val="FF0066"/>
                </a:solidFill>
                <a:latin typeface="Georgia" panose="02040502050405020303" pitchFamily="18" charset="0"/>
              </a:rPr>
              <a:t>  </a:t>
            </a:r>
            <a:r>
              <a:rPr lang="en-US" sz="2600" dirty="0">
                <a:solidFill>
                  <a:srgbClr val="FF0066"/>
                </a:solidFill>
                <a:latin typeface="Georgia" panose="02040502050405020303" pitchFamily="18" charset="0"/>
              </a:rPr>
              <a:t>based timing], </a:t>
            </a:r>
            <a:r>
              <a:rPr lang="en-US" sz="3000" dirty="0">
                <a:solidFill>
                  <a:prstClr val="black"/>
                </a:solidFill>
                <a:latin typeface="Georgia" panose="02040502050405020303" pitchFamily="18" charset="0"/>
              </a:rPr>
              <a:t>and let us walk in </a:t>
            </a:r>
            <a:r>
              <a:rPr lang="en-US" sz="3000" b="1" dirty="0">
                <a:solidFill>
                  <a:srgbClr val="0000CC"/>
                </a:solidFill>
                <a:effectLst>
                  <a:glow rad="495300">
                    <a:srgbClr val="FFFF00">
                      <a:alpha val="85000"/>
                    </a:srgbClr>
                  </a:glow>
                </a:effectLst>
                <a:latin typeface="Georgia" panose="02040502050405020303" pitchFamily="18" charset="0"/>
              </a:rPr>
              <a:t>His</a:t>
            </a:r>
            <a:r>
              <a:rPr lang="en-US" sz="30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3000" b="1" dirty="0">
                <a:solidFill>
                  <a:srgbClr val="FF0066"/>
                </a:solidFill>
                <a:latin typeface="Georgia" panose="02040502050405020303" pitchFamily="18" charset="0"/>
              </a:rPr>
              <a:t>PATHS </a:t>
            </a:r>
            <a:r>
              <a:rPr lang="en-US" sz="2600" dirty="0">
                <a:solidFill>
                  <a:srgbClr val="FF0066"/>
                </a:solidFill>
                <a:latin typeface="Georgia" panose="02040502050405020303" pitchFamily="18" charset="0"/>
              </a:rPr>
              <a:t>[the Mazzaroth </a:t>
            </a:r>
            <a:r>
              <a:rPr lang="en-US" sz="2600" dirty="0" smtClean="0">
                <a:solidFill>
                  <a:srgbClr val="FF0066"/>
                </a:solidFill>
                <a:latin typeface="Georgia" panose="02040502050405020303" pitchFamily="18" charset="0"/>
              </a:rPr>
              <a:t>based circuits</a:t>
            </a:r>
            <a:r>
              <a:rPr lang="en-US" sz="2600" dirty="0">
                <a:solidFill>
                  <a:srgbClr val="FF0066"/>
                </a:solidFill>
                <a:latin typeface="Georgia" panose="02040502050405020303" pitchFamily="18" charset="0"/>
              </a:rPr>
              <a:t>],</a:t>
            </a:r>
            <a:r>
              <a:rPr lang="en-US" sz="3000" b="1" dirty="0">
                <a:solidFill>
                  <a:srgbClr val="FF0066"/>
                </a:solidFill>
                <a:latin typeface="Georgia" panose="02040502050405020303" pitchFamily="18" charset="0"/>
              </a:rPr>
              <a:t> </a:t>
            </a:r>
            <a:r>
              <a:rPr lang="en-US" sz="3000" dirty="0">
                <a:solidFill>
                  <a:prstClr val="black"/>
                </a:solidFill>
                <a:latin typeface="Georgia" panose="02040502050405020303" pitchFamily="18" charset="0"/>
              </a:rPr>
              <a:t>for out of </a:t>
            </a:r>
            <a:r>
              <a:rPr lang="en-US" sz="3000" dirty="0" err="1" smtClean="0">
                <a:solidFill>
                  <a:prstClr val="black"/>
                </a:solidFill>
                <a:latin typeface="Georgia" panose="02040502050405020303" pitchFamily="18" charset="0"/>
              </a:rPr>
              <a:t>Tziyon</a:t>
            </a:r>
            <a:r>
              <a:rPr lang="en-US" sz="30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3000" dirty="0">
                <a:solidFill>
                  <a:prstClr val="black"/>
                </a:solidFill>
                <a:latin typeface="Georgia" panose="02040502050405020303" pitchFamily="18" charset="0"/>
              </a:rPr>
              <a:t>comes forth the </a:t>
            </a:r>
            <a:r>
              <a:rPr lang="en-US" sz="3000" b="1" dirty="0" smtClean="0">
                <a:solidFill>
                  <a:srgbClr val="0000FF"/>
                </a:solidFill>
                <a:latin typeface="Georgia" panose="02040502050405020303" pitchFamily="18" charset="0"/>
              </a:rPr>
              <a:t>Torah</a:t>
            </a:r>
            <a:r>
              <a:rPr lang="en-US" sz="3000" dirty="0" smtClean="0">
                <a:solidFill>
                  <a:srgbClr val="0000FF"/>
                </a:solidFill>
                <a:latin typeface="Georgia" panose="02040502050405020303" pitchFamily="18" charset="0"/>
              </a:rPr>
              <a:t>,</a:t>
            </a:r>
            <a:r>
              <a:rPr lang="en-US" sz="30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3000" dirty="0">
                <a:solidFill>
                  <a:prstClr val="black"/>
                </a:solidFill>
                <a:latin typeface="Georgia" panose="02040502050405020303" pitchFamily="18" charset="0"/>
              </a:rPr>
              <a:t>and the </a:t>
            </a:r>
            <a:r>
              <a:rPr lang="en-US" sz="3000" b="1" dirty="0" smtClean="0">
                <a:solidFill>
                  <a:srgbClr val="0000FF"/>
                </a:solidFill>
                <a:latin typeface="Georgia" panose="02040502050405020303" pitchFamily="18" charset="0"/>
              </a:rPr>
              <a:t>Word</a:t>
            </a:r>
            <a:r>
              <a:rPr lang="en-US" sz="30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3000" dirty="0">
                <a:solidFill>
                  <a:prstClr val="black"/>
                </a:solidFill>
                <a:latin typeface="Georgia" panose="02040502050405020303" pitchFamily="18" charset="0"/>
              </a:rPr>
              <a:t>of </a:t>
            </a:r>
            <a:r>
              <a:rPr lang="en-US" sz="30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he-IL" sz="3000" b="1" dirty="0" smtClean="0">
                <a:solidFill>
                  <a:srgbClr val="0000FF"/>
                </a:solidFill>
                <a:latin typeface="SBL Hebrew"/>
              </a:rPr>
              <a:t>יהוה</a:t>
            </a:r>
            <a:r>
              <a:rPr lang="en-US" sz="3000" b="1" dirty="0" smtClean="0">
                <a:solidFill>
                  <a:srgbClr val="0000FF"/>
                </a:solidFill>
                <a:latin typeface="Georgia" panose="02040502050405020303" pitchFamily="18" charset="0"/>
              </a:rPr>
              <a:t> </a:t>
            </a:r>
            <a:r>
              <a:rPr lang="en-US" sz="2600" dirty="0" smtClean="0">
                <a:solidFill>
                  <a:srgbClr val="0000FF"/>
                </a:solidFill>
                <a:latin typeface="Georgia" panose="02040502050405020303" pitchFamily="18" charset="0"/>
              </a:rPr>
              <a:t>[Yahuah]</a:t>
            </a:r>
            <a:r>
              <a:rPr lang="en-US" sz="26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3000" dirty="0" smtClean="0">
                <a:solidFill>
                  <a:prstClr val="black"/>
                </a:solidFill>
                <a:latin typeface="Georgia" panose="02040502050405020303" pitchFamily="18" charset="0"/>
              </a:rPr>
              <a:t>from </a:t>
            </a:r>
            <a:r>
              <a:rPr lang="en-US" sz="3000" dirty="0">
                <a:solidFill>
                  <a:prstClr val="black"/>
                </a:solidFill>
                <a:latin typeface="Georgia" panose="02040502050405020303" pitchFamily="18" charset="0"/>
              </a:rPr>
              <a:t>Yerushalayim</a:t>
            </a:r>
            <a:r>
              <a:rPr lang="en-US" sz="3000" dirty="0" smtClean="0">
                <a:solidFill>
                  <a:prstClr val="black"/>
                </a:solidFill>
                <a:latin typeface="Georgia" panose="02040502050405020303" pitchFamily="18" charset="0"/>
              </a:rPr>
              <a:t>.”</a:t>
            </a:r>
            <a:endParaRPr lang="en-US" sz="3000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54688" y="6549450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61242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58815" y="173256"/>
            <a:ext cx="11374381" cy="795573"/>
          </a:xfrm>
          <a:solidFill>
            <a:srgbClr val="FFFF00"/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Autofit/>
            <a:sp3d extrusionH="57150">
              <a:bevelT h="25400" prst="softRound"/>
            </a:sp3d>
          </a:bodyPr>
          <a:lstStyle/>
          <a:p>
            <a:pPr algn="ctr"/>
            <a:r>
              <a:rPr lang="en-US" sz="40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Mountain = Mo-edim?  </a:t>
            </a:r>
            <a:r>
              <a:rPr lang="en-US" sz="4000" b="1" u="sng" cap="none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</a:rPr>
              <a:t>I</a:t>
            </a:r>
            <a:r>
              <a:rPr lang="en-US" sz="4000" b="1" u="sng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</a:rPr>
              <a:t>s there a connection</a:t>
            </a:r>
            <a:r>
              <a:rPr lang="en-US" sz="40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</a:rPr>
              <a:t>?</a:t>
            </a:r>
            <a:endParaRPr lang="en-US" sz="4000" b="1" cap="none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66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0663" y="1210614"/>
            <a:ext cx="11392239" cy="5494986"/>
          </a:xfrm>
          <a:solidFill>
            <a:schemeClr val="tx1"/>
          </a:solidFill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lIns="182880" anchor="t">
            <a:normAutofit fontScale="92500"/>
            <a:sp3d extrusionH="57150">
              <a:bevelT h="25400" prst="softRound"/>
            </a:sp3d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2800" b="1" dirty="0" smtClean="0">
                <a:solidFill>
                  <a:srgbClr val="E30BC4"/>
                </a:solidFill>
              </a:rPr>
              <a:t>QUESTION:</a:t>
            </a:r>
          </a:p>
          <a:p>
            <a:pPr>
              <a:spcAft>
                <a:spcPts val="1800"/>
              </a:spcAft>
            </a:pPr>
            <a:r>
              <a:rPr lang="en-US" sz="2800" dirty="0" smtClean="0">
                <a:solidFill>
                  <a:schemeClr val="bg1"/>
                </a:solidFill>
              </a:rPr>
              <a:t>Is there an acceptable Scriptural example to show a </a:t>
            </a:r>
            <a:r>
              <a:rPr lang="en-US" sz="2800" b="1" u="sng" dirty="0" smtClean="0">
                <a:solidFill>
                  <a:schemeClr val="bg1"/>
                </a:solidFill>
              </a:rPr>
              <a:t>direct connection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from </a:t>
            </a:r>
            <a:r>
              <a:rPr lang="en-US" sz="2800" b="1" dirty="0" smtClean="0">
                <a:solidFill>
                  <a:schemeClr val="bg1"/>
                </a:solidFill>
              </a:rPr>
              <a:t>–</a:t>
            </a: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b="1" dirty="0" smtClean="0">
                <a:solidFill>
                  <a:srgbClr val="00B050"/>
                </a:solidFill>
              </a:rPr>
              <a:t>MOUNTAIN</a:t>
            </a:r>
            <a:r>
              <a:rPr lang="en-US" sz="2800" dirty="0" smtClean="0">
                <a:solidFill>
                  <a:schemeClr val="bg1"/>
                </a:solidFill>
              </a:rPr>
              <a:t> (hey, </a:t>
            </a:r>
            <a:r>
              <a:rPr lang="en-US" sz="2800" dirty="0" err="1" smtClean="0">
                <a:solidFill>
                  <a:schemeClr val="bg1"/>
                </a:solidFill>
              </a:rPr>
              <a:t>resh</a:t>
            </a:r>
            <a:r>
              <a:rPr lang="en-US" sz="2800" dirty="0" smtClean="0">
                <a:solidFill>
                  <a:schemeClr val="bg1"/>
                </a:solidFill>
              </a:rPr>
              <a:t>) to the </a:t>
            </a:r>
            <a:r>
              <a:rPr lang="en-US" sz="2800" dirty="0" smtClean="0">
                <a:solidFill>
                  <a:srgbClr val="0000FF"/>
                </a:solidFill>
              </a:rPr>
              <a:t>MO-EDIM</a:t>
            </a:r>
            <a:r>
              <a:rPr lang="en-US" sz="2800" dirty="0" smtClean="0">
                <a:solidFill>
                  <a:schemeClr val="bg1"/>
                </a:solidFill>
              </a:rPr>
              <a:t> (Set-Apart Appointed Times)?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sz="2800" dirty="0" smtClean="0">
                <a:solidFill>
                  <a:srgbClr val="E36C0A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2800" dirty="0">
                <a:solidFill>
                  <a:srgbClr val="E36C0A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was the original statement from the Dragon?  </a:t>
            </a:r>
            <a:r>
              <a:rPr lang="en-US" sz="2800" dirty="0" smtClean="0">
                <a:solidFill>
                  <a:srgbClr val="E36C0A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solidFill>
                  <a:srgbClr val="E36C0A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srgbClr val="E36C0A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2800" dirty="0">
                <a:solidFill>
                  <a:srgbClr val="E36C0A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was his ultimate desire and intent?  </a:t>
            </a:r>
            <a:r>
              <a:rPr lang="en-US" sz="2800" dirty="0" smtClean="0">
                <a:solidFill>
                  <a:srgbClr val="E36C0A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solidFill>
                  <a:srgbClr val="E36C0A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srgbClr val="E36C0A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800" dirty="0">
                <a:solidFill>
                  <a:srgbClr val="E36C0A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was to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usurp the </a:t>
            </a:r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worship </a:t>
            </a:r>
            <a:r>
              <a:rPr lang="en-US" sz="2600" dirty="0" smtClean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(of man)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intended for </a:t>
            </a:r>
            <a:r>
              <a:rPr lang="en-US" sz="2800" b="1" dirty="0" smtClean="0">
                <a:solidFill>
                  <a:srgbClr val="0070C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Yahuah</a:t>
            </a:r>
            <a:r>
              <a:rPr lang="en-US" sz="2800" b="1" dirty="0">
                <a:solidFill>
                  <a:srgbClr val="0070C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 smtClean="0">
                <a:solidFill>
                  <a:srgbClr val="E36C0A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himself</a:t>
            </a:r>
            <a:r>
              <a:rPr lang="en-US" sz="2800" dirty="0">
                <a:solidFill>
                  <a:srgbClr val="E36C0A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7030A0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1800"/>
              </a:spcAft>
              <a:buNone/>
            </a:pPr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 is this </a:t>
            </a:r>
            <a:r>
              <a:rPr lang="en-US" sz="2800" dirty="0" smtClean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found?</a:t>
            </a:r>
            <a:endParaRPr lang="en-US" sz="2800" dirty="0" smtClean="0">
              <a:solidFill>
                <a:srgbClr val="7030A0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457200"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00808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Isa </a:t>
            </a:r>
            <a:r>
              <a:rPr lang="en-US" sz="2800" b="1" dirty="0">
                <a:solidFill>
                  <a:srgbClr val="00808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14:13</a:t>
            </a:r>
            <a:r>
              <a:rPr lang="en-US" sz="2800" b="1" dirty="0">
                <a:solidFill>
                  <a:srgbClr val="7030A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  </a:t>
            </a:r>
            <a:r>
              <a:rPr lang="en-US" sz="2800" dirty="0" smtClean="0">
                <a:solidFill>
                  <a:srgbClr val="00B05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For </a:t>
            </a:r>
            <a:r>
              <a:rPr lang="en-US" sz="2800" dirty="0">
                <a:solidFill>
                  <a:srgbClr val="00B05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you have said in your heart, ‘Let me go up to the heavens, let me raise my throne above the stars of </a:t>
            </a:r>
            <a:r>
              <a:rPr lang="en-US" sz="2800" dirty="0" err="1">
                <a:solidFill>
                  <a:srgbClr val="00B05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Ěl</a:t>
            </a:r>
            <a:r>
              <a:rPr lang="en-US" sz="2800" dirty="0">
                <a:solidFill>
                  <a:srgbClr val="00B05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, and let me sit in the </a:t>
            </a:r>
            <a:r>
              <a:rPr lang="en-US" sz="2800" dirty="0" smtClean="0">
                <a:solidFill>
                  <a:srgbClr val="00B05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/>
            </a:r>
            <a:br>
              <a:rPr lang="en-US" sz="2800" dirty="0" smtClean="0">
                <a:solidFill>
                  <a:srgbClr val="00B05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</a:br>
            <a:r>
              <a:rPr lang="en-US" sz="2800" b="1" u="sng" dirty="0" smtClean="0">
                <a:solidFill>
                  <a:srgbClr val="00B0F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MOUNT </a:t>
            </a:r>
            <a:r>
              <a:rPr lang="en-US" sz="2800" b="1" u="sng" dirty="0">
                <a:solidFill>
                  <a:srgbClr val="00B0F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OF MEETING</a:t>
            </a:r>
            <a:r>
              <a:rPr lang="en-US" sz="2800" dirty="0">
                <a:solidFill>
                  <a:srgbClr val="00B0F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 </a:t>
            </a:r>
            <a:r>
              <a:rPr lang="en-US" sz="2800" dirty="0">
                <a:solidFill>
                  <a:srgbClr val="00B05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[</a:t>
            </a:r>
            <a:r>
              <a:rPr lang="en-US" sz="2800" dirty="0" err="1">
                <a:solidFill>
                  <a:srgbClr val="00B05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er</a:t>
            </a:r>
            <a:r>
              <a:rPr lang="en-US" sz="2800" dirty="0">
                <a:solidFill>
                  <a:srgbClr val="00B05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 – Mo-edim] on the sides of the </a:t>
            </a:r>
            <a:r>
              <a:rPr lang="en-US" sz="2800" dirty="0" smtClean="0">
                <a:solidFill>
                  <a:srgbClr val="00B05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north</a:t>
            </a:r>
            <a:r>
              <a:rPr lang="en-US" sz="2800" dirty="0">
                <a:solidFill>
                  <a:srgbClr val="00B05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.</a:t>
            </a:r>
            <a:br>
              <a:rPr lang="en-US" sz="2800" dirty="0">
                <a:solidFill>
                  <a:srgbClr val="00B05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</a:br>
            <a:r>
              <a:rPr lang="en-US" sz="2800" dirty="0">
                <a:solidFill>
                  <a:srgbClr val="00B05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		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Lightning Bolt 1"/>
          <p:cNvSpPr/>
          <p:nvPr/>
        </p:nvSpPr>
        <p:spPr>
          <a:xfrm rot="16903507">
            <a:off x="465812" y="5753995"/>
            <a:ext cx="811537" cy="1143862"/>
          </a:xfrm>
          <a:prstGeom prst="lightningBolt">
            <a:avLst/>
          </a:prstGeom>
          <a:solidFill>
            <a:schemeClr val="accent2">
              <a:lumMod val="75000"/>
            </a:schemeClr>
          </a:solidFill>
          <a:ln w="57150">
            <a:solidFill>
              <a:srgbClr val="60F3FA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640833" y="64801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88814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rgbClr val="FFFF00"/>
            </a:gs>
            <a:gs pos="50000">
              <a:schemeClr val="accent6">
                <a:lumMod val="60000"/>
                <a:lumOff val="40000"/>
              </a:schemeClr>
            </a:gs>
            <a:gs pos="100000">
              <a:schemeClr val="accent4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61944" y="172169"/>
            <a:ext cx="10748313" cy="902546"/>
          </a:xfrm>
          <a:solidFill>
            <a:srgbClr val="0070C0"/>
          </a:solidFill>
          <a:ln w="57150">
            <a:solidFill>
              <a:srgbClr val="11F72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 fontScale="90000"/>
            <a:sp3d extrusionH="57150">
              <a:bevelT h="25400" prst="softRound"/>
            </a:sp3d>
          </a:bodyPr>
          <a:lstStyle/>
          <a:p>
            <a:pPr algn="ctr"/>
            <a:r>
              <a:rPr lang="en-US" sz="48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omic Sans MS" pitchFamily="66" charset="0"/>
              </a:rPr>
              <a:t>The - Mountain/</a:t>
            </a:r>
            <a:r>
              <a:rPr lang="en-US" sz="4800" b="1" cap="none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omic Sans MS" pitchFamily="66" charset="0"/>
              </a:rPr>
              <a:t>M</a:t>
            </a:r>
            <a:r>
              <a:rPr lang="en-US" sz="48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omic Sans MS" pitchFamily="66" charset="0"/>
              </a:rPr>
              <a:t>o-</a:t>
            </a:r>
            <a:r>
              <a:rPr lang="en-US" sz="4800" b="1" cap="none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omic Sans MS" pitchFamily="66" charset="0"/>
              </a:rPr>
              <a:t>ed</a:t>
            </a:r>
            <a:r>
              <a:rPr lang="en-US" sz="48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omic Sans MS" pitchFamily="66" charset="0"/>
              </a:rPr>
              <a:t> Connection  </a:t>
            </a:r>
            <a:r>
              <a:rPr lang="en-US" sz="48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omic Sans MS" pitchFamily="66" charset="0"/>
                <a:sym typeface="Wingdings" panose="05000000000000000000" pitchFamily="2" charset="2"/>
              </a:rPr>
              <a:t></a:t>
            </a:r>
            <a:endParaRPr lang="en-US" sz="4800" b="1" cap="none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65882" y="1226129"/>
            <a:ext cx="10083922" cy="5424053"/>
          </a:xfrm>
          <a:solidFill>
            <a:schemeClr val="tx1"/>
          </a:solidFill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182880" tIns="91440" anchor="ctr">
            <a:normAutofit/>
            <a:sp3d extrusionH="57150">
              <a:bevelT h="25400" prst="softRound"/>
            </a:sp3d>
          </a:bodyPr>
          <a:lstStyle/>
          <a:p>
            <a:pPr marL="0" lvl="0" indent="0">
              <a:spcAft>
                <a:spcPts val="2400"/>
              </a:spcAft>
              <a:buClr>
                <a:prstClr val="white"/>
              </a:buClr>
              <a:buNone/>
            </a:pPr>
            <a:r>
              <a:rPr lang="en-US" sz="2800" dirty="0" smtClean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Hey, </a:t>
            </a:r>
            <a:r>
              <a:rPr lang="en-US" sz="2800" dirty="0" err="1" smtClean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Resh</a:t>
            </a:r>
            <a:r>
              <a:rPr lang="en-US" sz="2800" dirty="0" smtClean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 - </a:t>
            </a:r>
            <a:r>
              <a:rPr lang="en-US" sz="2800" dirty="0" smtClean="0">
                <a:solidFill>
                  <a:srgbClr val="FF0000"/>
                </a:solidFill>
                <a:ea typeface="Times New Roman" panose="02020603050405020304" pitchFamily="18" charset="0"/>
                <a:cs typeface="Georgia" panose="02040502050405020303" pitchFamily="18" charset="0"/>
              </a:rPr>
              <a:t>“</a:t>
            </a:r>
            <a:r>
              <a:rPr lang="en-US" sz="2800" dirty="0" err="1" smtClean="0">
                <a:solidFill>
                  <a:srgbClr val="FF0000"/>
                </a:solidFill>
                <a:ea typeface="Times New Roman" panose="02020603050405020304" pitchFamily="18" charset="0"/>
                <a:cs typeface="Georgia" panose="02040502050405020303" pitchFamily="18" charset="0"/>
              </a:rPr>
              <a:t>er</a:t>
            </a:r>
            <a:r>
              <a:rPr lang="en-US" sz="2800" dirty="0" smtClean="0">
                <a:solidFill>
                  <a:srgbClr val="FF0000"/>
                </a:solidFill>
                <a:ea typeface="Times New Roman" panose="02020603050405020304" pitchFamily="18" charset="0"/>
                <a:cs typeface="Georgia" panose="02040502050405020303" pitchFamily="18" charset="0"/>
              </a:rPr>
              <a:t>” (</a:t>
            </a:r>
            <a:r>
              <a:rPr lang="en-US" sz="2800" dirty="0" err="1" smtClean="0">
                <a:solidFill>
                  <a:srgbClr val="FF0000"/>
                </a:solidFill>
                <a:ea typeface="Times New Roman" panose="02020603050405020304" pitchFamily="18" charset="0"/>
                <a:cs typeface="Georgia" panose="02040502050405020303" pitchFamily="18" charset="0"/>
              </a:rPr>
              <a:t>har</a:t>
            </a:r>
            <a:r>
              <a:rPr lang="en-US" sz="2800" dirty="0" smtClean="0">
                <a:solidFill>
                  <a:srgbClr val="FF0000"/>
                </a:solidFill>
                <a:ea typeface="Times New Roman" panose="02020603050405020304" pitchFamily="18" charset="0"/>
                <a:cs typeface="Georgia" panose="02040502050405020303" pitchFamily="18" charset="0"/>
              </a:rPr>
              <a:t>) 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Georgia" panose="02040502050405020303" pitchFamily="18" charset="0"/>
              </a:rPr>
              <a:t>is </a:t>
            </a:r>
            <a:r>
              <a:rPr lang="en-US" sz="2800" b="1" u="sng" dirty="0">
                <a:solidFill>
                  <a:srgbClr val="000000"/>
                </a:solidFill>
                <a:ea typeface="Times New Roman" panose="02020603050405020304" pitchFamily="18" charset="0"/>
                <a:cs typeface="Georgia" panose="02040502050405020303" pitchFamily="18" charset="0"/>
              </a:rPr>
              <a:t>mountain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Georgia" panose="02040502050405020303" pitchFamily="18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ea typeface="Times New Roman" panose="02020603050405020304" pitchFamily="18" charset="0"/>
                <a:cs typeface="Georgia" panose="02040502050405020303" pitchFamily="18" charset="0"/>
              </a:rPr>
              <a:t>–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Georgia" panose="02040502050405020303" pitchFamily="18" charset="0"/>
              </a:rPr>
              <a:t> </a:t>
            </a:r>
            <a:r>
              <a:rPr lang="en-US" sz="2800" dirty="0">
                <a:solidFill>
                  <a:srgbClr val="339966"/>
                </a:solidFill>
                <a:ea typeface="Times New Roman" panose="02020603050405020304" pitchFamily="18" charset="0"/>
                <a:cs typeface="Georgia" panose="02040502050405020303" pitchFamily="18" charset="0"/>
              </a:rPr>
              <a:t>an elevated item, 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Georgia" panose="02040502050405020303" pitchFamily="18" charset="0"/>
              </a:rPr>
              <a:t>ranging from </a:t>
            </a:r>
            <a:r>
              <a:rPr lang="en-US" sz="2800" dirty="0" smtClean="0">
                <a:solidFill>
                  <a:srgbClr val="000000"/>
                </a:solidFill>
                <a:ea typeface="Times New Roman" panose="02020603050405020304" pitchFamily="18" charset="0"/>
                <a:cs typeface="Georgia" panose="02040502050405020303" pitchFamily="18" charset="0"/>
              </a:rPr>
              <a:t>earth protrusion, 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Georgia" panose="02040502050405020303" pitchFamily="18" charset="0"/>
              </a:rPr>
              <a:t>to pregnancy, something raised up </a:t>
            </a:r>
            <a:r>
              <a:rPr lang="en-US" sz="2800" dirty="0" smtClean="0">
                <a:solidFill>
                  <a:srgbClr val="000000"/>
                </a:solidFill>
                <a:ea typeface="Times New Roman" panose="02020603050405020304" pitchFamily="18" charset="0"/>
                <a:cs typeface="Georgia" panose="02040502050405020303" pitchFamily="18" charset="0"/>
              </a:rPr>
              <a:t>above 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Georgia" panose="02040502050405020303" pitchFamily="18" charset="0"/>
              </a:rPr>
              <a:t>other surrounding identities. </a:t>
            </a:r>
            <a:r>
              <a:rPr lang="en-US" sz="2800" dirty="0" smtClean="0">
                <a:solidFill>
                  <a:srgbClr val="000000"/>
                </a:solidFill>
                <a:ea typeface="Times New Roman" panose="02020603050405020304" pitchFamily="18" charset="0"/>
                <a:cs typeface="Georgia" panose="02040502050405020303" pitchFamily="18" charset="0"/>
              </a:rPr>
              <a:t> 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ea typeface="Times New Roman" panose="02020603050405020304" pitchFamily="18" charset="0"/>
                <a:cs typeface="Georgia" panose="02040502050405020303" pitchFamily="18" charset="0"/>
              </a:rPr>
              <a:t>{“</a:t>
            </a:r>
            <a:r>
              <a:rPr lang="en-US" sz="2800" dirty="0" err="1" smtClean="0">
                <a:solidFill>
                  <a:schemeClr val="tx1">
                    <a:lumMod val="50000"/>
                  </a:schemeClr>
                </a:solidFill>
                <a:ea typeface="Times New Roman" panose="02020603050405020304" pitchFamily="18" charset="0"/>
                <a:cs typeface="Georgia" panose="02040502050405020303" pitchFamily="18" charset="0"/>
              </a:rPr>
              <a:t>er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ea typeface="Times New Roman" panose="02020603050405020304" pitchFamily="18" charset="0"/>
                <a:cs typeface="Georgia" panose="02040502050405020303" pitchFamily="18" charset="0"/>
              </a:rPr>
              <a:t>” is from the Interlinear Scripture Analyzer.  In pregnancy the tummy is </a:t>
            </a:r>
            <a:r>
              <a:rPr lang="en-US" sz="2800" u="sng" dirty="0" smtClean="0">
                <a:solidFill>
                  <a:schemeClr val="tx1">
                    <a:lumMod val="50000"/>
                  </a:schemeClr>
                </a:solidFill>
                <a:ea typeface="Times New Roman" panose="02020603050405020304" pitchFamily="18" charset="0"/>
                <a:cs typeface="Georgia" panose="02040502050405020303" pitchFamily="18" charset="0"/>
              </a:rPr>
              <a:t>raised up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ea typeface="Times New Roman" panose="02020603050405020304" pitchFamily="18" charset="0"/>
                <a:cs typeface="Georgia" panose="02040502050405020303" pitchFamily="18" charset="0"/>
              </a:rPr>
              <a:t> from the body.} </a:t>
            </a:r>
            <a:r>
              <a:rPr lang="en-US" sz="2800" dirty="0" smtClean="0">
                <a:solidFill>
                  <a:srgbClr val="000000"/>
                </a:solidFill>
                <a:ea typeface="Times New Roman" panose="02020603050405020304" pitchFamily="18" charset="0"/>
                <a:cs typeface="Georgia" panose="02040502050405020303" pitchFamily="18" charset="0"/>
              </a:rPr>
              <a:t> </a:t>
            </a:r>
            <a:endParaRPr lang="en-US" sz="2800" dirty="0">
              <a:solidFill>
                <a:srgbClr val="000000"/>
              </a:solidFill>
              <a:ea typeface="Times New Roman" panose="02020603050405020304" pitchFamily="18" charset="0"/>
              <a:cs typeface="Georgia" panose="02040502050405020303" pitchFamily="18" charset="0"/>
            </a:endParaRPr>
          </a:p>
          <a:p>
            <a:pPr marL="0" lvl="0" indent="0">
              <a:spcAft>
                <a:spcPts val="2400"/>
              </a:spcAft>
              <a:buClr>
                <a:prstClr val="white"/>
              </a:buClr>
              <a:buNone/>
            </a:pPr>
            <a:r>
              <a:rPr lang="en-US" sz="2800" dirty="0" smtClean="0">
                <a:solidFill>
                  <a:srgbClr val="000000"/>
                </a:solidFill>
                <a:ea typeface="Times New Roman" panose="02020603050405020304" pitchFamily="18" charset="0"/>
                <a:cs typeface="Georgia" panose="02040502050405020303" pitchFamily="18" charset="0"/>
              </a:rPr>
              <a:t>This </a:t>
            </a:r>
            <a:r>
              <a:rPr lang="en-US" sz="2800" b="1" u="sng" dirty="0">
                <a:solidFill>
                  <a:srgbClr val="00B0F0"/>
                </a:solidFill>
                <a:ea typeface="Times New Roman" panose="02020603050405020304" pitchFamily="18" charset="0"/>
                <a:cs typeface="Georgia" panose="02040502050405020303" pitchFamily="18" charset="0"/>
              </a:rPr>
              <a:t>mountain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Georgia" panose="02040502050405020303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ea typeface="Times New Roman" panose="02020603050405020304" pitchFamily="18" charset="0"/>
                <a:cs typeface="Georgia" panose="02040502050405020303" pitchFamily="18" charset="0"/>
              </a:rPr>
              <a:t>in </a:t>
            </a:r>
            <a:r>
              <a:rPr lang="en-US" sz="2800" dirty="0" smtClean="0">
                <a:solidFill>
                  <a:srgbClr val="00B050"/>
                </a:solidFill>
                <a:ea typeface="Times New Roman" panose="02020603050405020304" pitchFamily="18" charset="0"/>
                <a:cs typeface="Georgia" panose="02040502050405020303" pitchFamily="18" charset="0"/>
              </a:rPr>
              <a:t>Isaiah 2:2 </a:t>
            </a:r>
            <a:r>
              <a:rPr lang="en-US" sz="2800" dirty="0" smtClean="0">
                <a:solidFill>
                  <a:srgbClr val="000000"/>
                </a:solidFill>
                <a:ea typeface="Times New Roman" panose="02020603050405020304" pitchFamily="18" charset="0"/>
                <a:cs typeface="Georgia" panose="02040502050405020303" pitchFamily="18" charset="0"/>
              </a:rPr>
              <a:t>is 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Georgia" panose="02040502050405020303" pitchFamily="18" charset="0"/>
              </a:rPr>
              <a:t>referencing the </a:t>
            </a:r>
            <a:r>
              <a:rPr lang="en-US" sz="2800" b="1" i="1" u="sng" dirty="0" smtClean="0">
                <a:solidFill>
                  <a:schemeClr val="accent4">
                    <a:lumMod val="75000"/>
                  </a:schemeClr>
                </a:solidFill>
                <a:ea typeface="Times New Roman" panose="02020603050405020304" pitchFamily="18" charset="0"/>
                <a:cs typeface="Georgia" panose="02040502050405020303" pitchFamily="18" charset="0"/>
              </a:rPr>
              <a:t>comprehensive </a:t>
            </a:r>
            <a:r>
              <a:rPr lang="en-US" sz="2800" b="1" i="1" u="sng" dirty="0">
                <a:solidFill>
                  <a:schemeClr val="accent4">
                    <a:lumMod val="75000"/>
                  </a:schemeClr>
                </a:solidFill>
                <a:ea typeface="Times New Roman" panose="02020603050405020304" pitchFamily="18" charset="0"/>
                <a:cs typeface="Georgia" panose="02040502050405020303" pitchFamily="18" charset="0"/>
              </a:rPr>
              <a:t>foundation of eternal </a:t>
            </a:r>
            <a:r>
              <a:rPr lang="en-US" sz="2800" b="1" i="1" u="sng" dirty="0" smtClean="0">
                <a:solidFill>
                  <a:schemeClr val="accent4">
                    <a:lumMod val="75000"/>
                  </a:schemeClr>
                </a:solidFill>
                <a:ea typeface="Times New Roman" panose="02020603050405020304" pitchFamily="18" charset="0"/>
                <a:cs typeface="Georgia" panose="02040502050405020303" pitchFamily="18" charset="0"/>
              </a:rPr>
              <a:t>life </a:t>
            </a:r>
            <a:r>
              <a:rPr lang="en-US" sz="2800" b="1" i="1" u="sng" dirty="0">
                <a:solidFill>
                  <a:schemeClr val="accent4">
                    <a:lumMod val="75000"/>
                  </a:schemeClr>
                </a:solidFill>
                <a:ea typeface="Times New Roman" panose="02020603050405020304" pitchFamily="18" charset="0"/>
                <a:cs typeface="Georgia" panose="02040502050405020303" pitchFamily="18" charset="0"/>
              </a:rPr>
              <a:t>based </a:t>
            </a:r>
            <a:r>
              <a:rPr lang="en-US" sz="2800" b="1" i="1" u="sng" dirty="0" smtClean="0">
                <a:solidFill>
                  <a:schemeClr val="accent4">
                    <a:lumMod val="75000"/>
                  </a:schemeClr>
                </a:solidFill>
                <a:ea typeface="Times New Roman" panose="02020603050405020304" pitchFamily="18" charset="0"/>
                <a:cs typeface="Georgia" panose="02040502050405020303" pitchFamily="18" charset="0"/>
              </a:rPr>
              <a:t>on </a:t>
            </a:r>
            <a:r>
              <a:rPr lang="en-US" sz="2800" b="1" i="1" u="sng" dirty="0">
                <a:solidFill>
                  <a:schemeClr val="accent4">
                    <a:lumMod val="75000"/>
                  </a:schemeClr>
                </a:solidFill>
                <a:ea typeface="Times New Roman" panose="02020603050405020304" pitchFamily="18" charset="0"/>
                <a:cs typeface="Georgia" panose="02040502050405020303" pitchFamily="18" charset="0"/>
              </a:rPr>
              <a:t>righteousness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Georgia" panose="02040502050405020303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ea typeface="Times New Roman" panose="02020603050405020304" pitchFamily="18" charset="0"/>
                <a:cs typeface="Georgia" panose="02040502050405020303" pitchFamily="18" charset="0"/>
              </a:rPr>
              <a:t>within 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Georgia" panose="02040502050405020303" pitchFamily="18" charset="0"/>
              </a:rPr>
              <a:t>the statutes – </a:t>
            </a:r>
            <a:r>
              <a:rPr lang="en-US" sz="2800" i="1" dirty="0" smtClean="0">
                <a:solidFill>
                  <a:srgbClr val="009999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The Mo-</a:t>
            </a:r>
            <a:r>
              <a:rPr lang="en-US" sz="2800" i="1" dirty="0" err="1" smtClean="0">
                <a:solidFill>
                  <a:srgbClr val="009999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edim</a:t>
            </a:r>
            <a:r>
              <a:rPr lang="en-US" sz="2800" i="1" dirty="0" smtClean="0">
                <a:solidFill>
                  <a:srgbClr val="009999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Georgia" panose="02040502050405020303" pitchFamily="18" charset="0"/>
              </a:rPr>
              <a:t>– of </a:t>
            </a:r>
            <a:r>
              <a:rPr lang="en-US" sz="2800" b="1" dirty="0">
                <a:solidFill>
                  <a:srgbClr val="0070C0"/>
                </a:solidFill>
                <a:ea typeface="Times New Roman" panose="02020603050405020304" pitchFamily="18" charset="0"/>
                <a:cs typeface="Georgia" panose="02040502050405020303" pitchFamily="18" charset="0"/>
              </a:rPr>
              <a:t>Yahuah</a:t>
            </a:r>
            <a:r>
              <a:rPr lang="en-US" sz="2800" b="1" dirty="0" smtClean="0">
                <a:solidFill>
                  <a:srgbClr val="0070C0"/>
                </a:solidFill>
                <a:ea typeface="Times New Roman" panose="02020603050405020304" pitchFamily="18" charset="0"/>
                <a:cs typeface="Georgia" panose="02040502050405020303" pitchFamily="18" charset="0"/>
              </a:rPr>
              <a:t>.</a:t>
            </a:r>
            <a:endParaRPr lang="en-US" sz="2600" dirty="0">
              <a:solidFill>
                <a:prstClr val="black"/>
              </a:solidFill>
            </a:endParaRPr>
          </a:p>
          <a:p>
            <a:pPr marL="0" lvl="0" indent="0">
              <a:buClr>
                <a:prstClr val="white"/>
              </a:buClr>
              <a:buNone/>
            </a:pPr>
            <a:r>
              <a:rPr lang="en-US" sz="2800" dirty="0" smtClean="0">
                <a:solidFill>
                  <a:prstClr val="black"/>
                </a:solidFill>
              </a:rPr>
              <a:t>This (elevated above all else), </a:t>
            </a:r>
            <a:r>
              <a:rPr lang="en-US" sz="2800" dirty="0" err="1" smtClean="0">
                <a:solidFill>
                  <a:prstClr val="black"/>
                </a:solidFill>
              </a:rPr>
              <a:t>Qodesh</a:t>
            </a:r>
            <a:r>
              <a:rPr lang="en-US" sz="2800" dirty="0" smtClean="0">
                <a:solidFill>
                  <a:prstClr val="black"/>
                </a:solidFill>
              </a:rPr>
              <a:t> (Set-Apart) cyclical yearly schedule of worship oriented assemblies, has a direct connection in the Hebrew language to the 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“OLD PATHS” </a:t>
            </a:r>
            <a:r>
              <a:rPr lang="en-US" sz="2800" dirty="0" smtClean="0">
                <a:solidFill>
                  <a:prstClr val="black"/>
                </a:solidFill>
              </a:rPr>
              <a:t>as seen in </a:t>
            </a:r>
            <a:r>
              <a:rPr lang="en-US" sz="2800" dirty="0" smtClean="0">
                <a:solidFill>
                  <a:srgbClr val="00B050"/>
                </a:solidFill>
              </a:rPr>
              <a:t>Jeremiah.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640833" y="6546276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80373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rgbClr val="FFFF00"/>
            </a:gs>
            <a:gs pos="77000">
              <a:schemeClr val="accent6">
                <a:lumMod val="60000"/>
                <a:lumOff val="40000"/>
              </a:schemeClr>
            </a:gs>
            <a:gs pos="100000">
              <a:schemeClr val="accent4">
                <a:lumMod val="75000"/>
              </a:schemeClr>
            </a:gs>
          </a:gsLst>
          <a:lin ang="10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492" y="227283"/>
            <a:ext cx="9727594" cy="850404"/>
          </a:xfrm>
          <a:solidFill>
            <a:srgbClr val="0070C0"/>
          </a:solidFill>
          <a:ln w="38100">
            <a:solidFill>
              <a:srgbClr val="00FFFF"/>
            </a:solidFill>
          </a:ln>
          <a:effectLst>
            <a:glow rad="127000">
              <a:srgbClr val="FF00FF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  <a:sp3d extrusionH="57150">
              <a:bevelT h="25400" prst="softRound"/>
            </a:sp3d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The </a:t>
            </a:r>
            <a:r>
              <a:rPr lang="en-US" sz="4000" b="1" u="sng" dirty="0" smtClean="0">
                <a:solidFill>
                  <a:srgbClr val="FFFF00"/>
                </a:solidFill>
              </a:rPr>
              <a:t>re-establishing</a:t>
            </a:r>
            <a:r>
              <a:rPr lang="en-US" sz="4000" b="1" dirty="0" smtClean="0">
                <a:solidFill>
                  <a:srgbClr val="FFFF00"/>
                </a:solidFill>
              </a:rPr>
              <a:t>  confirmed 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349" y="1319645"/>
            <a:ext cx="11247208" cy="5252457"/>
          </a:xfrm>
          <a:solidFill>
            <a:schemeClr val="tx1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lIns="274320" tIns="182880" anchor="ctr">
            <a:noAutofit/>
            <a:sp3d extrusionH="57150">
              <a:bevelT h="25400" prst="softRound"/>
            </a:sp3d>
          </a:bodyPr>
          <a:lstStyle/>
          <a:p>
            <a:pPr marL="457200" lvl="1" indent="-457200">
              <a:spcAft>
                <a:spcPts val="2400"/>
              </a:spcAft>
              <a:buNone/>
            </a:pPr>
            <a:r>
              <a:rPr lang="en-US" sz="3200" dirty="0" err="1">
                <a:solidFill>
                  <a:srgbClr val="008080"/>
                </a:solidFill>
                <a:latin typeface="Georgia" panose="02040502050405020303" pitchFamily="18" charset="0"/>
              </a:rPr>
              <a:t>Jer</a:t>
            </a:r>
            <a:r>
              <a:rPr lang="en-US" sz="3200" dirty="0">
                <a:solidFill>
                  <a:srgbClr val="008080"/>
                </a:solidFill>
                <a:latin typeface="Georgia" panose="02040502050405020303" pitchFamily="18" charset="0"/>
              </a:rPr>
              <a:t> </a:t>
            </a:r>
            <a:r>
              <a:rPr lang="en-US" sz="3200" dirty="0" smtClean="0">
                <a:solidFill>
                  <a:srgbClr val="008080"/>
                </a:solidFill>
                <a:latin typeface="Georgia" panose="02040502050405020303" pitchFamily="18" charset="0"/>
              </a:rPr>
              <a:t>6:16</a:t>
            </a:r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Thus </a:t>
            </a:r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  <a:t>said </a:t>
            </a:r>
            <a:r>
              <a:rPr lang="he-IL" sz="3200" dirty="0" smtClean="0">
                <a:solidFill>
                  <a:srgbClr val="0000FF"/>
                </a:solidFill>
                <a:latin typeface="SBL Hebrew"/>
              </a:rPr>
              <a:t>יהוה</a:t>
            </a:r>
            <a:r>
              <a:rPr lang="en-US" sz="3200" dirty="0" smtClean="0">
                <a:solidFill>
                  <a:srgbClr val="0000FF"/>
                </a:solidFill>
                <a:latin typeface="Georgia" panose="02040502050405020303" pitchFamily="18" charset="0"/>
              </a:rPr>
              <a:t> [Yahuah],  </a:t>
            </a:r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  <a:t>“Stand in the ways and see, and </a:t>
            </a:r>
            <a:r>
              <a:rPr lang="en-US" sz="3200" b="1" i="1" u="sng" dirty="0" smtClean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ASK FOR THE</a:t>
            </a:r>
            <a:r>
              <a:rPr lang="en-US" sz="3200" b="1" i="1" dirty="0" smtClean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3200" b="1" i="1" dirty="0" smtClean="0">
                <a:solidFill>
                  <a:schemeClr val="accent4">
                    <a:lumMod val="75000"/>
                  </a:schemeClr>
                </a:solidFill>
                <a:effectLst>
                  <a:glow rad="304800">
                    <a:srgbClr val="FFFF00">
                      <a:alpha val="86000"/>
                    </a:srgbClr>
                  </a:glow>
                </a:effectLst>
                <a:latin typeface="Georgia" panose="02040502050405020303" pitchFamily="18" charset="0"/>
              </a:rPr>
              <a:t>OLD PATHS, </a:t>
            </a:r>
            <a:r>
              <a:rPr lang="en-US" sz="3200" b="1" i="1" u="sng" dirty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where the good way is</a:t>
            </a:r>
            <a:r>
              <a:rPr lang="en-US" sz="3200" b="1" i="1" dirty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, </a:t>
            </a:r>
            <a:r>
              <a:rPr lang="en-US" sz="3200" b="1" i="1" u="sng" dirty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and walk in it</a:t>
            </a:r>
            <a:r>
              <a:rPr lang="en-US" sz="3200" b="1" i="1" dirty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; </a:t>
            </a:r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  <a:t>and find rest for yourselves</a:t>
            </a:r>
            <a:r>
              <a:rPr lang="en-US" sz="3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.” </a:t>
            </a:r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  <a:t>But they said, ‘We do not walk </a:t>
            </a:r>
            <a:r>
              <a:rPr lang="en-US" sz="3200" i="1" dirty="0">
                <a:solidFill>
                  <a:prstClr val="black"/>
                </a:solidFill>
                <a:latin typeface="Georgia" panose="02040502050405020303" pitchFamily="18" charset="0"/>
              </a:rPr>
              <a:t>in it</a:t>
            </a:r>
            <a:r>
              <a:rPr lang="en-US" sz="3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.’</a:t>
            </a:r>
          </a:p>
          <a:p>
            <a:pPr marL="457200" lvl="1" indent="-457200">
              <a:buNone/>
            </a:pPr>
            <a:r>
              <a:rPr lang="en-US" sz="3200" dirty="0">
                <a:solidFill>
                  <a:srgbClr val="008080"/>
                </a:solidFill>
                <a:latin typeface="Georgia" panose="02040502050405020303" pitchFamily="18" charset="0"/>
              </a:rPr>
              <a:t>Isa </a:t>
            </a:r>
            <a:r>
              <a:rPr lang="en-US" sz="3200" dirty="0" smtClean="0">
                <a:solidFill>
                  <a:srgbClr val="008080"/>
                </a:solidFill>
                <a:latin typeface="Georgia" panose="02040502050405020303" pitchFamily="18" charset="0"/>
              </a:rPr>
              <a:t>58:12</a:t>
            </a:r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“And </a:t>
            </a:r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  <a:t>those from among </a:t>
            </a:r>
            <a:r>
              <a:rPr lang="en-US" sz="3200" b="1" i="1" u="sng" dirty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you shall build the old waste places</a:t>
            </a:r>
            <a:r>
              <a:rPr lang="en-US" sz="3200" b="1" i="1" dirty="0" smtClean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.  </a:t>
            </a:r>
            <a:r>
              <a:rPr lang="en-US" sz="3200" u="sng" dirty="0">
                <a:solidFill>
                  <a:prstClr val="black"/>
                </a:solidFill>
                <a:latin typeface="Georgia" panose="02040502050405020303" pitchFamily="18" charset="0"/>
              </a:rPr>
              <a:t>You shall raise up the foundations </a:t>
            </a:r>
            <a:r>
              <a:rPr lang="en-US" sz="3200" u="sng" dirty="0" smtClean="0">
                <a:solidFill>
                  <a:prstClr val="black"/>
                </a:solidFill>
                <a:latin typeface="Georgia" panose="02040502050405020303" pitchFamily="18" charset="0"/>
              </a:rPr>
              <a:t/>
            </a:r>
            <a:br>
              <a:rPr lang="en-US" sz="3200" u="sng" dirty="0" smtClean="0">
                <a:solidFill>
                  <a:prstClr val="black"/>
                </a:solidFill>
                <a:latin typeface="Georgia" panose="02040502050405020303" pitchFamily="18" charset="0"/>
              </a:rPr>
            </a:br>
            <a:r>
              <a:rPr lang="en-US" sz="3200" u="sng" dirty="0" smtClean="0">
                <a:solidFill>
                  <a:prstClr val="black"/>
                </a:solidFill>
                <a:latin typeface="Georgia" panose="02040502050405020303" pitchFamily="18" charset="0"/>
              </a:rPr>
              <a:t>of </a:t>
            </a:r>
            <a:r>
              <a:rPr lang="en-US" sz="3200" u="sng" dirty="0">
                <a:solidFill>
                  <a:prstClr val="black"/>
                </a:solidFill>
                <a:latin typeface="Georgia" panose="02040502050405020303" pitchFamily="18" charset="0"/>
              </a:rPr>
              <a:t>many generations</a:t>
            </a:r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  <a:t>. </a:t>
            </a:r>
            <a:r>
              <a:rPr lang="en-US" sz="3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And </a:t>
            </a:r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  <a:t>you would be called </a:t>
            </a:r>
            <a:r>
              <a:rPr lang="en-US" sz="3200" dirty="0" smtClean="0">
                <a:solidFill>
                  <a:prstClr val="black"/>
                </a:solidFill>
                <a:latin typeface="Georgia" panose="02040502050405020303" pitchFamily="18" charset="0"/>
              </a:rPr>
              <a:t/>
            </a:r>
            <a:br>
              <a:rPr lang="en-US" sz="3200" dirty="0" smtClean="0">
                <a:solidFill>
                  <a:prstClr val="black"/>
                </a:solidFill>
                <a:latin typeface="Georgia" panose="02040502050405020303" pitchFamily="18" charset="0"/>
              </a:rPr>
            </a:br>
            <a:r>
              <a:rPr lang="en-US" sz="3200" b="1" i="1" u="sng" dirty="0" smtClean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the </a:t>
            </a:r>
            <a:r>
              <a:rPr lang="en-US" sz="3200" b="1" i="1" u="sng" dirty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Repairer of the Breach</a:t>
            </a:r>
            <a:r>
              <a:rPr lang="en-US" sz="3200" b="1" i="1" dirty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, </a:t>
            </a:r>
            <a:r>
              <a:rPr lang="en-US" sz="3200" b="1" i="1" u="sng" dirty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the Restorer of Streets </a:t>
            </a:r>
            <a:r>
              <a:rPr lang="en-US" sz="3200" b="1" i="1" u="sng" dirty="0" smtClean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to </a:t>
            </a:r>
            <a:r>
              <a:rPr lang="en-US" sz="3200" b="1" i="1" u="sng" dirty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Dwell In</a:t>
            </a:r>
            <a:r>
              <a:rPr lang="en-US" sz="3200" b="1" i="1" dirty="0" smtClean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.”</a:t>
            </a:r>
            <a:endParaRPr lang="en-US" sz="3200" b="1" i="1" dirty="0">
              <a:solidFill>
                <a:schemeClr val="accent4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40833" y="6572102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46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9823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rgbClr val="FFFF00">
                <a:alpha val="42000"/>
              </a:srgbClr>
            </a:gs>
            <a:gs pos="44000">
              <a:schemeClr val="accent6">
                <a:lumMod val="60000"/>
                <a:lumOff val="40000"/>
              </a:schemeClr>
            </a:gs>
            <a:gs pos="100000">
              <a:schemeClr val="accent4">
                <a:lumMod val="75000"/>
              </a:schemeClr>
            </a:gs>
          </a:gsLst>
          <a:lin ang="15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0159" y="190013"/>
            <a:ext cx="8795829" cy="1285496"/>
          </a:xfrm>
          <a:solidFill>
            <a:srgbClr val="0070C0"/>
          </a:solidFill>
          <a:effectLst>
            <a:glow rad="304800">
              <a:srgbClr val="FFFF00">
                <a:alpha val="86000"/>
              </a:srgb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>
            <a:noAutofit/>
            <a:sp3d extrusionH="57150">
              <a:bevelT h="25400" prst="softRound"/>
            </a:sp3d>
          </a:bodyPr>
          <a:lstStyle/>
          <a:p>
            <a:pPr algn="ctr"/>
            <a:r>
              <a:rPr lang="en-US" sz="9600" b="1" cap="none" dirty="0" smtClean="0">
                <a:ln w="28575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OLD PATHS?</a:t>
            </a:r>
            <a:endParaRPr lang="en-US" sz="9600" b="1" cap="none" dirty="0">
              <a:ln w="28575" cmpd="sng">
                <a:solidFill>
                  <a:schemeClr val="accent4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002" y="1743842"/>
            <a:ext cx="11283455" cy="4855336"/>
          </a:xfrm>
          <a:solidFill>
            <a:schemeClr val="tx1">
              <a:lumMod val="85000"/>
            </a:schemeClr>
          </a:solidFill>
          <a:ln w="76200">
            <a:solidFill>
              <a:srgbClr val="FF0066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2880">
            <a:normAutofit fontScale="92500" lnSpcReduction="10000"/>
            <a:sp3d extrusionH="57150">
              <a:bevelT h="25400" prst="softRound"/>
            </a:sp3d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3200" dirty="0" smtClean="0">
                <a:solidFill>
                  <a:srgbClr val="FF8001"/>
                </a:solidFill>
              </a:rPr>
              <a:t>Is </a:t>
            </a:r>
            <a:r>
              <a:rPr lang="en-US" sz="3200" b="1" dirty="0" smtClean="0">
                <a:solidFill>
                  <a:srgbClr val="00B050"/>
                </a:solidFill>
              </a:rPr>
              <a:t>Noah’s</a:t>
            </a:r>
            <a:r>
              <a:rPr lang="en-US" sz="3200" dirty="0" smtClean="0">
                <a:solidFill>
                  <a:srgbClr val="FF8001"/>
                </a:solidFill>
              </a:rPr>
              <a:t> documentary </a:t>
            </a:r>
            <a:r>
              <a:rPr lang="en-US" sz="3200" u="sng" dirty="0" smtClean="0">
                <a:solidFill>
                  <a:srgbClr val="FF8001"/>
                </a:solidFill>
              </a:rPr>
              <a:t>old enough</a:t>
            </a:r>
            <a:r>
              <a:rPr lang="en-US" sz="3200" dirty="0" smtClean="0">
                <a:solidFill>
                  <a:srgbClr val="FF8001"/>
                </a:solidFill>
              </a:rPr>
              <a:t> to consider his ways as an example from the Torah, that we may walk accordingly?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sz="3200" dirty="0" smtClean="0">
                <a:solidFill>
                  <a:srgbClr val="FF8001"/>
                </a:solidFill>
              </a:rPr>
              <a:t>Did </a:t>
            </a:r>
            <a:r>
              <a:rPr lang="en-US" sz="3200" b="1" dirty="0" smtClean="0">
                <a:solidFill>
                  <a:srgbClr val="00B050"/>
                </a:solidFill>
              </a:rPr>
              <a:t>Noah</a:t>
            </a:r>
            <a:r>
              <a:rPr lang="en-US" sz="3200" dirty="0" smtClean="0">
                <a:solidFill>
                  <a:srgbClr val="FF8001"/>
                </a:solidFill>
              </a:rPr>
              <a:t> count according to the lunar system and smudge the documentation to hide the truth?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sz="3200" dirty="0" smtClean="0">
                <a:solidFill>
                  <a:srgbClr val="FF8001"/>
                </a:solidFill>
              </a:rPr>
              <a:t>Did </a:t>
            </a:r>
            <a:r>
              <a:rPr lang="en-US" sz="3200" b="1" dirty="0" smtClean="0">
                <a:solidFill>
                  <a:srgbClr val="00B050"/>
                </a:solidFill>
              </a:rPr>
              <a:t>Noah</a:t>
            </a:r>
            <a:r>
              <a:rPr lang="en-US" sz="3200" dirty="0" smtClean="0">
                <a:solidFill>
                  <a:srgbClr val="FF8001"/>
                </a:solidFill>
              </a:rPr>
              <a:t> accurately record his epic voyage according to the </a:t>
            </a:r>
            <a:r>
              <a:rPr lang="en-US" sz="3200" b="1" dirty="0" err="1" smtClean="0">
                <a:solidFill>
                  <a:srgbClr val="00B050"/>
                </a:solidFill>
              </a:rPr>
              <a:t>Mazzaroth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glow rad="266700">
                    <a:srgbClr val="60F3FA"/>
                  </a:glow>
                </a:effectLst>
              </a:rPr>
              <a:t>Light</a:t>
            </a:r>
            <a:r>
              <a:rPr lang="en-US" sz="3200" b="1" dirty="0" smtClean="0">
                <a:solidFill>
                  <a:srgbClr val="00B050"/>
                </a:solidFill>
              </a:rPr>
              <a:t> based calendar </a:t>
            </a:r>
            <a:r>
              <a:rPr lang="en-US" sz="3200" dirty="0" smtClean="0">
                <a:solidFill>
                  <a:srgbClr val="FF8001"/>
                </a:solidFill>
              </a:rPr>
              <a:t>exactly as the dates and numbers of days were exposed in the story? </a:t>
            </a:r>
            <a:r>
              <a:rPr lang="en-US" sz="3200" dirty="0" smtClean="0">
                <a:solidFill>
                  <a:schemeClr val="bg1"/>
                </a:solidFill>
              </a:rPr>
              <a:t>Ask for the </a:t>
            </a:r>
            <a:r>
              <a:rPr lang="en-US" sz="3200" dirty="0" err="1" smtClean="0">
                <a:solidFill>
                  <a:schemeClr val="bg1"/>
                </a:solidFill>
              </a:rPr>
              <a:t>PPt</a:t>
            </a:r>
            <a:r>
              <a:rPr lang="en-US" sz="3200" dirty="0" smtClean="0">
                <a:solidFill>
                  <a:schemeClr val="bg1"/>
                </a:solidFill>
              </a:rPr>
              <a:t> – </a:t>
            </a:r>
            <a:r>
              <a:rPr lang="en-US" sz="3200" dirty="0" smtClean="0">
                <a:solidFill>
                  <a:schemeClr val="bg1"/>
                </a:solidFill>
                <a:effectLst>
                  <a:glow rad="127000">
                    <a:srgbClr val="00FF00"/>
                  </a:glow>
                </a:effectLst>
              </a:rPr>
              <a:t>Noah; </a:t>
            </a:r>
            <a:r>
              <a:rPr lang="en-US" sz="3200" dirty="0" err="1" smtClean="0">
                <a:solidFill>
                  <a:srgbClr val="0000CC"/>
                </a:solidFill>
                <a:effectLst>
                  <a:glow rad="127000">
                    <a:srgbClr val="60F3FA"/>
                  </a:glow>
                </a:effectLst>
              </a:rPr>
              <a:t>Yahuah’s</a:t>
            </a:r>
            <a:r>
              <a:rPr lang="en-US" sz="3200" dirty="0" smtClean="0">
                <a:solidFill>
                  <a:schemeClr val="bg1"/>
                </a:solidFill>
                <a:effectLst>
                  <a:glow rad="127000">
                    <a:srgbClr val="00FF00"/>
                  </a:glow>
                </a:effectLst>
              </a:rPr>
              <a:t> Chosen Captain </a:t>
            </a:r>
            <a:r>
              <a:rPr lang="en-US" sz="3200" dirty="0" smtClean="0">
                <a:solidFill>
                  <a:schemeClr val="bg1"/>
                </a:solidFill>
              </a:rPr>
              <a:t>and discover the extremely intense grade of accuracy in </a:t>
            </a:r>
            <a:r>
              <a:rPr lang="en-US" sz="3200" dirty="0" smtClean="0">
                <a:solidFill>
                  <a:srgbClr val="00B050"/>
                </a:solidFill>
              </a:rPr>
              <a:t>Genesis 7&amp;8! 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FF8001"/>
                </a:solidFill>
              </a:rPr>
              <a:t>What</a:t>
            </a:r>
            <a:r>
              <a:rPr lang="en-US" sz="3200" b="1" dirty="0" smtClean="0">
                <a:solidFill>
                  <a:srgbClr val="0000CC"/>
                </a:solidFill>
                <a:effectLst>
                  <a:glow rad="393700">
                    <a:srgbClr val="FFFF00">
                      <a:alpha val="87000"/>
                    </a:srgbClr>
                  </a:glow>
                </a:effectLst>
              </a:rPr>
              <a:t> - OLD PATHS - </a:t>
            </a:r>
            <a:r>
              <a:rPr lang="en-US" sz="3200" dirty="0" smtClean="0">
                <a:solidFill>
                  <a:srgbClr val="FF8001"/>
                </a:solidFill>
              </a:rPr>
              <a:t>would </a:t>
            </a:r>
            <a:r>
              <a:rPr lang="en-US" sz="3200" b="1" dirty="0" smtClean="0">
                <a:solidFill>
                  <a:srgbClr val="00B050"/>
                </a:solidFill>
              </a:rPr>
              <a:t>Jeremiah</a:t>
            </a:r>
            <a:r>
              <a:rPr lang="en-US" sz="3200" dirty="0" smtClean="0">
                <a:solidFill>
                  <a:srgbClr val="FF8001"/>
                </a:solidFill>
              </a:rPr>
              <a:t> have us restore and follow?</a:t>
            </a:r>
            <a:endParaRPr lang="en-US" sz="3200" dirty="0">
              <a:solidFill>
                <a:srgbClr val="FF800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51672" y="6534960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38094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rgbClr val="FFFF00">
                <a:alpha val="42000"/>
              </a:srgbClr>
            </a:gs>
            <a:gs pos="44000">
              <a:schemeClr val="accent6">
                <a:lumMod val="60000"/>
                <a:lumOff val="40000"/>
              </a:schemeClr>
            </a:gs>
            <a:gs pos="100000">
              <a:srgbClr val="FF8001">
                <a:alpha val="79000"/>
              </a:srgbClr>
            </a:gs>
          </a:gsLst>
          <a:lin ang="15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0136" y="144379"/>
            <a:ext cx="8015350" cy="606735"/>
          </a:xfrm>
          <a:solidFill>
            <a:srgbClr val="0070C0"/>
          </a:solidFill>
          <a:ln w="28575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 fontScale="90000"/>
            <a:sp3d extrusionH="57150">
              <a:bevelT h="25400" prst="softRound"/>
            </a:sp3d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Arial Rounded MT Bold" pitchFamily="34" charset="0"/>
              </a:rPr>
              <a:t>Back to Isaiah 2 – Where is  -  </a:t>
            </a:r>
            <a:r>
              <a:rPr lang="en-US" b="1" dirty="0" smtClean="0">
                <a:solidFill>
                  <a:srgbClr val="FFFF00"/>
                </a:solidFill>
                <a:effectLst>
                  <a:glow rad="330200">
                    <a:srgbClr val="FF0000"/>
                  </a:glow>
                </a:effectLst>
                <a:latin typeface="Arial Black" pitchFamily="34" charset="0"/>
              </a:rPr>
              <a:t>it ?</a:t>
            </a:r>
            <a:endParaRPr lang="en-US" b="1" dirty="0">
              <a:solidFill>
                <a:srgbClr val="FFFF00"/>
              </a:solidFill>
              <a:effectLst>
                <a:glow rad="330200">
                  <a:srgbClr val="FF0000"/>
                </a:glow>
              </a:effectLst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560" y="892629"/>
            <a:ext cx="11374638" cy="5889171"/>
          </a:xfr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lIns="91440" tIns="91440" anchor="t">
            <a:noAutofit/>
            <a:sp3d extrusionH="57150">
              <a:bevelT h="25400" prst="softRound"/>
            </a:sp3d>
          </a:bodyPr>
          <a:lstStyle/>
          <a:p>
            <a:pPr marL="914400" lvl="1" indent="-457200">
              <a:spcAft>
                <a:spcPts val="1400"/>
              </a:spcAft>
              <a:buClr>
                <a:prstClr val="white"/>
              </a:buClr>
              <a:buNone/>
            </a:pPr>
            <a:r>
              <a:rPr lang="en-US" sz="2800" b="1" dirty="0">
                <a:solidFill>
                  <a:srgbClr val="008080"/>
                </a:solidFill>
                <a:latin typeface="Georgia" panose="02040502050405020303" pitchFamily="18" charset="0"/>
              </a:rPr>
              <a:t>Isa </a:t>
            </a:r>
            <a:r>
              <a:rPr lang="en-US" sz="2800" b="1" dirty="0" smtClean="0">
                <a:solidFill>
                  <a:srgbClr val="008080"/>
                </a:solidFill>
                <a:latin typeface="Georgia" panose="02040502050405020303" pitchFamily="18" charset="0"/>
              </a:rPr>
              <a:t>2:4</a:t>
            </a:r>
            <a:r>
              <a:rPr lang="en-US" sz="2800" b="1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And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He shall judge between the nations, and shall reprove many peoples. </a:t>
            </a:r>
            <a:r>
              <a:rPr lang="en-US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And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they shall beat their swords into ploughshares, and their spears into pruning hooks</a:t>
            </a:r>
            <a:r>
              <a:rPr lang="en-US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. 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Nation shall not lift up sword against nation, neither teach battle any more. </a:t>
            </a:r>
          </a:p>
          <a:p>
            <a:pPr marL="0" indent="0">
              <a:spcAft>
                <a:spcPts val="1400"/>
              </a:spcAft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0" indent="0">
              <a:spcAft>
                <a:spcPts val="1400"/>
              </a:spcAft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pPr marL="0" indent="0">
              <a:spcAft>
                <a:spcPts val="1400"/>
              </a:spcAft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0" indent="0">
              <a:spcAft>
                <a:spcPts val="1400"/>
              </a:spcAft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pPr marL="0" indent="0">
              <a:spcAft>
                <a:spcPts val="1400"/>
              </a:spcAft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0" indent="0">
              <a:spcAft>
                <a:spcPts val="1400"/>
              </a:spcAft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Is this instruction from Isaiah to walk according to the 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									“</a:t>
            </a:r>
            <a:r>
              <a:rPr lang="en-US" sz="2800" b="1" dirty="0" smtClean="0">
                <a:solidFill>
                  <a:schemeClr val="bg1"/>
                </a:solidFill>
              </a:rPr>
              <a:t>LIGHT –</a:t>
            </a:r>
            <a:r>
              <a:rPr lang="en-US" sz="2800" dirty="0" smtClean="0">
                <a:solidFill>
                  <a:schemeClr val="bg1"/>
                </a:solidFill>
              </a:rPr>
              <a:t> OF THE </a:t>
            </a:r>
            <a:r>
              <a:rPr lang="en-US" sz="2800" b="1" dirty="0" smtClean="0">
                <a:solidFill>
                  <a:schemeClr val="bg1"/>
                </a:solidFill>
              </a:rPr>
              <a:t>MOON”?  </a:t>
            </a:r>
          </a:p>
          <a:p>
            <a:pPr marL="0" indent="0">
              <a:spcAft>
                <a:spcPts val="1400"/>
              </a:spcAft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40833" y="64801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48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160840">
            <a:off x="407757" y="3271285"/>
            <a:ext cx="11375571" cy="201830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FF"/>
            </a:solidFill>
          </a:ln>
          <a:effectLst>
            <a:glow rad="127000">
              <a:srgbClr val="60F3FA"/>
            </a:glow>
          </a:effectLst>
          <a:scene3d>
            <a:camera prst="isometricOffAxis1Righ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marL="914400" lvl="1" indent="-457200">
              <a:spcAft>
                <a:spcPts val="1400"/>
              </a:spcAft>
              <a:buClr>
                <a:prstClr val="white"/>
              </a:buClr>
              <a:buSzPct val="100000"/>
            </a:pPr>
            <a:r>
              <a:rPr lang="en-US" sz="4400" b="1" dirty="0">
                <a:solidFill>
                  <a:srgbClr val="008080"/>
                </a:solidFill>
                <a:latin typeface="Georgia" panose="02040502050405020303" pitchFamily="18" charset="0"/>
              </a:rPr>
              <a:t>Isa 2:5</a:t>
            </a:r>
            <a:r>
              <a:rPr lang="en-US" sz="4400" b="1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n-US" sz="4400" dirty="0">
                <a:solidFill>
                  <a:prstClr val="black"/>
                </a:solidFill>
                <a:latin typeface="Georgia" panose="02040502050405020303" pitchFamily="18" charset="0"/>
              </a:rPr>
              <a:t>O house of </a:t>
            </a:r>
            <a:r>
              <a:rPr lang="en-US" sz="4400" dirty="0" err="1">
                <a:solidFill>
                  <a:prstClr val="black"/>
                </a:solidFill>
                <a:latin typeface="Georgia" panose="02040502050405020303" pitchFamily="18" charset="0"/>
              </a:rPr>
              <a:t>Ya</a:t>
            </a:r>
            <a:r>
              <a:rPr lang="en-US" sz="4400" dirty="0" err="1">
                <a:solidFill>
                  <a:prstClr val="black"/>
                </a:solidFill>
                <a:latin typeface="TITUS Cyberbit Basic" panose="02020603050405020304" pitchFamily="18" charset="0"/>
              </a:rPr>
              <a:t>ʽ</a:t>
            </a:r>
            <a:r>
              <a:rPr lang="en-US" sz="4400" dirty="0" err="1">
                <a:solidFill>
                  <a:prstClr val="black"/>
                </a:solidFill>
                <a:latin typeface="Georgia" panose="02040502050405020303" pitchFamily="18" charset="0"/>
              </a:rPr>
              <a:t>aqo</a:t>
            </a:r>
            <a:r>
              <a:rPr lang="en-US" sz="4400" dirty="0" err="1">
                <a:solidFill>
                  <a:prstClr val="black"/>
                </a:solidFill>
                <a:latin typeface="TITUS Cyberbit Basic" panose="02020603050405020304" pitchFamily="18" charset="0"/>
              </a:rPr>
              <a:t>b</a:t>
            </a:r>
            <a:r>
              <a:rPr lang="en-US" sz="4400" dirty="0">
                <a:solidFill>
                  <a:prstClr val="black"/>
                </a:solidFill>
                <a:latin typeface="TITUS Cyberbit Basic" panose="02020603050405020304" pitchFamily="18" charset="0"/>
              </a:rPr>
              <a:t>̱</a:t>
            </a:r>
            <a:r>
              <a:rPr lang="en-US" sz="4400" dirty="0">
                <a:solidFill>
                  <a:prstClr val="black"/>
                </a:solidFill>
                <a:latin typeface="Georgia" panose="02040502050405020303" pitchFamily="18" charset="0"/>
              </a:rPr>
              <a:t>, come and let </a:t>
            </a:r>
            <a:r>
              <a:rPr lang="en-US" sz="4400" dirty="0" smtClean="0">
                <a:solidFill>
                  <a:prstClr val="black"/>
                </a:solidFill>
                <a:latin typeface="Georgia" panose="02040502050405020303" pitchFamily="18" charset="0"/>
              </a:rPr>
              <a:t>us walk </a:t>
            </a:r>
            <a:r>
              <a:rPr lang="en-US" sz="4400" dirty="0">
                <a:solidFill>
                  <a:prstClr val="black"/>
                </a:solidFill>
                <a:latin typeface="Georgia" panose="02040502050405020303" pitchFamily="18" charset="0"/>
              </a:rPr>
              <a:t>in the</a:t>
            </a:r>
            <a:r>
              <a:rPr lang="en-US" sz="4400" dirty="0">
                <a:solidFill>
                  <a:srgbClr val="00FFFF"/>
                </a:solidFill>
                <a:latin typeface="Georgia" panose="02040502050405020303" pitchFamily="18" charset="0"/>
              </a:rPr>
              <a:t> </a:t>
            </a:r>
            <a:r>
              <a:rPr lang="en-US" sz="4400" dirty="0">
                <a:solidFill>
                  <a:srgbClr val="0000CC"/>
                </a:solidFill>
                <a:effectLst>
                  <a:glow rad="457200">
                    <a:srgbClr val="FFFF00">
                      <a:alpha val="85000"/>
                    </a:srgbClr>
                  </a:glow>
                </a:effectLst>
                <a:latin typeface="Arial Black" panose="020B0A04020102020204" pitchFamily="34" charset="0"/>
              </a:rPr>
              <a:t>LIGHT</a:t>
            </a:r>
            <a:r>
              <a:rPr lang="en-US" sz="4400" dirty="0">
                <a:solidFill>
                  <a:srgbClr val="FF8001"/>
                </a:solidFill>
                <a:latin typeface="Georgia" panose="02040502050405020303" pitchFamily="18" charset="0"/>
              </a:rPr>
              <a:t> </a:t>
            </a:r>
            <a:r>
              <a:rPr lang="en-US" sz="4400" dirty="0" smtClean="0">
                <a:solidFill>
                  <a:prstClr val="black"/>
                </a:solidFill>
                <a:latin typeface="Georgia" panose="02040502050405020303" pitchFamily="18" charset="0"/>
              </a:rPr>
              <a:t>of</a:t>
            </a:r>
            <a:r>
              <a:rPr lang="en-US" sz="4400" b="1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44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4400" dirty="0" smtClean="0">
                <a:solidFill>
                  <a:srgbClr val="0000FF"/>
                </a:solidFill>
                <a:latin typeface="Georgia" panose="02040502050405020303" pitchFamily="18" charset="0"/>
              </a:rPr>
              <a:t>[</a:t>
            </a:r>
            <a:r>
              <a:rPr lang="en-US" sz="4400" dirty="0" err="1">
                <a:solidFill>
                  <a:srgbClr val="0000FF"/>
                </a:solidFill>
                <a:latin typeface="Georgia" panose="02040502050405020303" pitchFamily="18" charset="0"/>
              </a:rPr>
              <a:t>Yahuah</a:t>
            </a:r>
            <a:r>
              <a:rPr lang="en-US" sz="4400" dirty="0">
                <a:solidFill>
                  <a:srgbClr val="0000FF"/>
                </a:solidFill>
                <a:latin typeface="Georgia" panose="02040502050405020303" pitchFamily="18" charset="0"/>
              </a:rPr>
              <a:t>].  </a:t>
            </a:r>
          </a:p>
        </p:txBody>
      </p:sp>
    </p:spTree>
    <p:extLst>
      <p:ext uri="{BB962C8B-B14F-4D97-AF65-F5344CB8AC3E}">
        <p14:creationId xmlns:p14="http://schemas.microsoft.com/office/powerpoint/2010/main" val="147055394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accent1">
                <a:lumMod val="60000"/>
                <a:lumOff val="40000"/>
              </a:schemeClr>
            </a:gs>
            <a:gs pos="55000">
              <a:schemeClr val="accent6">
                <a:lumMod val="60000"/>
                <a:lumOff val="40000"/>
              </a:schemeClr>
            </a:gs>
            <a:gs pos="100000">
              <a:schemeClr val="accent4">
                <a:lumMod val="75000"/>
              </a:schemeClr>
            </a:gs>
          </a:gsLst>
          <a:lin ang="15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0136" y="144379"/>
            <a:ext cx="8015350" cy="606735"/>
          </a:xfrm>
          <a:solidFill>
            <a:srgbClr val="0070C0"/>
          </a:solidFill>
          <a:ln w="28575">
            <a:solidFill>
              <a:schemeClr val="tx1"/>
            </a:solidFill>
          </a:ln>
          <a:effectLst>
            <a:glow rad="228600">
              <a:srgbClr val="FFFF00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 fontScale="90000"/>
            <a:sp3d extrusionH="57150">
              <a:bevelT h="25400" prst="softRound"/>
            </a:sp3d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Arial Rounded MT Bold" pitchFamily="34" charset="0"/>
              </a:rPr>
              <a:t>Where is THE   -  </a:t>
            </a:r>
            <a:r>
              <a:rPr lang="en-US" b="1" dirty="0">
                <a:ln w="3175" cmpd="sng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330200">
                    <a:srgbClr val="60F3FA"/>
                  </a:glow>
                </a:effectLst>
                <a:latin typeface="Arial Black" pitchFamily="34" charset="0"/>
              </a:rPr>
              <a:t>L</a:t>
            </a:r>
            <a:r>
              <a:rPr lang="en-US" b="1" dirty="0" smtClean="0">
                <a:ln w="3175" cmpd="sng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330200">
                    <a:srgbClr val="60F3FA"/>
                  </a:glow>
                </a:effectLst>
                <a:latin typeface="Arial Black" pitchFamily="34" charset="0"/>
              </a:rPr>
              <a:t>IGHT ?</a:t>
            </a:r>
            <a:endParaRPr lang="en-US" b="1" dirty="0">
              <a:ln w="3175" cmpd="sng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330200">
                  <a:srgbClr val="60F3FA"/>
                </a:glow>
              </a:effectLst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560" y="968830"/>
            <a:ext cx="11374638" cy="5606142"/>
          </a:xfr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lIns="91440" tIns="91440" anchor="t">
            <a:noAutofit/>
            <a:sp3d extrusionH="57150">
              <a:bevelT h="25400" prst="softRound"/>
            </a:sp3d>
          </a:bodyPr>
          <a:lstStyle/>
          <a:p>
            <a:pPr marL="0" indent="0">
              <a:spcAft>
                <a:spcPts val="1400"/>
              </a:spcAft>
              <a:buNone/>
            </a:pPr>
            <a:r>
              <a:rPr lang="en-US" sz="2800" b="1" u="sng" dirty="0" smtClean="0">
                <a:solidFill>
                  <a:srgbClr val="FF0066"/>
                </a:solidFill>
                <a:latin typeface="Arial Black" panose="020B0A04020102020204" pitchFamily="34" charset="0"/>
              </a:rPr>
              <a:t>Where is</a:t>
            </a:r>
            <a:r>
              <a:rPr lang="en-US" sz="2800" b="1" dirty="0" smtClean="0">
                <a:solidFill>
                  <a:srgbClr val="FF0066"/>
                </a:solidFill>
                <a:latin typeface="Arial Black" panose="020B0A04020102020204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the “light from the moon”?  Has anyone seen light given from the moon when there is no light from the sun to illuminate it?</a:t>
            </a:r>
          </a:p>
          <a:p>
            <a:pPr marL="0" indent="0">
              <a:spcAft>
                <a:spcPts val="1400"/>
              </a:spcAft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How much 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27000">
                    <a:srgbClr val="00FF00"/>
                  </a:glow>
                </a:effectLst>
              </a:rPr>
              <a:t>NON REFLECTED LIGHT </a:t>
            </a:r>
            <a:r>
              <a:rPr lang="en-US" sz="2800" dirty="0" smtClean="0">
                <a:solidFill>
                  <a:schemeClr val="bg1"/>
                </a:solidFill>
              </a:rPr>
              <a:t>do you observe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b="1" u="sng" dirty="0" smtClean="0">
                <a:solidFill>
                  <a:schemeClr val="bg1"/>
                </a:solidFill>
              </a:rPr>
              <a:t>EMITTING FROM THE MOON DURING A FULL </a:t>
            </a:r>
            <a:br>
              <a:rPr lang="en-US" sz="2800" b="1" u="sng" dirty="0" smtClean="0">
                <a:solidFill>
                  <a:schemeClr val="bg1"/>
                </a:solidFill>
              </a:rPr>
            </a:br>
            <a:r>
              <a:rPr lang="en-US" sz="2800" b="1" u="sng" dirty="0" smtClean="0">
                <a:solidFill>
                  <a:schemeClr val="bg1"/>
                </a:solidFill>
              </a:rPr>
              <a:t>ECLIPSE</a:t>
            </a:r>
            <a:r>
              <a:rPr lang="en-US" sz="2800" b="1" dirty="0" smtClean="0">
                <a:solidFill>
                  <a:schemeClr val="bg1"/>
                </a:solidFill>
              </a:rPr>
              <a:t>?</a:t>
            </a:r>
            <a:endParaRPr lang="en-US" sz="2800" b="1" dirty="0">
              <a:solidFill>
                <a:schemeClr val="bg1"/>
              </a:solidFill>
            </a:endParaRPr>
          </a:p>
          <a:p>
            <a:pPr marL="0" indent="0">
              <a:spcAft>
                <a:spcPts val="1400"/>
              </a:spcAft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0" indent="0">
              <a:spcAft>
                <a:spcPts val="1400"/>
              </a:spcAft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pPr marL="0" indent="0">
              <a:spcAft>
                <a:spcPts val="1400"/>
              </a:spcAft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pPr marL="0" indent="0">
              <a:spcAft>
                <a:spcPts val="1400"/>
              </a:spcAft>
              <a:buNone/>
            </a:pPr>
            <a:r>
              <a:rPr lang="en-US" sz="2800" dirty="0" smtClean="0">
                <a:solidFill>
                  <a:srgbClr val="FF0066"/>
                </a:solidFill>
                <a:latin typeface="Arial Black" panose="020B0A04020102020204" pitchFamily="34" charset="0"/>
              </a:rPr>
              <a:t>What two </a:t>
            </a:r>
            <a:r>
              <a:rPr lang="en-US" sz="2800" dirty="0" smtClean="0">
                <a:solidFill>
                  <a:schemeClr val="bg1"/>
                </a:solidFill>
              </a:rPr>
              <a:t>identities recorded in </a:t>
            </a:r>
            <a:r>
              <a:rPr lang="en-US" sz="2800" dirty="0" smtClean="0">
                <a:solidFill>
                  <a:srgbClr val="00B050"/>
                </a:solidFill>
              </a:rPr>
              <a:t>Genesis 1:14-18 </a:t>
            </a:r>
            <a:r>
              <a:rPr lang="en-US" sz="2800" dirty="0" smtClean="0">
                <a:solidFill>
                  <a:schemeClr val="bg1"/>
                </a:solidFill>
              </a:rPr>
              <a:t>give </a:t>
            </a:r>
            <a:r>
              <a:rPr lang="en-US" sz="2800" b="1" dirty="0">
                <a:solidFill>
                  <a:srgbClr val="FF8001"/>
                </a:solidFill>
              </a:rPr>
              <a:t>L</a:t>
            </a:r>
            <a:r>
              <a:rPr lang="en-US" sz="2800" b="1" dirty="0" smtClean="0">
                <a:solidFill>
                  <a:srgbClr val="FF8001"/>
                </a:solidFill>
              </a:rPr>
              <a:t>ight?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Yes, it is the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8001"/>
                </a:solidFill>
                <a:effectLst>
                  <a:glow rad="127000">
                    <a:srgbClr val="00B0FF"/>
                  </a:glow>
                </a:effectLst>
                <a:latin typeface="Arial Black" pitchFamily="34" charset="0"/>
              </a:rPr>
              <a:t>Mazzaroth</a:t>
            </a:r>
            <a:r>
              <a:rPr lang="en-US" sz="2800" dirty="0" smtClean="0">
                <a:solidFill>
                  <a:srgbClr val="FF800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and the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8001"/>
                </a:solidFill>
                <a:effectLst>
                  <a:glow rad="127000">
                    <a:srgbClr val="00B0FF"/>
                  </a:glow>
                </a:effectLst>
                <a:latin typeface="Arial Black" pitchFamily="34" charset="0"/>
              </a:rPr>
              <a:t>Sun! 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27000">
                    <a:srgbClr val="00B0FF"/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27000">
                    <a:srgbClr val="00B0FF"/>
                  </a:glow>
                </a:effectLst>
                <a:latin typeface="Arial Black" pitchFamily="34" charset="0"/>
              </a:rPr>
              <a:t>  </a:t>
            </a:r>
            <a:r>
              <a:rPr lang="en-US" sz="2800" dirty="0" smtClean="0">
                <a:solidFill>
                  <a:schemeClr val="bg1"/>
                </a:solidFill>
                <a:effectLst>
                  <a:glow rad="127000">
                    <a:srgbClr val="00FF00"/>
                  </a:glow>
                </a:effectLst>
                <a:latin typeface="Arial Black" pitchFamily="34" charset="0"/>
              </a:rPr>
              <a:t>The 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27000">
                    <a:srgbClr val="00FF00"/>
                  </a:glow>
                </a:effectLst>
                <a:latin typeface="Arial Black" pitchFamily="34" charset="0"/>
              </a:rPr>
              <a:t>Moon</a:t>
            </a:r>
            <a:r>
              <a:rPr lang="en-US" sz="2800" dirty="0" smtClean="0">
                <a:solidFill>
                  <a:schemeClr val="bg1"/>
                </a:solidFill>
                <a:effectLst>
                  <a:glow rad="127000">
                    <a:srgbClr val="00FF00"/>
                  </a:glow>
                </a:effectLst>
                <a:latin typeface="Arial Black" pitchFamily="34" charset="0"/>
              </a:rPr>
              <a:t> emits no 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27000">
                    <a:srgbClr val="00FF00"/>
                  </a:glow>
                </a:effectLst>
                <a:latin typeface="Arial Black" pitchFamily="34" charset="0"/>
              </a:rPr>
              <a:t>light!  </a:t>
            </a:r>
            <a:endParaRPr lang="en-US" sz="2800" b="1" dirty="0">
              <a:solidFill>
                <a:schemeClr val="bg1"/>
              </a:solidFill>
              <a:effectLst>
                <a:glow rad="127000">
                  <a:srgbClr val="00FF00"/>
                </a:glow>
              </a:effectLst>
              <a:latin typeface="Arial Black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657600" y="3113315"/>
            <a:ext cx="2013858" cy="182879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60F3FA"/>
                </a:solidFill>
                <a:effectLst>
                  <a:glow rad="127000">
                    <a:srgbClr val="FFFF00"/>
                  </a:glow>
                </a:effectLst>
                <a:latin typeface="Arial Black" pitchFamily="34" charset="0"/>
              </a:rPr>
              <a:t>LIGHT???</a:t>
            </a:r>
            <a:endParaRPr lang="en-CA" sz="2800" b="1" dirty="0">
              <a:ln>
                <a:solidFill>
                  <a:sysClr val="windowText" lastClr="000000"/>
                </a:solidFill>
              </a:ln>
              <a:solidFill>
                <a:srgbClr val="60F3FA"/>
              </a:solidFill>
              <a:effectLst>
                <a:glow rad="127000">
                  <a:srgbClr val="FFFF00"/>
                </a:glow>
              </a:effectLst>
              <a:latin typeface="Arial Black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40833" y="64801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49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278" y="1963509"/>
            <a:ext cx="3468869" cy="32725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H="1">
            <a:off x="2166257" y="2449287"/>
            <a:ext cx="33310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Notched Right Arrow 7"/>
          <p:cNvSpPr/>
          <p:nvPr/>
        </p:nvSpPr>
        <p:spPr>
          <a:xfrm>
            <a:off x="5497285" y="3454326"/>
            <a:ext cx="3555275" cy="711348"/>
          </a:xfrm>
          <a:prstGeom prst="notchedRightArrow">
            <a:avLst>
              <a:gd name="adj1" fmla="val 35812"/>
              <a:gd name="adj2" fmla="val 86903"/>
            </a:avLst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accent1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6706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1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91667E-6 2.59259E-6 C -0.01523 0.01342 -0.03242 0.02731 -0.03932 0.04282 C -0.04661 0.05995 -0.04948 0.0787 -0.05273 0.09768 C -0.05547 0.11666 -0.05104 0.13194 -0.04596 0.14838 C -0.04153 0.16296 -0.03476 0.1794 -0.02005 0.19097 C -0.00768 0.2037 0.01263 0.2118 0.03451 0.21713 C 0.05456 0.22245 0.07839 0.2243 0.10196 0.22361 C 0.12565 0.22291 0.14922 0.21898 0.17084 0.21273 C 0.19401 0.20625 0.21563 0.19583 0.23256 0.18148 C 0.24948 0.16875 0.26459 0.15347 0.27149 0.1368 C 0.28099 0.12083 0.28373 0.10069 0.28295 0.08518 C 0.28425 0.06944 0.28138 0.05092 0.27058 0.0368 C 0.26029 0.02453 0.24193 0.01597 0.21823 0.01389 C 0.19453 0.01319 0.17097 0.02245 0.15586 0.03449 C 0.14271 0.04722 0.13373 0.06412 0.13256 0.08287 C 0.13347 0.10162 0.13646 0.11782 0.14688 0.13102 C 0.15756 0.14328 0.1556 0.14653 0.19584 0.15903 C 0.23203 0.17291 0.26706 0.16157 0.28894 0.15949 C 0.31029 0.15625 0.32774 0.14791 0.34909 0.13912 C 0.37201 0.12824 0.39141 0.11227 0.40404 0.09861 C 0.41745 0.08518 0.42266 0.0699 0.42943 0.04629 C 0.43438 0.02245 0.43386 0.01111 0.43295 -0.00602 C 0.4319 -0.02269 0.43125 -0.03982 0.43021 -0.05672 " pathEditMode="relative" rAng="-303438" ptsTypes="fffffffffffffffffffffff">
                                      <p:cBhvr>
                                        <p:cTn id="2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49" y="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2402" y="136122"/>
            <a:ext cx="2007177" cy="768440"/>
          </a:xfr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  <a:sp3d extrusionH="57150">
              <a:bevelT h="25400" prst="softRound"/>
            </a:sp3d>
          </a:bodyPr>
          <a:lstStyle/>
          <a:p>
            <a:pPr algn="ctr"/>
            <a:r>
              <a:rPr lang="en-US" dirty="0" smtClean="0">
                <a:ln w="3175" cmpd="sng">
                  <a:solidFill>
                    <a:srgbClr val="0070C0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Cooper Black" panose="0208090404030B020404" pitchFamily="18" charset="0"/>
              </a:rPr>
              <a:t>OR  . . .</a:t>
            </a:r>
            <a:endParaRPr lang="en-US" dirty="0">
              <a:ln w="3175" cmpd="sng">
                <a:solidFill>
                  <a:srgbClr val="0070C0"/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latin typeface="Cooper Black" panose="0208090404030B020404" pitchFamily="18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55601" y="1143000"/>
            <a:ext cx="11493500" cy="5511799"/>
          </a:xfr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  <a:sp3d extrusionH="57150">
              <a:bevelT w="38100" h="38100"/>
            </a:sp3d>
          </a:bodyPr>
          <a:lstStyle/>
          <a:p>
            <a:pPr marL="0" indent="0" algn="ctr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Will </a:t>
            </a:r>
            <a:r>
              <a:rPr lang="en-US" sz="3200" b="1" dirty="0">
                <a:solidFill>
                  <a:srgbClr val="0070C0"/>
                </a:solidFill>
              </a:rPr>
              <a:t>Revelation 12:1 </a:t>
            </a:r>
            <a:r>
              <a:rPr lang="en-US" sz="3200" dirty="0" smtClean="0">
                <a:solidFill>
                  <a:schemeClr val="bg1"/>
                </a:solidFill>
              </a:rPr>
              <a:t>instruct us that the </a:t>
            </a:r>
            <a:r>
              <a:rPr lang="en-US" sz="3200" u="sng" dirty="0" smtClean="0">
                <a:solidFill>
                  <a:schemeClr val="bg1"/>
                </a:solidFill>
              </a:rPr>
              <a:t>message of the moon</a:t>
            </a:r>
            <a:r>
              <a:rPr lang="en-US" sz="3200" dirty="0" smtClean="0">
                <a:solidFill>
                  <a:schemeClr val="bg1"/>
                </a:solidFill>
              </a:rPr>
              <a:t> has been </a:t>
            </a:r>
            <a:r>
              <a:rPr lang="en-US" sz="3200" b="1" dirty="0" smtClean="0">
                <a:solidFill>
                  <a:schemeClr val="bg1"/>
                </a:solidFill>
              </a:rPr>
              <a:t>–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b="1" u="sng" dirty="0" smtClean="0">
                <a:solidFill>
                  <a:schemeClr val="accent2"/>
                </a:solidFill>
                <a:latin typeface="Cooper Black" panose="0208090404030B020404" pitchFamily="18" charset="0"/>
              </a:rPr>
              <a:t>OVERCOME AND SOUNDLY DEFEATED</a:t>
            </a:r>
            <a:r>
              <a:rPr lang="en-US" sz="3200" b="1" dirty="0" smtClean="0">
                <a:solidFill>
                  <a:schemeClr val="accent2"/>
                </a:solidFill>
                <a:latin typeface="Cooper Black" panose="0208090404030B020404" pitchFamily="18" charset="0"/>
              </a:rPr>
              <a:t>,</a:t>
            </a:r>
            <a:r>
              <a:rPr lang="en-US" sz="3200" b="1" u="sng" dirty="0" smtClean="0">
                <a:solidFill>
                  <a:schemeClr val="accent2"/>
                </a:solidFill>
                <a:latin typeface="Cooper Black" panose="0208090404030B020404" pitchFamily="18" charset="0"/>
              </a:rPr>
              <a:t> </a:t>
            </a:r>
            <a:br>
              <a:rPr lang="en-US" sz="3200" b="1" u="sng" dirty="0" smtClean="0">
                <a:solidFill>
                  <a:schemeClr val="accent2"/>
                </a:solidFill>
                <a:latin typeface="Cooper Black" panose="0208090404030B020404" pitchFamily="18" charset="0"/>
              </a:rPr>
            </a:br>
            <a:r>
              <a:rPr lang="en-US" sz="3200" dirty="0" smtClean="0">
                <a:solidFill>
                  <a:schemeClr val="accent2"/>
                </a:solidFill>
              </a:rPr>
              <a:t>by appearing to be </a:t>
            </a:r>
            <a:r>
              <a:rPr lang="en-US" sz="3200" b="1" u="sng" dirty="0" smtClean="0">
                <a:solidFill>
                  <a:schemeClr val="accent2"/>
                </a:solidFill>
                <a:latin typeface="Cooper Black" panose="0208090404030B020404" pitchFamily="18" charset="0"/>
              </a:rPr>
              <a:t>TRAMPLED UNDERFOOT </a:t>
            </a:r>
            <a:r>
              <a:rPr lang="en-US" sz="3200" b="1" dirty="0" smtClean="0">
                <a:solidFill>
                  <a:schemeClr val="accent2"/>
                </a:solidFill>
                <a:latin typeface="Cooper Black" panose="0208090404030B020404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</a:rPr>
              <a:t/>
            </a:r>
            <a:br>
              <a:rPr lang="en-US" sz="3200" b="1" dirty="0" smtClean="0">
                <a:solidFill>
                  <a:srgbClr val="FFFF00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by the </a:t>
            </a:r>
            <a:r>
              <a:rPr lang="en-US" sz="3200" dirty="0" smtClean="0">
                <a:solidFill>
                  <a:srgbClr val="0000FF"/>
                </a:solidFill>
              </a:rPr>
              <a:t>Bride of </a:t>
            </a:r>
            <a:r>
              <a:rPr lang="en-US" sz="3200" b="1" dirty="0" smtClean="0">
                <a:solidFill>
                  <a:srgbClr val="0000FF"/>
                </a:solidFill>
              </a:rPr>
              <a:t>Yahuah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at </a:t>
            </a:r>
            <a:r>
              <a:rPr lang="en-US" sz="3200" dirty="0">
                <a:solidFill>
                  <a:schemeClr val="bg1"/>
                </a:solidFill>
              </a:rPr>
              <a:t>the end of time?</a:t>
            </a:r>
          </a:p>
          <a:p>
            <a:pPr marL="0" indent="0" algn="ctr"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Does </a:t>
            </a:r>
            <a:r>
              <a:rPr lang="en-US" sz="3200" b="1" dirty="0" smtClean="0">
                <a:solidFill>
                  <a:srgbClr val="00B050"/>
                </a:solidFill>
              </a:rPr>
              <a:t>Revelation 12:1 </a:t>
            </a:r>
            <a:r>
              <a:rPr lang="en-US" sz="3200" dirty="0" smtClean="0">
                <a:solidFill>
                  <a:schemeClr val="bg1"/>
                </a:solidFill>
              </a:rPr>
              <a:t>point us to the actual visual event 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within the 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</a:rPr>
              <a:t>Mazzaroth?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endParaRPr lang="en-US" sz="32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When </a:t>
            </a:r>
            <a:r>
              <a:rPr lang="en-US" sz="3200" dirty="0">
                <a:solidFill>
                  <a:schemeClr val="bg1"/>
                </a:solidFill>
              </a:rPr>
              <a:t>compared to the 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rgbClr val="FF8001"/>
                </a:solidFill>
                <a:effectLst>
                  <a:glow rad="762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authentic Tequfah mandate established by our </a:t>
            </a:r>
            <a:r>
              <a:rPr lang="en-US" sz="3200" b="1" dirty="0" smtClean="0">
                <a:solidFill>
                  <a:srgbClr val="0000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Creator,</a:t>
            </a:r>
            <a:r>
              <a:rPr lang="en-US" sz="3200" dirty="0" smtClean="0">
                <a:solidFill>
                  <a:schemeClr val="bg1"/>
                </a:solidFill>
              </a:rPr>
              <a:t> will this Constellation reveal the true authority 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of the moon in terms of </a:t>
            </a:r>
            <a:r>
              <a:rPr lang="en-US" sz="3200" b="1" dirty="0" smtClean="0">
                <a:solidFill>
                  <a:srgbClr val="0000CC"/>
                </a:solidFill>
              </a:rPr>
              <a:t>Yahuah’s</a:t>
            </a:r>
            <a:r>
              <a:rPr lang="en-US" sz="3200" dirty="0" smtClean="0">
                <a:solidFill>
                  <a:schemeClr val="bg1"/>
                </a:solidFill>
              </a:rPr>
              <a:t> Mo-edim Cycles?</a:t>
            </a:r>
            <a:r>
              <a:rPr lang="en-US" sz="3200" b="1" dirty="0" smtClean="0">
                <a:solidFill>
                  <a:srgbClr val="0000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en-US" sz="3200" b="1" dirty="0">
              <a:solidFill>
                <a:srgbClr val="0000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Notched Right Arrow 2"/>
          <p:cNvSpPr/>
          <p:nvPr/>
        </p:nvSpPr>
        <p:spPr>
          <a:xfrm>
            <a:off x="1738648" y="161101"/>
            <a:ext cx="3181082" cy="832361"/>
          </a:xfrm>
          <a:prstGeom prst="notchedRightArrow">
            <a:avLst>
              <a:gd name="adj1" fmla="val 50000"/>
              <a:gd name="adj2" fmla="val 142836"/>
            </a:avLst>
          </a:prstGeom>
          <a:solidFill>
            <a:srgbClr val="11F72C"/>
          </a:solidFill>
          <a:ln w="76200">
            <a:solidFill>
              <a:schemeClr val="accent4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40833" y="64801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61442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rgbClr val="00FF00">
                <a:alpha val="83000"/>
              </a:srgbClr>
            </a:gs>
            <a:gs pos="55000">
              <a:schemeClr val="accent6">
                <a:lumMod val="60000"/>
                <a:lumOff val="40000"/>
              </a:schemeClr>
            </a:gs>
            <a:gs pos="100000">
              <a:schemeClr val="bg2">
                <a:lumMod val="40000"/>
                <a:lumOff val="60000"/>
              </a:schemeClr>
            </a:gs>
          </a:gsLst>
          <a:lin ang="15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980" y="107324"/>
            <a:ext cx="5303702" cy="807075"/>
          </a:xfrm>
          <a:solidFill>
            <a:srgbClr val="0070C0"/>
          </a:solidFill>
          <a:ln w="28575">
            <a:solidFill>
              <a:srgbClr val="00FF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  <a:sp3d extrusionH="57150">
              <a:bevelT h="25400" prst="softRound"/>
            </a:sp3d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Arial Rounded MT Bold" pitchFamily="34" charset="0"/>
              </a:rPr>
              <a:t>Isaiah  continues:</a:t>
            </a:r>
            <a:endParaRPr lang="en-US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594" y="1039092"/>
            <a:ext cx="11876077" cy="5666507"/>
          </a:xfrm>
          <a:solidFill>
            <a:schemeClr val="tx1"/>
          </a:solidFill>
          <a:ln w="38100">
            <a:solidFill>
              <a:srgbClr val="FF0066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2880" tIns="182880" anchor="ctr">
            <a:normAutofit fontScale="92500" lnSpcReduction="10000"/>
            <a:sp3d extrusionH="57150">
              <a:bevelT h="25400" prst="softRound"/>
            </a:sp3d>
          </a:bodyPr>
          <a:lstStyle/>
          <a:p>
            <a:pPr marL="914400" lvl="1" indent="-457200">
              <a:spcAft>
                <a:spcPts val="1400"/>
              </a:spcAft>
              <a:buClr>
                <a:prstClr val="white"/>
              </a:buClr>
              <a:buNone/>
            </a:pPr>
            <a:r>
              <a:rPr lang="en-US" sz="2800" b="1" dirty="0" smtClean="0">
                <a:solidFill>
                  <a:srgbClr val="008080"/>
                </a:solidFill>
                <a:latin typeface="Georgia" panose="02040502050405020303" pitchFamily="18" charset="0"/>
              </a:rPr>
              <a:t>Isa 2:6</a:t>
            </a:r>
            <a:r>
              <a:rPr lang="en-US" sz="2800" b="1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For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You have forsaken Your people, the house of </a:t>
            </a:r>
            <a:r>
              <a:rPr lang="en-US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Ya</a:t>
            </a:r>
            <a:r>
              <a:rPr lang="en-US" sz="2800" dirty="0" err="1">
                <a:solidFill>
                  <a:prstClr val="black"/>
                </a:solidFill>
                <a:latin typeface="TITUS Cyberbit Basic" panose="02020603050405020304" pitchFamily="18" charset="0"/>
              </a:rPr>
              <a:t>ʽ</a:t>
            </a:r>
            <a:r>
              <a:rPr lang="en-US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aqo</a:t>
            </a:r>
            <a:r>
              <a:rPr lang="en-US" sz="2800" dirty="0" err="1">
                <a:solidFill>
                  <a:prstClr val="black"/>
                </a:solidFill>
                <a:latin typeface="TITUS Cyberbit Basic" panose="02020603050405020304" pitchFamily="18" charset="0"/>
              </a:rPr>
              <a:t>b</a:t>
            </a:r>
            <a:r>
              <a:rPr lang="en-US" sz="2800" dirty="0">
                <a:solidFill>
                  <a:prstClr val="black"/>
                </a:solidFill>
                <a:latin typeface="TITUS Cyberbit Basic" panose="02020603050405020304" pitchFamily="18" charset="0"/>
              </a:rPr>
              <a:t>̱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, because they have been </a:t>
            </a:r>
            <a:r>
              <a:rPr lang="en-US" sz="2800" u="sng" dirty="0">
                <a:solidFill>
                  <a:srgbClr val="FF0066"/>
                </a:solidFill>
                <a:latin typeface="Georgia" panose="02040502050405020303" pitchFamily="18" charset="0"/>
              </a:rPr>
              <a:t>filled from the East</a:t>
            </a:r>
            <a:r>
              <a:rPr lang="en-US" sz="2800" dirty="0">
                <a:solidFill>
                  <a:srgbClr val="FF0066"/>
                </a:solidFill>
                <a:latin typeface="Georgia" panose="02040502050405020303" pitchFamily="18" charset="0"/>
              </a:rPr>
              <a:t>,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and </a:t>
            </a:r>
            <a:r>
              <a:rPr lang="en-US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practice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magic like the Philistines, and they are pleased with the children of foreigners</a:t>
            </a:r>
            <a:r>
              <a:rPr lang="en-US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.</a:t>
            </a:r>
          </a:p>
          <a:p>
            <a:pPr marL="0" lvl="0" indent="0">
              <a:spcAft>
                <a:spcPts val="1400"/>
              </a:spcAft>
              <a:buClr>
                <a:prstClr val="white"/>
              </a:buClr>
              <a:buNone/>
            </a:pPr>
            <a:r>
              <a:rPr lang="en-US" sz="2800" dirty="0" smtClean="0">
                <a:solidFill>
                  <a:srgbClr val="E36C0A"/>
                </a:solidFill>
              </a:rPr>
              <a:t>Filled with </a:t>
            </a:r>
            <a:r>
              <a:rPr lang="en-US" sz="2800" u="sng" dirty="0" smtClean="0">
                <a:solidFill>
                  <a:srgbClr val="E36C0A"/>
                </a:solidFill>
              </a:rPr>
              <a:t>pagan traditions</a:t>
            </a:r>
            <a:r>
              <a:rPr lang="en-US" sz="2800" dirty="0" smtClean="0">
                <a:solidFill>
                  <a:srgbClr val="E36C0A"/>
                </a:solidFill>
              </a:rPr>
              <a:t> from people not interested in following </a:t>
            </a:r>
            <a:r>
              <a:rPr lang="en-US" sz="2800" b="1" dirty="0" err="1" smtClean="0">
                <a:solidFill>
                  <a:srgbClr val="0000FF"/>
                </a:solidFill>
              </a:rPr>
              <a:t>Yahuah</a:t>
            </a:r>
            <a:r>
              <a:rPr lang="en-US" sz="2800" b="1" dirty="0" smtClean="0">
                <a:solidFill>
                  <a:srgbClr val="0000FF"/>
                </a:solidFill>
              </a:rPr>
              <a:t>! </a:t>
            </a:r>
            <a:endParaRPr lang="en-US" sz="2800" b="1" dirty="0">
              <a:solidFill>
                <a:srgbClr val="0000FF"/>
              </a:solidFill>
            </a:endParaRPr>
          </a:p>
          <a:p>
            <a:pPr marL="914400" lvl="1" indent="-457200">
              <a:spcAft>
                <a:spcPts val="1400"/>
              </a:spcAft>
              <a:buClr>
                <a:prstClr val="white"/>
              </a:buClr>
              <a:buNone/>
            </a:pPr>
            <a:r>
              <a:rPr lang="en-US" sz="2800" b="1" dirty="0">
                <a:solidFill>
                  <a:srgbClr val="008080"/>
                </a:solidFill>
                <a:latin typeface="Georgia" panose="02040502050405020303" pitchFamily="18" charset="0"/>
              </a:rPr>
              <a:t>Isa </a:t>
            </a:r>
            <a:r>
              <a:rPr lang="en-US" sz="2800" b="1" dirty="0" smtClean="0">
                <a:solidFill>
                  <a:srgbClr val="008080"/>
                </a:solidFill>
                <a:latin typeface="Georgia" panose="02040502050405020303" pitchFamily="18" charset="0"/>
              </a:rPr>
              <a:t>2:7</a:t>
            </a:r>
            <a:r>
              <a:rPr lang="en-US" sz="2800" b="1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And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their land is filled with silver and gold, and there is no end to their treasures. </a:t>
            </a:r>
            <a:r>
              <a:rPr lang="en-US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And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their land is filled with horses, and there is no end to their chariots. </a:t>
            </a:r>
          </a:p>
          <a:p>
            <a:pPr marL="914400" lvl="1" indent="-457200">
              <a:spcAft>
                <a:spcPts val="1400"/>
              </a:spcAft>
              <a:buClr>
                <a:prstClr val="white"/>
              </a:buClr>
              <a:buNone/>
            </a:pPr>
            <a:r>
              <a:rPr lang="en-US" sz="2800" b="1" dirty="0">
                <a:solidFill>
                  <a:srgbClr val="008080"/>
                </a:solidFill>
                <a:latin typeface="Georgia" panose="02040502050405020303" pitchFamily="18" charset="0"/>
              </a:rPr>
              <a:t>Isa </a:t>
            </a:r>
            <a:r>
              <a:rPr lang="en-US" sz="2800" b="1" dirty="0" smtClean="0">
                <a:solidFill>
                  <a:srgbClr val="008080"/>
                </a:solidFill>
                <a:latin typeface="Georgia" panose="02040502050405020303" pitchFamily="18" charset="0"/>
              </a:rPr>
              <a:t>2:8</a:t>
            </a:r>
            <a:r>
              <a:rPr lang="en-US" sz="2800" b="1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And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their land is filled with idols; </a:t>
            </a:r>
            <a:r>
              <a:rPr lang="en-US" sz="2800" u="sng" dirty="0">
                <a:solidFill>
                  <a:prstClr val="black"/>
                </a:solidFill>
                <a:latin typeface="Georgia" panose="02040502050405020303" pitchFamily="18" charset="0"/>
              </a:rPr>
              <a:t>they bow themselves to the work of their own hands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, to what their own fingers have made</a:t>
            </a:r>
            <a:r>
              <a:rPr lang="en-US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.</a:t>
            </a:r>
          </a:p>
          <a:p>
            <a:pPr marL="0" lvl="0" indent="0">
              <a:buClr>
                <a:prstClr val="white"/>
              </a:buClr>
              <a:buNone/>
            </a:pPr>
            <a:r>
              <a:rPr lang="en-US" sz="2800" dirty="0" smtClean="0">
                <a:solidFill>
                  <a:srgbClr val="E36C0A"/>
                </a:solidFill>
              </a:rPr>
              <a:t>They choose to worship the </a:t>
            </a:r>
            <a:r>
              <a:rPr lang="en-US" sz="2800" dirty="0" err="1" smtClean="0">
                <a:solidFill>
                  <a:srgbClr val="E36C0A"/>
                </a:solidFill>
              </a:rPr>
              <a:t>Ba’als</a:t>
            </a:r>
            <a:r>
              <a:rPr lang="en-US" sz="2800" dirty="0" smtClean="0">
                <a:solidFill>
                  <a:srgbClr val="E36C0A"/>
                </a:solidFill>
              </a:rPr>
              <a:t> of the pagan religions including following the </a:t>
            </a:r>
            <a:r>
              <a:rPr lang="en-US" sz="2800" u="sng" dirty="0" smtClean="0">
                <a:solidFill>
                  <a:srgbClr val="FF0066"/>
                </a:solidFill>
              </a:rPr>
              <a:t>human manufactured lunar traditions</a:t>
            </a:r>
            <a:r>
              <a:rPr lang="en-US" sz="2800" dirty="0" smtClean="0">
                <a:solidFill>
                  <a:srgbClr val="FF0066"/>
                </a:solidFill>
              </a:rPr>
              <a:t> </a:t>
            </a:r>
            <a:r>
              <a:rPr lang="en-US" sz="2800" dirty="0" smtClean="0">
                <a:solidFill>
                  <a:srgbClr val="E36C0A"/>
                </a:solidFill>
              </a:rPr>
              <a:t>of the same pagan people.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srgbClr val="E36C0A"/>
                </a:solidFill>
              </a:rPr>
              <a:t>This is why </a:t>
            </a:r>
            <a:r>
              <a:rPr lang="en-US" sz="2800" b="1" dirty="0" smtClean="0">
                <a:solidFill>
                  <a:srgbClr val="0000CC"/>
                </a:solidFill>
              </a:rPr>
              <a:t>Yahuah</a:t>
            </a:r>
            <a:r>
              <a:rPr lang="en-US" sz="2800" dirty="0" smtClean="0">
                <a:solidFill>
                  <a:srgbClr val="E36C0A"/>
                </a:solidFill>
              </a:rPr>
              <a:t> hates and utterly despises the lunar-based calendar and its traditional assemblies.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81504" y="6397049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50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97426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983" y="48445"/>
            <a:ext cx="7229448" cy="601013"/>
          </a:xfrm>
          <a:solidFill>
            <a:srgbClr val="0070C0"/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 fontScale="90000"/>
            <a:sp3d extrusionH="57150">
              <a:bevelT h="25400" prst="softRound"/>
            </a:sp3d>
          </a:bodyPr>
          <a:lstStyle/>
          <a:p>
            <a:pPr algn="ctr"/>
            <a:r>
              <a:rPr lang="en-US" dirty="0" smtClean="0">
                <a:latin typeface="Arial Rounded MT Bold" pitchFamily="34" charset="0"/>
              </a:rPr>
              <a:t>Israel and Moon worship?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577" y="726732"/>
            <a:ext cx="11655381" cy="5942036"/>
          </a:xfrm>
          <a:solidFill>
            <a:schemeClr val="tx1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 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66" y="726732"/>
            <a:ext cx="11410682" cy="607931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02942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365" y="169671"/>
            <a:ext cx="9541656" cy="807076"/>
          </a:xfrm>
          <a:solidFill>
            <a:srgbClr val="0070C0"/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  <a:sp3d extrusionH="57150">
              <a:bevelT h="25400" prst="softRound"/>
            </a:sp3d>
          </a:bodyPr>
          <a:lstStyle/>
          <a:p>
            <a:pPr algn="ctr"/>
            <a:r>
              <a:rPr lang="en-US" dirty="0" smtClean="0">
                <a:latin typeface="Arial Rounded MT Bold" pitchFamily="34" charset="0"/>
              </a:rPr>
              <a:t>Israel and moon worship? – (</a:t>
            </a:r>
            <a:r>
              <a:rPr lang="en-US" cap="none" dirty="0" err="1" smtClean="0">
                <a:latin typeface="Arial Rounded MT Bold" pitchFamily="34" charset="0"/>
              </a:rPr>
              <a:t>con’t</a:t>
            </a:r>
            <a:r>
              <a:rPr lang="en-US" dirty="0" smtClean="0">
                <a:latin typeface="Arial Rounded MT Bold" pitchFamily="34" charset="0"/>
              </a:rPr>
              <a:t>)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304" y="1215342"/>
            <a:ext cx="11797047" cy="5450498"/>
          </a:xfrm>
          <a:solidFill>
            <a:schemeClr val="tx1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r>
              <a:rPr lang="en-US" dirty="0" smtClean="0"/>
              <a:t>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6563"/>
          <a:stretch/>
        </p:blipFill>
        <p:spPr>
          <a:xfrm>
            <a:off x="290945" y="1215342"/>
            <a:ext cx="11668991" cy="540366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618454" y="3494314"/>
            <a:ext cx="2134240" cy="897382"/>
            <a:chOff x="8618454" y="3494314"/>
            <a:chExt cx="2134240" cy="897382"/>
          </a:xfrm>
        </p:grpSpPr>
        <p:cxnSp>
          <p:nvCxnSpPr>
            <p:cNvPr id="7" name="Straight Arrow Connector 6"/>
            <p:cNvCxnSpPr>
              <a:stCxn id="4" idx="1"/>
            </p:cNvCxnSpPr>
            <p:nvPr/>
          </p:nvCxnSpPr>
          <p:spPr>
            <a:xfrm flipH="1">
              <a:off x="8618454" y="3815490"/>
              <a:ext cx="1219840" cy="576206"/>
            </a:xfrm>
            <a:prstGeom prst="straightConnector1">
              <a:avLst/>
            </a:prstGeom>
            <a:ln w="76200">
              <a:solidFill>
                <a:srgbClr val="FF0066"/>
              </a:solidFill>
              <a:headEnd type="none" w="med" len="med"/>
              <a:tailEnd type="arrow" w="med" len="med"/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Explosion 1 3"/>
            <p:cNvSpPr/>
            <p:nvPr/>
          </p:nvSpPr>
          <p:spPr>
            <a:xfrm>
              <a:off x="9838294" y="3494314"/>
              <a:ext cx="914400" cy="805270"/>
            </a:xfrm>
            <a:prstGeom prst="irregularSeal1">
              <a:avLst/>
            </a:prstGeom>
            <a:solidFill>
              <a:srgbClr val="FFFF00"/>
            </a:solidFill>
            <a:ln w="57150">
              <a:solidFill>
                <a:srgbClr val="FF0066"/>
              </a:solidFill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54191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7210" y="166256"/>
            <a:ext cx="5534354" cy="892523"/>
          </a:xfrm>
          <a:solidFill>
            <a:srgbClr val="00B050"/>
          </a:solidFill>
          <a:ln w="38100">
            <a:solidFill>
              <a:schemeClr val="accent4">
                <a:lumMod val="40000"/>
                <a:lumOff val="6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 fontScale="90000"/>
            <a:sp3d extrusionH="57150">
              <a:bevelT h="25400" prst="softRound"/>
            </a:sp3d>
          </a:bodyPr>
          <a:lstStyle/>
          <a:p>
            <a:pPr algn="ctr"/>
            <a:r>
              <a:rPr lang="en-US" sz="54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C0099"/>
                </a:solidFill>
                <a:latin typeface="+mn-lt"/>
              </a:rPr>
              <a:t>Once Again</a:t>
            </a:r>
            <a:endParaRPr lang="en-US" sz="5400" b="1" cap="none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CC0099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99" y="1246904"/>
            <a:ext cx="11642501" cy="5250874"/>
          </a:xfrm>
          <a:solidFill>
            <a:schemeClr val="tx1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2880">
            <a:normAutofit/>
            <a:sp3d extrusionH="57150">
              <a:bevelT h="25400" prst="softRound"/>
            </a:sp3d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I</a:t>
            </a:r>
            <a:r>
              <a:rPr lang="en-US" sz="2800" dirty="0" smtClean="0">
                <a:solidFill>
                  <a:schemeClr val="bg1"/>
                </a:solidFill>
              </a:rPr>
              <a:t>t is very clear that </a:t>
            </a:r>
            <a:r>
              <a:rPr lang="en-US" sz="2800" dirty="0" err="1" smtClean="0">
                <a:solidFill>
                  <a:schemeClr val="bg1"/>
                </a:solidFill>
              </a:rPr>
              <a:t>Yisra’el</a:t>
            </a:r>
            <a:r>
              <a:rPr lang="en-US" sz="2800" dirty="0" smtClean="0">
                <a:solidFill>
                  <a:schemeClr val="bg1"/>
                </a:solidFill>
              </a:rPr>
              <a:t>, was directly involved with moon worship in the vicinity of 5000 years ago.  Scripture declares it and history documents it. </a:t>
            </a:r>
            <a:r>
              <a:rPr lang="en-US" sz="2800" b="1" dirty="0" smtClean="0">
                <a:solidFill>
                  <a:srgbClr val="0000CC"/>
                </a:solidFill>
              </a:rPr>
              <a:t>Yahusha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directly opposed moon worship while He was living on the earth.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The Qumran scrolls record the evil of the lunar-based calendar insidiously overtaking the Covenant Calendar worship services during the Hasmonean period just before </a:t>
            </a:r>
            <a:r>
              <a:rPr lang="en-US" sz="2800" b="1" dirty="0" smtClean="0">
                <a:solidFill>
                  <a:srgbClr val="0000FF"/>
                </a:solidFill>
              </a:rPr>
              <a:t>Yahusha</a:t>
            </a:r>
            <a:r>
              <a:rPr lang="en-US" sz="2800" dirty="0" smtClean="0">
                <a:solidFill>
                  <a:schemeClr val="bg1"/>
                </a:solidFill>
              </a:rPr>
              <a:t> came to this earth.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Isaiah forecasts about the Mountain of </a:t>
            </a:r>
            <a:r>
              <a:rPr lang="en-US" sz="2800" b="1" dirty="0" smtClean="0">
                <a:solidFill>
                  <a:srgbClr val="0000FF"/>
                </a:solidFill>
              </a:rPr>
              <a:t>Yahuah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i="1" dirty="0" smtClean="0">
                <a:solidFill>
                  <a:srgbClr val="339966"/>
                </a:solidFill>
                <a:latin typeface="Georgia" panose="02040502050405020303" pitchFamily="18" charset="0"/>
              </a:rPr>
              <a:t>(the Mo-edim), </a:t>
            </a:r>
            <a:r>
              <a:rPr lang="en-US" sz="2800" dirty="0" smtClean="0">
                <a:solidFill>
                  <a:schemeClr val="bg1"/>
                </a:solidFill>
              </a:rPr>
              <a:t>being 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re-established in the latter times.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What then could possibly be replacing this present </a:t>
            </a:r>
            <a:r>
              <a:rPr lang="en-US" sz="2800" b="1" u="sng" dirty="0" smtClean="0">
                <a:solidFill>
                  <a:srgbClr val="FF0000"/>
                </a:solidFill>
              </a:rPr>
              <a:t>lunar</a:t>
            </a:r>
            <a:r>
              <a:rPr lang="en-US" sz="2800" dirty="0" smtClean="0">
                <a:solidFill>
                  <a:schemeClr val="bg1"/>
                </a:solidFill>
              </a:rPr>
              <a:t> based Mo-</a:t>
            </a:r>
            <a:r>
              <a:rPr lang="en-US" sz="2800" dirty="0" err="1" smtClean="0">
                <a:solidFill>
                  <a:schemeClr val="bg1"/>
                </a:solidFill>
              </a:rPr>
              <a:t>edim</a:t>
            </a:r>
            <a:r>
              <a:rPr lang="en-US" sz="2800" dirty="0" smtClean="0">
                <a:solidFill>
                  <a:schemeClr val="bg1"/>
                </a:solidFill>
              </a:rPr>
              <a:t> (Appointed Times) that </a:t>
            </a:r>
            <a:r>
              <a:rPr lang="en-US" sz="2800" b="1" dirty="0">
                <a:solidFill>
                  <a:srgbClr val="0000FF"/>
                </a:solidFill>
              </a:rPr>
              <a:t>Y</a:t>
            </a:r>
            <a:r>
              <a:rPr lang="en-US" sz="2800" b="1" dirty="0" smtClean="0">
                <a:solidFill>
                  <a:srgbClr val="0000FF"/>
                </a:solidFill>
              </a:rPr>
              <a:t>ahuah</a:t>
            </a:r>
            <a:r>
              <a:rPr lang="en-US" sz="2800" dirty="0" smtClean="0">
                <a:solidFill>
                  <a:schemeClr val="bg1"/>
                </a:solidFill>
              </a:rPr>
              <a:t> so </a:t>
            </a:r>
            <a:r>
              <a:rPr lang="en-US" sz="2800" b="1" dirty="0" smtClean="0">
                <a:solidFill>
                  <a:srgbClr val="FF0000"/>
                </a:solidFill>
              </a:rPr>
              <a:t>vehemently abhorred?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11616" y="64801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40018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chemeClr val="bg1">
                <a:lumMod val="95000"/>
                <a:lumOff val="5000"/>
              </a:schemeClr>
            </a:gs>
            <a:gs pos="55000">
              <a:schemeClr val="accent6">
                <a:lumMod val="57000"/>
              </a:schemeClr>
            </a:gs>
            <a:gs pos="100000">
              <a:schemeClr val="bg2">
                <a:lumMod val="40000"/>
                <a:lumOff val="6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491" y="249382"/>
            <a:ext cx="11321700" cy="635923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lvl="0" indent="0" algn="ctr">
              <a:buClr>
                <a:prstClr val="white"/>
              </a:buClr>
              <a:buNone/>
            </a:pPr>
            <a:r>
              <a:rPr lang="en-US" sz="4800" b="1" dirty="0">
                <a:solidFill>
                  <a:srgbClr val="FFFF00"/>
                </a:solidFill>
              </a:rPr>
              <a:t>Could it be that the </a:t>
            </a:r>
            <a:r>
              <a:rPr lang="en-US" sz="4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Bride</a:t>
            </a:r>
            <a:r>
              <a:rPr lang="en-US" sz="4800" b="1" dirty="0">
                <a:solidFill>
                  <a:srgbClr val="11F72C"/>
                </a:solidFill>
              </a:rPr>
              <a:t> of </a:t>
            </a:r>
            <a:r>
              <a:rPr lang="en-US" sz="4800" b="1" dirty="0">
                <a:solidFill>
                  <a:srgbClr val="00FFFF"/>
                </a:solidFill>
              </a:rPr>
              <a:t>Yahusha</a:t>
            </a:r>
            <a:r>
              <a:rPr lang="en-US" sz="4800" b="1" dirty="0">
                <a:solidFill>
                  <a:srgbClr val="0000FF"/>
                </a:solidFill>
              </a:rPr>
              <a:t>  </a:t>
            </a:r>
            <a:r>
              <a:rPr lang="en-US" sz="4400" b="1" dirty="0">
                <a:solidFill>
                  <a:srgbClr val="11F72C"/>
                </a:solidFill>
              </a:rPr>
              <a:t>(</a:t>
            </a:r>
            <a:r>
              <a:rPr lang="en-US" sz="44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Bethula</a:t>
            </a:r>
            <a:r>
              <a:rPr lang="en-US" sz="4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of the Mazzaroth</a:t>
            </a:r>
            <a:r>
              <a:rPr lang="en-US" sz="4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4400" b="1" dirty="0" smtClean="0">
                <a:solidFill>
                  <a:srgbClr val="11F72C"/>
                </a:solidFill>
              </a:rPr>
              <a:t>– </a:t>
            </a:r>
            <a:r>
              <a:rPr lang="en-US" sz="4400" b="1" dirty="0">
                <a:solidFill>
                  <a:srgbClr val="FFFF00"/>
                </a:solidFill>
              </a:rPr>
              <a:t>found in </a:t>
            </a:r>
            <a:r>
              <a:rPr lang="en-US" sz="4400" b="1" dirty="0">
                <a:solidFill>
                  <a:srgbClr val="11F72C"/>
                </a:solidFill>
              </a:rPr>
              <a:t>Revelation </a:t>
            </a:r>
            <a:r>
              <a:rPr lang="en-US" sz="4400" b="1" dirty="0" smtClean="0">
                <a:solidFill>
                  <a:srgbClr val="11F72C"/>
                </a:solidFill>
              </a:rPr>
              <a:t>12:1) </a:t>
            </a:r>
            <a:r>
              <a:rPr lang="en-US" sz="4800" b="1" dirty="0">
                <a:solidFill>
                  <a:srgbClr val="FFFF00"/>
                </a:solidFill>
              </a:rPr>
              <a:t>is presently</a:t>
            </a:r>
            <a:r>
              <a:rPr lang="en-US" sz="4800" b="1" dirty="0">
                <a:solidFill>
                  <a:srgbClr val="11F72C"/>
                </a:solidFill>
              </a:rPr>
              <a:t> </a:t>
            </a:r>
            <a:r>
              <a:rPr lang="en-US" sz="4800" b="1" u="sng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OVERCOMING  </a:t>
            </a:r>
            <a:r>
              <a:rPr lang="en-US" sz="4800" b="1" u="sng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and will be </a:t>
            </a:r>
            <a:r>
              <a:rPr lang="en-US" sz="4800" b="1" u="sng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VICTORIOUS</a:t>
            </a:r>
            <a:r>
              <a:rPr lang="en-US" sz="4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, </a:t>
            </a:r>
            <a:r>
              <a:rPr lang="en-US" sz="4800" b="1" dirty="0" smtClean="0">
                <a:solidFill>
                  <a:srgbClr val="FFFF00"/>
                </a:solidFill>
              </a:rPr>
              <a:t>defeating </a:t>
            </a:r>
            <a:r>
              <a:rPr lang="en-US" sz="4800" b="1" dirty="0">
                <a:solidFill>
                  <a:srgbClr val="FFFF00"/>
                </a:solidFill>
              </a:rPr>
              <a:t>the false </a:t>
            </a:r>
            <a:r>
              <a:rPr lang="en-US" sz="4800" b="1" dirty="0" smtClean="0">
                <a:solidFill>
                  <a:srgbClr val="FFFF00"/>
                </a:solidFill>
              </a:rPr>
              <a:t/>
            </a:r>
            <a:br>
              <a:rPr lang="en-US" sz="4800" b="1" dirty="0" smtClean="0">
                <a:solidFill>
                  <a:srgbClr val="FFFF00"/>
                </a:solidFill>
              </a:rPr>
            </a:br>
            <a:r>
              <a:rPr lang="en-US" sz="4800" b="1" dirty="0" smtClean="0">
                <a:solidFill>
                  <a:schemeClr val="accent2"/>
                </a:solidFill>
              </a:rPr>
              <a:t>lunar</a:t>
            </a:r>
            <a:r>
              <a:rPr lang="en-US" sz="4800" b="1" dirty="0" smtClean="0">
                <a:solidFill>
                  <a:srgbClr val="FFFF00"/>
                </a:solidFill>
              </a:rPr>
              <a:t> </a:t>
            </a:r>
            <a:r>
              <a:rPr lang="en-US" sz="4800" b="1" dirty="0">
                <a:solidFill>
                  <a:schemeClr val="accent2"/>
                </a:solidFill>
              </a:rPr>
              <a:t>system of </a:t>
            </a:r>
            <a:r>
              <a:rPr lang="en-US" sz="4800" b="1" dirty="0" smtClean="0">
                <a:solidFill>
                  <a:schemeClr val="accent2"/>
                </a:solidFill>
              </a:rPr>
              <a:t>worship? </a:t>
            </a:r>
            <a:br>
              <a:rPr lang="en-US" sz="4800" b="1" dirty="0" smtClean="0">
                <a:solidFill>
                  <a:schemeClr val="accent2"/>
                </a:solidFill>
              </a:rPr>
            </a:br>
            <a:r>
              <a:rPr lang="en-US" sz="4800" b="1" dirty="0" smtClean="0">
                <a:solidFill>
                  <a:srgbClr val="FFFF00"/>
                </a:solidFill>
              </a:rPr>
              <a:t>Could it be </a:t>
            </a:r>
            <a:r>
              <a:rPr lang="en-US" sz="4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The Bride </a:t>
            </a:r>
            <a:r>
              <a:rPr lang="en-US" sz="4800" b="1" dirty="0" smtClean="0">
                <a:solidFill>
                  <a:srgbClr val="FFFF00"/>
                </a:solidFill>
              </a:rPr>
              <a:t>{</a:t>
            </a:r>
            <a:r>
              <a:rPr lang="en-US" sz="4800" b="1" dirty="0" smtClean="0">
                <a:solidFill>
                  <a:srgbClr val="60F3FA"/>
                </a:solidFill>
              </a:rPr>
              <a:t>Yahuah’s</a:t>
            </a:r>
            <a:r>
              <a:rPr lang="en-US" sz="4800" b="1" dirty="0" smtClean="0">
                <a:solidFill>
                  <a:srgbClr val="FFFF00"/>
                </a:solidFill>
              </a:rPr>
              <a:t> </a:t>
            </a:r>
            <a:r>
              <a:rPr lang="en-US" sz="4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people</a:t>
            </a:r>
            <a:r>
              <a:rPr lang="en-US" sz="4800" b="1" dirty="0" smtClean="0">
                <a:solidFill>
                  <a:srgbClr val="FFFF00"/>
                </a:solidFill>
              </a:rPr>
              <a:t>} </a:t>
            </a:r>
            <a:br>
              <a:rPr lang="en-US" sz="4800" b="1" dirty="0" smtClean="0">
                <a:solidFill>
                  <a:srgbClr val="FFFF00"/>
                </a:solidFill>
              </a:rPr>
            </a:br>
            <a:r>
              <a:rPr lang="en-US" sz="4800" b="1" dirty="0" smtClean="0">
                <a:solidFill>
                  <a:srgbClr val="FFFF00"/>
                </a:solidFill>
              </a:rPr>
              <a:t>will cause </a:t>
            </a:r>
            <a:r>
              <a:rPr lang="en-US" sz="4800" b="1" dirty="0" smtClean="0">
                <a:solidFill>
                  <a:schemeClr val="accent2"/>
                </a:solidFill>
              </a:rPr>
              <a:t>ALLEGIANCE TO THE MOON </a:t>
            </a:r>
            <a:r>
              <a:rPr lang="en-US" sz="4800" b="1" dirty="0" smtClean="0">
                <a:solidFill>
                  <a:srgbClr val="FFFF00"/>
                </a:solidFill>
              </a:rPr>
              <a:t>to be </a:t>
            </a:r>
            <a:br>
              <a:rPr lang="en-US" sz="4800" b="1" dirty="0" smtClean="0">
                <a:solidFill>
                  <a:srgbClr val="FFFF00"/>
                </a:solidFill>
              </a:rPr>
            </a:br>
            <a:r>
              <a:rPr lang="en-US" sz="4800" b="1" dirty="0" smtClean="0">
                <a:ln>
                  <a:solidFill>
                    <a:srgbClr val="00FF00"/>
                  </a:solidFill>
                </a:ln>
                <a:solidFill>
                  <a:srgbClr val="FF0066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TRAMPLED </a:t>
            </a:r>
            <a:r>
              <a:rPr lang="en-US" sz="4800" b="1" dirty="0">
                <a:ln>
                  <a:solidFill>
                    <a:srgbClr val="00FF00"/>
                  </a:solidFill>
                </a:ln>
                <a:solidFill>
                  <a:srgbClr val="FF0066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UNDER FOOT </a:t>
            </a:r>
            <a:r>
              <a:rPr lang="en-US" sz="4800" b="1" dirty="0" smtClean="0">
                <a:solidFill>
                  <a:srgbClr val="FFFF00"/>
                </a:solidFill>
              </a:rPr>
              <a:t>in the </a:t>
            </a:r>
            <a:r>
              <a:rPr lang="en-US" sz="4800" b="1" i="1" u="sng" dirty="0" smtClean="0">
                <a:solidFill>
                  <a:srgbClr val="FFFF00"/>
                </a:solidFill>
              </a:rPr>
              <a:t>latter days</a:t>
            </a:r>
            <a:r>
              <a:rPr lang="en-US" sz="4800" b="1" dirty="0" smtClean="0">
                <a:solidFill>
                  <a:srgbClr val="FFFF00"/>
                </a:solidFill>
              </a:rPr>
              <a:t>? 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640833" y="641970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0651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4000">
              <a:schemeClr val="accent4">
                <a:lumMod val="74000"/>
              </a:schemeClr>
            </a:gs>
            <a:gs pos="47000">
              <a:srgbClr val="FFFF00"/>
            </a:gs>
            <a:gs pos="100000">
              <a:srgbClr val="00B0FF">
                <a:alpha val="79000"/>
              </a:srgb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40833" y="6440486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1905003" y="1121224"/>
            <a:ext cx="8294908" cy="4669971"/>
          </a:xfrm>
          <a:prstGeom prst="cloud">
            <a:avLst/>
          </a:prstGeom>
          <a:solidFill>
            <a:srgbClr val="60F3FA"/>
          </a:solidFill>
          <a:ln w="76200">
            <a:solidFill>
              <a:srgbClr val="FF0066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5400" b="1" dirty="0" smtClean="0">
                <a:solidFill>
                  <a:srgbClr val="0000CC"/>
                </a:solidFill>
              </a:rPr>
              <a:t>Could it be </a:t>
            </a:r>
            <a:r>
              <a:rPr lang="en-CA" sz="5400" b="1" dirty="0" err="1" smtClean="0">
                <a:solidFill>
                  <a:srgbClr val="0000CC"/>
                </a:solidFill>
              </a:rPr>
              <a:t>Yahuah’s</a:t>
            </a:r>
            <a:r>
              <a:rPr lang="en-CA" sz="5400" b="1" dirty="0" smtClean="0">
                <a:solidFill>
                  <a:srgbClr val="0000CC"/>
                </a:solidFill>
              </a:rPr>
              <a:t> Word actually declares a reality?</a:t>
            </a:r>
            <a:endParaRPr lang="en-CA" sz="54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72381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8463" y="169670"/>
            <a:ext cx="8753192" cy="1118803"/>
          </a:xfrm>
          <a:solidFill>
            <a:srgbClr val="FF00FF"/>
          </a:solidFill>
          <a:ln w="76200">
            <a:solidFill>
              <a:srgbClr val="CC0099"/>
            </a:solidFill>
          </a:ln>
          <a:effectLst>
            <a:glow rad="127000">
              <a:schemeClr val="accent4">
                <a:lumMod val="60000"/>
                <a:lumOff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 fontScale="90000"/>
            <a:sp3d extrusionH="57150">
              <a:bevelT h="25400" prst="softRound"/>
            </a:sp3d>
          </a:bodyPr>
          <a:lstStyle/>
          <a:p>
            <a:pPr algn="ctr"/>
            <a:r>
              <a:rPr lang="en-US" sz="8000" b="1" cap="none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Yahusha’s Words</a:t>
            </a:r>
            <a:endParaRPr lang="en-US" sz="8000" b="1" cap="none" dirty="0">
              <a:ln w="127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516" y="1705578"/>
            <a:ext cx="11353603" cy="4774597"/>
          </a:xfrm>
          <a:solidFill>
            <a:schemeClr val="tx1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lIns="182880" tIns="91440" anchor="t">
            <a:normAutofit fontScale="92500"/>
            <a:sp3d extrusionH="57150">
              <a:bevelT h="25400" prst="softRound"/>
            </a:sp3d>
          </a:bodyPr>
          <a:lstStyle/>
          <a:p>
            <a:pPr marL="0" indent="0" algn="ctr">
              <a:spcAft>
                <a:spcPts val="1800"/>
              </a:spcAft>
              <a:buNone/>
            </a:pPr>
            <a:r>
              <a:rPr lang="en-US" sz="3200" b="1" dirty="0" smtClean="0">
                <a:solidFill>
                  <a:srgbClr val="008080"/>
                </a:solidFill>
                <a:latin typeface="Georgia" panose="02040502050405020303" pitchFamily="18" charset="0"/>
              </a:rPr>
              <a:t>Matt 11:30</a:t>
            </a:r>
            <a:r>
              <a:rPr lang="en-US" sz="3200" b="1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For </a:t>
            </a:r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  <a:t>My yoke is gentle and </a:t>
            </a:r>
            <a:r>
              <a:rPr lang="en-US" sz="3200" u="sng" dirty="0">
                <a:solidFill>
                  <a:srgbClr val="0000FF"/>
                </a:solidFill>
                <a:latin typeface="Georgia" panose="02040502050405020303" pitchFamily="18" charset="0"/>
              </a:rPr>
              <a:t>My</a:t>
            </a:r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3200" u="sng" dirty="0">
                <a:solidFill>
                  <a:prstClr val="black"/>
                </a:solidFill>
                <a:latin typeface="Georgia" panose="02040502050405020303" pitchFamily="18" charset="0"/>
              </a:rPr>
              <a:t>burden is</a:t>
            </a:r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effectLst>
                  <a:glow rad="241300">
                    <a:srgbClr val="FFFF00">
                      <a:alpha val="85000"/>
                    </a:srgbClr>
                  </a:glow>
                </a:effectLst>
                <a:latin typeface="Georgia" panose="02040502050405020303" pitchFamily="18" charset="0"/>
              </a:rPr>
              <a:t>light</a:t>
            </a:r>
            <a:r>
              <a:rPr lang="en-US" sz="3200" dirty="0" smtClean="0">
                <a:solidFill>
                  <a:srgbClr val="0000FF"/>
                </a:solidFill>
                <a:latin typeface="Georgia" panose="02040502050405020303" pitchFamily="18" charset="0"/>
              </a:rPr>
              <a:t>.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sz="3200" b="1" dirty="0" smtClean="0">
                <a:solidFill>
                  <a:srgbClr val="0000FF"/>
                </a:solidFill>
              </a:rPr>
              <a:t>Yahusha</a:t>
            </a:r>
            <a:r>
              <a:rPr lang="en-US" sz="3200" b="1" dirty="0" smtClean="0">
                <a:solidFill>
                  <a:srgbClr val="0000FF"/>
                </a:solidFill>
                <a:latin typeface="Georgia" panose="02040502050405020303" pitchFamily="18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spoke these words while on earth in the time that the </a:t>
            </a:r>
            <a:r>
              <a:rPr lang="en-US" sz="3200" b="1" dirty="0" smtClean="0">
                <a:solidFill>
                  <a:schemeClr val="bg1"/>
                </a:solidFill>
              </a:rPr>
              <a:t>lunar based system of darkness </a:t>
            </a:r>
            <a:r>
              <a:rPr lang="en-US" sz="3200" dirty="0" smtClean="0">
                <a:solidFill>
                  <a:schemeClr val="bg1"/>
                </a:solidFill>
              </a:rPr>
              <a:t>was prevailing.  In the 2</a:t>
            </a:r>
            <a:r>
              <a:rPr lang="en-US" sz="3200" baseline="30000" dirty="0" smtClean="0">
                <a:solidFill>
                  <a:schemeClr val="bg1"/>
                </a:solidFill>
              </a:rPr>
              <a:t>nd</a:t>
            </a:r>
            <a:r>
              <a:rPr lang="en-US" sz="3200" dirty="0" smtClean="0">
                <a:solidFill>
                  <a:schemeClr val="bg1"/>
                </a:solidFill>
              </a:rPr>
              <a:t> Temple era, 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moon based worship proceedings from the </a:t>
            </a:r>
            <a:r>
              <a:rPr lang="en-US" sz="3200" dirty="0" err="1" smtClean="0">
                <a:solidFill>
                  <a:schemeClr val="bg1"/>
                </a:solidFill>
              </a:rPr>
              <a:t>Hasmonean</a:t>
            </a:r>
            <a:r>
              <a:rPr lang="en-US" sz="3200" dirty="0" smtClean="0">
                <a:solidFill>
                  <a:schemeClr val="bg1"/>
                </a:solidFill>
              </a:rPr>
              <a:t> period 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were the protocol of the imposter priesthood.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When </a:t>
            </a:r>
            <a:r>
              <a:rPr lang="en-US" sz="3200" b="1" dirty="0" smtClean="0">
                <a:solidFill>
                  <a:srgbClr val="0000FF"/>
                </a:solidFill>
              </a:rPr>
              <a:t>Yahusha</a:t>
            </a:r>
            <a:r>
              <a:rPr lang="en-US" sz="3200" dirty="0" smtClean="0">
                <a:solidFill>
                  <a:schemeClr val="bg1"/>
                </a:solidFill>
              </a:rPr>
              <a:t> spoke the word </a:t>
            </a:r>
            <a:r>
              <a:rPr lang="en-US" sz="3200" b="1" dirty="0" smtClean="0">
                <a:solidFill>
                  <a:srgbClr val="0000CC"/>
                </a:solidFill>
              </a:rPr>
              <a:t>– </a:t>
            </a:r>
            <a:r>
              <a:rPr lang="en-US" sz="3200" b="1" dirty="0" smtClean="0">
                <a:solidFill>
                  <a:srgbClr val="0000CC"/>
                </a:solidFill>
                <a:effectLst>
                  <a:glow rad="673100">
                    <a:srgbClr val="FFFF00">
                      <a:alpha val="84000"/>
                    </a:srgbClr>
                  </a:glow>
                </a:effectLst>
                <a:latin typeface="Arial Black" panose="020B0A04020102020204" pitchFamily="34" charset="0"/>
              </a:rPr>
              <a:t>light</a:t>
            </a:r>
            <a:r>
              <a:rPr lang="en-US" sz="3200" b="1" dirty="0" smtClean="0">
                <a:solidFill>
                  <a:srgbClr val="0000CC"/>
                </a:solidFill>
              </a:rPr>
              <a:t> – </a:t>
            </a:r>
            <a:r>
              <a:rPr lang="en-US" sz="3200" dirty="0" smtClean="0">
                <a:solidFill>
                  <a:schemeClr val="bg1"/>
                </a:solidFill>
              </a:rPr>
              <a:t>was He simply referencing an issue of </a:t>
            </a:r>
            <a:r>
              <a:rPr lang="en-US" sz="3200" b="1" dirty="0" smtClean="0">
                <a:solidFill>
                  <a:srgbClr val="FF0000"/>
                </a:solidFill>
              </a:rPr>
              <a:t>weight?</a:t>
            </a:r>
            <a:r>
              <a:rPr lang="en-US" sz="3200" dirty="0" smtClean="0">
                <a:solidFill>
                  <a:schemeClr val="bg1"/>
                </a:solidFill>
              </a:rPr>
              <a:t>  Maybe, on the surface level.  However in a deeper look, He was referencing the </a:t>
            </a:r>
            <a:r>
              <a:rPr lang="en-US" sz="3200" b="1" i="1" dirty="0" err="1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Mazzaroth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effectLst>
                  <a:glow rad="127000">
                    <a:srgbClr val="60F3FA"/>
                  </a:glow>
                </a:effectLst>
              </a:rPr>
              <a:t>LIGHT</a:t>
            </a:r>
            <a:r>
              <a:rPr lang="en-US" sz="3200" dirty="0" smtClean="0">
                <a:solidFill>
                  <a:schemeClr val="bg1"/>
                </a:solidFill>
              </a:rPr>
              <a:t>  based calendar which </a:t>
            </a:r>
            <a:r>
              <a:rPr lang="en-US" sz="3200" b="1" dirty="0" smtClean="0">
                <a:solidFill>
                  <a:schemeClr val="bg1"/>
                </a:solidFill>
                <a:effectLst>
                  <a:glow rad="127000">
                    <a:srgbClr val="FFFF00"/>
                  </a:glow>
                </a:effectLst>
              </a:rPr>
              <a:t>RE-ESTABLISHES</a:t>
            </a:r>
            <a:r>
              <a:rPr lang="en-US" sz="3200" dirty="0" smtClean="0">
                <a:solidFill>
                  <a:schemeClr val="bg1"/>
                </a:solidFill>
              </a:rPr>
              <a:t> the </a:t>
            </a:r>
            <a:r>
              <a:rPr lang="en-US" sz="3200" b="1" dirty="0" smtClean="0">
                <a:solidFill>
                  <a:srgbClr val="00B050"/>
                </a:solidFill>
              </a:rPr>
              <a:t>Mo-edim </a:t>
            </a:r>
            <a:r>
              <a:rPr lang="en-US" sz="3200" dirty="0" smtClean="0">
                <a:solidFill>
                  <a:schemeClr val="bg1"/>
                </a:solidFill>
              </a:rPr>
              <a:t>back onto </a:t>
            </a:r>
            <a:r>
              <a:rPr lang="en-US" sz="3200" b="1" dirty="0" smtClean="0">
                <a:solidFill>
                  <a:srgbClr val="0000CC"/>
                </a:solidFill>
              </a:rPr>
              <a:t>His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b="1" dirty="0" smtClean="0">
                <a:solidFill>
                  <a:srgbClr val="0000CC"/>
                </a:solidFill>
              </a:rPr>
              <a:t>Covenant Calendar.    </a:t>
            </a:r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40833" y="64801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56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13053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4000">
              <a:schemeClr val="accent4">
                <a:lumMod val="74000"/>
              </a:schemeClr>
            </a:gs>
            <a:gs pos="67000">
              <a:srgbClr val="FFFF00"/>
            </a:gs>
            <a:gs pos="100000">
              <a:srgbClr val="00B0FF">
                <a:alpha val="79000"/>
              </a:srgb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40833" y="6440486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740238" y="261257"/>
            <a:ext cx="10798626" cy="6193971"/>
          </a:xfrm>
          <a:prstGeom prst="cloud">
            <a:avLst/>
          </a:prstGeom>
          <a:solidFill>
            <a:srgbClr val="60F3FA"/>
          </a:solidFill>
          <a:ln w="76200">
            <a:solidFill>
              <a:srgbClr val="FF0066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3600" b="1" dirty="0" smtClean="0">
                <a:solidFill>
                  <a:schemeClr val="bg1"/>
                </a:solidFill>
              </a:rPr>
              <a:t>When</a:t>
            </a:r>
            <a:r>
              <a:rPr lang="en-CA" sz="3600" b="1" dirty="0" smtClean="0">
                <a:solidFill>
                  <a:srgbClr val="0000CC"/>
                </a:solidFill>
              </a:rPr>
              <a:t> </a:t>
            </a:r>
            <a:r>
              <a:rPr lang="en-CA" sz="3600" b="1" dirty="0" err="1" smtClean="0">
                <a:solidFill>
                  <a:srgbClr val="0000CC"/>
                </a:solidFill>
              </a:rPr>
              <a:t>Yahusha</a:t>
            </a:r>
            <a:r>
              <a:rPr lang="en-CA" sz="3600" b="1" dirty="0" smtClean="0">
                <a:solidFill>
                  <a:srgbClr val="0000CC"/>
                </a:solidFill>
              </a:rPr>
              <a:t> </a:t>
            </a:r>
            <a:r>
              <a:rPr lang="en-CA" sz="3600" b="1" dirty="0" smtClean="0">
                <a:solidFill>
                  <a:schemeClr val="bg1"/>
                </a:solidFill>
              </a:rPr>
              <a:t>witnessed the evil proceedings of the 2</a:t>
            </a:r>
            <a:r>
              <a:rPr lang="en-CA" sz="3600" b="1" baseline="30000" dirty="0" smtClean="0">
                <a:solidFill>
                  <a:schemeClr val="bg1"/>
                </a:solidFill>
              </a:rPr>
              <a:t>nd</a:t>
            </a:r>
            <a:r>
              <a:rPr lang="en-CA" sz="3600" b="1" dirty="0" smtClean="0">
                <a:solidFill>
                  <a:schemeClr val="bg1"/>
                </a:solidFill>
              </a:rPr>
              <a:t> Temple </a:t>
            </a:r>
            <a:r>
              <a:rPr lang="en-CA" sz="3600" b="1" u="sng" dirty="0" smtClean="0">
                <a:solidFill>
                  <a:srgbClr val="C00000"/>
                </a:solidFill>
              </a:rPr>
              <a:t>lunar based</a:t>
            </a:r>
            <a:r>
              <a:rPr lang="en-CA" sz="3600" b="1" dirty="0" smtClean="0">
                <a:solidFill>
                  <a:schemeClr val="bg1"/>
                </a:solidFill>
              </a:rPr>
              <a:t> worship system –</a:t>
            </a:r>
          </a:p>
          <a:p>
            <a:pPr algn="ctr"/>
            <a:r>
              <a:rPr lang="en-CA" sz="3600" b="1" dirty="0" smtClean="0">
                <a:solidFill>
                  <a:srgbClr val="CC0099"/>
                </a:solidFill>
              </a:rPr>
              <a:t>IS IT ANY WONDER THAT HIS </a:t>
            </a:r>
            <a:r>
              <a:rPr lang="en-CA" sz="6000" b="1" dirty="0" smtClean="0">
                <a:solidFill>
                  <a:schemeClr val="bg1"/>
                </a:solidFill>
                <a:effectLst>
                  <a:glow rad="444500">
                    <a:srgbClr val="FFFF00"/>
                  </a:glow>
                </a:effectLst>
              </a:rPr>
              <a:t>BURDEN</a:t>
            </a:r>
            <a:r>
              <a:rPr lang="en-CA" sz="3600" b="1" dirty="0" smtClean="0">
                <a:solidFill>
                  <a:srgbClr val="CC0099"/>
                </a:solidFill>
              </a:rPr>
              <a:t>  WOULD BE THE RETURN TO THE </a:t>
            </a:r>
            <a:r>
              <a:rPr lang="en-CA" sz="3600" b="1" dirty="0" smtClean="0">
                <a:solidFill>
                  <a:srgbClr val="0000CC"/>
                </a:solidFill>
              </a:rPr>
              <a:t>MAZZAROTH </a:t>
            </a:r>
            <a:r>
              <a:rPr lang="en-CA" sz="3600" b="1" dirty="0" smtClean="0">
                <a:solidFill>
                  <a:srgbClr val="0000CC"/>
                </a:solidFill>
                <a:effectLst>
                  <a:glow rad="127000">
                    <a:srgbClr val="FFFF00"/>
                  </a:glow>
                </a:effectLst>
              </a:rPr>
              <a:t>LIGHT</a:t>
            </a:r>
            <a:r>
              <a:rPr lang="en-CA" sz="3600" b="1" dirty="0" smtClean="0">
                <a:solidFill>
                  <a:srgbClr val="0000CC"/>
                </a:solidFill>
              </a:rPr>
              <a:t> BASED COVENANT CALENDAR?</a:t>
            </a:r>
            <a:endParaRPr lang="en-CA" sz="3600" b="1" dirty="0">
              <a:solidFill>
                <a:srgbClr val="0000CC"/>
              </a:solidFill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76202" y="261257"/>
            <a:ext cx="1926771" cy="1211362"/>
          </a:xfrm>
          <a:prstGeom prst="wedgeEllipseCallout">
            <a:avLst>
              <a:gd name="adj1" fmla="val 91825"/>
              <a:gd name="adj2" fmla="val 202335"/>
            </a:avLst>
          </a:prstGeom>
          <a:solidFill>
            <a:schemeClr val="bg1"/>
          </a:solidFill>
          <a:ln w="76200">
            <a:solidFill>
              <a:srgbClr val="FF00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solidFill>
                  <a:srgbClr val="FFFF00"/>
                </a:solidFill>
              </a:rPr>
              <a:t>Matt 11:30</a:t>
            </a:r>
            <a:endParaRPr lang="en-CA" sz="2800" b="1" dirty="0">
              <a:solidFill>
                <a:srgbClr val="FFFF00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185059" y="5388429"/>
            <a:ext cx="2427512" cy="1211362"/>
          </a:xfrm>
          <a:prstGeom prst="wedgeEllipseCallout">
            <a:avLst>
              <a:gd name="adj1" fmla="val 43746"/>
              <a:gd name="adj2" fmla="val -88822"/>
            </a:avLst>
          </a:prstGeom>
          <a:solidFill>
            <a:schemeClr val="bg1"/>
          </a:solidFill>
          <a:ln w="76200">
            <a:solidFill>
              <a:srgbClr val="FF00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>
                <a:solidFill>
                  <a:srgbClr val="FFFF00"/>
                </a:solidFill>
              </a:rPr>
              <a:t>T</a:t>
            </a:r>
            <a:r>
              <a:rPr lang="en-CA" sz="2800" b="1" dirty="0" smtClean="0">
                <a:solidFill>
                  <a:srgbClr val="FFFF00"/>
                </a:solidFill>
              </a:rPr>
              <a:t>ESHUVA</a:t>
            </a:r>
            <a:endParaRPr lang="en-CA" sz="2800" b="1" dirty="0">
              <a:solidFill>
                <a:srgbClr val="FFFF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307771" y="4746171"/>
            <a:ext cx="1589315" cy="0"/>
          </a:xfrm>
          <a:prstGeom prst="line">
            <a:avLst/>
          </a:prstGeom>
          <a:ln w="762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873829" y="5486400"/>
            <a:ext cx="8828314" cy="11212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00B050"/>
            </a:solidFill>
          </a:ln>
          <a:effectLst>
            <a:glow rad="127000">
              <a:srgbClr val="FF00FF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3600" dirty="0" err="1" smtClean="0">
                <a:solidFill>
                  <a:srgbClr val="0000CC"/>
                </a:solidFill>
              </a:rPr>
              <a:t>Yahusha’s</a:t>
            </a:r>
            <a:r>
              <a:rPr lang="en-CA" sz="3600" dirty="0" smtClean="0">
                <a:solidFill>
                  <a:srgbClr val="0000CC"/>
                </a:solidFill>
              </a:rPr>
              <a:t> </a:t>
            </a:r>
            <a:r>
              <a:rPr lang="en-CA" sz="3600" u="sng" dirty="0" smtClean="0">
                <a:solidFill>
                  <a:srgbClr val="0000CC"/>
                </a:solidFill>
              </a:rPr>
              <a:t>Bride</a:t>
            </a:r>
            <a:r>
              <a:rPr lang="en-CA" sz="3600" dirty="0" smtClean="0">
                <a:solidFill>
                  <a:srgbClr val="0000CC"/>
                </a:solidFill>
              </a:rPr>
              <a:t> </a:t>
            </a:r>
            <a:r>
              <a:rPr lang="en-CA" sz="3600" dirty="0" smtClean="0">
                <a:solidFill>
                  <a:schemeClr val="bg1"/>
                </a:solidFill>
              </a:rPr>
              <a:t>will have previously returned to the</a:t>
            </a:r>
            <a:r>
              <a:rPr lang="en-CA" sz="3600" dirty="0" smtClean="0">
                <a:solidFill>
                  <a:srgbClr val="0000CC"/>
                </a:solidFill>
              </a:rPr>
              <a:t> </a:t>
            </a:r>
            <a:r>
              <a:rPr lang="en-CA" sz="3600" dirty="0" err="1" smtClean="0">
                <a:solidFill>
                  <a:srgbClr val="0000CC"/>
                </a:solidFill>
              </a:rPr>
              <a:t>MelchiTzedek</a:t>
            </a:r>
            <a:r>
              <a:rPr lang="en-CA" sz="3600" dirty="0" smtClean="0">
                <a:solidFill>
                  <a:srgbClr val="0000CC"/>
                </a:solidFill>
              </a:rPr>
              <a:t> Administration!</a:t>
            </a:r>
            <a:endParaRPr lang="en-CA" sz="36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51440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7277" y="133083"/>
            <a:ext cx="2975644" cy="906008"/>
          </a:xfrm>
          <a:solidFill>
            <a:srgbClr val="0070C0"/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fontScale="90000"/>
            <a:sp3d extrusionH="57150">
              <a:bevelT h="25400" prst="softRound"/>
            </a:sp3d>
          </a:bodyPr>
          <a:lstStyle/>
          <a:p>
            <a:pPr algn="ctr"/>
            <a:r>
              <a:rPr lang="en-US" b="1" dirty="0" smtClean="0">
                <a:latin typeface="Arial Rounded MT Bold" pitchFamily="34" charset="0"/>
              </a:rPr>
              <a:t>Continued</a:t>
            </a:r>
            <a:endParaRPr lang="en-US" b="1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99" y="1144179"/>
            <a:ext cx="11719774" cy="5367123"/>
          </a:xfrm>
          <a:solidFill>
            <a:schemeClr val="tx1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2880" tIns="91440" anchor="ctr">
            <a:noAutofit/>
            <a:sp3d extrusionH="57150">
              <a:bevelT h="25400" prst="softRound"/>
            </a:sp3d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2800" dirty="0" smtClean="0">
                <a:solidFill>
                  <a:srgbClr val="E36C0A"/>
                </a:solidFill>
              </a:rPr>
              <a:t>Paul addresses his brothers in the faith –</a:t>
            </a:r>
            <a:endParaRPr lang="en-US" sz="800" dirty="0">
              <a:solidFill>
                <a:srgbClr val="E36C0A"/>
              </a:solidFill>
              <a:latin typeface="Georgia" panose="02040502050405020303" pitchFamily="18" charset="0"/>
            </a:endParaRPr>
          </a:p>
          <a:p>
            <a:pPr marL="914400" lvl="1" indent="-457200">
              <a:spcAft>
                <a:spcPts val="1800"/>
              </a:spcAft>
              <a:buNone/>
            </a:pPr>
            <a:r>
              <a:rPr lang="en-US" sz="2800" b="1" dirty="0" smtClean="0">
                <a:solidFill>
                  <a:srgbClr val="008080"/>
                </a:solidFill>
                <a:latin typeface="Georgia" panose="02040502050405020303" pitchFamily="18" charset="0"/>
              </a:rPr>
              <a:t>1 </a:t>
            </a:r>
            <a:r>
              <a:rPr lang="en-US" sz="2800" b="1" dirty="0" err="1" smtClean="0">
                <a:solidFill>
                  <a:srgbClr val="008080"/>
                </a:solidFill>
                <a:latin typeface="Georgia" panose="02040502050405020303" pitchFamily="18" charset="0"/>
              </a:rPr>
              <a:t>Thess</a:t>
            </a:r>
            <a:r>
              <a:rPr lang="en-US" sz="2800" b="1" dirty="0" smtClean="0">
                <a:solidFill>
                  <a:srgbClr val="008080"/>
                </a:solidFill>
                <a:latin typeface="Georgia" panose="02040502050405020303" pitchFamily="18" charset="0"/>
              </a:rPr>
              <a:t> 5:4</a:t>
            </a:r>
            <a:r>
              <a:rPr lang="en-US" sz="2800" b="1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But you, brothers, </a:t>
            </a:r>
            <a:r>
              <a:rPr lang="en-US" sz="2800" b="1" u="sng" dirty="0" smtClean="0">
                <a:solidFill>
                  <a:prstClr val="black"/>
                </a:solidFill>
                <a:latin typeface="Georgia" panose="02040502050405020303" pitchFamily="18" charset="0"/>
              </a:rPr>
              <a:t>are not in darkness</a:t>
            </a:r>
            <a:r>
              <a:rPr lang="en-US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, so that this Day should overtake you as a thief. 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sz="2800" dirty="0" smtClean="0">
                <a:solidFill>
                  <a:srgbClr val="E36C0A"/>
                </a:solidFill>
              </a:rPr>
              <a:t>They understood the 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01600">
                    <a:srgbClr val="60F3FA">
                      <a:alpha val="60000"/>
                    </a:srgbClr>
                  </a:glow>
                </a:effectLst>
              </a:rPr>
              <a:t>Covenant </a:t>
            </a:r>
            <a:r>
              <a:rPr lang="en-US" sz="2800" b="1" dirty="0">
                <a:solidFill>
                  <a:schemeClr val="bg1"/>
                </a:solidFill>
                <a:effectLst>
                  <a:glow rad="101600">
                    <a:srgbClr val="60F3FA">
                      <a:alpha val="60000"/>
                    </a:srgbClr>
                  </a:glow>
                </a:effectLst>
              </a:rPr>
              <a:t>C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01600">
                    <a:srgbClr val="60F3FA">
                      <a:alpha val="60000"/>
                    </a:srgbClr>
                  </a:glow>
                </a:effectLst>
              </a:rPr>
              <a:t>alendar </a:t>
            </a:r>
            <a:r>
              <a:rPr lang="en-US" sz="2800" dirty="0" smtClean="0">
                <a:solidFill>
                  <a:srgbClr val="E36C0A"/>
                </a:solidFill>
              </a:rPr>
              <a:t>as witnessed to in </a:t>
            </a:r>
            <a:r>
              <a:rPr lang="en-US" sz="2800" dirty="0" smtClean="0">
                <a:solidFill>
                  <a:srgbClr val="00B050"/>
                </a:solidFill>
              </a:rPr>
              <a:t>James 1:17.  </a:t>
            </a:r>
            <a:r>
              <a:rPr lang="en-US" sz="2800" dirty="0" smtClean="0">
                <a:solidFill>
                  <a:srgbClr val="E36C0A"/>
                </a:solidFill>
              </a:rPr>
              <a:t>When the lunar system removes the 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01600">
                    <a:srgbClr val="11F72C">
                      <a:alpha val="60000"/>
                    </a:srgbClr>
                  </a:glow>
                </a:effectLst>
              </a:rPr>
              <a:t>key to understanding </a:t>
            </a:r>
            <a:r>
              <a:rPr lang="en-US" sz="2800" dirty="0" smtClean="0">
                <a:solidFill>
                  <a:srgbClr val="00B050"/>
                </a:solidFill>
              </a:rPr>
              <a:t>(Luke 11:52) </a:t>
            </a:r>
            <a:r>
              <a:rPr lang="en-US" sz="2800" dirty="0" smtClean="0">
                <a:solidFill>
                  <a:srgbClr val="E36C0A"/>
                </a:solidFill>
              </a:rPr>
              <a:t>by offsetting the Mo-</a:t>
            </a:r>
            <a:r>
              <a:rPr lang="en-US" sz="2800" dirty="0" err="1" smtClean="0">
                <a:solidFill>
                  <a:srgbClr val="E36C0A"/>
                </a:solidFill>
              </a:rPr>
              <a:t>edim</a:t>
            </a:r>
            <a:r>
              <a:rPr lang="en-US" sz="2800" dirty="0" smtClean="0">
                <a:solidFill>
                  <a:srgbClr val="E36C0A"/>
                </a:solidFill>
              </a:rPr>
              <a:t> (Appointed Times) onto a calendar other than that of </a:t>
            </a:r>
            <a:r>
              <a:rPr lang="en-US" sz="2800" b="1" dirty="0" smtClean="0">
                <a:solidFill>
                  <a:srgbClr val="0000FF"/>
                </a:solidFill>
              </a:rPr>
              <a:t>Yahuah’s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</a:rPr>
              <a:t>– </a:t>
            </a:r>
            <a:r>
              <a:rPr lang="en-US" sz="2800" b="1" dirty="0" smtClean="0">
                <a:solidFill>
                  <a:schemeClr val="bg1"/>
                </a:solidFill>
              </a:rPr>
              <a:t>darkness then prevails.  </a:t>
            </a:r>
            <a:r>
              <a:rPr lang="en-US" sz="2800" dirty="0" smtClean="0">
                <a:solidFill>
                  <a:srgbClr val="E36C0A"/>
                </a:solidFill>
              </a:rPr>
              <a:t>At that point one is </a:t>
            </a:r>
            <a:r>
              <a:rPr lang="en-US" sz="2800" b="1" dirty="0" smtClean="0">
                <a:solidFill>
                  <a:schemeClr val="bg1"/>
                </a:solidFill>
              </a:rPr>
              <a:t>enveloped in darkness </a:t>
            </a:r>
            <a:r>
              <a:rPr lang="en-US" sz="2800" dirty="0" smtClean="0">
                <a:solidFill>
                  <a:srgbClr val="E36C0A"/>
                </a:solidFill>
              </a:rPr>
              <a:t>and </a:t>
            </a:r>
            <a:br>
              <a:rPr lang="en-US" sz="2800" dirty="0" smtClean="0">
                <a:solidFill>
                  <a:srgbClr val="E36C0A"/>
                </a:solidFill>
              </a:rPr>
            </a:br>
            <a:r>
              <a:rPr lang="en-US" sz="2800" dirty="0" smtClean="0">
                <a:solidFill>
                  <a:srgbClr val="E36C0A"/>
                </a:solidFill>
              </a:rPr>
              <a:t>cannot know the truth’s of </a:t>
            </a:r>
            <a:r>
              <a:rPr lang="en-US" sz="2800" b="1" dirty="0" smtClean="0">
                <a:solidFill>
                  <a:srgbClr val="0000FF"/>
                </a:solidFill>
              </a:rPr>
              <a:t>Yahuah</a:t>
            </a:r>
            <a:r>
              <a:rPr lang="en-US" sz="2800" dirty="0" smtClean="0">
                <a:solidFill>
                  <a:srgbClr val="0000FF"/>
                </a:solidFill>
              </a:rPr>
              <a:t>,</a:t>
            </a:r>
            <a:r>
              <a:rPr lang="en-US" sz="2800" dirty="0" smtClean="0">
                <a:solidFill>
                  <a:srgbClr val="E36C0A"/>
                </a:solidFill>
              </a:rPr>
              <a:t> and cannot discern the </a:t>
            </a:r>
            <a:r>
              <a:rPr lang="en-US" sz="2800" dirty="0" smtClean="0">
                <a:solidFill>
                  <a:srgbClr val="0000CC"/>
                </a:solidFill>
              </a:rPr>
              <a:t>Set-Apart</a:t>
            </a:r>
            <a:r>
              <a:rPr lang="en-US" sz="2800" dirty="0" smtClean="0">
                <a:solidFill>
                  <a:srgbClr val="E36C0A"/>
                </a:solidFill>
              </a:rPr>
              <a:t> “times.”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0000FF"/>
                </a:solidFill>
              </a:rPr>
              <a:t>Yahusha’s</a:t>
            </a:r>
            <a:r>
              <a:rPr lang="en-US" sz="2800" dirty="0" smtClean="0">
                <a:solidFill>
                  <a:srgbClr val="E36C0A"/>
                </a:solidFill>
              </a:rPr>
              <a:t> return will then come as a complete surprise, </a:t>
            </a:r>
            <a:br>
              <a:rPr lang="en-US" sz="2800" dirty="0" smtClean="0">
                <a:solidFill>
                  <a:srgbClr val="E36C0A"/>
                </a:solidFill>
              </a:rPr>
            </a:br>
            <a:r>
              <a:rPr lang="en-US" sz="2800" dirty="0" smtClean="0">
                <a:solidFill>
                  <a:srgbClr val="E36C0A"/>
                </a:solidFill>
              </a:rPr>
              <a:t>as will also the </a:t>
            </a:r>
            <a:r>
              <a:rPr lang="en-US" sz="2800" b="1" dirty="0" smtClean="0">
                <a:solidFill>
                  <a:srgbClr val="FF0066"/>
                </a:solidFill>
              </a:rPr>
              <a:t>Day of Atonement!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11526823" y="647834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60302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700" y="1270912"/>
            <a:ext cx="11668259" cy="5207433"/>
          </a:xfrm>
          <a:solidFill>
            <a:schemeClr val="tx1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lIns="91440" tIns="182880" anchor="t">
            <a:sp3d extrusionH="57150">
              <a:bevelT h="25400" prst="softRound"/>
            </a:sp3d>
          </a:bodyPr>
          <a:lstStyle/>
          <a:p>
            <a:pPr marL="914400" lvl="2" indent="-457200">
              <a:spcAft>
                <a:spcPts val="1800"/>
              </a:spcAft>
              <a:buClr>
                <a:prstClr val="white"/>
              </a:buClr>
              <a:buNone/>
            </a:pPr>
            <a:r>
              <a:rPr lang="en-US" sz="2800" b="1" dirty="0" smtClean="0">
                <a:solidFill>
                  <a:srgbClr val="008080"/>
                </a:solidFill>
                <a:latin typeface="Georgia" panose="02040502050405020303" pitchFamily="18" charset="0"/>
              </a:rPr>
              <a:t>1 </a:t>
            </a:r>
            <a:r>
              <a:rPr lang="en-US" sz="2800" b="1" dirty="0" err="1" smtClean="0">
                <a:solidFill>
                  <a:srgbClr val="008080"/>
                </a:solidFill>
                <a:latin typeface="Georgia" panose="02040502050405020303" pitchFamily="18" charset="0"/>
              </a:rPr>
              <a:t>Thess</a:t>
            </a:r>
            <a:r>
              <a:rPr lang="en-US" sz="2800" b="1" dirty="0" smtClean="0">
                <a:solidFill>
                  <a:srgbClr val="008080"/>
                </a:solidFill>
                <a:latin typeface="Georgia" panose="02040502050405020303" pitchFamily="18" charset="0"/>
              </a:rPr>
              <a:t> 5:5</a:t>
            </a:r>
            <a:r>
              <a:rPr lang="en-US" sz="2800" b="1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For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you are all </a:t>
            </a:r>
            <a:r>
              <a:rPr lang="en-US" sz="2800" b="1" u="sng" dirty="0">
                <a:solidFill>
                  <a:srgbClr val="0000FF"/>
                </a:solidFill>
                <a:latin typeface="Georgia" panose="02040502050405020303" pitchFamily="18" charset="0"/>
              </a:rPr>
              <a:t>sons of light</a:t>
            </a:r>
            <a:r>
              <a:rPr lang="en-US" sz="2800" b="1" dirty="0">
                <a:solidFill>
                  <a:srgbClr val="0000FF"/>
                </a:solidFill>
                <a:latin typeface="Georgia" panose="02040502050405020303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and sons of the day. We are not of the night nor of darkness. </a:t>
            </a:r>
            <a:endParaRPr lang="en-US" sz="2800" dirty="0" smtClean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marL="0" lvl="0" indent="0">
              <a:spcAft>
                <a:spcPts val="1800"/>
              </a:spcAft>
              <a:buClr>
                <a:prstClr val="white"/>
              </a:buClr>
              <a:buNone/>
            </a:pPr>
            <a:r>
              <a:rPr lang="en-US" sz="2800" dirty="0" smtClean="0">
                <a:solidFill>
                  <a:srgbClr val="E36C0A"/>
                </a:solidFill>
                <a:latin typeface="Georgia" panose="02040502050405020303" pitchFamily="18" charset="0"/>
              </a:rPr>
              <a:t>The moral?   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</a:rPr>
              <a:t>LOOK TO THE LIGHT</a:t>
            </a:r>
            <a:r>
              <a:rPr lang="en-US" sz="2800" dirty="0" smtClean="0">
                <a:solidFill>
                  <a:prstClr val="black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</a:rPr>
              <a:t>,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</a:rPr>
              <a:t> </a:t>
            </a:r>
            <a:r>
              <a:rPr lang="en-US" sz="2800" dirty="0" smtClean="0">
                <a:solidFill>
                  <a:srgbClr val="E36C0A"/>
                </a:solidFill>
                <a:latin typeface="Georgia" panose="02040502050405020303" pitchFamily="18" charset="0"/>
              </a:rPr>
              <a:t>not the </a:t>
            </a:r>
            <a:r>
              <a:rPr lang="en-US" sz="2800" b="1" u="sng" dirty="0" smtClean="0">
                <a:solidFill>
                  <a:prstClr val="black"/>
                </a:solidFill>
                <a:latin typeface="Georgia" panose="02040502050405020303" pitchFamily="18" charset="0"/>
              </a:rPr>
              <a:t>darkness</a:t>
            </a:r>
            <a:r>
              <a:rPr lang="en-US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2800" dirty="0" smtClean="0">
                <a:solidFill>
                  <a:srgbClr val="E36C0A"/>
                </a:solidFill>
                <a:latin typeface="Georgia" panose="02040502050405020303" pitchFamily="18" charset="0"/>
              </a:rPr>
              <a:t>of the moon!</a:t>
            </a:r>
          </a:p>
          <a:p>
            <a:pPr marL="0" lvl="0" indent="0">
              <a:spcAft>
                <a:spcPts val="1800"/>
              </a:spcAft>
              <a:buClr>
                <a:prstClr val="white"/>
              </a:buClr>
              <a:buNone/>
            </a:pPr>
            <a:r>
              <a:rPr lang="en-US" sz="2800" dirty="0" smtClean="0">
                <a:solidFill>
                  <a:srgbClr val="E36C0A"/>
                </a:solidFill>
                <a:latin typeface="Georgia" panose="02040502050405020303" pitchFamily="18" charset="0"/>
              </a:rPr>
              <a:t>This last statement sounds so simplistic that it is almost silly! </a:t>
            </a:r>
          </a:p>
          <a:p>
            <a:pPr marL="914400" lvl="1" indent="-457200">
              <a:spcAft>
                <a:spcPts val="1800"/>
              </a:spcAft>
              <a:buClr>
                <a:prstClr val="white"/>
              </a:buClr>
              <a:buNone/>
            </a:pPr>
            <a:r>
              <a:rPr lang="en-US" sz="2800" b="1" dirty="0" smtClean="0">
                <a:solidFill>
                  <a:srgbClr val="008080"/>
                </a:solidFill>
                <a:latin typeface="Georgia" panose="02040502050405020303" pitchFamily="18" charset="0"/>
              </a:rPr>
              <a:t>1 </a:t>
            </a:r>
            <a:r>
              <a:rPr lang="en-US" sz="2800" b="1" dirty="0" err="1" smtClean="0">
                <a:solidFill>
                  <a:srgbClr val="008080"/>
                </a:solidFill>
                <a:latin typeface="Georgia" panose="02040502050405020303" pitchFamily="18" charset="0"/>
              </a:rPr>
              <a:t>Cor</a:t>
            </a:r>
            <a:r>
              <a:rPr lang="en-US" sz="2800" b="1" dirty="0" smtClean="0">
                <a:solidFill>
                  <a:srgbClr val="008080"/>
                </a:solidFill>
                <a:latin typeface="Georgia" panose="02040502050405020303" pitchFamily="18" charset="0"/>
              </a:rPr>
              <a:t> 1:27</a:t>
            </a:r>
            <a:r>
              <a:rPr lang="en-US" sz="2800" b="1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But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Elohim has chosen the foolish </a:t>
            </a:r>
            <a:r>
              <a:rPr lang="en-US" sz="2800" i="1" dirty="0">
                <a:solidFill>
                  <a:prstClr val="black"/>
                </a:solidFill>
                <a:latin typeface="Georgia" panose="02040502050405020303" pitchFamily="18" charset="0"/>
              </a:rPr>
              <a:t>matters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of the world to put to shame the wise, and Elohim has chosen the weak of the world to put to shame the </a:t>
            </a:r>
            <a:r>
              <a:rPr lang="en-US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strong.</a:t>
            </a:r>
          </a:p>
          <a:p>
            <a:pPr marL="0" lvl="0" indent="0">
              <a:buClr>
                <a:prstClr val="white"/>
              </a:buClr>
              <a:buNone/>
            </a:pPr>
            <a:r>
              <a:rPr lang="en-US" sz="2600" b="1" dirty="0" smtClean="0">
                <a:solidFill>
                  <a:srgbClr val="0000FF"/>
                </a:solidFill>
                <a:latin typeface="Georgia" panose="02040502050405020303" pitchFamily="18" charset="0"/>
              </a:rPr>
              <a:t>Yahuah</a:t>
            </a:r>
            <a:r>
              <a:rPr lang="en-US" sz="26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2600" dirty="0" smtClean="0">
                <a:solidFill>
                  <a:srgbClr val="E36C0A"/>
                </a:solidFill>
                <a:latin typeface="Georgia" panose="02040502050405020303" pitchFamily="18" charset="0"/>
              </a:rPr>
              <a:t>is highly efficient in simplicity.  </a:t>
            </a:r>
            <a:br>
              <a:rPr lang="en-US" sz="2600" dirty="0" smtClean="0">
                <a:solidFill>
                  <a:srgbClr val="E36C0A"/>
                </a:solidFill>
                <a:latin typeface="Georgia" panose="02040502050405020303" pitchFamily="18" charset="0"/>
              </a:rPr>
            </a:br>
            <a:r>
              <a:rPr lang="en-US" sz="2600" dirty="0" smtClean="0">
                <a:solidFill>
                  <a:srgbClr val="E36C0A"/>
                </a:solidFill>
                <a:latin typeface="Georgia" panose="02040502050405020303" pitchFamily="18" charset="0"/>
              </a:rPr>
              <a:t>It </a:t>
            </a:r>
            <a:r>
              <a:rPr lang="en-US" sz="2600" dirty="0">
                <a:solidFill>
                  <a:srgbClr val="E36C0A"/>
                </a:solidFill>
                <a:latin typeface="Georgia" panose="02040502050405020303" pitchFamily="18" charset="0"/>
              </a:rPr>
              <a:t>i</a:t>
            </a:r>
            <a:r>
              <a:rPr lang="en-US" sz="2600" dirty="0" smtClean="0">
                <a:solidFill>
                  <a:srgbClr val="E36C0A"/>
                </a:solidFill>
                <a:latin typeface="Georgia" panose="02040502050405020303" pitchFamily="18" charset="0"/>
              </a:rPr>
              <a:t>s man that insists on fouling things up with his own theories. </a:t>
            </a:r>
            <a:r>
              <a:rPr lang="en-US" sz="2600" dirty="0">
                <a:solidFill>
                  <a:srgbClr val="E36C0A"/>
                </a:solidFill>
                <a:latin typeface="Georgia" panose="02040502050405020303" pitchFamily="18" charset="0"/>
              </a:rPr>
              <a:t> </a:t>
            </a:r>
            <a:endParaRPr lang="en-US" sz="2600" dirty="0">
              <a:solidFill>
                <a:schemeClr val="accent4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86302" y="155449"/>
            <a:ext cx="2763982" cy="910985"/>
          </a:xfrm>
          <a:solidFill>
            <a:srgbClr val="0070C0"/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fontScale="90000"/>
            <a:sp3d extrusionH="57150">
              <a:bevelT h="25400" prst="softRound"/>
            </a:sp3d>
          </a:bodyPr>
          <a:lstStyle/>
          <a:p>
            <a:pPr algn="ctr"/>
            <a:r>
              <a:rPr lang="en-US" b="1" dirty="0" smtClean="0">
                <a:latin typeface="Arial Rounded MT Bold" pitchFamily="34" charset="0"/>
              </a:rPr>
              <a:t>Continued</a:t>
            </a:r>
            <a:endParaRPr lang="en-US" b="1" dirty="0">
              <a:latin typeface="Arial Rounded MT Bold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526823" y="647834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59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04691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/>
            </a:gs>
            <a:gs pos="35000">
              <a:schemeClr val="accent4">
                <a:lumMod val="60000"/>
                <a:lumOff val="40000"/>
              </a:schemeClr>
            </a:gs>
            <a:gs pos="87000">
              <a:srgbClr val="00FF00">
                <a:alpha val="39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238" y="2277149"/>
            <a:ext cx="11590986" cy="4203025"/>
          </a:xfrm>
          <a:solidFill>
            <a:schemeClr val="tx1"/>
          </a:solidFill>
          <a:ln w="76200">
            <a:solidFill>
              <a:srgbClr val="FF800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lIns="182880">
            <a:normAutofit/>
            <a:sp3d extrusionH="57150">
              <a:bevelT w="38100" h="38100" prst="angle"/>
            </a:sp3d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And a    </a:t>
            </a:r>
            <a:r>
              <a:rPr lang="en-US" sz="3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				</a:t>
            </a:r>
            <a:r>
              <a:rPr lang="en-US" sz="3200" dirty="0" smtClean="0">
                <a:solidFill>
                  <a:srgbClr val="FF0066"/>
                </a:solidFill>
                <a:latin typeface="Georgia" panose="02040502050405020303" pitchFamily="18" charset="0"/>
              </a:rPr>
              <a:t>				             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was 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seen in the 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heaven: </a:t>
            </a:r>
            <a:r>
              <a:rPr lang="en-US" sz="3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				</a:t>
            </a:r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  <a:t>	</a:t>
            </a:r>
            <a:r>
              <a:rPr lang="en-US" sz="3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																	</a:t>
            </a:r>
            <a:endParaRPr lang="en-US" sz="1600" dirty="0" smtClean="0">
              <a:solidFill>
                <a:srgbClr val="009999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  <a:latin typeface="Georgia" panose="02040502050405020303" pitchFamily="18" charset="0"/>
              </a:rPr>
              <a:t>Would a </a:t>
            </a:r>
            <a:r>
              <a:rPr lang="en-US" sz="3600" b="1" u="sng" dirty="0" smtClean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SIGN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 (Gen 1:14)</a:t>
            </a:r>
            <a:r>
              <a:rPr lang="en-US" sz="36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seen within the </a:t>
            </a:r>
            <a:r>
              <a:rPr lang="en-US" sz="3600" b="1" dirty="0" err="1" smtClean="0">
                <a:solidFill>
                  <a:srgbClr val="00B050"/>
                </a:solidFill>
                <a:latin typeface="Georgia" panose="02040502050405020303" pitchFamily="18" charset="0"/>
              </a:rPr>
              <a:t>Mazzaroth</a:t>
            </a:r>
            <a:r>
              <a:rPr lang="en-US" sz="36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of the heavens, be </a:t>
            </a:r>
            <a:r>
              <a:rPr lang="en-US" sz="3600" u="sng" dirty="0" smtClean="0">
                <a:solidFill>
                  <a:schemeClr val="bg1"/>
                </a:solidFill>
                <a:latin typeface="Georgia" panose="02040502050405020303" pitchFamily="18" charset="0"/>
              </a:rPr>
              <a:t>worthy of consideration</a:t>
            </a:r>
            <a:r>
              <a:rPr lang="en-US" sz="36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by the Bride of </a:t>
            </a:r>
            <a:r>
              <a:rPr lang="en-US" sz="3600" dirty="0" err="1" smtClean="0">
                <a:solidFill>
                  <a:srgbClr val="0000CC"/>
                </a:solidFill>
                <a:latin typeface="Georgia" panose="02040502050405020303" pitchFamily="18" charset="0"/>
              </a:rPr>
              <a:t>Yahusha</a:t>
            </a:r>
            <a:r>
              <a:rPr lang="en-US" sz="3600" dirty="0" smtClean="0">
                <a:solidFill>
                  <a:srgbClr val="0000CC"/>
                </a:solidFill>
                <a:latin typeface="Georgia" panose="02040502050405020303" pitchFamily="18" charset="0"/>
              </a:rPr>
              <a:t>?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FE7F00"/>
                </a:solidFill>
                <a:latin typeface="Georgia" panose="02040502050405020303" pitchFamily="18" charset="0"/>
              </a:rPr>
              <a:t>Will </a:t>
            </a:r>
            <a:r>
              <a:rPr lang="en-US" sz="3200" u="sng" dirty="0" smtClean="0">
                <a:solidFill>
                  <a:srgbClr val="FE7F00"/>
                </a:solidFill>
                <a:latin typeface="Georgia" panose="02040502050405020303" pitchFamily="18" charset="0"/>
              </a:rPr>
              <a:t>people searching</a:t>
            </a:r>
            <a:r>
              <a:rPr lang="en-US" sz="3200" dirty="0" smtClean="0">
                <a:solidFill>
                  <a:srgbClr val="FE7F00"/>
                </a:solidFill>
                <a:latin typeface="Georgia" panose="02040502050405020303" pitchFamily="18" charset="0"/>
              </a:rPr>
              <a:t> </a:t>
            </a:r>
            <a:r>
              <a:rPr lang="en-US" sz="3200" b="1" i="1" dirty="0" smtClean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The Word </a:t>
            </a:r>
            <a:r>
              <a:rPr lang="en-US" sz="3200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before it occurs </a:t>
            </a:r>
            <a:r>
              <a:rPr lang="en-US" sz="3200" dirty="0" smtClean="0">
                <a:solidFill>
                  <a:srgbClr val="FE7F00"/>
                </a:solidFill>
                <a:latin typeface="Georgia" panose="02040502050405020303" pitchFamily="18" charset="0"/>
              </a:rPr>
              <a:t>- </a:t>
            </a:r>
            <a:r>
              <a:rPr lang="en-US" sz="3200" b="1" i="1" dirty="0" smtClean="0">
                <a:ln>
                  <a:solidFill>
                    <a:schemeClr val="bg1"/>
                  </a:solidFill>
                </a:ln>
                <a:solidFill>
                  <a:srgbClr val="008080"/>
                </a:solidFill>
                <a:effectLst>
                  <a:glow rad="127000">
                    <a:srgbClr val="FFFF00"/>
                  </a:glow>
                </a:effectLst>
                <a:latin typeface="Georgia" panose="02040502050405020303" pitchFamily="18" charset="0"/>
              </a:rPr>
              <a:t>SHEMA?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rgbClr val="008080"/>
                </a:solidFill>
                <a:latin typeface="Georgia" panose="02040502050405020303" pitchFamily="18" charset="0"/>
              </a:rPr>
              <a:t> 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91238" y="207428"/>
            <a:ext cx="11590986" cy="1746063"/>
          </a:xfrm>
          <a:solidFill>
            <a:srgbClr val="2FF1D1"/>
          </a:solidFill>
          <a:ln w="5715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prstTxWarp prst="textChevron">
              <a:avLst/>
            </a:prstTxWarp>
            <a:noAutofit/>
            <a:sp3d extrusionH="57150">
              <a:bevelT h="25400" prst="softRound"/>
            </a:sp3d>
          </a:bodyPr>
          <a:lstStyle/>
          <a:p>
            <a:pPr algn="ctr"/>
            <a:r>
              <a:rPr lang="en-US" sz="5400" b="1" i="1" cap="none" dirty="0" smtClean="0">
                <a:ln w="38100" cmpd="sng">
                  <a:solidFill>
                    <a:srgbClr val="FF8001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Georgia" panose="02040502050405020303" pitchFamily="18" charset="0"/>
              </a:rPr>
              <a:t>Revelation 12:1</a:t>
            </a:r>
            <a:endParaRPr lang="en-US" sz="5400" b="1" i="1" cap="none" dirty="0">
              <a:ln w="38100" cmpd="sng">
                <a:solidFill>
                  <a:srgbClr val="FF8001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Georgia" panose="02040502050405020303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606640" y="64801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98175" y="2521526"/>
            <a:ext cx="4887684" cy="885696"/>
          </a:xfrm>
          <a:prstGeom prst="rect">
            <a:avLst/>
          </a:prstGeom>
          <a:solidFill>
            <a:srgbClr val="00FF00"/>
          </a:solidFill>
          <a:ln w="57150">
            <a:solidFill>
              <a:srgbClr val="0000CC"/>
            </a:solidFill>
          </a:ln>
          <a:effectLst>
            <a:glow rad="127000">
              <a:schemeClr val="accent6">
                <a:lumMod val="75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US" sz="5400" b="1" dirty="0" smtClean="0">
                <a:solidFill>
                  <a:srgbClr val="FF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GREAT</a:t>
            </a:r>
            <a:r>
              <a:rPr lang="en-US" sz="5400" b="1" dirty="0" smtClean="0">
                <a:solidFill>
                  <a:srgbClr val="FF0066"/>
                </a:solidFill>
                <a:latin typeface="Georgia" panose="02040502050405020303" pitchFamily="18" charset="0"/>
              </a:rPr>
              <a:t> </a:t>
            </a:r>
            <a:r>
              <a:rPr lang="en-US" sz="5400" b="1" dirty="0" smtClean="0">
                <a:solidFill>
                  <a:srgbClr val="FF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SIGN</a:t>
            </a:r>
            <a:r>
              <a:rPr lang="en-US" sz="5400" b="1" dirty="0" smtClean="0">
                <a:solidFill>
                  <a:srgbClr val="FF0066"/>
                </a:solidFill>
                <a:latin typeface="Georgia" panose="02040502050405020303" pitchFamily="18" charset="0"/>
              </a:rPr>
              <a:t> </a:t>
            </a:r>
            <a:endParaRPr lang="en-CA" sz="5400" b="1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312229" y="3363678"/>
            <a:ext cx="0" cy="533407"/>
          </a:xfrm>
          <a:prstGeom prst="straightConnector1">
            <a:avLst/>
          </a:prstGeom>
          <a:ln w="76200">
            <a:solidFill>
              <a:srgbClr val="FF0066"/>
            </a:solidFill>
            <a:tailEnd type="arrow"/>
          </a:ln>
          <a:effectLst>
            <a:glow rad="127000">
              <a:schemeClr val="bg1"/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067532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repeatCount="3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2486" y="276068"/>
            <a:ext cx="5556990" cy="1157878"/>
          </a:xfrm>
          <a:solidFill>
            <a:srgbClr val="0070C0"/>
          </a:solidFill>
          <a:ln w="57150">
            <a:solidFill>
              <a:schemeClr val="accent1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 fontScale="90000"/>
            <a:sp3d extrusionH="57150">
              <a:bevelT h="25400" prst="softRound"/>
            </a:sp3d>
          </a:bodyPr>
          <a:lstStyle/>
          <a:p>
            <a:pPr algn="ctr"/>
            <a:r>
              <a:rPr lang="en-US" sz="72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Question …</a:t>
            </a:r>
            <a:endParaRPr lang="en-US" sz="7200" b="1" cap="none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851" y="1378039"/>
            <a:ext cx="11487955" cy="5164429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 smtClean="0"/>
              <a:t>  Why do </a:t>
            </a:r>
            <a:r>
              <a:rPr lang="en-US" sz="6600" b="1" u="sng" dirty="0" smtClean="0">
                <a:solidFill>
                  <a:srgbClr val="11F72C"/>
                </a:solidFill>
              </a:rPr>
              <a:t>you</a:t>
            </a:r>
            <a:r>
              <a:rPr lang="en-US" sz="6600" b="1" dirty="0" smtClean="0"/>
              <a:t> think the moon </a:t>
            </a:r>
            <a:br>
              <a:rPr lang="en-US" sz="6600" b="1" dirty="0" smtClean="0"/>
            </a:br>
            <a:r>
              <a:rPr lang="en-US" sz="6600" b="1" dirty="0" smtClean="0"/>
              <a:t>is positioned </a:t>
            </a:r>
            <a:r>
              <a:rPr lang="en-US" sz="6600" b="1" u="sng" dirty="0" smtClean="0"/>
              <a:t>under the feet</a:t>
            </a:r>
            <a:r>
              <a:rPr lang="en-US" sz="6600" b="1" dirty="0" smtClean="0"/>
              <a:t> </a:t>
            </a:r>
            <a:br>
              <a:rPr lang="en-US" sz="6600" b="1" dirty="0" smtClean="0"/>
            </a:br>
            <a:r>
              <a:rPr lang="en-US" sz="6600" b="1" dirty="0" smtClean="0"/>
              <a:t>of </a:t>
            </a:r>
            <a:r>
              <a:rPr lang="en-US" sz="6600" b="1" dirty="0" err="1" smtClean="0">
                <a:solidFill>
                  <a:srgbClr val="00FFFF"/>
                </a:solidFill>
              </a:rPr>
              <a:t>Bethula</a:t>
            </a:r>
            <a:r>
              <a:rPr lang="en-US" sz="6600" b="1" dirty="0" smtClean="0">
                <a:solidFill>
                  <a:srgbClr val="00FFFF"/>
                </a:solidFill>
              </a:rPr>
              <a:t> – the Bride </a:t>
            </a:r>
            <a:br>
              <a:rPr lang="en-US" sz="6600" b="1" dirty="0" smtClean="0">
                <a:solidFill>
                  <a:srgbClr val="00FFFF"/>
                </a:solidFill>
              </a:rPr>
            </a:br>
            <a:r>
              <a:rPr lang="en-US" sz="6600" b="1" dirty="0" smtClean="0">
                <a:solidFill>
                  <a:srgbClr val="00FFFF"/>
                </a:solidFill>
              </a:rPr>
              <a:t>of </a:t>
            </a:r>
            <a:r>
              <a:rPr lang="en-US" sz="6600" b="1" dirty="0">
                <a:solidFill>
                  <a:srgbClr val="00FFFF"/>
                </a:solidFill>
              </a:rPr>
              <a:t>Y</a:t>
            </a:r>
            <a:r>
              <a:rPr lang="en-US" sz="6600" b="1" dirty="0" smtClean="0">
                <a:solidFill>
                  <a:srgbClr val="00FFFF"/>
                </a:solidFill>
              </a:rPr>
              <a:t>ahusha?</a:t>
            </a:r>
            <a:endParaRPr lang="en-US" sz="6600" b="1" dirty="0">
              <a:solidFill>
                <a:srgbClr val="00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47222" y="635355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21782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0952" y="286791"/>
            <a:ext cx="11777662" cy="63399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224" y="933558"/>
            <a:ext cx="9851990" cy="551735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639902" y="6437858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47860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3675" y="207818"/>
            <a:ext cx="11749088" cy="6415232"/>
          </a:xfrm>
          <a:solidFill>
            <a:schemeClr val="accent3">
              <a:lumMod val="20000"/>
              <a:lumOff val="80000"/>
            </a:schemeClr>
          </a:solidFill>
          <a:ln w="57150">
            <a:solidFill>
              <a:srgbClr val="FF993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t">
            <a:normAutofit/>
            <a:sp3d extrusionH="57150">
              <a:bevelT h="25400" prst="softRound"/>
            </a:sp3d>
          </a:bodyPr>
          <a:lstStyle/>
          <a:p>
            <a:pPr marL="457200" indent="-914400">
              <a:buNone/>
            </a:pPr>
            <a:r>
              <a:rPr lang="en-US" sz="2800" b="1" dirty="0">
                <a:solidFill>
                  <a:srgbClr val="008080"/>
                </a:solidFill>
                <a:latin typeface="Georgia" panose="02040502050405020303" pitchFamily="18" charset="0"/>
              </a:rPr>
              <a:t>Isa 2:20</a:t>
            </a:r>
            <a:r>
              <a:rPr lang="en-US" sz="2800" b="1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In that day man shall </a:t>
            </a:r>
            <a:r>
              <a:rPr lang="en-US" sz="2800" u="sng" dirty="0">
                <a:solidFill>
                  <a:prstClr val="black"/>
                </a:solidFill>
                <a:latin typeface="Georgia" panose="02040502050405020303" pitchFamily="18" charset="0"/>
              </a:rPr>
              <a:t>throw away his idols of silver </a:t>
            </a:r>
            <a:r>
              <a:rPr lang="en-US" sz="2800" u="sng" dirty="0" smtClean="0">
                <a:solidFill>
                  <a:prstClr val="black"/>
                </a:solidFill>
                <a:latin typeface="Georgia" panose="02040502050405020303" pitchFamily="18" charset="0"/>
              </a:rPr>
              <a:t/>
            </a:r>
            <a:br>
              <a:rPr lang="en-US" sz="2800" u="sng" dirty="0" smtClean="0">
                <a:solidFill>
                  <a:prstClr val="black"/>
                </a:solidFill>
                <a:latin typeface="Georgia" panose="02040502050405020303" pitchFamily="18" charset="0"/>
              </a:rPr>
            </a:br>
            <a:r>
              <a:rPr lang="en-US" sz="2800" u="sng" dirty="0" smtClean="0">
                <a:solidFill>
                  <a:prstClr val="black"/>
                </a:solidFill>
                <a:latin typeface="Georgia" panose="02040502050405020303" pitchFamily="18" charset="0"/>
              </a:rPr>
              <a:t>and </a:t>
            </a:r>
            <a:r>
              <a:rPr lang="en-US" sz="2800" u="sng" dirty="0">
                <a:solidFill>
                  <a:prstClr val="black"/>
                </a:solidFill>
                <a:latin typeface="Georgia" panose="02040502050405020303" pitchFamily="18" charset="0"/>
              </a:rPr>
              <a:t>his idols of gold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, </a:t>
            </a:r>
            <a:r>
              <a:rPr lang="en-US" sz="2800" u="sng" dirty="0">
                <a:solidFill>
                  <a:prstClr val="black"/>
                </a:solidFill>
                <a:latin typeface="Georgia" panose="02040502050405020303" pitchFamily="18" charset="0"/>
              </a:rPr>
              <a:t>which they made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, </a:t>
            </a:r>
            <a:r>
              <a:rPr lang="en-US" sz="2800" u="sng" dirty="0">
                <a:solidFill>
                  <a:prstClr val="black"/>
                </a:solidFill>
                <a:latin typeface="Georgia" panose="02040502050405020303" pitchFamily="18" charset="0"/>
              </a:rPr>
              <a:t>each for himself to worship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, </a:t>
            </a:r>
            <a:r>
              <a:rPr lang="en-US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  <a:t/>
            </a:r>
            <a:br>
              <a:rPr lang="en-US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</a:br>
            <a:r>
              <a:rPr lang="en-US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to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the moles and bats, </a:t>
            </a:r>
            <a:endParaRPr lang="en-US" sz="2800" dirty="0" smtClean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marL="457200" indent="-914400">
              <a:buNone/>
            </a:pPr>
            <a:r>
              <a:rPr lang="en-US" sz="2800" b="1" dirty="0" smtClean="0">
                <a:solidFill>
                  <a:srgbClr val="008080"/>
                </a:solidFill>
                <a:latin typeface="Georgia" panose="02040502050405020303" pitchFamily="18" charset="0"/>
              </a:rPr>
              <a:t>Isa </a:t>
            </a:r>
            <a:r>
              <a:rPr lang="en-US" sz="2800" b="1" dirty="0">
                <a:solidFill>
                  <a:srgbClr val="008080"/>
                </a:solidFill>
                <a:latin typeface="Georgia" panose="02040502050405020303" pitchFamily="18" charset="0"/>
              </a:rPr>
              <a:t>2:21</a:t>
            </a:r>
            <a:r>
              <a:rPr lang="en-US" sz="2800" b="1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to go into the clefts of the rocks, and into the crags of the rugged rocks, because of the fear of </a:t>
            </a:r>
            <a:r>
              <a:rPr lang="he-IL" sz="2800" b="1" dirty="0">
                <a:solidFill>
                  <a:srgbClr val="0000CC"/>
                </a:solidFill>
                <a:latin typeface="SBL Hebrew"/>
              </a:rPr>
              <a:t>יהוה</a:t>
            </a:r>
            <a:r>
              <a:rPr lang="en-US" sz="2800" b="1" dirty="0">
                <a:solidFill>
                  <a:srgbClr val="0000CC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smtClean="0">
                <a:solidFill>
                  <a:srgbClr val="0000CC"/>
                </a:solidFill>
                <a:latin typeface="Georgia" panose="02040502050405020303" pitchFamily="18" charset="0"/>
              </a:rPr>
              <a:t>[</a:t>
            </a:r>
            <a:r>
              <a:rPr lang="en-US" sz="2400" dirty="0" err="1" smtClean="0">
                <a:solidFill>
                  <a:srgbClr val="0000CC"/>
                </a:solidFill>
                <a:latin typeface="Georgia" panose="02040502050405020303" pitchFamily="18" charset="0"/>
              </a:rPr>
              <a:t>Yahuah</a:t>
            </a:r>
            <a:r>
              <a:rPr lang="en-US" sz="2400" dirty="0" smtClean="0">
                <a:solidFill>
                  <a:srgbClr val="0000CC"/>
                </a:solidFill>
                <a:latin typeface="Georgia" panose="02040502050405020303" pitchFamily="18" charset="0"/>
              </a:rPr>
              <a:t>] </a:t>
            </a:r>
            <a:r>
              <a:rPr lang="en-US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and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the </a:t>
            </a:r>
            <a:r>
              <a:rPr lang="en-US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splendour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of His excellency, when He arises to shake the earth mightily. </a:t>
            </a:r>
            <a:endParaRPr lang="en-US" sz="2800" dirty="0" smtClean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marL="457200" indent="-914400">
              <a:buNone/>
            </a:pPr>
            <a:r>
              <a:rPr lang="en-US" sz="2800" b="1" dirty="0" smtClean="0">
                <a:solidFill>
                  <a:srgbClr val="008080"/>
                </a:solidFill>
                <a:latin typeface="Georgia" panose="02040502050405020303" pitchFamily="18" charset="0"/>
              </a:rPr>
              <a:t>Isa </a:t>
            </a:r>
            <a:r>
              <a:rPr lang="en-US" sz="2800" b="1" dirty="0">
                <a:solidFill>
                  <a:srgbClr val="008080"/>
                </a:solidFill>
                <a:latin typeface="Georgia" panose="02040502050405020303" pitchFamily="18" charset="0"/>
              </a:rPr>
              <a:t>2:22</a:t>
            </a:r>
            <a:r>
              <a:rPr lang="en-US" sz="2800" b="1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n-US" sz="3600" u="sng" dirty="0">
                <a:solidFill>
                  <a:srgbClr val="FF0066"/>
                </a:solidFill>
                <a:latin typeface="Arial Black" panose="020B0A04020102020204" pitchFamily="34" charset="0"/>
              </a:rPr>
              <a:t>Cease from man</a:t>
            </a:r>
            <a:r>
              <a:rPr lang="en-US" sz="2800" dirty="0">
                <a:solidFill>
                  <a:srgbClr val="FF0066"/>
                </a:solidFill>
                <a:latin typeface="Arial Black" panose="020B0A04020102020204" pitchFamily="34" charset="0"/>
              </a:rPr>
              <a:t>,</a:t>
            </a:r>
            <a:r>
              <a:rPr lang="en-US" sz="3600" dirty="0">
                <a:solidFill>
                  <a:srgbClr val="FF0066"/>
                </a:solidFill>
                <a:latin typeface="Arial Black" panose="020B0A04020102020204" pitchFamily="34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whose breath is in his nostrils, </a:t>
            </a:r>
            <a:r>
              <a:rPr lang="en-US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  <a:t/>
            </a:r>
            <a:br>
              <a:rPr lang="en-US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</a:br>
            <a:r>
              <a:rPr lang="en-US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for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in what is he to be reckoned upon? </a:t>
            </a:r>
            <a:endParaRPr lang="en-US" sz="2800" dirty="0" smtClean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endParaRPr lang="en-US" sz="2800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prstClr val="black"/>
                </a:solidFill>
              </a:rPr>
              <a:t>              Allah the moon god.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1049" y="3803073"/>
            <a:ext cx="6773243" cy="276396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640833" y="6567039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79635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6302" y="767120"/>
            <a:ext cx="11685732" cy="5482648"/>
          </a:xfrm>
        </p:spPr>
        <p:txBody>
          <a:bodyPr>
            <a:normAutofit lnSpcReduction="10000"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>
              <a:spcAft>
                <a:spcPts val="3600"/>
              </a:spcAft>
            </a:pPr>
            <a:r>
              <a:rPr lang="en-US" sz="4800" dirty="0" smtClean="0"/>
              <a:t>Man does </a:t>
            </a:r>
            <a:r>
              <a:rPr lang="en-US" sz="4800" dirty="0" smtClean="0">
                <a:solidFill>
                  <a:schemeClr val="bg1"/>
                </a:solidFill>
              </a:rPr>
              <a:t>not</a:t>
            </a:r>
            <a:r>
              <a:rPr lang="en-US" sz="4800" dirty="0" smtClean="0"/>
              <a:t> need a physical representation before him to </a:t>
            </a:r>
            <a:r>
              <a:rPr lang="en-US" sz="4800" dirty="0" smtClean="0">
                <a:solidFill>
                  <a:schemeClr val="bg1"/>
                </a:solidFill>
              </a:rPr>
              <a:t>“bow down to a foreign god”!</a:t>
            </a:r>
          </a:p>
          <a:p>
            <a:r>
              <a:rPr lang="en-US" sz="4800" dirty="0" smtClean="0">
                <a:solidFill>
                  <a:schemeClr val="bg1"/>
                </a:solidFill>
              </a:rPr>
              <a:t>“Bowing down” </a:t>
            </a:r>
            <a:r>
              <a:rPr lang="en-US" sz="4800" dirty="0" smtClean="0"/>
              <a:t>may consist of simply </a:t>
            </a:r>
            <a:r>
              <a:rPr lang="en-US" sz="4800" dirty="0" smtClean="0">
                <a:effectLst>
                  <a:glow rad="127000">
                    <a:schemeClr val="bg1">
                      <a:lumMod val="95000"/>
                      <a:lumOff val="5000"/>
                    </a:schemeClr>
                  </a:glow>
                </a:effectLst>
              </a:rPr>
              <a:t>paying allegiance to whatever false system is chosen </a:t>
            </a:r>
            <a:r>
              <a:rPr lang="en-US" sz="4800" dirty="0" smtClean="0"/>
              <a:t>and </a:t>
            </a:r>
            <a:r>
              <a:rPr lang="en-US" sz="4800" dirty="0" smtClean="0">
                <a:effectLst>
                  <a:glow rad="304800">
                    <a:schemeClr val="accent3">
                      <a:satMod val="175000"/>
                      <a:alpha val="89000"/>
                    </a:schemeClr>
                  </a:glow>
                </a:effectLst>
              </a:rPr>
              <a:t>by walking after it;</a:t>
            </a:r>
            <a:r>
              <a:rPr lang="en-US" sz="4800" dirty="0" smtClean="0"/>
              <a:t> which results in  giving one’s respect (or sacred regard) to </a:t>
            </a:r>
            <a:br>
              <a:rPr lang="en-US" sz="4800" dirty="0" smtClean="0"/>
            </a:br>
            <a:r>
              <a:rPr lang="en-US" sz="4800" dirty="0" smtClean="0"/>
              <a:t>that very practice.</a:t>
            </a:r>
            <a:endParaRPr lang="en-US" sz="4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540678" y="6439979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57692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66FF"/>
            </a:gs>
            <a:gs pos="42000">
              <a:srgbClr val="00FF00"/>
            </a:gs>
            <a:gs pos="70000">
              <a:srgbClr val="FFFF00"/>
            </a:gs>
            <a:gs pos="100000">
              <a:srgbClr val="FF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07768" y="797364"/>
            <a:ext cx="10397547" cy="5260542"/>
          </a:xfr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lIns="182880" tIns="182880" anchor="ctr">
            <a:sp3d extrusionH="57150">
              <a:bevelT h="25400" prst="softRound"/>
            </a:sp3d>
          </a:bodyPr>
          <a:lstStyle/>
          <a:p>
            <a:pPr marL="457200" indent="-914400">
              <a:spcAft>
                <a:spcPts val="3000"/>
              </a:spcAft>
              <a:buNone/>
            </a:pPr>
            <a:r>
              <a:rPr lang="en-US" sz="3600" b="1" dirty="0">
                <a:solidFill>
                  <a:srgbClr val="008080"/>
                </a:solidFill>
                <a:latin typeface="Georgia" panose="02040502050405020303" pitchFamily="18" charset="0"/>
              </a:rPr>
              <a:t>Isa 3:12</a:t>
            </a:r>
            <a:r>
              <a:rPr lang="en-US" sz="3600" b="1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n-US" sz="36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3600" dirty="0" smtClean="0">
                <a:solidFill>
                  <a:prstClr val="black"/>
                </a:solidFill>
                <a:latin typeface="Georgia" panose="02040502050405020303" pitchFamily="18" charset="0"/>
              </a:rPr>
              <a:t>My </a:t>
            </a:r>
            <a:r>
              <a:rPr lang="en-US" sz="3600" dirty="0">
                <a:solidFill>
                  <a:prstClr val="black"/>
                </a:solidFill>
                <a:latin typeface="Georgia" panose="02040502050405020303" pitchFamily="18" charset="0"/>
              </a:rPr>
              <a:t>people! </a:t>
            </a:r>
            <a:r>
              <a:rPr lang="en-US" sz="36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Youths </a:t>
            </a:r>
            <a:r>
              <a:rPr lang="en-US" sz="3600" dirty="0">
                <a:solidFill>
                  <a:prstClr val="black"/>
                </a:solidFill>
                <a:latin typeface="Georgia" panose="02040502050405020303" pitchFamily="18" charset="0"/>
              </a:rPr>
              <a:t>exert pressure on them, and women rule over them. </a:t>
            </a:r>
            <a:r>
              <a:rPr lang="en-US" sz="36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O </a:t>
            </a:r>
            <a:r>
              <a:rPr lang="en-US" sz="3600" dirty="0">
                <a:solidFill>
                  <a:prstClr val="black"/>
                </a:solidFill>
                <a:latin typeface="Georgia" panose="02040502050405020303" pitchFamily="18" charset="0"/>
              </a:rPr>
              <a:t>My people</a:t>
            </a:r>
            <a:r>
              <a:rPr lang="en-US" sz="3600" dirty="0" smtClean="0">
                <a:solidFill>
                  <a:prstClr val="black"/>
                </a:solidFill>
                <a:latin typeface="Georgia" panose="02040502050405020303" pitchFamily="18" charset="0"/>
              </a:rPr>
              <a:t>!  </a:t>
            </a:r>
            <a:r>
              <a:rPr lang="en-US" sz="3600" b="1" dirty="0">
                <a:solidFill>
                  <a:prstClr val="black"/>
                </a:solidFill>
                <a:effectLst>
                  <a:glow rad="190500">
                    <a:srgbClr val="00FF00">
                      <a:alpha val="88000"/>
                    </a:srgbClr>
                  </a:glow>
                </a:effectLst>
                <a:latin typeface="Georgia" panose="02040502050405020303" pitchFamily="18" charset="0"/>
              </a:rPr>
              <a:t>Your leaders lead </a:t>
            </a:r>
            <a:r>
              <a:rPr lang="en-US" sz="3600" b="1" i="1" dirty="0">
                <a:solidFill>
                  <a:prstClr val="black"/>
                </a:solidFill>
                <a:effectLst>
                  <a:glow rad="190500">
                    <a:srgbClr val="00FF00">
                      <a:alpha val="88000"/>
                    </a:srgbClr>
                  </a:glow>
                </a:effectLst>
                <a:latin typeface="Georgia" panose="02040502050405020303" pitchFamily="18" charset="0"/>
              </a:rPr>
              <a:t>you</a:t>
            </a:r>
            <a:r>
              <a:rPr lang="en-US" sz="3600" b="1" dirty="0">
                <a:solidFill>
                  <a:prstClr val="black"/>
                </a:solidFill>
                <a:effectLst>
                  <a:glow rad="190500">
                    <a:srgbClr val="00FF00">
                      <a:alpha val="88000"/>
                    </a:srgbClr>
                  </a:glow>
                </a:effectLst>
                <a:latin typeface="Georgia" panose="02040502050405020303" pitchFamily="18" charset="0"/>
              </a:rPr>
              <a:t> </a:t>
            </a:r>
            <a:r>
              <a:rPr lang="en-US" sz="3600" b="1" dirty="0" smtClean="0">
                <a:solidFill>
                  <a:srgbClr val="FF0066"/>
                </a:solidFill>
                <a:effectLst>
                  <a:glow rad="190500">
                    <a:srgbClr val="00FF00">
                      <a:alpha val="88000"/>
                    </a:srgbClr>
                  </a:glow>
                </a:effectLst>
                <a:latin typeface="Georgia" panose="02040502050405020303" pitchFamily="18" charset="0"/>
              </a:rPr>
              <a:t>astray</a:t>
            </a:r>
            <a:r>
              <a:rPr lang="en-US" sz="3600" dirty="0" smtClean="0">
                <a:solidFill>
                  <a:srgbClr val="FF0066"/>
                </a:solidFill>
                <a:latin typeface="Georgia" panose="02040502050405020303" pitchFamily="18" charset="0"/>
              </a:rPr>
              <a:t>, </a:t>
            </a:r>
            <a:br>
              <a:rPr lang="en-US" sz="3600" dirty="0" smtClean="0">
                <a:solidFill>
                  <a:srgbClr val="FF0066"/>
                </a:solidFill>
                <a:latin typeface="Georgia" panose="02040502050405020303" pitchFamily="18" charset="0"/>
              </a:rPr>
            </a:br>
            <a:r>
              <a:rPr lang="en-US" sz="3600" dirty="0" smtClean="0">
                <a:solidFill>
                  <a:prstClr val="black"/>
                </a:solidFill>
                <a:latin typeface="Georgia" panose="02040502050405020303" pitchFamily="18" charset="0"/>
              </a:rPr>
              <a:t>and </a:t>
            </a:r>
            <a:r>
              <a:rPr lang="en-US" sz="3600" dirty="0">
                <a:solidFill>
                  <a:prstClr val="black"/>
                </a:solidFill>
                <a:latin typeface="Georgia" panose="02040502050405020303" pitchFamily="18" charset="0"/>
              </a:rPr>
              <a:t>swallow the way of your paths</a:t>
            </a:r>
            <a:r>
              <a:rPr lang="en-US" sz="3600" dirty="0" smtClean="0">
                <a:solidFill>
                  <a:prstClr val="black"/>
                </a:solidFill>
                <a:latin typeface="Georgia" panose="02040502050405020303" pitchFamily="18" charset="0"/>
              </a:rPr>
              <a:t>.</a:t>
            </a:r>
          </a:p>
          <a:p>
            <a:pPr marL="457200" indent="-914400">
              <a:buNone/>
            </a:pPr>
            <a:r>
              <a:rPr lang="en-US" sz="3600" b="1" dirty="0">
                <a:solidFill>
                  <a:srgbClr val="008080"/>
                </a:solidFill>
                <a:latin typeface="Georgia" panose="02040502050405020303" pitchFamily="18" charset="0"/>
              </a:rPr>
              <a:t>Isa 9:16</a:t>
            </a:r>
            <a:r>
              <a:rPr lang="en-US" sz="3600" b="1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n-US" sz="36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3600" dirty="0" smtClean="0">
                <a:solidFill>
                  <a:prstClr val="black"/>
                </a:solidFill>
                <a:latin typeface="Georgia" panose="02040502050405020303" pitchFamily="18" charset="0"/>
              </a:rPr>
              <a:t>For </a:t>
            </a:r>
            <a:r>
              <a:rPr lang="en-US" sz="3600" b="1" dirty="0">
                <a:solidFill>
                  <a:prstClr val="black"/>
                </a:solidFill>
                <a:effectLst>
                  <a:glow rad="190500">
                    <a:srgbClr val="00FF00"/>
                  </a:glow>
                </a:effectLst>
                <a:latin typeface="Georgia" panose="02040502050405020303" pitchFamily="18" charset="0"/>
              </a:rPr>
              <a:t>the leaders of this people lead </a:t>
            </a:r>
            <a:r>
              <a:rPr lang="en-US" sz="3600" b="1" i="1" dirty="0">
                <a:solidFill>
                  <a:prstClr val="black"/>
                </a:solidFill>
                <a:effectLst>
                  <a:glow rad="190500">
                    <a:srgbClr val="00FF00"/>
                  </a:glow>
                </a:effectLst>
                <a:latin typeface="Georgia" panose="02040502050405020303" pitchFamily="18" charset="0"/>
              </a:rPr>
              <a:t>them</a:t>
            </a:r>
            <a:r>
              <a:rPr lang="en-US" sz="3600" b="1" dirty="0">
                <a:solidFill>
                  <a:prstClr val="black"/>
                </a:solidFill>
                <a:effectLst>
                  <a:glow rad="190500">
                    <a:srgbClr val="00FF00"/>
                  </a:glow>
                </a:effectLst>
                <a:latin typeface="Georgia" panose="02040502050405020303" pitchFamily="18" charset="0"/>
              </a:rPr>
              <a:t> </a:t>
            </a:r>
            <a:r>
              <a:rPr lang="en-US" sz="3600" b="1" dirty="0" smtClean="0">
                <a:solidFill>
                  <a:srgbClr val="FF0066"/>
                </a:solidFill>
                <a:effectLst>
                  <a:glow rad="190500">
                    <a:srgbClr val="00FF00"/>
                  </a:glow>
                </a:effectLst>
                <a:latin typeface="Georgia" panose="02040502050405020303" pitchFamily="18" charset="0"/>
              </a:rPr>
              <a:t>astray</a:t>
            </a:r>
            <a:r>
              <a:rPr lang="en-US" sz="3600" dirty="0" smtClean="0">
                <a:solidFill>
                  <a:srgbClr val="FF0066"/>
                </a:solidFill>
                <a:latin typeface="Georgia" panose="02040502050405020303" pitchFamily="18" charset="0"/>
              </a:rPr>
              <a:t>, </a:t>
            </a:r>
            <a:r>
              <a:rPr lang="en-US" sz="3600" dirty="0">
                <a:solidFill>
                  <a:prstClr val="black"/>
                </a:solidFill>
                <a:latin typeface="Georgia" panose="02040502050405020303" pitchFamily="18" charset="0"/>
              </a:rPr>
              <a:t>and </a:t>
            </a:r>
            <a:r>
              <a:rPr lang="en-US" sz="3600" dirty="0">
                <a:solidFill>
                  <a:prstClr val="black"/>
                </a:solidFill>
                <a:effectLst>
                  <a:glow rad="127000">
                    <a:srgbClr val="FFFF00"/>
                  </a:glow>
                </a:effectLst>
                <a:latin typeface="Georgia" panose="02040502050405020303" pitchFamily="18" charset="0"/>
              </a:rPr>
              <a:t>those who are guided by them are swallowed up. </a:t>
            </a:r>
            <a:r>
              <a:rPr lang="en-US" sz="3600" dirty="0" smtClean="0">
                <a:solidFill>
                  <a:prstClr val="black"/>
                </a:solidFill>
                <a:effectLst>
                  <a:glow rad="127000">
                    <a:srgbClr val="FFFF00"/>
                  </a:glow>
                </a:effectLst>
                <a:latin typeface="Georgia" panose="02040502050405020303" pitchFamily="18" charset="0"/>
              </a:rPr>
              <a:t> </a:t>
            </a:r>
            <a:endParaRPr lang="en-US" sz="3600" dirty="0">
              <a:solidFill>
                <a:prstClr val="black"/>
              </a:solidFill>
              <a:effectLst>
                <a:glow rad="127000">
                  <a:srgbClr val="FFFF00"/>
                </a:glow>
              </a:effectLst>
              <a:latin typeface="Georgia" panose="02040502050405020303" pitchFamily="18" charset="0"/>
            </a:endParaRP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640833" y="64801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09462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66FF"/>
            </a:gs>
            <a:gs pos="42000">
              <a:srgbClr val="00FF00"/>
            </a:gs>
            <a:gs pos="70000">
              <a:srgbClr val="FFFF00"/>
            </a:gs>
            <a:gs pos="100000">
              <a:srgbClr val="FF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245" y="852055"/>
            <a:ext cx="11326484" cy="5081156"/>
          </a:xfrm>
          <a:solidFill>
            <a:schemeClr val="accent2">
              <a:lumMod val="20000"/>
              <a:lumOff val="80000"/>
            </a:schemeClr>
          </a:solidFill>
          <a:ln w="76200">
            <a:solidFill>
              <a:srgbClr val="60F3FA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2880" tIns="91440" anchor="ctr">
            <a:normAutofit/>
            <a:sp3d extrusionH="57150">
              <a:bevelT w="38100" h="38100"/>
            </a:sp3d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Isaiah has just written to us about how much </a:t>
            </a:r>
            <a:r>
              <a:rPr lang="en-US" sz="3200" b="1" dirty="0" err="1" smtClean="0">
                <a:solidFill>
                  <a:srgbClr val="0000CC"/>
                </a:solidFill>
              </a:rPr>
              <a:t>Yahuah</a:t>
            </a:r>
            <a:r>
              <a:rPr lang="en-US" sz="3200" dirty="0" smtClean="0">
                <a:solidFill>
                  <a:schemeClr val="bg1"/>
                </a:solidFill>
              </a:rPr>
              <a:t> despises the pagan traditions involving the moon.  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Look how clear Isaiah states it here.  Involving the moon, for your determination of </a:t>
            </a:r>
            <a:r>
              <a:rPr lang="en-US" sz="3200" dirty="0" err="1" smtClean="0">
                <a:solidFill>
                  <a:schemeClr val="bg1"/>
                </a:solidFill>
              </a:rPr>
              <a:t>mo-eds</a:t>
            </a:r>
            <a:r>
              <a:rPr lang="en-US" sz="3200" dirty="0" smtClean="0">
                <a:solidFill>
                  <a:schemeClr val="bg1"/>
                </a:solidFill>
              </a:rPr>
              <a:t>, </a:t>
            </a:r>
            <a:r>
              <a:rPr lang="en-US" sz="3200" b="1" u="sng" dirty="0" smtClean="0">
                <a:solidFill>
                  <a:srgbClr val="FF0066"/>
                </a:solidFill>
              </a:rPr>
              <a:t>IS AGAINST THE WILL OF</a:t>
            </a:r>
            <a:r>
              <a:rPr lang="en-US" sz="3200" b="1" dirty="0" smtClean="0">
                <a:solidFill>
                  <a:srgbClr val="FF0066"/>
                </a:solidFill>
              </a:rPr>
              <a:t> </a:t>
            </a:r>
            <a:r>
              <a:rPr lang="en-US" sz="3200" b="1" dirty="0" smtClean="0">
                <a:solidFill>
                  <a:srgbClr val="0000CC"/>
                </a:solidFill>
              </a:rPr>
              <a:t>YAHUAH! </a:t>
            </a:r>
          </a:p>
          <a:p>
            <a:pPr marL="1371600" lvl="2" indent="-91440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3200" b="1" dirty="0" smtClean="0">
                <a:solidFill>
                  <a:srgbClr val="008080"/>
                </a:solidFill>
                <a:latin typeface="Georgia" panose="02040502050405020303" pitchFamily="18" charset="0"/>
              </a:rPr>
              <a:t>Isa </a:t>
            </a:r>
            <a:r>
              <a:rPr lang="en-US" sz="3200" b="1" dirty="0">
                <a:solidFill>
                  <a:srgbClr val="008080"/>
                </a:solidFill>
                <a:latin typeface="Georgia" panose="02040502050405020303" pitchFamily="18" charset="0"/>
              </a:rPr>
              <a:t>3:8</a:t>
            </a:r>
            <a:r>
              <a:rPr lang="en-US" sz="3200" b="1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  <a:t>For </a:t>
            </a:r>
            <a:r>
              <a:rPr lang="en-US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Yerushalayim</a:t>
            </a:r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  <a:t> has stumbled, and </a:t>
            </a:r>
            <a:r>
              <a:rPr lang="en-US" sz="3200" dirty="0" smtClean="0">
                <a:solidFill>
                  <a:prstClr val="black"/>
                </a:solidFill>
                <a:latin typeface="Georgia" panose="02040502050405020303" pitchFamily="18" charset="0"/>
              </a:rPr>
              <a:t/>
            </a:r>
            <a:br>
              <a:rPr lang="en-US" sz="3200" dirty="0" smtClean="0">
                <a:solidFill>
                  <a:prstClr val="black"/>
                </a:solidFill>
                <a:latin typeface="Georgia" panose="02040502050405020303" pitchFamily="18" charset="0"/>
              </a:rPr>
            </a:br>
            <a:r>
              <a:rPr lang="en-US" sz="3200" dirty="0" err="1" smtClean="0">
                <a:solidFill>
                  <a:prstClr val="black"/>
                </a:solidFill>
                <a:latin typeface="Georgia" panose="02040502050405020303" pitchFamily="18" charset="0"/>
              </a:rPr>
              <a:t>Yehu</a:t>
            </a:r>
            <a:r>
              <a:rPr lang="en-US" sz="3200" dirty="0" err="1" smtClean="0">
                <a:solidFill>
                  <a:prstClr val="black"/>
                </a:solidFill>
                <a:latin typeface="TITUS Cyberbit Basic" panose="02020603050405020304" pitchFamily="18" charset="0"/>
              </a:rPr>
              <a:t>d</a:t>
            </a:r>
            <a:r>
              <a:rPr lang="en-US" sz="3200" dirty="0" err="1">
                <a:solidFill>
                  <a:prstClr val="black"/>
                </a:solidFill>
                <a:latin typeface="TITUS Cyberbit Basic" panose="02020603050405020304" pitchFamily="18" charset="0"/>
              </a:rPr>
              <a:t>̱</a:t>
            </a:r>
            <a:r>
              <a:rPr lang="en-US" sz="3200" dirty="0" err="1">
                <a:solidFill>
                  <a:prstClr val="black"/>
                </a:solidFill>
                <a:latin typeface="Georgia" panose="02040502050405020303" pitchFamily="18" charset="0"/>
              </a:rPr>
              <a:t>ah</a:t>
            </a:r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  <a:t> has fallen, because their tongue and </a:t>
            </a:r>
            <a:r>
              <a:rPr lang="en-US" sz="3200" dirty="0" smtClean="0">
                <a:solidFill>
                  <a:prstClr val="black"/>
                </a:solidFill>
                <a:latin typeface="Georgia" panose="02040502050405020303" pitchFamily="18" charset="0"/>
              </a:rPr>
              <a:t/>
            </a:r>
            <a:br>
              <a:rPr lang="en-US" sz="3200" dirty="0" smtClean="0">
                <a:solidFill>
                  <a:prstClr val="black"/>
                </a:solidFill>
                <a:latin typeface="Georgia" panose="02040502050405020303" pitchFamily="18" charset="0"/>
              </a:rPr>
            </a:br>
            <a:r>
              <a:rPr lang="en-US" sz="3200" b="1" dirty="0" smtClean="0">
                <a:solidFill>
                  <a:srgbClr val="FF0066"/>
                </a:solidFill>
                <a:effectLst>
                  <a:glow rad="127000">
                    <a:srgbClr val="00FF00"/>
                  </a:glow>
                </a:effectLst>
                <a:latin typeface="Georgia" panose="02040502050405020303" pitchFamily="18" charset="0"/>
              </a:rPr>
              <a:t>their </a:t>
            </a:r>
            <a:r>
              <a:rPr lang="en-US" sz="3200" b="1" dirty="0">
                <a:solidFill>
                  <a:srgbClr val="FF0066"/>
                </a:solidFill>
                <a:effectLst>
                  <a:glow rad="127000">
                    <a:srgbClr val="00FF00"/>
                  </a:glow>
                </a:effectLst>
                <a:latin typeface="Georgia" panose="02040502050405020303" pitchFamily="18" charset="0"/>
              </a:rPr>
              <a:t>doings are against </a:t>
            </a:r>
            <a:r>
              <a:rPr lang="he-IL" sz="3200" b="1" dirty="0" smtClean="0">
                <a:solidFill>
                  <a:srgbClr val="FF0066"/>
                </a:solidFill>
                <a:effectLst>
                  <a:glow rad="127000">
                    <a:srgbClr val="00FF00"/>
                  </a:glow>
                </a:effectLst>
                <a:latin typeface="SBL Hebrew"/>
              </a:rPr>
              <a:t>יהוה</a:t>
            </a:r>
            <a:r>
              <a:rPr lang="en-US" sz="3200" b="1" dirty="0" smtClean="0">
                <a:solidFill>
                  <a:srgbClr val="0000CC"/>
                </a:solidFill>
                <a:effectLst>
                  <a:glow rad="127000">
                    <a:srgbClr val="00FF00"/>
                  </a:glow>
                </a:effectLst>
                <a:latin typeface="Georgia" panose="02040502050405020303" pitchFamily="18" charset="0"/>
              </a:rPr>
              <a:t> </a:t>
            </a:r>
            <a:r>
              <a:rPr lang="en-US" sz="2800" dirty="0" smtClean="0">
                <a:solidFill>
                  <a:srgbClr val="0000CC"/>
                </a:solidFill>
                <a:latin typeface="Georgia" panose="02040502050405020303" pitchFamily="18" charset="0"/>
              </a:rPr>
              <a:t>[Yahuah],</a:t>
            </a:r>
            <a:r>
              <a:rPr lang="en-US" sz="2800" dirty="0" smtClean="0">
                <a:solidFill>
                  <a:srgbClr val="FF0066"/>
                </a:solidFill>
                <a:latin typeface="Georgia" panose="02040502050405020303" pitchFamily="18" charset="0"/>
              </a:rPr>
              <a:t> </a:t>
            </a:r>
            <a:r>
              <a:rPr lang="en-US" sz="3200" b="1" dirty="0" smtClean="0">
                <a:solidFill>
                  <a:srgbClr val="FF0066"/>
                </a:solidFill>
                <a:latin typeface="Georgia" panose="02040502050405020303" pitchFamily="18" charset="0"/>
              </a:rPr>
              <a:t/>
            </a:r>
            <a:br>
              <a:rPr lang="en-US" sz="3200" b="1" dirty="0" smtClean="0">
                <a:solidFill>
                  <a:srgbClr val="FF0066"/>
                </a:solidFill>
                <a:latin typeface="Georgia" panose="02040502050405020303" pitchFamily="18" charset="0"/>
              </a:rPr>
            </a:br>
            <a:r>
              <a:rPr lang="en-US" sz="3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to </a:t>
            </a:r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  <a:t>provoke the eyes of His esteem.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640833" y="64801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27796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66FF"/>
            </a:gs>
            <a:gs pos="42000">
              <a:srgbClr val="00FF00"/>
            </a:gs>
            <a:gs pos="70000">
              <a:srgbClr val="FFFF00"/>
            </a:gs>
            <a:gs pos="100000">
              <a:srgbClr val="FF0066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889" y="291064"/>
            <a:ext cx="7670671" cy="1257183"/>
          </a:xfrm>
          <a:solidFill>
            <a:srgbClr val="9C3497"/>
          </a:solidFill>
          <a:ln w="76200">
            <a:solidFill>
              <a:srgbClr val="60F3FA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 fontScale="90000"/>
            <a:sp3d extrusionH="57150">
              <a:bevelT h="25400" prst="softRound"/>
            </a:sp3d>
          </a:bodyPr>
          <a:lstStyle/>
          <a:p>
            <a:pPr algn="ctr"/>
            <a:r>
              <a:rPr lang="en-US" sz="6600" b="1" i="1" cap="none" dirty="0" err="1" smtClean="0">
                <a:ln w="38100" cmpd="sng">
                  <a:solidFill>
                    <a:srgbClr val="00FF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Bethula’s</a:t>
            </a:r>
            <a:r>
              <a:rPr lang="en-US" sz="6600" b="1" i="1" cap="none" dirty="0" smtClean="0">
                <a:ln w="38100" cmpd="sng">
                  <a:solidFill>
                    <a:srgbClr val="00FF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Victory</a:t>
            </a:r>
            <a:endParaRPr lang="en-US" sz="6600" b="1" i="1" cap="none" dirty="0">
              <a:ln w="38100" cmpd="sng">
                <a:solidFill>
                  <a:srgbClr val="00FF00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178" y="1748174"/>
            <a:ext cx="7716862" cy="4858921"/>
          </a:xfrm>
          <a:solidFill>
            <a:schemeClr val="tx1"/>
          </a:solidFill>
          <a:ln w="76200">
            <a:solidFill>
              <a:srgbClr val="60F3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lnSpcReduction="10000"/>
            <a:sp3d extrusionH="57150">
              <a:bevelT h="25400" prst="softRound"/>
            </a:sp3d>
          </a:bodyPr>
          <a:lstStyle/>
          <a:p>
            <a:pPr marL="0" indent="0">
              <a:buNone/>
            </a:pPr>
            <a:r>
              <a:rPr lang="en-US" sz="5400" dirty="0" err="1" smtClean="0">
                <a:solidFill>
                  <a:schemeClr val="bg1"/>
                </a:solidFill>
              </a:rPr>
              <a:t>Bethula</a:t>
            </a:r>
            <a:r>
              <a:rPr lang="en-US" sz="5400" dirty="0" smtClean="0">
                <a:solidFill>
                  <a:schemeClr val="bg1"/>
                </a:solidFill>
              </a:rPr>
              <a:t>, the Virgin Bride</a:t>
            </a:r>
          </a:p>
          <a:p>
            <a:pPr marL="0" indent="0">
              <a:buNone/>
            </a:pPr>
            <a:r>
              <a:rPr lang="en-US" sz="5400" dirty="0" smtClean="0">
                <a:solidFill>
                  <a:schemeClr val="bg1"/>
                </a:solidFill>
              </a:rPr>
              <a:t>of </a:t>
            </a:r>
            <a:r>
              <a:rPr lang="en-US" sz="5400" b="1" dirty="0" smtClean="0">
                <a:solidFill>
                  <a:srgbClr val="0000CC"/>
                </a:solidFill>
              </a:rPr>
              <a:t>Yahusha</a:t>
            </a:r>
            <a:r>
              <a:rPr lang="en-US" sz="5400" dirty="0" smtClean="0">
                <a:solidFill>
                  <a:srgbClr val="0000CC"/>
                </a:solidFill>
              </a:rPr>
              <a:t>,</a:t>
            </a:r>
            <a:r>
              <a:rPr lang="en-US" sz="5400" b="1" dirty="0" smtClean="0">
                <a:solidFill>
                  <a:srgbClr val="0000CC"/>
                </a:solidFill>
              </a:rPr>
              <a:t> </a:t>
            </a:r>
            <a:r>
              <a:rPr lang="en-US" sz="5400" dirty="0" smtClean="0">
                <a:solidFill>
                  <a:schemeClr val="bg1"/>
                </a:solidFill>
              </a:rPr>
              <a:t>seen in </a:t>
            </a:r>
            <a:br>
              <a:rPr lang="en-US" sz="5400" dirty="0" smtClean="0">
                <a:solidFill>
                  <a:schemeClr val="bg1"/>
                </a:solidFill>
              </a:rPr>
            </a:br>
            <a:r>
              <a:rPr lang="en-US" sz="5400" dirty="0" smtClean="0">
                <a:solidFill>
                  <a:srgbClr val="00B050"/>
                </a:solidFill>
              </a:rPr>
              <a:t>Rev 12:1, </a:t>
            </a:r>
            <a:r>
              <a:rPr lang="en-US" sz="5400" dirty="0" smtClean="0">
                <a:solidFill>
                  <a:schemeClr val="bg1"/>
                </a:solidFill>
              </a:rPr>
              <a:t>has overcome </a:t>
            </a:r>
            <a:r>
              <a:rPr lang="en-US" sz="4800" dirty="0" smtClean="0">
                <a:solidFill>
                  <a:schemeClr val="bg1"/>
                </a:solidFill>
              </a:rPr>
              <a:t>(</a:t>
            </a:r>
            <a:r>
              <a:rPr lang="en-US" sz="4800" dirty="0" smtClean="0">
                <a:solidFill>
                  <a:srgbClr val="FF0066"/>
                </a:solidFill>
              </a:rPr>
              <a:t>trampled under foot</a:t>
            </a:r>
            <a:r>
              <a:rPr lang="en-US" sz="4800" dirty="0" smtClean="0">
                <a:solidFill>
                  <a:schemeClr val="bg1"/>
                </a:solidFill>
              </a:rPr>
              <a:t>)</a:t>
            </a:r>
            <a:r>
              <a:rPr lang="en-US" sz="5400" dirty="0" smtClean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5400" dirty="0" smtClean="0">
                <a:solidFill>
                  <a:schemeClr val="bg1"/>
                </a:solidFill>
              </a:rPr>
              <a:t>the abomination found in the pagan moon worship.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11616" y="64801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66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1593" y="159603"/>
            <a:ext cx="3466722" cy="6419534"/>
          </a:xfrm>
          <a:prstGeom prst="ellipse">
            <a:avLst/>
          </a:prstGeom>
          <a:ln w="190500" cap="rnd">
            <a:solidFill>
              <a:srgbClr val="0070C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artDeco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otched Right Arrow 5"/>
          <p:cNvSpPr/>
          <p:nvPr/>
        </p:nvSpPr>
        <p:spPr>
          <a:xfrm>
            <a:off x="5363209" y="5327254"/>
            <a:ext cx="3851117" cy="905988"/>
          </a:xfrm>
          <a:prstGeom prst="notchedRightArrow">
            <a:avLst>
              <a:gd name="adj1" fmla="val 15626"/>
              <a:gd name="adj2" fmla="val 109332"/>
            </a:avLst>
          </a:prstGeom>
          <a:solidFill>
            <a:srgbClr val="FF0066"/>
          </a:solidFill>
          <a:ln w="76200">
            <a:solidFill>
              <a:srgbClr val="60F3FA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4459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66FF"/>
            </a:gs>
            <a:gs pos="42000">
              <a:srgbClr val="00FF00">
                <a:alpha val="62000"/>
              </a:srgbClr>
            </a:gs>
            <a:gs pos="70000">
              <a:srgbClr val="FFFF00">
                <a:alpha val="71000"/>
              </a:srgbClr>
            </a:gs>
            <a:gs pos="100000">
              <a:srgbClr val="FF0066">
                <a:alpha val="78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61975" y="304799"/>
            <a:ext cx="11134725" cy="6048375"/>
          </a:xfrm>
          <a:noFill/>
          <a:ln w="38100">
            <a:solidFill>
              <a:srgbClr val="FF0066"/>
            </a:solidFill>
          </a:ln>
          <a:effectLst>
            <a:glow rad="127000">
              <a:srgbClr val="FFFF00">
                <a:alpha val="51000"/>
              </a:srgb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lIns="182880" tIns="182880" anchor="t">
            <a:normAutofit/>
            <a:sp3d/>
          </a:bodyPr>
          <a:lstStyle/>
          <a:p>
            <a:pPr>
              <a:spcAft>
                <a:spcPts val="0"/>
              </a:spcAft>
            </a:pPr>
            <a:r>
              <a:rPr lang="en-US" sz="3200" dirty="0" smtClean="0">
                <a:solidFill>
                  <a:schemeClr val="bg1"/>
                </a:solidFill>
              </a:rPr>
              <a:t>    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6000" dirty="0" smtClean="0">
                <a:ln>
                  <a:solidFill>
                    <a:srgbClr val="FE7F00"/>
                  </a:solidFill>
                </a:ln>
              </a:rPr>
              <a:t>The</a:t>
            </a:r>
            <a:r>
              <a:rPr lang="en-US" sz="6000" dirty="0" smtClean="0"/>
              <a:t> </a:t>
            </a:r>
            <a:r>
              <a:rPr lang="en-US" sz="60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Jericho Fortress </a:t>
            </a:r>
            <a:r>
              <a:rPr lang="en-US" sz="6000" dirty="0" smtClean="0">
                <a:ln>
                  <a:solidFill>
                    <a:srgbClr val="FE7F00"/>
                  </a:solidFill>
                </a:ln>
              </a:rPr>
              <a:t>Connection</a:t>
            </a:r>
            <a:br>
              <a:rPr lang="en-US" sz="6000" dirty="0" smtClean="0">
                <a:ln>
                  <a:solidFill>
                    <a:srgbClr val="FE7F00"/>
                  </a:solidFill>
                </a:ln>
              </a:rPr>
            </a:br>
            <a:endParaRPr lang="en-US" sz="6000" dirty="0">
              <a:ln>
                <a:solidFill>
                  <a:srgbClr val="FE7F00"/>
                </a:solidFill>
              </a:ln>
            </a:endParaRPr>
          </a:p>
          <a:p>
            <a:r>
              <a:rPr lang="en-US" sz="3200" b="1" dirty="0" err="1" smtClean="0">
                <a:ln>
                  <a:solidFill>
                    <a:srgbClr val="FE7F00"/>
                  </a:solidFill>
                </a:ln>
                <a:solidFill>
                  <a:sysClr val="windowText" lastClr="000000"/>
                </a:solidFill>
              </a:rPr>
              <a:t>Yod</a:t>
            </a:r>
            <a:r>
              <a:rPr lang="en-US" sz="3200" b="1" dirty="0" smtClean="0">
                <a:ln>
                  <a:solidFill>
                    <a:srgbClr val="FE7F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 smtClean="0">
                <a:ln>
                  <a:solidFill>
                    <a:srgbClr val="FE7F00"/>
                  </a:solidFill>
                </a:ln>
                <a:solidFill>
                  <a:sysClr val="windowText" lastClr="000000"/>
                </a:solidFill>
              </a:rPr>
              <a:t>Resh</a:t>
            </a:r>
            <a:r>
              <a:rPr lang="en-US" sz="3200" b="1" dirty="0" smtClean="0">
                <a:ln>
                  <a:solidFill>
                    <a:srgbClr val="FE7F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 smtClean="0">
                <a:ln>
                  <a:solidFill>
                    <a:srgbClr val="FE7F00"/>
                  </a:solidFill>
                </a:ln>
                <a:solidFill>
                  <a:sysClr val="windowText" lastClr="000000"/>
                </a:solidFill>
              </a:rPr>
              <a:t>Yod</a:t>
            </a:r>
            <a:r>
              <a:rPr lang="en-US" sz="3200" b="1" dirty="0" smtClean="0">
                <a:ln>
                  <a:solidFill>
                    <a:srgbClr val="FE7F00"/>
                  </a:solidFill>
                </a:ln>
                <a:solidFill>
                  <a:sysClr val="windowText" lastClr="000000"/>
                </a:solidFill>
              </a:rPr>
              <a:t> Chet </a:t>
            </a:r>
            <a:r>
              <a:rPr lang="en-US" sz="3200" b="1" dirty="0" err="1" smtClean="0">
                <a:ln>
                  <a:solidFill>
                    <a:srgbClr val="FE7F00"/>
                  </a:solidFill>
                </a:ln>
                <a:solidFill>
                  <a:sysClr val="windowText" lastClr="000000"/>
                </a:solidFill>
              </a:rPr>
              <a:t>Vav</a:t>
            </a:r>
            <a:r>
              <a:rPr lang="en-US" sz="3200" b="1" dirty="0" smtClean="0">
                <a:ln>
                  <a:solidFill>
                    <a:srgbClr val="FE7F00"/>
                  </a:solidFill>
                </a:ln>
                <a:solidFill>
                  <a:sysClr val="windowText" lastClr="000000"/>
                </a:solidFill>
              </a:rPr>
              <a:t>  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=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Yericho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/>
            </a:r>
            <a:b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</a:br>
            <a:r>
              <a:rPr lang="en-US" sz="3200" u="sng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City of the Moon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  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latin typeface="+mj-lt"/>
              </a:rPr>
              <a:t>(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latin typeface="+mj-lt"/>
              </a:rPr>
              <a:t>Gesenius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latin typeface="+mj-lt"/>
              </a:rPr>
              <a:t>) 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latin typeface="+mj-lt"/>
              </a:rPr>
              <a:t>(Joshua 2: 1-3)</a:t>
            </a:r>
          </a:p>
          <a:p>
            <a:endParaRPr lang="en-US" sz="2800" dirty="0" smtClean="0">
              <a:ln>
                <a:solidFill>
                  <a:schemeClr val="bg1"/>
                </a:solidFill>
              </a:ln>
              <a:solidFill>
                <a:sysClr val="windowText" lastClr="000000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latin typeface="Arial Black" pitchFamily="34" charset="0"/>
              </a:rPr>
              <a:t>                     Moon</a:t>
            </a:r>
            <a:r>
              <a:rPr lang="en-US" sz="2800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latin typeface="+mj-lt"/>
              </a:rPr>
              <a:t> - H3394 = </a:t>
            </a:r>
            <a:r>
              <a:rPr lang="en-US" sz="2800" dirty="0" err="1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latin typeface="+mj-lt"/>
              </a:rPr>
              <a:t>Yareach</a:t>
            </a:r>
            <a:r>
              <a:rPr lang="en-US" sz="2800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latin typeface="+mj-lt"/>
              </a:rPr>
              <a:t>  </a:t>
            </a:r>
          </a:p>
          <a:p>
            <a:r>
              <a:rPr lang="en-US" sz="2800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latin typeface="+mj-lt"/>
              </a:rPr>
              <a:t>This is a “family word!”  Do you see the similarities?</a:t>
            </a:r>
          </a:p>
          <a:p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effectLst>
                  <a:glow rad="127000">
                    <a:srgbClr val="00FF00"/>
                  </a:glow>
                </a:effectLst>
                <a:latin typeface="+mj-lt"/>
              </a:rPr>
              <a:t>Jericho was the central axis of moon worship indoctrination.</a:t>
            </a:r>
            <a:endParaRPr lang="en-US" sz="6000" b="1" dirty="0" smtClean="0">
              <a:ln>
                <a:solidFill>
                  <a:srgbClr val="FE7F00"/>
                </a:solidFill>
              </a:ln>
              <a:effectLst>
                <a:glow rad="127000">
                  <a:srgbClr val="00FF00"/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640833" y="651573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>
                    <a:lumMod val="95000"/>
                    <a:lumOff val="5000"/>
                  </a:schemeClr>
                </a:solidFill>
              </a:rPr>
              <a:pPr/>
              <a:t>67</a:t>
            </a:fld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780609" y="2291159"/>
            <a:ext cx="4357687" cy="1058862"/>
            <a:chOff x="2738438" y="2027238"/>
            <a:chExt cx="4357687" cy="1058862"/>
          </a:xfrm>
        </p:grpSpPr>
        <p:pic>
          <p:nvPicPr>
            <p:cNvPr id="1026" name="Picture 2" descr="C:\Users\Snap On\Documents\Ancient (Paleo) and Modern  Hebrew graphics\ancient_yud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2650" y="2027238"/>
              <a:ext cx="1133475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Snap On\Documents\Ancient (Paleo) and Modern  Hebrew graphics\ancient_resh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0176" y="2133600"/>
              <a:ext cx="676275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9062" y="2028825"/>
              <a:ext cx="1133475" cy="950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 descr="C:\Users\Snap On\Documents\Ancient (Paleo) and Modern  Hebrew graphics\ancient_chet.gi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1363" y="2027238"/>
              <a:ext cx="6477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:\Users\Snap On\Documents\Ancient (Paleo) and Modern  Hebrew graphics\ancient_vav.gif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8438" y="2133600"/>
              <a:ext cx="390525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8301434" y="3957639"/>
            <a:ext cx="2467769" cy="1017588"/>
            <a:chOff x="6095206" y="3267075"/>
            <a:chExt cx="2467769" cy="1017588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9500" y="3267075"/>
              <a:ext cx="1133475" cy="950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3225" y="3333750"/>
              <a:ext cx="676275" cy="950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5206" y="3267075"/>
              <a:ext cx="646113" cy="957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Rectangle 5"/>
          <p:cNvSpPr/>
          <p:nvPr/>
        </p:nvSpPr>
        <p:spPr>
          <a:xfrm>
            <a:off x="1338263" y="457200"/>
            <a:ext cx="2271712" cy="571500"/>
          </a:xfrm>
          <a:prstGeom prst="rect">
            <a:avLst/>
          </a:prstGeom>
          <a:solidFill>
            <a:schemeClr val="bg1"/>
          </a:solidFill>
          <a:ln w="5715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black"/>
                </a:solidFill>
                <a:effectLst>
                  <a:glow rad="127000">
                    <a:srgbClr val="FFFF00"/>
                  </a:glow>
                </a:effectLst>
              </a:rPr>
              <a:t>Next up   –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endParaRPr lang="en-CA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0202465" y="3163887"/>
            <a:ext cx="208360" cy="1286272"/>
          </a:xfrm>
          <a:prstGeom prst="straightConnector1">
            <a:avLst/>
          </a:prstGeom>
          <a:ln w="76200">
            <a:solidFill>
              <a:schemeClr val="tx1">
                <a:lumMod val="50000"/>
              </a:schemeClr>
            </a:solidFill>
            <a:tailEnd type="arrow"/>
          </a:ln>
          <a:effectLst>
            <a:glow rad="127000">
              <a:srgbClr val="FF8001"/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9298185" y="3163887"/>
            <a:ext cx="188715" cy="793753"/>
          </a:xfrm>
          <a:prstGeom prst="straightConnector1">
            <a:avLst/>
          </a:prstGeom>
          <a:ln w="76200">
            <a:solidFill>
              <a:schemeClr val="tx1">
                <a:lumMod val="50000"/>
              </a:schemeClr>
            </a:solidFill>
            <a:tailEnd type="arrow"/>
          </a:ln>
          <a:effectLst>
            <a:glow rad="127000">
              <a:srgbClr val="FF8001"/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7695009" y="3182938"/>
            <a:ext cx="763191" cy="860426"/>
          </a:xfrm>
          <a:prstGeom prst="straightConnector1">
            <a:avLst/>
          </a:prstGeom>
          <a:ln w="76200">
            <a:solidFill>
              <a:schemeClr val="tx1">
                <a:lumMod val="50000"/>
              </a:schemeClr>
            </a:solidFill>
            <a:tailEnd type="arrow"/>
          </a:ln>
          <a:effectLst>
            <a:glow rad="127000">
              <a:srgbClr val="FF8001"/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1473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4" repeatCount="3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repeatCount="3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repeatCount="3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66FF">
                <a:alpha val="49000"/>
              </a:srgbClr>
            </a:gs>
            <a:gs pos="42000">
              <a:srgbClr val="00FF00">
                <a:alpha val="34000"/>
              </a:srgbClr>
            </a:gs>
            <a:gs pos="70000">
              <a:srgbClr val="FFFF00">
                <a:alpha val="28000"/>
              </a:srgbClr>
            </a:gs>
            <a:gs pos="100000">
              <a:srgbClr val="FF0066">
                <a:alpha val="30000"/>
              </a:srgb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61975" y="304799"/>
            <a:ext cx="11134725" cy="6048375"/>
          </a:xfrm>
          <a:noFill/>
          <a:ln w="76200">
            <a:solidFill>
              <a:srgbClr val="0000CC"/>
            </a:solidFill>
          </a:ln>
          <a:effectLst>
            <a:glow rad="127000">
              <a:schemeClr val="accent6">
                <a:lumMod val="75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182880" tIns="182880" anchor="t">
            <a:normAutofit/>
            <a:sp3d extrusionH="57150">
              <a:bevelT h="25400" prst="softRound"/>
            </a:sp3d>
          </a:bodyPr>
          <a:lstStyle/>
          <a:p>
            <a:r>
              <a:rPr lang="en-CA" sz="3200" dirty="0"/>
              <a:t> 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640833" y="6492624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>
                    <a:lumMod val="95000"/>
                    <a:lumOff val="5000"/>
                  </a:schemeClr>
                </a:solidFill>
              </a:rPr>
              <a:pPr/>
              <a:t>68</a:t>
            </a:fld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36320" y="648604"/>
            <a:ext cx="10270490" cy="5057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>
              <a:spcAft>
                <a:spcPts val="1000"/>
              </a:spcAft>
              <a:buClr>
                <a:prstClr val="white"/>
              </a:buClr>
              <a:buSzPct val="100000"/>
              <a:buFont typeface="Arial"/>
              <a:buChar char="•"/>
            </a:pPr>
            <a:r>
              <a:rPr lang="en-US" sz="4800" dirty="0">
                <a:ln>
                  <a:solidFill>
                    <a:srgbClr val="FE7F00"/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The fortress walls of Jericho </a:t>
            </a:r>
            <a:r>
              <a:rPr lang="en-US" sz="4800" dirty="0" smtClean="0">
                <a:ln>
                  <a:solidFill>
                    <a:srgbClr val="FE7F00"/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/>
            </a:r>
            <a:br>
              <a:rPr lang="en-US" sz="4800" dirty="0" smtClean="0">
                <a:ln>
                  <a:solidFill>
                    <a:srgbClr val="FE7F00"/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</a:br>
            <a:r>
              <a:rPr lang="en-US" sz="4800" dirty="0" smtClean="0">
                <a:ln>
                  <a:solidFill>
                    <a:srgbClr val="FE7F00"/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protected </a:t>
            </a:r>
            <a:r>
              <a:rPr lang="en-US" sz="4800" dirty="0">
                <a:ln>
                  <a:solidFill>
                    <a:srgbClr val="FE7F00"/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the center of moon worship at that time</a:t>
            </a:r>
            <a:r>
              <a:rPr lang="en-US" sz="4800" dirty="0" smtClean="0">
                <a:ln>
                  <a:solidFill>
                    <a:srgbClr val="FE7F00"/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.</a:t>
            </a:r>
          </a:p>
          <a:p>
            <a:pPr marL="285750" lvl="0" indent="-285750">
              <a:spcAft>
                <a:spcPts val="1000"/>
              </a:spcAft>
              <a:buClr>
                <a:prstClr val="white"/>
              </a:buClr>
              <a:buSzPct val="100000"/>
              <a:buFont typeface="Arial"/>
              <a:buChar char="•"/>
            </a:pPr>
            <a:endParaRPr lang="en-US" dirty="0">
              <a:ln>
                <a:solidFill>
                  <a:srgbClr val="FE7F00"/>
                </a:solidFill>
              </a:ln>
              <a:solidFill>
                <a:prstClr val="black">
                  <a:lumMod val="95000"/>
                  <a:lumOff val="5000"/>
                </a:prstClr>
              </a:solidFill>
            </a:endParaRPr>
          </a:p>
          <a:p>
            <a:pPr marL="285750" lvl="0" indent="-285750" algn="ctr">
              <a:spcAft>
                <a:spcPts val="1000"/>
              </a:spcAft>
              <a:buClr>
                <a:prstClr val="white"/>
              </a:buClr>
              <a:buSzPct val="100000"/>
              <a:buFont typeface="Arial"/>
              <a:buChar char="•"/>
            </a:pPr>
            <a:r>
              <a:rPr lang="en-US" sz="4800" dirty="0">
                <a:ln>
                  <a:solidFill>
                    <a:srgbClr val="FE7F00"/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What </a:t>
            </a:r>
            <a:r>
              <a:rPr lang="en-US" sz="4800" dirty="0" smtClean="0">
                <a:ln>
                  <a:solidFill>
                    <a:srgbClr val="FE7F00"/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were Joshua’s commands </a:t>
            </a:r>
            <a:r>
              <a:rPr lang="en-US" sz="4800" dirty="0">
                <a:ln>
                  <a:solidFill>
                    <a:srgbClr val="FE7F00"/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concerning </a:t>
            </a:r>
            <a:r>
              <a:rPr lang="en-US" sz="4800" dirty="0" smtClean="0">
                <a:ln>
                  <a:solidFill>
                    <a:srgbClr val="FE7F00"/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  <a:t>the </a:t>
            </a:r>
            <a:br>
              <a:rPr lang="en-US" sz="4800" dirty="0" smtClean="0">
                <a:ln>
                  <a:solidFill>
                    <a:srgbClr val="FE7F00"/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</a:rPr>
            </a:br>
            <a:r>
              <a:rPr lang="en-US" sz="4800" b="1" dirty="0" smtClean="0">
                <a:ln>
                  <a:solidFill>
                    <a:srgbClr val="FE7F00"/>
                  </a:solidFill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glow rad="127000">
                    <a:schemeClr val="accent4">
                      <a:lumMod val="75000"/>
                    </a:schemeClr>
                  </a:glow>
                </a:effectLst>
                <a:latin typeface="Arial Black" pitchFamily="34" charset="0"/>
              </a:rPr>
              <a:t>City of the Moon?  </a:t>
            </a:r>
            <a:r>
              <a:rPr lang="en-US" sz="4800" b="1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glow rad="127000">
                    <a:schemeClr val="accent4">
                      <a:lumMod val="75000"/>
                    </a:schemeClr>
                  </a:glow>
                </a:effectLst>
                <a:latin typeface="Arial Black" pitchFamily="34" charset="0"/>
              </a:rPr>
              <a:t>  </a:t>
            </a:r>
            <a:endParaRPr lang="en-US" sz="4800" b="1" dirty="0">
              <a:solidFill>
                <a:prstClr val="black">
                  <a:lumMod val="95000"/>
                  <a:lumOff val="5000"/>
                </a:prstClr>
              </a:solidFill>
              <a:effectLst>
                <a:glow rad="127000">
                  <a:schemeClr val="accent4">
                    <a:lumMod val="75000"/>
                  </a:schemeClr>
                </a:glo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21056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66FF">
                <a:alpha val="49000"/>
              </a:srgbClr>
            </a:gs>
            <a:gs pos="42000">
              <a:srgbClr val="00FF00">
                <a:alpha val="34000"/>
              </a:srgbClr>
            </a:gs>
            <a:gs pos="70000">
              <a:srgbClr val="FFFF00">
                <a:alpha val="28000"/>
              </a:srgbClr>
            </a:gs>
            <a:gs pos="100000">
              <a:srgbClr val="FF0066">
                <a:alpha val="3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61975" y="304799"/>
            <a:ext cx="11134725" cy="6048375"/>
          </a:xfrm>
          <a:noFill/>
          <a:ln w="38100">
            <a:solidFill>
              <a:srgbClr val="FF0066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lIns="182880" tIns="182880" anchor="t">
            <a:normAutofit/>
            <a:sp3d extrusionH="57150">
              <a:bevelT h="25400" prst="softRound"/>
            </a:sp3d>
          </a:bodyPr>
          <a:lstStyle/>
          <a:p>
            <a:r>
              <a:rPr lang="en-CA" sz="3200" dirty="0">
                <a:solidFill>
                  <a:srgbClr val="00B050"/>
                </a:solidFill>
              </a:rPr>
              <a:t>Jos 6:2</a:t>
            </a:r>
            <a:r>
              <a:rPr lang="en-CA" sz="3200" dirty="0">
                <a:solidFill>
                  <a:srgbClr val="0000CC"/>
                </a:solidFill>
              </a:rPr>
              <a:t>  And Jehovah </a:t>
            </a:r>
            <a:r>
              <a:rPr lang="en-CA" sz="3200" dirty="0" err="1">
                <a:solidFill>
                  <a:srgbClr val="0000CC"/>
                </a:solidFill>
              </a:rPr>
              <a:t>saith</a:t>
            </a:r>
            <a:r>
              <a:rPr lang="en-CA" sz="3200" dirty="0">
                <a:solidFill>
                  <a:srgbClr val="0000CC"/>
                </a:solidFill>
              </a:rPr>
              <a:t> unto Joshua, 'See, I have given into </a:t>
            </a:r>
            <a:r>
              <a:rPr lang="en-CA" sz="3200" dirty="0" smtClean="0">
                <a:solidFill>
                  <a:srgbClr val="0000CC"/>
                </a:solidFill>
              </a:rPr>
              <a:t>		thy </a:t>
            </a:r>
            <a:r>
              <a:rPr lang="en-CA" sz="3200" dirty="0">
                <a:solidFill>
                  <a:srgbClr val="0000CC"/>
                </a:solidFill>
              </a:rPr>
              <a:t>hand Jericho and its king—mighty ones of valour, </a:t>
            </a:r>
          </a:p>
          <a:p>
            <a:r>
              <a:rPr lang="en-CA" sz="3200" dirty="0">
                <a:solidFill>
                  <a:srgbClr val="00B050"/>
                </a:solidFill>
              </a:rPr>
              <a:t>Jos 6:3</a:t>
            </a:r>
            <a:r>
              <a:rPr lang="en-CA" sz="3200" dirty="0">
                <a:solidFill>
                  <a:srgbClr val="0000CC"/>
                </a:solidFill>
              </a:rPr>
              <a:t>  and ye have compassed the city—all the men of </a:t>
            </a:r>
            <a:r>
              <a:rPr lang="en-CA" sz="3200" dirty="0" smtClean="0">
                <a:solidFill>
                  <a:srgbClr val="0000CC"/>
                </a:solidFill>
              </a:rPr>
              <a:t>					battle—going </a:t>
            </a:r>
            <a:r>
              <a:rPr lang="en-CA" sz="3200" dirty="0">
                <a:solidFill>
                  <a:srgbClr val="0000CC"/>
                </a:solidFill>
              </a:rPr>
              <a:t>round the city once; </a:t>
            </a:r>
            <a:r>
              <a:rPr lang="en-CA" sz="3200" dirty="0">
                <a:solidFill>
                  <a:srgbClr val="0000CC"/>
                </a:solidFill>
                <a:effectLst>
                  <a:glow rad="127000">
                    <a:srgbClr val="FFFF00"/>
                  </a:glow>
                </a:effectLst>
              </a:rPr>
              <a:t>thus thou dost </a:t>
            </a:r>
            <a:r>
              <a:rPr lang="en-CA" sz="3200" u="sng" dirty="0">
                <a:solidFill>
                  <a:srgbClr val="0000CC"/>
                </a:solidFill>
                <a:effectLst>
                  <a:glow rad="127000">
                    <a:srgbClr val="FFFF00"/>
                  </a:glow>
                </a:effectLst>
              </a:rPr>
              <a:t>six</a:t>
            </a:r>
            <a:r>
              <a:rPr lang="en-CA" sz="3200" dirty="0">
                <a:solidFill>
                  <a:srgbClr val="0000CC"/>
                </a:solidFill>
                <a:effectLst>
                  <a:glow rad="127000">
                    <a:srgbClr val="FFFF00"/>
                  </a:glow>
                </a:effectLst>
              </a:rPr>
              <a:t> days;</a:t>
            </a:r>
            <a:r>
              <a:rPr lang="en-CA" sz="3200" dirty="0">
                <a:solidFill>
                  <a:srgbClr val="0000CC"/>
                </a:solidFill>
              </a:rPr>
              <a:t> </a:t>
            </a:r>
          </a:p>
          <a:p>
            <a:r>
              <a:rPr lang="en-CA" sz="3200" dirty="0">
                <a:solidFill>
                  <a:srgbClr val="00B050"/>
                </a:solidFill>
              </a:rPr>
              <a:t>Jos 6:4</a:t>
            </a:r>
            <a:r>
              <a:rPr lang="en-CA" sz="3200" dirty="0">
                <a:solidFill>
                  <a:srgbClr val="0000CC"/>
                </a:solidFill>
              </a:rPr>
              <a:t>  and seven priests do bear seven trumpets of the jubilee </a:t>
            </a:r>
            <a:r>
              <a:rPr lang="en-CA" sz="3200" dirty="0" smtClean="0">
                <a:solidFill>
                  <a:srgbClr val="0000CC"/>
                </a:solidFill>
              </a:rPr>
              <a:t>		before </a:t>
            </a:r>
            <a:r>
              <a:rPr lang="en-CA" sz="3200" dirty="0">
                <a:solidFill>
                  <a:srgbClr val="0000CC"/>
                </a:solidFill>
              </a:rPr>
              <a:t>the ark, </a:t>
            </a:r>
            <a:r>
              <a:rPr lang="en-CA" sz="3200" dirty="0">
                <a:solidFill>
                  <a:srgbClr val="0000CC"/>
                </a:solidFill>
                <a:effectLst>
                  <a:glow rad="127000">
                    <a:srgbClr val="00FF00"/>
                  </a:glow>
                </a:effectLst>
              </a:rPr>
              <a:t>and on the seventh day ye compass the city </a:t>
            </a:r>
            <a:r>
              <a:rPr lang="en-CA" sz="3200" dirty="0" smtClean="0">
                <a:solidFill>
                  <a:srgbClr val="0000CC"/>
                </a:solidFill>
                <a:effectLst>
                  <a:glow rad="127000">
                    <a:srgbClr val="00FF00"/>
                  </a:glow>
                </a:effectLst>
              </a:rPr>
              <a:t>		</a:t>
            </a:r>
            <a:r>
              <a:rPr lang="en-CA" sz="3200" b="1" u="sng" dirty="0" smtClean="0">
                <a:solidFill>
                  <a:schemeClr val="bg1"/>
                </a:solidFill>
                <a:effectLst>
                  <a:glow rad="127000">
                    <a:srgbClr val="00FF00"/>
                  </a:glow>
                </a:effectLst>
              </a:rPr>
              <a:t>seven</a:t>
            </a:r>
            <a:r>
              <a:rPr lang="en-CA" sz="3200" b="1" dirty="0" smtClean="0">
                <a:solidFill>
                  <a:schemeClr val="bg1"/>
                </a:solidFill>
                <a:effectLst>
                  <a:glow rad="127000">
                    <a:srgbClr val="00FF00"/>
                  </a:glow>
                </a:effectLst>
              </a:rPr>
              <a:t> </a:t>
            </a:r>
            <a:r>
              <a:rPr lang="en-CA" sz="3200" b="1" dirty="0">
                <a:solidFill>
                  <a:schemeClr val="bg1"/>
                </a:solidFill>
                <a:effectLst>
                  <a:glow rad="127000">
                    <a:srgbClr val="00FF00"/>
                  </a:glow>
                </a:effectLst>
              </a:rPr>
              <a:t>times,</a:t>
            </a:r>
            <a:r>
              <a:rPr lang="en-CA" sz="3200" b="1" dirty="0">
                <a:solidFill>
                  <a:schemeClr val="bg1"/>
                </a:solidFill>
              </a:rPr>
              <a:t> </a:t>
            </a:r>
            <a:r>
              <a:rPr lang="en-CA" sz="3200" dirty="0">
                <a:solidFill>
                  <a:srgbClr val="0000CC"/>
                </a:solidFill>
              </a:rPr>
              <a:t>and the priests blow with the </a:t>
            </a:r>
            <a:r>
              <a:rPr lang="en-CA" sz="3200" dirty="0" smtClean="0">
                <a:solidFill>
                  <a:srgbClr val="0000CC"/>
                </a:solidFill>
              </a:rPr>
              <a:t>trumpets.</a:t>
            </a:r>
          </a:p>
          <a:p>
            <a:endParaRPr lang="en-CA" sz="3200" dirty="0">
              <a:solidFill>
                <a:srgbClr val="0000CC"/>
              </a:solidFill>
            </a:endParaRPr>
          </a:p>
          <a:p>
            <a:r>
              <a:rPr lang="en-CA" sz="3200" dirty="0" smtClean="0">
                <a:solidFill>
                  <a:schemeClr val="bg1"/>
                </a:solidFill>
              </a:rPr>
              <a:t>How many </a:t>
            </a:r>
            <a:r>
              <a:rPr lang="en-CA" sz="3200" b="1" u="sng" dirty="0" smtClean="0">
                <a:solidFill>
                  <a:schemeClr val="bg1"/>
                </a:solidFill>
              </a:rPr>
              <a:t>times in total</a:t>
            </a:r>
            <a:r>
              <a:rPr lang="en-CA" sz="3200" b="1" dirty="0" smtClean="0">
                <a:solidFill>
                  <a:schemeClr val="bg1"/>
                </a:solidFill>
              </a:rPr>
              <a:t> </a:t>
            </a:r>
            <a:r>
              <a:rPr lang="en-CA" sz="3200" dirty="0" smtClean="0">
                <a:solidFill>
                  <a:schemeClr val="bg1"/>
                </a:solidFill>
              </a:rPr>
              <a:t>did Joshua encompass the Fortress of the Moon?		6?		7?		12?		</a:t>
            </a:r>
            <a:r>
              <a:rPr lang="en-CA" sz="48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27000">
                    <a:srgbClr val="65480F"/>
                  </a:glow>
                </a:effectLst>
                <a:latin typeface="Arial Black" pitchFamily="34" charset="0"/>
              </a:rPr>
              <a:t>13? </a:t>
            </a:r>
            <a:r>
              <a:rPr lang="en-CA" sz="3200" dirty="0"/>
              <a:t> 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640833" y="648525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>
                    <a:lumMod val="95000"/>
                    <a:lumOff val="5000"/>
                  </a:schemeClr>
                </a:solidFill>
              </a:rPr>
              <a:pPr/>
              <a:t>69</a:t>
            </a:fld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112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/>
            </a:gs>
            <a:gs pos="35000">
              <a:schemeClr val="accent4">
                <a:lumMod val="60000"/>
                <a:lumOff val="40000"/>
              </a:schemeClr>
            </a:gs>
            <a:gs pos="87000">
              <a:srgbClr val="00FF00">
                <a:alpha val="39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95" y="2331582"/>
            <a:ext cx="11590986" cy="2447247"/>
          </a:xfrm>
          <a:solidFill>
            <a:schemeClr val="tx1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lIns="182880" anchor="ctr">
            <a:noAutofit/>
            <a:sp3d extrusionH="57150">
              <a:bevelT w="38100" h="38100" prst="angle"/>
            </a:sp3d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6000" dirty="0" smtClean="0">
                <a:solidFill>
                  <a:srgbClr val="009999"/>
                </a:solidFill>
                <a:latin typeface="Georgia" panose="02040502050405020303" pitchFamily="18" charset="0"/>
              </a:rPr>
              <a:t>  </a:t>
            </a:r>
            <a:r>
              <a:rPr lang="en-US" sz="4000" b="1" u="sng" dirty="0" smtClean="0">
                <a:solidFill>
                  <a:schemeClr val="bg1"/>
                </a:solidFill>
                <a:latin typeface="Georgia" panose="02040502050405020303" pitchFamily="18" charset="0"/>
              </a:rPr>
              <a:t>What if this</a:t>
            </a:r>
            <a:r>
              <a:rPr lang="en-US" sz="3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                                                  </a:t>
            </a:r>
            <a:r>
              <a:rPr lang="en-US" sz="3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was highly specific of an </a:t>
            </a:r>
            <a:r>
              <a:rPr lang="en-US" sz="3200" b="1" u="sng" dirty="0" smtClean="0">
                <a:solidFill>
                  <a:srgbClr val="FF00FF"/>
                </a:solidFill>
                <a:latin typeface="Georgia" panose="02040502050405020303" pitchFamily="18" charset="0"/>
              </a:rPr>
              <a:t>absolute condition</a:t>
            </a:r>
            <a:r>
              <a:rPr lang="en-US" sz="3200" b="1" dirty="0" smtClean="0">
                <a:solidFill>
                  <a:srgbClr val="FF00FF"/>
                </a:solidFill>
                <a:latin typeface="Georgia" panose="02040502050405020303" pitchFamily="18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describing </a:t>
            </a:r>
            <a:r>
              <a:rPr lang="en-US" sz="3200" dirty="0" err="1" smtClean="0">
                <a:solidFill>
                  <a:srgbClr val="0000CC"/>
                </a:solidFill>
                <a:latin typeface="Georgia" panose="02040502050405020303" pitchFamily="18" charset="0"/>
              </a:rPr>
              <a:t>Yahusha’s</a:t>
            </a:r>
            <a:r>
              <a:rPr lang="en-US" sz="3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chosen people near the closing period of time on this earth?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91238" y="207428"/>
            <a:ext cx="11590986" cy="1746063"/>
          </a:xfrm>
          <a:solidFill>
            <a:srgbClr val="2FF1D1"/>
          </a:solidFill>
          <a:ln w="5715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prstTxWarp prst="textChevron">
              <a:avLst/>
            </a:prstTxWarp>
            <a:noAutofit/>
            <a:sp3d extrusionH="57150">
              <a:bevelT h="25400" prst="softRound"/>
            </a:sp3d>
          </a:bodyPr>
          <a:lstStyle/>
          <a:p>
            <a:pPr algn="ctr"/>
            <a:r>
              <a:rPr lang="en-US" sz="5400" b="1" i="1" cap="none" dirty="0" smtClean="0">
                <a:ln w="38100" cmpd="sng">
                  <a:solidFill>
                    <a:srgbClr val="0000CC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Georgia" panose="02040502050405020303" pitchFamily="18" charset="0"/>
              </a:rPr>
              <a:t>Revelation 12:1</a:t>
            </a:r>
            <a:endParaRPr lang="en-US" sz="5400" b="1" i="1" cap="none" dirty="0">
              <a:ln w="38100" cmpd="sng">
                <a:solidFill>
                  <a:srgbClr val="0000CC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Georgia" panose="02040502050405020303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606640" y="64801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58312" y="2514605"/>
            <a:ext cx="5431972" cy="936168"/>
          </a:xfrm>
          <a:prstGeom prst="rect">
            <a:avLst/>
          </a:prstGeom>
          <a:solidFill>
            <a:srgbClr val="00FF00"/>
          </a:solidFill>
          <a:ln>
            <a:solidFill>
              <a:srgbClr val="C00000"/>
            </a:solidFill>
          </a:ln>
          <a:effectLst>
            <a:glow rad="127000">
              <a:srgbClr val="00B0FF"/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GREAT</a:t>
            </a:r>
            <a:r>
              <a:rPr lang="en-US" sz="6000" b="1" dirty="0" smtClean="0">
                <a:solidFill>
                  <a:srgbClr val="FF0066"/>
                </a:solidFill>
                <a:latin typeface="Georgia" panose="02040502050405020303" pitchFamily="18" charset="0"/>
              </a:rPr>
              <a:t> </a:t>
            </a:r>
            <a:r>
              <a:rPr lang="en-US" sz="6000" b="1" dirty="0" smtClean="0">
                <a:solidFill>
                  <a:srgbClr val="FF0066"/>
                </a:solidFill>
                <a:effectLst>
                  <a:glow rad="127000">
                    <a:schemeClr val="bg1"/>
                  </a:glow>
                </a:effectLst>
                <a:latin typeface="Georgia" panose="02040502050405020303" pitchFamily="18" charset="0"/>
              </a:rPr>
              <a:t>SIGN</a:t>
            </a:r>
            <a:r>
              <a:rPr lang="en-US" sz="6000" b="1" dirty="0" smtClean="0">
                <a:solidFill>
                  <a:srgbClr val="FF0066"/>
                </a:solidFill>
                <a:latin typeface="Georgia" panose="02040502050405020303" pitchFamily="18" charset="0"/>
              </a:rPr>
              <a:t> </a:t>
            </a:r>
            <a:endParaRPr lang="en-CA" sz="6000" b="1" dirty="0"/>
          </a:p>
        </p:txBody>
      </p:sp>
      <p:sp>
        <p:nvSpPr>
          <p:cNvPr id="6" name="Rectangle 5"/>
          <p:cNvSpPr/>
          <p:nvPr/>
        </p:nvSpPr>
        <p:spPr>
          <a:xfrm>
            <a:off x="478969" y="5214257"/>
            <a:ext cx="11342915" cy="1371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 Black" pitchFamily="34" charset="0"/>
              </a:rPr>
              <a:t>A </a:t>
            </a:r>
            <a:r>
              <a:rPr lang="en-US" sz="3200" dirty="0" smtClean="0">
                <a:solidFill>
                  <a:srgbClr val="C00000"/>
                </a:solidFill>
                <a:latin typeface="Arial Black" pitchFamily="34" charset="0"/>
              </a:rPr>
              <a:t>Sign</a:t>
            </a:r>
            <a:r>
              <a:rPr lang="en-US" sz="3200" dirty="0" smtClean="0">
                <a:solidFill>
                  <a:schemeClr val="bg1"/>
                </a:solidFill>
                <a:latin typeface="Arial Black" pitchFamily="34" charset="0"/>
              </a:rPr>
              <a:t> - Gives strong indication to the context!</a:t>
            </a:r>
            <a:endParaRPr lang="en-CA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41116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66FF">
                <a:alpha val="49000"/>
              </a:srgbClr>
            </a:gs>
            <a:gs pos="42000">
              <a:srgbClr val="00FF00">
                <a:alpha val="34000"/>
              </a:srgbClr>
            </a:gs>
            <a:gs pos="70000">
              <a:srgbClr val="FFFF00">
                <a:alpha val="28000"/>
              </a:srgbClr>
            </a:gs>
            <a:gs pos="100000">
              <a:srgbClr val="FF0066">
                <a:alpha val="30000"/>
              </a:srgb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1886" y="304799"/>
            <a:ext cx="11304814" cy="6387403"/>
          </a:xfrm>
          <a:noFill/>
          <a:ln w="76200">
            <a:solidFill>
              <a:srgbClr val="0000CC"/>
            </a:solidFill>
          </a:ln>
          <a:effectLst>
            <a:glow rad="127000">
              <a:schemeClr val="accent6">
                <a:lumMod val="75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182880" tIns="182880" anchor="t">
            <a:normAutofit/>
            <a:sp3d extrusionH="57150">
              <a:bevelT h="25400" prst="softRound"/>
            </a:sp3d>
          </a:bodyPr>
          <a:lstStyle/>
          <a:p>
            <a:r>
              <a:rPr lang="en-CA" sz="3200" dirty="0">
                <a:solidFill>
                  <a:schemeClr val="bg1"/>
                </a:solidFill>
              </a:rPr>
              <a:t> </a:t>
            </a:r>
            <a:r>
              <a:rPr lang="en-CA" sz="3200" b="1" i="1" dirty="0">
                <a:solidFill>
                  <a:schemeClr val="bg1"/>
                </a:solidFill>
              </a:rPr>
              <a:t>What </a:t>
            </a:r>
            <a:r>
              <a:rPr lang="en-CA" sz="3200" b="1" i="1" dirty="0" smtClean="0">
                <a:solidFill>
                  <a:schemeClr val="bg1"/>
                </a:solidFill>
              </a:rPr>
              <a:t>identity do </a:t>
            </a:r>
            <a:r>
              <a:rPr lang="en-CA" sz="3200" b="1" i="1" dirty="0">
                <a:solidFill>
                  <a:schemeClr val="bg1"/>
                </a:solidFill>
              </a:rPr>
              <a:t>we </a:t>
            </a:r>
            <a:r>
              <a:rPr lang="en-CA" sz="3200" b="1" i="1" dirty="0" smtClean="0">
                <a:solidFill>
                  <a:schemeClr val="bg1"/>
                </a:solidFill>
              </a:rPr>
              <a:t>know that uses a base of 13?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640833" y="6350384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>
                    <a:lumMod val="95000"/>
                    <a:lumOff val="5000"/>
                  </a:schemeClr>
                </a:solidFill>
              </a:rPr>
              <a:pPr/>
              <a:t>70</a:t>
            </a:fld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Bent Arrow 5"/>
          <p:cNvSpPr/>
          <p:nvPr/>
        </p:nvSpPr>
        <p:spPr>
          <a:xfrm rot="10800000">
            <a:off x="4180111" y="4943794"/>
            <a:ext cx="3305908" cy="1135463"/>
          </a:xfrm>
          <a:prstGeom prst="bentArrow">
            <a:avLst>
              <a:gd name="adj1" fmla="val 17398"/>
              <a:gd name="adj2" fmla="val 25000"/>
              <a:gd name="adj3" fmla="val 50000"/>
              <a:gd name="adj4" fmla="val 83699"/>
            </a:avLst>
          </a:prstGeom>
          <a:solidFill>
            <a:srgbClr val="00FF00"/>
          </a:solidFill>
          <a:ln w="38100">
            <a:solidFill>
              <a:schemeClr val="accent4">
                <a:lumMod val="75000"/>
              </a:schemeClr>
            </a:solidFill>
          </a:ln>
          <a:effectLst>
            <a:glow rad="127000">
              <a:srgbClr val="00B0FF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6129495" y="1018234"/>
            <a:ext cx="5596932" cy="3768132"/>
          </a:xfrm>
          <a:prstGeom prst="cloudCallout">
            <a:avLst>
              <a:gd name="adj1" fmla="val -27296"/>
              <a:gd name="adj2" fmla="val 60900"/>
            </a:avLst>
          </a:prstGeom>
          <a:solidFill>
            <a:srgbClr val="00FF00"/>
          </a:solidFill>
          <a:ln w="38100">
            <a:solidFill>
              <a:schemeClr val="accent4">
                <a:lumMod val="75000"/>
              </a:schemeClr>
            </a:solidFill>
          </a:ln>
          <a:effectLst>
            <a:glow rad="127000">
              <a:srgbClr val="00B0FF"/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dirty="0" smtClean="0">
                <a:solidFill>
                  <a:schemeClr val="bg1"/>
                </a:solidFill>
              </a:rPr>
              <a:t>Adar 2 is the </a:t>
            </a:r>
            <a:r>
              <a:rPr lang="en-CA" sz="4800" dirty="0" err="1" smtClean="0">
                <a:solidFill>
                  <a:schemeClr val="bg1"/>
                </a:solidFill>
              </a:rPr>
              <a:t>Luni</a:t>
            </a:r>
            <a:r>
              <a:rPr lang="en-CA" sz="4800" dirty="0" smtClean="0">
                <a:solidFill>
                  <a:schemeClr val="bg1"/>
                </a:solidFill>
              </a:rPr>
              <a:t>/Solar Calendar’s </a:t>
            </a:r>
            <a:r>
              <a:rPr lang="en-CA" sz="4800" b="1" dirty="0" smtClean="0">
                <a:ln>
                  <a:solidFill>
                    <a:srgbClr val="0000CC"/>
                  </a:solidFill>
                </a:ln>
                <a:solidFill>
                  <a:schemeClr val="bg1"/>
                </a:solidFill>
                <a:effectLst>
                  <a:glow rad="127000">
                    <a:srgbClr val="FF0000"/>
                  </a:glow>
                </a:effectLst>
              </a:rPr>
              <a:t>13</a:t>
            </a:r>
            <a:r>
              <a:rPr lang="en-CA" sz="4800" b="1" baseline="30000" dirty="0" smtClean="0">
                <a:ln>
                  <a:solidFill>
                    <a:srgbClr val="0000CC"/>
                  </a:solidFill>
                </a:ln>
                <a:solidFill>
                  <a:schemeClr val="bg1"/>
                </a:solidFill>
                <a:effectLst>
                  <a:glow rad="127000">
                    <a:srgbClr val="FF0000"/>
                  </a:glow>
                </a:effectLst>
              </a:rPr>
              <a:t>th</a:t>
            </a:r>
            <a:r>
              <a:rPr lang="en-CA" sz="4800" dirty="0" smtClean="0">
                <a:solidFill>
                  <a:schemeClr val="bg1"/>
                </a:solidFill>
              </a:rPr>
              <a:t> month!</a:t>
            </a:r>
            <a:endParaRPr lang="en-CA" sz="4800" dirty="0">
              <a:solidFill>
                <a:schemeClr val="bg1"/>
              </a:solidFill>
            </a:endParaRPr>
          </a:p>
        </p:txBody>
      </p:sp>
      <p:sp>
        <p:nvSpPr>
          <p:cNvPr id="8" name="Lightning Bolt 7"/>
          <p:cNvSpPr/>
          <p:nvPr/>
        </p:nvSpPr>
        <p:spPr>
          <a:xfrm rot="21290619">
            <a:off x="62065" y="4732144"/>
            <a:ext cx="914400" cy="914400"/>
          </a:xfrm>
          <a:prstGeom prst="lightningBolt">
            <a:avLst/>
          </a:prstGeom>
          <a:solidFill>
            <a:srgbClr val="FFFF00"/>
          </a:solidFill>
          <a:ln w="57150"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66" y="1103651"/>
            <a:ext cx="12311050" cy="5668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608197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66FF">
                <a:alpha val="49000"/>
              </a:srgbClr>
            </a:gs>
            <a:gs pos="42000">
              <a:srgbClr val="00FF00">
                <a:alpha val="34000"/>
              </a:srgbClr>
            </a:gs>
            <a:gs pos="70000">
              <a:srgbClr val="FFFF00">
                <a:alpha val="28000"/>
              </a:srgbClr>
            </a:gs>
            <a:gs pos="100000">
              <a:srgbClr val="FF0066">
                <a:alpha val="3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01933" y="304799"/>
            <a:ext cx="11334959" cy="6048375"/>
          </a:xfrm>
          <a:noFill/>
          <a:ln w="76200">
            <a:solidFill>
              <a:srgbClr val="60F3FA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lIns="182880" tIns="182880" anchor="ctr">
            <a:normAutofit fontScale="92500"/>
            <a:sp3d/>
          </a:bodyPr>
          <a:lstStyle/>
          <a:p>
            <a:r>
              <a:rPr lang="en-US" sz="3200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One encompassing march, once per day for 6 days, and 7 rotations around the city on the 7</a:t>
            </a:r>
            <a:r>
              <a:rPr lang="en-US" sz="3200" baseline="30000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th</a:t>
            </a:r>
            <a:r>
              <a:rPr lang="en-US" sz="3200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day makes for a total of </a:t>
            </a:r>
            <a:r>
              <a:rPr lang="en-US" sz="3200" u="sng" dirty="0" smtClean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13</a:t>
            </a:r>
            <a:r>
              <a:rPr lang="en-US" sz="3200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times! </a:t>
            </a:r>
          </a:p>
          <a:p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What happened on the  </a:t>
            </a:r>
            <a:r>
              <a:rPr lang="en-US" sz="4800" b="1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effectLst>
                  <a:glow rad="368300">
                    <a:srgbClr val="FE7F00"/>
                  </a:glow>
                </a:effectLst>
              </a:rPr>
              <a:t>13 </a:t>
            </a:r>
            <a:r>
              <a:rPr lang="en-US" sz="4800" b="1" baseline="30000" dirty="0" err="1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effectLst>
                  <a:glow rad="368300">
                    <a:srgbClr val="FE7F00"/>
                  </a:glow>
                </a:effectLst>
              </a:rPr>
              <a:t>th</a:t>
            </a:r>
            <a:r>
              <a:rPr lang="en-US" sz="4800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  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march around the </a:t>
            </a:r>
            <a:b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</a:b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							</a:t>
            </a:r>
            <a:r>
              <a:rPr lang="en-US" sz="4300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effectLst>
                  <a:glow rad="127000">
                    <a:schemeClr val="tx1">
                      <a:lumMod val="65000"/>
                    </a:schemeClr>
                  </a:glow>
                </a:effectLst>
                <a:latin typeface="Arial Black" pitchFamily="34" charset="0"/>
              </a:rPr>
              <a:t>City of the Moon?</a:t>
            </a:r>
          </a:p>
          <a:p>
            <a:endParaRPr lang="en-CA" sz="3200" dirty="0" smtClean="0">
              <a:ln>
                <a:solidFill>
                  <a:schemeClr val="bg1"/>
                </a:solidFill>
              </a:ln>
              <a:solidFill>
                <a:sysClr val="windowText" lastClr="000000"/>
              </a:solidFill>
            </a:endParaRPr>
          </a:p>
          <a:p>
            <a:r>
              <a:rPr lang="en-CA" sz="3200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The </a:t>
            </a:r>
            <a:r>
              <a:rPr lang="en-CA" sz="3200" b="1" dirty="0" smtClean="0">
                <a:ln>
                  <a:solidFill>
                    <a:schemeClr val="bg1"/>
                  </a:solidFill>
                </a:ln>
                <a:solidFill>
                  <a:srgbClr val="FF0066"/>
                </a:solidFill>
              </a:rPr>
              <a:t>Lunar Based Obstacle </a:t>
            </a:r>
            <a:r>
              <a:rPr lang="en-CA" sz="3200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which opposed </a:t>
            </a:r>
            <a:r>
              <a:rPr lang="en-CA" sz="3200" dirty="0" smtClean="0">
                <a:ln>
                  <a:solidFill>
                    <a:schemeClr val="bg1"/>
                  </a:solidFill>
                </a:ln>
                <a:solidFill>
                  <a:srgbClr val="0000CC"/>
                </a:solidFill>
              </a:rPr>
              <a:t>Yahuah</a:t>
            </a:r>
            <a:r>
              <a:rPr lang="en-CA" sz="3200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 in bringing His people into the Promised Land was not only defeated, but </a:t>
            </a:r>
            <a:r>
              <a:rPr lang="en-CA" sz="32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eliminated. </a:t>
            </a:r>
            <a:r>
              <a:rPr lang="en-CA" sz="3200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The foundations of the lunar based worship system were </a:t>
            </a:r>
            <a:r>
              <a:rPr lang="en-CA" sz="32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removed</a:t>
            </a:r>
            <a:r>
              <a:rPr lang="en-CA" sz="3200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 so that they did not impede </a:t>
            </a:r>
            <a:r>
              <a:rPr lang="en-CA" sz="3200" b="1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effectLst>
                  <a:glow rad="266700">
                    <a:srgbClr val="FFFF00"/>
                  </a:glow>
                </a:effectLst>
              </a:rPr>
              <a:t>the workers </a:t>
            </a:r>
            <a:r>
              <a:rPr lang="en-CA" sz="3200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of </a:t>
            </a:r>
            <a:r>
              <a:rPr lang="en-CA" sz="3200" dirty="0" err="1" smtClean="0">
                <a:ln>
                  <a:solidFill>
                    <a:schemeClr val="bg1"/>
                  </a:solidFill>
                </a:ln>
                <a:solidFill>
                  <a:srgbClr val="0000CC"/>
                </a:solidFill>
              </a:rPr>
              <a:t>Yahuah</a:t>
            </a:r>
            <a:r>
              <a:rPr lang="en-CA" sz="3200" dirty="0" smtClean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 in accomplishing His Plan to bring His people into the Promised Land.</a:t>
            </a:r>
            <a:r>
              <a:rPr lang="en-CA" sz="3200" dirty="0"/>
              <a:t> 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640833" y="6470951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>
                    <a:lumMod val="95000"/>
                    <a:lumOff val="5000"/>
                  </a:schemeClr>
                </a:solidFill>
              </a:rPr>
              <a:pPr/>
              <a:t>71</a:t>
            </a:fld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25033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7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66FF">
                <a:alpha val="49000"/>
              </a:srgbClr>
            </a:gs>
            <a:gs pos="42000">
              <a:srgbClr val="00FF00">
                <a:alpha val="34000"/>
              </a:srgbClr>
            </a:gs>
            <a:gs pos="70000">
              <a:srgbClr val="FFFF00">
                <a:alpha val="28000"/>
              </a:srgbClr>
            </a:gs>
            <a:gs pos="100000">
              <a:srgbClr val="FF0066">
                <a:alpha val="3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61975" y="304799"/>
            <a:ext cx="11134725" cy="6397452"/>
          </a:xfrm>
          <a:noFill/>
          <a:ln w="38100">
            <a:solidFill>
              <a:srgbClr val="FF0066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lIns="182880" tIns="182880" anchor="t">
            <a:normAutofit/>
            <a:sp3d/>
          </a:bodyPr>
          <a:lstStyle/>
          <a:p>
            <a:r>
              <a:rPr lang="en-US" sz="4000" u="sng" dirty="0" smtClean="0">
                <a:ln w="19050">
                  <a:solidFill>
                    <a:srgbClr val="0000CC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Where</a:t>
            </a:r>
            <a:r>
              <a:rPr lang="en-US" sz="3200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were the </a:t>
            </a:r>
            <a:r>
              <a:rPr lang="en-US" sz="3200" u="sng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foundations</a:t>
            </a:r>
            <a:r>
              <a:rPr lang="en-US" sz="3200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of lunar worship positioned?</a:t>
            </a:r>
          </a:p>
          <a:p>
            <a:endParaRPr lang="en-US" sz="3200" dirty="0">
              <a:ln w="317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endParaRPr lang="en-US" sz="3200" dirty="0" smtClean="0">
              <a:ln w="317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endParaRPr lang="en-US" sz="3200" dirty="0">
              <a:ln w="317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endParaRPr lang="en-US" sz="3200" dirty="0" smtClean="0">
              <a:ln w="317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endParaRPr lang="en-US" sz="3200" dirty="0">
              <a:ln w="317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endParaRPr lang="en-US" sz="3200" dirty="0" smtClean="0">
              <a:ln w="317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endParaRPr lang="en-US" sz="3200" dirty="0" smtClean="0">
              <a:ln w="317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640833" y="647509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>
                    <a:lumMod val="95000"/>
                    <a:lumOff val="5000"/>
                  </a:schemeClr>
                </a:solidFill>
              </a:rPr>
              <a:pPr/>
              <a:t>72</a:t>
            </a:fld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7554" y="1114921"/>
            <a:ext cx="10828776" cy="2677656"/>
          </a:xfrm>
          <a:prstGeom prst="rect">
            <a:avLst/>
          </a:prstGeom>
          <a:ln w="57150"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r>
              <a:rPr lang="en-CA" sz="2800" b="1" dirty="0">
                <a:solidFill>
                  <a:srgbClr val="00B050"/>
                </a:solidFill>
                <a:latin typeface="Verdana"/>
              </a:rPr>
              <a:t>Jos 6:20</a:t>
            </a:r>
            <a:r>
              <a:rPr lang="en-CA" sz="2800" dirty="0">
                <a:solidFill>
                  <a:srgbClr val="208080"/>
                </a:solidFill>
                <a:latin typeface="Verdana"/>
              </a:rPr>
              <a:t>  And the people shout, and blow with the </a:t>
            </a:r>
            <a:r>
              <a:rPr lang="en-CA" sz="2800" dirty="0" smtClean="0">
                <a:solidFill>
                  <a:srgbClr val="208080"/>
                </a:solidFill>
                <a:latin typeface="Verdana"/>
              </a:rPr>
              <a:t>	trumpets</a:t>
            </a:r>
            <a:r>
              <a:rPr lang="en-CA" sz="2800" dirty="0">
                <a:solidFill>
                  <a:srgbClr val="208080"/>
                </a:solidFill>
                <a:latin typeface="Verdana"/>
              </a:rPr>
              <a:t>, and it cometh to pass when the people </a:t>
            </a:r>
            <a:r>
              <a:rPr lang="en-CA" sz="2800" dirty="0" smtClean="0">
                <a:solidFill>
                  <a:srgbClr val="208080"/>
                </a:solidFill>
                <a:latin typeface="Verdana"/>
              </a:rPr>
              <a:t>hear 	the </a:t>
            </a:r>
            <a:r>
              <a:rPr lang="en-CA" sz="2800" dirty="0">
                <a:solidFill>
                  <a:srgbClr val="208080"/>
                </a:solidFill>
                <a:latin typeface="Verdana"/>
              </a:rPr>
              <a:t>voice of the trumpet, that the people </a:t>
            </a:r>
            <a:r>
              <a:rPr lang="en-CA" sz="2800" dirty="0" smtClean="0">
                <a:solidFill>
                  <a:srgbClr val="208080"/>
                </a:solidFill>
                <a:latin typeface="Verdana"/>
              </a:rPr>
              <a:t>shout—a </a:t>
            </a:r>
            <a:r>
              <a:rPr lang="en-CA" sz="2800" dirty="0">
                <a:solidFill>
                  <a:srgbClr val="208080"/>
                </a:solidFill>
                <a:latin typeface="Verdana"/>
              </a:rPr>
              <a:t>great </a:t>
            </a:r>
            <a:r>
              <a:rPr lang="en-CA" sz="2800" dirty="0" smtClean="0">
                <a:solidFill>
                  <a:srgbClr val="208080"/>
                </a:solidFill>
                <a:latin typeface="Verdana"/>
              </a:rPr>
              <a:t>	shout</a:t>
            </a:r>
            <a:r>
              <a:rPr lang="en-CA" sz="2800" dirty="0">
                <a:solidFill>
                  <a:srgbClr val="208080"/>
                </a:solidFill>
                <a:latin typeface="Verdana"/>
              </a:rPr>
              <a:t>, </a:t>
            </a:r>
            <a:r>
              <a:rPr lang="en-CA" sz="2800" b="1" dirty="0">
                <a:solidFill>
                  <a:schemeClr val="bg1"/>
                </a:solidFill>
                <a:effectLst>
                  <a:glow rad="127000">
                    <a:srgbClr val="00FF00"/>
                  </a:glow>
                </a:effectLst>
                <a:latin typeface="Verdana"/>
              </a:rPr>
              <a:t>and the wall </a:t>
            </a:r>
            <a:r>
              <a:rPr lang="en-CA" sz="2800" b="1" dirty="0" err="1">
                <a:solidFill>
                  <a:schemeClr val="bg1"/>
                </a:solidFill>
                <a:effectLst>
                  <a:glow rad="127000">
                    <a:srgbClr val="00FF00"/>
                  </a:glow>
                </a:effectLst>
                <a:latin typeface="Verdana"/>
              </a:rPr>
              <a:t>falleth</a:t>
            </a:r>
            <a:r>
              <a:rPr lang="en-CA" sz="2800" b="1" dirty="0">
                <a:solidFill>
                  <a:schemeClr val="bg1"/>
                </a:solidFill>
                <a:effectLst>
                  <a:glow rad="127000">
                    <a:srgbClr val="00FF00"/>
                  </a:glow>
                </a:effectLst>
                <a:latin typeface="Verdana"/>
              </a:rPr>
              <a:t> under </a:t>
            </a:r>
            <a:r>
              <a:rPr lang="en-CA" sz="2800" b="1" dirty="0" smtClean="0">
                <a:solidFill>
                  <a:schemeClr val="bg1"/>
                </a:solidFill>
                <a:effectLst>
                  <a:glow rad="127000">
                    <a:srgbClr val="00FF00"/>
                  </a:glow>
                </a:effectLst>
                <a:latin typeface="Verdana"/>
              </a:rPr>
              <a:t>it</a:t>
            </a:r>
            <a:r>
              <a:rPr lang="en-CA" sz="2800" b="1" dirty="0">
                <a:solidFill>
                  <a:schemeClr val="bg1"/>
                </a:solidFill>
                <a:effectLst>
                  <a:glow rad="127000">
                    <a:srgbClr val="00FF00"/>
                  </a:glow>
                </a:effectLst>
                <a:latin typeface="Verdana"/>
              </a:rPr>
              <a:t>, </a:t>
            </a:r>
            <a:r>
              <a:rPr lang="en-CA" sz="2800" dirty="0">
                <a:solidFill>
                  <a:srgbClr val="208080"/>
                </a:solidFill>
                <a:latin typeface="Verdana"/>
              </a:rPr>
              <a:t>and the people </a:t>
            </a:r>
            <a:r>
              <a:rPr lang="en-CA" sz="2800" dirty="0" smtClean="0">
                <a:solidFill>
                  <a:srgbClr val="208080"/>
                </a:solidFill>
                <a:latin typeface="Verdana"/>
              </a:rPr>
              <a:t>	</a:t>
            </a:r>
            <a:r>
              <a:rPr lang="en-CA" sz="2800" dirty="0" err="1" smtClean="0">
                <a:solidFill>
                  <a:srgbClr val="208080"/>
                </a:solidFill>
                <a:latin typeface="Verdana"/>
              </a:rPr>
              <a:t>goeth</a:t>
            </a:r>
            <a:r>
              <a:rPr lang="en-CA" sz="2800" dirty="0" smtClean="0">
                <a:solidFill>
                  <a:srgbClr val="208080"/>
                </a:solidFill>
                <a:latin typeface="Verdana"/>
              </a:rPr>
              <a:t> </a:t>
            </a:r>
            <a:r>
              <a:rPr lang="en-CA" sz="2800" dirty="0">
                <a:solidFill>
                  <a:srgbClr val="208080"/>
                </a:solidFill>
                <a:latin typeface="Verdana"/>
              </a:rPr>
              <a:t>up into the city, each </a:t>
            </a:r>
            <a:r>
              <a:rPr lang="en-CA" sz="2800" dirty="0" smtClean="0">
                <a:solidFill>
                  <a:srgbClr val="208080"/>
                </a:solidFill>
                <a:latin typeface="Verdana"/>
              </a:rPr>
              <a:t>over-against </a:t>
            </a:r>
            <a:r>
              <a:rPr lang="en-CA" sz="2800" dirty="0">
                <a:solidFill>
                  <a:srgbClr val="208080"/>
                </a:solidFill>
                <a:latin typeface="Verdana"/>
              </a:rPr>
              <a:t>him, and they </a:t>
            </a:r>
            <a:r>
              <a:rPr lang="en-CA" sz="2800" dirty="0" smtClean="0">
                <a:solidFill>
                  <a:srgbClr val="208080"/>
                </a:solidFill>
                <a:latin typeface="Verdana"/>
              </a:rPr>
              <a:t>	capture </a:t>
            </a:r>
            <a:r>
              <a:rPr lang="en-CA" sz="2800" dirty="0">
                <a:solidFill>
                  <a:srgbClr val="208080"/>
                </a:solidFill>
                <a:latin typeface="Verdana"/>
              </a:rPr>
              <a:t>the city</a:t>
            </a:r>
            <a:r>
              <a:rPr lang="en-CA" sz="2800" dirty="0" smtClean="0">
                <a:solidFill>
                  <a:srgbClr val="208080"/>
                </a:solidFill>
                <a:latin typeface="Verdana"/>
              </a:rPr>
              <a:t>;															</a:t>
            </a:r>
            <a:r>
              <a:rPr lang="en-CA" sz="2000" dirty="0" smtClean="0">
                <a:solidFill>
                  <a:schemeClr val="bg1"/>
                </a:solidFill>
                <a:latin typeface="Verdana"/>
              </a:rPr>
              <a:t>YLT</a:t>
            </a:r>
            <a:r>
              <a:rPr lang="en-CA" sz="2800" dirty="0">
                <a:solidFill>
                  <a:srgbClr val="208080"/>
                </a:solidFill>
                <a:latin typeface="Verdana"/>
              </a:rPr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877555" y="3893057"/>
            <a:ext cx="1082877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800" b="1" dirty="0">
                <a:solidFill>
                  <a:srgbClr val="00B050"/>
                </a:solidFill>
                <a:latin typeface="Verdana"/>
              </a:rPr>
              <a:t>Jos 6:20</a:t>
            </a:r>
            <a:r>
              <a:rPr lang="en-CA" sz="2800" dirty="0">
                <a:solidFill>
                  <a:srgbClr val="802020"/>
                </a:solidFill>
                <a:latin typeface="Verdana"/>
              </a:rPr>
              <a:t>  And the people shouted when the </a:t>
            </a:r>
            <a:r>
              <a:rPr lang="en-CA" sz="2800" i="1" dirty="0">
                <a:solidFill>
                  <a:srgbClr val="802020"/>
                </a:solidFill>
                <a:latin typeface="Verdana"/>
              </a:rPr>
              <a:t>priests</a:t>
            </a:r>
            <a:r>
              <a:rPr lang="en-CA" sz="2800" dirty="0">
                <a:solidFill>
                  <a:srgbClr val="802020"/>
                </a:solidFill>
                <a:latin typeface="Verdana"/>
              </a:rPr>
              <a:t> </a:t>
            </a:r>
            <a:r>
              <a:rPr lang="en-CA" sz="2800" dirty="0" smtClean="0">
                <a:solidFill>
                  <a:srgbClr val="802020"/>
                </a:solidFill>
                <a:latin typeface="Verdana"/>
              </a:rPr>
              <a:t>blew 	the </a:t>
            </a:r>
            <a:r>
              <a:rPr lang="en-CA" sz="2800" dirty="0" err="1">
                <a:solidFill>
                  <a:srgbClr val="802020"/>
                </a:solidFill>
                <a:latin typeface="Verdana"/>
              </a:rPr>
              <a:t>shopharot</a:t>
            </a:r>
            <a:r>
              <a:rPr lang="en-CA" sz="2800" dirty="0">
                <a:solidFill>
                  <a:srgbClr val="802020"/>
                </a:solidFill>
                <a:latin typeface="Verdana"/>
              </a:rPr>
              <a:t>. And it came to be when the </a:t>
            </a:r>
            <a:r>
              <a:rPr lang="en-CA" sz="2800" dirty="0" smtClean="0">
                <a:solidFill>
                  <a:srgbClr val="802020"/>
                </a:solidFill>
                <a:latin typeface="Verdana"/>
              </a:rPr>
              <a:t>people </a:t>
            </a:r>
            <a:r>
              <a:rPr lang="en-CA" sz="2800" dirty="0">
                <a:solidFill>
                  <a:srgbClr val="802020"/>
                </a:solidFill>
                <a:latin typeface="Verdana"/>
              </a:rPr>
              <a:t>heard </a:t>
            </a:r>
            <a:r>
              <a:rPr lang="en-CA" sz="2800" dirty="0" smtClean="0">
                <a:solidFill>
                  <a:srgbClr val="802020"/>
                </a:solidFill>
                <a:latin typeface="Verdana"/>
              </a:rPr>
              <a:t>	the </a:t>
            </a:r>
            <a:r>
              <a:rPr lang="en-CA" sz="2800" dirty="0">
                <a:solidFill>
                  <a:srgbClr val="802020"/>
                </a:solidFill>
                <a:latin typeface="Verdana"/>
              </a:rPr>
              <a:t>voice of the </a:t>
            </a:r>
            <a:r>
              <a:rPr lang="en-CA" sz="2800" dirty="0" err="1">
                <a:solidFill>
                  <a:srgbClr val="802020"/>
                </a:solidFill>
                <a:latin typeface="Verdana"/>
              </a:rPr>
              <a:t>shophar</a:t>
            </a:r>
            <a:r>
              <a:rPr lang="en-CA" sz="2800" dirty="0">
                <a:solidFill>
                  <a:srgbClr val="802020"/>
                </a:solidFill>
                <a:latin typeface="Verdana"/>
              </a:rPr>
              <a:t>, and the </a:t>
            </a:r>
            <a:r>
              <a:rPr lang="en-CA" sz="2800" dirty="0" smtClean="0">
                <a:solidFill>
                  <a:srgbClr val="802020"/>
                </a:solidFill>
                <a:latin typeface="Verdana"/>
              </a:rPr>
              <a:t>people </a:t>
            </a:r>
            <a:r>
              <a:rPr lang="en-CA" sz="2800" dirty="0">
                <a:solidFill>
                  <a:srgbClr val="802020"/>
                </a:solidFill>
                <a:latin typeface="Verdana"/>
              </a:rPr>
              <a:t>shouted with a </a:t>
            </a:r>
            <a:r>
              <a:rPr lang="en-CA" sz="2800" dirty="0" smtClean="0">
                <a:solidFill>
                  <a:srgbClr val="802020"/>
                </a:solidFill>
                <a:latin typeface="Verdana"/>
              </a:rPr>
              <a:t>	great </a:t>
            </a:r>
            <a:r>
              <a:rPr lang="en-CA" sz="2800" dirty="0">
                <a:solidFill>
                  <a:srgbClr val="802020"/>
                </a:solidFill>
                <a:latin typeface="Verdana"/>
              </a:rPr>
              <a:t>shout, </a:t>
            </a:r>
            <a:r>
              <a:rPr lang="en-CA" sz="2800" b="1" dirty="0">
                <a:ln>
                  <a:solidFill>
                    <a:srgbClr val="0000CC"/>
                  </a:solidFill>
                </a:ln>
                <a:solidFill>
                  <a:srgbClr val="802020"/>
                </a:solidFill>
                <a:effectLst>
                  <a:glow rad="127000">
                    <a:srgbClr val="FFC000"/>
                  </a:glow>
                </a:effectLst>
                <a:latin typeface="Verdana"/>
              </a:rPr>
              <a:t>that the wall </a:t>
            </a:r>
            <a:r>
              <a:rPr lang="en-CA" sz="2800" b="1" dirty="0" smtClean="0">
                <a:ln>
                  <a:solidFill>
                    <a:srgbClr val="0000CC"/>
                  </a:solidFill>
                </a:ln>
                <a:solidFill>
                  <a:srgbClr val="802020"/>
                </a:solidFill>
                <a:effectLst>
                  <a:glow rad="127000">
                    <a:srgbClr val="FFC000"/>
                  </a:glow>
                </a:effectLst>
                <a:latin typeface="Verdana"/>
              </a:rPr>
              <a:t>	fell down </a:t>
            </a:r>
            <a:r>
              <a:rPr lang="en-CA" sz="2800" b="1" dirty="0">
                <a:ln>
                  <a:solidFill>
                    <a:srgbClr val="0000CC"/>
                  </a:solidFill>
                </a:ln>
                <a:solidFill>
                  <a:srgbClr val="802020"/>
                </a:solidFill>
                <a:effectLst>
                  <a:glow rad="127000">
                    <a:srgbClr val="FFC000"/>
                  </a:glow>
                </a:effectLst>
                <a:latin typeface="Verdana"/>
              </a:rPr>
              <a:t>flat. </a:t>
            </a:r>
            <a:r>
              <a:rPr lang="en-CA" sz="2800" dirty="0">
                <a:solidFill>
                  <a:srgbClr val="802020"/>
                </a:solidFill>
                <a:latin typeface="Verdana"/>
              </a:rPr>
              <a:t>And the </a:t>
            </a:r>
            <a:r>
              <a:rPr lang="en-CA" sz="2800" dirty="0" smtClean="0">
                <a:solidFill>
                  <a:srgbClr val="802020"/>
                </a:solidFill>
                <a:latin typeface="Verdana"/>
              </a:rPr>
              <a:t>	people </a:t>
            </a:r>
            <a:r>
              <a:rPr lang="en-CA" sz="2800" dirty="0">
                <a:solidFill>
                  <a:srgbClr val="802020"/>
                </a:solidFill>
                <a:latin typeface="Verdana"/>
              </a:rPr>
              <a:t>went up into the city, </a:t>
            </a:r>
            <a:r>
              <a:rPr lang="en-CA" sz="2800" dirty="0" smtClean="0">
                <a:solidFill>
                  <a:srgbClr val="802020"/>
                </a:solidFill>
                <a:latin typeface="Verdana"/>
              </a:rPr>
              <a:t>every man </a:t>
            </a:r>
            <a:r>
              <a:rPr lang="en-CA" sz="2800" dirty="0">
                <a:solidFill>
                  <a:srgbClr val="802020"/>
                </a:solidFill>
                <a:latin typeface="Verdana"/>
              </a:rPr>
              <a:t>straight before </a:t>
            </a:r>
            <a:r>
              <a:rPr lang="en-CA" sz="2800" dirty="0" smtClean="0">
                <a:solidFill>
                  <a:srgbClr val="802020"/>
                </a:solidFill>
                <a:latin typeface="Verdana"/>
              </a:rPr>
              <a:t>	him</a:t>
            </a:r>
            <a:r>
              <a:rPr lang="en-CA" sz="2800" dirty="0">
                <a:solidFill>
                  <a:srgbClr val="802020"/>
                </a:solidFill>
                <a:latin typeface="Verdana"/>
              </a:rPr>
              <a:t>, and they captured </a:t>
            </a:r>
            <a:r>
              <a:rPr lang="en-CA" sz="2800" dirty="0" smtClean="0">
                <a:solidFill>
                  <a:srgbClr val="802020"/>
                </a:solidFill>
                <a:latin typeface="Verdana"/>
              </a:rPr>
              <a:t>the </a:t>
            </a:r>
            <a:r>
              <a:rPr lang="en-CA" sz="2800" dirty="0">
                <a:solidFill>
                  <a:srgbClr val="802020"/>
                </a:solidFill>
                <a:latin typeface="Verdana"/>
              </a:rPr>
              <a:t>city</a:t>
            </a:r>
            <a:r>
              <a:rPr lang="en-CA" sz="2800" dirty="0" smtClean="0">
                <a:solidFill>
                  <a:srgbClr val="802020"/>
                </a:solidFill>
                <a:latin typeface="Verdana"/>
              </a:rPr>
              <a:t>.					  </a:t>
            </a:r>
            <a:r>
              <a:rPr lang="en-CA" sz="2000" dirty="0" smtClean="0">
                <a:solidFill>
                  <a:schemeClr val="bg1"/>
                </a:solidFill>
                <a:latin typeface="Verdana"/>
              </a:rPr>
              <a:t>The Scriptures</a:t>
            </a:r>
            <a:endParaRPr lang="en-CA" sz="2000" dirty="0">
              <a:solidFill>
                <a:schemeClr val="bg1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12111051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66FF">
                <a:alpha val="49000"/>
              </a:srgbClr>
            </a:gs>
            <a:gs pos="42000">
              <a:srgbClr val="00FF00">
                <a:alpha val="34000"/>
              </a:srgbClr>
            </a:gs>
            <a:gs pos="74000">
              <a:srgbClr val="FFFF00">
                <a:alpha val="50000"/>
              </a:srgbClr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1014" y="163286"/>
            <a:ext cx="11686233" cy="6538965"/>
          </a:xfrm>
          <a:noFill/>
          <a:ln w="38100">
            <a:solidFill>
              <a:srgbClr val="FF0066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lIns="182880" tIns="182880" anchor="t">
            <a:noAutofit/>
            <a:sp3d extrusionH="57150">
              <a:bevelT h="25400" prst="softRound"/>
            </a:sp3d>
          </a:bodyPr>
          <a:lstStyle/>
          <a:p>
            <a:r>
              <a:rPr lang="en-US" sz="3200" dirty="0" smtClean="0">
                <a:ln w="19050">
                  <a:solidFill>
                    <a:srgbClr val="0000CC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It seems that by Hebrew definitions the walls fell </a:t>
            </a:r>
            <a:r>
              <a:rPr lang="en-US" sz="3200" dirty="0" smtClean="0">
                <a:ln w="19050">
                  <a:solidFill>
                    <a:srgbClr val="0000CC"/>
                  </a:solidFill>
                </a:ln>
                <a:solidFill>
                  <a:srgbClr val="FF0000"/>
                </a:solidFill>
                <a:effectLst>
                  <a:glow rad="203200">
                    <a:srgbClr val="00FF00"/>
                  </a:glow>
                </a:effectLst>
                <a:latin typeface="Arial Black" pitchFamily="34" charset="0"/>
              </a:rPr>
              <a:t>into</a:t>
            </a:r>
            <a:r>
              <a:rPr lang="en-US" sz="3200" dirty="0" smtClean="0">
                <a:ln w="19050">
                  <a:solidFill>
                    <a:srgbClr val="0000CC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the ground. </a:t>
            </a:r>
            <a:r>
              <a:rPr lang="en-US" sz="3200" dirty="0" smtClean="0">
                <a:ln w="19050">
                  <a:noFill/>
                </a:ln>
                <a:solidFill>
                  <a:schemeClr val="bg1"/>
                </a:solidFill>
              </a:rPr>
              <a:t>There was no mound of rubble for an obstacle to hinder or restrict the Army of </a:t>
            </a:r>
            <a:r>
              <a:rPr lang="en-US" sz="3200" dirty="0" err="1" smtClean="0">
                <a:ln w="19050">
                  <a:noFill/>
                </a:ln>
                <a:solidFill>
                  <a:srgbClr val="0000CC"/>
                </a:solidFill>
              </a:rPr>
              <a:t>Yahuah</a:t>
            </a:r>
            <a:r>
              <a:rPr lang="en-US" sz="3200" dirty="0" smtClean="0">
                <a:ln w="19050">
                  <a:noFill/>
                </a:ln>
                <a:solidFill>
                  <a:srgbClr val="0000CC"/>
                </a:solidFill>
              </a:rPr>
              <a:t>! </a:t>
            </a:r>
          </a:p>
          <a:p>
            <a:r>
              <a:rPr lang="en-US" sz="3200" b="1" dirty="0" smtClean="0">
                <a:ln w="19050">
                  <a:noFill/>
                </a:ln>
                <a:solidFill>
                  <a:schemeClr val="bg1"/>
                </a:solidFill>
              </a:rPr>
              <a:t>All resistance </a:t>
            </a:r>
            <a:r>
              <a:rPr lang="en-US" sz="3200" dirty="0" smtClean="0">
                <a:ln w="19050">
                  <a:noFill/>
                </a:ln>
                <a:solidFill>
                  <a:srgbClr val="0000CC"/>
                </a:solidFill>
              </a:rPr>
              <a:t>in terms of accomplishing the goal of rapidly entering the </a:t>
            </a:r>
            <a:r>
              <a:rPr lang="en-US" sz="3200" b="1" dirty="0" smtClean="0">
                <a:ln w="19050">
                  <a:noFill/>
                </a:ln>
                <a:solidFill>
                  <a:schemeClr val="bg1"/>
                </a:solidFill>
              </a:rPr>
              <a:t>city of the moon </a:t>
            </a:r>
            <a:r>
              <a:rPr lang="en-US" sz="3200" dirty="0" smtClean="0">
                <a:ln w="19050">
                  <a:noFill/>
                </a:ln>
                <a:solidFill>
                  <a:srgbClr val="0000CC"/>
                </a:solidFill>
              </a:rPr>
              <a:t>was eliminated by </a:t>
            </a:r>
            <a:r>
              <a:rPr lang="en-US" sz="3200" dirty="0" err="1" smtClean="0">
                <a:ln w="19050">
                  <a:noFill/>
                </a:ln>
                <a:solidFill>
                  <a:srgbClr val="0000CC"/>
                </a:solidFill>
              </a:rPr>
              <a:t>Yahuah</a:t>
            </a:r>
            <a:r>
              <a:rPr lang="en-US" sz="3200" dirty="0" smtClean="0">
                <a:ln w="19050">
                  <a:noFill/>
                </a:ln>
                <a:solidFill>
                  <a:srgbClr val="0000CC"/>
                </a:solidFill>
              </a:rPr>
              <a:t>! </a:t>
            </a:r>
          </a:p>
          <a:p>
            <a:r>
              <a:rPr lang="en-US" sz="3200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Comic Sans MS" pitchFamily="66" charset="0"/>
              </a:rPr>
              <a:t>The foundations of moon worship were literally placed - </a:t>
            </a:r>
            <a:r>
              <a:rPr lang="en-US" sz="3200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41300">
                    <a:srgbClr val="FFFF00"/>
                  </a:glow>
                </a:effectLst>
                <a:latin typeface="Arial Black" pitchFamily="34" charset="0"/>
              </a:rPr>
              <a:t>Under </a:t>
            </a:r>
            <a:r>
              <a:rPr lang="en-US" sz="3200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41300">
                    <a:srgbClr val="FFFF00"/>
                  </a:glow>
                </a:effectLst>
                <a:latin typeface="Arial Black" pitchFamily="34" charset="0"/>
              </a:rPr>
              <a:t>the F</a:t>
            </a:r>
            <a:r>
              <a:rPr lang="en-US" sz="3200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41300">
                    <a:srgbClr val="FFFF00"/>
                  </a:glow>
                </a:effectLst>
                <a:latin typeface="Arial Black" pitchFamily="34" charset="0"/>
              </a:rPr>
              <a:t>eet – </a:t>
            </a:r>
            <a:r>
              <a:rPr lang="en-US" sz="3200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to </a:t>
            </a:r>
            <a:r>
              <a:rPr lang="en-US" sz="3200" u="sng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be trampled upon by the Hebrew </a:t>
            </a:r>
            <a:r>
              <a:rPr lang="en-US" sz="3200" u="sng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army</a:t>
            </a:r>
            <a:r>
              <a:rPr lang="en-US" sz="3200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which were commanded to </a:t>
            </a:r>
            <a:r>
              <a:rPr lang="en-US" sz="3200" dirty="0">
                <a:ln w="19050">
                  <a:solidFill>
                    <a:srgbClr val="0000CC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destroy the City of the Moon.</a:t>
            </a:r>
          </a:p>
          <a:p>
            <a:r>
              <a:rPr lang="en-US" sz="3200" u="sng" dirty="0" err="1" smtClean="0">
                <a:ln w="9525">
                  <a:solidFill>
                    <a:srgbClr val="0000CC"/>
                  </a:solidFill>
                </a:ln>
                <a:solidFill>
                  <a:srgbClr val="00B0FF"/>
                </a:solidFill>
                <a:latin typeface="Arial Black" pitchFamily="34" charset="0"/>
              </a:rPr>
              <a:t>Yahuah</a:t>
            </a:r>
            <a:r>
              <a:rPr lang="en-US" sz="3200" dirty="0" smtClean="0">
                <a:ln w="9525">
                  <a:solidFill>
                    <a:srgbClr val="0000CC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has provided sufficient resource tools to correctly discern the evils of moon worship </a:t>
            </a:r>
            <a:r>
              <a:rPr lang="en-US" sz="3200" dirty="0" smtClean="0">
                <a:ln w="9525">
                  <a:solidFill>
                    <a:srgbClr val="0000CC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</a:rPr>
              <a:t>and</a:t>
            </a:r>
            <a:r>
              <a:rPr lang="en-US" sz="3200" dirty="0" smtClean="0">
                <a:ln w="9525">
                  <a:solidFill>
                    <a:srgbClr val="0000CC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just why He Banished the Moon to Under the Feet of His Bride.</a:t>
            </a:r>
            <a:r>
              <a:rPr lang="en-US" sz="3200" u="sng" dirty="0" smtClean="0">
                <a:ln w="9525">
                  <a:solidFill>
                    <a:srgbClr val="0000CC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</a:t>
            </a:r>
            <a:endParaRPr lang="en-US" sz="3200" dirty="0">
              <a:ln w="9525">
                <a:solidFill>
                  <a:srgbClr val="0000CC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640833" y="64801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>
                    <a:lumMod val="95000"/>
                    <a:lumOff val="5000"/>
                  </a:schemeClr>
                </a:solidFill>
              </a:rPr>
              <a:pPr/>
              <a:t>73</a:t>
            </a:fld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494314" y="6139544"/>
            <a:ext cx="8229600" cy="0"/>
          </a:xfrm>
          <a:prstGeom prst="line">
            <a:avLst/>
          </a:prstGeom>
          <a:ln w="76200">
            <a:solidFill>
              <a:srgbClr val="FFFF00"/>
            </a:solidFill>
          </a:ln>
          <a:effectLst>
            <a:glow rad="114300">
              <a:schemeClr val="accent4">
                <a:lumMod val="7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238810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repeatCount="500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66FF">
                <a:alpha val="49000"/>
              </a:srgbClr>
            </a:gs>
            <a:gs pos="42000">
              <a:srgbClr val="00FF00">
                <a:alpha val="34000"/>
              </a:srgbClr>
            </a:gs>
            <a:gs pos="70000">
              <a:srgbClr val="FFFF00">
                <a:alpha val="28000"/>
              </a:srgbClr>
            </a:gs>
            <a:gs pos="100000">
              <a:srgbClr val="FF0066">
                <a:alpha val="30000"/>
              </a:srgb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74207" y="763675"/>
            <a:ext cx="10530672" cy="5395965"/>
          </a:xfrm>
          <a:noFill/>
          <a:ln w="38100">
            <a:solidFill>
              <a:srgbClr val="FF0066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lIns="182880" tIns="182880" anchor="t">
            <a:normAutofit lnSpcReduction="10000"/>
            <a:sp3d extrusionH="57150">
              <a:bevelT w="38100" h="38100" prst="angle"/>
            </a:sp3d>
          </a:bodyPr>
          <a:lstStyle/>
          <a:p>
            <a:r>
              <a:rPr lang="en-US" sz="3200" dirty="0" smtClean="0">
                <a:ln w="9525">
                  <a:solidFill>
                    <a:srgbClr val="0000CC"/>
                  </a:solidFill>
                </a:ln>
                <a:solidFill>
                  <a:schemeClr val="bg1"/>
                </a:solidFill>
              </a:rPr>
              <a:t>The big question now lies with us!</a:t>
            </a:r>
          </a:p>
          <a:p>
            <a:r>
              <a:rPr lang="en-US" sz="3200" dirty="0" smtClean="0">
                <a:ln w="9525">
                  <a:solidFill>
                    <a:srgbClr val="0000CC"/>
                  </a:solidFill>
                </a:ln>
                <a:solidFill>
                  <a:schemeClr val="bg1"/>
                </a:solidFill>
              </a:rPr>
              <a:t>Will we grasp the opportunity, accepting </a:t>
            </a:r>
            <a:r>
              <a:rPr lang="en-US" sz="3200" dirty="0" err="1" smtClean="0">
                <a:ln w="9525">
                  <a:solidFill>
                    <a:srgbClr val="0000CC"/>
                  </a:solidFill>
                </a:ln>
                <a:solidFill>
                  <a:srgbClr val="0000CC"/>
                </a:solidFill>
              </a:rPr>
              <a:t>Yahuah’s</a:t>
            </a:r>
            <a:r>
              <a:rPr lang="en-US" sz="3200" dirty="0" smtClean="0">
                <a:ln w="9525">
                  <a:solidFill>
                    <a:srgbClr val="0000CC"/>
                  </a:solidFill>
                </a:ln>
                <a:solidFill>
                  <a:schemeClr val="bg1"/>
                </a:solidFill>
              </a:rPr>
              <a:t> offer to enter the </a:t>
            </a:r>
            <a:r>
              <a:rPr lang="en-US" sz="3200" dirty="0">
                <a:ln w="9525">
                  <a:solidFill>
                    <a:srgbClr val="0000CC"/>
                  </a:solidFill>
                </a:ln>
                <a:solidFill>
                  <a:schemeClr val="bg1"/>
                </a:solidFill>
              </a:rPr>
              <a:t>P</a:t>
            </a:r>
            <a:r>
              <a:rPr lang="en-US" sz="3200" dirty="0" smtClean="0">
                <a:ln w="9525">
                  <a:solidFill>
                    <a:srgbClr val="0000CC"/>
                  </a:solidFill>
                </a:ln>
                <a:solidFill>
                  <a:schemeClr val="bg1"/>
                </a:solidFill>
              </a:rPr>
              <a:t>romised Land under His Plan?</a:t>
            </a:r>
          </a:p>
          <a:p>
            <a:r>
              <a:rPr lang="en-US" sz="3200" dirty="0" smtClean="0">
                <a:ln w="9525">
                  <a:solidFill>
                    <a:srgbClr val="0000CC"/>
                  </a:solidFill>
                </a:ln>
                <a:solidFill>
                  <a:schemeClr val="bg1"/>
                </a:solidFill>
              </a:rPr>
              <a:t>Will we pay close attention to the Words of the Scriptures and </a:t>
            </a:r>
            <a:r>
              <a:rPr lang="en-US" sz="3200" dirty="0" smtClean="0">
                <a:ln w="9525">
                  <a:solidFill>
                    <a:srgbClr val="0000CC"/>
                  </a:solidFill>
                </a:ln>
                <a:solidFill>
                  <a:srgbClr val="FF00FF"/>
                </a:solidFill>
                <a:latin typeface="Arial Black" pitchFamily="34" charset="0"/>
              </a:rPr>
              <a:t>SHEMA</a:t>
            </a:r>
            <a:r>
              <a:rPr lang="en-US" sz="3200" dirty="0" smtClean="0">
                <a:ln w="9525">
                  <a:solidFill>
                    <a:srgbClr val="0000CC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ln w="9525">
                  <a:solidFill>
                    <a:srgbClr val="0000CC"/>
                  </a:solidFill>
                </a:ln>
                <a:solidFill>
                  <a:srgbClr val="00FF00"/>
                </a:solidFill>
              </a:rPr>
              <a:t>[listen and act accordingly]?</a:t>
            </a:r>
          </a:p>
          <a:p>
            <a:r>
              <a:rPr lang="en-US" sz="3200" dirty="0" smtClean="0">
                <a:ln w="9525">
                  <a:solidFill>
                    <a:srgbClr val="0000CC"/>
                  </a:solidFill>
                </a:ln>
                <a:solidFill>
                  <a:schemeClr val="bg1"/>
                </a:solidFill>
              </a:rPr>
              <a:t>Or will the same choice be made as the Hebrew nation when they sent spies into the Promised Land </a:t>
            </a:r>
            <a:r>
              <a:rPr lang="en-US" sz="3200" u="sng" dirty="0" smtClean="0">
                <a:ln w="9525">
                  <a:solidFill>
                    <a:srgbClr val="0000CC"/>
                  </a:solidFill>
                </a:ln>
                <a:solidFill>
                  <a:schemeClr val="bg1"/>
                </a:solidFill>
              </a:rPr>
              <a:t>AND FAILED TO TRUST THEIR CREATOR</a:t>
            </a:r>
            <a:r>
              <a:rPr lang="en-US" sz="3200" dirty="0" smtClean="0">
                <a:ln w="9525">
                  <a:solidFill>
                    <a:srgbClr val="0000CC"/>
                  </a:solidFill>
                </a:ln>
                <a:solidFill>
                  <a:schemeClr val="bg1"/>
                </a:solidFill>
              </a:rPr>
              <a:t>?</a:t>
            </a:r>
          </a:p>
          <a:p>
            <a:r>
              <a:rPr lang="en-US" sz="3200" dirty="0" smtClean="0">
                <a:ln w="9525">
                  <a:solidFill>
                    <a:srgbClr val="0000CC"/>
                  </a:solidFill>
                </a:ln>
                <a:solidFill>
                  <a:srgbClr val="FF0000"/>
                </a:solidFill>
              </a:rPr>
              <a:t>This time, the sentence for failure to trust and obey is a fair bit longer than 40 years.  It is now – </a:t>
            </a:r>
            <a:r>
              <a:rPr lang="en-US" sz="3200" dirty="0" smtClean="0">
                <a:ln w="9525">
                  <a:solidFill>
                    <a:srgbClr val="0000CC"/>
                  </a:solidFill>
                </a:ln>
                <a:solidFill>
                  <a:srgbClr val="0000CC"/>
                </a:solidFill>
                <a:latin typeface="Arial Black" pitchFamily="34" charset="0"/>
              </a:rPr>
              <a:t>Eternity! </a:t>
            </a:r>
            <a:endParaRPr lang="en-US" sz="3200" dirty="0">
              <a:ln w="9525">
                <a:solidFill>
                  <a:srgbClr val="0000CC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640833" y="64801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>
                    <a:lumMod val="95000"/>
                    <a:lumOff val="5000"/>
                  </a:schemeClr>
                </a:solidFill>
              </a:rPr>
              <a:pPr/>
              <a:t>74</a:t>
            </a:fld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54266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79873" y="640905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75</a:t>
            </a:fld>
            <a:endParaRPr lang="en-US" dirty="0"/>
          </a:p>
        </p:txBody>
      </p:sp>
      <p:pic>
        <p:nvPicPr>
          <p:cNvPr id="1026" name="Picture 2" descr="C:\Users\Rae\Desktop\Joshua\Joshu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2" y="1452245"/>
            <a:ext cx="4132579" cy="3264852"/>
          </a:xfrm>
          <a:prstGeom prst="ellipse">
            <a:avLst/>
          </a:prstGeom>
          <a:ln w="190500" cap="rnd">
            <a:solidFill>
              <a:schemeClr val="bg2">
                <a:lumMod val="40000"/>
                <a:lumOff val="6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ae\Desktop\Isaiah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25920" y="1286827"/>
            <a:ext cx="2755920" cy="3430270"/>
          </a:xfrm>
          <a:prstGeom prst="ellipse">
            <a:avLst/>
          </a:prstGeom>
          <a:ln w="190500" cap="rnd">
            <a:solidFill>
              <a:schemeClr val="bg2">
                <a:lumMod val="40000"/>
                <a:lumOff val="6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33120" y="166985"/>
            <a:ext cx="10639364" cy="798216"/>
          </a:xfrm>
          <a:prstGeom prst="rect">
            <a:avLst/>
          </a:prstGeom>
          <a:solidFill>
            <a:srgbClr val="0070C0"/>
          </a:solidFill>
          <a:ln w="57150">
            <a:solidFill>
              <a:schemeClr val="bg2">
                <a:lumMod val="20000"/>
                <a:lumOff val="8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 anchor="ctr">
            <a:noAutofit/>
            <a:sp3d extrusionH="57150">
              <a:bevelT h="25400" prst="softRound"/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60F3FA"/>
                </a:solidFill>
                <a:latin typeface="Arial Rounded MT Bold" pitchFamily="34" charset="0"/>
              </a:rPr>
              <a:t>Will Joshua &amp; Isaiah be in Agreement?</a:t>
            </a:r>
            <a:endParaRPr lang="en-US" sz="4000" b="1" cap="none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60F3FA"/>
              </a:solidFill>
              <a:latin typeface="Arial Rounded MT Bol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118551" y="4953645"/>
            <a:ext cx="4064000" cy="1538594"/>
          </a:xfrm>
          <a:prstGeom prst="snip1Rect">
            <a:avLst/>
          </a:prstGeom>
          <a:solidFill>
            <a:srgbClr val="0070C0"/>
          </a:solidFill>
          <a:ln w="57150">
            <a:solidFill>
              <a:schemeClr val="bg2">
                <a:lumMod val="20000"/>
                <a:lumOff val="8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 anchor="ctr">
            <a:noAutofit/>
            <a:sp3d extrusionH="57150">
              <a:bevelT h="25400" prst="softRound"/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60F3FA"/>
                </a:solidFill>
                <a:latin typeface="Arial Rounded MT Bold" pitchFamily="34" charset="0"/>
              </a:rPr>
              <a:t>Joshua was asked to destroy all traces of moon worship.</a:t>
            </a:r>
            <a:endParaRPr lang="en-US" sz="2800" b="1" cap="none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60F3FA"/>
              </a:solidFill>
              <a:latin typeface="Arial Rounded MT Bol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152802" y="4953645"/>
            <a:ext cx="4362798" cy="1538594"/>
          </a:xfrm>
          <a:prstGeom prst="snip1Rect">
            <a:avLst/>
          </a:prstGeom>
          <a:solidFill>
            <a:srgbClr val="0070C0"/>
          </a:solidFill>
          <a:ln w="57150">
            <a:solidFill>
              <a:schemeClr val="bg2">
                <a:lumMod val="20000"/>
                <a:lumOff val="8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 anchor="ctr">
            <a:noAutofit/>
            <a:sp3d extrusionH="57150">
              <a:bevelT h="25400" prst="softRound"/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60F3FA"/>
                </a:solidFill>
                <a:latin typeface="Arial Rounded MT Bold" pitchFamily="34" charset="0"/>
              </a:rPr>
              <a:t>700 Years later:  </a:t>
            </a:r>
            <a:br>
              <a:rPr lang="en-US" sz="28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60F3FA"/>
                </a:solidFill>
                <a:latin typeface="Arial Rounded MT Bold" pitchFamily="34" charset="0"/>
              </a:rPr>
            </a:br>
            <a:r>
              <a:rPr lang="en-US" sz="28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60F3FA"/>
                </a:solidFill>
                <a:latin typeface="Arial Rounded MT Bold" pitchFamily="34" charset="0"/>
              </a:rPr>
              <a:t>Will Isaiah give sacred </a:t>
            </a:r>
            <a:br>
              <a:rPr lang="en-US" sz="28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60F3FA"/>
                </a:solidFill>
                <a:latin typeface="Arial Rounded MT Bold" pitchFamily="34" charset="0"/>
              </a:rPr>
            </a:br>
            <a:r>
              <a:rPr lang="en-US" sz="28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60F3FA"/>
                </a:solidFill>
                <a:latin typeface="Arial Rounded MT Bold" pitchFamily="34" charset="0"/>
              </a:rPr>
              <a:t>regard to the moon?</a:t>
            </a:r>
            <a:endParaRPr lang="en-US" sz="2800" b="1" cap="none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60F3FA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41910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429" y="152139"/>
            <a:ext cx="10543478" cy="1030309"/>
          </a:xfrm>
          <a:solidFill>
            <a:srgbClr val="0070C0"/>
          </a:solidFill>
          <a:ln w="5715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Autofit/>
            <a:sp3d extrusionH="57150">
              <a:bevelT h="25400" prst="softRound"/>
            </a:sp3d>
          </a:bodyPr>
          <a:lstStyle/>
          <a:p>
            <a:pPr algn="ctr"/>
            <a:r>
              <a:rPr lang="en-US" sz="54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+mn-lt"/>
              </a:rPr>
              <a:t>Some Last </a:t>
            </a:r>
            <a:r>
              <a:rPr lang="en-US" sz="5400" b="1" cap="none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+mn-lt"/>
              </a:rPr>
              <a:t>T</a:t>
            </a:r>
            <a:r>
              <a:rPr lang="en-US" sz="54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+mn-lt"/>
              </a:rPr>
              <a:t>houghts to Ponder</a:t>
            </a:r>
            <a:endParaRPr lang="en-US" sz="5400" b="1" cap="none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689" y="1354237"/>
            <a:ext cx="11506752" cy="5323653"/>
          </a:xfrm>
          <a:solidFill>
            <a:schemeClr val="tx1"/>
          </a:solidFill>
          <a:ln w="5715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lIns="182880">
            <a:normAutofit fontScale="92500"/>
            <a:sp3d extrusionH="57150">
              <a:bevelT h="25400" prst="softRound"/>
            </a:sp3d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BD1398"/>
                </a:solidFill>
                <a:latin typeface="Comic Sans MS" panose="030F0702030302020204" pitchFamily="66" charset="0"/>
              </a:rPr>
              <a:t>Will there be </a:t>
            </a:r>
            <a:r>
              <a:rPr lang="en-US" sz="2800" b="1" dirty="0">
                <a:solidFill>
                  <a:srgbClr val="BD1398"/>
                </a:solidFill>
                <a:latin typeface="Comic Sans MS" panose="030F0702030302020204" pitchFamily="66" charset="0"/>
              </a:rPr>
              <a:t>a 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rgbClr val="D05C12"/>
                </a:solidFill>
                <a:effectLst>
                  <a:glow rad="127000">
                    <a:srgbClr val="60F3FA"/>
                  </a:glow>
                </a:effectLst>
                <a:latin typeface="Arial Black" pitchFamily="34" charset="0"/>
              </a:rPr>
              <a:t>HUGE PROBLEM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rgbClr val="BD1398"/>
                </a:solidFill>
                <a:effectLst>
                  <a:glow rad="127000">
                    <a:srgbClr val="60F3FA"/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smtClean="0">
                <a:solidFill>
                  <a:srgbClr val="BD1398"/>
                </a:solidFill>
                <a:latin typeface="Comic Sans MS" panose="030F0702030302020204" pitchFamily="66" charset="0"/>
              </a:rPr>
              <a:t>determining </a:t>
            </a:r>
            <a:r>
              <a:rPr lang="en-US" sz="2800" b="1" dirty="0">
                <a:solidFill>
                  <a:srgbClr val="BD1398"/>
                </a:solidFill>
                <a:latin typeface="Comic Sans MS" panose="030F0702030302020204" pitchFamily="66" charset="0"/>
              </a:rPr>
              <a:t>time </a:t>
            </a:r>
            <a:r>
              <a:rPr lang="en-US" sz="2800" b="1" dirty="0" smtClean="0">
                <a:solidFill>
                  <a:srgbClr val="BD1398"/>
                </a:solidFill>
                <a:latin typeface="Comic Sans MS" panose="030F0702030302020204" pitchFamily="66" charset="0"/>
              </a:rPr>
              <a:t>in the future!</a:t>
            </a:r>
            <a:r>
              <a:rPr lang="en-US" sz="2800" b="1" dirty="0">
                <a:solidFill>
                  <a:srgbClr val="BD1398"/>
                </a:solidFill>
                <a:latin typeface="Comic Sans MS" panose="030F0702030302020204" pitchFamily="66" charset="0"/>
              </a:rPr>
              <a:t> </a:t>
            </a:r>
          </a:p>
          <a:p>
            <a:pPr marL="0">
              <a:spcAft>
                <a:spcPts val="0"/>
              </a:spcAft>
            </a:pPr>
            <a:endParaRPr lang="en-US" sz="1600" b="1" dirty="0" smtClean="0">
              <a:solidFill>
                <a:srgbClr val="BD1398"/>
              </a:solidFill>
              <a:latin typeface="Comic Sans MS" panose="030F0702030302020204" pitchFamily="66" charset="0"/>
            </a:endParaRPr>
          </a:p>
          <a:p>
            <a:pPr marL="1280160" lvl="2" indent="-914400">
              <a:spcAft>
                <a:spcPts val="0"/>
              </a:spcAft>
              <a:buNone/>
            </a:pPr>
            <a:r>
              <a:rPr lang="en-US" sz="3000" b="1" dirty="0" smtClean="0">
                <a:solidFill>
                  <a:srgbClr val="757B80"/>
                </a:solidFill>
                <a:latin typeface="Comic Sans MS" panose="030F0702030302020204" pitchFamily="66" charset="0"/>
              </a:rPr>
              <a:t>Isa 60:20</a:t>
            </a:r>
            <a:r>
              <a:rPr lang="en-US" sz="3000" b="1" dirty="0" smtClean="0">
                <a:solidFill>
                  <a:srgbClr val="BD1398"/>
                </a:solidFill>
                <a:latin typeface="Comic Sans MS" panose="030F0702030302020204" pitchFamily="66" charset="0"/>
              </a:rPr>
              <a:t>  </a:t>
            </a:r>
            <a:r>
              <a:rPr lang="en-US" sz="3000" b="1" dirty="0" smtClean="0">
                <a:solidFill>
                  <a:srgbClr val="4BA524"/>
                </a:solidFill>
                <a:latin typeface="Comic Sans MS" panose="030F0702030302020204" pitchFamily="66" charset="0"/>
              </a:rPr>
              <a:t>No longer does your sun go down, </a:t>
            </a:r>
            <a:r>
              <a:rPr lang="en-US" sz="3000" b="1" u="sng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nor your moon withdraw itself</a:t>
            </a:r>
            <a:r>
              <a:rPr lang="en-US" sz="30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,</a:t>
            </a:r>
            <a:r>
              <a:rPr lang="en-US" sz="3000" b="1" dirty="0" smtClean="0">
                <a:solidFill>
                  <a:srgbClr val="4BA524"/>
                </a:solidFill>
                <a:latin typeface="Comic Sans MS" panose="030F0702030302020204" pitchFamily="66" charset="0"/>
              </a:rPr>
              <a:t> for </a:t>
            </a:r>
            <a:r>
              <a:rPr lang="he-IL" sz="30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יהוה </a:t>
            </a:r>
            <a:r>
              <a:rPr lang="en-US" sz="30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 [Yahuah] </a:t>
            </a:r>
            <a:r>
              <a:rPr lang="en-US" sz="3000" b="1" dirty="0" smtClean="0">
                <a:solidFill>
                  <a:srgbClr val="4BA524"/>
                </a:solidFill>
                <a:latin typeface="Comic Sans MS" panose="030F0702030302020204" pitchFamily="66" charset="0"/>
              </a:rPr>
              <a:t>shall be </a:t>
            </a:r>
            <a:br>
              <a:rPr lang="en-US" sz="3000" b="1" dirty="0" smtClean="0">
                <a:solidFill>
                  <a:srgbClr val="4BA524"/>
                </a:solidFill>
                <a:latin typeface="Comic Sans MS" panose="030F0702030302020204" pitchFamily="66" charset="0"/>
              </a:rPr>
            </a:br>
            <a:r>
              <a:rPr lang="en-US" sz="3000" b="1" dirty="0" smtClean="0">
                <a:solidFill>
                  <a:srgbClr val="4BA524"/>
                </a:solidFill>
                <a:latin typeface="Comic Sans MS" panose="030F0702030302020204" pitchFamily="66" charset="0"/>
              </a:rPr>
              <a:t>your everlasting light, and the days of your </a:t>
            </a:r>
            <a:br>
              <a:rPr lang="en-US" sz="3000" b="1" dirty="0" smtClean="0">
                <a:solidFill>
                  <a:srgbClr val="4BA524"/>
                </a:solidFill>
                <a:latin typeface="Comic Sans MS" panose="030F0702030302020204" pitchFamily="66" charset="0"/>
              </a:rPr>
            </a:br>
            <a:r>
              <a:rPr lang="en-US" sz="3000" b="1" dirty="0" smtClean="0">
                <a:solidFill>
                  <a:srgbClr val="4BA524"/>
                </a:solidFill>
                <a:latin typeface="Comic Sans MS" panose="030F0702030302020204" pitchFamily="66" charset="0"/>
              </a:rPr>
              <a:t>mourning shall be ended. </a:t>
            </a:r>
            <a:r>
              <a:rPr lang="en-US" sz="2400" dirty="0" smtClean="0">
                <a:solidFill>
                  <a:srgbClr val="BD1398"/>
                </a:solidFill>
                <a:latin typeface="Comic Sans MS" panose="030F0702030302020204" pitchFamily="66" charset="0"/>
              </a:rPr>
              <a:t/>
            </a:r>
            <a:br>
              <a:rPr lang="en-US" sz="2400" dirty="0" smtClean="0">
                <a:solidFill>
                  <a:srgbClr val="BD1398"/>
                </a:solidFill>
                <a:latin typeface="Comic Sans MS" panose="030F0702030302020204" pitchFamily="66" charset="0"/>
              </a:rPr>
            </a:br>
            <a:endParaRPr lang="en-US" sz="2400" dirty="0" smtClean="0">
              <a:solidFill>
                <a:srgbClr val="BD1398"/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The </a:t>
            </a:r>
            <a:r>
              <a:rPr lang="en-US" sz="2800" dirty="0">
                <a:solidFill>
                  <a:srgbClr val="000000"/>
                </a:solidFill>
              </a:rPr>
              <a:t>moon will no longer</a:t>
            </a:r>
            <a:r>
              <a:rPr lang="en-US" sz="2800" dirty="0">
                <a:solidFill>
                  <a:srgbClr val="5133AB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withdraw </a:t>
            </a:r>
            <a:r>
              <a:rPr lang="en-US" sz="2800" dirty="0" smtClean="0">
                <a:solidFill>
                  <a:srgbClr val="000000"/>
                </a:solidFill>
              </a:rPr>
              <a:t>itself?!</a:t>
            </a:r>
            <a:r>
              <a:rPr lang="en-US" sz="2800" dirty="0">
                <a:solidFill>
                  <a:srgbClr val="000000"/>
                </a:solidFill>
              </a:rPr>
              <a:t>  That means no longer changing phases, </a:t>
            </a:r>
            <a:r>
              <a:rPr lang="en-US" sz="2800" b="1" dirty="0">
                <a:solidFill>
                  <a:srgbClr val="0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for it is the </a:t>
            </a:r>
            <a:r>
              <a:rPr lang="en-US" sz="2800" b="1" i="1" dirty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withdrawing process </a:t>
            </a:r>
            <a:r>
              <a:rPr lang="en-US" sz="2800" b="1" dirty="0" smtClean="0">
                <a:solidFill>
                  <a:srgbClr val="0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which</a:t>
            </a:r>
            <a:r>
              <a:rPr lang="en-US" sz="2800" b="1" dirty="0">
                <a:solidFill>
                  <a:srgbClr val="0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 </a:t>
            </a:r>
            <a:r>
              <a:rPr lang="en-US" sz="2800" b="1" dirty="0" smtClean="0">
                <a:solidFill>
                  <a:srgbClr val="0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changes the phases of </a:t>
            </a:r>
            <a:r>
              <a:rPr lang="en-US" sz="2800" b="1" dirty="0">
                <a:solidFill>
                  <a:srgbClr val="0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the moon</a:t>
            </a:r>
            <a:r>
              <a:rPr lang="en-US" sz="2800" b="1" dirty="0" smtClean="0">
                <a:solidFill>
                  <a:srgbClr val="0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.</a:t>
            </a:r>
            <a:r>
              <a:rPr lang="en-US" sz="2800" dirty="0" smtClean="0">
                <a:solidFill>
                  <a:srgbClr val="0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sz="2800" dirty="0" smtClean="0">
                <a:solidFill>
                  <a:srgbClr val="0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sz="2800" dirty="0" smtClean="0">
                <a:solidFill>
                  <a:srgbClr val="0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 </a:t>
            </a:r>
            <a:endParaRPr lang="en-US" sz="2800" dirty="0" smtClean="0">
              <a:solidFill>
                <a:srgbClr val="000000"/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This </a:t>
            </a:r>
            <a:r>
              <a:rPr lang="en-US" sz="2800" dirty="0">
                <a:solidFill>
                  <a:srgbClr val="000000"/>
                </a:solidFill>
              </a:rPr>
              <a:t>will make it </a:t>
            </a:r>
            <a:r>
              <a:rPr lang="en-US" sz="2800" b="1" u="sng" dirty="0">
                <a:solidFill>
                  <a:srgbClr val="000000"/>
                </a:solidFill>
              </a:rPr>
              <a:t>very difficult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observing worship practices to </a:t>
            </a:r>
            <a:r>
              <a:rPr lang="en-US" sz="2800" b="1" dirty="0">
                <a:solidFill>
                  <a:srgbClr val="0000CC"/>
                </a:solidFill>
              </a:rPr>
              <a:t>Yahuah</a:t>
            </a:r>
            <a:r>
              <a:rPr lang="en-US" sz="2800" dirty="0">
                <a:solidFill>
                  <a:srgbClr val="000000"/>
                </a:solidFill>
              </a:rPr>
              <a:t> "from </a:t>
            </a:r>
            <a:r>
              <a:rPr lang="en-US" sz="2800" dirty="0" smtClean="0">
                <a:solidFill>
                  <a:srgbClr val="000000"/>
                </a:solidFill>
              </a:rPr>
              <a:t>New </a:t>
            </a:r>
            <a:r>
              <a:rPr lang="en-US" sz="2800" dirty="0">
                <a:solidFill>
                  <a:srgbClr val="000000"/>
                </a:solidFill>
              </a:rPr>
              <a:t>M</a:t>
            </a:r>
            <a:r>
              <a:rPr lang="en-US" sz="2800" dirty="0" smtClean="0">
                <a:solidFill>
                  <a:srgbClr val="000000"/>
                </a:solidFill>
              </a:rPr>
              <a:t>oon </a:t>
            </a:r>
            <a:r>
              <a:rPr lang="en-US" sz="2800" dirty="0">
                <a:solidFill>
                  <a:srgbClr val="000000"/>
                </a:solidFill>
              </a:rPr>
              <a:t>to </a:t>
            </a:r>
            <a:r>
              <a:rPr lang="en-US" sz="2800" dirty="0" smtClean="0">
                <a:solidFill>
                  <a:srgbClr val="000000"/>
                </a:solidFill>
              </a:rPr>
              <a:t>New </a:t>
            </a:r>
            <a:r>
              <a:rPr lang="en-US" sz="2800" dirty="0">
                <a:solidFill>
                  <a:srgbClr val="000000"/>
                </a:solidFill>
              </a:rPr>
              <a:t>M</a:t>
            </a:r>
            <a:r>
              <a:rPr lang="en-US" sz="2800" dirty="0" smtClean="0">
                <a:solidFill>
                  <a:srgbClr val="000000"/>
                </a:solidFill>
              </a:rPr>
              <a:t>oon</a:t>
            </a:r>
            <a:r>
              <a:rPr lang="en-US" sz="2800" dirty="0">
                <a:solidFill>
                  <a:srgbClr val="000000"/>
                </a:solidFill>
              </a:rPr>
              <a:t>" </a:t>
            </a:r>
            <a:r>
              <a:rPr lang="en-US" sz="2800" b="1" dirty="0" smtClean="0">
                <a:solidFill>
                  <a:srgbClr val="00B050"/>
                </a:solidFill>
              </a:rPr>
              <a:t>(</a:t>
            </a:r>
            <a:r>
              <a:rPr lang="en-US" sz="2800" b="1" dirty="0">
                <a:solidFill>
                  <a:srgbClr val="00B050"/>
                </a:solidFill>
              </a:rPr>
              <a:t>Isa 66:23) </a:t>
            </a:r>
            <a:r>
              <a:rPr lang="en-US" sz="2800" dirty="0">
                <a:solidFill>
                  <a:srgbClr val="000000"/>
                </a:solidFill>
              </a:rPr>
              <a:t>when a </a:t>
            </a:r>
            <a:r>
              <a:rPr lang="en-US" sz="2800" dirty="0" smtClean="0">
                <a:solidFill>
                  <a:srgbClr val="000000"/>
                </a:solidFill>
              </a:rPr>
              <a:t>“New </a:t>
            </a:r>
            <a:r>
              <a:rPr lang="en-US" sz="2800" dirty="0">
                <a:solidFill>
                  <a:srgbClr val="000000"/>
                </a:solidFill>
              </a:rPr>
              <a:t>M</a:t>
            </a:r>
            <a:r>
              <a:rPr lang="en-US" sz="2800" dirty="0" smtClean="0">
                <a:solidFill>
                  <a:srgbClr val="000000"/>
                </a:solidFill>
              </a:rPr>
              <a:t>oon” will </a:t>
            </a:r>
            <a:r>
              <a:rPr lang="en-US" sz="2800" dirty="0">
                <a:solidFill>
                  <a:srgbClr val="000000"/>
                </a:solidFill>
              </a:rPr>
              <a:t>be an </a:t>
            </a:r>
            <a:r>
              <a:rPr lang="en-US" sz="2800" b="1" u="sng" dirty="0">
                <a:solidFill>
                  <a:srgbClr val="FF0000"/>
                </a:solidFill>
              </a:rPr>
              <a:t>impossibility</a:t>
            </a:r>
            <a:r>
              <a:rPr lang="en-US" sz="2800" b="1" dirty="0">
                <a:solidFill>
                  <a:srgbClr val="FF0000"/>
                </a:solidFill>
              </a:rPr>
              <a:t>!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 </a:t>
            </a:r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11616" y="6469804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5" name="Explosion 1 4"/>
          <p:cNvSpPr/>
          <p:nvPr/>
        </p:nvSpPr>
        <p:spPr>
          <a:xfrm>
            <a:off x="3167745" y="1083127"/>
            <a:ext cx="696686" cy="533400"/>
          </a:xfrm>
          <a:prstGeom prst="irregularSeal1">
            <a:avLst/>
          </a:prstGeom>
          <a:solidFill>
            <a:schemeClr val="accent4">
              <a:lumMod val="75000"/>
            </a:schemeClr>
          </a:solidFill>
          <a:ln w="28575">
            <a:solidFill>
              <a:srgbClr val="FFFF00"/>
            </a:solidFill>
          </a:ln>
          <a:effectLst>
            <a:glow rad="127000">
              <a:srgbClr val="FF00FF"/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Explosion 1 5"/>
          <p:cNvSpPr/>
          <p:nvPr/>
        </p:nvSpPr>
        <p:spPr>
          <a:xfrm>
            <a:off x="4027735" y="1094009"/>
            <a:ext cx="696686" cy="533400"/>
          </a:xfrm>
          <a:prstGeom prst="irregularSeal1">
            <a:avLst/>
          </a:prstGeom>
          <a:solidFill>
            <a:schemeClr val="accent4">
              <a:lumMod val="75000"/>
            </a:schemeClr>
          </a:solidFill>
          <a:ln w="28575">
            <a:solidFill>
              <a:srgbClr val="FFFF00"/>
            </a:solidFill>
          </a:ln>
          <a:effectLst>
            <a:glow rad="127000">
              <a:srgbClr val="FF00FF"/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Explosion 1 6"/>
          <p:cNvSpPr/>
          <p:nvPr/>
        </p:nvSpPr>
        <p:spPr>
          <a:xfrm>
            <a:off x="4887685" y="1121226"/>
            <a:ext cx="696686" cy="533400"/>
          </a:xfrm>
          <a:prstGeom prst="irregularSeal1">
            <a:avLst/>
          </a:prstGeom>
          <a:solidFill>
            <a:schemeClr val="accent4">
              <a:lumMod val="75000"/>
            </a:schemeClr>
          </a:solidFill>
          <a:ln w="28575">
            <a:solidFill>
              <a:srgbClr val="FFFF00"/>
            </a:solidFill>
          </a:ln>
          <a:effectLst>
            <a:glow rad="127000">
              <a:srgbClr val="FF00FF"/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Explosion 1 7"/>
          <p:cNvSpPr/>
          <p:nvPr/>
        </p:nvSpPr>
        <p:spPr>
          <a:xfrm>
            <a:off x="5693228" y="1126664"/>
            <a:ext cx="696686" cy="533400"/>
          </a:xfrm>
          <a:prstGeom prst="irregularSeal1">
            <a:avLst/>
          </a:prstGeom>
          <a:solidFill>
            <a:schemeClr val="accent4">
              <a:lumMod val="75000"/>
            </a:schemeClr>
          </a:solidFill>
          <a:ln w="28575">
            <a:solidFill>
              <a:srgbClr val="FFFF00"/>
            </a:solidFill>
          </a:ln>
          <a:effectLst>
            <a:glow rad="127000">
              <a:srgbClr val="FF00FF"/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991510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5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repeatCount="5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repeatCount="5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8" repeatCount="5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66FF"/>
            </a:gs>
            <a:gs pos="42000">
              <a:srgbClr val="00FF00"/>
            </a:gs>
            <a:gs pos="70000">
              <a:srgbClr val="FFFF00"/>
            </a:gs>
            <a:gs pos="100000">
              <a:srgbClr val="FF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0441" y="152441"/>
            <a:ext cx="5943878" cy="796684"/>
          </a:xfrm>
          <a:solidFill>
            <a:srgbClr val="0070C0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 fontScale="90000"/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WHAT AND HOW?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972" y="1122747"/>
            <a:ext cx="11500833" cy="5347503"/>
          </a:xfrm>
          <a:solidFill>
            <a:schemeClr val="accent4">
              <a:lumMod val="60000"/>
              <a:lumOff val="40000"/>
              <a:alpha val="75000"/>
            </a:schemeClr>
          </a:solidFill>
          <a:ln w="76200">
            <a:solidFill>
              <a:srgbClr val="FF0066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182880" tIns="274320" anchor="t">
            <a:normAutofit lnSpcReduction="10000"/>
            <a:sp3d extrusionH="57150">
              <a:bevelT h="25400" prst="softRound"/>
            </a:sp3d>
          </a:bodyPr>
          <a:lstStyle/>
          <a:p>
            <a:pPr marL="1371600" lvl="2" indent="-914400">
              <a:spcAft>
                <a:spcPts val="1200"/>
              </a:spcAft>
              <a:buNone/>
            </a:pPr>
            <a:r>
              <a:rPr lang="en-US" sz="2800" b="1" dirty="0">
                <a:solidFill>
                  <a:srgbClr val="008080"/>
                </a:solidFill>
                <a:latin typeface="Georgia" panose="02040502050405020303" pitchFamily="18" charset="0"/>
              </a:rPr>
              <a:t>Isa 66:23</a:t>
            </a:r>
            <a:r>
              <a:rPr lang="en-US" sz="2800" b="1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And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it shall be that from </a:t>
            </a:r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New Moon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to </a:t>
            </a:r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New Moon,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and from Sabbath to Sabbath, all flesh shall come to worship before Me</a:t>
            </a:r>
            <a:r>
              <a:rPr lang="en-US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,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declares </a:t>
            </a:r>
            <a:r>
              <a:rPr lang="he-IL" sz="2800" dirty="0" smtClean="0">
                <a:solidFill>
                  <a:srgbClr val="0000CC"/>
                </a:solidFill>
                <a:latin typeface="SBL Hebrew"/>
              </a:rPr>
              <a:t>יהוה</a:t>
            </a:r>
            <a:r>
              <a:rPr lang="en-US" sz="2800" dirty="0" smtClean="0">
                <a:solidFill>
                  <a:srgbClr val="0000CC"/>
                </a:solidFill>
                <a:latin typeface="Georgia" panose="02040502050405020303" pitchFamily="18" charset="0"/>
              </a:rPr>
              <a:t> </a:t>
            </a:r>
            <a:r>
              <a:rPr lang="en-US" sz="2400" dirty="0" smtClean="0">
                <a:solidFill>
                  <a:srgbClr val="0000CC"/>
                </a:solidFill>
                <a:latin typeface="Georgia" panose="02040502050405020303" pitchFamily="18" charset="0"/>
              </a:rPr>
              <a:t>[</a:t>
            </a:r>
            <a:r>
              <a:rPr lang="en-US" sz="2400" dirty="0" err="1" smtClean="0">
                <a:solidFill>
                  <a:srgbClr val="0000CC"/>
                </a:solidFill>
                <a:latin typeface="Georgia" panose="02040502050405020303" pitchFamily="18" charset="0"/>
              </a:rPr>
              <a:t>Yahuah</a:t>
            </a:r>
            <a:r>
              <a:rPr lang="en-US" sz="2400" dirty="0" smtClean="0">
                <a:solidFill>
                  <a:srgbClr val="0000CC"/>
                </a:solidFill>
                <a:latin typeface="Georgia" panose="02040502050405020303" pitchFamily="18" charset="0"/>
              </a:rPr>
              <a:t>]. </a:t>
            </a:r>
            <a:endParaRPr lang="en-US" sz="2400" dirty="0">
              <a:solidFill>
                <a:srgbClr val="0000CC"/>
              </a:solidFill>
              <a:latin typeface="Georgia" panose="02040502050405020303" pitchFamily="18" charset="0"/>
            </a:endParaRPr>
          </a:p>
          <a:p>
            <a:pPr marL="0" lvl="2" indent="0">
              <a:spcAft>
                <a:spcPts val="1200"/>
              </a:spcAft>
              <a:buNone/>
            </a:pPr>
            <a:r>
              <a:rPr lang="en-US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Did not </a:t>
            </a:r>
            <a:r>
              <a:rPr lang="en-US" sz="2800" dirty="0" smtClean="0">
                <a:solidFill>
                  <a:srgbClr val="008080"/>
                </a:solidFill>
                <a:latin typeface="Georgia" panose="02040502050405020303" pitchFamily="18" charset="0"/>
              </a:rPr>
              <a:t>Isaiah </a:t>
            </a:r>
            <a:r>
              <a:rPr lang="en-US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just inform us in </a:t>
            </a:r>
            <a:r>
              <a:rPr lang="en-US" sz="28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ch.</a:t>
            </a:r>
            <a:r>
              <a:rPr lang="en-US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2800" dirty="0" smtClean="0">
                <a:solidFill>
                  <a:srgbClr val="008080"/>
                </a:solidFill>
                <a:latin typeface="Georgia" panose="02040502050405020303" pitchFamily="18" charset="0"/>
              </a:rPr>
              <a:t>60:20 </a:t>
            </a:r>
            <a:r>
              <a:rPr lang="en-US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that </a:t>
            </a:r>
            <a:br>
              <a:rPr lang="en-US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				</a:t>
            </a:r>
            <a:r>
              <a:rPr lang="en-US" sz="2800" b="1" u="sng" dirty="0" smtClean="0">
                <a:solidFill>
                  <a:srgbClr val="FF8001"/>
                </a:solidFill>
                <a:latin typeface="Georgia" panose="02040502050405020303" pitchFamily="18" charset="0"/>
              </a:rPr>
              <a:t>the moon will no longer withdraw itself</a:t>
            </a:r>
            <a:r>
              <a:rPr lang="en-US" sz="2800" dirty="0" smtClean="0">
                <a:solidFill>
                  <a:srgbClr val="FF8001"/>
                </a:solidFill>
                <a:latin typeface="Georgia" panose="02040502050405020303" pitchFamily="18" charset="0"/>
              </a:rPr>
              <a:t>,</a:t>
            </a:r>
            <a:r>
              <a:rPr lang="en-US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br>
              <a:rPr lang="en-US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		  thus </a:t>
            </a:r>
            <a:r>
              <a:rPr lang="en-US" sz="2800" b="1" u="sng" dirty="0" smtClean="0">
                <a:solidFill>
                  <a:schemeClr val="bg1"/>
                </a:solidFill>
                <a:latin typeface="Georgia" panose="02040502050405020303" pitchFamily="18" charset="0"/>
              </a:rPr>
              <a:t>eliminating</a:t>
            </a:r>
            <a:r>
              <a:rPr lang="en-US" sz="2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2800" b="1" dirty="0" smtClean="0">
                <a:solidFill>
                  <a:srgbClr val="FF8001"/>
                </a:solidFill>
                <a:latin typeface="Georgia" panose="02040502050405020303" pitchFamily="18" charset="0"/>
              </a:rPr>
              <a:t>the phases of the moon </a:t>
            </a:r>
            <a:r>
              <a:rPr lang="en-US" sz="2800" b="1" u="sng" dirty="0" smtClean="0">
                <a:solidFill>
                  <a:schemeClr val="bg1"/>
                </a:solidFill>
                <a:latin typeface="Georgia" panose="02040502050405020303" pitchFamily="18" charset="0"/>
              </a:rPr>
              <a:t>forever</a:t>
            </a:r>
            <a:r>
              <a:rPr lang="en-US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?</a:t>
            </a:r>
          </a:p>
          <a:p>
            <a:pPr marL="0" lvl="2" indent="0" algn="ctr">
              <a:spcAft>
                <a:spcPts val="1200"/>
              </a:spcAft>
              <a:buNone/>
            </a:pPr>
            <a:r>
              <a:rPr lang="en-US" sz="2800" dirty="0" smtClean="0">
                <a:solidFill>
                  <a:schemeClr val="bg1"/>
                </a:solidFill>
                <a:effectLst>
                  <a:glow rad="419100">
                    <a:srgbClr val="FF0066">
                      <a:alpha val="90000"/>
                    </a:srgbClr>
                  </a:glow>
                </a:effectLst>
                <a:latin typeface="Arial Black" panose="020B0A04020102020204" pitchFamily="34" charset="0"/>
              </a:rPr>
              <a:t>How can </a:t>
            </a:r>
            <a:r>
              <a:rPr lang="en-US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Isaiah first tell us that the moon will </a:t>
            </a:r>
            <a:r>
              <a:rPr lang="en-US" sz="2800" b="1" u="sng" dirty="0" smtClean="0">
                <a:solidFill>
                  <a:schemeClr val="bg1"/>
                </a:solidFill>
                <a:latin typeface="Georgia" panose="02040502050405020303" pitchFamily="18" charset="0"/>
              </a:rPr>
              <a:t>no longer</a:t>
            </a:r>
            <a:r>
              <a:rPr lang="en-US" sz="2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go through the phases creating the </a:t>
            </a:r>
            <a:r>
              <a:rPr lang="en-US" sz="2800" b="1" u="sng" dirty="0" smtClean="0">
                <a:solidFill>
                  <a:schemeClr val="bg1"/>
                </a:solidFill>
                <a:latin typeface="Georgia" panose="02040502050405020303" pitchFamily="18" charset="0"/>
              </a:rPr>
              <a:t>renewing of the moon</a:t>
            </a:r>
            <a:r>
              <a:rPr lang="en-US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,</a:t>
            </a:r>
            <a:r>
              <a:rPr lang="en-US" sz="2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and then </a:t>
            </a:r>
            <a:br>
              <a:rPr lang="en-US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just a few chapters later, tell us that we will be worshipping </a:t>
            </a:r>
            <a:br>
              <a:rPr lang="en-US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according to the “NEW MOON” ???</a:t>
            </a:r>
            <a:endParaRPr lang="en-US" sz="1600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lvl="2" indent="0" algn="ctr"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glow rad="431800">
                    <a:srgbClr val="00FF00">
                      <a:alpha val="91000"/>
                    </a:srgbClr>
                  </a:glow>
                </a:effectLst>
                <a:latin typeface="Georgia" panose="02040502050405020303" pitchFamily="18" charset="0"/>
              </a:rPr>
              <a:t> </a:t>
            </a:r>
            <a:r>
              <a:rPr lang="en-US" sz="3600" b="1" dirty="0" smtClean="0">
                <a:ln>
                  <a:solidFill>
                    <a:srgbClr val="9C3497"/>
                  </a:solidFill>
                </a:ln>
                <a:solidFill>
                  <a:srgbClr val="C00000"/>
                </a:solidFill>
                <a:effectLst>
                  <a:glow rad="431800">
                    <a:srgbClr val="00FF00">
                      <a:alpha val="91000"/>
                    </a:srgbClr>
                  </a:glow>
                </a:effectLst>
                <a:latin typeface="Arial Rounded MT Bold" pitchFamily="34" charset="0"/>
              </a:rPr>
              <a:t>IS  THERE  A  PROBLEM  HERE  SOMEWHERE?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40833" y="64801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b="1" smtClean="0"/>
              <a:pPr/>
              <a:t>77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997668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855" y="290946"/>
            <a:ext cx="11599025" cy="6276109"/>
          </a:xfrm>
          <a:solidFill>
            <a:schemeClr val="tx1"/>
          </a:solidFill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rmAutofit fontScale="92500"/>
            <a:sp3d extrusionH="57150">
              <a:bevelT h="25400" prst="softRound"/>
            </a:sp3d>
          </a:bodyPr>
          <a:lstStyle/>
          <a:p>
            <a:pPr marL="0" lvl="0" indent="0">
              <a:spcAft>
                <a:spcPts val="1200"/>
              </a:spcAft>
              <a:buClr>
                <a:prstClr val="white"/>
              </a:buClr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Why is this a </a:t>
            </a:r>
            <a:r>
              <a:rPr lang="en-US" sz="2800" b="1" u="sng" dirty="0" smtClean="0">
                <a:solidFill>
                  <a:srgbClr val="000000"/>
                </a:solidFill>
              </a:rPr>
              <a:t>problem</a:t>
            </a:r>
            <a:r>
              <a:rPr lang="en-US" sz="2800" b="1" dirty="0" smtClean="0">
                <a:solidFill>
                  <a:srgbClr val="000000"/>
                </a:solidFill>
              </a:rPr>
              <a:t>?</a:t>
            </a:r>
            <a:r>
              <a:rPr lang="en-US" sz="2800" dirty="0">
                <a:solidFill>
                  <a:srgbClr val="000000"/>
                </a:solidFill>
              </a:rPr>
              <a:t> </a:t>
            </a:r>
            <a:endParaRPr lang="en-US" sz="2800" dirty="0" smtClean="0">
              <a:solidFill>
                <a:srgbClr val="000000"/>
              </a:solidFill>
            </a:endParaRPr>
          </a:p>
          <a:p>
            <a:pPr marL="0" lvl="0" indent="0">
              <a:spcAft>
                <a:spcPts val="1200"/>
              </a:spcAft>
              <a:buClr>
                <a:prstClr val="white"/>
              </a:buClr>
              <a:buNone/>
            </a:pPr>
            <a:r>
              <a:rPr lang="en-US" sz="2800" b="1" u="sng" dirty="0" smtClean="0">
                <a:solidFill>
                  <a:schemeClr val="accent4">
                    <a:lumMod val="75000"/>
                  </a:schemeClr>
                </a:solidFill>
              </a:rPr>
              <a:t>First</a:t>
            </a:r>
            <a:r>
              <a:rPr lang="en-US" sz="2800" dirty="0" smtClean="0">
                <a:solidFill>
                  <a:srgbClr val="000000"/>
                </a:solidFill>
              </a:rPr>
              <a:t> and 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Foremost:  </a:t>
            </a:r>
            <a:r>
              <a:rPr lang="en-US" sz="2800" dirty="0" smtClean="0">
                <a:solidFill>
                  <a:srgbClr val="000000"/>
                </a:solidFill>
              </a:rPr>
              <a:t>The term – “New Moon” </a:t>
            </a:r>
            <a:r>
              <a:rPr lang="en-US" sz="2800" b="1" dirty="0" smtClean="0">
                <a:solidFill>
                  <a:srgbClr val="FF0000"/>
                </a:solidFill>
              </a:rPr>
              <a:t>does not exist in the original Hebrew manuscript.  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“New Moon” exists only because of </a:t>
            </a:r>
            <a:r>
              <a:rPr lang="en-US" sz="2800" dirty="0" smtClean="0">
                <a:solidFill>
                  <a:schemeClr val="bg1"/>
                </a:solidFill>
              </a:rPr>
              <a:t>(</a:t>
            </a:r>
            <a:r>
              <a:rPr lang="en-US" sz="2800" dirty="0" err="1" smtClean="0">
                <a:solidFill>
                  <a:schemeClr val="bg1"/>
                </a:solidFill>
              </a:rPr>
              <a:t>mis</a:t>
            </a:r>
            <a:r>
              <a:rPr lang="en-US" sz="2800" dirty="0" smtClean="0">
                <a:solidFill>
                  <a:schemeClr val="bg1"/>
                </a:solidFill>
              </a:rPr>
              <a:t>)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translators opinions!</a:t>
            </a:r>
          </a:p>
          <a:p>
            <a:pPr marL="0" lvl="0" indent="0">
              <a:spcAft>
                <a:spcPts val="1200"/>
              </a:spcAft>
              <a:buClr>
                <a:prstClr val="white"/>
              </a:buClr>
              <a:buNone/>
            </a:pPr>
            <a:r>
              <a:rPr lang="en-US" sz="2800" b="1" u="sng" dirty="0" smtClean="0">
                <a:solidFill>
                  <a:schemeClr val="accent4">
                    <a:lumMod val="75000"/>
                  </a:schemeClr>
                </a:solidFill>
              </a:rPr>
              <a:t>Second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:  </a:t>
            </a:r>
            <a:r>
              <a:rPr lang="en-US" sz="2800" dirty="0" smtClean="0">
                <a:solidFill>
                  <a:schemeClr val="bg1"/>
                </a:solidFill>
              </a:rPr>
              <a:t>A most definite </a:t>
            </a:r>
            <a:r>
              <a:rPr lang="en-US" sz="2800" b="1" u="sng" dirty="0" smtClean="0">
                <a:solidFill>
                  <a:schemeClr val="bg1"/>
                </a:solidFill>
              </a:rPr>
              <a:t>problem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because </a:t>
            </a:r>
            <a:r>
              <a:rPr lang="en-US" sz="2800" dirty="0">
                <a:solidFill>
                  <a:srgbClr val="000000"/>
                </a:solidFill>
              </a:rPr>
              <a:t>a </a:t>
            </a:r>
            <a:r>
              <a:rPr lang="en-US" sz="2800" dirty="0" smtClean="0">
                <a:solidFill>
                  <a:srgbClr val="000000"/>
                </a:solidFill>
              </a:rPr>
              <a:t>“New </a:t>
            </a:r>
            <a:r>
              <a:rPr lang="en-US" sz="2800" dirty="0">
                <a:solidFill>
                  <a:srgbClr val="000000"/>
                </a:solidFill>
              </a:rPr>
              <a:t>M</a:t>
            </a:r>
            <a:r>
              <a:rPr lang="en-US" sz="2800" dirty="0" smtClean="0">
                <a:solidFill>
                  <a:srgbClr val="000000"/>
                </a:solidFill>
              </a:rPr>
              <a:t>oon” </a:t>
            </a:r>
            <a:r>
              <a:rPr lang="en-US" sz="2800" dirty="0">
                <a:solidFill>
                  <a:srgbClr val="000000"/>
                </a:solidFill>
              </a:rPr>
              <a:t>can only </a:t>
            </a:r>
            <a:r>
              <a:rPr lang="en-US" sz="2800" dirty="0" smtClean="0">
                <a:solidFill>
                  <a:srgbClr val="000000"/>
                </a:solidFill>
              </a:rPr>
              <a:t>occur as </a:t>
            </a:r>
            <a:r>
              <a:rPr lang="en-US" sz="2800" dirty="0">
                <a:solidFill>
                  <a:srgbClr val="000000"/>
                </a:solidFill>
              </a:rPr>
              <a:t>new if it </a:t>
            </a:r>
            <a:r>
              <a:rPr lang="en-US" sz="2800" b="1" dirty="0">
                <a:solidFill>
                  <a:srgbClr val="FF0000"/>
                </a:solidFill>
              </a:rPr>
              <a:t>withdraws</a:t>
            </a:r>
            <a:r>
              <a:rPr lang="en-US" sz="2800" dirty="0">
                <a:solidFill>
                  <a:srgbClr val="000000"/>
                </a:solidFill>
              </a:rPr>
              <a:t> and "renews" itself! </a:t>
            </a:r>
            <a:r>
              <a:rPr lang="en-US" sz="2800" dirty="0" smtClean="0">
                <a:solidFill>
                  <a:srgbClr val="000000"/>
                </a:solidFill>
              </a:rPr>
              <a:t> Therefore, according to </a:t>
            </a:r>
            <a:r>
              <a:rPr lang="en-US" sz="2800" dirty="0" smtClean="0">
                <a:solidFill>
                  <a:srgbClr val="00B050"/>
                </a:solidFill>
              </a:rPr>
              <a:t>Isaiah 60:3, </a:t>
            </a:r>
            <a:r>
              <a:rPr lang="en-US" sz="2800" dirty="0" smtClean="0">
                <a:solidFill>
                  <a:srgbClr val="000000"/>
                </a:solidFill>
              </a:rPr>
              <a:t>there </a:t>
            </a:r>
            <a:r>
              <a:rPr lang="en-US" sz="2800" dirty="0">
                <a:solidFill>
                  <a:srgbClr val="000000"/>
                </a:solidFill>
              </a:rPr>
              <a:t>will not be any </a:t>
            </a:r>
            <a:r>
              <a:rPr lang="en-US" sz="2800" dirty="0" smtClean="0">
                <a:solidFill>
                  <a:srgbClr val="000000"/>
                </a:solidFill>
              </a:rPr>
              <a:t>“New </a:t>
            </a:r>
            <a:r>
              <a:rPr lang="en-US" sz="2800" dirty="0">
                <a:solidFill>
                  <a:srgbClr val="000000"/>
                </a:solidFill>
              </a:rPr>
              <a:t>M</a:t>
            </a:r>
            <a:r>
              <a:rPr lang="en-US" sz="2800" dirty="0" smtClean="0">
                <a:solidFill>
                  <a:srgbClr val="000000"/>
                </a:solidFill>
              </a:rPr>
              <a:t>oons” </a:t>
            </a:r>
            <a:r>
              <a:rPr lang="en-US" sz="2800" dirty="0">
                <a:solidFill>
                  <a:srgbClr val="000000"/>
                </a:solidFill>
              </a:rPr>
              <a:t>in heaven!  Neither will there be phases of the moon! </a:t>
            </a:r>
            <a:endParaRPr lang="en-US" sz="2800" dirty="0" smtClean="0">
              <a:solidFill>
                <a:srgbClr val="000000"/>
              </a:solidFill>
            </a:endParaRPr>
          </a:p>
          <a:p>
            <a:pPr marL="0" lvl="0" indent="0" algn="ctr">
              <a:spcAft>
                <a:spcPts val="1200"/>
              </a:spcAft>
              <a:buClr>
                <a:prstClr val="white"/>
              </a:buClr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If one chooses to accept the lunar based path, it will seem </a:t>
            </a:r>
            <a:r>
              <a:rPr lang="en-US" sz="2800" dirty="0">
                <a:solidFill>
                  <a:srgbClr val="000000"/>
                </a:solidFill>
              </a:rPr>
              <a:t>that Isaiah is a </a:t>
            </a:r>
            <a:r>
              <a:rPr lang="en-US" sz="2800" dirty="0" smtClean="0">
                <a:solidFill>
                  <a:srgbClr val="000000"/>
                </a:solidFill>
              </a:rPr>
              <a:t/>
            </a:r>
            <a:br>
              <a:rPr lang="en-US" sz="2800" dirty="0" smtClean="0">
                <a:solidFill>
                  <a:srgbClr val="000000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>very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confused</a:t>
            </a:r>
            <a:r>
              <a:rPr lang="en-US" sz="2800" dirty="0">
                <a:solidFill>
                  <a:srgbClr val="000000"/>
                </a:solidFill>
              </a:rPr>
              <a:t> man with a totally </a:t>
            </a:r>
            <a:r>
              <a:rPr lang="en-US" sz="2800" b="1" dirty="0">
                <a:solidFill>
                  <a:srgbClr val="FF0000"/>
                </a:solidFill>
              </a:rPr>
              <a:t>opposed </a:t>
            </a:r>
            <a:r>
              <a:rPr lang="en-US" sz="2800" dirty="0">
                <a:solidFill>
                  <a:srgbClr val="000000"/>
                </a:solidFill>
              </a:rPr>
              <a:t>and equally </a:t>
            </a:r>
            <a:r>
              <a:rPr lang="en-US" sz="2800" b="1" dirty="0" smtClean="0">
                <a:solidFill>
                  <a:srgbClr val="FF0000"/>
                </a:solidFill>
              </a:rPr>
              <a:t>confusing </a:t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800" b="1" dirty="0" smtClean="0">
                <a:solidFill>
                  <a:schemeClr val="bg1"/>
                </a:solidFill>
              </a:rPr>
              <a:t>{and contaminated}</a:t>
            </a:r>
            <a:r>
              <a:rPr lang="en-US" sz="2800" b="1" dirty="0">
                <a:solidFill>
                  <a:srgbClr val="FF0000"/>
                </a:solidFill>
              </a:rPr>
              <a:t> </a:t>
            </a:r>
            <a:r>
              <a:rPr lang="en-US" sz="2800" b="1" dirty="0" smtClean="0">
                <a:solidFill>
                  <a:srgbClr val="FF0000"/>
                </a:solidFill>
              </a:rPr>
              <a:t>message.</a:t>
            </a:r>
          </a:p>
          <a:p>
            <a:pPr marL="0" lvl="0" indent="0" algn="ctr">
              <a:spcAft>
                <a:spcPts val="1200"/>
              </a:spcAft>
              <a:buClr>
                <a:prstClr val="white"/>
              </a:buClr>
              <a:buNone/>
            </a:pPr>
            <a:r>
              <a:rPr lang="en-US" sz="2800" b="1" dirty="0" smtClean="0">
                <a:solidFill>
                  <a:srgbClr val="000000"/>
                </a:solidFill>
                <a:effectLst>
                  <a:glow rad="317500">
                    <a:srgbClr val="00FF00">
                      <a:alpha val="83000"/>
                    </a:srgbClr>
                  </a:glow>
                </a:effectLst>
              </a:rPr>
              <a:t>Worshipping </a:t>
            </a:r>
            <a:r>
              <a:rPr lang="en-US" sz="2800" b="1" dirty="0">
                <a:solidFill>
                  <a:srgbClr val="000000"/>
                </a:solidFill>
                <a:effectLst>
                  <a:glow rad="317500">
                    <a:srgbClr val="00FF00">
                      <a:alpha val="83000"/>
                    </a:srgbClr>
                  </a:glow>
                </a:effectLst>
              </a:rPr>
              <a:t>by the </a:t>
            </a:r>
            <a:r>
              <a:rPr lang="en-US" sz="2800" b="1" dirty="0" smtClean="0">
                <a:solidFill>
                  <a:srgbClr val="000000"/>
                </a:solidFill>
                <a:effectLst>
                  <a:glow rad="317500">
                    <a:srgbClr val="00FF00">
                      <a:alpha val="83000"/>
                    </a:srgbClr>
                  </a:glow>
                </a:effectLst>
              </a:rPr>
              <a:t>new moon which will not exist?!</a:t>
            </a:r>
            <a:r>
              <a:rPr lang="en-US" sz="2800" dirty="0">
                <a:solidFill>
                  <a:srgbClr val="000000"/>
                </a:solidFill>
              </a:rPr>
              <a:t>  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b="1" dirty="0" smtClean="0">
                <a:solidFill>
                  <a:srgbClr val="000000"/>
                </a:solidFill>
              </a:rPr>
              <a:t>This would be incredible </a:t>
            </a:r>
            <a:r>
              <a:rPr lang="en-US" sz="2800" b="1" dirty="0">
                <a:solidFill>
                  <a:srgbClr val="000000"/>
                </a:solidFill>
              </a:rPr>
              <a:t>confusion in </a:t>
            </a:r>
            <a:r>
              <a:rPr lang="en-US" sz="2800" b="1" dirty="0" smtClean="0">
                <a:solidFill>
                  <a:srgbClr val="000000"/>
                </a:solidFill>
              </a:rPr>
              <a:t>heaven!</a:t>
            </a:r>
            <a:r>
              <a:rPr lang="en-US" sz="2800" dirty="0">
                <a:solidFill>
                  <a:srgbClr val="000000"/>
                </a:solidFill>
              </a:rPr>
              <a:t>  </a:t>
            </a:r>
            <a:endParaRPr lang="en-US" sz="2800" dirty="0">
              <a:solidFill>
                <a:srgbClr val="5133AB"/>
              </a:solidFill>
            </a:endParaRPr>
          </a:p>
          <a:p>
            <a:pPr marL="0" lvl="0" indent="0">
              <a:spcAft>
                <a:spcPts val="1200"/>
              </a:spcAft>
              <a:buClr>
                <a:prstClr val="white"/>
              </a:buClr>
              <a:buNone/>
            </a:pPr>
            <a:r>
              <a:rPr lang="en-US" sz="2800" b="1" dirty="0" smtClean="0">
                <a:solidFill>
                  <a:srgbClr val="000000"/>
                </a:solidFill>
              </a:rPr>
              <a:t>It would also be:  </a:t>
            </a:r>
            <a:r>
              <a:rPr lang="en-US" sz="2800" b="1" u="sng" dirty="0" smtClean="0">
                <a:solidFill>
                  <a:srgbClr val="000000"/>
                </a:solidFill>
              </a:rPr>
              <a:t>Babylon's </a:t>
            </a:r>
            <a:r>
              <a:rPr lang="en-US" sz="2800" b="1" u="sng" dirty="0">
                <a:solidFill>
                  <a:srgbClr val="000000"/>
                </a:solidFill>
              </a:rPr>
              <a:t>moon confusion message in </a:t>
            </a:r>
            <a:r>
              <a:rPr lang="en-US" sz="2800" b="1" u="sng" dirty="0" smtClean="0">
                <a:solidFill>
                  <a:srgbClr val="000000"/>
                </a:solidFill>
              </a:rPr>
              <a:t>its </a:t>
            </a:r>
            <a:r>
              <a:rPr lang="en-US" sz="2800" b="1" u="sng" dirty="0">
                <a:solidFill>
                  <a:srgbClr val="000000"/>
                </a:solidFill>
              </a:rPr>
              <a:t>purest form</a:t>
            </a:r>
            <a:r>
              <a:rPr lang="en-US" sz="2800" b="1" dirty="0">
                <a:solidFill>
                  <a:srgbClr val="000000"/>
                </a:solidFill>
              </a:rPr>
              <a:t>.</a:t>
            </a:r>
            <a:r>
              <a:rPr lang="en-US" sz="2800" dirty="0">
                <a:solidFill>
                  <a:srgbClr val="000000"/>
                </a:solidFill>
              </a:rPr>
              <a:t> </a:t>
            </a:r>
            <a:endParaRPr lang="en-US" sz="2800" dirty="0" smtClean="0">
              <a:solidFill>
                <a:srgbClr val="000000"/>
              </a:solidFill>
            </a:endParaRPr>
          </a:p>
          <a:p>
            <a:pPr marL="0" lvl="0" indent="0">
              <a:spcAft>
                <a:spcPts val="1200"/>
              </a:spcAft>
              <a:buClr>
                <a:prstClr val="white"/>
              </a:buClr>
              <a:buNone/>
            </a:pPr>
            <a:r>
              <a:rPr lang="en-US" sz="2800" b="1" u="sng" dirty="0" smtClean="0">
                <a:solidFill>
                  <a:srgbClr val="000000"/>
                </a:solidFill>
              </a:rPr>
              <a:t>Who</a:t>
            </a:r>
            <a:r>
              <a:rPr lang="en-US" sz="2800" dirty="0" smtClean="0">
                <a:solidFill>
                  <a:srgbClr val="000000"/>
                </a:solidFill>
              </a:rPr>
              <a:t> is the author of confusion?</a:t>
            </a:r>
            <a:endParaRPr lang="en-US" sz="2800" dirty="0">
              <a:solidFill>
                <a:srgbClr val="5133AB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78</a:t>
            </a:fld>
            <a:endParaRPr lang="en-US" dirty="0"/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11625993" y="6458700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93777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4" y="93517"/>
            <a:ext cx="11847943" cy="976745"/>
          </a:xfrm>
          <a:solidFill>
            <a:srgbClr val="0070C0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Autofit/>
            <a:sp3d extrusionH="57150">
              <a:bevelT h="25400" prst="softRound"/>
            </a:sp3d>
          </a:bodyPr>
          <a:lstStyle/>
          <a:p>
            <a:pPr algn="ctr"/>
            <a:r>
              <a:rPr lang="en-US" sz="44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itchFamily="34" charset="0"/>
              </a:rPr>
              <a:t>The </a:t>
            </a:r>
            <a:r>
              <a:rPr lang="en-US" sz="4400" b="1" u="sng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itchFamily="34" charset="0"/>
              </a:rPr>
              <a:t>LUNAR Based</a:t>
            </a:r>
            <a:r>
              <a:rPr lang="en-US" sz="44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itchFamily="34" charset="0"/>
              </a:rPr>
              <a:t> </a:t>
            </a:r>
            <a:r>
              <a:rPr lang="en-US" sz="44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- </a:t>
            </a:r>
            <a:r>
              <a:rPr lang="en-US" sz="4400" b="1" i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Isaiah Option </a:t>
            </a:r>
            <a:r>
              <a:rPr lang="en-US" sz="4400" b="1" i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27000">
                    <a:srgbClr val="FFFF00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#1</a:t>
            </a:r>
            <a:r>
              <a:rPr lang="en-US" sz="4400" b="1" i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!</a:t>
            </a:r>
            <a:endParaRPr lang="en-US" sz="4400" b="1" i="1" cap="none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glow rad="127000">
                  <a:srgbClr val="FFFF00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424" y="5614551"/>
            <a:ext cx="11415484" cy="1110340"/>
          </a:xfrm>
          <a:solidFill>
            <a:schemeClr val="bg1">
              <a:lumMod val="85000"/>
              <a:lumOff val="15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Autofit/>
            <a:sp3d extrusionH="57150">
              <a:bevelT w="38100" h="38100"/>
            </a:sp3d>
          </a:bodyPr>
          <a:lstStyle/>
          <a:p>
            <a:pPr marL="0" indent="0" algn="ctr">
              <a:buNone/>
            </a:pPr>
            <a:r>
              <a:rPr lang="en-US" sz="4000" b="1" i="1" u="sng" dirty="0">
                <a:solidFill>
                  <a:srgbClr val="FF0066"/>
                </a:solidFill>
              </a:rPr>
              <a:t>C</a:t>
            </a:r>
            <a:r>
              <a:rPr lang="en-US" sz="4000" b="1" i="1" u="sng" dirty="0" smtClean="0">
                <a:solidFill>
                  <a:srgbClr val="FF0066"/>
                </a:solidFill>
              </a:rPr>
              <a:t>ould Isaiah be declared  a liar and a false prophet </a:t>
            </a:r>
            <a:r>
              <a:rPr lang="en-US" sz="4000" b="1" i="1" dirty="0" smtClean="0">
                <a:solidFill>
                  <a:srgbClr val="FF0066"/>
                </a:solidFill>
              </a:rPr>
              <a:t>-</a:t>
            </a:r>
            <a:r>
              <a:rPr lang="en-US" sz="4000" b="1" i="1" u="sng" dirty="0" smtClean="0">
                <a:solidFill>
                  <a:srgbClr val="FF0066"/>
                </a:solidFill>
              </a:rPr>
              <a:t/>
            </a:r>
            <a:br>
              <a:rPr lang="en-US" sz="4000" b="1" i="1" u="sng" dirty="0" smtClean="0">
                <a:solidFill>
                  <a:srgbClr val="FF0066"/>
                </a:solidFill>
              </a:rPr>
            </a:br>
            <a:r>
              <a:rPr lang="en-US" sz="3200" dirty="0" smtClean="0"/>
              <a:t> {if the lunar based theory has been accepted}?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166254" y="1160317"/>
            <a:ext cx="5850082" cy="4364181"/>
          </a:xfrm>
          <a:prstGeom prst="rect">
            <a:avLst/>
          </a:prstGeom>
          <a:solidFill>
            <a:schemeClr val="accent1">
              <a:lumMod val="50000"/>
              <a:alpha val="78000"/>
            </a:schemeClr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tlCol="0" anchor="ctr">
            <a:sp3d extrusionH="57150">
              <a:bevelT w="38100" h="38100"/>
            </a:sp3d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Isa 60:20  </a:t>
            </a:r>
            <a:r>
              <a:rPr lang="en-US" sz="3600" dirty="0"/>
              <a:t>“No longer does your sun go down, </a:t>
            </a:r>
            <a:r>
              <a:rPr lang="en-US" sz="3600" b="1" u="sng" dirty="0">
                <a:solidFill>
                  <a:srgbClr val="00FF00"/>
                </a:solidFill>
              </a:rPr>
              <a:t>nor your moon withdraw itself</a:t>
            </a:r>
            <a:r>
              <a:rPr lang="en-US" sz="3600" dirty="0">
                <a:solidFill>
                  <a:srgbClr val="00FF00"/>
                </a:solidFill>
              </a:rPr>
              <a:t>, </a:t>
            </a:r>
            <a:r>
              <a:rPr lang="en-US" sz="3600" dirty="0"/>
              <a:t>for </a:t>
            </a:r>
            <a:r>
              <a:rPr lang="he-IL" sz="3600" dirty="0">
                <a:solidFill>
                  <a:srgbClr val="00B0FF"/>
                </a:solidFill>
              </a:rPr>
              <a:t>יהוה</a:t>
            </a:r>
            <a:r>
              <a:rPr lang="en-US" sz="3600" dirty="0">
                <a:solidFill>
                  <a:srgbClr val="00B0FF"/>
                </a:solidFill>
              </a:rPr>
              <a:t> </a:t>
            </a:r>
            <a:r>
              <a:rPr lang="en-US" sz="3600" b="1" dirty="0" smtClean="0">
                <a:solidFill>
                  <a:srgbClr val="00B0FF"/>
                </a:solidFill>
              </a:rPr>
              <a:t>[Yahuah]</a:t>
            </a:r>
            <a:r>
              <a:rPr lang="en-US" sz="3600" b="1" dirty="0" smtClean="0">
                <a:solidFill>
                  <a:srgbClr val="0000CC"/>
                </a:solidFill>
              </a:rPr>
              <a:t> </a:t>
            </a:r>
            <a:r>
              <a:rPr lang="en-US" sz="3600" dirty="0" smtClean="0"/>
              <a:t>shall </a:t>
            </a:r>
            <a:r>
              <a:rPr lang="en-US" sz="3600" dirty="0"/>
              <a:t>be your everlasting light, and the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days </a:t>
            </a:r>
            <a:r>
              <a:rPr lang="en-US" sz="3600" dirty="0"/>
              <a:t>of your mourning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shall </a:t>
            </a:r>
            <a:r>
              <a:rPr lang="en-US" sz="3600" dirty="0"/>
              <a:t>be ended. </a:t>
            </a:r>
            <a:r>
              <a:rPr lang="en-US" sz="2800" dirty="0" smtClean="0">
                <a:solidFill>
                  <a:srgbClr val="00FF00"/>
                </a:solidFill>
              </a:rPr>
              <a:t>		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92980" y="1160318"/>
            <a:ext cx="5821217" cy="4364180"/>
          </a:xfrm>
          <a:prstGeom prst="rect">
            <a:avLst/>
          </a:prstGeom>
          <a:gradFill flip="none" rotWithShape="1">
            <a:gsLst>
              <a:gs pos="0">
                <a:srgbClr val="CC66FF">
                  <a:alpha val="46000"/>
                </a:srgbClr>
              </a:gs>
              <a:gs pos="42000">
                <a:srgbClr val="00FF00">
                  <a:alpha val="46000"/>
                </a:srgbClr>
              </a:gs>
              <a:gs pos="70000">
                <a:srgbClr val="FFFF00">
                  <a:alpha val="44000"/>
                </a:srgbClr>
              </a:gs>
              <a:gs pos="100000">
                <a:srgbClr val="FF0066">
                  <a:alpha val="53000"/>
                </a:srgbClr>
              </a:gs>
            </a:gsLst>
            <a:path path="shape">
              <a:fillToRect l="50000" t="50000" r="50000" b="50000"/>
            </a:path>
            <a:tileRect/>
          </a:gra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tlCol="0" anchor="t">
            <a:sp3d extrusionH="57150">
              <a:bevelT w="38100" h="38100"/>
            </a:sp3d>
          </a:bodyPr>
          <a:lstStyle/>
          <a:p>
            <a:pPr algn="ctr"/>
            <a:r>
              <a:rPr lang="en-US" sz="6000" b="1" u="sng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127000">
                    <a:srgbClr val="FFFF00"/>
                  </a:glow>
                </a:effectLst>
              </a:rPr>
              <a:t>If</a:t>
            </a:r>
            <a:r>
              <a:rPr lang="en-US" sz="4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the </a:t>
            </a:r>
            <a:r>
              <a:rPr lang="en-US" sz="4600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New Moon</a:t>
            </a:r>
            <a:r>
              <a:rPr lang="en-US" sz="4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event is truth (Isa 66:23), then what Isaiah wrote in           </a:t>
            </a:r>
            <a:r>
              <a:rPr lang="en-US" sz="4600" b="1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Isa 60:20</a:t>
            </a:r>
            <a:r>
              <a:rPr lang="en-US" sz="4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is false! </a:t>
            </a:r>
          </a:p>
          <a:p>
            <a:r>
              <a:rPr lang="en-US" sz="4400" b="1" dirty="0" smtClean="0">
                <a:solidFill>
                  <a:srgbClr val="FFFF00"/>
                </a:solidFill>
              </a:rPr>
              <a:t>See option below 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25993" y="6428220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79</a:t>
            </a:fld>
            <a:endParaRPr lang="en-US" dirty="0"/>
          </a:p>
        </p:txBody>
      </p:sp>
      <p:sp>
        <p:nvSpPr>
          <p:cNvPr id="10" name="Curved Left Arrow 9"/>
          <p:cNvSpPr/>
          <p:nvPr/>
        </p:nvSpPr>
        <p:spPr>
          <a:xfrm rot="19891511">
            <a:off x="10670455" y="4806502"/>
            <a:ext cx="1033226" cy="891702"/>
          </a:xfrm>
          <a:prstGeom prst="curvedLeftArrow">
            <a:avLst>
              <a:gd name="adj1" fmla="val 17873"/>
              <a:gd name="adj2" fmla="val 49447"/>
              <a:gd name="adj3" fmla="val 32018"/>
            </a:avLst>
          </a:prstGeom>
          <a:gradFill flip="none" rotWithShape="1">
            <a:gsLst>
              <a:gs pos="34000">
                <a:srgbClr val="00FF00"/>
              </a:gs>
              <a:gs pos="55000">
                <a:srgbClr val="FFFF00"/>
              </a:gs>
              <a:gs pos="75000">
                <a:srgbClr val="FF0066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70066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/>
            </a:gs>
            <a:gs pos="35000">
              <a:schemeClr val="accent4">
                <a:lumMod val="60000"/>
                <a:lumOff val="40000"/>
              </a:schemeClr>
            </a:gs>
            <a:gs pos="87000">
              <a:srgbClr val="00FF00">
                <a:alpha val="39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95" y="2331582"/>
            <a:ext cx="11590986" cy="2447247"/>
          </a:xfrm>
          <a:solidFill>
            <a:schemeClr val="tx1">
              <a:lumMod val="85000"/>
            </a:schemeClr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lIns="182880" anchor="ctr">
            <a:noAutofit/>
            <a:sp3d extrusionH="57150">
              <a:bevelT w="38100" h="38100" prst="angle"/>
            </a:sp3d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3200" dirty="0" smtClean="0">
                <a:solidFill>
                  <a:srgbClr val="009999"/>
                </a:solidFill>
                <a:latin typeface="Georgia" panose="02040502050405020303" pitchFamily="18" charset="0"/>
              </a:rPr>
              <a:t>And a </a:t>
            </a:r>
            <a:r>
              <a:rPr lang="en-US" sz="3200" b="1" dirty="0" smtClean="0">
                <a:solidFill>
                  <a:srgbClr val="0000CC"/>
                </a:solidFill>
                <a:latin typeface="Georgia" panose="02040502050405020303" pitchFamily="18" charset="0"/>
              </a:rPr>
              <a:t>great sign </a:t>
            </a:r>
            <a:r>
              <a:rPr lang="en-US" sz="3200" dirty="0" smtClean="0">
                <a:solidFill>
                  <a:srgbClr val="009999"/>
                </a:solidFill>
                <a:latin typeface="Georgia" panose="02040502050405020303" pitchFamily="18" charset="0"/>
              </a:rPr>
              <a:t>was seen in the </a:t>
            </a:r>
            <a:r>
              <a:rPr lang="en-US" sz="3200" dirty="0" err="1" smtClean="0">
                <a:solidFill>
                  <a:srgbClr val="009999"/>
                </a:solidFill>
                <a:latin typeface="Georgia" panose="02040502050405020303" pitchFamily="18" charset="0"/>
              </a:rPr>
              <a:t>shamayim</a:t>
            </a:r>
            <a:r>
              <a:rPr lang="en-US" sz="3200" dirty="0" smtClean="0">
                <a:solidFill>
                  <a:srgbClr val="009999"/>
                </a:solidFill>
                <a:latin typeface="Georgia" panose="02040502050405020303" pitchFamily="18" charset="0"/>
              </a:rPr>
              <a:t>: </a:t>
            </a:r>
            <a:r>
              <a:rPr lang="en-US" sz="3200" dirty="0" smtClean="0">
                <a:solidFill>
                  <a:srgbClr val="FE7F00"/>
                </a:solidFill>
                <a:latin typeface="Georgia" panose="02040502050405020303" pitchFamily="18" charset="0"/>
              </a:rPr>
              <a:t>a woman clad with the sun,</a:t>
            </a:r>
            <a:r>
              <a:rPr lang="en-US" sz="3200" dirty="0" smtClean="0">
                <a:solidFill>
                  <a:srgbClr val="009999"/>
                </a:solidFill>
                <a:latin typeface="Georgia" panose="02040502050405020303" pitchFamily="18" charset="0"/>
              </a:rPr>
              <a:t> and </a:t>
            </a:r>
            <a:r>
              <a:rPr lang="en-US" sz="3200" b="1" u="sng" dirty="0" smtClean="0">
                <a:solidFill>
                  <a:schemeClr val="bg1"/>
                </a:solidFill>
                <a:latin typeface="Georgia" panose="02040502050405020303" pitchFamily="18" charset="0"/>
              </a:rPr>
              <a:t>the moon under her feet</a:t>
            </a:r>
            <a:r>
              <a:rPr lang="en-US" sz="3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en-US" sz="3200" dirty="0" smtClean="0">
                <a:solidFill>
                  <a:srgbClr val="009999"/>
                </a:solidFill>
                <a:latin typeface="Georgia" panose="02040502050405020303" pitchFamily="18" charset="0"/>
              </a:rPr>
              <a:t>and on her head a crown of </a:t>
            </a:r>
            <a:r>
              <a:rPr lang="en-US" sz="3200" b="1" u="sng" dirty="0" smtClean="0">
                <a:solidFill>
                  <a:srgbClr val="FF0000"/>
                </a:solidFill>
                <a:latin typeface="Georgia" panose="02040502050405020303" pitchFamily="18" charset="0"/>
              </a:rPr>
              <a:t>twelve</a:t>
            </a:r>
            <a:r>
              <a:rPr lang="en-US" sz="3200" dirty="0" smtClean="0">
                <a:solidFill>
                  <a:srgbClr val="009999"/>
                </a:solidFill>
                <a:latin typeface="Georgia" panose="02040502050405020303" pitchFamily="18" charset="0"/>
              </a:rPr>
              <a:t> stars. 							</a:t>
            </a:r>
            <a:r>
              <a:rPr lang="en-US" sz="3200" dirty="0">
                <a:solidFill>
                  <a:srgbClr val="009999"/>
                </a:solidFill>
                <a:latin typeface="Georgia" panose="02040502050405020303" pitchFamily="18" charset="0"/>
              </a:rPr>
              <a:t> </a:t>
            </a:r>
            <a:r>
              <a:rPr lang="en-US" sz="3200" dirty="0" smtClean="0">
                <a:solidFill>
                  <a:srgbClr val="009999"/>
                </a:solidFill>
                <a:latin typeface="Georgia" panose="02040502050405020303" pitchFamily="18" charset="0"/>
              </a:rPr>
              <a:t>     </a:t>
            </a:r>
            <a:r>
              <a:rPr lang="en-US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HalleluYah</a:t>
            </a:r>
            <a:r>
              <a:rPr lang="en-US" dirty="0" smtClean="0">
                <a:solidFill>
                  <a:schemeClr val="bg1"/>
                </a:solidFill>
                <a:latin typeface="Georgia" panose="02040502050405020303" pitchFamily="18" charset="0"/>
              </a:rPr>
              <a:t> Scriptures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91238" y="207428"/>
            <a:ext cx="11590986" cy="1746063"/>
          </a:xfrm>
          <a:solidFill>
            <a:srgbClr val="2FF1D1"/>
          </a:solidFill>
          <a:ln w="5715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prstTxWarp prst="textChevron">
              <a:avLst/>
            </a:prstTxWarp>
            <a:noAutofit/>
            <a:sp3d extrusionH="57150">
              <a:bevelT h="25400" prst="softRound"/>
            </a:sp3d>
          </a:bodyPr>
          <a:lstStyle/>
          <a:p>
            <a:pPr algn="ctr"/>
            <a:r>
              <a:rPr lang="en-US" sz="5400" b="1" i="1" cap="none" dirty="0" smtClean="0">
                <a:ln w="38100" cmpd="sng">
                  <a:solidFill>
                    <a:srgbClr val="00808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Georgia" panose="02040502050405020303" pitchFamily="18" charset="0"/>
              </a:rPr>
              <a:t>Revelation 12:1</a:t>
            </a:r>
            <a:endParaRPr lang="en-US" sz="5400" b="1" i="1" cap="none" dirty="0">
              <a:ln w="38100" cmpd="sng">
                <a:solidFill>
                  <a:srgbClr val="008080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Georgia" panose="02040502050405020303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606640" y="64801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6690" y="5203371"/>
            <a:ext cx="10820402" cy="1371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The woman described here is non other than </a:t>
            </a:r>
            <a:r>
              <a:rPr lang="en-US" sz="3200" b="1" i="1" dirty="0" err="1" smtClean="0">
                <a:ln>
                  <a:solidFill>
                    <a:schemeClr val="bg1"/>
                  </a:solidFill>
                </a:ln>
                <a:solidFill>
                  <a:srgbClr val="FF00FF"/>
                </a:solidFill>
                <a:effectLst>
                  <a:glow rad="127000">
                    <a:srgbClr val="FFFF00"/>
                  </a:glow>
                </a:effectLst>
                <a:latin typeface="Comic Sans MS" pitchFamily="66" charset="0"/>
              </a:rPr>
              <a:t>Bethula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the 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Bride of </a:t>
            </a:r>
            <a:r>
              <a:rPr lang="en-US" sz="3200" dirty="0" smtClean="0">
                <a:solidFill>
                  <a:srgbClr val="0000CC"/>
                </a:solidFill>
              </a:rPr>
              <a:t>Yahusha.  </a:t>
            </a:r>
            <a:r>
              <a:rPr lang="en-US" sz="3200" dirty="0" smtClean="0">
                <a:solidFill>
                  <a:schemeClr val="bg1"/>
                </a:solidFill>
              </a:rPr>
              <a:t>Let’s look into the description of her glory.</a:t>
            </a:r>
            <a:endParaRPr lang="en-CA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18627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817" y="93517"/>
            <a:ext cx="11722509" cy="976745"/>
          </a:xfrm>
          <a:solidFill>
            <a:srgbClr val="0070C0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Autofit/>
            <a:sp3d extrusionH="57150">
              <a:bevelT h="25400" prst="softRound"/>
            </a:sp3d>
          </a:bodyPr>
          <a:lstStyle/>
          <a:p>
            <a:pPr algn="ctr"/>
            <a:r>
              <a:rPr lang="en-US" sz="44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itchFamily="34" charset="0"/>
              </a:rPr>
              <a:t>The </a:t>
            </a:r>
            <a:r>
              <a:rPr lang="en-US" sz="4400" b="1" u="sng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itchFamily="34" charset="0"/>
              </a:rPr>
              <a:t>LUNAR Based</a:t>
            </a:r>
            <a:r>
              <a:rPr lang="en-US" sz="44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itchFamily="34" charset="0"/>
              </a:rPr>
              <a:t> </a:t>
            </a:r>
            <a:r>
              <a:rPr lang="en-US" sz="44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- </a:t>
            </a:r>
            <a:r>
              <a:rPr lang="en-US" sz="4400" b="1" i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Isaiah Option </a:t>
            </a:r>
            <a:r>
              <a:rPr lang="en-US" sz="4400" b="1" i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127000">
                    <a:srgbClr val="FFFF00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#2</a:t>
            </a:r>
            <a:r>
              <a:rPr lang="en-US" sz="4400" b="1" i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!</a:t>
            </a:r>
            <a:endParaRPr lang="en-US" sz="4400" b="1" i="1" cap="none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glow rad="127000">
                  <a:srgbClr val="FFFF00"/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231" y="5614551"/>
            <a:ext cx="9867942" cy="1064041"/>
          </a:xfrm>
          <a:solidFill>
            <a:schemeClr val="bg1">
              <a:lumMod val="85000"/>
              <a:lumOff val="15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Autofit/>
            <a:sp3d extrusionH="57150">
              <a:bevelT w="38100" h="38100"/>
            </a:sp3d>
          </a:bodyPr>
          <a:lstStyle/>
          <a:p>
            <a:pPr marL="0" indent="0" algn="ctr">
              <a:buNone/>
            </a:pPr>
            <a:r>
              <a:rPr lang="en-US" sz="4000" b="1" i="1" u="sng" dirty="0" smtClean="0">
                <a:solidFill>
                  <a:srgbClr val="FF0066"/>
                </a:solidFill>
              </a:rPr>
              <a:t>Is Isaiah </a:t>
            </a:r>
            <a:r>
              <a:rPr lang="en-US" sz="4000" b="1" i="1" u="sng" dirty="0">
                <a:solidFill>
                  <a:srgbClr val="FF0066"/>
                </a:solidFill>
              </a:rPr>
              <a:t>still </a:t>
            </a:r>
            <a:r>
              <a:rPr lang="en-US" sz="4000" b="1" i="1" u="sng" dirty="0" smtClean="0">
                <a:solidFill>
                  <a:srgbClr val="FF0066"/>
                </a:solidFill>
              </a:rPr>
              <a:t>a liar and a false prophet </a:t>
            </a:r>
            <a:r>
              <a:rPr lang="en-US" sz="4000" b="1" i="1" dirty="0" smtClean="0">
                <a:solidFill>
                  <a:srgbClr val="FF0066"/>
                </a:solidFill>
              </a:rPr>
              <a:t>-</a:t>
            </a:r>
            <a:r>
              <a:rPr lang="en-US" sz="4000" b="1" i="1" u="sng" dirty="0" smtClean="0">
                <a:solidFill>
                  <a:srgbClr val="FF0066"/>
                </a:solidFill>
              </a:rPr>
              <a:t/>
            </a:r>
            <a:br>
              <a:rPr lang="en-US" sz="4000" b="1" i="1" u="sng" dirty="0" smtClean="0">
                <a:solidFill>
                  <a:srgbClr val="FF0066"/>
                </a:solidFill>
              </a:rPr>
            </a:br>
            <a:r>
              <a:rPr lang="en-US" sz="4000" dirty="0" smtClean="0"/>
              <a:t> </a:t>
            </a:r>
            <a:r>
              <a:rPr lang="en-US" sz="3200" dirty="0" smtClean="0"/>
              <a:t>{if the lunar based theory has been accepted}?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6373091" y="1353995"/>
            <a:ext cx="5597235" cy="4063131"/>
          </a:xfrm>
          <a:prstGeom prst="rect">
            <a:avLst/>
          </a:prstGeom>
          <a:gradFill>
            <a:gsLst>
              <a:gs pos="0">
                <a:srgbClr val="CC66FF">
                  <a:alpha val="46000"/>
                </a:srgbClr>
              </a:gs>
              <a:gs pos="42000">
                <a:srgbClr val="00FF00">
                  <a:alpha val="46000"/>
                </a:srgbClr>
              </a:gs>
              <a:gs pos="70000">
                <a:srgbClr val="FFFF00">
                  <a:alpha val="44000"/>
                </a:srgbClr>
              </a:gs>
              <a:gs pos="100000">
                <a:srgbClr val="FF0066">
                  <a:alpha val="53000"/>
                </a:srgbClr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tlCol="0" anchor="ctr">
            <a:sp3d extrusionH="57150">
              <a:bevelT w="38100" h="38100"/>
            </a:sp3d>
          </a:bodyPr>
          <a:lstStyle/>
          <a:p>
            <a:r>
              <a:rPr lang="en-US" sz="4800" b="1" u="sng" dirty="0" smtClean="0">
                <a:solidFill>
                  <a:srgbClr val="FF8001"/>
                </a:solidFill>
                <a:effectLst>
                  <a:glow rad="127000">
                    <a:srgbClr val="2FF1D1"/>
                  </a:glow>
                </a:effectLst>
              </a:rPr>
              <a:t>If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800" dirty="0" smtClean="0">
                <a:solidFill>
                  <a:schemeClr val="bg1"/>
                </a:solidFill>
              </a:rPr>
              <a:t>the Moon no longer withdraws itself </a:t>
            </a:r>
            <a:r>
              <a:rPr lang="en-US" sz="3800" dirty="0" smtClean="0">
                <a:solidFill>
                  <a:srgbClr val="FFFF00"/>
                </a:solidFill>
              </a:rPr>
              <a:t>(Isa 60:20) </a:t>
            </a:r>
            <a:r>
              <a:rPr lang="en-US" sz="3800" dirty="0" smtClean="0">
                <a:solidFill>
                  <a:schemeClr val="bg1"/>
                </a:solidFill>
              </a:rPr>
              <a:t>providing new phases and namely a </a:t>
            </a:r>
            <a:r>
              <a:rPr lang="en-US" sz="3800" u="sng" dirty="0" smtClean="0">
                <a:solidFill>
                  <a:schemeClr val="bg1"/>
                </a:solidFill>
              </a:rPr>
              <a:t>new moon</a:t>
            </a:r>
            <a:r>
              <a:rPr lang="en-US" sz="3800" dirty="0" smtClean="0">
                <a:solidFill>
                  <a:schemeClr val="bg1"/>
                </a:solidFill>
              </a:rPr>
              <a:t>, </a:t>
            </a:r>
            <a:r>
              <a:rPr lang="en-US" sz="3800" b="1" dirty="0" smtClean="0">
                <a:solidFill>
                  <a:srgbClr val="FFFF00"/>
                </a:solidFill>
              </a:rPr>
              <a:t>then Isaiah 66:23 is </a:t>
            </a:r>
            <a:r>
              <a:rPr lang="en-US" sz="3800" b="1" u="sng" dirty="0" smtClean="0">
                <a:solidFill>
                  <a:srgbClr val="FFFF00"/>
                </a:solidFill>
              </a:rPr>
              <a:t>FALSE</a:t>
            </a:r>
            <a:r>
              <a:rPr lang="en-US" sz="3800" b="1" dirty="0" smtClean="0">
                <a:solidFill>
                  <a:srgbClr val="FFFF00"/>
                </a:solidFill>
              </a:rPr>
              <a:t>!  </a:t>
            </a:r>
            <a:r>
              <a:rPr lang="en-US" sz="3600" b="1" dirty="0" smtClean="0">
                <a:solidFill>
                  <a:srgbClr val="FFFF00"/>
                </a:solidFill>
              </a:rPr>
              <a:t/>
            </a:r>
            <a:br>
              <a:rPr lang="en-US" sz="3600" b="1" dirty="0" smtClean="0">
                <a:solidFill>
                  <a:srgbClr val="FFFF00"/>
                </a:solidFill>
              </a:rPr>
            </a:br>
            <a:r>
              <a:rPr lang="en-US" sz="3600" b="1" dirty="0" smtClean="0">
                <a:solidFill>
                  <a:schemeClr val="bg1"/>
                </a:solidFill>
              </a:rPr>
              <a:t>See option below-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7817" y="1342015"/>
            <a:ext cx="5860473" cy="405938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tlCol="0" anchor="ctr">
            <a:sp3d extrusionH="57150">
              <a:bevelT w="38100" h="38100"/>
            </a:sp3d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Isa 66:23  </a:t>
            </a:r>
            <a:r>
              <a:rPr lang="en-US" sz="3800" dirty="0"/>
              <a:t>“And it shall be that from </a:t>
            </a:r>
            <a:r>
              <a:rPr lang="en-US" sz="3800" b="1" u="sng" dirty="0">
                <a:solidFill>
                  <a:srgbClr val="00FF00"/>
                </a:solidFill>
              </a:rPr>
              <a:t>New Moon </a:t>
            </a:r>
            <a:r>
              <a:rPr lang="en-US" sz="3800" dirty="0"/>
              <a:t>to </a:t>
            </a:r>
            <a:r>
              <a:rPr lang="en-US" sz="3800" b="1" u="sng" dirty="0">
                <a:solidFill>
                  <a:srgbClr val="00FF00"/>
                </a:solidFill>
              </a:rPr>
              <a:t>New Moon</a:t>
            </a:r>
            <a:r>
              <a:rPr lang="en-US" sz="3800" dirty="0">
                <a:solidFill>
                  <a:srgbClr val="00FF00"/>
                </a:solidFill>
              </a:rPr>
              <a:t>, </a:t>
            </a:r>
            <a:r>
              <a:rPr lang="en-US" sz="3800" dirty="0"/>
              <a:t>and from Sabbath to Sabbath, all flesh shall come to worship before Me,” declares </a:t>
            </a:r>
            <a:r>
              <a:rPr lang="he-IL" sz="3800" dirty="0" smtClean="0">
                <a:solidFill>
                  <a:srgbClr val="00B0FF"/>
                </a:solidFill>
              </a:rPr>
              <a:t>יהוה</a:t>
            </a:r>
            <a:r>
              <a:rPr lang="en-US" sz="3800" dirty="0" smtClean="0">
                <a:solidFill>
                  <a:srgbClr val="00B0FF"/>
                </a:solidFill>
              </a:rPr>
              <a:t> </a:t>
            </a:r>
            <a:r>
              <a:rPr lang="en-US" sz="3800" b="1" dirty="0" smtClean="0">
                <a:solidFill>
                  <a:srgbClr val="00B0FF"/>
                </a:solidFill>
              </a:rPr>
              <a:t>[Yahuah]. </a:t>
            </a:r>
            <a:endParaRPr lang="en-US" sz="3800" b="1" dirty="0">
              <a:solidFill>
                <a:srgbClr val="00B0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37511" y="6458700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80</a:t>
            </a:fld>
            <a:endParaRPr lang="en-US" dirty="0"/>
          </a:p>
        </p:txBody>
      </p:sp>
      <p:sp>
        <p:nvSpPr>
          <p:cNvPr id="13" name="Curved Left Arrow 12"/>
          <p:cNvSpPr/>
          <p:nvPr/>
        </p:nvSpPr>
        <p:spPr>
          <a:xfrm>
            <a:off x="10211792" y="4835235"/>
            <a:ext cx="1191494" cy="1399309"/>
          </a:xfrm>
          <a:prstGeom prst="curvedLeftArrow">
            <a:avLst>
              <a:gd name="adj1" fmla="val 17873"/>
              <a:gd name="adj2" fmla="val 50000"/>
              <a:gd name="adj3" fmla="val 32018"/>
            </a:avLst>
          </a:prstGeom>
          <a:gradFill flip="none" rotWithShape="1">
            <a:gsLst>
              <a:gs pos="34000">
                <a:srgbClr val="00FF00"/>
              </a:gs>
              <a:gs pos="55000">
                <a:srgbClr val="FFFF00"/>
              </a:gs>
              <a:gs pos="75000">
                <a:srgbClr val="FF0066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19447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8" dur="7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  <p:bldP spid="13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66FF"/>
            </a:gs>
            <a:gs pos="42000">
              <a:srgbClr val="00FF00"/>
            </a:gs>
            <a:gs pos="70000">
              <a:srgbClr val="FFFF00"/>
            </a:gs>
            <a:gs pos="100000">
              <a:srgbClr val="FF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162" y="533400"/>
            <a:ext cx="10948106" cy="5733474"/>
          </a:xfrm>
          <a:solidFill>
            <a:schemeClr val="accent2">
              <a:lumMod val="20000"/>
              <a:lumOff val="80000"/>
            </a:schemeClr>
          </a:solidFill>
          <a:ln w="76200">
            <a:solidFill>
              <a:srgbClr val="60F3FA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2880" tIns="91440" anchor="ctr">
            <a:normAutofit/>
            <a:sp3d extrusionH="57150">
              <a:bevelT h="25400" prst="softRound"/>
            </a:sp3d>
          </a:bodyPr>
          <a:lstStyle/>
          <a:p>
            <a:pPr marL="0" indent="0" algn="ctr">
              <a:spcAft>
                <a:spcPts val="1800"/>
              </a:spcAft>
              <a:buNone/>
            </a:pPr>
            <a:r>
              <a:rPr lang="en-US" sz="3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Sadly, if one chooses the lunar based method of worship, </a:t>
            </a:r>
            <a:br>
              <a:rPr lang="en-US" sz="3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 a devastating decision must be made concerning the opposing messages seen in Isaiah.</a:t>
            </a:r>
          </a:p>
          <a:p>
            <a:pPr marL="0" indent="0" algn="ctr">
              <a:spcAft>
                <a:spcPts val="1800"/>
              </a:spcAft>
              <a:buNone/>
            </a:pPr>
            <a:r>
              <a:rPr lang="en-US" sz="3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can be extremely thankful to </a:t>
            </a:r>
            <a:r>
              <a:rPr lang="en-US" sz="3200" dirty="0" smtClean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Yahuah</a:t>
            </a:r>
            <a:r>
              <a:rPr lang="en-US" sz="3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that He has given us another option revealed throughout the Scriptures! </a:t>
            </a:r>
            <a:endParaRPr lang="en-US" sz="3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spcAft>
                <a:spcPts val="1800"/>
              </a:spcAft>
              <a:buNone/>
            </a:pPr>
            <a:r>
              <a:rPr lang="en-US" sz="3200" b="1" i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The Keys to Understanding timing issues are:  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sz="4000" b="1" i="1" dirty="0" smtClean="0">
                <a:ln>
                  <a:solidFill>
                    <a:srgbClr val="FF0066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92100">
                    <a:srgbClr val="FFFF00"/>
                  </a:glow>
                </a:effectLst>
                <a:latin typeface="Georgia" panose="02040502050405020303" pitchFamily="18" charset="0"/>
              </a:rPr>
              <a:t>	 </a:t>
            </a:r>
            <a:r>
              <a:rPr lang="en-US" sz="3200" b="1" dirty="0" smtClean="0">
                <a:solidFill>
                  <a:schemeClr val="bg1"/>
                </a:solidFill>
                <a:latin typeface="Georgia" pitchFamily="18" charset="0"/>
              </a:rPr>
              <a:t>1</a:t>
            </a:r>
            <a:r>
              <a:rPr lang="en-US" sz="3200" b="1" dirty="0">
                <a:solidFill>
                  <a:schemeClr val="bg1"/>
                </a:solidFill>
                <a:latin typeface="Georgia" pitchFamily="18" charset="0"/>
              </a:rPr>
              <a:t>. </a:t>
            </a:r>
            <a:r>
              <a:rPr lang="en-US" sz="3200" b="1" dirty="0" smtClean="0">
                <a:solidFill>
                  <a:schemeClr val="bg1"/>
                </a:solidFill>
                <a:latin typeface="Georgia" pitchFamily="18" charset="0"/>
              </a:rPr>
              <a:t>   </a:t>
            </a:r>
            <a:r>
              <a:rPr lang="en-US" sz="4000" b="1" i="1" dirty="0" smtClean="0">
                <a:ln>
                  <a:solidFill>
                    <a:srgbClr val="FF0066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92100">
                    <a:srgbClr val="FFFF00"/>
                  </a:glow>
                </a:effectLst>
                <a:latin typeface="Georgia" panose="02040502050405020303" pitchFamily="18" charset="0"/>
              </a:rPr>
              <a:t>The Tequfah </a:t>
            </a:r>
            <a:r>
              <a:rPr lang="en-US" sz="4000" b="1" i="1" dirty="0" smtClean="0">
                <a:ln>
                  <a:solidFill>
                    <a:srgbClr val="FF0066"/>
                  </a:solidFill>
                </a:ln>
                <a:solidFill>
                  <a:schemeClr val="accent4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> 	</a:t>
            </a:r>
            <a:r>
              <a:rPr lang="en-US" sz="4000" b="1" i="1" u="sng" dirty="0" smtClean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>&amp;</a:t>
            </a:r>
            <a:r>
              <a:rPr lang="en-US" sz="4000" b="1" i="1" dirty="0" smtClean="0">
                <a:ln>
                  <a:solidFill>
                    <a:srgbClr val="FF0066"/>
                  </a:solidFill>
                </a:ln>
                <a:solidFill>
                  <a:schemeClr val="accent4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>  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sz="3200" b="1" dirty="0" smtClean="0">
                <a:solidFill>
                  <a:schemeClr val="bg1"/>
                </a:solidFill>
                <a:latin typeface="Georgia" pitchFamily="18" charset="0"/>
              </a:rPr>
              <a:t>      2</a:t>
            </a:r>
            <a:r>
              <a:rPr lang="en-US" sz="3200" b="1" dirty="0">
                <a:solidFill>
                  <a:schemeClr val="bg1"/>
                </a:solidFill>
                <a:latin typeface="Georgia" pitchFamily="18" charset="0"/>
              </a:rPr>
              <a:t>. </a:t>
            </a:r>
            <a:r>
              <a:rPr lang="en-US" sz="3200" b="1" dirty="0" smtClean="0">
                <a:solidFill>
                  <a:schemeClr val="bg1"/>
                </a:solidFill>
                <a:latin typeface="Georgia" pitchFamily="18" charset="0"/>
              </a:rPr>
              <a:t>   </a:t>
            </a:r>
            <a:r>
              <a:rPr lang="en-US" sz="4000" b="1" i="1" dirty="0" smtClean="0">
                <a:ln>
                  <a:solidFill>
                    <a:srgbClr val="FF0066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292100">
                    <a:srgbClr val="FFFF00"/>
                  </a:glow>
                </a:effectLst>
                <a:latin typeface="Georgia" panose="02040502050405020303" pitchFamily="18" charset="0"/>
              </a:rPr>
              <a:t>Learning to Count!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640833" y="64801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82086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735" y="124692"/>
            <a:ext cx="11211502" cy="1122218"/>
          </a:xfrm>
          <a:solidFill>
            <a:schemeClr val="accent1">
              <a:lumMod val="40000"/>
              <a:lumOff val="60000"/>
            </a:schemeClr>
          </a:solidFill>
          <a:ln w="38100">
            <a:solidFill>
              <a:srgbClr val="CC66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Autofit/>
            <a:sp3d extrusionH="57150">
              <a:bevelT h="25400" prst="softRound"/>
            </a:sp3d>
          </a:bodyPr>
          <a:lstStyle/>
          <a:p>
            <a:pPr algn="ctr"/>
            <a:r>
              <a:rPr lang="en-US" sz="54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E7F00"/>
                </a:solidFill>
                <a:latin typeface="+mn-lt"/>
              </a:rPr>
              <a:t>Clarification for – “NEW MOON”</a:t>
            </a:r>
            <a:endParaRPr lang="en-US" sz="5400" b="1" cap="none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E7F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109" y="1394751"/>
            <a:ext cx="11762509" cy="5191246"/>
          </a:xfrm>
          <a:solidFill>
            <a:schemeClr val="accent6">
              <a:lumMod val="20000"/>
              <a:lumOff val="80000"/>
            </a:schemeClr>
          </a:solidFill>
          <a:ln w="57150">
            <a:solidFill>
              <a:srgbClr val="43C0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182880" tIns="182880" anchor="t">
            <a:normAutofit/>
            <a:sp3d extrusionH="57150">
              <a:bevelT h="25400" prst="softRound"/>
            </a:sp3d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FF8001"/>
                </a:solidFill>
              </a:rPr>
              <a:t>The word </a:t>
            </a:r>
            <a:r>
              <a:rPr lang="en-US" sz="3200" b="1" dirty="0" smtClean="0">
                <a:solidFill>
                  <a:srgbClr val="FF8001"/>
                </a:solidFill>
              </a:rPr>
              <a:t>–</a:t>
            </a:r>
            <a:r>
              <a:rPr lang="en-US" sz="3200" dirty="0" smtClean="0">
                <a:solidFill>
                  <a:srgbClr val="FF8001"/>
                </a:solidFill>
              </a:rPr>
              <a:t> </a:t>
            </a:r>
            <a:r>
              <a:rPr lang="en-US" sz="3200" b="1" u="sng" dirty="0" smtClean="0">
                <a:solidFill>
                  <a:srgbClr val="CC66FF"/>
                </a:solidFill>
              </a:rPr>
              <a:t>chodesh</a:t>
            </a:r>
            <a:r>
              <a:rPr lang="en-US" sz="3200" dirty="0" smtClean="0">
                <a:solidFill>
                  <a:srgbClr val="FF8001"/>
                </a:solidFill>
              </a:rPr>
              <a:t> </a:t>
            </a:r>
            <a:r>
              <a:rPr lang="en-US" sz="3200" b="1" dirty="0" smtClean="0">
                <a:solidFill>
                  <a:srgbClr val="FF8001"/>
                </a:solidFill>
              </a:rPr>
              <a:t>–</a:t>
            </a:r>
            <a:r>
              <a:rPr lang="en-US" sz="3200" dirty="0" smtClean="0">
                <a:solidFill>
                  <a:srgbClr val="FF8001"/>
                </a:solidFill>
              </a:rPr>
              <a:t> </a:t>
            </a:r>
            <a:r>
              <a:rPr lang="en-US" sz="3200" dirty="0" smtClean="0">
                <a:solidFill>
                  <a:srgbClr val="CC66FF"/>
                </a:solidFill>
              </a:rPr>
              <a:t>(the renewing/the rebuilding) </a:t>
            </a:r>
            <a:r>
              <a:rPr lang="en-US" sz="3200" dirty="0" smtClean="0">
                <a:solidFill>
                  <a:srgbClr val="FF8001"/>
                </a:solidFill>
              </a:rPr>
              <a:t>as seen in the </a:t>
            </a:r>
            <a:r>
              <a:rPr lang="en-US" sz="3200" dirty="0" smtClean="0">
                <a:solidFill>
                  <a:srgbClr val="00B050"/>
                </a:solidFill>
              </a:rPr>
              <a:t>Tanach</a:t>
            </a:r>
            <a:r>
              <a:rPr lang="en-US" sz="3200" dirty="0" smtClean="0">
                <a:solidFill>
                  <a:srgbClr val="FF8001"/>
                </a:solidFill>
              </a:rPr>
              <a:t> (Old Testament), has been 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dirty="0" err="1" smtClean="0">
                <a:solidFill>
                  <a:schemeClr val="bg1"/>
                </a:solidFill>
              </a:rPr>
              <a:t>mis</a:t>
            </a:r>
            <a:r>
              <a:rPr lang="en-US" sz="3200" dirty="0" smtClean="0">
                <a:solidFill>
                  <a:schemeClr val="bg1"/>
                </a:solidFill>
              </a:rPr>
              <a:t>)</a:t>
            </a:r>
            <a:r>
              <a:rPr lang="en-US" sz="3200" dirty="0" smtClean="0">
                <a:solidFill>
                  <a:srgbClr val="FF8001"/>
                </a:solidFill>
              </a:rPr>
              <a:t>translated as </a:t>
            </a:r>
            <a:r>
              <a:rPr lang="en-US" sz="3200" b="1" dirty="0" smtClean="0">
                <a:solidFill>
                  <a:srgbClr val="FF8001"/>
                </a:solidFill>
              </a:rPr>
              <a:t>–</a:t>
            </a:r>
            <a:r>
              <a:rPr lang="en-US" sz="3200" dirty="0" smtClean="0">
                <a:solidFill>
                  <a:srgbClr val="FF8001"/>
                </a:solidFill>
              </a:rPr>
              <a:t> </a:t>
            </a:r>
            <a:r>
              <a:rPr lang="en-US" sz="3200" b="1" dirty="0" smtClean="0">
                <a:solidFill>
                  <a:srgbClr val="FF0066"/>
                </a:solidFill>
              </a:rPr>
              <a:t>new moon </a:t>
            </a:r>
            <a:r>
              <a:rPr lang="en-US" sz="3200" b="1" dirty="0" smtClean="0">
                <a:solidFill>
                  <a:srgbClr val="FF8001"/>
                </a:solidFill>
              </a:rPr>
              <a:t>–</a:t>
            </a:r>
            <a:r>
              <a:rPr lang="en-US" sz="3200" dirty="0" smtClean="0">
                <a:solidFill>
                  <a:srgbClr val="FF8001"/>
                </a:solidFill>
              </a:rPr>
              <a:t> in our copies of the Scriptures.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FF8001"/>
                </a:solidFill>
              </a:rPr>
              <a:t>This </a:t>
            </a:r>
            <a:r>
              <a:rPr lang="en-US" sz="3200" u="sng" dirty="0" smtClean="0">
                <a:solidFill>
                  <a:srgbClr val="FF8001"/>
                </a:solidFill>
              </a:rPr>
              <a:t>contamination in translation</a:t>
            </a:r>
            <a:r>
              <a:rPr lang="en-US" sz="3200" dirty="0" smtClean="0">
                <a:solidFill>
                  <a:srgbClr val="FF8001"/>
                </a:solidFill>
              </a:rPr>
              <a:t> does </a:t>
            </a:r>
            <a:r>
              <a:rPr lang="en-US" sz="3200" b="1" dirty="0" smtClean="0">
                <a:solidFill>
                  <a:srgbClr val="FF0066"/>
                </a:solidFill>
              </a:rPr>
              <a:t>NOT CORRECTLY REFLECT </a:t>
            </a:r>
            <a:br>
              <a:rPr lang="en-US" sz="3200" b="1" dirty="0" smtClean="0">
                <a:solidFill>
                  <a:srgbClr val="FF0066"/>
                </a:solidFill>
              </a:rPr>
            </a:br>
            <a:r>
              <a:rPr lang="en-US" sz="3200" dirty="0" smtClean="0">
                <a:solidFill>
                  <a:srgbClr val="FF8001"/>
                </a:solidFill>
              </a:rPr>
              <a:t>the true definitions extracted from the original Hebrew manuscript. 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FF8001"/>
                </a:solidFill>
              </a:rPr>
              <a:t>It is a </a:t>
            </a:r>
            <a:r>
              <a:rPr lang="en-US" sz="3200" b="1" dirty="0" smtClean="0">
                <a:solidFill>
                  <a:srgbClr val="FF0066"/>
                </a:solidFill>
              </a:rPr>
              <a:t>false translation </a:t>
            </a:r>
            <a:r>
              <a:rPr lang="en-US" sz="3200" dirty="0" smtClean="0">
                <a:solidFill>
                  <a:srgbClr val="FF8001"/>
                </a:solidFill>
              </a:rPr>
              <a:t>derived from the time the </a:t>
            </a:r>
            <a:r>
              <a:rPr lang="en-US" sz="3200" b="1" dirty="0" err="1" smtClean="0">
                <a:solidFill>
                  <a:srgbClr val="C00000"/>
                </a:solidFill>
              </a:rPr>
              <a:t>Metonic</a:t>
            </a:r>
            <a:r>
              <a:rPr lang="en-US" sz="3200" b="1" dirty="0" smtClean="0">
                <a:solidFill>
                  <a:srgbClr val="C00000"/>
                </a:solidFill>
              </a:rPr>
              <a:t> Cycle </a:t>
            </a:r>
            <a:br>
              <a:rPr lang="en-US" sz="3200" b="1" dirty="0" smtClean="0">
                <a:solidFill>
                  <a:srgbClr val="C00000"/>
                </a:solidFill>
              </a:rPr>
            </a:br>
            <a:r>
              <a:rPr lang="en-US" sz="2400" dirty="0" smtClean="0">
                <a:solidFill>
                  <a:srgbClr val="C00000"/>
                </a:solidFill>
              </a:rPr>
              <a:t>(the 29.5 day lunar month)</a:t>
            </a:r>
            <a:r>
              <a:rPr lang="en-US" sz="2400" dirty="0" smtClean="0">
                <a:solidFill>
                  <a:srgbClr val="FF8001"/>
                </a:solidFill>
              </a:rPr>
              <a:t> </a:t>
            </a:r>
            <a:r>
              <a:rPr lang="en-US" sz="3200" dirty="0" smtClean="0">
                <a:solidFill>
                  <a:srgbClr val="FF8001"/>
                </a:solidFill>
              </a:rPr>
              <a:t>was infused into the 2</a:t>
            </a:r>
            <a:r>
              <a:rPr lang="en-US" sz="3200" baseline="30000" dirty="0" smtClean="0">
                <a:solidFill>
                  <a:srgbClr val="FF8001"/>
                </a:solidFill>
              </a:rPr>
              <a:t>nd</a:t>
            </a:r>
            <a:r>
              <a:rPr lang="en-US" sz="3200" dirty="0" smtClean="0">
                <a:solidFill>
                  <a:srgbClr val="FF8001"/>
                </a:solidFill>
              </a:rPr>
              <a:t> Temple worship services of the Hasmonean period, just </a:t>
            </a:r>
            <a:r>
              <a:rPr lang="en-US" sz="3200" u="sng" dirty="0" smtClean="0">
                <a:solidFill>
                  <a:srgbClr val="FF8001"/>
                </a:solidFill>
              </a:rPr>
              <a:t>before</a:t>
            </a:r>
            <a:r>
              <a:rPr lang="en-US" sz="3200" dirty="0" smtClean="0">
                <a:solidFill>
                  <a:srgbClr val="FF8001"/>
                </a:solidFill>
              </a:rPr>
              <a:t> </a:t>
            </a:r>
            <a:r>
              <a:rPr lang="en-US" sz="3200" b="1" dirty="0" smtClean="0">
                <a:solidFill>
                  <a:srgbClr val="0000CC"/>
                </a:solidFill>
              </a:rPr>
              <a:t>Yahusha</a:t>
            </a:r>
            <a:r>
              <a:rPr lang="en-US" sz="3200" dirty="0" smtClean="0">
                <a:solidFill>
                  <a:srgbClr val="FF8001"/>
                </a:solidFill>
              </a:rPr>
              <a:t> lived here.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FF8001"/>
                </a:solidFill>
              </a:rPr>
              <a:t>The word </a:t>
            </a:r>
            <a:r>
              <a:rPr lang="en-US" sz="3200" b="1" dirty="0" smtClean="0">
                <a:solidFill>
                  <a:srgbClr val="FF8001"/>
                </a:solidFill>
              </a:rPr>
              <a:t>–</a:t>
            </a:r>
            <a:r>
              <a:rPr lang="en-US" sz="3200" dirty="0" smtClean="0">
                <a:solidFill>
                  <a:srgbClr val="FF8001"/>
                </a:solidFill>
              </a:rPr>
              <a:t> </a:t>
            </a:r>
            <a:r>
              <a:rPr lang="en-US" sz="3200" b="1" dirty="0" err="1" smtClean="0">
                <a:solidFill>
                  <a:srgbClr val="CC66FF"/>
                </a:solidFill>
              </a:rPr>
              <a:t>chodesh</a:t>
            </a:r>
            <a:r>
              <a:rPr lang="en-US" sz="3200" dirty="0" smtClean="0">
                <a:solidFill>
                  <a:srgbClr val="FF8001"/>
                </a:solidFill>
              </a:rPr>
              <a:t> </a:t>
            </a:r>
            <a:r>
              <a:rPr lang="en-US" sz="3200" b="1" dirty="0" smtClean="0">
                <a:solidFill>
                  <a:srgbClr val="FF8001"/>
                </a:solidFill>
              </a:rPr>
              <a:t>–</a:t>
            </a:r>
            <a:r>
              <a:rPr lang="en-US" sz="3200" dirty="0" smtClean="0">
                <a:solidFill>
                  <a:srgbClr val="FF8001"/>
                </a:solidFill>
              </a:rPr>
              <a:t> </a:t>
            </a:r>
            <a:r>
              <a:rPr lang="en-US" sz="3200" b="1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has absolutely</a:t>
            </a:r>
            <a:r>
              <a:rPr lang="en-US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254000">
                    <a:srgbClr val="FF8001">
                      <a:alpha val="87000"/>
                    </a:srgbClr>
                  </a:glow>
                </a:effectLst>
              </a:rPr>
              <a:t>zero connection </a:t>
            </a:r>
            <a:r>
              <a:rPr lang="en-US" sz="3200" b="1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to the moon</a:t>
            </a:r>
            <a:r>
              <a:rPr lang="en-US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endParaRPr lang="en-US" sz="32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40833" y="64801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93397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938" y="96934"/>
            <a:ext cx="9595413" cy="879811"/>
          </a:xfr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  <a:sp3d extrusionH="57150">
              <a:bevelT w="38100" h="38100"/>
            </a:sp3d>
          </a:bodyPr>
          <a:lstStyle/>
          <a:p>
            <a:pPr algn="ctr"/>
            <a:r>
              <a:rPr lang="en-US" sz="44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n-lt"/>
              </a:rPr>
              <a:t>Clarification of </a:t>
            </a:r>
            <a:r>
              <a:rPr lang="en-US" sz="4400" b="1" u="sng" cap="none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n-lt"/>
              </a:rPr>
              <a:t>N</a:t>
            </a:r>
            <a:r>
              <a:rPr lang="en-US" sz="4400" b="1" u="sng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n-lt"/>
              </a:rPr>
              <a:t>ew </a:t>
            </a:r>
            <a:r>
              <a:rPr lang="en-US" sz="4400" b="1" u="sng" cap="none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n-lt"/>
              </a:rPr>
              <a:t>M</a:t>
            </a:r>
            <a:r>
              <a:rPr lang="en-US" sz="4400" b="1" u="sng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n-lt"/>
              </a:rPr>
              <a:t>oon</a:t>
            </a:r>
            <a:r>
              <a:rPr lang="en-US" sz="44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n-lt"/>
              </a:rPr>
              <a:t> (</a:t>
            </a:r>
            <a:r>
              <a:rPr lang="en-US" sz="4400" b="1" cap="none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n-lt"/>
              </a:rPr>
              <a:t>con’t</a:t>
            </a:r>
            <a:r>
              <a:rPr lang="en-US" sz="44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n-lt"/>
              </a:rPr>
              <a:t>)</a:t>
            </a:r>
            <a:endParaRPr lang="en-US" sz="4400" b="1" cap="none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063" y="1139635"/>
            <a:ext cx="11758410" cy="5413565"/>
          </a:xfrm>
          <a:solidFill>
            <a:schemeClr val="accent6">
              <a:lumMod val="20000"/>
              <a:lumOff val="80000"/>
            </a:schemeClr>
          </a:solidFill>
          <a:ln w="57150">
            <a:solidFill>
              <a:srgbClr val="43C0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91440">
            <a:normAutofit/>
            <a:sp3d extrusionH="57150">
              <a:bevelT w="38100" h="38100"/>
            </a:sp3d>
          </a:bodyPr>
          <a:lstStyle/>
          <a:p>
            <a:pPr marL="0" indent="0" algn="ctr">
              <a:buNone/>
            </a:pPr>
            <a:r>
              <a:rPr lang="en-US" sz="3200" b="1" u="sng" dirty="0" err="1" smtClean="0">
                <a:solidFill>
                  <a:srgbClr val="CC66FF"/>
                </a:solidFill>
              </a:rPr>
              <a:t>Chodesh</a:t>
            </a:r>
            <a:r>
              <a:rPr lang="en-US" sz="3200" dirty="0" smtClean="0">
                <a:solidFill>
                  <a:srgbClr val="FF8001"/>
                </a:solidFill>
              </a:rPr>
              <a:t> (the renewing/the rebuilding, </a:t>
            </a:r>
            <a:r>
              <a:rPr lang="en-US" sz="3200" dirty="0" smtClean="0">
                <a:solidFill>
                  <a:schemeClr val="bg1"/>
                </a:solidFill>
              </a:rPr>
              <a:t>in it’s basic form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  <a:r>
              <a:rPr lang="en-US" sz="3200" dirty="0" smtClean="0">
                <a:solidFill>
                  <a:schemeClr val="bg1"/>
                </a:solidFill>
              </a:rPr>
              <a:t>, 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u="sng" dirty="0" smtClean="0">
                <a:solidFill>
                  <a:srgbClr val="00B050"/>
                </a:solidFill>
              </a:rPr>
              <a:t>when applied to</a:t>
            </a:r>
            <a:r>
              <a:rPr lang="en-US" sz="3200" dirty="0" smtClean="0">
                <a:solidFill>
                  <a:srgbClr val="FF8001"/>
                </a:solidFill>
              </a:rPr>
              <a:t> </a:t>
            </a:r>
            <a:r>
              <a:rPr lang="en-US" sz="3200" b="1" u="sng" dirty="0" smtClean="0">
                <a:solidFill>
                  <a:srgbClr val="CC66FF"/>
                </a:solidFill>
              </a:rPr>
              <a:t>TIME</a:t>
            </a:r>
            <a:r>
              <a:rPr lang="en-US" sz="3200" b="1" dirty="0" smtClean="0">
                <a:solidFill>
                  <a:srgbClr val="CC66FF"/>
                </a:solidFill>
              </a:rPr>
              <a:t>,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rgbClr val="FF8001"/>
                </a:solidFill>
              </a:rPr>
              <a:t>has direct reference to the first cycle, </a:t>
            </a:r>
            <a:br>
              <a:rPr lang="en-US" sz="3200" dirty="0" smtClean="0">
                <a:solidFill>
                  <a:srgbClr val="FF8001"/>
                </a:solidFill>
              </a:rPr>
            </a:br>
            <a:r>
              <a:rPr lang="en-US" sz="3200" dirty="0" smtClean="0">
                <a:solidFill>
                  <a:srgbClr val="FF8001"/>
                </a:solidFill>
              </a:rPr>
              <a:t>or (day) of the month. 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FF8001"/>
                </a:solidFill>
              </a:rPr>
              <a:t>It is the desire of the </a:t>
            </a:r>
            <a:r>
              <a:rPr lang="en-US" sz="3200" b="1" dirty="0" smtClean="0">
                <a:solidFill>
                  <a:srgbClr val="FF0000"/>
                </a:solidFill>
              </a:rPr>
              <a:t>Dragon</a:t>
            </a:r>
            <a:r>
              <a:rPr lang="en-US" sz="3200" dirty="0" smtClean="0">
                <a:solidFill>
                  <a:srgbClr val="FF8001"/>
                </a:solidFill>
              </a:rPr>
              <a:t> to connect this first day of the month with the </a:t>
            </a:r>
            <a:r>
              <a:rPr lang="en-US" sz="3200" b="1" dirty="0" smtClean="0">
                <a:solidFill>
                  <a:srgbClr val="FF0000"/>
                </a:solidFill>
              </a:rPr>
              <a:t>lunar ideals of his own making.  </a:t>
            </a:r>
            <a:r>
              <a:rPr lang="en-US" sz="3200" dirty="0" smtClean="0">
                <a:solidFill>
                  <a:srgbClr val="FF8001"/>
                </a:solidFill>
              </a:rPr>
              <a:t>When one examines closely in our personal research resources, one will find that the moon has but an </a:t>
            </a:r>
            <a:r>
              <a:rPr lang="en-US" sz="3200" b="1" dirty="0" smtClean="0">
                <a:solidFill>
                  <a:srgbClr val="FF0066"/>
                </a:solidFill>
                <a:effectLst>
                  <a:glow rad="393700">
                    <a:schemeClr val="accent6">
                      <a:satMod val="175000"/>
                      <a:alpha val="79000"/>
                    </a:schemeClr>
                  </a:glow>
                </a:effectLst>
              </a:rPr>
              <a:t>INFERRED CONNECTION ONLY!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rgbClr val="008080"/>
                </a:solidFill>
              </a:rPr>
              <a:t>Starting with the Torah we have </a:t>
            </a:r>
            <a:r>
              <a:rPr lang="en-US" sz="3200" b="1" u="sng" dirty="0" smtClean="0">
                <a:solidFill>
                  <a:srgbClr val="008080"/>
                </a:solidFill>
              </a:rPr>
              <a:t>ultra clear instruction</a:t>
            </a:r>
            <a:r>
              <a:rPr lang="en-US" sz="3200" b="1" dirty="0" smtClean="0">
                <a:solidFill>
                  <a:srgbClr val="008080"/>
                </a:solidFill>
              </a:rPr>
              <a:t> to the </a:t>
            </a:r>
            <a:br>
              <a:rPr lang="en-US" sz="3200" b="1" dirty="0" smtClean="0">
                <a:solidFill>
                  <a:srgbClr val="008080"/>
                </a:solidFill>
              </a:rPr>
            </a:br>
            <a:r>
              <a:rPr lang="en-US" sz="3200" b="1" dirty="0" smtClean="0">
                <a:solidFill>
                  <a:srgbClr val="FF0066"/>
                </a:solidFill>
              </a:rPr>
              <a:t>non-existence</a:t>
            </a:r>
            <a:r>
              <a:rPr lang="en-US" sz="3200" b="1" dirty="0" smtClean="0">
                <a:solidFill>
                  <a:srgbClr val="008080"/>
                </a:solidFill>
              </a:rPr>
              <a:t> of the lunar calendar in </a:t>
            </a:r>
            <a:r>
              <a:rPr lang="en-US" sz="3200" b="1" dirty="0" err="1" smtClean="0">
                <a:solidFill>
                  <a:srgbClr val="0000CC"/>
                </a:solidFill>
              </a:rPr>
              <a:t>Yahuah’s</a:t>
            </a:r>
            <a:r>
              <a:rPr lang="en-US" sz="3200" b="1" dirty="0" smtClean="0">
                <a:solidFill>
                  <a:srgbClr val="0000CC"/>
                </a:solidFill>
              </a:rPr>
              <a:t> Kingdom.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If this is all new to you, please ask for the </a:t>
            </a:r>
            <a:r>
              <a:rPr lang="en-US" sz="2400" u="sng" dirty="0" smtClean="0">
                <a:solidFill>
                  <a:schemeClr val="bg1"/>
                </a:solidFill>
              </a:rPr>
              <a:t>mountain of information</a:t>
            </a:r>
            <a:r>
              <a:rPr lang="en-US" sz="2400" dirty="0" smtClean="0">
                <a:solidFill>
                  <a:schemeClr val="bg1"/>
                </a:solidFill>
              </a:rPr>
              <a:t> supporting this statement. 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915956" y="4224270"/>
            <a:ext cx="5276044" cy="1403797"/>
            <a:chOff x="6915956" y="4224270"/>
            <a:chExt cx="5276044" cy="1403797"/>
          </a:xfrm>
        </p:grpSpPr>
        <p:cxnSp>
          <p:nvCxnSpPr>
            <p:cNvPr id="6" name="Straight Arrow Connector 5"/>
            <p:cNvCxnSpPr/>
            <p:nvPr/>
          </p:nvCxnSpPr>
          <p:spPr>
            <a:xfrm flipH="1" flipV="1">
              <a:off x="6915956" y="4597760"/>
              <a:ext cx="4190659" cy="328408"/>
            </a:xfrm>
            <a:prstGeom prst="straightConnector1">
              <a:avLst/>
            </a:prstGeom>
            <a:ln w="76200">
              <a:solidFill>
                <a:schemeClr val="bg1"/>
              </a:solidFill>
              <a:headEnd type="none" w="med" len="med"/>
              <a:tailEnd type="arrow" w="med" len="med"/>
            </a:ln>
            <a:effectLst>
              <a:glow rad="317500">
                <a:srgbClr val="00FF00">
                  <a:alpha val="87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Explosion 1 3"/>
            <p:cNvSpPr/>
            <p:nvPr/>
          </p:nvSpPr>
          <p:spPr>
            <a:xfrm>
              <a:off x="10839719" y="4224270"/>
              <a:ext cx="1352281" cy="1403797"/>
            </a:xfrm>
            <a:prstGeom prst="irregularSeal1">
              <a:avLst/>
            </a:prstGeom>
            <a:solidFill>
              <a:schemeClr val="bg1"/>
            </a:solidFill>
            <a:ln w="76200">
              <a:solidFill>
                <a:srgbClr val="00FF00"/>
              </a:solidFill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88147" y="648339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35956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66FF"/>
            </a:gs>
            <a:gs pos="42000">
              <a:srgbClr val="00FF00"/>
            </a:gs>
            <a:gs pos="70000">
              <a:srgbClr val="FFFF00"/>
            </a:gs>
            <a:gs pos="100000">
              <a:srgbClr val="FF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585" y="1180618"/>
            <a:ext cx="11429708" cy="5490784"/>
          </a:xfrm>
          <a:solidFill>
            <a:schemeClr val="tx1">
              <a:lumMod val="65000"/>
            </a:schemeClr>
          </a:solidFill>
          <a:ln w="7620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lIns="182880">
            <a:noAutofit/>
            <a:sp3d extrusionH="57150">
              <a:bevelT h="25400" prst="softRound"/>
            </a:sp3d>
          </a:bodyPr>
          <a:lstStyle/>
          <a:p>
            <a:pPr marL="457200" indent="-457200">
              <a:buNone/>
            </a:pPr>
            <a:r>
              <a:rPr lang="en-US" sz="4200" b="1" dirty="0" err="1">
                <a:solidFill>
                  <a:srgbClr val="60F3FA"/>
                </a:solidFill>
                <a:latin typeface="Georgia" panose="02040502050405020303" pitchFamily="18" charset="0"/>
              </a:rPr>
              <a:t>Jer</a:t>
            </a:r>
            <a:r>
              <a:rPr lang="en-US" sz="4200" b="1" dirty="0">
                <a:solidFill>
                  <a:srgbClr val="60F3FA"/>
                </a:solidFill>
                <a:latin typeface="Georgia" panose="02040502050405020303" pitchFamily="18" charset="0"/>
              </a:rPr>
              <a:t> 8:2  </a:t>
            </a:r>
            <a:r>
              <a:rPr lang="en-US" sz="4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And </a:t>
            </a:r>
            <a:r>
              <a:rPr lang="en-US" sz="4200" dirty="0">
                <a:solidFill>
                  <a:prstClr val="black"/>
                </a:solidFill>
                <a:latin typeface="Georgia" panose="02040502050405020303" pitchFamily="18" charset="0"/>
              </a:rPr>
              <a:t>shall spread them before the sun and the moon and all the </a:t>
            </a:r>
            <a:r>
              <a:rPr lang="en-US" sz="4200" u="sng" dirty="0">
                <a:solidFill>
                  <a:prstClr val="black"/>
                </a:solidFill>
                <a:latin typeface="Georgia" panose="02040502050405020303" pitchFamily="18" charset="0"/>
              </a:rPr>
              <a:t>host of the heavens, which they have loved</a:t>
            </a:r>
            <a:r>
              <a:rPr lang="en-US" sz="4200" dirty="0">
                <a:solidFill>
                  <a:prstClr val="black"/>
                </a:solidFill>
                <a:latin typeface="Georgia" panose="02040502050405020303" pitchFamily="18" charset="0"/>
              </a:rPr>
              <a:t> and </a:t>
            </a:r>
            <a:r>
              <a:rPr lang="en-US" sz="4200" b="1" dirty="0">
                <a:solidFill>
                  <a:srgbClr val="60F3FA"/>
                </a:solidFill>
                <a:latin typeface="Georgia" panose="02040502050405020303" pitchFamily="18" charset="0"/>
              </a:rPr>
              <a:t>which they have </a:t>
            </a:r>
            <a:r>
              <a:rPr lang="en-US" sz="4200" b="1" dirty="0">
                <a:solidFill>
                  <a:srgbClr val="60F3FA"/>
                </a:solidFill>
                <a:effectLst>
                  <a:glow rad="292100">
                    <a:srgbClr val="CC66FF">
                      <a:alpha val="83000"/>
                    </a:srgbClr>
                  </a:glow>
                </a:effectLst>
                <a:latin typeface="Georgia" panose="02040502050405020303" pitchFamily="18" charset="0"/>
              </a:rPr>
              <a:t>served</a:t>
            </a:r>
            <a:r>
              <a:rPr lang="en-US" sz="4200" b="1" dirty="0">
                <a:solidFill>
                  <a:srgbClr val="60F3FA"/>
                </a:solidFill>
                <a:latin typeface="Georgia" panose="02040502050405020303" pitchFamily="18" charset="0"/>
              </a:rPr>
              <a:t> </a:t>
            </a:r>
            <a:r>
              <a:rPr lang="en-US" sz="4200" dirty="0">
                <a:solidFill>
                  <a:schemeClr val="bg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and</a:t>
            </a:r>
            <a:r>
              <a:rPr lang="en-US" sz="4200" b="1" dirty="0">
                <a:solidFill>
                  <a:srgbClr val="60F3FA"/>
                </a:solidFill>
                <a:latin typeface="Georgia" panose="02040502050405020303" pitchFamily="18" charset="0"/>
              </a:rPr>
              <a:t> </a:t>
            </a:r>
            <a:r>
              <a:rPr lang="en-US" sz="4200" b="1" i="1" u="sng" dirty="0" smtClean="0">
                <a:solidFill>
                  <a:srgbClr val="FF0066"/>
                </a:solidFill>
                <a:latin typeface="Georgia" panose="02040502050405020303" pitchFamily="18" charset="0"/>
              </a:rPr>
              <a:t>AFTER WHICH THEY HAVE</a:t>
            </a:r>
            <a:r>
              <a:rPr lang="en-US" sz="4200" b="1" i="1" dirty="0" smtClean="0">
                <a:solidFill>
                  <a:srgbClr val="FF0066"/>
                </a:solidFill>
                <a:latin typeface="Georgia" panose="02040502050405020303" pitchFamily="18" charset="0"/>
              </a:rPr>
              <a:t> </a:t>
            </a:r>
            <a:r>
              <a:rPr lang="en-US" sz="4200" b="1" i="1" dirty="0" smtClean="0">
                <a:solidFill>
                  <a:srgbClr val="FF0066"/>
                </a:solidFill>
                <a:effectLst>
                  <a:glow rad="190500">
                    <a:srgbClr val="00FF00">
                      <a:alpha val="83000"/>
                    </a:srgbClr>
                  </a:glow>
                </a:effectLst>
                <a:latin typeface="Georgia" panose="02040502050405020303" pitchFamily="18" charset="0"/>
              </a:rPr>
              <a:t>WALKED,</a:t>
            </a:r>
            <a:r>
              <a:rPr lang="en-US" sz="4200" b="1" dirty="0" smtClean="0">
                <a:solidFill>
                  <a:srgbClr val="FF0066"/>
                </a:solidFill>
                <a:effectLst>
                  <a:glow rad="190500">
                    <a:srgbClr val="00FF00">
                      <a:alpha val="83000"/>
                    </a:srgbClr>
                  </a:glow>
                </a:effectLst>
                <a:latin typeface="Georgia" panose="02040502050405020303" pitchFamily="18" charset="0"/>
              </a:rPr>
              <a:t> </a:t>
            </a:r>
            <a:r>
              <a:rPr lang="en-US" sz="4200" u="sng" dirty="0">
                <a:solidFill>
                  <a:prstClr val="black"/>
                </a:solidFill>
                <a:latin typeface="Georgia" panose="02040502050405020303" pitchFamily="18" charset="0"/>
              </a:rPr>
              <a:t>which they have</a:t>
            </a:r>
            <a:r>
              <a:rPr lang="en-US" sz="4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4200" dirty="0">
                <a:solidFill>
                  <a:prstClr val="black"/>
                </a:solidFill>
                <a:effectLst>
                  <a:glow rad="177800">
                    <a:srgbClr val="00FF00">
                      <a:alpha val="84000"/>
                    </a:srgbClr>
                  </a:glow>
                </a:effectLst>
                <a:latin typeface="Georgia" panose="02040502050405020303" pitchFamily="18" charset="0"/>
              </a:rPr>
              <a:t>sought, </a:t>
            </a:r>
            <a:r>
              <a:rPr lang="en-US" sz="4200" dirty="0">
                <a:solidFill>
                  <a:prstClr val="black"/>
                </a:solidFill>
                <a:latin typeface="Georgia" panose="02040502050405020303" pitchFamily="18" charset="0"/>
              </a:rPr>
              <a:t>and to </a:t>
            </a:r>
            <a:r>
              <a:rPr lang="en-US" sz="4200" u="sng" dirty="0">
                <a:solidFill>
                  <a:prstClr val="black"/>
                </a:solidFill>
                <a:latin typeface="Georgia" panose="02040502050405020303" pitchFamily="18" charset="0"/>
              </a:rPr>
              <a:t>which they have</a:t>
            </a:r>
            <a:r>
              <a:rPr lang="en-US" sz="4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4200" dirty="0">
                <a:solidFill>
                  <a:prstClr val="black"/>
                </a:solidFill>
                <a:effectLst>
                  <a:glow rad="317500">
                    <a:srgbClr val="00FF00">
                      <a:alpha val="84000"/>
                    </a:srgbClr>
                  </a:glow>
                </a:effectLst>
                <a:latin typeface="Georgia" panose="02040502050405020303" pitchFamily="18" charset="0"/>
              </a:rPr>
              <a:t>bowed themselves. </a:t>
            </a:r>
            <a:r>
              <a:rPr lang="en-US" sz="4200" dirty="0">
                <a:solidFill>
                  <a:prstClr val="black"/>
                </a:solidFill>
                <a:latin typeface="Georgia" panose="02040502050405020303" pitchFamily="18" charset="0"/>
              </a:rPr>
              <a:t>They shall not be gathered nor buried, </a:t>
            </a:r>
            <a:r>
              <a:rPr lang="en-US" sz="4200" u="sng" dirty="0">
                <a:solidFill>
                  <a:prstClr val="black"/>
                </a:solidFill>
                <a:latin typeface="Georgia" panose="02040502050405020303" pitchFamily="18" charset="0"/>
              </a:rPr>
              <a:t>they shall be for dung</a:t>
            </a:r>
            <a:r>
              <a:rPr lang="en-US" sz="4200" dirty="0">
                <a:solidFill>
                  <a:prstClr val="black"/>
                </a:solidFill>
                <a:latin typeface="Georgia" panose="02040502050405020303" pitchFamily="18" charset="0"/>
              </a:rPr>
              <a:t> on the face of the earth. </a:t>
            </a:r>
            <a:endParaRPr lang="en-US" sz="4200" dirty="0"/>
          </a:p>
        </p:txBody>
      </p:sp>
      <p:sp>
        <p:nvSpPr>
          <p:cNvPr id="2" name="Rectangle 1"/>
          <p:cNvSpPr/>
          <p:nvPr/>
        </p:nvSpPr>
        <p:spPr>
          <a:xfrm>
            <a:off x="2784763" y="160406"/>
            <a:ext cx="6544656" cy="85376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US" sz="6000" b="1" dirty="0" smtClean="0"/>
              <a:t>Jeremiah’s Wisdom</a:t>
            </a:r>
            <a:endParaRPr lang="en-US" sz="6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40833" y="6482489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08667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66FF"/>
            </a:gs>
            <a:gs pos="42000">
              <a:srgbClr val="00FF00"/>
            </a:gs>
            <a:gs pos="70000">
              <a:srgbClr val="FFFF00"/>
            </a:gs>
            <a:gs pos="100000">
              <a:srgbClr val="FF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843" y="1180618"/>
            <a:ext cx="11455400" cy="5490784"/>
          </a:xfr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lIns="182880">
            <a:noAutofit/>
            <a:sp3d extrusionH="57150">
              <a:bevelT h="25400" prst="softRound"/>
            </a:sp3d>
          </a:bodyPr>
          <a:lstStyle/>
          <a:p>
            <a:r>
              <a:rPr lang="en-CA" sz="3200" b="1" dirty="0" smtClean="0">
                <a:solidFill>
                  <a:schemeClr val="tx1">
                    <a:lumMod val="50000"/>
                  </a:schemeClr>
                </a:solidFill>
              </a:rPr>
              <a:t>Amos </a:t>
            </a:r>
            <a:r>
              <a:rPr lang="en-CA" sz="3200" b="1" dirty="0">
                <a:solidFill>
                  <a:schemeClr val="tx1">
                    <a:lumMod val="50000"/>
                  </a:schemeClr>
                </a:solidFill>
              </a:rPr>
              <a:t>5:21</a:t>
            </a:r>
            <a:r>
              <a:rPr lang="en-CA" sz="3200" dirty="0"/>
              <a:t>  </a:t>
            </a:r>
            <a:r>
              <a:rPr lang="en-CA" sz="3200" dirty="0">
                <a:solidFill>
                  <a:schemeClr val="bg1"/>
                </a:solidFill>
                <a:effectLst>
                  <a:glow rad="127000">
                    <a:srgbClr val="00FF00"/>
                  </a:glow>
                </a:effectLst>
              </a:rPr>
              <a:t>“I have </a:t>
            </a:r>
            <a:r>
              <a:rPr lang="en-CA" sz="3200" dirty="0" smtClean="0">
                <a:solidFill>
                  <a:schemeClr val="bg1"/>
                </a:solidFill>
                <a:effectLst>
                  <a:glow rad="127000">
                    <a:srgbClr val="00FF00"/>
                  </a:glow>
                </a:effectLst>
                <a:latin typeface="Arial Black" pitchFamily="34" charset="0"/>
              </a:rPr>
              <a:t>HATED, </a:t>
            </a:r>
            <a:r>
              <a:rPr lang="en-CA" sz="3200" dirty="0" smtClean="0">
                <a:solidFill>
                  <a:schemeClr val="bg1"/>
                </a:solidFill>
                <a:effectLst>
                  <a:glow rad="127000">
                    <a:srgbClr val="00FF00"/>
                  </a:glow>
                </a:effectLst>
              </a:rPr>
              <a:t>I </a:t>
            </a:r>
            <a:r>
              <a:rPr lang="en-CA" sz="3200" dirty="0">
                <a:solidFill>
                  <a:schemeClr val="bg1"/>
                </a:solidFill>
                <a:effectLst>
                  <a:glow rad="127000">
                    <a:srgbClr val="00FF00"/>
                  </a:glow>
                </a:effectLst>
              </a:rPr>
              <a:t>have </a:t>
            </a:r>
            <a:r>
              <a:rPr lang="en-CA" sz="3200" b="1" dirty="0">
                <a:solidFill>
                  <a:schemeClr val="bg1"/>
                </a:solidFill>
                <a:effectLst>
                  <a:glow rad="127000">
                    <a:srgbClr val="00FF00"/>
                  </a:glow>
                </a:effectLst>
                <a:latin typeface="Arial Black" pitchFamily="34" charset="0"/>
              </a:rPr>
              <a:t>despised your festivals, </a:t>
            </a:r>
            <a:r>
              <a:rPr lang="en-CA" sz="3200" dirty="0">
                <a:solidFill>
                  <a:schemeClr val="bg1"/>
                </a:solidFill>
              </a:rPr>
              <a:t>and I am not pleased with your assemblies</a:t>
            </a:r>
            <a:r>
              <a:rPr lang="en-CA" sz="32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CA" sz="6000" b="1" dirty="0" smtClean="0">
                <a:solidFill>
                  <a:srgbClr val="FF0000"/>
                </a:solidFill>
                <a:effectLst>
                  <a:glow rad="127000">
                    <a:srgbClr val="60F3FA"/>
                  </a:glow>
                </a:effectLst>
              </a:rPr>
              <a:t>What reason</a:t>
            </a:r>
            <a:r>
              <a:rPr lang="en-CA" sz="3200" b="1" dirty="0" smtClean="0">
                <a:solidFill>
                  <a:srgbClr val="FF0000"/>
                </a:solidFill>
              </a:rPr>
              <a:t> did </a:t>
            </a:r>
            <a:r>
              <a:rPr lang="en-CA" sz="3200" b="1" dirty="0" err="1" smtClean="0">
                <a:solidFill>
                  <a:srgbClr val="0000CC"/>
                </a:solidFill>
              </a:rPr>
              <a:t>Yahuah</a:t>
            </a:r>
            <a:r>
              <a:rPr lang="en-CA" sz="3200" b="1" dirty="0" smtClean="0">
                <a:solidFill>
                  <a:srgbClr val="65480F"/>
                </a:solidFill>
              </a:rPr>
              <a:t> </a:t>
            </a:r>
            <a:r>
              <a:rPr lang="en-CA" sz="3200" b="1" dirty="0" smtClean="0">
                <a:solidFill>
                  <a:srgbClr val="FF0000"/>
                </a:solidFill>
              </a:rPr>
              <a:t>supply to inspire Amos to record this incredulous statement of </a:t>
            </a:r>
            <a:r>
              <a:rPr lang="en-CA" sz="3200" b="1" dirty="0" smtClean="0">
                <a:solidFill>
                  <a:srgbClr val="0000CC"/>
                </a:solidFill>
              </a:rPr>
              <a:t>His</a:t>
            </a:r>
            <a:r>
              <a:rPr lang="en-CA" sz="3200" b="1" dirty="0" smtClean="0">
                <a:solidFill>
                  <a:srgbClr val="FF0000"/>
                </a:solidFill>
              </a:rPr>
              <a:t> </a:t>
            </a:r>
            <a:r>
              <a:rPr lang="en-CA" sz="3200" b="1" dirty="0" smtClean="0">
                <a:solidFill>
                  <a:schemeClr val="bg1"/>
                </a:solidFill>
                <a:effectLst>
                  <a:glow rad="444500">
                    <a:schemeClr val="accent4">
                      <a:lumMod val="60000"/>
                      <a:lumOff val="40000"/>
                    </a:schemeClr>
                  </a:glow>
                </a:effectLst>
              </a:rPr>
              <a:t>SEVERE DISPLEASURE?</a:t>
            </a:r>
          </a:p>
          <a:p>
            <a:r>
              <a:rPr lang="en-CA" sz="2400" b="1" dirty="0" smtClean="0">
                <a:solidFill>
                  <a:schemeClr val="tx1">
                    <a:lumMod val="50000"/>
                  </a:schemeClr>
                </a:solidFill>
                <a:latin typeface="Verdana"/>
              </a:rPr>
              <a:t>Amos </a:t>
            </a:r>
            <a:r>
              <a:rPr lang="en-CA" sz="2400" b="1" dirty="0">
                <a:solidFill>
                  <a:schemeClr val="tx1">
                    <a:lumMod val="50000"/>
                  </a:schemeClr>
                </a:solidFill>
                <a:latin typeface="Verdana"/>
              </a:rPr>
              <a:t>5:25</a:t>
            </a:r>
            <a:r>
              <a:rPr lang="en-CA" sz="3200" dirty="0">
                <a:solidFill>
                  <a:srgbClr val="802020"/>
                </a:solidFill>
                <a:latin typeface="Verdana"/>
              </a:rPr>
              <a:t>  </a:t>
            </a:r>
            <a:r>
              <a:rPr lang="en-CA" sz="3200" dirty="0">
                <a:solidFill>
                  <a:schemeClr val="bg1"/>
                </a:solidFill>
                <a:latin typeface="Verdana"/>
              </a:rPr>
              <a:t>Did you bring me sacrifices and grain offerings </a:t>
            </a:r>
            <a:r>
              <a:rPr lang="en-CA" sz="3200" dirty="0">
                <a:solidFill>
                  <a:schemeClr val="bg1"/>
                </a:solidFill>
                <a:effectLst>
                  <a:glow rad="127000">
                    <a:srgbClr val="00FF00"/>
                  </a:glow>
                </a:effectLst>
                <a:latin typeface="Verdana"/>
              </a:rPr>
              <a:t>in the desert for 40 years, </a:t>
            </a:r>
            <a:r>
              <a:rPr lang="en-CA" sz="3200" dirty="0">
                <a:solidFill>
                  <a:schemeClr val="bg1"/>
                </a:solidFill>
                <a:latin typeface="Verdana"/>
              </a:rPr>
              <a:t>nation of Israel?</a:t>
            </a:r>
            <a:r>
              <a:rPr lang="en-CA" sz="3200" dirty="0">
                <a:solidFill>
                  <a:srgbClr val="802020"/>
                </a:solidFill>
                <a:latin typeface="Verdana"/>
              </a:rPr>
              <a:t> </a:t>
            </a:r>
          </a:p>
          <a:p>
            <a:r>
              <a:rPr lang="en-CA" sz="2400" b="1" dirty="0" smtClean="0">
                <a:solidFill>
                  <a:schemeClr val="tx1">
                    <a:lumMod val="50000"/>
                  </a:schemeClr>
                </a:solidFill>
                <a:latin typeface="Verdana"/>
              </a:rPr>
              <a:t>Amos </a:t>
            </a:r>
            <a:r>
              <a:rPr lang="en-CA" sz="2400" b="1" dirty="0">
                <a:solidFill>
                  <a:schemeClr val="tx1">
                    <a:lumMod val="50000"/>
                  </a:schemeClr>
                </a:solidFill>
                <a:latin typeface="Verdana"/>
              </a:rPr>
              <a:t>5:26</a:t>
            </a:r>
            <a:r>
              <a:rPr lang="en-CA" sz="3200" dirty="0">
                <a:solidFill>
                  <a:srgbClr val="208080"/>
                </a:solidFill>
                <a:latin typeface="Verdana"/>
              </a:rPr>
              <a:t>  </a:t>
            </a:r>
            <a:r>
              <a:rPr lang="en-CA" sz="3200" dirty="0">
                <a:solidFill>
                  <a:schemeClr val="bg1"/>
                </a:solidFill>
                <a:effectLst>
                  <a:glow rad="127000">
                    <a:srgbClr val="60F3FA"/>
                  </a:glow>
                </a:effectLst>
                <a:latin typeface="Verdana"/>
              </a:rPr>
              <a:t>You carried along the statues of the god </a:t>
            </a:r>
            <a:r>
              <a:rPr lang="en-CA" sz="3200" dirty="0" err="1" smtClean="0">
                <a:solidFill>
                  <a:schemeClr val="bg1"/>
                </a:solidFill>
                <a:effectLst>
                  <a:glow rad="127000">
                    <a:srgbClr val="60F3FA"/>
                  </a:glow>
                </a:effectLst>
                <a:latin typeface="Verdana"/>
              </a:rPr>
              <a:t>Sikkuth</a:t>
            </a:r>
            <a:r>
              <a:rPr lang="en-CA" sz="3200" dirty="0" smtClean="0">
                <a:solidFill>
                  <a:schemeClr val="bg1"/>
                </a:solidFill>
                <a:effectLst>
                  <a:glow rad="127000">
                    <a:srgbClr val="60F3FA"/>
                  </a:glow>
                </a:effectLst>
                <a:latin typeface="Verdana"/>
              </a:rPr>
              <a:t> </a:t>
            </a:r>
            <a:r>
              <a:rPr lang="en-CA" sz="2800" b="1" dirty="0" smtClean="0">
                <a:solidFill>
                  <a:schemeClr val="bg1"/>
                </a:solidFill>
              </a:rPr>
              <a:t>[</a:t>
            </a:r>
            <a:r>
              <a:rPr lang="en-CA" sz="2800" b="1" dirty="0" err="1" smtClean="0">
                <a:solidFill>
                  <a:schemeClr val="bg1"/>
                </a:solidFill>
              </a:rPr>
              <a:t>Moloch</a:t>
            </a:r>
            <a:r>
              <a:rPr lang="en-CA" sz="2800" b="1" dirty="0" smtClean="0">
                <a:solidFill>
                  <a:schemeClr val="bg1"/>
                </a:solidFill>
              </a:rPr>
              <a:t>]  </a:t>
            </a:r>
            <a:r>
              <a:rPr lang="en-CA" sz="3200" dirty="0" smtClean="0">
                <a:solidFill>
                  <a:schemeClr val="bg1"/>
                </a:solidFill>
                <a:effectLst>
                  <a:glow rad="127000">
                    <a:srgbClr val="60F3FA"/>
                  </a:glow>
                </a:effectLst>
                <a:latin typeface="Verdana"/>
              </a:rPr>
              <a:t>as </a:t>
            </a:r>
            <a:r>
              <a:rPr lang="en-CA" sz="3200" dirty="0">
                <a:solidFill>
                  <a:schemeClr val="bg1"/>
                </a:solidFill>
                <a:effectLst>
                  <a:glow rad="127000">
                    <a:srgbClr val="60F3FA"/>
                  </a:glow>
                </a:effectLst>
                <a:latin typeface="Verdana"/>
              </a:rPr>
              <a:t>your king and the star </a:t>
            </a:r>
            <a:r>
              <a:rPr lang="en-CA" sz="3200" dirty="0" err="1">
                <a:solidFill>
                  <a:schemeClr val="bg1"/>
                </a:solidFill>
                <a:effectLst>
                  <a:glow rad="127000">
                    <a:srgbClr val="60F3FA"/>
                  </a:glow>
                </a:effectLst>
                <a:latin typeface="Verdana"/>
              </a:rPr>
              <a:t>Kiyyun</a:t>
            </a:r>
            <a:r>
              <a:rPr lang="en-CA" sz="3200" dirty="0">
                <a:solidFill>
                  <a:schemeClr val="bg1"/>
                </a:solidFill>
                <a:effectLst>
                  <a:glow rad="127000">
                    <a:srgbClr val="60F3FA"/>
                  </a:glow>
                </a:effectLst>
                <a:latin typeface="Verdana"/>
              </a:rPr>
              <a:t>, the gods you made for yourselves.</a:t>
            </a:r>
            <a:r>
              <a:rPr lang="en-CA" sz="3200" dirty="0">
                <a:solidFill>
                  <a:srgbClr val="208080"/>
                </a:solidFill>
                <a:latin typeface="Verdana"/>
              </a:rPr>
              <a:t> </a:t>
            </a:r>
            <a:r>
              <a:rPr lang="en-CA" sz="3200" dirty="0" smtClean="0">
                <a:solidFill>
                  <a:schemeClr val="tx1">
                    <a:lumMod val="50000"/>
                  </a:schemeClr>
                </a:solidFill>
              </a:rPr>
              <a:t>Footnote</a:t>
            </a:r>
            <a:r>
              <a:rPr lang="en-CA" sz="3200" dirty="0">
                <a:solidFill>
                  <a:schemeClr val="tx1">
                    <a:lumMod val="50000"/>
                  </a:schemeClr>
                </a:solidFill>
              </a:rPr>
              <a:t>: </a:t>
            </a:r>
            <a:r>
              <a:rPr lang="en-CA" sz="32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CA" sz="3200" u="sng" dirty="0" smtClean="0">
                <a:solidFill>
                  <a:schemeClr val="tx1">
                    <a:lumMod val="50000"/>
                  </a:schemeClr>
                </a:solidFill>
              </a:rPr>
              <a:t>Acts 7:43</a:t>
            </a:r>
            <a:r>
              <a:rPr lang="en-CA" sz="3200" dirty="0">
                <a:solidFill>
                  <a:schemeClr val="tx1">
                    <a:lumMod val="50000"/>
                  </a:schemeClr>
                </a:solidFill>
              </a:rPr>
              <a:t>. </a:t>
            </a:r>
            <a:endParaRPr lang="en-CA" sz="44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84763" y="160406"/>
            <a:ext cx="6544656" cy="85376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57150">
            <a:solidFill>
              <a:srgbClr val="FFFF00"/>
            </a:solidFill>
          </a:ln>
          <a:effectLst>
            <a:glow rad="127000">
              <a:srgbClr val="FF8001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US" sz="6000" b="1" dirty="0" smtClean="0"/>
              <a:t>Amos’ Wisdom</a:t>
            </a:r>
            <a:endParaRPr lang="en-US" sz="6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40833" y="6482489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26420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882" y="463639"/>
            <a:ext cx="11294771" cy="6014434"/>
          </a:xfrm>
        </p:spPr>
        <p:txBody>
          <a:bodyPr anchor="t">
            <a:normAutofit fontScale="92500" lnSpcReduction="10000"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indent="0">
              <a:buNone/>
            </a:pPr>
            <a:r>
              <a:rPr lang="en-US" sz="4400" dirty="0" smtClean="0">
                <a:latin typeface="Arial Rounded MT Bold" pitchFamily="34" charset="0"/>
              </a:rPr>
              <a:t>Isaiah’s </a:t>
            </a:r>
            <a:r>
              <a:rPr lang="en-US" sz="4400" u="sng" dirty="0">
                <a:latin typeface="Arial Rounded MT Bold" pitchFamily="34" charset="0"/>
              </a:rPr>
              <a:t>v</a:t>
            </a:r>
            <a:r>
              <a:rPr lang="en-US" sz="4400" u="sng" dirty="0" smtClean="0">
                <a:latin typeface="Arial Rounded MT Bold" pitchFamily="34" charset="0"/>
              </a:rPr>
              <a:t>ery direct</a:t>
            </a:r>
            <a:r>
              <a:rPr lang="en-US" sz="4400" dirty="0" smtClean="0">
                <a:latin typeface="Arial Rounded MT Bold" pitchFamily="34" charset="0"/>
              </a:rPr>
              <a:t> message: </a:t>
            </a:r>
            <a:endParaRPr lang="en-US" sz="44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en-US" sz="4400" dirty="0" smtClean="0">
                <a:latin typeface="Arial Rounded MT Bold" pitchFamily="34" charset="0"/>
              </a:rPr>
              <a:t>Isaiah 1:5 </a:t>
            </a:r>
            <a:r>
              <a:rPr lang="en-US" sz="3900" dirty="0" smtClean="0">
                <a:solidFill>
                  <a:srgbClr val="FF0000"/>
                </a:solidFill>
                <a:latin typeface="Arial Rounded MT Bold" pitchFamily="34" charset="0"/>
              </a:rPr>
              <a:t>(b)  </a:t>
            </a:r>
            <a:endParaRPr lang="en-US" sz="4400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en-US" sz="6600" dirty="0" smtClean="0">
                <a:ln>
                  <a:solidFill>
                    <a:srgbClr val="9C3497"/>
                  </a:solidFill>
                </a:ln>
                <a:solidFill>
                  <a:srgbClr val="FFFF00"/>
                </a:solidFill>
                <a:latin typeface="Cooper Black" panose="0208090404030B020404" pitchFamily="18" charset="0"/>
              </a:rPr>
              <a:t>You continue in </a:t>
            </a:r>
            <a:r>
              <a:rPr lang="en-US" sz="6600" u="sng" dirty="0" smtClean="0">
                <a:ln>
                  <a:solidFill>
                    <a:srgbClr val="9C3497"/>
                  </a:solidFill>
                </a:ln>
                <a:solidFill>
                  <a:srgbClr val="FFFF00"/>
                </a:solidFill>
                <a:latin typeface="Cooper Black" panose="0208090404030B020404" pitchFamily="18" charset="0"/>
              </a:rPr>
              <a:t>apostasy</a:t>
            </a:r>
            <a:r>
              <a:rPr lang="en-US" sz="6600" dirty="0" smtClean="0">
                <a:ln>
                  <a:solidFill>
                    <a:srgbClr val="9C3497"/>
                  </a:solidFill>
                </a:ln>
                <a:solidFill>
                  <a:srgbClr val="FFFF00"/>
                </a:solidFill>
                <a:latin typeface="Cooper Black" panose="0208090404030B0204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FFFF00"/>
                </a:solidFill>
                <a:latin typeface="Cooper Black" panose="0208090404030B020404" pitchFamily="18" charset="0"/>
              </a:rPr>
              <a:t>	</a:t>
            </a:r>
            <a:r>
              <a:rPr lang="en-US" sz="1900" dirty="0" smtClean="0">
                <a:solidFill>
                  <a:srgbClr val="FFFF00"/>
                </a:solidFill>
                <a:latin typeface="Cooper Black" panose="0208090404030B020404" pitchFamily="18" charset="0"/>
              </a:rPr>
              <a:t>																		</a:t>
            </a:r>
            <a:r>
              <a:rPr lang="en-US" sz="1900" i="1" dirty="0" err="1" smtClean="0"/>
              <a:t>HalleluYah</a:t>
            </a:r>
            <a:r>
              <a:rPr lang="en-US" sz="1900" i="1" dirty="0" smtClean="0"/>
              <a:t>  Scriptures</a:t>
            </a:r>
          </a:p>
          <a:p>
            <a:pPr marL="0" indent="0" algn="ctr">
              <a:buNone/>
            </a:pPr>
            <a:r>
              <a:rPr lang="en-US" sz="3000" dirty="0" smtClean="0">
                <a:solidFill>
                  <a:srgbClr val="FF9933"/>
                </a:solidFill>
                <a:latin typeface="Arial Rounded MT Bold" pitchFamily="34" charset="0"/>
              </a:rPr>
              <a:t>Isaiah then begins to document </a:t>
            </a:r>
            <a:r>
              <a:rPr lang="en-US" sz="3000" dirty="0" smtClean="0">
                <a:solidFill>
                  <a:srgbClr val="00FF00"/>
                </a:solidFill>
                <a:latin typeface="Arial Rounded MT Bold" pitchFamily="34" charset="0"/>
              </a:rPr>
              <a:t>(Isa 1:10-17) </a:t>
            </a:r>
            <a:br>
              <a:rPr lang="en-US" sz="3000" dirty="0" smtClean="0">
                <a:solidFill>
                  <a:srgbClr val="00FF00"/>
                </a:solidFill>
                <a:latin typeface="Arial Rounded MT Bold" pitchFamily="34" charset="0"/>
              </a:rPr>
            </a:br>
            <a:r>
              <a:rPr lang="en-US" sz="3000" dirty="0" smtClean="0">
                <a:solidFill>
                  <a:srgbClr val="FF9933"/>
                </a:solidFill>
                <a:latin typeface="Arial Rounded MT Bold" pitchFamily="34" charset="0"/>
              </a:rPr>
              <a:t>the traditions that insidiously infiltrated and contaminated </a:t>
            </a:r>
            <a:br>
              <a:rPr lang="en-US" sz="3000" dirty="0" smtClean="0">
                <a:solidFill>
                  <a:srgbClr val="FF9933"/>
                </a:solidFill>
                <a:latin typeface="Arial Rounded MT Bold" pitchFamily="34" charset="0"/>
              </a:rPr>
            </a:br>
            <a:r>
              <a:rPr lang="en-US" sz="3000" dirty="0" smtClean="0">
                <a:solidFill>
                  <a:srgbClr val="FF9933"/>
                </a:solidFill>
                <a:latin typeface="Arial Rounded MT Bold" pitchFamily="34" charset="0"/>
              </a:rPr>
              <a:t>the worship services of the Hebrew nation.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9933"/>
                </a:solidFill>
              </a:rPr>
              <a:t> 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800" dirty="0" smtClean="0">
                <a:solidFill>
                  <a:srgbClr val="FF9933"/>
                </a:solidFill>
                <a:latin typeface="Cooper Black" panose="0208090404030B020404" pitchFamily="18" charset="0"/>
              </a:rPr>
              <a:t>Paying allegiance to the </a:t>
            </a:r>
            <a:r>
              <a:rPr lang="en-US" sz="4000" dirty="0" smtClean="0">
                <a:ln>
                  <a:solidFill>
                    <a:schemeClr val="bg1"/>
                  </a:solidFill>
                </a:ln>
                <a:solidFill>
                  <a:srgbClr val="FF0066"/>
                </a:solidFill>
                <a:latin typeface="Cooper Black" panose="0208090404030B020404" pitchFamily="18" charset="0"/>
              </a:rPr>
              <a:t>Moon</a:t>
            </a:r>
            <a:r>
              <a:rPr lang="en-US" sz="2800" dirty="0" smtClean="0">
                <a:solidFill>
                  <a:srgbClr val="FF9933"/>
                </a:solidFill>
                <a:latin typeface="Cooper Black" panose="0208090404030B020404" pitchFamily="18" charset="0"/>
              </a:rPr>
              <a:t> as a guiding identity is the 					</a:t>
            </a:r>
            <a:r>
              <a:rPr lang="en-US" sz="2800" dirty="0">
                <a:ln>
                  <a:solidFill>
                    <a:srgbClr val="9C3497"/>
                  </a:solidFill>
                </a:ln>
                <a:solidFill>
                  <a:srgbClr val="FF9933"/>
                </a:solidFill>
                <a:latin typeface="Cooper Black" panose="0208090404030B020404" pitchFamily="18" charset="0"/>
              </a:rPr>
              <a:t> </a:t>
            </a:r>
            <a:r>
              <a:rPr lang="en-US" sz="6000" dirty="0" smtClean="0">
                <a:ln>
                  <a:solidFill>
                    <a:schemeClr val="bg1"/>
                  </a:solidFill>
                </a:ln>
                <a:solidFill>
                  <a:srgbClr val="FF9933"/>
                </a:solidFill>
                <a:latin typeface="Cooper Black" panose="0208090404030B020404" pitchFamily="18" charset="0"/>
              </a:rPr>
              <a:t>TOP </a:t>
            </a:r>
            <a:r>
              <a:rPr lang="en-US" sz="6000" u="sng" dirty="0" smtClean="0">
                <a:ln>
                  <a:solidFill>
                    <a:schemeClr val="bg1"/>
                  </a:solidFill>
                </a:ln>
                <a:solidFill>
                  <a:srgbClr val="FF0066"/>
                </a:solidFill>
                <a:latin typeface="Cooper Black" panose="0208090404030B020404" pitchFamily="18" charset="0"/>
              </a:rPr>
              <a:t>ALARM</a:t>
            </a:r>
            <a:r>
              <a:rPr lang="en-US" sz="6000" dirty="0" smtClean="0">
                <a:ln>
                  <a:solidFill>
                    <a:schemeClr val="bg1"/>
                  </a:solidFill>
                </a:ln>
                <a:solidFill>
                  <a:srgbClr val="FF9933"/>
                </a:solidFill>
                <a:latin typeface="Cooper Black" panose="0208090404030B020404" pitchFamily="18" charset="0"/>
              </a:rPr>
              <a:t> OF THE LIST!</a:t>
            </a:r>
            <a:r>
              <a:rPr lang="en-US" sz="600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Cooper Black" panose="0208090404030B020404" pitchFamily="18" charset="0"/>
              </a:rPr>
              <a:t> </a:t>
            </a:r>
            <a:endParaRPr lang="en-US" sz="6000" dirty="0">
              <a:ln>
                <a:solidFill>
                  <a:schemeClr val="bg1"/>
                </a:solidFill>
              </a:ln>
              <a:solidFill>
                <a:srgbClr val="FFFF00"/>
              </a:solidFill>
              <a:latin typeface="Cooper Black" panose="0208090404030B020404" pitchFamily="18" charset="0"/>
            </a:endParaRPr>
          </a:p>
        </p:txBody>
      </p:sp>
      <p:sp>
        <p:nvSpPr>
          <p:cNvPr id="4" name="Lightning Bolt 3"/>
          <p:cNvSpPr/>
          <p:nvPr/>
        </p:nvSpPr>
        <p:spPr>
          <a:xfrm rot="16924266" flipH="1" flipV="1">
            <a:off x="8233886" y="77856"/>
            <a:ext cx="2398981" cy="1830552"/>
          </a:xfrm>
          <a:prstGeom prst="lightningBolt">
            <a:avLst/>
          </a:prstGeom>
          <a:solidFill>
            <a:srgbClr val="00FF00"/>
          </a:solidFill>
          <a:ln w="76200">
            <a:solidFill>
              <a:srgbClr val="FF0066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640833" y="64801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11665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782" y="472343"/>
            <a:ext cx="11234387" cy="5482157"/>
          </a:xfrm>
          <a:ln w="76200">
            <a:solidFill>
              <a:srgbClr val="43C0FF"/>
            </a:solidFill>
          </a:ln>
          <a:effectLst>
            <a:glow rad="127000">
              <a:srgbClr val="FFFF00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  <a:sp3d extrusionH="57150">
              <a:bevelT h="25400" prst="softRound"/>
            </a:sp3d>
          </a:bodyPr>
          <a:lstStyle/>
          <a:p>
            <a:r>
              <a:rPr lang="en-US" sz="4800" b="1" dirty="0">
                <a:solidFill>
                  <a:srgbClr val="800000"/>
                </a:solidFill>
                <a:latin typeface="Arial Rounded MT Bold" pitchFamily="34" charset="0"/>
              </a:rPr>
              <a:t>Rom 6:16</a:t>
            </a:r>
            <a:r>
              <a:rPr lang="en-US" sz="4800" b="1" dirty="0">
                <a:solidFill>
                  <a:prstClr val="black"/>
                </a:solidFill>
                <a:latin typeface="Arial Rounded MT Bold" pitchFamily="34" charset="0"/>
              </a:rPr>
              <a:t>  </a:t>
            </a:r>
            <a:r>
              <a:rPr lang="en-US" sz="4800" b="1" dirty="0" smtClean="0">
                <a:solidFill>
                  <a:prstClr val="black"/>
                </a:solidFill>
                <a:latin typeface="Arial Rounded MT Bold" pitchFamily="34" charset="0"/>
              </a:rPr>
              <a:t>  </a:t>
            </a:r>
            <a:r>
              <a:rPr lang="en-US" sz="4800" dirty="0" smtClean="0">
                <a:solidFill>
                  <a:srgbClr val="FF8001"/>
                </a:solidFill>
                <a:latin typeface="Arial Rounded MT Bold" pitchFamily="34" charset="0"/>
              </a:rPr>
              <a:t>Do </a:t>
            </a:r>
            <a:r>
              <a:rPr lang="en-US" sz="4800" dirty="0">
                <a:solidFill>
                  <a:srgbClr val="FF8001"/>
                </a:solidFill>
                <a:latin typeface="Arial Rounded MT Bold" pitchFamily="34" charset="0"/>
              </a:rPr>
              <a:t>you not know that </a:t>
            </a:r>
            <a:endParaRPr lang="en-US" sz="4800" dirty="0" smtClean="0">
              <a:solidFill>
                <a:srgbClr val="FF8001"/>
              </a:solidFill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en-US" sz="4800" b="1" i="1" dirty="0">
                <a:solidFill>
                  <a:srgbClr val="FF8001"/>
                </a:solidFill>
                <a:latin typeface="Arial Rounded MT Bold" pitchFamily="34" charset="0"/>
              </a:rPr>
              <a:t> </a:t>
            </a:r>
            <a:r>
              <a:rPr lang="en-US" sz="4800" b="1" i="1" dirty="0" smtClean="0">
                <a:solidFill>
                  <a:srgbClr val="FF8001"/>
                </a:solidFill>
                <a:latin typeface="Arial Rounded MT Bold" pitchFamily="34" charset="0"/>
              </a:rPr>
              <a:t>  </a:t>
            </a:r>
            <a:r>
              <a:rPr lang="en-US" sz="4800" b="1" i="1" u="sng" dirty="0" smtClean="0">
                <a:ln w="3175">
                  <a:solidFill>
                    <a:schemeClr val="bg1"/>
                  </a:solidFill>
                </a:ln>
                <a:solidFill>
                  <a:srgbClr val="FFFF00"/>
                </a:solidFill>
                <a:latin typeface="Arial Rounded MT Bold" pitchFamily="34" charset="0"/>
              </a:rPr>
              <a:t>to </a:t>
            </a:r>
            <a:r>
              <a:rPr lang="en-US" sz="4800" b="1" i="1" u="sng" dirty="0">
                <a:ln w="3175">
                  <a:solidFill>
                    <a:schemeClr val="bg1"/>
                  </a:solidFill>
                </a:ln>
                <a:solidFill>
                  <a:srgbClr val="FFFF00"/>
                </a:solidFill>
                <a:latin typeface="Arial Rounded MT Bold" pitchFamily="34" charset="0"/>
              </a:rPr>
              <a:t>whom you present </a:t>
            </a:r>
            <a:r>
              <a:rPr lang="en-US" sz="4800" b="1" i="1" u="sng" dirty="0" smtClean="0">
                <a:ln w="3175">
                  <a:solidFill>
                    <a:schemeClr val="bg1"/>
                  </a:solidFill>
                </a:ln>
                <a:solidFill>
                  <a:srgbClr val="FFFF00"/>
                </a:solidFill>
                <a:latin typeface="Arial Rounded MT Bold" pitchFamily="34" charset="0"/>
              </a:rPr>
              <a:t>yourselves</a:t>
            </a:r>
            <a:br>
              <a:rPr lang="en-US" sz="4800" b="1" i="1" u="sng" dirty="0" smtClean="0">
                <a:ln w="3175">
                  <a:solidFill>
                    <a:schemeClr val="bg1"/>
                  </a:solidFill>
                </a:ln>
                <a:solidFill>
                  <a:srgbClr val="FFFF00"/>
                </a:solidFill>
                <a:latin typeface="Arial Rounded MT Bold" pitchFamily="34" charset="0"/>
              </a:rPr>
            </a:br>
            <a:r>
              <a:rPr lang="en-US" sz="4800" b="1" i="1" dirty="0" smtClean="0">
                <a:ln w="3175">
                  <a:solidFill>
                    <a:schemeClr val="bg1"/>
                  </a:solidFill>
                </a:ln>
                <a:solidFill>
                  <a:srgbClr val="FFFF00"/>
                </a:solidFill>
                <a:latin typeface="Arial Rounded MT Bold" pitchFamily="34" charset="0"/>
              </a:rPr>
              <a:t>   </a:t>
            </a:r>
            <a:r>
              <a:rPr lang="en-US" sz="4800" b="1" i="1" u="sng" dirty="0" smtClean="0">
                <a:ln w="3175">
                  <a:solidFill>
                    <a:schemeClr val="bg1"/>
                  </a:solidFill>
                </a:ln>
                <a:solidFill>
                  <a:srgbClr val="FFFF00"/>
                </a:solidFill>
                <a:latin typeface="Arial Rounded MT Bold" pitchFamily="34" charset="0"/>
              </a:rPr>
              <a:t>servants </a:t>
            </a:r>
            <a:r>
              <a:rPr lang="en-US" sz="4800" b="1" i="1" u="sng" dirty="0">
                <a:ln w="3175">
                  <a:solidFill>
                    <a:schemeClr val="bg1"/>
                  </a:solidFill>
                </a:ln>
                <a:solidFill>
                  <a:srgbClr val="FFFF00"/>
                </a:solidFill>
                <a:latin typeface="Arial Rounded MT Bold" pitchFamily="34" charset="0"/>
              </a:rPr>
              <a:t>for obedience</a:t>
            </a:r>
            <a:r>
              <a:rPr lang="en-US" sz="4800" b="1" i="1" dirty="0">
                <a:ln w="3175">
                  <a:solidFill>
                    <a:schemeClr val="bg1"/>
                  </a:solidFill>
                </a:ln>
                <a:solidFill>
                  <a:srgbClr val="FFFF00"/>
                </a:solidFill>
                <a:latin typeface="Arial Rounded MT Bold" pitchFamily="34" charset="0"/>
              </a:rPr>
              <a:t>,</a:t>
            </a:r>
            <a:r>
              <a:rPr lang="en-US" sz="4800" dirty="0">
                <a:ln w="3175">
                  <a:solidFill>
                    <a:schemeClr val="bg1"/>
                  </a:solidFill>
                </a:ln>
                <a:solidFill>
                  <a:srgbClr val="FFFF00"/>
                </a:solidFill>
                <a:latin typeface="Arial Rounded MT Bold" pitchFamily="34" charset="0"/>
              </a:rPr>
              <a:t> </a:t>
            </a:r>
            <a:r>
              <a:rPr lang="en-US" sz="4800" dirty="0" smtClean="0">
                <a:ln w="3175">
                  <a:solidFill>
                    <a:schemeClr val="bg1"/>
                  </a:solidFill>
                </a:ln>
                <a:solidFill>
                  <a:srgbClr val="FFFF00"/>
                </a:solidFill>
                <a:latin typeface="Arial Rounded MT Bold" pitchFamily="34" charset="0"/>
              </a:rPr>
              <a:t/>
            </a:r>
            <a:br>
              <a:rPr lang="en-US" sz="4800" dirty="0" smtClean="0">
                <a:ln w="3175">
                  <a:solidFill>
                    <a:schemeClr val="bg1"/>
                  </a:solidFill>
                </a:ln>
                <a:solidFill>
                  <a:srgbClr val="FFFF00"/>
                </a:solidFill>
                <a:latin typeface="Arial Rounded MT Bold" pitchFamily="34" charset="0"/>
              </a:rPr>
            </a:br>
            <a:r>
              <a:rPr lang="en-US" sz="4800" dirty="0" smtClean="0">
                <a:solidFill>
                  <a:srgbClr val="FFFF00"/>
                </a:solidFill>
                <a:latin typeface="Arial Rounded MT Bold" pitchFamily="34" charset="0"/>
              </a:rPr>
              <a:t>	</a:t>
            </a:r>
            <a:r>
              <a:rPr lang="en-US" sz="4800" dirty="0" smtClean="0">
                <a:solidFill>
                  <a:srgbClr val="FF8001"/>
                </a:solidFill>
                <a:latin typeface="Arial Rounded MT Bold" pitchFamily="34" charset="0"/>
              </a:rPr>
              <a:t>you </a:t>
            </a:r>
            <a:r>
              <a:rPr lang="en-US" sz="4800" dirty="0">
                <a:solidFill>
                  <a:srgbClr val="FF8001"/>
                </a:solidFill>
                <a:latin typeface="Arial Rounded MT Bold" pitchFamily="34" charset="0"/>
              </a:rPr>
              <a:t>are servants of the one </a:t>
            </a:r>
            <a:r>
              <a:rPr lang="en-US" sz="4800" dirty="0" smtClean="0">
                <a:solidFill>
                  <a:srgbClr val="FF8001"/>
                </a:solidFill>
                <a:latin typeface="Arial Rounded MT Bold" pitchFamily="34" charset="0"/>
              </a:rPr>
              <a:t/>
            </a:r>
            <a:br>
              <a:rPr lang="en-US" sz="4800" dirty="0" smtClean="0">
                <a:solidFill>
                  <a:srgbClr val="FF8001"/>
                </a:solidFill>
                <a:latin typeface="Arial Rounded MT Bold" pitchFamily="34" charset="0"/>
              </a:rPr>
            </a:br>
            <a:r>
              <a:rPr lang="en-US" sz="4800" dirty="0" smtClean="0">
                <a:solidFill>
                  <a:srgbClr val="FF8001"/>
                </a:solidFill>
                <a:latin typeface="Arial Rounded MT Bold" pitchFamily="34" charset="0"/>
              </a:rPr>
              <a:t>   whom you obey</a:t>
            </a:r>
            <a:r>
              <a:rPr lang="en-US" sz="4800" dirty="0">
                <a:solidFill>
                  <a:srgbClr val="FF8001"/>
                </a:solidFill>
                <a:latin typeface="Arial Rounded MT Bold" pitchFamily="34" charset="0"/>
              </a:rPr>
              <a:t>, </a:t>
            </a:r>
            <a:r>
              <a:rPr lang="en-US" sz="4800" dirty="0" smtClean="0">
                <a:solidFill>
                  <a:srgbClr val="FF8001"/>
                </a:solidFill>
                <a:latin typeface="Arial Rounded MT Bold" pitchFamily="34" charset="0"/>
              </a:rPr>
              <a:t/>
            </a:r>
            <a:br>
              <a:rPr lang="en-US" sz="4800" dirty="0" smtClean="0">
                <a:solidFill>
                  <a:srgbClr val="FF8001"/>
                </a:solidFill>
                <a:latin typeface="Arial Rounded MT Bold" pitchFamily="34" charset="0"/>
              </a:rPr>
            </a:br>
            <a:r>
              <a:rPr lang="en-US" sz="4800" dirty="0" smtClean="0">
                <a:solidFill>
                  <a:srgbClr val="FF8001"/>
                </a:solidFill>
                <a:latin typeface="Arial Rounded MT Bold" pitchFamily="34" charset="0"/>
              </a:rPr>
              <a:t>   whether </a:t>
            </a:r>
            <a:r>
              <a:rPr lang="en-US" sz="4800" dirty="0">
                <a:solidFill>
                  <a:srgbClr val="FF8001"/>
                </a:solidFill>
                <a:latin typeface="Arial Rounded MT Bold" pitchFamily="34" charset="0"/>
              </a:rPr>
              <a:t>of sin </a:t>
            </a:r>
            <a:r>
              <a:rPr lang="en-US" sz="4800" dirty="0" smtClean="0">
                <a:solidFill>
                  <a:srgbClr val="FF8001"/>
                </a:solidFill>
                <a:latin typeface="Arial Rounded MT Bold" pitchFamily="34" charset="0"/>
              </a:rPr>
              <a:t>to death</a:t>
            </a:r>
            <a:r>
              <a:rPr lang="en-US" sz="4800" dirty="0">
                <a:solidFill>
                  <a:srgbClr val="FF8001"/>
                </a:solidFill>
                <a:latin typeface="Arial Rounded MT Bold" pitchFamily="34" charset="0"/>
              </a:rPr>
              <a:t>, </a:t>
            </a:r>
            <a:r>
              <a:rPr lang="en-US" sz="4800" dirty="0" smtClean="0">
                <a:solidFill>
                  <a:srgbClr val="FF8001"/>
                </a:solidFill>
                <a:latin typeface="Arial Rounded MT Bold" pitchFamily="34" charset="0"/>
              </a:rPr>
              <a:t/>
            </a:r>
            <a:br>
              <a:rPr lang="en-US" sz="4800" dirty="0" smtClean="0">
                <a:solidFill>
                  <a:srgbClr val="FF8001"/>
                </a:solidFill>
                <a:latin typeface="Arial Rounded MT Bold" pitchFamily="34" charset="0"/>
              </a:rPr>
            </a:br>
            <a:r>
              <a:rPr lang="en-US" sz="4800" dirty="0" smtClean="0">
                <a:solidFill>
                  <a:srgbClr val="FF8001"/>
                </a:solidFill>
                <a:latin typeface="Arial Rounded MT Bold" pitchFamily="34" charset="0"/>
              </a:rPr>
              <a:t>   or </a:t>
            </a:r>
            <a:r>
              <a:rPr lang="en-US" sz="4800" dirty="0">
                <a:solidFill>
                  <a:srgbClr val="FF8001"/>
                </a:solidFill>
                <a:latin typeface="Arial Rounded MT Bold" pitchFamily="34" charset="0"/>
              </a:rPr>
              <a:t>of obedience to righteousness?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565227" y="64801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87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5717" y="6150691"/>
            <a:ext cx="269487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The End</a:t>
            </a:r>
            <a:endParaRPr lang="en-US" sz="4000" b="1" cap="none" spc="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84693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640833" y="64801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b="1" smtClean="0">
                <a:solidFill>
                  <a:schemeClr val="bg1"/>
                </a:solidFill>
              </a:rPr>
              <a:pPr/>
              <a:t>88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itle 5"/>
          <p:cNvSpPr txBox="1">
            <a:spLocks/>
          </p:cNvSpPr>
          <p:nvPr/>
        </p:nvSpPr>
        <p:spPr>
          <a:xfrm>
            <a:off x="385756" y="107795"/>
            <a:ext cx="11211512" cy="1999786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The next study will be:  </a:t>
            </a:r>
            <a:br>
              <a:rPr lang="en-US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</a:br>
            <a:r>
              <a:rPr lang="en-US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Yahusha’s </a:t>
            </a:r>
            <a:r>
              <a:rPr lang="en-US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latin typeface="Arial Rounded MT Bold" pitchFamily="34" charset="0"/>
              </a:rPr>
              <a:t>Contempt</a:t>
            </a:r>
            <a:r>
              <a:rPr lang="en-US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  at Sukkot</a:t>
            </a:r>
            <a:br>
              <a:rPr lang="en-US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</a:br>
            <a:r>
              <a:rPr lang="en-US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by Timothy Astleford</a:t>
            </a:r>
            <a:endParaRPr lang="en-US" dirty="0">
              <a:solidFill>
                <a:schemeClr val="tx2">
                  <a:lumMod val="1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 Rounded MT Bold" pitchFamily="34" charset="0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7556573" y="3464686"/>
            <a:ext cx="4369493" cy="2548054"/>
          </a:xfrm>
          <a:prstGeom prst="rect">
            <a:avLst/>
          </a:prstGeom>
          <a:solidFill>
            <a:schemeClr val="accent1">
              <a:lumMod val="20000"/>
              <a:lumOff val="80000"/>
              <a:alpha val="42000"/>
            </a:schemeClr>
          </a:solidFill>
          <a:ln w="5715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Clr>
                <a:schemeClr val="bg2">
                  <a:lumMod val="75000"/>
                </a:schemeClr>
              </a:buClr>
              <a:buFont typeface="+mj-lt"/>
              <a:buAutoNum type="arabicPeriod" startAt="2"/>
            </a:pPr>
            <a:r>
              <a:rPr lang="en-US" sz="2200" b="1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Is it OK to observe the festivals just “any old time” – just as long as you get there?  Or is Yahuah longing for His children to come into alignment with His times, and no other? </a:t>
            </a:r>
            <a:endParaRPr lang="en-US" sz="2200" b="1" dirty="0">
              <a:solidFill>
                <a:schemeClr val="bg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2528" y="5863600"/>
            <a:ext cx="85983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chemeClr val="tx2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Enjoy </a:t>
            </a:r>
            <a:r>
              <a:rPr lang="en-US" sz="5400" b="1" dirty="0">
                <a:ln w="11430"/>
                <a:solidFill>
                  <a:schemeClr val="tx2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Yahusha’s witness</a:t>
            </a:r>
            <a:r>
              <a:rPr lang="en-US" sz="5400" b="1" dirty="0" smtClean="0">
                <a:ln w="11430"/>
                <a:solidFill>
                  <a:schemeClr val="tx2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!</a:t>
            </a:r>
            <a:endParaRPr lang="en-US" sz="5400" b="1" dirty="0">
              <a:ln w="11430"/>
              <a:solidFill>
                <a:schemeClr val="tx2">
                  <a:lumMod val="1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85756" y="2207940"/>
            <a:ext cx="4398117" cy="3358945"/>
          </a:xfrm>
          <a:prstGeom prst="rect">
            <a:avLst/>
          </a:prstGeom>
          <a:solidFill>
            <a:schemeClr val="accent1">
              <a:lumMod val="20000"/>
              <a:lumOff val="80000"/>
              <a:alpha val="42000"/>
            </a:schemeClr>
          </a:solidFill>
          <a:ln w="5715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200" b="1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Some questions to ponder:</a:t>
            </a:r>
          </a:p>
          <a:p>
            <a:pPr marL="514350" indent="-514350">
              <a:buClr>
                <a:schemeClr val="bg2">
                  <a:lumMod val="75000"/>
                </a:schemeClr>
              </a:buClr>
              <a:buFont typeface="+mj-lt"/>
              <a:buAutoNum type="arabicPeriod"/>
            </a:pPr>
            <a:r>
              <a:rPr lang="en-US" sz="2200" b="1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John 7 records the “festival of the Jews.”  Was this the festival of Yahuah from Galilee?  Yahusha declared the timing of this Feast of Tabernacles to someone, but who?</a:t>
            </a:r>
            <a:endParaRPr lang="en-US" sz="2200" b="1" dirty="0">
              <a:solidFill>
                <a:schemeClr val="bg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976696"/>
            <a:ext cx="60446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chemeClr val="tx2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See</a:t>
            </a:r>
            <a:r>
              <a:rPr lang="en-US" sz="5400" b="1" cap="none" spc="0" dirty="0" smtClean="0">
                <a:ln w="11430"/>
                <a:solidFill>
                  <a:schemeClr val="tx2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5400" b="1" cap="none" spc="0" dirty="0" smtClean="0">
                <a:ln w="11430"/>
                <a:solidFill>
                  <a:schemeClr val="tx2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you May 18</a:t>
            </a:r>
            <a:r>
              <a:rPr lang="en-US" sz="5400" b="1" cap="none" spc="0" baseline="30000" dirty="0" smtClean="0">
                <a:ln w="11430"/>
                <a:solidFill>
                  <a:schemeClr val="tx2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th</a:t>
            </a:r>
            <a:r>
              <a:rPr lang="en-US" sz="5400" b="1" cap="none" spc="0" dirty="0" smtClean="0">
                <a:ln w="11430"/>
                <a:solidFill>
                  <a:schemeClr val="tx2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!</a:t>
            </a:r>
            <a:endParaRPr lang="en-US" sz="5400" b="1" cap="none" spc="0" dirty="0">
              <a:ln w="11430"/>
              <a:solidFill>
                <a:schemeClr val="tx2">
                  <a:lumMod val="1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67100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38768" y="541745"/>
            <a:ext cx="4914900" cy="3015494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buClr>
                <a:prstClr val="white"/>
              </a:buClr>
            </a:pPr>
            <a:r>
              <a:rPr lang="en-US" sz="4400">
                <a:solidFill>
                  <a:prstClr val="white"/>
                </a:solidFill>
                <a:latin typeface="Berlin Sans FB" pitchFamily="34" charset="0"/>
              </a:rPr>
              <a:t>May </a:t>
            </a:r>
            <a:r>
              <a:rPr lang="en-US" sz="4400" b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00FFFF"/>
                </a:solidFill>
                <a:effectLst>
                  <a:glow rad="127000">
                    <a:srgbClr val="FFFF00"/>
                  </a:glow>
                </a:effectLst>
                <a:latin typeface="Berlin Sans FB" pitchFamily="34" charset="0"/>
              </a:rPr>
              <a:t>Yahuah </a:t>
            </a:r>
            <a:r>
              <a:rPr lang="en-US" sz="4400" smtClean="0">
                <a:solidFill>
                  <a:prstClr val="white"/>
                </a:solidFill>
                <a:latin typeface="Berlin Sans FB" pitchFamily="34" charset="0"/>
              </a:rPr>
              <a:t>bless</a:t>
            </a:r>
            <a:r>
              <a:rPr lang="en-US" sz="4400" dirty="0">
                <a:solidFill>
                  <a:prstClr val="white"/>
                </a:solidFill>
                <a:latin typeface="Berlin Sans FB" pitchFamily="34" charset="0"/>
              </a:rPr>
              <a:t>, guide and give </a:t>
            </a:r>
            <a:r>
              <a:rPr lang="en-US" sz="4400" dirty="0" smtClean="0">
                <a:solidFill>
                  <a:prstClr val="white"/>
                </a:solidFill>
                <a:latin typeface="Berlin Sans FB" pitchFamily="34" charset="0"/>
              </a:rPr>
              <a:t>you </a:t>
            </a:r>
            <a:r>
              <a:rPr lang="en-US" sz="4400" dirty="0">
                <a:solidFill>
                  <a:prstClr val="white"/>
                </a:solidFill>
                <a:latin typeface="Berlin Sans FB" pitchFamily="34" charset="0"/>
              </a:rPr>
              <a:t>wisdom </a:t>
            </a:r>
            <a:r>
              <a:rPr lang="en-US" sz="4400" dirty="0" smtClean="0">
                <a:solidFill>
                  <a:prstClr val="white"/>
                </a:solidFill>
                <a:latin typeface="Berlin Sans FB" pitchFamily="34" charset="0"/>
              </a:rPr>
              <a:t>and </a:t>
            </a:r>
            <a:r>
              <a:rPr lang="en-US" sz="4400" dirty="0">
                <a:solidFill>
                  <a:prstClr val="white"/>
                </a:solidFill>
                <a:latin typeface="Berlin Sans FB" pitchFamily="34" charset="0"/>
              </a:rPr>
              <a:t>understanding</a:t>
            </a:r>
            <a:r>
              <a:rPr lang="en-US" sz="4400" dirty="0" smtClean="0">
                <a:solidFill>
                  <a:prstClr val="white"/>
                </a:solidFill>
                <a:latin typeface="Berlin Sans FB" pitchFamily="34" charset="0"/>
              </a:rPr>
              <a:t>.</a:t>
            </a:r>
            <a:endParaRPr lang="en-US" dirty="0">
              <a:solidFill>
                <a:prstClr val="white"/>
              </a:solidFill>
              <a:latin typeface="Berlin Sans FB" pitchFamily="34" charset="0"/>
            </a:endParaRPr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5" r="8525"/>
          <a:stretch>
            <a:fillRect/>
          </a:stretch>
        </p:blipFill>
        <p:spPr>
          <a:xfrm>
            <a:off x="6791093" y="681337"/>
            <a:ext cx="4691566" cy="4232066"/>
          </a:xfrm>
          <a:ln w="7620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586216" y="641989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89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569195" y="5820691"/>
            <a:ext cx="7608935" cy="646331"/>
          </a:xfrm>
          <a:prstGeom prst="rect">
            <a:avLst/>
          </a:prstGeom>
          <a:solidFill>
            <a:schemeClr val="accent6">
              <a:lumMod val="50000"/>
              <a:alpha val="56000"/>
            </a:schemeClr>
          </a:solidFill>
          <a:ln w="5715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  <a:hlinkClick r:id="rId4"/>
              </a:rPr>
              <a:t>timothy@torahtothetribes.com</a:t>
            </a:r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en-US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  </a:t>
            </a:r>
            <a:endParaRPr lang="en-US" sz="24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37820" y="3854787"/>
            <a:ext cx="5372687" cy="1328023"/>
          </a:xfrm>
          <a:prstGeom prst="roundRect">
            <a:avLst/>
          </a:prstGeom>
          <a:solidFill>
            <a:srgbClr val="0070C0">
              <a:alpha val="65000"/>
            </a:srgbClr>
          </a:solidFill>
          <a:ln w="57150"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Send your questions &amp; comments to:</a:t>
            </a:r>
            <a:endParaRPr lang="en-US" sz="3600" b="1" cap="none" spc="0" dirty="0">
              <a:ln w="1143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10" name="Picture 2" descr="C:\Users\Rae\Desktop\Grammar Art\email mouse bes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5615568"/>
            <a:ext cx="1176041" cy="851454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37168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/>
            </a:gs>
            <a:gs pos="35000">
              <a:srgbClr val="60F3FA"/>
            </a:gs>
            <a:gs pos="87000">
              <a:srgbClr val="00FF00">
                <a:alpha val="39000"/>
              </a:srgbClr>
            </a:gs>
          </a:gsLst>
          <a:lin ang="8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286" y="201322"/>
            <a:ext cx="11134846" cy="1142074"/>
          </a:xfr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  <a:sp3d extrusionH="57150">
              <a:bevelT h="25400" prst="softRound"/>
            </a:sp3d>
          </a:bodyPr>
          <a:lstStyle/>
          <a:p>
            <a:pPr algn="ctr"/>
            <a:r>
              <a:rPr lang="en-US" sz="72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Of </a:t>
            </a:r>
            <a:r>
              <a:rPr lang="en-US" sz="7200" b="1" u="sng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Great</a:t>
            </a:r>
            <a:r>
              <a:rPr lang="en-US" sz="72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Significance!</a:t>
            </a:r>
            <a:endParaRPr lang="en-US" sz="7200" b="1" cap="none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812" y="1594643"/>
            <a:ext cx="11165984" cy="4795769"/>
          </a:xfrm>
          <a:solidFill>
            <a:schemeClr val="tx1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lIns="182880" rIns="365760">
            <a:normAutofit/>
            <a:sp3d extrusionH="57150">
              <a:bevelT h="25400" prst="softRound"/>
            </a:sp3d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en-US" sz="3200" dirty="0" smtClean="0">
                <a:solidFill>
                  <a:srgbClr val="00B050"/>
                </a:solidFill>
                <a:latin typeface="Georgia" panose="02040502050405020303" pitchFamily="18" charset="0"/>
              </a:rPr>
              <a:t>Rev 12:1 </a:t>
            </a:r>
            <a:r>
              <a:rPr lang="en-US" sz="32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(a)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en-US" sz="3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		“And </a:t>
            </a:r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  <a:t>there appeared a </a:t>
            </a:r>
            <a:r>
              <a:rPr lang="en-US" sz="3200" u="sng" dirty="0">
                <a:solidFill>
                  <a:srgbClr val="FF0066"/>
                </a:solidFill>
                <a:latin typeface="Georgia" panose="02040502050405020303" pitchFamily="18" charset="0"/>
              </a:rPr>
              <a:t>great wonder</a:t>
            </a:r>
            <a:r>
              <a:rPr lang="en-US" sz="3200" dirty="0">
                <a:solidFill>
                  <a:srgbClr val="FF0066"/>
                </a:solidFill>
                <a:latin typeface="Georgia" panose="02040502050405020303" pitchFamily="18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  <a:t>in </a:t>
            </a:r>
            <a:r>
              <a:rPr lang="en-US" sz="3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heaven</a:t>
            </a:r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…”   </a:t>
            </a:r>
            <a:r>
              <a:rPr lang="en-US" sz="1600" dirty="0" smtClean="0">
                <a:solidFill>
                  <a:prstClr val="black"/>
                </a:solidFill>
                <a:latin typeface="Georgia" panose="02040502050405020303" pitchFamily="18" charset="0"/>
              </a:rPr>
              <a:t>KJV</a:t>
            </a:r>
            <a:endParaRPr lang="en-US" sz="1600" dirty="0" smtClean="0">
              <a:solidFill>
                <a:schemeClr val="bg1"/>
              </a:solidFill>
            </a:endParaRPr>
          </a:p>
          <a:p>
            <a:pPr marL="0" indent="0">
              <a:spcAft>
                <a:spcPts val="2400"/>
              </a:spcAft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John attributed a very high importance to the event he was about to describe.  It was a </a:t>
            </a:r>
            <a:r>
              <a:rPr lang="en-US" sz="2800" b="1" dirty="0" smtClean="0">
                <a:solidFill>
                  <a:srgbClr val="FF0066"/>
                </a:solidFill>
              </a:rPr>
              <a:t>“GREAT WONDER”!  </a:t>
            </a:r>
            <a:br>
              <a:rPr lang="en-US" sz="2800" b="1" dirty="0" smtClean="0">
                <a:solidFill>
                  <a:srgbClr val="FF0066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It was something to behold for all the generations to follow him. </a:t>
            </a:r>
            <a:endParaRPr lang="en-US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What captivated John’s mind?  Each detail of this </a:t>
            </a:r>
            <a:r>
              <a:rPr lang="en-US" sz="2800" b="1" dirty="0" smtClean="0">
                <a:solidFill>
                  <a:srgbClr val="FF0066"/>
                </a:solidFill>
              </a:rPr>
              <a:t>SIGN/WONDER</a:t>
            </a:r>
            <a:r>
              <a:rPr lang="en-US" sz="2800" dirty="0" smtClean="0">
                <a:solidFill>
                  <a:schemeClr val="bg1"/>
                </a:solidFill>
              </a:rPr>
              <a:t> must be considered as a highly important revelation of truth.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40833" y="6390412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0546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B36E0D05-787B-4C61-8268-2D6C1FBEDA3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7216</TotalTime>
  <Words>3791</Words>
  <Application>Microsoft Office PowerPoint</Application>
  <PresentationFormat>Custom</PresentationFormat>
  <Paragraphs>565</Paragraphs>
  <Slides>89</Slides>
  <Notes>77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90" baseType="lpstr">
      <vt:lpstr>Celestial</vt:lpstr>
      <vt:lpstr>PowerPoint Presentation</vt:lpstr>
      <vt:lpstr>Standing on             the  Moon !</vt:lpstr>
      <vt:lpstr>Revelation 12:1</vt:lpstr>
      <vt:lpstr>PERTINENT Questions</vt:lpstr>
      <vt:lpstr>OR  . . .</vt:lpstr>
      <vt:lpstr>Revelation 12:1</vt:lpstr>
      <vt:lpstr>Revelation 12:1</vt:lpstr>
      <vt:lpstr>Revelation 12:1</vt:lpstr>
      <vt:lpstr>Of Great Significance!</vt:lpstr>
      <vt:lpstr>Bethula’s  Exaltation!</vt:lpstr>
      <vt:lpstr>PowerPoint Presentation</vt:lpstr>
      <vt:lpstr>PowerPoint Presentation</vt:lpstr>
      <vt:lpstr>The Moon Under Bethula’s Feet</vt:lpstr>
      <vt:lpstr>12 Stars in her Crown = 12 CONSTELLATIONS  One for each month! See Revelation  22:2.</vt:lpstr>
      <vt:lpstr>Returning to - the Position of the Moon</vt:lpstr>
      <vt:lpstr>PowerPoint Presentation</vt:lpstr>
      <vt:lpstr>Position: 1.  Power of authority?        Or …      2.  Power relinquished?</vt:lpstr>
      <vt:lpstr>Under  the  feet</vt:lpstr>
      <vt:lpstr>A Mighty Nation that Tramples - (under foot)</vt:lpstr>
      <vt:lpstr>Under foot  &amp;  crushed!</vt:lpstr>
      <vt:lpstr>Is there any authority from - under the foot?</vt:lpstr>
      <vt:lpstr>Rev 12:1  –  “... moon under her feet ...”</vt:lpstr>
      <vt:lpstr>Joseph’s Oppression:  Under the foot of Potiphar!</vt:lpstr>
      <vt:lpstr>Joseph’s Authority:   The Second Chariot of Pharaoh!</vt:lpstr>
      <vt:lpstr>PowerPoint Presentation</vt:lpstr>
      <vt:lpstr>Yahuah Expresses His Thoughts</vt:lpstr>
      <vt:lpstr>Expressed  contempt</vt:lpstr>
      <vt:lpstr>PowerPoint Presentation</vt:lpstr>
      <vt:lpstr>PowerPoint Presentation</vt:lpstr>
      <vt:lpstr>PowerPoint Presentation</vt:lpstr>
      <vt:lpstr>A - SIGN?</vt:lpstr>
      <vt:lpstr>Picture - with a MESSAGE?</vt:lpstr>
      <vt:lpstr>ME?</vt:lpstr>
      <vt:lpstr>Her Crowning Glory</vt:lpstr>
      <vt:lpstr>Yahusha’s Words</vt:lpstr>
      <vt:lpstr> Lunar deception trampled! </vt:lpstr>
      <vt:lpstr>PowerPoint Presentation</vt:lpstr>
      <vt:lpstr>Mazzaroth based Appointed Times </vt:lpstr>
      <vt:lpstr>PowerPoint Presentation</vt:lpstr>
      <vt:lpstr>PowerPoint Presentation</vt:lpstr>
      <vt:lpstr>PowerPoint Presentation</vt:lpstr>
      <vt:lpstr>What  about  This  Possibility?</vt:lpstr>
      <vt:lpstr>  RECOGNITION OF OLD PATHS – RESTORED!        </vt:lpstr>
      <vt:lpstr>Mountain = Mo-edim?  Is there a connection?</vt:lpstr>
      <vt:lpstr>The - Mountain/Mo-ed Connection  </vt:lpstr>
      <vt:lpstr>The re-establishing  confirmed </vt:lpstr>
      <vt:lpstr>OLD PATHS?</vt:lpstr>
      <vt:lpstr>Back to Isaiah 2 – Where is  -  it ?</vt:lpstr>
      <vt:lpstr>Where is THE   -  LIGHT ?</vt:lpstr>
      <vt:lpstr>Isaiah  continues:</vt:lpstr>
      <vt:lpstr>Israel and Moon worship?</vt:lpstr>
      <vt:lpstr>Israel and moon worship? – (con’t)</vt:lpstr>
      <vt:lpstr>Once Again</vt:lpstr>
      <vt:lpstr>PowerPoint Presentation</vt:lpstr>
      <vt:lpstr>PowerPoint Presentation</vt:lpstr>
      <vt:lpstr>Yahusha’s Words</vt:lpstr>
      <vt:lpstr>PowerPoint Presentation</vt:lpstr>
      <vt:lpstr>Continued</vt:lpstr>
      <vt:lpstr>Continued</vt:lpstr>
      <vt:lpstr>Question 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Bethula’s Victory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 Last Thoughts to Ponder</vt:lpstr>
      <vt:lpstr>WHAT AND HOW?</vt:lpstr>
      <vt:lpstr>PowerPoint Presentation</vt:lpstr>
      <vt:lpstr>The LUNAR Based - Isaiah Option #1!</vt:lpstr>
      <vt:lpstr>The LUNAR Based - Isaiah Option #2!</vt:lpstr>
      <vt:lpstr>PowerPoint Presentation</vt:lpstr>
      <vt:lpstr>Clarification for – “NEW MOON”</vt:lpstr>
      <vt:lpstr>Clarification of New Moon (con’t)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Standing on the Moon!</dc:title>
  <dc:creator>timothy Astleford</dc:creator>
  <cp:lastModifiedBy>Rae</cp:lastModifiedBy>
  <cp:revision>669</cp:revision>
  <cp:lastPrinted>2018-05-06T20:53:04Z</cp:lastPrinted>
  <dcterms:created xsi:type="dcterms:W3CDTF">2016-08-13T14:56:57Z</dcterms:created>
  <dcterms:modified xsi:type="dcterms:W3CDTF">2018-05-06T20:56:53Z</dcterms:modified>
</cp:coreProperties>
</file>