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9"/>
  </p:notesMasterIdLst>
  <p:sldIdLst>
    <p:sldId id="383" r:id="rId2"/>
    <p:sldId id="293" r:id="rId3"/>
    <p:sldId id="302" r:id="rId4"/>
    <p:sldId id="351" r:id="rId5"/>
    <p:sldId id="357" r:id="rId6"/>
    <p:sldId id="355" r:id="rId7"/>
    <p:sldId id="311" r:id="rId8"/>
    <p:sldId id="382" r:id="rId9"/>
    <p:sldId id="305" r:id="rId10"/>
    <p:sldId id="310" r:id="rId11"/>
    <p:sldId id="295" r:id="rId12"/>
    <p:sldId id="346" r:id="rId13"/>
    <p:sldId id="296" r:id="rId14"/>
    <p:sldId id="319" r:id="rId15"/>
    <p:sldId id="320" r:id="rId16"/>
    <p:sldId id="359" r:id="rId17"/>
    <p:sldId id="361" r:id="rId18"/>
    <p:sldId id="364" r:id="rId19"/>
    <p:sldId id="362" r:id="rId20"/>
    <p:sldId id="365" r:id="rId21"/>
    <p:sldId id="360" r:id="rId22"/>
    <p:sldId id="363" r:id="rId23"/>
    <p:sldId id="371" r:id="rId24"/>
    <p:sldId id="384" r:id="rId25"/>
    <p:sldId id="385" r:id="rId26"/>
    <p:sldId id="372" r:id="rId27"/>
    <p:sldId id="321" r:id="rId28"/>
    <p:sldId id="264" r:id="rId29"/>
    <p:sldId id="373" r:id="rId30"/>
    <p:sldId id="312" r:id="rId31"/>
    <p:sldId id="322" r:id="rId32"/>
    <p:sldId id="261" r:id="rId33"/>
    <p:sldId id="297" r:id="rId34"/>
    <p:sldId id="308" r:id="rId35"/>
    <p:sldId id="367" r:id="rId36"/>
    <p:sldId id="375" r:id="rId37"/>
    <p:sldId id="374" r:id="rId38"/>
    <p:sldId id="395" r:id="rId39"/>
    <p:sldId id="381" r:id="rId40"/>
    <p:sldId id="331" r:id="rId41"/>
    <p:sldId id="376" r:id="rId42"/>
    <p:sldId id="377" r:id="rId43"/>
    <p:sldId id="386" r:id="rId44"/>
    <p:sldId id="327" r:id="rId45"/>
    <p:sldId id="378" r:id="rId46"/>
    <p:sldId id="329" r:id="rId47"/>
    <p:sldId id="393" r:id="rId48"/>
    <p:sldId id="379" r:id="rId49"/>
    <p:sldId id="328" r:id="rId50"/>
    <p:sldId id="380" r:id="rId51"/>
    <p:sldId id="323" r:id="rId52"/>
    <p:sldId id="300" r:id="rId53"/>
    <p:sldId id="301" r:id="rId54"/>
    <p:sldId id="396" r:id="rId55"/>
    <p:sldId id="388" r:id="rId56"/>
    <p:sldId id="397" r:id="rId57"/>
    <p:sldId id="398" r:id="rId58"/>
    <p:sldId id="389" r:id="rId59"/>
    <p:sldId id="309" r:id="rId60"/>
    <p:sldId id="335" r:id="rId61"/>
    <p:sldId id="292" r:id="rId62"/>
    <p:sldId id="333" r:id="rId63"/>
    <p:sldId id="334" r:id="rId64"/>
    <p:sldId id="314" r:id="rId65"/>
    <p:sldId id="291" r:id="rId66"/>
    <p:sldId id="307" r:id="rId67"/>
    <p:sldId id="303" r:id="rId68"/>
    <p:sldId id="304" r:id="rId69"/>
    <p:sldId id="318" r:id="rId70"/>
    <p:sldId id="313" r:id="rId71"/>
    <p:sldId id="339" r:id="rId72"/>
    <p:sldId id="336" r:id="rId73"/>
    <p:sldId id="315" r:id="rId74"/>
    <p:sldId id="337" r:id="rId75"/>
    <p:sldId id="343" r:id="rId76"/>
    <p:sldId id="340" r:id="rId77"/>
    <p:sldId id="341" r:id="rId78"/>
    <p:sldId id="342" r:id="rId79"/>
    <p:sldId id="299" r:id="rId80"/>
    <p:sldId id="399" r:id="rId81"/>
    <p:sldId id="400" r:id="rId82"/>
    <p:sldId id="401" r:id="rId83"/>
    <p:sldId id="347" r:id="rId84"/>
    <p:sldId id="403" r:id="rId85"/>
    <p:sldId id="404" r:id="rId86"/>
    <p:sldId id="317" r:id="rId87"/>
    <p:sldId id="402" r:id="rId88"/>
    <p:sldId id="406" r:id="rId89"/>
    <p:sldId id="348" r:id="rId90"/>
    <p:sldId id="338" r:id="rId91"/>
    <p:sldId id="391" r:id="rId92"/>
    <p:sldId id="285" r:id="rId93"/>
    <p:sldId id="345" r:id="rId94"/>
    <p:sldId id="349" r:id="rId95"/>
    <p:sldId id="260" r:id="rId96"/>
    <p:sldId id="387" r:id="rId97"/>
    <p:sldId id="259" r:id="rId98"/>
  </p:sldIdLst>
  <p:sldSz cx="9144000" cy="6858000" type="screen4x3"/>
  <p:notesSz cx="6400800" cy="8686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11" clrIdx="0"/>
  <p:cmAuthor id="1" name="Snap On" initials="SO"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578B"/>
    <a:srgbClr val="006600"/>
    <a:srgbClr val="9F89B5"/>
    <a:srgbClr val="A8BFDF"/>
    <a:srgbClr val="D4DFEF"/>
    <a:srgbClr val="EFA46B"/>
    <a:srgbClr val="6065A0"/>
    <a:srgbClr val="878BB8"/>
    <a:srgbClr val="474B78"/>
    <a:srgbClr val="364C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7" autoAdjust="0"/>
    <p:restoredTop sz="66792" autoAdjust="0"/>
  </p:normalViewPr>
  <p:slideViewPr>
    <p:cSldViewPr>
      <p:cViewPr>
        <p:scale>
          <a:sx n="75" d="100"/>
          <a:sy n="75" d="100"/>
        </p:scale>
        <p:origin x="-1085" y="-302"/>
      </p:cViewPr>
      <p:guideLst>
        <p:guide orient="horz" pos="2160"/>
        <p:guide pos="2880"/>
      </p:guideLst>
    </p:cSldViewPr>
  </p:slideViewPr>
  <p:notesTextViewPr>
    <p:cViewPr>
      <p:scale>
        <a:sx n="1" d="1"/>
        <a:sy n="1" d="1"/>
      </p:scale>
      <p:origin x="0" y="0"/>
    </p:cViewPr>
  </p:notesTextViewPr>
  <p:sorterViewPr>
    <p:cViewPr>
      <p:scale>
        <a:sx n="150" d="100"/>
        <a:sy n="150" d="100"/>
      </p:scale>
      <p:origin x="0" y="4963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eg"/></Relationships>
</file>

<file path=ppt/diagrams/_rels/data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image" Target="../media/image29.jpeg"/><Relationship Id="rId4" Type="http://schemas.openxmlformats.org/officeDocument/2006/relationships/image" Target="../media/image32.jpg"/></Relationships>
</file>

<file path=ppt/diagrams/_rels/data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27.jpg"/><Relationship Id="rId4" Type="http://schemas.openxmlformats.org/officeDocument/2006/relationships/image" Target="../media/image35.jpg"/></Relationships>
</file>

<file path=ppt/diagrams/_rels/data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27.jpg"/><Relationship Id="rId1" Type="http://schemas.openxmlformats.org/officeDocument/2006/relationships/image" Target="../media/image52.jpeg"/><Relationship Id="rId4" Type="http://schemas.openxmlformats.org/officeDocument/2006/relationships/image" Target="../media/image54.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A41791-F2D9-46DF-91A9-B8D78D10FD14}" type="doc">
      <dgm:prSet loTypeId="urn:microsoft.com/office/officeart/2005/8/layout/vList4" loCatId="list" qsTypeId="urn:microsoft.com/office/officeart/2005/8/quickstyle/simple5" qsCatId="simple" csTypeId="urn:microsoft.com/office/officeart/2005/8/colors/colorful3" csCatId="colorful" phldr="1"/>
      <dgm:spPr/>
      <dgm:t>
        <a:bodyPr/>
        <a:lstStyle/>
        <a:p>
          <a:endParaRPr lang="en-US"/>
        </a:p>
      </dgm:t>
    </dgm:pt>
    <dgm:pt modelId="{298A45E5-FEEC-4924-B1BA-CE5805128D38}">
      <dgm:prSet phldrT="[Text]"/>
      <dgm:spPr/>
      <dgm:t>
        <a:bodyPr>
          <a:sp3d extrusionH="57150">
            <a:bevelT w="38100" h="38100" prst="angle"/>
          </a:sp3d>
        </a:bodyPr>
        <a:lstStyle/>
        <a:p>
          <a:r>
            <a:rPr lang="en-US" b="1" dirty="0" smtClean="0">
              <a:solidFill>
                <a:srgbClr val="C00000"/>
              </a:solidFill>
            </a:rPr>
            <a:t>Barley Calendars Search for Abib Month</a:t>
          </a:r>
          <a:endParaRPr lang="en-US" b="1" dirty="0">
            <a:solidFill>
              <a:srgbClr val="C00000"/>
            </a:solidFill>
          </a:endParaRPr>
        </a:p>
      </dgm:t>
    </dgm:pt>
    <dgm:pt modelId="{50EE52F1-C022-41FF-BC4C-A3892DCD7DF8}" type="parTrans" cxnId="{38BFD844-36EF-4BDE-B290-7F657D730FA2}">
      <dgm:prSet/>
      <dgm:spPr/>
      <dgm:t>
        <a:bodyPr/>
        <a:lstStyle/>
        <a:p>
          <a:endParaRPr lang="en-US"/>
        </a:p>
      </dgm:t>
    </dgm:pt>
    <dgm:pt modelId="{B1D42B5A-BC1C-43F7-A49E-1FA01BB4ECE7}" type="sibTrans" cxnId="{38BFD844-36EF-4BDE-B290-7F657D730FA2}">
      <dgm:prSet/>
      <dgm:spPr/>
      <dgm:t>
        <a:bodyPr/>
        <a:lstStyle/>
        <a:p>
          <a:endParaRPr lang="en-US"/>
        </a:p>
      </dgm:t>
    </dgm:pt>
    <dgm:pt modelId="{6E4B038D-D757-4B91-B324-777EA66BEF9E}">
      <dgm:prSet phldrT="[Text]"/>
      <dgm:spPr/>
      <dgm:t>
        <a:bodyPr>
          <a:sp3d extrusionH="57150">
            <a:bevelT w="38100" h="38100" prst="angle"/>
          </a:sp3d>
        </a:bodyPr>
        <a:lstStyle/>
        <a:p>
          <a:r>
            <a:rPr lang="en-US" b="1" dirty="0" smtClean="0">
              <a:solidFill>
                <a:srgbClr val="C00000"/>
              </a:solidFill>
            </a:rPr>
            <a:t>The new year is determined by the barley in </a:t>
          </a:r>
          <a:r>
            <a:rPr lang="en-US" b="1" dirty="0" err="1" smtClean="0">
              <a:solidFill>
                <a:srgbClr val="C00000"/>
              </a:solidFill>
            </a:rPr>
            <a:t>abib</a:t>
          </a:r>
          <a:r>
            <a:rPr lang="en-US" b="1" dirty="0" smtClean="0">
              <a:solidFill>
                <a:srgbClr val="C00000"/>
              </a:solidFill>
            </a:rPr>
            <a:t>, not by Rome’s calculation of Easter.  </a:t>
          </a:r>
          <a:endParaRPr lang="en-US" b="1" dirty="0">
            <a:solidFill>
              <a:srgbClr val="C00000"/>
            </a:solidFill>
          </a:endParaRPr>
        </a:p>
      </dgm:t>
    </dgm:pt>
    <dgm:pt modelId="{E697F55C-48B6-4FCB-A85A-1EF8C27A59AE}" type="parTrans" cxnId="{522E28E6-C82E-431F-A9CA-62BC406F1EA2}">
      <dgm:prSet/>
      <dgm:spPr/>
      <dgm:t>
        <a:bodyPr/>
        <a:lstStyle/>
        <a:p>
          <a:endParaRPr lang="en-US"/>
        </a:p>
      </dgm:t>
    </dgm:pt>
    <dgm:pt modelId="{C48E0AA8-E873-4801-8687-C631866360E5}" type="sibTrans" cxnId="{522E28E6-C82E-431F-A9CA-62BC406F1EA2}">
      <dgm:prSet/>
      <dgm:spPr/>
      <dgm:t>
        <a:bodyPr/>
        <a:lstStyle/>
        <a:p>
          <a:endParaRPr lang="en-US"/>
        </a:p>
      </dgm:t>
    </dgm:pt>
    <dgm:pt modelId="{16BB047E-AF52-47F9-BA37-34494A0DB7BC}">
      <dgm:prSet phldrT="[Text]"/>
      <dgm:spPr/>
      <dgm:t>
        <a:bodyPr>
          <a:sp3d extrusionH="57150">
            <a:bevelT w="38100" h="38100" prst="angle"/>
          </a:sp3d>
        </a:bodyPr>
        <a:lstStyle/>
        <a:p>
          <a:r>
            <a:rPr lang="en-US" b="1" dirty="0" smtClean="0">
              <a:solidFill>
                <a:srgbClr val="006600"/>
              </a:solidFill>
            </a:rPr>
            <a:t>Lunar Sabbath Calendars Sight the Moon</a:t>
          </a:r>
          <a:endParaRPr lang="en-US" b="1" dirty="0">
            <a:solidFill>
              <a:srgbClr val="006600"/>
            </a:solidFill>
          </a:endParaRPr>
        </a:p>
      </dgm:t>
    </dgm:pt>
    <dgm:pt modelId="{4AA7B68A-1F55-41A4-8BA8-C5847E642DF8}" type="parTrans" cxnId="{1C7EFF03-33FD-48BD-BE21-FD9697753F2A}">
      <dgm:prSet/>
      <dgm:spPr/>
      <dgm:t>
        <a:bodyPr/>
        <a:lstStyle/>
        <a:p>
          <a:endParaRPr lang="en-US"/>
        </a:p>
      </dgm:t>
    </dgm:pt>
    <dgm:pt modelId="{D78BFD97-BD3C-45EB-824F-4F621100CDD1}" type="sibTrans" cxnId="{1C7EFF03-33FD-48BD-BE21-FD9697753F2A}">
      <dgm:prSet/>
      <dgm:spPr/>
      <dgm:t>
        <a:bodyPr/>
        <a:lstStyle/>
        <a:p>
          <a:endParaRPr lang="en-US"/>
        </a:p>
      </dgm:t>
    </dgm:pt>
    <dgm:pt modelId="{07A50284-B256-42D3-9141-11280272AE15}">
      <dgm:prSet phldrT="[Text]"/>
      <dgm:spPr/>
      <dgm:t>
        <a:bodyPr>
          <a:sp3d extrusionH="57150">
            <a:bevelT w="38100" h="38100" prst="angle"/>
          </a:sp3d>
        </a:bodyPr>
        <a:lstStyle/>
        <a:p>
          <a:r>
            <a:rPr lang="en-US" b="1" dirty="0" smtClean="0">
              <a:solidFill>
                <a:srgbClr val="006600"/>
              </a:solidFill>
            </a:rPr>
            <a:t>When Rome introduced their pagan feast calendar </a:t>
          </a:r>
          <a:r>
            <a:rPr lang="en-US" b="1" dirty="0" err="1" smtClean="0">
              <a:solidFill>
                <a:srgbClr val="006600"/>
              </a:solidFill>
            </a:rPr>
            <a:t>Hillell</a:t>
          </a:r>
          <a:r>
            <a:rPr lang="en-US" b="1" dirty="0" smtClean="0">
              <a:solidFill>
                <a:srgbClr val="006600"/>
              </a:solidFill>
            </a:rPr>
            <a:t> II set Saturday as the weekly Sabbath.</a:t>
          </a:r>
          <a:endParaRPr lang="en-US" b="1" dirty="0">
            <a:solidFill>
              <a:srgbClr val="006600"/>
            </a:solidFill>
          </a:endParaRPr>
        </a:p>
      </dgm:t>
    </dgm:pt>
    <dgm:pt modelId="{077E7300-8655-403C-A67E-3EC318A56983}" type="parTrans" cxnId="{7ABE0334-F1AF-4729-910F-15B573E771FB}">
      <dgm:prSet/>
      <dgm:spPr/>
      <dgm:t>
        <a:bodyPr/>
        <a:lstStyle/>
        <a:p>
          <a:endParaRPr lang="en-US"/>
        </a:p>
      </dgm:t>
    </dgm:pt>
    <dgm:pt modelId="{F5045992-0402-4B74-A51F-5B40FD82F588}" type="sibTrans" cxnId="{7ABE0334-F1AF-4729-910F-15B573E771FB}">
      <dgm:prSet/>
      <dgm:spPr/>
      <dgm:t>
        <a:bodyPr/>
        <a:lstStyle/>
        <a:p>
          <a:endParaRPr lang="en-US"/>
        </a:p>
      </dgm:t>
    </dgm:pt>
    <dgm:pt modelId="{618286D2-4A60-4288-983C-902B93EF508B}">
      <dgm:prSet phldrT="[Text]"/>
      <dgm:spPr/>
      <dgm:t>
        <a:bodyPr>
          <a:sp3d extrusionH="57150">
            <a:bevelT w="38100" h="38100" prst="angle"/>
          </a:sp3d>
        </a:bodyPr>
        <a:lstStyle/>
        <a:p>
          <a:r>
            <a:rPr lang="en-US" b="1" dirty="0" err="1" smtClean="0">
              <a:solidFill>
                <a:srgbClr val="000099"/>
              </a:solidFill>
            </a:rPr>
            <a:t>Equi</a:t>
          </a:r>
          <a:r>
            <a:rPr lang="en-US" b="1" dirty="0" smtClean="0">
              <a:solidFill>
                <a:srgbClr val="000099"/>
              </a:solidFill>
            </a:rPr>
            <a:t>-LUX Calendars Look to the Sun</a:t>
          </a:r>
          <a:endParaRPr lang="en-US" b="1" dirty="0">
            <a:solidFill>
              <a:srgbClr val="000099"/>
            </a:solidFill>
          </a:endParaRPr>
        </a:p>
      </dgm:t>
    </dgm:pt>
    <dgm:pt modelId="{510C73EB-DFF9-41EC-AD10-0506DE5D01AE}" type="parTrans" cxnId="{AE3C3645-6111-46BB-9483-61953EC69B25}">
      <dgm:prSet/>
      <dgm:spPr/>
      <dgm:t>
        <a:bodyPr/>
        <a:lstStyle/>
        <a:p>
          <a:endParaRPr lang="en-US"/>
        </a:p>
      </dgm:t>
    </dgm:pt>
    <dgm:pt modelId="{E5F6FC4F-B54A-4D01-BFE7-8F5A3F33D224}" type="sibTrans" cxnId="{AE3C3645-6111-46BB-9483-61953EC69B25}">
      <dgm:prSet/>
      <dgm:spPr/>
      <dgm:t>
        <a:bodyPr/>
        <a:lstStyle/>
        <a:p>
          <a:endParaRPr lang="en-US"/>
        </a:p>
      </dgm:t>
    </dgm:pt>
    <dgm:pt modelId="{295B0F4F-503B-4A3D-9CD2-093525A15256}">
      <dgm:prSet phldrT="[Text]"/>
      <dgm:spPr/>
      <dgm:t>
        <a:bodyPr>
          <a:sp3d extrusionH="57150">
            <a:bevelT w="38100" h="38100" prst="angle"/>
          </a:sp3d>
        </a:bodyPr>
        <a:lstStyle/>
        <a:p>
          <a:r>
            <a:rPr lang="en-US" b="1" dirty="0" smtClean="0">
              <a:solidFill>
                <a:srgbClr val="000099"/>
              </a:solidFill>
            </a:rPr>
            <a:t>Because Rome uses equinox for Easter placement, is “equinox” completely pagan?  The claim is: </a:t>
          </a:r>
          <a:r>
            <a:rPr lang="en-US" b="1" dirty="0" err="1" smtClean="0">
              <a:solidFill>
                <a:srgbClr val="000099"/>
              </a:solidFill>
            </a:rPr>
            <a:t>equi</a:t>
          </a:r>
          <a:r>
            <a:rPr lang="en-US" b="1" dirty="0" smtClean="0">
              <a:solidFill>
                <a:srgbClr val="000099"/>
              </a:solidFill>
            </a:rPr>
            <a:t>-</a:t>
          </a:r>
          <a:r>
            <a:rPr lang="en-US" b="1" u="sng" dirty="0" smtClean="0">
              <a:solidFill>
                <a:srgbClr val="000099"/>
              </a:solidFill>
            </a:rPr>
            <a:t>LUX</a:t>
          </a:r>
          <a:r>
            <a:rPr lang="en-US" b="1" u="none" dirty="0" smtClean="0">
              <a:solidFill>
                <a:srgbClr val="000099"/>
              </a:solidFill>
            </a:rPr>
            <a:t> is the true marker for </a:t>
          </a:r>
          <a:r>
            <a:rPr lang="en-US" b="1" i="1" u="none" dirty="0" smtClean="0">
              <a:solidFill>
                <a:srgbClr val="000099"/>
              </a:solidFill>
            </a:rPr>
            <a:t>tequfah</a:t>
          </a:r>
          <a:r>
            <a:rPr lang="en-US" b="1" i="0" u="none" dirty="0" smtClean="0">
              <a:solidFill>
                <a:srgbClr val="000099"/>
              </a:solidFill>
            </a:rPr>
            <a:t> &amp;</a:t>
          </a:r>
          <a:r>
            <a:rPr lang="en-US" b="1" u="none" dirty="0" smtClean="0">
              <a:solidFill>
                <a:srgbClr val="000099"/>
              </a:solidFill>
            </a:rPr>
            <a:t> feast calculation.</a:t>
          </a:r>
          <a:endParaRPr lang="en-US" b="1" dirty="0">
            <a:solidFill>
              <a:srgbClr val="000099"/>
            </a:solidFill>
          </a:endParaRPr>
        </a:p>
      </dgm:t>
    </dgm:pt>
    <dgm:pt modelId="{306B129E-8140-403A-BBF1-F8C0F67CD8D5}" type="parTrans" cxnId="{FCBFF3BF-90C4-42C9-BDE8-8B8639256B07}">
      <dgm:prSet/>
      <dgm:spPr/>
      <dgm:t>
        <a:bodyPr/>
        <a:lstStyle/>
        <a:p>
          <a:endParaRPr lang="en-US"/>
        </a:p>
      </dgm:t>
    </dgm:pt>
    <dgm:pt modelId="{7086445E-209A-46A5-8FCF-06CF78A2C640}" type="sibTrans" cxnId="{FCBFF3BF-90C4-42C9-BDE8-8B8639256B07}">
      <dgm:prSet/>
      <dgm:spPr/>
      <dgm:t>
        <a:bodyPr/>
        <a:lstStyle/>
        <a:p>
          <a:endParaRPr lang="en-US"/>
        </a:p>
      </dgm:t>
    </dgm:pt>
    <dgm:pt modelId="{1DCD835B-02D0-4105-8F0A-1B0153A421FD}" type="pres">
      <dgm:prSet presAssocID="{C9A41791-F2D9-46DF-91A9-B8D78D10FD14}" presName="linear" presStyleCnt="0">
        <dgm:presLayoutVars>
          <dgm:dir/>
          <dgm:resizeHandles val="exact"/>
        </dgm:presLayoutVars>
      </dgm:prSet>
      <dgm:spPr/>
      <dgm:t>
        <a:bodyPr/>
        <a:lstStyle/>
        <a:p>
          <a:endParaRPr lang="en-US"/>
        </a:p>
      </dgm:t>
    </dgm:pt>
    <dgm:pt modelId="{0D66793A-D46D-4EF3-8FC6-30321385E036}" type="pres">
      <dgm:prSet presAssocID="{298A45E5-FEEC-4924-B1BA-CE5805128D38}" presName="comp" presStyleCnt="0"/>
      <dgm:spPr/>
    </dgm:pt>
    <dgm:pt modelId="{8AF76CBD-47EB-469D-92B6-BFBE896CB4CF}" type="pres">
      <dgm:prSet presAssocID="{298A45E5-FEEC-4924-B1BA-CE5805128D38}" presName="box" presStyleLbl="node1" presStyleIdx="0" presStyleCnt="3"/>
      <dgm:spPr/>
      <dgm:t>
        <a:bodyPr/>
        <a:lstStyle/>
        <a:p>
          <a:endParaRPr lang="en-US"/>
        </a:p>
      </dgm:t>
    </dgm:pt>
    <dgm:pt modelId="{62AD6D12-FE4B-4276-BCB1-1E84AC5DCC7C}" type="pres">
      <dgm:prSet presAssocID="{298A45E5-FEEC-4924-B1BA-CE5805128D38}"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dgm:spPr>
      <dgm:t>
        <a:bodyPr/>
        <a:lstStyle/>
        <a:p>
          <a:endParaRPr lang="en-US"/>
        </a:p>
      </dgm:t>
    </dgm:pt>
    <dgm:pt modelId="{84A345B0-0D2F-4257-AC56-98CF0ECC2670}" type="pres">
      <dgm:prSet presAssocID="{298A45E5-FEEC-4924-B1BA-CE5805128D38}" presName="text" presStyleLbl="node1" presStyleIdx="0" presStyleCnt="3">
        <dgm:presLayoutVars>
          <dgm:bulletEnabled val="1"/>
        </dgm:presLayoutVars>
      </dgm:prSet>
      <dgm:spPr/>
      <dgm:t>
        <a:bodyPr/>
        <a:lstStyle/>
        <a:p>
          <a:endParaRPr lang="en-US"/>
        </a:p>
      </dgm:t>
    </dgm:pt>
    <dgm:pt modelId="{BB697F45-CD3E-4C9C-9BF3-11370FBBB8E9}" type="pres">
      <dgm:prSet presAssocID="{B1D42B5A-BC1C-43F7-A49E-1FA01BB4ECE7}" presName="spacer" presStyleCnt="0"/>
      <dgm:spPr/>
    </dgm:pt>
    <dgm:pt modelId="{80928743-4D7B-45B3-B429-551F49713CB1}" type="pres">
      <dgm:prSet presAssocID="{16BB047E-AF52-47F9-BA37-34494A0DB7BC}" presName="comp" presStyleCnt="0"/>
      <dgm:spPr/>
    </dgm:pt>
    <dgm:pt modelId="{0981A233-FAA6-405B-9F8F-2FBB6C83DCA8}" type="pres">
      <dgm:prSet presAssocID="{16BB047E-AF52-47F9-BA37-34494A0DB7BC}" presName="box" presStyleLbl="node1" presStyleIdx="1" presStyleCnt="3"/>
      <dgm:spPr/>
      <dgm:t>
        <a:bodyPr/>
        <a:lstStyle/>
        <a:p>
          <a:endParaRPr lang="en-US"/>
        </a:p>
      </dgm:t>
    </dgm:pt>
    <dgm:pt modelId="{6BA375DA-9880-483B-8DE5-F80F629D0D1F}" type="pres">
      <dgm:prSet presAssocID="{16BB047E-AF52-47F9-BA37-34494A0DB7BC}"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2000" b="-2000"/>
          </a:stretch>
        </a:blipFill>
      </dgm:spPr>
      <dgm:t>
        <a:bodyPr/>
        <a:lstStyle/>
        <a:p>
          <a:endParaRPr lang="en-US"/>
        </a:p>
      </dgm:t>
    </dgm:pt>
    <dgm:pt modelId="{30D2AF2C-94AC-41CA-B2EB-3F78B82A1BE2}" type="pres">
      <dgm:prSet presAssocID="{16BB047E-AF52-47F9-BA37-34494A0DB7BC}" presName="text" presStyleLbl="node1" presStyleIdx="1" presStyleCnt="3">
        <dgm:presLayoutVars>
          <dgm:bulletEnabled val="1"/>
        </dgm:presLayoutVars>
      </dgm:prSet>
      <dgm:spPr/>
      <dgm:t>
        <a:bodyPr/>
        <a:lstStyle/>
        <a:p>
          <a:endParaRPr lang="en-US"/>
        </a:p>
      </dgm:t>
    </dgm:pt>
    <dgm:pt modelId="{DE2F6E81-8270-459C-89D1-6AFAF0103909}" type="pres">
      <dgm:prSet presAssocID="{D78BFD97-BD3C-45EB-824F-4F621100CDD1}" presName="spacer" presStyleCnt="0"/>
      <dgm:spPr/>
    </dgm:pt>
    <dgm:pt modelId="{A0FAC3FB-BFF2-41A4-8625-AC46A8B6FC3F}" type="pres">
      <dgm:prSet presAssocID="{618286D2-4A60-4288-983C-902B93EF508B}" presName="comp" presStyleCnt="0"/>
      <dgm:spPr/>
    </dgm:pt>
    <dgm:pt modelId="{BE68CE21-A5F1-4547-B3E9-DB6691CD2812}" type="pres">
      <dgm:prSet presAssocID="{618286D2-4A60-4288-983C-902B93EF508B}" presName="box" presStyleLbl="node1" presStyleIdx="2" presStyleCnt="3"/>
      <dgm:spPr/>
      <dgm:t>
        <a:bodyPr/>
        <a:lstStyle/>
        <a:p>
          <a:endParaRPr lang="en-US"/>
        </a:p>
      </dgm:t>
    </dgm:pt>
    <dgm:pt modelId="{4114007D-0BE6-46CC-8180-C44560F36DFC}" type="pres">
      <dgm:prSet presAssocID="{618286D2-4A60-4288-983C-902B93EF508B}"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5000" r="-5000"/>
          </a:stretch>
        </a:blipFill>
      </dgm:spPr>
      <dgm:t>
        <a:bodyPr/>
        <a:lstStyle/>
        <a:p>
          <a:endParaRPr lang="en-US"/>
        </a:p>
      </dgm:t>
    </dgm:pt>
    <dgm:pt modelId="{3B093353-4AE7-4266-9BD7-C89E3E9D86F0}" type="pres">
      <dgm:prSet presAssocID="{618286D2-4A60-4288-983C-902B93EF508B}" presName="text" presStyleLbl="node1" presStyleIdx="2" presStyleCnt="3">
        <dgm:presLayoutVars>
          <dgm:bulletEnabled val="1"/>
        </dgm:presLayoutVars>
      </dgm:prSet>
      <dgm:spPr/>
      <dgm:t>
        <a:bodyPr/>
        <a:lstStyle/>
        <a:p>
          <a:endParaRPr lang="en-US"/>
        </a:p>
      </dgm:t>
    </dgm:pt>
  </dgm:ptLst>
  <dgm:cxnLst>
    <dgm:cxn modelId="{D043BEB9-430D-40E1-9B06-BF66F7BD1EB0}" type="presOf" srcId="{16BB047E-AF52-47F9-BA37-34494A0DB7BC}" destId="{30D2AF2C-94AC-41CA-B2EB-3F78B82A1BE2}" srcOrd="1" destOrd="0" presId="urn:microsoft.com/office/officeart/2005/8/layout/vList4"/>
    <dgm:cxn modelId="{FCBFF3BF-90C4-42C9-BDE8-8B8639256B07}" srcId="{618286D2-4A60-4288-983C-902B93EF508B}" destId="{295B0F4F-503B-4A3D-9CD2-093525A15256}" srcOrd="0" destOrd="0" parTransId="{306B129E-8140-403A-BBF1-F8C0F67CD8D5}" sibTransId="{7086445E-209A-46A5-8FCF-06CF78A2C640}"/>
    <dgm:cxn modelId="{7ABE0334-F1AF-4729-910F-15B573E771FB}" srcId="{16BB047E-AF52-47F9-BA37-34494A0DB7BC}" destId="{07A50284-B256-42D3-9141-11280272AE15}" srcOrd="0" destOrd="0" parTransId="{077E7300-8655-403C-A67E-3EC318A56983}" sibTransId="{F5045992-0402-4B74-A51F-5B40FD82F588}"/>
    <dgm:cxn modelId="{FBC61085-28F3-411D-9BFE-EF582A9F9C1D}" type="presOf" srcId="{07A50284-B256-42D3-9141-11280272AE15}" destId="{0981A233-FAA6-405B-9F8F-2FBB6C83DCA8}" srcOrd="0" destOrd="1" presId="urn:microsoft.com/office/officeart/2005/8/layout/vList4"/>
    <dgm:cxn modelId="{8956146B-4250-4FAD-BBDA-5943999F3A5E}" type="presOf" srcId="{6E4B038D-D757-4B91-B324-777EA66BEF9E}" destId="{8AF76CBD-47EB-469D-92B6-BFBE896CB4CF}" srcOrd="0" destOrd="1" presId="urn:microsoft.com/office/officeart/2005/8/layout/vList4"/>
    <dgm:cxn modelId="{6BD3E5B2-BF4C-4CEE-BE82-0B382AED0C5C}" type="presOf" srcId="{618286D2-4A60-4288-983C-902B93EF508B}" destId="{3B093353-4AE7-4266-9BD7-C89E3E9D86F0}" srcOrd="1" destOrd="0" presId="urn:microsoft.com/office/officeart/2005/8/layout/vList4"/>
    <dgm:cxn modelId="{AE3C3645-6111-46BB-9483-61953EC69B25}" srcId="{C9A41791-F2D9-46DF-91A9-B8D78D10FD14}" destId="{618286D2-4A60-4288-983C-902B93EF508B}" srcOrd="2" destOrd="0" parTransId="{510C73EB-DFF9-41EC-AD10-0506DE5D01AE}" sibTransId="{E5F6FC4F-B54A-4D01-BFE7-8F5A3F33D224}"/>
    <dgm:cxn modelId="{A0A2C7B9-3C4E-4C0C-BCE1-082CC6FAC554}" type="presOf" srcId="{295B0F4F-503B-4A3D-9CD2-093525A15256}" destId="{BE68CE21-A5F1-4547-B3E9-DB6691CD2812}" srcOrd="0" destOrd="1" presId="urn:microsoft.com/office/officeart/2005/8/layout/vList4"/>
    <dgm:cxn modelId="{FC32546D-2746-457C-8090-BEE0E7771239}" type="presOf" srcId="{298A45E5-FEEC-4924-B1BA-CE5805128D38}" destId="{8AF76CBD-47EB-469D-92B6-BFBE896CB4CF}" srcOrd="0" destOrd="0" presId="urn:microsoft.com/office/officeart/2005/8/layout/vList4"/>
    <dgm:cxn modelId="{90A9C74D-F6AA-474B-9DB3-0AEFE1E14997}" type="presOf" srcId="{07A50284-B256-42D3-9141-11280272AE15}" destId="{30D2AF2C-94AC-41CA-B2EB-3F78B82A1BE2}" srcOrd="1" destOrd="1" presId="urn:microsoft.com/office/officeart/2005/8/layout/vList4"/>
    <dgm:cxn modelId="{522E28E6-C82E-431F-A9CA-62BC406F1EA2}" srcId="{298A45E5-FEEC-4924-B1BA-CE5805128D38}" destId="{6E4B038D-D757-4B91-B324-777EA66BEF9E}" srcOrd="0" destOrd="0" parTransId="{E697F55C-48B6-4FCB-A85A-1EF8C27A59AE}" sibTransId="{C48E0AA8-E873-4801-8687-C631866360E5}"/>
    <dgm:cxn modelId="{168BA73F-3110-4EDE-A128-F4F68BF6C0D7}" type="presOf" srcId="{16BB047E-AF52-47F9-BA37-34494A0DB7BC}" destId="{0981A233-FAA6-405B-9F8F-2FBB6C83DCA8}" srcOrd="0" destOrd="0" presId="urn:microsoft.com/office/officeart/2005/8/layout/vList4"/>
    <dgm:cxn modelId="{81EC4C31-1462-4F58-85F6-F26DADA1160B}" type="presOf" srcId="{6E4B038D-D757-4B91-B324-777EA66BEF9E}" destId="{84A345B0-0D2F-4257-AC56-98CF0ECC2670}" srcOrd="1" destOrd="1" presId="urn:microsoft.com/office/officeart/2005/8/layout/vList4"/>
    <dgm:cxn modelId="{1C7EFF03-33FD-48BD-BE21-FD9697753F2A}" srcId="{C9A41791-F2D9-46DF-91A9-B8D78D10FD14}" destId="{16BB047E-AF52-47F9-BA37-34494A0DB7BC}" srcOrd="1" destOrd="0" parTransId="{4AA7B68A-1F55-41A4-8BA8-C5847E642DF8}" sibTransId="{D78BFD97-BD3C-45EB-824F-4F621100CDD1}"/>
    <dgm:cxn modelId="{876AD424-98BC-416E-A727-388BFCB55329}" type="presOf" srcId="{295B0F4F-503B-4A3D-9CD2-093525A15256}" destId="{3B093353-4AE7-4266-9BD7-C89E3E9D86F0}" srcOrd="1" destOrd="1" presId="urn:microsoft.com/office/officeart/2005/8/layout/vList4"/>
    <dgm:cxn modelId="{830A8614-A8FF-4585-B834-1A11722561AF}" type="presOf" srcId="{618286D2-4A60-4288-983C-902B93EF508B}" destId="{BE68CE21-A5F1-4547-B3E9-DB6691CD2812}" srcOrd="0" destOrd="0" presId="urn:microsoft.com/office/officeart/2005/8/layout/vList4"/>
    <dgm:cxn modelId="{38BFD844-36EF-4BDE-B290-7F657D730FA2}" srcId="{C9A41791-F2D9-46DF-91A9-B8D78D10FD14}" destId="{298A45E5-FEEC-4924-B1BA-CE5805128D38}" srcOrd="0" destOrd="0" parTransId="{50EE52F1-C022-41FF-BC4C-A3892DCD7DF8}" sibTransId="{B1D42B5A-BC1C-43F7-A49E-1FA01BB4ECE7}"/>
    <dgm:cxn modelId="{DE076610-C9F1-47D6-9D75-650CE06F627B}" type="presOf" srcId="{298A45E5-FEEC-4924-B1BA-CE5805128D38}" destId="{84A345B0-0D2F-4257-AC56-98CF0ECC2670}" srcOrd="1" destOrd="0" presId="urn:microsoft.com/office/officeart/2005/8/layout/vList4"/>
    <dgm:cxn modelId="{9381AC8F-F7DF-4622-9A84-FFF3FE5C80B1}" type="presOf" srcId="{C9A41791-F2D9-46DF-91A9-B8D78D10FD14}" destId="{1DCD835B-02D0-4105-8F0A-1B0153A421FD}" srcOrd="0" destOrd="0" presId="urn:microsoft.com/office/officeart/2005/8/layout/vList4"/>
    <dgm:cxn modelId="{D53F7432-500C-42D3-ADA5-7416A4689E76}" type="presParOf" srcId="{1DCD835B-02D0-4105-8F0A-1B0153A421FD}" destId="{0D66793A-D46D-4EF3-8FC6-30321385E036}" srcOrd="0" destOrd="0" presId="urn:microsoft.com/office/officeart/2005/8/layout/vList4"/>
    <dgm:cxn modelId="{BA3257BD-99CD-41D5-A237-A9C28458B80C}" type="presParOf" srcId="{0D66793A-D46D-4EF3-8FC6-30321385E036}" destId="{8AF76CBD-47EB-469D-92B6-BFBE896CB4CF}" srcOrd="0" destOrd="0" presId="urn:microsoft.com/office/officeart/2005/8/layout/vList4"/>
    <dgm:cxn modelId="{3CB879FA-98F9-43AE-B6C7-7BA5EE3F3C2A}" type="presParOf" srcId="{0D66793A-D46D-4EF3-8FC6-30321385E036}" destId="{62AD6D12-FE4B-4276-BCB1-1E84AC5DCC7C}" srcOrd="1" destOrd="0" presId="urn:microsoft.com/office/officeart/2005/8/layout/vList4"/>
    <dgm:cxn modelId="{EFB726B9-A209-4099-9FF0-9A05A963EDB3}" type="presParOf" srcId="{0D66793A-D46D-4EF3-8FC6-30321385E036}" destId="{84A345B0-0D2F-4257-AC56-98CF0ECC2670}" srcOrd="2" destOrd="0" presId="urn:microsoft.com/office/officeart/2005/8/layout/vList4"/>
    <dgm:cxn modelId="{31BA79B0-7264-4565-A5F9-FAF4C503E4CF}" type="presParOf" srcId="{1DCD835B-02D0-4105-8F0A-1B0153A421FD}" destId="{BB697F45-CD3E-4C9C-9BF3-11370FBBB8E9}" srcOrd="1" destOrd="0" presId="urn:microsoft.com/office/officeart/2005/8/layout/vList4"/>
    <dgm:cxn modelId="{5C090CF1-45FE-4585-B5CF-4BDD93D698F1}" type="presParOf" srcId="{1DCD835B-02D0-4105-8F0A-1B0153A421FD}" destId="{80928743-4D7B-45B3-B429-551F49713CB1}" srcOrd="2" destOrd="0" presId="urn:microsoft.com/office/officeart/2005/8/layout/vList4"/>
    <dgm:cxn modelId="{61B7BD88-36F9-4B75-916F-EB30A251BED4}" type="presParOf" srcId="{80928743-4D7B-45B3-B429-551F49713CB1}" destId="{0981A233-FAA6-405B-9F8F-2FBB6C83DCA8}" srcOrd="0" destOrd="0" presId="urn:microsoft.com/office/officeart/2005/8/layout/vList4"/>
    <dgm:cxn modelId="{BEACE988-3E95-481D-AF13-E1399BA0EA64}" type="presParOf" srcId="{80928743-4D7B-45B3-B429-551F49713CB1}" destId="{6BA375DA-9880-483B-8DE5-F80F629D0D1F}" srcOrd="1" destOrd="0" presId="urn:microsoft.com/office/officeart/2005/8/layout/vList4"/>
    <dgm:cxn modelId="{69B1B3AB-44A4-476E-BF04-5FB6F64D50B5}" type="presParOf" srcId="{80928743-4D7B-45B3-B429-551F49713CB1}" destId="{30D2AF2C-94AC-41CA-B2EB-3F78B82A1BE2}" srcOrd="2" destOrd="0" presId="urn:microsoft.com/office/officeart/2005/8/layout/vList4"/>
    <dgm:cxn modelId="{D43625CE-D93A-4516-A9A9-93DB71D3B3A4}" type="presParOf" srcId="{1DCD835B-02D0-4105-8F0A-1B0153A421FD}" destId="{DE2F6E81-8270-459C-89D1-6AFAF0103909}" srcOrd="3" destOrd="0" presId="urn:microsoft.com/office/officeart/2005/8/layout/vList4"/>
    <dgm:cxn modelId="{441777E6-9CCE-4AA3-8F2E-9FAF73969667}" type="presParOf" srcId="{1DCD835B-02D0-4105-8F0A-1B0153A421FD}" destId="{A0FAC3FB-BFF2-41A4-8625-AC46A8B6FC3F}" srcOrd="4" destOrd="0" presId="urn:microsoft.com/office/officeart/2005/8/layout/vList4"/>
    <dgm:cxn modelId="{06AF04F3-AFD2-434C-9A7E-DDF6D83333BF}" type="presParOf" srcId="{A0FAC3FB-BFF2-41A4-8625-AC46A8B6FC3F}" destId="{BE68CE21-A5F1-4547-B3E9-DB6691CD2812}" srcOrd="0" destOrd="0" presId="urn:microsoft.com/office/officeart/2005/8/layout/vList4"/>
    <dgm:cxn modelId="{30104151-1E02-474D-9B37-221D1F7F1405}" type="presParOf" srcId="{A0FAC3FB-BFF2-41A4-8625-AC46A8B6FC3F}" destId="{4114007D-0BE6-46CC-8180-C44560F36DFC}" srcOrd="1" destOrd="0" presId="urn:microsoft.com/office/officeart/2005/8/layout/vList4"/>
    <dgm:cxn modelId="{F6BF0AEC-AF79-4F84-9F07-5A885A14EF6C}" type="presParOf" srcId="{A0FAC3FB-BFF2-41A4-8625-AC46A8B6FC3F}" destId="{3B093353-4AE7-4266-9BD7-C89E3E9D86F0}"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A41791-F2D9-46DF-91A9-B8D78D10FD14}" type="doc">
      <dgm:prSet loTypeId="urn:microsoft.com/office/officeart/2005/8/layout/vList4" loCatId="list" qsTypeId="urn:microsoft.com/office/officeart/2005/8/quickstyle/simple5" qsCatId="simple" csTypeId="urn:microsoft.com/office/officeart/2005/8/colors/accent3_3" csCatId="accent3" phldr="1"/>
      <dgm:spPr/>
      <dgm:t>
        <a:bodyPr/>
        <a:lstStyle/>
        <a:p>
          <a:endParaRPr lang="en-US"/>
        </a:p>
      </dgm:t>
    </dgm:pt>
    <dgm:pt modelId="{298A45E5-FEEC-4924-B1BA-CE5805128D38}">
      <dgm:prSet phldrT="[Text]"/>
      <dgm:spPr>
        <a:ln>
          <a:solidFill>
            <a:srgbClr val="C00000"/>
          </a:solidFill>
        </a:ln>
      </dgm:spPr>
      <dgm:t>
        <a:bodyPr>
          <a:sp3d extrusionH="57150">
            <a:bevelT w="38100" h="38100" prst="angle"/>
          </a:sp3d>
        </a:bodyPr>
        <a:lstStyle/>
        <a:p>
          <a:r>
            <a:rPr lang="en-US" sz="1900" b="1" dirty="0" smtClean="0">
              <a:solidFill>
                <a:srgbClr val="C00000"/>
              </a:solidFill>
            </a:rPr>
            <a:t>Barley Calendars Search for Abib – not Rome’s Equinox!</a:t>
          </a:r>
          <a:endParaRPr lang="en-US" sz="1900" b="1" dirty="0">
            <a:solidFill>
              <a:srgbClr val="C00000"/>
            </a:solidFill>
          </a:endParaRPr>
        </a:p>
      </dgm:t>
    </dgm:pt>
    <dgm:pt modelId="{50EE52F1-C022-41FF-BC4C-A3892DCD7DF8}" type="parTrans" cxnId="{38BFD844-36EF-4BDE-B290-7F657D730FA2}">
      <dgm:prSet/>
      <dgm:spPr/>
      <dgm:t>
        <a:bodyPr/>
        <a:lstStyle/>
        <a:p>
          <a:endParaRPr lang="en-US"/>
        </a:p>
      </dgm:t>
    </dgm:pt>
    <dgm:pt modelId="{B1D42B5A-BC1C-43F7-A49E-1FA01BB4ECE7}" type="sibTrans" cxnId="{38BFD844-36EF-4BDE-B290-7F657D730FA2}">
      <dgm:prSet/>
      <dgm:spPr/>
      <dgm:t>
        <a:bodyPr/>
        <a:lstStyle/>
        <a:p>
          <a:endParaRPr lang="en-US"/>
        </a:p>
      </dgm:t>
    </dgm:pt>
    <dgm:pt modelId="{16BB047E-AF52-47F9-BA37-34494A0DB7BC}">
      <dgm:prSet phldrT="[Text]"/>
      <dgm:spPr/>
      <dgm:t>
        <a:bodyPr>
          <a:sp3d extrusionH="57150">
            <a:bevelT w="38100" h="38100" prst="angle"/>
          </a:sp3d>
        </a:bodyPr>
        <a:lstStyle/>
        <a:p>
          <a:r>
            <a:rPr lang="en-US" b="1" dirty="0" smtClean="0">
              <a:solidFill>
                <a:srgbClr val="006600"/>
              </a:solidFill>
            </a:rPr>
            <a:t>Abib:  H24  '</a:t>
          </a:r>
          <a:r>
            <a:rPr lang="en-US" b="1" dirty="0" err="1" smtClean="0">
              <a:solidFill>
                <a:srgbClr val="006600"/>
              </a:solidFill>
            </a:rPr>
            <a:t>abiyb</a:t>
          </a:r>
          <a:r>
            <a:rPr lang="en-US" b="1" dirty="0" smtClean="0">
              <a:solidFill>
                <a:srgbClr val="006600"/>
              </a:solidFill>
            </a:rPr>
            <a:t> (aw-</a:t>
          </a:r>
          <a:r>
            <a:rPr lang="en-US" b="1" dirty="0" err="1" smtClean="0">
              <a:solidFill>
                <a:srgbClr val="006600"/>
              </a:solidFill>
            </a:rPr>
            <a:t>beeb</a:t>
          </a:r>
          <a:r>
            <a:rPr lang="en-US" b="1" dirty="0" smtClean="0">
              <a:solidFill>
                <a:srgbClr val="006600"/>
              </a:solidFill>
            </a:rPr>
            <a:t>'); from an unused root (meaning to be tender); green, i.e. a young ear of grain; hence, the month name Abib or Nisan:  KJV - Abib, ear, green ears of corn (</a:t>
          </a:r>
          <a:r>
            <a:rPr lang="en-US" b="1" u="sng" dirty="0" smtClean="0">
              <a:solidFill>
                <a:srgbClr val="006600"/>
              </a:solidFill>
            </a:rPr>
            <a:t>not</a:t>
          </a:r>
          <a:r>
            <a:rPr lang="en-US" b="1" dirty="0" smtClean="0">
              <a:solidFill>
                <a:srgbClr val="006600"/>
              </a:solidFill>
            </a:rPr>
            <a:t> maize). </a:t>
          </a:r>
          <a:br>
            <a:rPr lang="en-US" b="1" dirty="0" smtClean="0">
              <a:solidFill>
                <a:srgbClr val="006600"/>
              </a:solidFill>
            </a:rPr>
          </a:br>
          <a:r>
            <a:rPr lang="en-US" b="1" dirty="0" smtClean="0">
              <a:solidFill>
                <a:srgbClr val="C00000"/>
              </a:solidFill>
            </a:rPr>
            <a:t>(All grains are “</a:t>
          </a:r>
          <a:r>
            <a:rPr lang="en-US" b="1" dirty="0" err="1" smtClean="0">
              <a:solidFill>
                <a:srgbClr val="C00000"/>
              </a:solidFill>
            </a:rPr>
            <a:t>abib</a:t>
          </a:r>
          <a:r>
            <a:rPr lang="en-US" b="1" dirty="0" smtClean="0">
              <a:solidFill>
                <a:srgbClr val="C00000"/>
              </a:solidFill>
            </a:rPr>
            <a:t>” when in the greening-not just barley.)</a:t>
          </a:r>
          <a:r>
            <a:rPr lang="en-US" b="1" dirty="0" smtClean="0">
              <a:solidFill>
                <a:srgbClr val="006600"/>
              </a:solidFill>
            </a:rPr>
            <a:t> </a:t>
          </a:r>
          <a:endParaRPr lang="en-US" b="1" dirty="0">
            <a:solidFill>
              <a:srgbClr val="006600"/>
            </a:solidFill>
          </a:endParaRPr>
        </a:p>
      </dgm:t>
    </dgm:pt>
    <dgm:pt modelId="{4AA7B68A-1F55-41A4-8BA8-C5847E642DF8}" type="parTrans" cxnId="{1C7EFF03-33FD-48BD-BE21-FD9697753F2A}">
      <dgm:prSet/>
      <dgm:spPr/>
      <dgm:t>
        <a:bodyPr/>
        <a:lstStyle/>
        <a:p>
          <a:endParaRPr lang="en-US"/>
        </a:p>
      </dgm:t>
    </dgm:pt>
    <dgm:pt modelId="{D78BFD97-BD3C-45EB-824F-4F621100CDD1}" type="sibTrans" cxnId="{1C7EFF03-33FD-48BD-BE21-FD9697753F2A}">
      <dgm:prSet/>
      <dgm:spPr/>
      <dgm:t>
        <a:bodyPr/>
        <a:lstStyle/>
        <a:p>
          <a:endParaRPr lang="en-US"/>
        </a:p>
      </dgm:t>
    </dgm:pt>
    <dgm:pt modelId="{618286D2-4A60-4288-983C-902B93EF508B}">
      <dgm:prSet phldrT="[Text]"/>
      <dgm:spPr/>
      <dgm:t>
        <a:bodyPr>
          <a:sp3d extrusionH="57150">
            <a:bevelT w="38100" h="38100" prst="angle"/>
          </a:sp3d>
        </a:bodyPr>
        <a:lstStyle/>
        <a:p>
          <a:r>
            <a:rPr lang="en-US" b="1" dirty="0" smtClean="0">
              <a:solidFill>
                <a:srgbClr val="000099"/>
              </a:solidFill>
            </a:rPr>
            <a:t>“Fine Flour” [H5560]  Wheat:  for Wavesheaf  (Ex 34:22; Lev 23:13)</a:t>
          </a:r>
        </a:p>
        <a:p>
          <a:r>
            <a:rPr lang="en-US" b="1" dirty="0" smtClean="0">
              <a:solidFill>
                <a:srgbClr val="000099"/>
              </a:solidFill>
            </a:rPr>
            <a:t>H5560  </a:t>
          </a:r>
          <a:r>
            <a:rPr lang="en-US" b="1" dirty="0" err="1" smtClean="0">
              <a:solidFill>
                <a:srgbClr val="000099"/>
              </a:solidFill>
            </a:rPr>
            <a:t>coleth</a:t>
          </a:r>
          <a:r>
            <a:rPr lang="en-US" b="1" dirty="0" smtClean="0">
              <a:solidFill>
                <a:srgbClr val="000099"/>
              </a:solidFill>
            </a:rPr>
            <a:t> (so'-</a:t>
          </a:r>
          <a:r>
            <a:rPr lang="en-US" b="1" dirty="0" err="1" smtClean="0">
              <a:solidFill>
                <a:srgbClr val="000099"/>
              </a:solidFill>
            </a:rPr>
            <a:t>leth</a:t>
          </a:r>
          <a:r>
            <a:rPr lang="en-US" b="1" dirty="0" smtClean="0">
              <a:solidFill>
                <a:srgbClr val="000099"/>
              </a:solidFill>
            </a:rPr>
            <a:t>); from an unused root meaning to strip; flour (as chipped off):  KJV - (</a:t>
          </a:r>
          <a:r>
            <a:rPr lang="en-US" b="1" u="sng" dirty="0" smtClean="0">
              <a:solidFill>
                <a:srgbClr val="000099"/>
              </a:solidFill>
            </a:rPr>
            <a:t>fine</a:t>
          </a:r>
          <a:r>
            <a:rPr lang="en-US" b="1" dirty="0" smtClean="0">
              <a:solidFill>
                <a:srgbClr val="000099"/>
              </a:solidFill>
            </a:rPr>
            <a:t>) </a:t>
          </a:r>
          <a:r>
            <a:rPr lang="en-US" b="1" u="sng" dirty="0" smtClean="0">
              <a:solidFill>
                <a:srgbClr val="000099"/>
              </a:solidFill>
            </a:rPr>
            <a:t>flour</a:t>
          </a:r>
          <a:r>
            <a:rPr lang="en-US" b="1" dirty="0" smtClean="0">
              <a:solidFill>
                <a:srgbClr val="000099"/>
              </a:solidFill>
            </a:rPr>
            <a:t>, meal.  (Wheat:  H2406)</a:t>
          </a:r>
        </a:p>
      </dgm:t>
    </dgm:pt>
    <dgm:pt modelId="{510C73EB-DFF9-41EC-AD10-0506DE5D01AE}" type="parTrans" cxnId="{AE3C3645-6111-46BB-9483-61953EC69B25}">
      <dgm:prSet/>
      <dgm:spPr/>
      <dgm:t>
        <a:bodyPr/>
        <a:lstStyle/>
        <a:p>
          <a:endParaRPr lang="en-US"/>
        </a:p>
      </dgm:t>
    </dgm:pt>
    <dgm:pt modelId="{E5F6FC4F-B54A-4D01-BFE7-8F5A3F33D224}" type="sibTrans" cxnId="{AE3C3645-6111-46BB-9483-61953EC69B25}">
      <dgm:prSet/>
      <dgm:spPr/>
      <dgm:t>
        <a:bodyPr/>
        <a:lstStyle/>
        <a:p>
          <a:endParaRPr lang="en-US"/>
        </a:p>
      </dgm:t>
    </dgm:pt>
    <dgm:pt modelId="{6E4B038D-D757-4B91-B324-777EA66BEF9E}">
      <dgm:prSet phldrT="[Text]" custT="1"/>
      <dgm:spPr>
        <a:ln>
          <a:solidFill>
            <a:srgbClr val="C00000"/>
          </a:solidFill>
        </a:ln>
      </dgm:spPr>
      <dgm:t>
        <a:bodyPr>
          <a:sp3d extrusionH="57150">
            <a:bevelT w="38100" h="38100" prst="angle"/>
          </a:sp3d>
        </a:bodyPr>
        <a:lstStyle/>
        <a:p>
          <a:r>
            <a:rPr lang="en-US" sz="2400" dirty="0" smtClean="0">
              <a:solidFill>
                <a:srgbClr val="C00000"/>
              </a:solidFill>
            </a:rPr>
            <a:t>It is believed barley is needed for the Firstfruits Wavesheaf offering.  </a:t>
          </a:r>
          <a:endParaRPr lang="en-US" sz="2400" dirty="0">
            <a:solidFill>
              <a:srgbClr val="C00000"/>
            </a:solidFill>
          </a:endParaRPr>
        </a:p>
      </dgm:t>
    </dgm:pt>
    <dgm:pt modelId="{C48E0AA8-E873-4801-8687-C631866360E5}" type="sibTrans" cxnId="{522E28E6-C82E-431F-A9CA-62BC406F1EA2}">
      <dgm:prSet/>
      <dgm:spPr/>
      <dgm:t>
        <a:bodyPr/>
        <a:lstStyle/>
        <a:p>
          <a:endParaRPr lang="en-US"/>
        </a:p>
      </dgm:t>
    </dgm:pt>
    <dgm:pt modelId="{E697F55C-48B6-4FCB-A85A-1EF8C27A59AE}" type="parTrans" cxnId="{522E28E6-C82E-431F-A9CA-62BC406F1EA2}">
      <dgm:prSet/>
      <dgm:spPr/>
      <dgm:t>
        <a:bodyPr/>
        <a:lstStyle/>
        <a:p>
          <a:endParaRPr lang="en-US"/>
        </a:p>
      </dgm:t>
    </dgm:pt>
    <dgm:pt modelId="{81A7782D-8129-4755-BC47-90B149037F0B}">
      <dgm:prSet custT="1"/>
      <dgm:spPr/>
      <dgm:t>
        <a:bodyPr>
          <a:sp3d extrusionH="57150">
            <a:bevelT w="38100" h="38100"/>
          </a:sp3d>
        </a:bodyPr>
        <a:lstStyle/>
        <a:p>
          <a:r>
            <a:rPr lang="en-US" sz="1900" b="1" dirty="0" smtClean="0">
              <a:solidFill>
                <a:srgbClr val="C00000"/>
              </a:solidFill>
            </a:rPr>
            <a:t>“Rough Flour” </a:t>
          </a:r>
          <a:r>
            <a:rPr lang="en-US" sz="2000" b="1" dirty="0" smtClean="0">
              <a:solidFill>
                <a:srgbClr val="C00000"/>
              </a:solidFill>
            </a:rPr>
            <a:t>[H8184] </a:t>
          </a:r>
          <a:r>
            <a:rPr lang="en-US" sz="1900" b="1" dirty="0" smtClean="0">
              <a:solidFill>
                <a:srgbClr val="C00000"/>
              </a:solidFill>
            </a:rPr>
            <a:t>Barley:  Jealousy Offering (Num 5:15)</a:t>
          </a:r>
        </a:p>
        <a:p>
          <a:r>
            <a:rPr lang="en-US" sz="1900" b="1" dirty="0" smtClean="0">
              <a:solidFill>
                <a:srgbClr val="C00000"/>
              </a:solidFill>
            </a:rPr>
            <a:t>H8184</a:t>
          </a:r>
          <a:r>
            <a:rPr lang="en-US" sz="1900" b="1" baseline="0" dirty="0" smtClean="0">
              <a:solidFill>
                <a:srgbClr val="C00000"/>
              </a:solidFill>
            </a:rPr>
            <a:t>  </a:t>
          </a:r>
          <a:r>
            <a:rPr lang="en-US" sz="1900" b="1" dirty="0" err="1" smtClean="0">
              <a:solidFill>
                <a:srgbClr val="C00000"/>
              </a:solidFill>
            </a:rPr>
            <a:t>se`orah</a:t>
          </a:r>
          <a:r>
            <a:rPr lang="en-US" sz="1900" b="1" dirty="0" smtClean="0">
              <a:solidFill>
                <a:srgbClr val="C00000"/>
              </a:solidFill>
            </a:rPr>
            <a:t>; from OT:8175 in the sense of </a:t>
          </a:r>
          <a:r>
            <a:rPr lang="en-US" sz="1900" b="1" u="sng" dirty="0" smtClean="0">
              <a:solidFill>
                <a:srgbClr val="C00000"/>
              </a:solidFill>
            </a:rPr>
            <a:t>roughness</a:t>
          </a:r>
          <a:r>
            <a:rPr lang="en-US" sz="1900" b="1" dirty="0" smtClean="0">
              <a:solidFill>
                <a:srgbClr val="C00000"/>
              </a:solidFill>
            </a:rPr>
            <a:t>; </a:t>
          </a:r>
          <a:r>
            <a:rPr lang="en-US" sz="1900" b="1" u="sng" dirty="0" smtClean="0">
              <a:solidFill>
                <a:srgbClr val="C00000"/>
              </a:solidFill>
            </a:rPr>
            <a:t>barley</a:t>
          </a:r>
          <a:r>
            <a:rPr lang="en-US" sz="1900" b="1" dirty="0" smtClean="0">
              <a:solidFill>
                <a:srgbClr val="C00000"/>
              </a:solidFill>
            </a:rPr>
            <a:t> (as </a:t>
          </a:r>
          <a:r>
            <a:rPr lang="en-US" sz="1900" b="1" dirty="0" err="1" smtClean="0">
              <a:solidFill>
                <a:srgbClr val="C00000"/>
              </a:solidFill>
            </a:rPr>
            <a:t>villose</a:t>
          </a:r>
          <a:r>
            <a:rPr lang="en-US" sz="1900" b="1" dirty="0" smtClean="0">
              <a:solidFill>
                <a:srgbClr val="C00000"/>
              </a:solidFill>
            </a:rPr>
            <a:t>):  KJV - barley.</a:t>
          </a:r>
          <a:endParaRPr lang="en-US" sz="1900" b="1" dirty="0">
            <a:solidFill>
              <a:srgbClr val="C00000"/>
            </a:solidFill>
          </a:endParaRPr>
        </a:p>
      </dgm:t>
    </dgm:pt>
    <dgm:pt modelId="{4389C471-7330-48CB-B009-5D8BCE866295}" type="parTrans" cxnId="{01FFBB48-1A98-4BD9-8663-84F9546AA1DB}">
      <dgm:prSet/>
      <dgm:spPr/>
      <dgm:t>
        <a:bodyPr/>
        <a:lstStyle/>
        <a:p>
          <a:endParaRPr lang="en-US"/>
        </a:p>
      </dgm:t>
    </dgm:pt>
    <dgm:pt modelId="{D023F835-F0A7-4F82-806D-3FDBC2D818A7}" type="sibTrans" cxnId="{01FFBB48-1A98-4BD9-8663-84F9546AA1DB}">
      <dgm:prSet/>
      <dgm:spPr/>
      <dgm:t>
        <a:bodyPr/>
        <a:lstStyle/>
        <a:p>
          <a:endParaRPr lang="en-US"/>
        </a:p>
      </dgm:t>
    </dgm:pt>
    <dgm:pt modelId="{1DCD835B-02D0-4105-8F0A-1B0153A421FD}" type="pres">
      <dgm:prSet presAssocID="{C9A41791-F2D9-46DF-91A9-B8D78D10FD14}" presName="linear" presStyleCnt="0">
        <dgm:presLayoutVars>
          <dgm:dir/>
          <dgm:resizeHandles val="exact"/>
        </dgm:presLayoutVars>
      </dgm:prSet>
      <dgm:spPr/>
      <dgm:t>
        <a:bodyPr/>
        <a:lstStyle/>
        <a:p>
          <a:endParaRPr lang="en-US"/>
        </a:p>
      </dgm:t>
    </dgm:pt>
    <dgm:pt modelId="{0D66793A-D46D-4EF3-8FC6-30321385E036}" type="pres">
      <dgm:prSet presAssocID="{298A45E5-FEEC-4924-B1BA-CE5805128D38}" presName="comp" presStyleCnt="0"/>
      <dgm:spPr/>
      <dgm:t>
        <a:bodyPr/>
        <a:lstStyle/>
        <a:p>
          <a:endParaRPr lang="en-US"/>
        </a:p>
      </dgm:t>
    </dgm:pt>
    <dgm:pt modelId="{8AF76CBD-47EB-469D-92B6-BFBE896CB4CF}" type="pres">
      <dgm:prSet presAssocID="{298A45E5-FEEC-4924-B1BA-CE5805128D38}" presName="box" presStyleLbl="node1" presStyleIdx="0" presStyleCnt="4"/>
      <dgm:spPr/>
      <dgm:t>
        <a:bodyPr/>
        <a:lstStyle/>
        <a:p>
          <a:endParaRPr lang="en-US"/>
        </a:p>
      </dgm:t>
    </dgm:pt>
    <dgm:pt modelId="{62AD6D12-FE4B-4276-BCB1-1E84AC5DCC7C}" type="pres">
      <dgm:prSet presAssocID="{298A45E5-FEEC-4924-B1BA-CE5805128D38}" presName="img"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dgm:spPr>
      <dgm:t>
        <a:bodyPr/>
        <a:lstStyle/>
        <a:p>
          <a:endParaRPr lang="en-US"/>
        </a:p>
      </dgm:t>
    </dgm:pt>
    <dgm:pt modelId="{84A345B0-0D2F-4257-AC56-98CF0ECC2670}" type="pres">
      <dgm:prSet presAssocID="{298A45E5-FEEC-4924-B1BA-CE5805128D38}" presName="text" presStyleLbl="node1" presStyleIdx="0" presStyleCnt="4">
        <dgm:presLayoutVars>
          <dgm:bulletEnabled val="1"/>
        </dgm:presLayoutVars>
      </dgm:prSet>
      <dgm:spPr/>
      <dgm:t>
        <a:bodyPr/>
        <a:lstStyle/>
        <a:p>
          <a:endParaRPr lang="en-US"/>
        </a:p>
      </dgm:t>
    </dgm:pt>
    <dgm:pt modelId="{BB697F45-CD3E-4C9C-9BF3-11370FBBB8E9}" type="pres">
      <dgm:prSet presAssocID="{B1D42B5A-BC1C-43F7-A49E-1FA01BB4ECE7}" presName="spacer" presStyleCnt="0"/>
      <dgm:spPr/>
      <dgm:t>
        <a:bodyPr/>
        <a:lstStyle/>
        <a:p>
          <a:endParaRPr lang="en-US"/>
        </a:p>
      </dgm:t>
    </dgm:pt>
    <dgm:pt modelId="{80928743-4D7B-45B3-B429-551F49713CB1}" type="pres">
      <dgm:prSet presAssocID="{16BB047E-AF52-47F9-BA37-34494A0DB7BC}" presName="comp" presStyleCnt="0"/>
      <dgm:spPr/>
      <dgm:t>
        <a:bodyPr/>
        <a:lstStyle/>
        <a:p>
          <a:endParaRPr lang="en-US"/>
        </a:p>
      </dgm:t>
    </dgm:pt>
    <dgm:pt modelId="{0981A233-FAA6-405B-9F8F-2FBB6C83DCA8}" type="pres">
      <dgm:prSet presAssocID="{16BB047E-AF52-47F9-BA37-34494A0DB7BC}" presName="box" presStyleLbl="node1" presStyleIdx="1" presStyleCnt="4"/>
      <dgm:spPr/>
      <dgm:t>
        <a:bodyPr/>
        <a:lstStyle/>
        <a:p>
          <a:endParaRPr lang="en-US"/>
        </a:p>
      </dgm:t>
    </dgm:pt>
    <dgm:pt modelId="{6BA375DA-9880-483B-8DE5-F80F629D0D1F}" type="pres">
      <dgm:prSet presAssocID="{16BB047E-AF52-47F9-BA37-34494A0DB7BC}"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33000" b="-33000"/>
          </a:stretch>
        </a:blipFill>
      </dgm:spPr>
      <dgm:t>
        <a:bodyPr/>
        <a:lstStyle/>
        <a:p>
          <a:endParaRPr lang="en-US"/>
        </a:p>
      </dgm:t>
    </dgm:pt>
    <dgm:pt modelId="{30D2AF2C-94AC-41CA-B2EB-3F78B82A1BE2}" type="pres">
      <dgm:prSet presAssocID="{16BB047E-AF52-47F9-BA37-34494A0DB7BC}" presName="text" presStyleLbl="node1" presStyleIdx="1" presStyleCnt="4">
        <dgm:presLayoutVars>
          <dgm:bulletEnabled val="1"/>
        </dgm:presLayoutVars>
      </dgm:prSet>
      <dgm:spPr/>
      <dgm:t>
        <a:bodyPr/>
        <a:lstStyle/>
        <a:p>
          <a:endParaRPr lang="en-US"/>
        </a:p>
      </dgm:t>
    </dgm:pt>
    <dgm:pt modelId="{DE2F6E81-8270-459C-89D1-6AFAF0103909}" type="pres">
      <dgm:prSet presAssocID="{D78BFD97-BD3C-45EB-824F-4F621100CDD1}" presName="spacer" presStyleCnt="0"/>
      <dgm:spPr/>
      <dgm:t>
        <a:bodyPr/>
        <a:lstStyle/>
        <a:p>
          <a:endParaRPr lang="en-US"/>
        </a:p>
      </dgm:t>
    </dgm:pt>
    <dgm:pt modelId="{A0FAC3FB-BFF2-41A4-8625-AC46A8B6FC3F}" type="pres">
      <dgm:prSet presAssocID="{618286D2-4A60-4288-983C-902B93EF508B}" presName="comp" presStyleCnt="0"/>
      <dgm:spPr/>
      <dgm:t>
        <a:bodyPr/>
        <a:lstStyle/>
        <a:p>
          <a:endParaRPr lang="en-US"/>
        </a:p>
      </dgm:t>
    </dgm:pt>
    <dgm:pt modelId="{BE68CE21-A5F1-4547-B3E9-DB6691CD2812}" type="pres">
      <dgm:prSet presAssocID="{618286D2-4A60-4288-983C-902B93EF508B}" presName="box" presStyleLbl="node1" presStyleIdx="2" presStyleCnt="4"/>
      <dgm:spPr/>
      <dgm:t>
        <a:bodyPr/>
        <a:lstStyle/>
        <a:p>
          <a:endParaRPr lang="en-US"/>
        </a:p>
      </dgm:t>
    </dgm:pt>
    <dgm:pt modelId="{4114007D-0BE6-46CC-8180-C44560F36DFC}" type="pres">
      <dgm:prSet presAssocID="{618286D2-4A60-4288-983C-902B93EF508B}"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67000" b="-67000"/>
          </a:stretch>
        </a:blipFill>
      </dgm:spPr>
      <dgm:t>
        <a:bodyPr/>
        <a:lstStyle/>
        <a:p>
          <a:endParaRPr lang="en-US"/>
        </a:p>
      </dgm:t>
    </dgm:pt>
    <dgm:pt modelId="{3B093353-4AE7-4266-9BD7-C89E3E9D86F0}" type="pres">
      <dgm:prSet presAssocID="{618286D2-4A60-4288-983C-902B93EF508B}" presName="text" presStyleLbl="node1" presStyleIdx="2" presStyleCnt="4">
        <dgm:presLayoutVars>
          <dgm:bulletEnabled val="1"/>
        </dgm:presLayoutVars>
      </dgm:prSet>
      <dgm:spPr/>
      <dgm:t>
        <a:bodyPr/>
        <a:lstStyle/>
        <a:p>
          <a:endParaRPr lang="en-US"/>
        </a:p>
      </dgm:t>
    </dgm:pt>
    <dgm:pt modelId="{54741251-ECA3-4BB5-A67D-51A1CD98F75A}" type="pres">
      <dgm:prSet presAssocID="{E5F6FC4F-B54A-4D01-BFE7-8F5A3F33D224}" presName="spacer" presStyleCnt="0"/>
      <dgm:spPr/>
    </dgm:pt>
    <dgm:pt modelId="{62EF2EA2-0503-46A2-8CF5-C7FCB56C74FD}" type="pres">
      <dgm:prSet presAssocID="{81A7782D-8129-4755-BC47-90B149037F0B}" presName="comp" presStyleCnt="0"/>
      <dgm:spPr/>
    </dgm:pt>
    <dgm:pt modelId="{A4C0023E-C830-45BE-86B8-4FF47B069ABE}" type="pres">
      <dgm:prSet presAssocID="{81A7782D-8129-4755-BC47-90B149037F0B}" presName="box" presStyleLbl="node1" presStyleIdx="3" presStyleCnt="4"/>
      <dgm:spPr/>
      <dgm:t>
        <a:bodyPr/>
        <a:lstStyle/>
        <a:p>
          <a:endParaRPr lang="en-US"/>
        </a:p>
      </dgm:t>
    </dgm:pt>
    <dgm:pt modelId="{F2A9AEC8-666C-4EA8-AF1B-3972E3260C19}" type="pres">
      <dgm:prSet presAssocID="{81A7782D-8129-4755-BC47-90B149037F0B}"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7000" b="-7000"/>
          </a:stretch>
        </a:blipFill>
      </dgm:spPr>
      <dgm:t>
        <a:bodyPr/>
        <a:lstStyle/>
        <a:p>
          <a:endParaRPr lang="en-US"/>
        </a:p>
      </dgm:t>
    </dgm:pt>
    <dgm:pt modelId="{A8A96FC0-48C1-4F4C-B1D6-6775BCDFC039}" type="pres">
      <dgm:prSet presAssocID="{81A7782D-8129-4755-BC47-90B149037F0B}" presName="text" presStyleLbl="node1" presStyleIdx="3" presStyleCnt="4">
        <dgm:presLayoutVars>
          <dgm:bulletEnabled val="1"/>
        </dgm:presLayoutVars>
      </dgm:prSet>
      <dgm:spPr/>
      <dgm:t>
        <a:bodyPr/>
        <a:lstStyle/>
        <a:p>
          <a:endParaRPr lang="en-US"/>
        </a:p>
      </dgm:t>
    </dgm:pt>
  </dgm:ptLst>
  <dgm:cxnLst>
    <dgm:cxn modelId="{4565F4FC-40C7-4087-AE1A-0E4E20A4C3FF}" type="presOf" srcId="{C9A41791-F2D9-46DF-91A9-B8D78D10FD14}" destId="{1DCD835B-02D0-4105-8F0A-1B0153A421FD}" srcOrd="0" destOrd="0" presId="urn:microsoft.com/office/officeart/2005/8/layout/vList4"/>
    <dgm:cxn modelId="{49ECA8C6-D979-48CA-A64C-B85F7894560D}" type="presOf" srcId="{618286D2-4A60-4288-983C-902B93EF508B}" destId="{BE68CE21-A5F1-4547-B3E9-DB6691CD2812}" srcOrd="0" destOrd="0" presId="urn:microsoft.com/office/officeart/2005/8/layout/vList4"/>
    <dgm:cxn modelId="{B6250C32-360F-4417-ADC6-ED9B961FE03C}" type="presOf" srcId="{16BB047E-AF52-47F9-BA37-34494A0DB7BC}" destId="{30D2AF2C-94AC-41CA-B2EB-3F78B82A1BE2}" srcOrd="1" destOrd="0" presId="urn:microsoft.com/office/officeart/2005/8/layout/vList4"/>
    <dgm:cxn modelId="{F3AE155F-5E53-4123-A194-CE4A26398CFD}" type="presOf" srcId="{81A7782D-8129-4755-BC47-90B149037F0B}" destId="{A8A96FC0-48C1-4F4C-B1D6-6775BCDFC039}" srcOrd="1" destOrd="0" presId="urn:microsoft.com/office/officeart/2005/8/layout/vList4"/>
    <dgm:cxn modelId="{38C45EA2-8F7B-4E51-AD1B-7F5DA17348EE}" type="presOf" srcId="{81A7782D-8129-4755-BC47-90B149037F0B}" destId="{A4C0023E-C830-45BE-86B8-4FF47B069ABE}" srcOrd="0" destOrd="0" presId="urn:microsoft.com/office/officeart/2005/8/layout/vList4"/>
    <dgm:cxn modelId="{2A04398E-6D3A-414B-890C-78911E370DE1}" type="presOf" srcId="{16BB047E-AF52-47F9-BA37-34494A0DB7BC}" destId="{0981A233-FAA6-405B-9F8F-2FBB6C83DCA8}" srcOrd="0" destOrd="0" presId="urn:microsoft.com/office/officeart/2005/8/layout/vList4"/>
    <dgm:cxn modelId="{AE3C3645-6111-46BB-9483-61953EC69B25}" srcId="{C9A41791-F2D9-46DF-91A9-B8D78D10FD14}" destId="{618286D2-4A60-4288-983C-902B93EF508B}" srcOrd="2" destOrd="0" parTransId="{510C73EB-DFF9-41EC-AD10-0506DE5D01AE}" sibTransId="{E5F6FC4F-B54A-4D01-BFE7-8F5A3F33D224}"/>
    <dgm:cxn modelId="{457FA2D2-EC86-407C-AE36-481B689A238F}" type="presOf" srcId="{6E4B038D-D757-4B91-B324-777EA66BEF9E}" destId="{84A345B0-0D2F-4257-AC56-98CF0ECC2670}" srcOrd="1" destOrd="1" presId="urn:microsoft.com/office/officeart/2005/8/layout/vList4"/>
    <dgm:cxn modelId="{566B0B7E-53DA-499F-A6D2-CDFF83B64BAA}" type="presOf" srcId="{618286D2-4A60-4288-983C-902B93EF508B}" destId="{3B093353-4AE7-4266-9BD7-C89E3E9D86F0}" srcOrd="1" destOrd="0" presId="urn:microsoft.com/office/officeart/2005/8/layout/vList4"/>
    <dgm:cxn modelId="{F5A4E060-30F2-46D6-9AB8-529D4EEFC854}" type="presOf" srcId="{298A45E5-FEEC-4924-B1BA-CE5805128D38}" destId="{84A345B0-0D2F-4257-AC56-98CF0ECC2670}" srcOrd="1" destOrd="0" presId="urn:microsoft.com/office/officeart/2005/8/layout/vList4"/>
    <dgm:cxn modelId="{522E28E6-C82E-431F-A9CA-62BC406F1EA2}" srcId="{298A45E5-FEEC-4924-B1BA-CE5805128D38}" destId="{6E4B038D-D757-4B91-B324-777EA66BEF9E}" srcOrd="0" destOrd="0" parTransId="{E697F55C-48B6-4FCB-A85A-1EF8C27A59AE}" sibTransId="{C48E0AA8-E873-4801-8687-C631866360E5}"/>
    <dgm:cxn modelId="{01FFBB48-1A98-4BD9-8663-84F9546AA1DB}" srcId="{C9A41791-F2D9-46DF-91A9-B8D78D10FD14}" destId="{81A7782D-8129-4755-BC47-90B149037F0B}" srcOrd="3" destOrd="0" parTransId="{4389C471-7330-48CB-B009-5D8BCE866295}" sibTransId="{D023F835-F0A7-4F82-806D-3FDBC2D818A7}"/>
    <dgm:cxn modelId="{DF327148-737E-4657-897B-061D99787037}" type="presOf" srcId="{298A45E5-FEEC-4924-B1BA-CE5805128D38}" destId="{8AF76CBD-47EB-469D-92B6-BFBE896CB4CF}" srcOrd="0" destOrd="0" presId="urn:microsoft.com/office/officeart/2005/8/layout/vList4"/>
    <dgm:cxn modelId="{1C7EFF03-33FD-48BD-BE21-FD9697753F2A}" srcId="{C9A41791-F2D9-46DF-91A9-B8D78D10FD14}" destId="{16BB047E-AF52-47F9-BA37-34494A0DB7BC}" srcOrd="1" destOrd="0" parTransId="{4AA7B68A-1F55-41A4-8BA8-C5847E642DF8}" sibTransId="{D78BFD97-BD3C-45EB-824F-4F621100CDD1}"/>
    <dgm:cxn modelId="{128CCD73-311C-4629-8C78-F9B7E7ADAA16}" type="presOf" srcId="{6E4B038D-D757-4B91-B324-777EA66BEF9E}" destId="{8AF76CBD-47EB-469D-92B6-BFBE896CB4CF}" srcOrd="0" destOrd="1" presId="urn:microsoft.com/office/officeart/2005/8/layout/vList4"/>
    <dgm:cxn modelId="{38BFD844-36EF-4BDE-B290-7F657D730FA2}" srcId="{C9A41791-F2D9-46DF-91A9-B8D78D10FD14}" destId="{298A45E5-FEEC-4924-B1BA-CE5805128D38}" srcOrd="0" destOrd="0" parTransId="{50EE52F1-C022-41FF-BC4C-A3892DCD7DF8}" sibTransId="{B1D42B5A-BC1C-43F7-A49E-1FA01BB4ECE7}"/>
    <dgm:cxn modelId="{E3D9567B-07DF-40CD-9D78-DD27BF62EBE3}" type="presParOf" srcId="{1DCD835B-02D0-4105-8F0A-1B0153A421FD}" destId="{0D66793A-D46D-4EF3-8FC6-30321385E036}" srcOrd="0" destOrd="0" presId="urn:microsoft.com/office/officeart/2005/8/layout/vList4"/>
    <dgm:cxn modelId="{6E7761D5-016E-41AC-BECA-B041D71AFDC3}" type="presParOf" srcId="{0D66793A-D46D-4EF3-8FC6-30321385E036}" destId="{8AF76CBD-47EB-469D-92B6-BFBE896CB4CF}" srcOrd="0" destOrd="0" presId="urn:microsoft.com/office/officeart/2005/8/layout/vList4"/>
    <dgm:cxn modelId="{C608B575-16D9-47C0-931B-DCF5B03A7B5F}" type="presParOf" srcId="{0D66793A-D46D-4EF3-8FC6-30321385E036}" destId="{62AD6D12-FE4B-4276-BCB1-1E84AC5DCC7C}" srcOrd="1" destOrd="0" presId="urn:microsoft.com/office/officeart/2005/8/layout/vList4"/>
    <dgm:cxn modelId="{B555DACA-FAF5-4C89-A22F-72AA01F16304}" type="presParOf" srcId="{0D66793A-D46D-4EF3-8FC6-30321385E036}" destId="{84A345B0-0D2F-4257-AC56-98CF0ECC2670}" srcOrd="2" destOrd="0" presId="urn:microsoft.com/office/officeart/2005/8/layout/vList4"/>
    <dgm:cxn modelId="{2C2F9A1C-57A1-4214-A17F-B79191CE371F}" type="presParOf" srcId="{1DCD835B-02D0-4105-8F0A-1B0153A421FD}" destId="{BB697F45-CD3E-4C9C-9BF3-11370FBBB8E9}" srcOrd="1" destOrd="0" presId="urn:microsoft.com/office/officeart/2005/8/layout/vList4"/>
    <dgm:cxn modelId="{60B71181-1793-400A-9858-9736BD3D934E}" type="presParOf" srcId="{1DCD835B-02D0-4105-8F0A-1B0153A421FD}" destId="{80928743-4D7B-45B3-B429-551F49713CB1}" srcOrd="2" destOrd="0" presId="urn:microsoft.com/office/officeart/2005/8/layout/vList4"/>
    <dgm:cxn modelId="{ACE4130D-BCC8-4ED6-843C-FD9F6C193992}" type="presParOf" srcId="{80928743-4D7B-45B3-B429-551F49713CB1}" destId="{0981A233-FAA6-405B-9F8F-2FBB6C83DCA8}" srcOrd="0" destOrd="0" presId="urn:microsoft.com/office/officeart/2005/8/layout/vList4"/>
    <dgm:cxn modelId="{8A048B78-A73C-4381-8AE4-4CB6EBFEC7B4}" type="presParOf" srcId="{80928743-4D7B-45B3-B429-551F49713CB1}" destId="{6BA375DA-9880-483B-8DE5-F80F629D0D1F}" srcOrd="1" destOrd="0" presId="urn:microsoft.com/office/officeart/2005/8/layout/vList4"/>
    <dgm:cxn modelId="{59F403D8-822C-4AF9-9497-EE3AAD59CE00}" type="presParOf" srcId="{80928743-4D7B-45B3-B429-551F49713CB1}" destId="{30D2AF2C-94AC-41CA-B2EB-3F78B82A1BE2}" srcOrd="2" destOrd="0" presId="urn:microsoft.com/office/officeart/2005/8/layout/vList4"/>
    <dgm:cxn modelId="{B3E9B9BD-F6EE-401C-997D-CE2FAD931F0E}" type="presParOf" srcId="{1DCD835B-02D0-4105-8F0A-1B0153A421FD}" destId="{DE2F6E81-8270-459C-89D1-6AFAF0103909}" srcOrd="3" destOrd="0" presId="urn:microsoft.com/office/officeart/2005/8/layout/vList4"/>
    <dgm:cxn modelId="{610BAD71-10EF-47FF-A054-52DD27545348}" type="presParOf" srcId="{1DCD835B-02D0-4105-8F0A-1B0153A421FD}" destId="{A0FAC3FB-BFF2-41A4-8625-AC46A8B6FC3F}" srcOrd="4" destOrd="0" presId="urn:microsoft.com/office/officeart/2005/8/layout/vList4"/>
    <dgm:cxn modelId="{88FA3FB0-3944-41C7-9596-FDFEE26F0521}" type="presParOf" srcId="{A0FAC3FB-BFF2-41A4-8625-AC46A8B6FC3F}" destId="{BE68CE21-A5F1-4547-B3E9-DB6691CD2812}" srcOrd="0" destOrd="0" presId="urn:microsoft.com/office/officeart/2005/8/layout/vList4"/>
    <dgm:cxn modelId="{F0FDA871-8FA8-443F-8C5A-7ED6058763F0}" type="presParOf" srcId="{A0FAC3FB-BFF2-41A4-8625-AC46A8B6FC3F}" destId="{4114007D-0BE6-46CC-8180-C44560F36DFC}" srcOrd="1" destOrd="0" presId="urn:microsoft.com/office/officeart/2005/8/layout/vList4"/>
    <dgm:cxn modelId="{461A0B09-CAE0-41FE-978D-4BC68ECA71A6}" type="presParOf" srcId="{A0FAC3FB-BFF2-41A4-8625-AC46A8B6FC3F}" destId="{3B093353-4AE7-4266-9BD7-C89E3E9D86F0}" srcOrd="2" destOrd="0" presId="urn:microsoft.com/office/officeart/2005/8/layout/vList4"/>
    <dgm:cxn modelId="{9A4F1471-1E50-41B5-BB97-397EDFE3D5DF}" type="presParOf" srcId="{1DCD835B-02D0-4105-8F0A-1B0153A421FD}" destId="{54741251-ECA3-4BB5-A67D-51A1CD98F75A}" srcOrd="5" destOrd="0" presId="urn:microsoft.com/office/officeart/2005/8/layout/vList4"/>
    <dgm:cxn modelId="{73ACFF0C-F651-486C-910D-C24A75F65431}" type="presParOf" srcId="{1DCD835B-02D0-4105-8F0A-1B0153A421FD}" destId="{62EF2EA2-0503-46A2-8CF5-C7FCB56C74FD}" srcOrd="6" destOrd="0" presId="urn:microsoft.com/office/officeart/2005/8/layout/vList4"/>
    <dgm:cxn modelId="{2AF29BF9-0FDA-49BB-985D-9CBAD93AB345}" type="presParOf" srcId="{62EF2EA2-0503-46A2-8CF5-C7FCB56C74FD}" destId="{A4C0023E-C830-45BE-86B8-4FF47B069ABE}" srcOrd="0" destOrd="0" presId="urn:microsoft.com/office/officeart/2005/8/layout/vList4"/>
    <dgm:cxn modelId="{A578820A-69DB-452E-8CBC-AE10A8EA95C8}" type="presParOf" srcId="{62EF2EA2-0503-46A2-8CF5-C7FCB56C74FD}" destId="{F2A9AEC8-666C-4EA8-AF1B-3972E3260C19}" srcOrd="1" destOrd="0" presId="urn:microsoft.com/office/officeart/2005/8/layout/vList4"/>
    <dgm:cxn modelId="{D38A4FF8-4F89-4362-AA80-77E0BB5F6A8D}" type="presParOf" srcId="{62EF2EA2-0503-46A2-8CF5-C7FCB56C74FD}" destId="{A8A96FC0-48C1-4F4C-B1D6-6775BCDFC039}"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A41791-F2D9-46DF-91A9-B8D78D10FD14}" type="doc">
      <dgm:prSet loTypeId="urn:microsoft.com/office/officeart/2005/8/layout/vList4" loCatId="list" qsTypeId="urn:microsoft.com/office/officeart/2005/8/quickstyle/simple5" qsCatId="simple" csTypeId="urn:microsoft.com/office/officeart/2005/8/colors/accent1_3" csCatId="accent1" phldr="1"/>
      <dgm:spPr/>
      <dgm:t>
        <a:bodyPr/>
        <a:lstStyle/>
        <a:p>
          <a:endParaRPr lang="en-US"/>
        </a:p>
      </dgm:t>
    </dgm:pt>
    <dgm:pt modelId="{298A45E5-FEEC-4924-B1BA-CE5805128D38}">
      <dgm:prSet phldrT="[Text]"/>
      <dgm:spPr/>
      <dgm:t>
        <a:bodyPr>
          <a:sp3d extrusionH="57150">
            <a:bevelT w="38100" h="38100" prst="angle"/>
          </a:sp3d>
        </a:bodyPr>
        <a:lstStyle/>
        <a:p>
          <a:r>
            <a:rPr lang="en-US" sz="1900" b="1" dirty="0" smtClean="0">
              <a:solidFill>
                <a:srgbClr val="006600"/>
              </a:solidFill>
            </a:rPr>
            <a:t>Lunar Sabbath Calendars Sight the Moon for Feasts &amp; Sabbaths</a:t>
          </a:r>
        </a:p>
        <a:p>
          <a:r>
            <a:rPr lang="en-US" sz="1900" b="1" dirty="0" smtClean="0">
              <a:solidFill>
                <a:srgbClr val="006600"/>
              </a:solidFill>
            </a:rPr>
            <a:t>These calendars teach that the weekly Sabbath from Creation was set by the cycles of the moon.  Their ‘Sabbath’ can be on any cycle of the week.</a:t>
          </a:r>
          <a:endParaRPr lang="en-US" sz="1900" b="1" dirty="0">
            <a:solidFill>
              <a:srgbClr val="006600"/>
            </a:solidFill>
          </a:endParaRPr>
        </a:p>
      </dgm:t>
    </dgm:pt>
    <dgm:pt modelId="{50EE52F1-C022-41FF-BC4C-A3892DCD7DF8}" type="parTrans" cxnId="{38BFD844-36EF-4BDE-B290-7F657D730FA2}">
      <dgm:prSet/>
      <dgm:spPr/>
      <dgm:t>
        <a:bodyPr/>
        <a:lstStyle/>
        <a:p>
          <a:endParaRPr lang="en-US"/>
        </a:p>
      </dgm:t>
    </dgm:pt>
    <dgm:pt modelId="{B1D42B5A-BC1C-43F7-A49E-1FA01BB4ECE7}" type="sibTrans" cxnId="{38BFD844-36EF-4BDE-B290-7F657D730FA2}">
      <dgm:prSet/>
      <dgm:spPr/>
      <dgm:t>
        <a:bodyPr/>
        <a:lstStyle/>
        <a:p>
          <a:endParaRPr lang="en-US"/>
        </a:p>
      </dgm:t>
    </dgm:pt>
    <dgm:pt modelId="{16BB047E-AF52-47F9-BA37-34494A0DB7BC}">
      <dgm:prSet phldrT="[Text]"/>
      <dgm:spPr/>
      <dgm:t>
        <a:bodyPr>
          <a:sp3d extrusionH="57150">
            <a:bevelT w="38100" h="38100" prst="angle"/>
          </a:sp3d>
        </a:bodyPr>
        <a:lstStyle/>
        <a:p>
          <a:r>
            <a:rPr lang="en-US" b="1" dirty="0" smtClean="0">
              <a:solidFill>
                <a:srgbClr val="006600"/>
              </a:solidFill>
            </a:rPr>
            <a:t>Covenant Calendar Studies show the creation Sabbath has </a:t>
          </a:r>
          <a:br>
            <a:rPr lang="en-US" b="1" dirty="0" smtClean="0">
              <a:solidFill>
                <a:srgbClr val="006600"/>
              </a:solidFill>
            </a:rPr>
          </a:br>
          <a:r>
            <a:rPr lang="en-US" b="1" dirty="0" smtClean="0">
              <a:solidFill>
                <a:srgbClr val="006600"/>
              </a:solidFill>
            </a:rPr>
            <a:t>always been the 7</a:t>
          </a:r>
          <a:r>
            <a:rPr lang="en-US" b="1" baseline="30000" dirty="0" smtClean="0">
              <a:solidFill>
                <a:srgbClr val="006600"/>
              </a:solidFill>
            </a:rPr>
            <a:t>th</a:t>
          </a:r>
          <a:r>
            <a:rPr lang="en-US" b="1" dirty="0" smtClean="0">
              <a:solidFill>
                <a:srgbClr val="006600"/>
              </a:solidFill>
            </a:rPr>
            <a:t> day of the week, also proven in Yahusha’s resurrection on His Sabbath, just 2000 years ago.</a:t>
          </a:r>
          <a:endParaRPr lang="en-US" b="1" dirty="0">
            <a:solidFill>
              <a:srgbClr val="006600"/>
            </a:solidFill>
          </a:endParaRPr>
        </a:p>
      </dgm:t>
    </dgm:pt>
    <dgm:pt modelId="{4AA7B68A-1F55-41A4-8BA8-C5847E642DF8}" type="parTrans" cxnId="{1C7EFF03-33FD-48BD-BE21-FD9697753F2A}">
      <dgm:prSet/>
      <dgm:spPr/>
      <dgm:t>
        <a:bodyPr/>
        <a:lstStyle/>
        <a:p>
          <a:endParaRPr lang="en-US"/>
        </a:p>
      </dgm:t>
    </dgm:pt>
    <dgm:pt modelId="{D78BFD97-BD3C-45EB-824F-4F621100CDD1}" type="sibTrans" cxnId="{1C7EFF03-33FD-48BD-BE21-FD9697753F2A}">
      <dgm:prSet/>
      <dgm:spPr/>
      <dgm:t>
        <a:bodyPr/>
        <a:lstStyle/>
        <a:p>
          <a:endParaRPr lang="en-US"/>
        </a:p>
      </dgm:t>
    </dgm:pt>
    <dgm:pt modelId="{618286D2-4A60-4288-983C-902B93EF508B}">
      <dgm:prSet phldrT="[Text]"/>
      <dgm:spPr/>
      <dgm:t>
        <a:bodyPr>
          <a:sp3d extrusionH="57150">
            <a:bevelT w="38100" h="38100" prst="angle"/>
          </a:sp3d>
        </a:bodyPr>
        <a:lstStyle/>
        <a:p>
          <a:r>
            <a:rPr lang="en-US" b="1" dirty="0" smtClean="0">
              <a:solidFill>
                <a:srgbClr val="006600"/>
              </a:solidFill>
            </a:rPr>
            <a:t>Sunday Laws legislated by Constantine 321 AD – caused much persecution amongst the Sabbath keepers.  </a:t>
          </a:r>
          <a:br>
            <a:rPr lang="en-US" b="1" dirty="0" smtClean="0">
              <a:solidFill>
                <a:srgbClr val="006600"/>
              </a:solidFill>
            </a:rPr>
          </a:br>
          <a:r>
            <a:rPr lang="en-US" b="1" dirty="0" smtClean="0">
              <a:solidFill>
                <a:srgbClr val="006600"/>
              </a:solidFill>
            </a:rPr>
            <a:t>Many chose Sunday over the Torah Sabbath.</a:t>
          </a:r>
        </a:p>
      </dgm:t>
    </dgm:pt>
    <dgm:pt modelId="{510C73EB-DFF9-41EC-AD10-0506DE5D01AE}" type="parTrans" cxnId="{AE3C3645-6111-46BB-9483-61953EC69B25}">
      <dgm:prSet/>
      <dgm:spPr/>
      <dgm:t>
        <a:bodyPr/>
        <a:lstStyle/>
        <a:p>
          <a:endParaRPr lang="en-US"/>
        </a:p>
      </dgm:t>
    </dgm:pt>
    <dgm:pt modelId="{E5F6FC4F-B54A-4D01-BFE7-8F5A3F33D224}" type="sibTrans" cxnId="{AE3C3645-6111-46BB-9483-61953EC69B25}">
      <dgm:prSet/>
      <dgm:spPr/>
      <dgm:t>
        <a:bodyPr/>
        <a:lstStyle/>
        <a:p>
          <a:endParaRPr lang="en-US"/>
        </a:p>
      </dgm:t>
    </dgm:pt>
    <dgm:pt modelId="{81A7782D-8129-4755-BC47-90B149037F0B}">
      <dgm:prSet custT="1"/>
      <dgm:spPr/>
      <dgm:t>
        <a:bodyPr>
          <a:sp3d extrusionH="57150">
            <a:bevelT w="38100" h="38100"/>
          </a:sp3d>
        </a:bodyPr>
        <a:lstStyle/>
        <a:p>
          <a:r>
            <a:rPr lang="en-US" sz="1900" b="1" dirty="0" smtClean="0">
              <a:solidFill>
                <a:srgbClr val="006600"/>
              </a:solidFill>
            </a:rPr>
            <a:t>When Constantine fixed the Easter date, Hillel II (president of the Sanhedrin) fixed “</a:t>
          </a:r>
          <a:r>
            <a:rPr lang="en-US" sz="1900" b="1" u="sng" dirty="0" smtClean="0">
              <a:solidFill>
                <a:srgbClr val="006600"/>
              </a:solidFill>
            </a:rPr>
            <a:t>pagan Saturday</a:t>
          </a:r>
          <a:r>
            <a:rPr lang="en-US" sz="1900" b="1" dirty="0" smtClean="0">
              <a:solidFill>
                <a:srgbClr val="006600"/>
              </a:solidFill>
            </a:rPr>
            <a:t>” as the weekly day of worship having one day of worship in 7 according to Talmud.</a:t>
          </a:r>
          <a:endParaRPr lang="en-US" sz="1900" b="1" dirty="0">
            <a:solidFill>
              <a:srgbClr val="006600"/>
            </a:solidFill>
          </a:endParaRPr>
        </a:p>
      </dgm:t>
    </dgm:pt>
    <dgm:pt modelId="{4389C471-7330-48CB-B009-5D8BCE866295}" type="parTrans" cxnId="{01FFBB48-1A98-4BD9-8663-84F9546AA1DB}">
      <dgm:prSet/>
      <dgm:spPr/>
      <dgm:t>
        <a:bodyPr/>
        <a:lstStyle/>
        <a:p>
          <a:endParaRPr lang="en-US"/>
        </a:p>
      </dgm:t>
    </dgm:pt>
    <dgm:pt modelId="{D023F835-F0A7-4F82-806D-3FDBC2D818A7}" type="sibTrans" cxnId="{01FFBB48-1A98-4BD9-8663-84F9546AA1DB}">
      <dgm:prSet/>
      <dgm:spPr/>
      <dgm:t>
        <a:bodyPr/>
        <a:lstStyle/>
        <a:p>
          <a:endParaRPr lang="en-US"/>
        </a:p>
      </dgm:t>
    </dgm:pt>
    <dgm:pt modelId="{1DCD835B-02D0-4105-8F0A-1B0153A421FD}" type="pres">
      <dgm:prSet presAssocID="{C9A41791-F2D9-46DF-91A9-B8D78D10FD14}" presName="linear" presStyleCnt="0">
        <dgm:presLayoutVars>
          <dgm:dir/>
          <dgm:resizeHandles val="exact"/>
        </dgm:presLayoutVars>
      </dgm:prSet>
      <dgm:spPr/>
      <dgm:t>
        <a:bodyPr/>
        <a:lstStyle/>
        <a:p>
          <a:endParaRPr lang="en-US"/>
        </a:p>
      </dgm:t>
    </dgm:pt>
    <dgm:pt modelId="{0D66793A-D46D-4EF3-8FC6-30321385E036}" type="pres">
      <dgm:prSet presAssocID="{298A45E5-FEEC-4924-B1BA-CE5805128D38}" presName="comp" presStyleCnt="0"/>
      <dgm:spPr/>
      <dgm:t>
        <a:bodyPr/>
        <a:lstStyle/>
        <a:p>
          <a:endParaRPr lang="en-US"/>
        </a:p>
      </dgm:t>
    </dgm:pt>
    <dgm:pt modelId="{8AF76CBD-47EB-469D-92B6-BFBE896CB4CF}" type="pres">
      <dgm:prSet presAssocID="{298A45E5-FEEC-4924-B1BA-CE5805128D38}" presName="box" presStyleLbl="node1" presStyleIdx="0" presStyleCnt="4"/>
      <dgm:spPr/>
      <dgm:t>
        <a:bodyPr/>
        <a:lstStyle/>
        <a:p>
          <a:endParaRPr lang="en-US"/>
        </a:p>
      </dgm:t>
    </dgm:pt>
    <dgm:pt modelId="{62AD6D12-FE4B-4276-BCB1-1E84AC5DCC7C}" type="pres">
      <dgm:prSet presAssocID="{298A45E5-FEEC-4924-B1BA-CE5805128D38}"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14000" b="-14000"/>
          </a:stretch>
        </a:blipFill>
      </dgm:spPr>
      <dgm:t>
        <a:bodyPr/>
        <a:lstStyle/>
        <a:p>
          <a:endParaRPr lang="en-US"/>
        </a:p>
      </dgm:t>
    </dgm:pt>
    <dgm:pt modelId="{84A345B0-0D2F-4257-AC56-98CF0ECC2670}" type="pres">
      <dgm:prSet presAssocID="{298A45E5-FEEC-4924-B1BA-CE5805128D38}" presName="text" presStyleLbl="node1" presStyleIdx="0" presStyleCnt="4">
        <dgm:presLayoutVars>
          <dgm:bulletEnabled val="1"/>
        </dgm:presLayoutVars>
      </dgm:prSet>
      <dgm:spPr/>
      <dgm:t>
        <a:bodyPr/>
        <a:lstStyle/>
        <a:p>
          <a:endParaRPr lang="en-US"/>
        </a:p>
      </dgm:t>
    </dgm:pt>
    <dgm:pt modelId="{BB697F45-CD3E-4C9C-9BF3-11370FBBB8E9}" type="pres">
      <dgm:prSet presAssocID="{B1D42B5A-BC1C-43F7-A49E-1FA01BB4ECE7}" presName="spacer" presStyleCnt="0"/>
      <dgm:spPr/>
      <dgm:t>
        <a:bodyPr/>
        <a:lstStyle/>
        <a:p>
          <a:endParaRPr lang="en-US"/>
        </a:p>
      </dgm:t>
    </dgm:pt>
    <dgm:pt modelId="{80928743-4D7B-45B3-B429-551F49713CB1}" type="pres">
      <dgm:prSet presAssocID="{16BB047E-AF52-47F9-BA37-34494A0DB7BC}" presName="comp" presStyleCnt="0"/>
      <dgm:spPr/>
      <dgm:t>
        <a:bodyPr/>
        <a:lstStyle/>
        <a:p>
          <a:endParaRPr lang="en-US"/>
        </a:p>
      </dgm:t>
    </dgm:pt>
    <dgm:pt modelId="{0981A233-FAA6-405B-9F8F-2FBB6C83DCA8}" type="pres">
      <dgm:prSet presAssocID="{16BB047E-AF52-47F9-BA37-34494A0DB7BC}" presName="box" presStyleLbl="node1" presStyleIdx="1" presStyleCnt="4"/>
      <dgm:spPr/>
      <dgm:t>
        <a:bodyPr/>
        <a:lstStyle/>
        <a:p>
          <a:endParaRPr lang="en-US"/>
        </a:p>
      </dgm:t>
    </dgm:pt>
    <dgm:pt modelId="{6BA375DA-9880-483B-8DE5-F80F629D0D1F}" type="pres">
      <dgm:prSet presAssocID="{16BB047E-AF52-47F9-BA37-34494A0DB7BC}" presName="img"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dgm:spPr>
      <dgm:t>
        <a:bodyPr/>
        <a:lstStyle/>
        <a:p>
          <a:endParaRPr lang="en-US"/>
        </a:p>
      </dgm:t>
    </dgm:pt>
    <dgm:pt modelId="{30D2AF2C-94AC-41CA-B2EB-3F78B82A1BE2}" type="pres">
      <dgm:prSet presAssocID="{16BB047E-AF52-47F9-BA37-34494A0DB7BC}" presName="text" presStyleLbl="node1" presStyleIdx="1" presStyleCnt="4">
        <dgm:presLayoutVars>
          <dgm:bulletEnabled val="1"/>
        </dgm:presLayoutVars>
      </dgm:prSet>
      <dgm:spPr/>
      <dgm:t>
        <a:bodyPr/>
        <a:lstStyle/>
        <a:p>
          <a:endParaRPr lang="en-US"/>
        </a:p>
      </dgm:t>
    </dgm:pt>
    <dgm:pt modelId="{DE2F6E81-8270-459C-89D1-6AFAF0103909}" type="pres">
      <dgm:prSet presAssocID="{D78BFD97-BD3C-45EB-824F-4F621100CDD1}" presName="spacer" presStyleCnt="0"/>
      <dgm:spPr/>
      <dgm:t>
        <a:bodyPr/>
        <a:lstStyle/>
        <a:p>
          <a:endParaRPr lang="en-US"/>
        </a:p>
      </dgm:t>
    </dgm:pt>
    <dgm:pt modelId="{A0FAC3FB-BFF2-41A4-8625-AC46A8B6FC3F}" type="pres">
      <dgm:prSet presAssocID="{618286D2-4A60-4288-983C-902B93EF508B}" presName="comp" presStyleCnt="0"/>
      <dgm:spPr/>
      <dgm:t>
        <a:bodyPr/>
        <a:lstStyle/>
        <a:p>
          <a:endParaRPr lang="en-US"/>
        </a:p>
      </dgm:t>
    </dgm:pt>
    <dgm:pt modelId="{BE68CE21-A5F1-4547-B3E9-DB6691CD2812}" type="pres">
      <dgm:prSet presAssocID="{618286D2-4A60-4288-983C-902B93EF508B}" presName="box" presStyleLbl="node1" presStyleIdx="2" presStyleCnt="4"/>
      <dgm:spPr/>
      <dgm:t>
        <a:bodyPr/>
        <a:lstStyle/>
        <a:p>
          <a:endParaRPr lang="en-US"/>
        </a:p>
      </dgm:t>
    </dgm:pt>
    <dgm:pt modelId="{4114007D-0BE6-46CC-8180-C44560F36DFC}" type="pres">
      <dgm:prSet presAssocID="{618286D2-4A60-4288-983C-902B93EF508B}"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3000" r="-13000"/>
          </a:stretch>
        </a:blipFill>
      </dgm:spPr>
      <dgm:t>
        <a:bodyPr/>
        <a:lstStyle/>
        <a:p>
          <a:endParaRPr lang="en-US"/>
        </a:p>
      </dgm:t>
    </dgm:pt>
    <dgm:pt modelId="{3B093353-4AE7-4266-9BD7-C89E3E9D86F0}" type="pres">
      <dgm:prSet presAssocID="{618286D2-4A60-4288-983C-902B93EF508B}" presName="text" presStyleLbl="node1" presStyleIdx="2" presStyleCnt="4">
        <dgm:presLayoutVars>
          <dgm:bulletEnabled val="1"/>
        </dgm:presLayoutVars>
      </dgm:prSet>
      <dgm:spPr/>
      <dgm:t>
        <a:bodyPr/>
        <a:lstStyle/>
        <a:p>
          <a:endParaRPr lang="en-US"/>
        </a:p>
      </dgm:t>
    </dgm:pt>
    <dgm:pt modelId="{54741251-ECA3-4BB5-A67D-51A1CD98F75A}" type="pres">
      <dgm:prSet presAssocID="{E5F6FC4F-B54A-4D01-BFE7-8F5A3F33D224}" presName="spacer" presStyleCnt="0"/>
      <dgm:spPr/>
      <dgm:t>
        <a:bodyPr/>
        <a:lstStyle/>
        <a:p>
          <a:endParaRPr lang="en-US"/>
        </a:p>
      </dgm:t>
    </dgm:pt>
    <dgm:pt modelId="{62EF2EA2-0503-46A2-8CF5-C7FCB56C74FD}" type="pres">
      <dgm:prSet presAssocID="{81A7782D-8129-4755-BC47-90B149037F0B}" presName="comp" presStyleCnt="0"/>
      <dgm:spPr/>
      <dgm:t>
        <a:bodyPr/>
        <a:lstStyle/>
        <a:p>
          <a:endParaRPr lang="en-US"/>
        </a:p>
      </dgm:t>
    </dgm:pt>
    <dgm:pt modelId="{A4C0023E-C830-45BE-86B8-4FF47B069ABE}" type="pres">
      <dgm:prSet presAssocID="{81A7782D-8129-4755-BC47-90B149037F0B}" presName="box" presStyleLbl="node1" presStyleIdx="3" presStyleCnt="4"/>
      <dgm:spPr/>
      <dgm:t>
        <a:bodyPr/>
        <a:lstStyle/>
        <a:p>
          <a:endParaRPr lang="en-US"/>
        </a:p>
      </dgm:t>
    </dgm:pt>
    <dgm:pt modelId="{F2A9AEC8-666C-4EA8-AF1B-3972E3260C19}" type="pres">
      <dgm:prSet presAssocID="{81A7782D-8129-4755-BC47-90B149037F0B}"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A8A96FC0-48C1-4F4C-B1D6-6775BCDFC039}" type="pres">
      <dgm:prSet presAssocID="{81A7782D-8129-4755-BC47-90B149037F0B}" presName="text" presStyleLbl="node1" presStyleIdx="3" presStyleCnt="4">
        <dgm:presLayoutVars>
          <dgm:bulletEnabled val="1"/>
        </dgm:presLayoutVars>
      </dgm:prSet>
      <dgm:spPr/>
      <dgm:t>
        <a:bodyPr/>
        <a:lstStyle/>
        <a:p>
          <a:endParaRPr lang="en-US"/>
        </a:p>
      </dgm:t>
    </dgm:pt>
  </dgm:ptLst>
  <dgm:cxnLst>
    <dgm:cxn modelId="{FAD77B60-F1CB-4D7D-AD2F-66D343A4ECCD}" type="presOf" srcId="{16BB047E-AF52-47F9-BA37-34494A0DB7BC}" destId="{0981A233-FAA6-405B-9F8F-2FBB6C83DCA8}" srcOrd="0" destOrd="0" presId="urn:microsoft.com/office/officeart/2005/8/layout/vList4"/>
    <dgm:cxn modelId="{9881BB57-40BE-43B3-B508-8F08107D3DE5}" type="presOf" srcId="{81A7782D-8129-4755-BC47-90B149037F0B}" destId="{A4C0023E-C830-45BE-86B8-4FF47B069ABE}" srcOrd="0" destOrd="0" presId="urn:microsoft.com/office/officeart/2005/8/layout/vList4"/>
    <dgm:cxn modelId="{3ED0125D-0038-472B-917B-F425A7717755}" type="presOf" srcId="{C9A41791-F2D9-46DF-91A9-B8D78D10FD14}" destId="{1DCD835B-02D0-4105-8F0A-1B0153A421FD}" srcOrd="0" destOrd="0" presId="urn:microsoft.com/office/officeart/2005/8/layout/vList4"/>
    <dgm:cxn modelId="{D5253DE2-FD53-4482-9082-877DD4AD3AF2}" type="presOf" srcId="{618286D2-4A60-4288-983C-902B93EF508B}" destId="{BE68CE21-A5F1-4547-B3E9-DB6691CD2812}" srcOrd="0" destOrd="0" presId="urn:microsoft.com/office/officeart/2005/8/layout/vList4"/>
    <dgm:cxn modelId="{BAA480EE-C65B-4BDA-93F6-CC582E368D24}" type="presOf" srcId="{81A7782D-8129-4755-BC47-90B149037F0B}" destId="{A8A96FC0-48C1-4F4C-B1D6-6775BCDFC039}" srcOrd="1" destOrd="0" presId="urn:microsoft.com/office/officeart/2005/8/layout/vList4"/>
    <dgm:cxn modelId="{3EB224A9-5E5E-4DED-A398-0AE198A8D2F9}" type="presOf" srcId="{298A45E5-FEEC-4924-B1BA-CE5805128D38}" destId="{8AF76CBD-47EB-469D-92B6-BFBE896CB4CF}" srcOrd="0" destOrd="0" presId="urn:microsoft.com/office/officeart/2005/8/layout/vList4"/>
    <dgm:cxn modelId="{AE3C3645-6111-46BB-9483-61953EC69B25}" srcId="{C9A41791-F2D9-46DF-91A9-B8D78D10FD14}" destId="{618286D2-4A60-4288-983C-902B93EF508B}" srcOrd="2" destOrd="0" parTransId="{510C73EB-DFF9-41EC-AD10-0506DE5D01AE}" sibTransId="{E5F6FC4F-B54A-4D01-BFE7-8F5A3F33D224}"/>
    <dgm:cxn modelId="{FB85B331-58BA-47FD-9A53-8ABCD7ED7B9B}" type="presOf" srcId="{298A45E5-FEEC-4924-B1BA-CE5805128D38}" destId="{84A345B0-0D2F-4257-AC56-98CF0ECC2670}" srcOrd="1" destOrd="0" presId="urn:microsoft.com/office/officeart/2005/8/layout/vList4"/>
    <dgm:cxn modelId="{01FFBB48-1A98-4BD9-8663-84F9546AA1DB}" srcId="{C9A41791-F2D9-46DF-91A9-B8D78D10FD14}" destId="{81A7782D-8129-4755-BC47-90B149037F0B}" srcOrd="3" destOrd="0" parTransId="{4389C471-7330-48CB-B009-5D8BCE866295}" sibTransId="{D023F835-F0A7-4F82-806D-3FDBC2D818A7}"/>
    <dgm:cxn modelId="{5D9DBCAF-5824-4F73-96E9-E386FC479AAD}" type="presOf" srcId="{16BB047E-AF52-47F9-BA37-34494A0DB7BC}" destId="{30D2AF2C-94AC-41CA-B2EB-3F78B82A1BE2}" srcOrd="1" destOrd="0" presId="urn:microsoft.com/office/officeart/2005/8/layout/vList4"/>
    <dgm:cxn modelId="{5E7B5DD7-2244-46C0-93CE-5E72517859FE}" type="presOf" srcId="{618286D2-4A60-4288-983C-902B93EF508B}" destId="{3B093353-4AE7-4266-9BD7-C89E3E9D86F0}" srcOrd="1" destOrd="0" presId="urn:microsoft.com/office/officeart/2005/8/layout/vList4"/>
    <dgm:cxn modelId="{1C7EFF03-33FD-48BD-BE21-FD9697753F2A}" srcId="{C9A41791-F2D9-46DF-91A9-B8D78D10FD14}" destId="{16BB047E-AF52-47F9-BA37-34494A0DB7BC}" srcOrd="1" destOrd="0" parTransId="{4AA7B68A-1F55-41A4-8BA8-C5847E642DF8}" sibTransId="{D78BFD97-BD3C-45EB-824F-4F621100CDD1}"/>
    <dgm:cxn modelId="{38BFD844-36EF-4BDE-B290-7F657D730FA2}" srcId="{C9A41791-F2D9-46DF-91A9-B8D78D10FD14}" destId="{298A45E5-FEEC-4924-B1BA-CE5805128D38}" srcOrd="0" destOrd="0" parTransId="{50EE52F1-C022-41FF-BC4C-A3892DCD7DF8}" sibTransId="{B1D42B5A-BC1C-43F7-A49E-1FA01BB4ECE7}"/>
    <dgm:cxn modelId="{F7E6C725-7E0F-4E1D-97FF-8CD2078CDDF7}" type="presParOf" srcId="{1DCD835B-02D0-4105-8F0A-1B0153A421FD}" destId="{0D66793A-D46D-4EF3-8FC6-30321385E036}" srcOrd="0" destOrd="0" presId="urn:microsoft.com/office/officeart/2005/8/layout/vList4"/>
    <dgm:cxn modelId="{1A222628-75AF-4972-BB9A-662E33FE05FF}" type="presParOf" srcId="{0D66793A-D46D-4EF3-8FC6-30321385E036}" destId="{8AF76CBD-47EB-469D-92B6-BFBE896CB4CF}" srcOrd="0" destOrd="0" presId="urn:microsoft.com/office/officeart/2005/8/layout/vList4"/>
    <dgm:cxn modelId="{49A827FC-9BF0-4BDC-B89C-855BDA3E147D}" type="presParOf" srcId="{0D66793A-D46D-4EF3-8FC6-30321385E036}" destId="{62AD6D12-FE4B-4276-BCB1-1E84AC5DCC7C}" srcOrd="1" destOrd="0" presId="urn:microsoft.com/office/officeart/2005/8/layout/vList4"/>
    <dgm:cxn modelId="{F24F2754-EEF0-4147-91BE-32FBB557A7F5}" type="presParOf" srcId="{0D66793A-D46D-4EF3-8FC6-30321385E036}" destId="{84A345B0-0D2F-4257-AC56-98CF0ECC2670}" srcOrd="2" destOrd="0" presId="urn:microsoft.com/office/officeart/2005/8/layout/vList4"/>
    <dgm:cxn modelId="{5C27FA22-EAC8-41B6-85CA-416225C65BB9}" type="presParOf" srcId="{1DCD835B-02D0-4105-8F0A-1B0153A421FD}" destId="{BB697F45-CD3E-4C9C-9BF3-11370FBBB8E9}" srcOrd="1" destOrd="0" presId="urn:microsoft.com/office/officeart/2005/8/layout/vList4"/>
    <dgm:cxn modelId="{B15CDAF3-D80D-428C-A671-D0AAF0AD3736}" type="presParOf" srcId="{1DCD835B-02D0-4105-8F0A-1B0153A421FD}" destId="{80928743-4D7B-45B3-B429-551F49713CB1}" srcOrd="2" destOrd="0" presId="urn:microsoft.com/office/officeart/2005/8/layout/vList4"/>
    <dgm:cxn modelId="{639CC8B8-BF6E-4E88-88D9-7DBA934C3CDE}" type="presParOf" srcId="{80928743-4D7B-45B3-B429-551F49713CB1}" destId="{0981A233-FAA6-405B-9F8F-2FBB6C83DCA8}" srcOrd="0" destOrd="0" presId="urn:microsoft.com/office/officeart/2005/8/layout/vList4"/>
    <dgm:cxn modelId="{F07301B5-7E3B-4FD9-8441-3D08C032DCA5}" type="presParOf" srcId="{80928743-4D7B-45B3-B429-551F49713CB1}" destId="{6BA375DA-9880-483B-8DE5-F80F629D0D1F}" srcOrd="1" destOrd="0" presId="urn:microsoft.com/office/officeart/2005/8/layout/vList4"/>
    <dgm:cxn modelId="{74F5B9BF-BF2F-4AC4-A36B-9CD8C2DFEEB3}" type="presParOf" srcId="{80928743-4D7B-45B3-B429-551F49713CB1}" destId="{30D2AF2C-94AC-41CA-B2EB-3F78B82A1BE2}" srcOrd="2" destOrd="0" presId="urn:microsoft.com/office/officeart/2005/8/layout/vList4"/>
    <dgm:cxn modelId="{D1732FCC-7B08-4421-8DB5-9176A7900AE8}" type="presParOf" srcId="{1DCD835B-02D0-4105-8F0A-1B0153A421FD}" destId="{DE2F6E81-8270-459C-89D1-6AFAF0103909}" srcOrd="3" destOrd="0" presId="urn:microsoft.com/office/officeart/2005/8/layout/vList4"/>
    <dgm:cxn modelId="{396E4B49-8863-4A8F-B1DA-261C4891F196}" type="presParOf" srcId="{1DCD835B-02D0-4105-8F0A-1B0153A421FD}" destId="{A0FAC3FB-BFF2-41A4-8625-AC46A8B6FC3F}" srcOrd="4" destOrd="0" presId="urn:microsoft.com/office/officeart/2005/8/layout/vList4"/>
    <dgm:cxn modelId="{D0400031-F81C-4A57-821B-4FFE4A2576B9}" type="presParOf" srcId="{A0FAC3FB-BFF2-41A4-8625-AC46A8B6FC3F}" destId="{BE68CE21-A5F1-4547-B3E9-DB6691CD2812}" srcOrd="0" destOrd="0" presId="urn:microsoft.com/office/officeart/2005/8/layout/vList4"/>
    <dgm:cxn modelId="{5B777EB8-F324-4AA7-B735-89C58E689B19}" type="presParOf" srcId="{A0FAC3FB-BFF2-41A4-8625-AC46A8B6FC3F}" destId="{4114007D-0BE6-46CC-8180-C44560F36DFC}" srcOrd="1" destOrd="0" presId="urn:microsoft.com/office/officeart/2005/8/layout/vList4"/>
    <dgm:cxn modelId="{9F5EA442-83B9-4ED9-9C52-6CF800A6496E}" type="presParOf" srcId="{A0FAC3FB-BFF2-41A4-8625-AC46A8B6FC3F}" destId="{3B093353-4AE7-4266-9BD7-C89E3E9D86F0}" srcOrd="2" destOrd="0" presId="urn:microsoft.com/office/officeart/2005/8/layout/vList4"/>
    <dgm:cxn modelId="{A431664D-9C36-422B-BBDB-C2E4953B0402}" type="presParOf" srcId="{1DCD835B-02D0-4105-8F0A-1B0153A421FD}" destId="{54741251-ECA3-4BB5-A67D-51A1CD98F75A}" srcOrd="5" destOrd="0" presId="urn:microsoft.com/office/officeart/2005/8/layout/vList4"/>
    <dgm:cxn modelId="{752014F7-A6F9-4A9D-B135-D3FD7036F3CB}" type="presParOf" srcId="{1DCD835B-02D0-4105-8F0A-1B0153A421FD}" destId="{62EF2EA2-0503-46A2-8CF5-C7FCB56C74FD}" srcOrd="6" destOrd="0" presId="urn:microsoft.com/office/officeart/2005/8/layout/vList4"/>
    <dgm:cxn modelId="{63CC9476-DE50-4415-B8CB-AAB1B5B26CE5}" type="presParOf" srcId="{62EF2EA2-0503-46A2-8CF5-C7FCB56C74FD}" destId="{A4C0023E-C830-45BE-86B8-4FF47B069ABE}" srcOrd="0" destOrd="0" presId="urn:microsoft.com/office/officeart/2005/8/layout/vList4"/>
    <dgm:cxn modelId="{DE96F05C-F1A1-46CA-AC05-8E4B81B6B011}" type="presParOf" srcId="{62EF2EA2-0503-46A2-8CF5-C7FCB56C74FD}" destId="{F2A9AEC8-666C-4EA8-AF1B-3972E3260C19}" srcOrd="1" destOrd="0" presId="urn:microsoft.com/office/officeart/2005/8/layout/vList4"/>
    <dgm:cxn modelId="{E4BA27DB-F12D-4BEB-A66E-66AC28F32188}" type="presParOf" srcId="{62EF2EA2-0503-46A2-8CF5-C7FCB56C74FD}" destId="{A8A96FC0-48C1-4F4C-B1D6-6775BCDFC039}"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A41791-F2D9-46DF-91A9-B8D78D10FD14}" type="doc">
      <dgm:prSet loTypeId="urn:microsoft.com/office/officeart/2005/8/layout/vList4" loCatId="list" qsTypeId="urn:microsoft.com/office/officeart/2005/8/quickstyle/simple5" qsCatId="simple" csTypeId="urn:microsoft.com/office/officeart/2005/8/colors/colorful4" csCatId="colorful" phldr="1"/>
      <dgm:spPr/>
      <dgm:t>
        <a:bodyPr/>
        <a:lstStyle/>
        <a:p>
          <a:endParaRPr lang="en-US"/>
        </a:p>
      </dgm:t>
    </dgm:pt>
    <dgm:pt modelId="{298A45E5-FEEC-4924-B1BA-CE5805128D38}">
      <dgm:prSet phldrT="[Text]" custT="1"/>
      <dgm:spPr/>
      <dgm:t>
        <a:bodyPr>
          <a:sp3d extrusionH="57150">
            <a:bevelT w="38100" h="38100" prst="angle"/>
          </a:sp3d>
        </a:bodyPr>
        <a:lstStyle/>
        <a:p>
          <a:r>
            <a:rPr lang="en-US" sz="2100" b="1" dirty="0" smtClean="0">
              <a:solidFill>
                <a:srgbClr val="002060"/>
              </a:solidFill>
            </a:rPr>
            <a:t>Pagan Easter:  follows the Full Moon </a:t>
          </a:r>
          <a:r>
            <a:rPr lang="en-US" sz="2100" b="1" u="sng" dirty="0" smtClean="0">
              <a:solidFill>
                <a:srgbClr val="002060"/>
              </a:solidFill>
            </a:rPr>
            <a:t>AFTER</a:t>
          </a:r>
          <a:r>
            <a:rPr lang="en-US" sz="2100" b="1" u="none" dirty="0" smtClean="0">
              <a:solidFill>
                <a:srgbClr val="002060"/>
              </a:solidFill>
            </a:rPr>
            <a:t> Mar 20-21.</a:t>
          </a:r>
          <a:endParaRPr lang="en-US" sz="2100" b="1" dirty="0" smtClean="0">
            <a:solidFill>
              <a:srgbClr val="002060"/>
            </a:solidFill>
          </a:endParaRPr>
        </a:p>
        <a:p>
          <a:r>
            <a:rPr lang="en-US" sz="2100" b="1" dirty="0" smtClean="0">
              <a:solidFill>
                <a:srgbClr val="002060"/>
              </a:solidFill>
            </a:rPr>
            <a:t>The sliver </a:t>
          </a:r>
          <a:r>
            <a:rPr lang="en-US" sz="2100" b="1" dirty="0" smtClean="0">
              <a:solidFill>
                <a:schemeClr val="bg1"/>
              </a:solidFill>
              <a:effectLst>
                <a:outerShdw blurRad="38100" dist="38100" dir="2700000" algn="tl">
                  <a:srgbClr val="000000">
                    <a:alpha val="43137"/>
                  </a:srgbClr>
                </a:outerShdw>
              </a:effectLst>
            </a:rPr>
            <a:t>can be sighted </a:t>
          </a:r>
          <a:r>
            <a:rPr lang="en-US" sz="2100" b="1" u="sng" dirty="0" smtClean="0">
              <a:solidFill>
                <a:srgbClr val="002060"/>
              </a:solidFill>
            </a:rPr>
            <a:t>before</a:t>
          </a:r>
          <a:r>
            <a:rPr lang="en-US" sz="2100" b="1" dirty="0" smtClean="0">
              <a:solidFill>
                <a:srgbClr val="002060"/>
              </a:solidFill>
            </a:rPr>
            <a:t> or </a:t>
          </a:r>
          <a:r>
            <a:rPr lang="en-US" sz="2100" b="1" u="sng" dirty="0" smtClean="0">
              <a:solidFill>
                <a:srgbClr val="002060"/>
              </a:solidFill>
            </a:rPr>
            <a:t>after</a:t>
          </a:r>
          <a:r>
            <a:rPr lang="en-US" sz="2100" b="1" dirty="0" smtClean="0">
              <a:solidFill>
                <a:srgbClr val="002060"/>
              </a:solidFill>
            </a:rPr>
            <a:t> the equinox.</a:t>
          </a:r>
          <a:endParaRPr lang="en-US" sz="2100" b="1" dirty="0">
            <a:solidFill>
              <a:srgbClr val="002060"/>
            </a:solidFill>
          </a:endParaRPr>
        </a:p>
      </dgm:t>
    </dgm:pt>
    <dgm:pt modelId="{50EE52F1-C022-41FF-BC4C-A3892DCD7DF8}" type="parTrans" cxnId="{38BFD844-36EF-4BDE-B290-7F657D730FA2}">
      <dgm:prSet/>
      <dgm:spPr/>
      <dgm:t>
        <a:bodyPr/>
        <a:lstStyle/>
        <a:p>
          <a:endParaRPr lang="en-US"/>
        </a:p>
      </dgm:t>
    </dgm:pt>
    <dgm:pt modelId="{B1D42B5A-BC1C-43F7-A49E-1FA01BB4ECE7}" type="sibTrans" cxnId="{38BFD844-36EF-4BDE-B290-7F657D730FA2}">
      <dgm:prSet/>
      <dgm:spPr/>
      <dgm:t>
        <a:bodyPr/>
        <a:lstStyle/>
        <a:p>
          <a:endParaRPr lang="en-US"/>
        </a:p>
      </dgm:t>
    </dgm:pt>
    <dgm:pt modelId="{16BB047E-AF52-47F9-BA37-34494A0DB7BC}">
      <dgm:prSet phldrT="[Text]" custT="1"/>
      <dgm:spPr/>
      <dgm:t>
        <a:bodyPr>
          <a:sp3d extrusionH="57150">
            <a:bevelT w="38100" h="38100" prst="angle"/>
          </a:sp3d>
        </a:bodyPr>
        <a:lstStyle/>
        <a:p>
          <a:r>
            <a:rPr lang="en-US" sz="2400" b="1" dirty="0" smtClean="0">
              <a:solidFill>
                <a:srgbClr val="002060"/>
              </a:solidFill>
            </a:rPr>
            <a:t>The Passover was usually counted as the 14</a:t>
          </a:r>
          <a:r>
            <a:rPr lang="en-US" sz="2400" b="1" baseline="30000" dirty="0" smtClean="0">
              <a:solidFill>
                <a:srgbClr val="002060"/>
              </a:solidFill>
            </a:rPr>
            <a:t>th</a:t>
          </a:r>
          <a:r>
            <a:rPr lang="en-US" sz="2400" b="1" dirty="0" smtClean="0">
              <a:solidFill>
                <a:srgbClr val="002060"/>
              </a:solidFill>
            </a:rPr>
            <a:t> day from the sighted crescent moon </a:t>
          </a:r>
          <a:r>
            <a:rPr lang="en-US" sz="2400" b="1" u="sng" dirty="0" smtClean="0">
              <a:solidFill>
                <a:srgbClr val="002060"/>
              </a:solidFill>
            </a:rPr>
            <a:t>AFTER</a:t>
          </a:r>
          <a:r>
            <a:rPr lang="en-US" sz="2400" b="1" u="none" dirty="0" smtClean="0">
              <a:solidFill>
                <a:srgbClr val="002060"/>
              </a:solidFill>
            </a:rPr>
            <a:t> the equinox.  Rome cares nothing about that!</a:t>
          </a:r>
          <a:endParaRPr lang="en-US" sz="2400" b="1" dirty="0">
            <a:solidFill>
              <a:srgbClr val="002060"/>
            </a:solidFill>
          </a:endParaRPr>
        </a:p>
      </dgm:t>
    </dgm:pt>
    <dgm:pt modelId="{4AA7B68A-1F55-41A4-8BA8-C5847E642DF8}" type="parTrans" cxnId="{1C7EFF03-33FD-48BD-BE21-FD9697753F2A}">
      <dgm:prSet/>
      <dgm:spPr/>
      <dgm:t>
        <a:bodyPr/>
        <a:lstStyle/>
        <a:p>
          <a:endParaRPr lang="en-US"/>
        </a:p>
      </dgm:t>
    </dgm:pt>
    <dgm:pt modelId="{D78BFD97-BD3C-45EB-824F-4F621100CDD1}" type="sibTrans" cxnId="{1C7EFF03-33FD-48BD-BE21-FD9697753F2A}">
      <dgm:prSet/>
      <dgm:spPr/>
      <dgm:t>
        <a:bodyPr/>
        <a:lstStyle/>
        <a:p>
          <a:endParaRPr lang="en-US"/>
        </a:p>
      </dgm:t>
    </dgm:pt>
    <dgm:pt modelId="{618286D2-4A60-4288-983C-902B93EF508B}">
      <dgm:prSet phldrT="[Text]"/>
      <dgm:spPr/>
      <dgm:t>
        <a:bodyPr>
          <a:sp3d extrusionH="57150">
            <a:bevelT w="38100" h="38100" prst="angle"/>
          </a:sp3d>
        </a:bodyPr>
        <a:lstStyle/>
        <a:p>
          <a:r>
            <a:rPr lang="en-US" b="1" dirty="0" smtClean="0">
              <a:solidFill>
                <a:srgbClr val="002060"/>
              </a:solidFill>
            </a:rPr>
            <a:t>Today many feast keepers want to move away from Rome’s “equinox” so they are choosing </a:t>
          </a:r>
          <a:r>
            <a:rPr lang="en-US" b="1" dirty="0" err="1" smtClean="0">
              <a:solidFill>
                <a:srgbClr val="002060"/>
              </a:solidFill>
            </a:rPr>
            <a:t>equi</a:t>
          </a:r>
          <a:r>
            <a:rPr lang="en-US" b="1" dirty="0" smtClean="0">
              <a:solidFill>
                <a:srgbClr val="002060"/>
              </a:solidFill>
            </a:rPr>
            <a:t>-</a:t>
          </a:r>
          <a:r>
            <a:rPr lang="en-US" b="1" u="sng" dirty="0" smtClean="0">
              <a:solidFill>
                <a:srgbClr val="002060"/>
              </a:solidFill>
            </a:rPr>
            <a:t>LUX</a:t>
          </a:r>
          <a:r>
            <a:rPr lang="en-US" b="1" u="none" dirty="0" smtClean="0">
              <a:solidFill>
                <a:srgbClr val="002060"/>
              </a:solidFill>
            </a:rPr>
            <a:t> as the </a:t>
          </a:r>
          <a:r>
            <a:rPr lang="en-US" b="1" i="1" u="none" dirty="0" smtClean="0">
              <a:solidFill>
                <a:srgbClr val="002060"/>
              </a:solidFill>
            </a:rPr>
            <a:t>tequfah</a:t>
          </a:r>
          <a:r>
            <a:rPr lang="en-US" b="1" u="none" dirty="0" smtClean="0">
              <a:solidFill>
                <a:srgbClr val="002060"/>
              </a:solidFill>
            </a:rPr>
            <a:t> alternative.  Passover dates remain close to Easter.</a:t>
          </a:r>
          <a:endParaRPr lang="en-US" b="1" dirty="0" smtClean="0">
            <a:solidFill>
              <a:srgbClr val="002060"/>
            </a:solidFill>
          </a:endParaRPr>
        </a:p>
      </dgm:t>
    </dgm:pt>
    <dgm:pt modelId="{510C73EB-DFF9-41EC-AD10-0506DE5D01AE}" type="parTrans" cxnId="{AE3C3645-6111-46BB-9483-61953EC69B25}">
      <dgm:prSet/>
      <dgm:spPr/>
      <dgm:t>
        <a:bodyPr/>
        <a:lstStyle/>
        <a:p>
          <a:endParaRPr lang="en-US"/>
        </a:p>
      </dgm:t>
    </dgm:pt>
    <dgm:pt modelId="{E5F6FC4F-B54A-4D01-BFE7-8F5A3F33D224}" type="sibTrans" cxnId="{AE3C3645-6111-46BB-9483-61953EC69B25}">
      <dgm:prSet/>
      <dgm:spPr/>
      <dgm:t>
        <a:bodyPr/>
        <a:lstStyle/>
        <a:p>
          <a:endParaRPr lang="en-US"/>
        </a:p>
      </dgm:t>
    </dgm:pt>
    <dgm:pt modelId="{81A7782D-8129-4755-BC47-90B149037F0B}">
      <dgm:prSet custT="1"/>
      <dgm:spPr/>
      <dgm:t>
        <a:bodyPr>
          <a:sp3d extrusionH="57150">
            <a:bevelT h="25400" prst="softRound"/>
          </a:sp3d>
        </a:bodyPr>
        <a:lstStyle/>
        <a:p>
          <a:r>
            <a:rPr lang="en-US" sz="2300" b="1" dirty="0" smtClean="0">
              <a:solidFill>
                <a:schemeClr val="accent3">
                  <a:lumMod val="20000"/>
                  <a:lumOff val="80000"/>
                </a:schemeClr>
              </a:solidFill>
            </a:rPr>
            <a:t>Rome has the best of all the counterfeits.  She can satisfy every counterfeit around either equinox or </a:t>
          </a:r>
          <a:r>
            <a:rPr lang="en-US" sz="2300" b="1" dirty="0" err="1" smtClean="0">
              <a:solidFill>
                <a:schemeClr val="accent3">
                  <a:lumMod val="20000"/>
                  <a:lumOff val="80000"/>
                </a:schemeClr>
              </a:solidFill>
            </a:rPr>
            <a:t>equi</a:t>
          </a:r>
          <a:r>
            <a:rPr lang="en-US" sz="2300" b="1" dirty="0" smtClean="0">
              <a:solidFill>
                <a:schemeClr val="accent3">
                  <a:lumMod val="20000"/>
                  <a:lumOff val="80000"/>
                </a:schemeClr>
              </a:solidFill>
            </a:rPr>
            <a:t>-</a:t>
          </a:r>
          <a:r>
            <a:rPr lang="en-US" sz="2300" b="1" u="sng" dirty="0" smtClean="0">
              <a:solidFill>
                <a:schemeClr val="accent3">
                  <a:lumMod val="20000"/>
                  <a:lumOff val="80000"/>
                </a:schemeClr>
              </a:solidFill>
            </a:rPr>
            <a:t>LUX</a:t>
          </a:r>
          <a:r>
            <a:rPr lang="en-US" sz="2300" b="1" u="none" dirty="0" smtClean="0">
              <a:solidFill>
                <a:schemeClr val="accent3">
                  <a:lumMod val="20000"/>
                  <a:lumOff val="80000"/>
                </a:schemeClr>
              </a:solidFill>
            </a:rPr>
            <a:t> and still have world acceptance.</a:t>
          </a:r>
          <a:endParaRPr lang="en-US" sz="2300" b="1" dirty="0">
            <a:solidFill>
              <a:schemeClr val="accent3">
                <a:lumMod val="20000"/>
                <a:lumOff val="80000"/>
              </a:schemeClr>
            </a:solidFill>
          </a:endParaRPr>
        </a:p>
      </dgm:t>
    </dgm:pt>
    <dgm:pt modelId="{4389C471-7330-48CB-B009-5D8BCE866295}" type="parTrans" cxnId="{01FFBB48-1A98-4BD9-8663-84F9546AA1DB}">
      <dgm:prSet/>
      <dgm:spPr/>
      <dgm:t>
        <a:bodyPr/>
        <a:lstStyle/>
        <a:p>
          <a:endParaRPr lang="en-US"/>
        </a:p>
      </dgm:t>
    </dgm:pt>
    <dgm:pt modelId="{D023F835-F0A7-4F82-806D-3FDBC2D818A7}" type="sibTrans" cxnId="{01FFBB48-1A98-4BD9-8663-84F9546AA1DB}">
      <dgm:prSet/>
      <dgm:spPr/>
      <dgm:t>
        <a:bodyPr/>
        <a:lstStyle/>
        <a:p>
          <a:endParaRPr lang="en-US"/>
        </a:p>
      </dgm:t>
    </dgm:pt>
    <dgm:pt modelId="{1DCD835B-02D0-4105-8F0A-1B0153A421FD}" type="pres">
      <dgm:prSet presAssocID="{C9A41791-F2D9-46DF-91A9-B8D78D10FD14}" presName="linear" presStyleCnt="0">
        <dgm:presLayoutVars>
          <dgm:dir/>
          <dgm:resizeHandles val="exact"/>
        </dgm:presLayoutVars>
      </dgm:prSet>
      <dgm:spPr/>
      <dgm:t>
        <a:bodyPr/>
        <a:lstStyle/>
        <a:p>
          <a:endParaRPr lang="en-US"/>
        </a:p>
      </dgm:t>
    </dgm:pt>
    <dgm:pt modelId="{0D66793A-D46D-4EF3-8FC6-30321385E036}" type="pres">
      <dgm:prSet presAssocID="{298A45E5-FEEC-4924-B1BA-CE5805128D38}" presName="comp" presStyleCnt="0"/>
      <dgm:spPr/>
      <dgm:t>
        <a:bodyPr/>
        <a:lstStyle/>
        <a:p>
          <a:endParaRPr lang="en-US"/>
        </a:p>
      </dgm:t>
    </dgm:pt>
    <dgm:pt modelId="{8AF76CBD-47EB-469D-92B6-BFBE896CB4CF}" type="pres">
      <dgm:prSet presAssocID="{298A45E5-FEEC-4924-B1BA-CE5805128D38}" presName="box" presStyleLbl="node1" presStyleIdx="0" presStyleCnt="4"/>
      <dgm:spPr/>
      <dgm:t>
        <a:bodyPr/>
        <a:lstStyle/>
        <a:p>
          <a:endParaRPr lang="en-US"/>
        </a:p>
      </dgm:t>
    </dgm:pt>
    <dgm:pt modelId="{62AD6D12-FE4B-4276-BCB1-1E84AC5DCC7C}" type="pres">
      <dgm:prSet presAssocID="{298A45E5-FEEC-4924-B1BA-CE5805128D38}" presName="img"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t>
        <a:bodyPr/>
        <a:lstStyle/>
        <a:p>
          <a:endParaRPr lang="en-US"/>
        </a:p>
      </dgm:t>
    </dgm:pt>
    <dgm:pt modelId="{84A345B0-0D2F-4257-AC56-98CF0ECC2670}" type="pres">
      <dgm:prSet presAssocID="{298A45E5-FEEC-4924-B1BA-CE5805128D38}" presName="text" presStyleLbl="node1" presStyleIdx="0" presStyleCnt="4">
        <dgm:presLayoutVars>
          <dgm:bulletEnabled val="1"/>
        </dgm:presLayoutVars>
      </dgm:prSet>
      <dgm:spPr/>
      <dgm:t>
        <a:bodyPr/>
        <a:lstStyle/>
        <a:p>
          <a:endParaRPr lang="en-US"/>
        </a:p>
      </dgm:t>
    </dgm:pt>
    <dgm:pt modelId="{BB697F45-CD3E-4C9C-9BF3-11370FBBB8E9}" type="pres">
      <dgm:prSet presAssocID="{B1D42B5A-BC1C-43F7-A49E-1FA01BB4ECE7}" presName="spacer" presStyleCnt="0"/>
      <dgm:spPr/>
      <dgm:t>
        <a:bodyPr/>
        <a:lstStyle/>
        <a:p>
          <a:endParaRPr lang="en-US"/>
        </a:p>
      </dgm:t>
    </dgm:pt>
    <dgm:pt modelId="{80928743-4D7B-45B3-B429-551F49713CB1}" type="pres">
      <dgm:prSet presAssocID="{16BB047E-AF52-47F9-BA37-34494A0DB7BC}" presName="comp" presStyleCnt="0"/>
      <dgm:spPr/>
      <dgm:t>
        <a:bodyPr/>
        <a:lstStyle/>
        <a:p>
          <a:endParaRPr lang="en-US"/>
        </a:p>
      </dgm:t>
    </dgm:pt>
    <dgm:pt modelId="{0981A233-FAA6-405B-9F8F-2FBB6C83DCA8}" type="pres">
      <dgm:prSet presAssocID="{16BB047E-AF52-47F9-BA37-34494A0DB7BC}" presName="box" presStyleLbl="node1" presStyleIdx="1" presStyleCnt="4"/>
      <dgm:spPr/>
      <dgm:t>
        <a:bodyPr/>
        <a:lstStyle/>
        <a:p>
          <a:endParaRPr lang="en-US"/>
        </a:p>
      </dgm:t>
    </dgm:pt>
    <dgm:pt modelId="{6BA375DA-9880-483B-8DE5-F80F629D0D1F}" type="pres">
      <dgm:prSet presAssocID="{16BB047E-AF52-47F9-BA37-34494A0DB7BC}"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14000" b="-14000"/>
          </a:stretch>
        </a:blipFill>
      </dgm:spPr>
      <dgm:t>
        <a:bodyPr/>
        <a:lstStyle/>
        <a:p>
          <a:endParaRPr lang="en-US"/>
        </a:p>
      </dgm:t>
    </dgm:pt>
    <dgm:pt modelId="{30D2AF2C-94AC-41CA-B2EB-3F78B82A1BE2}" type="pres">
      <dgm:prSet presAssocID="{16BB047E-AF52-47F9-BA37-34494A0DB7BC}" presName="text" presStyleLbl="node1" presStyleIdx="1" presStyleCnt="4">
        <dgm:presLayoutVars>
          <dgm:bulletEnabled val="1"/>
        </dgm:presLayoutVars>
      </dgm:prSet>
      <dgm:spPr/>
      <dgm:t>
        <a:bodyPr/>
        <a:lstStyle/>
        <a:p>
          <a:endParaRPr lang="en-US"/>
        </a:p>
      </dgm:t>
    </dgm:pt>
    <dgm:pt modelId="{DE2F6E81-8270-459C-89D1-6AFAF0103909}" type="pres">
      <dgm:prSet presAssocID="{D78BFD97-BD3C-45EB-824F-4F621100CDD1}" presName="spacer" presStyleCnt="0"/>
      <dgm:spPr/>
      <dgm:t>
        <a:bodyPr/>
        <a:lstStyle/>
        <a:p>
          <a:endParaRPr lang="en-US"/>
        </a:p>
      </dgm:t>
    </dgm:pt>
    <dgm:pt modelId="{A0FAC3FB-BFF2-41A4-8625-AC46A8B6FC3F}" type="pres">
      <dgm:prSet presAssocID="{618286D2-4A60-4288-983C-902B93EF508B}" presName="comp" presStyleCnt="0"/>
      <dgm:spPr/>
      <dgm:t>
        <a:bodyPr/>
        <a:lstStyle/>
        <a:p>
          <a:endParaRPr lang="en-US"/>
        </a:p>
      </dgm:t>
    </dgm:pt>
    <dgm:pt modelId="{BE68CE21-A5F1-4547-B3E9-DB6691CD2812}" type="pres">
      <dgm:prSet presAssocID="{618286D2-4A60-4288-983C-902B93EF508B}" presName="box" presStyleLbl="node1" presStyleIdx="2" presStyleCnt="4"/>
      <dgm:spPr/>
      <dgm:t>
        <a:bodyPr/>
        <a:lstStyle/>
        <a:p>
          <a:endParaRPr lang="en-US"/>
        </a:p>
      </dgm:t>
    </dgm:pt>
    <dgm:pt modelId="{4114007D-0BE6-46CC-8180-C44560F36DFC}" type="pres">
      <dgm:prSet presAssocID="{618286D2-4A60-4288-983C-902B93EF508B}"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30000" b="-30000"/>
          </a:stretch>
        </a:blipFill>
      </dgm:spPr>
      <dgm:t>
        <a:bodyPr/>
        <a:lstStyle/>
        <a:p>
          <a:endParaRPr lang="en-US"/>
        </a:p>
      </dgm:t>
    </dgm:pt>
    <dgm:pt modelId="{3B093353-4AE7-4266-9BD7-C89E3E9D86F0}" type="pres">
      <dgm:prSet presAssocID="{618286D2-4A60-4288-983C-902B93EF508B}" presName="text" presStyleLbl="node1" presStyleIdx="2" presStyleCnt="4">
        <dgm:presLayoutVars>
          <dgm:bulletEnabled val="1"/>
        </dgm:presLayoutVars>
      </dgm:prSet>
      <dgm:spPr/>
      <dgm:t>
        <a:bodyPr/>
        <a:lstStyle/>
        <a:p>
          <a:endParaRPr lang="en-US"/>
        </a:p>
      </dgm:t>
    </dgm:pt>
    <dgm:pt modelId="{54741251-ECA3-4BB5-A67D-51A1CD98F75A}" type="pres">
      <dgm:prSet presAssocID="{E5F6FC4F-B54A-4D01-BFE7-8F5A3F33D224}" presName="spacer" presStyleCnt="0"/>
      <dgm:spPr/>
      <dgm:t>
        <a:bodyPr/>
        <a:lstStyle/>
        <a:p>
          <a:endParaRPr lang="en-US"/>
        </a:p>
      </dgm:t>
    </dgm:pt>
    <dgm:pt modelId="{62EF2EA2-0503-46A2-8CF5-C7FCB56C74FD}" type="pres">
      <dgm:prSet presAssocID="{81A7782D-8129-4755-BC47-90B149037F0B}" presName="comp" presStyleCnt="0"/>
      <dgm:spPr/>
      <dgm:t>
        <a:bodyPr/>
        <a:lstStyle/>
        <a:p>
          <a:endParaRPr lang="en-US"/>
        </a:p>
      </dgm:t>
    </dgm:pt>
    <dgm:pt modelId="{A4C0023E-C830-45BE-86B8-4FF47B069ABE}" type="pres">
      <dgm:prSet presAssocID="{81A7782D-8129-4755-BC47-90B149037F0B}" presName="box" presStyleLbl="node1" presStyleIdx="3" presStyleCnt="4"/>
      <dgm:spPr/>
      <dgm:t>
        <a:bodyPr/>
        <a:lstStyle/>
        <a:p>
          <a:endParaRPr lang="en-US"/>
        </a:p>
      </dgm:t>
    </dgm:pt>
    <dgm:pt modelId="{F2A9AEC8-666C-4EA8-AF1B-3972E3260C19}" type="pres">
      <dgm:prSet presAssocID="{81A7782D-8129-4755-BC47-90B149037F0B}"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25000" b="-25000"/>
          </a:stretch>
        </a:blipFill>
      </dgm:spPr>
      <dgm:t>
        <a:bodyPr/>
        <a:lstStyle/>
        <a:p>
          <a:endParaRPr lang="en-US"/>
        </a:p>
      </dgm:t>
    </dgm:pt>
    <dgm:pt modelId="{A8A96FC0-48C1-4F4C-B1D6-6775BCDFC039}" type="pres">
      <dgm:prSet presAssocID="{81A7782D-8129-4755-BC47-90B149037F0B}" presName="text" presStyleLbl="node1" presStyleIdx="3" presStyleCnt="4">
        <dgm:presLayoutVars>
          <dgm:bulletEnabled val="1"/>
        </dgm:presLayoutVars>
      </dgm:prSet>
      <dgm:spPr/>
      <dgm:t>
        <a:bodyPr/>
        <a:lstStyle/>
        <a:p>
          <a:endParaRPr lang="en-US"/>
        </a:p>
      </dgm:t>
    </dgm:pt>
  </dgm:ptLst>
  <dgm:cxnLst>
    <dgm:cxn modelId="{7655AB57-8C1E-4684-B196-D48B765254FA}" type="presOf" srcId="{298A45E5-FEEC-4924-B1BA-CE5805128D38}" destId="{84A345B0-0D2F-4257-AC56-98CF0ECC2670}" srcOrd="1" destOrd="0" presId="urn:microsoft.com/office/officeart/2005/8/layout/vList4"/>
    <dgm:cxn modelId="{E8E5C5E0-5C68-4D46-971D-14D30B16B143}" type="presOf" srcId="{16BB047E-AF52-47F9-BA37-34494A0DB7BC}" destId="{30D2AF2C-94AC-41CA-B2EB-3F78B82A1BE2}" srcOrd="1" destOrd="0" presId="urn:microsoft.com/office/officeart/2005/8/layout/vList4"/>
    <dgm:cxn modelId="{5C1A16FE-2F4F-459C-9DA4-BF7237457D7C}" type="presOf" srcId="{618286D2-4A60-4288-983C-902B93EF508B}" destId="{BE68CE21-A5F1-4547-B3E9-DB6691CD2812}" srcOrd="0" destOrd="0" presId="urn:microsoft.com/office/officeart/2005/8/layout/vList4"/>
    <dgm:cxn modelId="{AE3C3645-6111-46BB-9483-61953EC69B25}" srcId="{C9A41791-F2D9-46DF-91A9-B8D78D10FD14}" destId="{618286D2-4A60-4288-983C-902B93EF508B}" srcOrd="2" destOrd="0" parTransId="{510C73EB-DFF9-41EC-AD10-0506DE5D01AE}" sibTransId="{E5F6FC4F-B54A-4D01-BFE7-8F5A3F33D224}"/>
    <dgm:cxn modelId="{01FFBB48-1A98-4BD9-8663-84F9546AA1DB}" srcId="{C9A41791-F2D9-46DF-91A9-B8D78D10FD14}" destId="{81A7782D-8129-4755-BC47-90B149037F0B}" srcOrd="3" destOrd="0" parTransId="{4389C471-7330-48CB-B009-5D8BCE866295}" sibTransId="{D023F835-F0A7-4F82-806D-3FDBC2D818A7}"/>
    <dgm:cxn modelId="{1242A872-E1D6-4050-80FC-B3C469F490C5}" type="presOf" srcId="{298A45E5-FEEC-4924-B1BA-CE5805128D38}" destId="{8AF76CBD-47EB-469D-92B6-BFBE896CB4CF}" srcOrd="0" destOrd="0" presId="urn:microsoft.com/office/officeart/2005/8/layout/vList4"/>
    <dgm:cxn modelId="{1C7EFF03-33FD-48BD-BE21-FD9697753F2A}" srcId="{C9A41791-F2D9-46DF-91A9-B8D78D10FD14}" destId="{16BB047E-AF52-47F9-BA37-34494A0DB7BC}" srcOrd="1" destOrd="0" parTransId="{4AA7B68A-1F55-41A4-8BA8-C5847E642DF8}" sibTransId="{D78BFD97-BD3C-45EB-824F-4F621100CDD1}"/>
    <dgm:cxn modelId="{5619C94C-EB5C-49C7-936E-FEC81FDB4AD5}" type="presOf" srcId="{618286D2-4A60-4288-983C-902B93EF508B}" destId="{3B093353-4AE7-4266-9BD7-C89E3E9D86F0}" srcOrd="1" destOrd="0" presId="urn:microsoft.com/office/officeart/2005/8/layout/vList4"/>
    <dgm:cxn modelId="{48951B6E-2320-48FD-9928-CB71193CCC91}" type="presOf" srcId="{81A7782D-8129-4755-BC47-90B149037F0B}" destId="{A4C0023E-C830-45BE-86B8-4FF47B069ABE}" srcOrd="0" destOrd="0" presId="urn:microsoft.com/office/officeart/2005/8/layout/vList4"/>
    <dgm:cxn modelId="{5B5BCC4C-2478-42B0-8F4C-E7B282229943}" type="presOf" srcId="{16BB047E-AF52-47F9-BA37-34494A0DB7BC}" destId="{0981A233-FAA6-405B-9F8F-2FBB6C83DCA8}" srcOrd="0" destOrd="0" presId="urn:microsoft.com/office/officeart/2005/8/layout/vList4"/>
    <dgm:cxn modelId="{4BFE3924-E5C0-436A-A1CC-D42ACD77D356}" type="presOf" srcId="{C9A41791-F2D9-46DF-91A9-B8D78D10FD14}" destId="{1DCD835B-02D0-4105-8F0A-1B0153A421FD}" srcOrd="0" destOrd="0" presId="urn:microsoft.com/office/officeart/2005/8/layout/vList4"/>
    <dgm:cxn modelId="{38BFD844-36EF-4BDE-B290-7F657D730FA2}" srcId="{C9A41791-F2D9-46DF-91A9-B8D78D10FD14}" destId="{298A45E5-FEEC-4924-B1BA-CE5805128D38}" srcOrd="0" destOrd="0" parTransId="{50EE52F1-C022-41FF-BC4C-A3892DCD7DF8}" sibTransId="{B1D42B5A-BC1C-43F7-A49E-1FA01BB4ECE7}"/>
    <dgm:cxn modelId="{F3F5DE74-BD28-4603-ABBF-2ECB33D22062}" type="presOf" srcId="{81A7782D-8129-4755-BC47-90B149037F0B}" destId="{A8A96FC0-48C1-4F4C-B1D6-6775BCDFC039}" srcOrd="1" destOrd="0" presId="urn:microsoft.com/office/officeart/2005/8/layout/vList4"/>
    <dgm:cxn modelId="{D95A483D-00EF-4203-BF72-D168378AFB01}" type="presParOf" srcId="{1DCD835B-02D0-4105-8F0A-1B0153A421FD}" destId="{0D66793A-D46D-4EF3-8FC6-30321385E036}" srcOrd="0" destOrd="0" presId="urn:microsoft.com/office/officeart/2005/8/layout/vList4"/>
    <dgm:cxn modelId="{92CA3BAD-6037-40AB-90E7-C92A0C06A25B}" type="presParOf" srcId="{0D66793A-D46D-4EF3-8FC6-30321385E036}" destId="{8AF76CBD-47EB-469D-92B6-BFBE896CB4CF}" srcOrd="0" destOrd="0" presId="urn:microsoft.com/office/officeart/2005/8/layout/vList4"/>
    <dgm:cxn modelId="{1BC57B45-3C4F-4A56-A3C3-DAF598305720}" type="presParOf" srcId="{0D66793A-D46D-4EF3-8FC6-30321385E036}" destId="{62AD6D12-FE4B-4276-BCB1-1E84AC5DCC7C}" srcOrd="1" destOrd="0" presId="urn:microsoft.com/office/officeart/2005/8/layout/vList4"/>
    <dgm:cxn modelId="{E5B9AC66-D686-4E44-AC8F-CAC15FE75639}" type="presParOf" srcId="{0D66793A-D46D-4EF3-8FC6-30321385E036}" destId="{84A345B0-0D2F-4257-AC56-98CF0ECC2670}" srcOrd="2" destOrd="0" presId="urn:microsoft.com/office/officeart/2005/8/layout/vList4"/>
    <dgm:cxn modelId="{DC5D0AAF-938A-4C65-BFAD-025AF2C7F4CC}" type="presParOf" srcId="{1DCD835B-02D0-4105-8F0A-1B0153A421FD}" destId="{BB697F45-CD3E-4C9C-9BF3-11370FBBB8E9}" srcOrd="1" destOrd="0" presId="urn:microsoft.com/office/officeart/2005/8/layout/vList4"/>
    <dgm:cxn modelId="{E0902D22-00EA-4336-ACA7-748D5B4AB0B4}" type="presParOf" srcId="{1DCD835B-02D0-4105-8F0A-1B0153A421FD}" destId="{80928743-4D7B-45B3-B429-551F49713CB1}" srcOrd="2" destOrd="0" presId="urn:microsoft.com/office/officeart/2005/8/layout/vList4"/>
    <dgm:cxn modelId="{1F5FC51D-54E9-40BD-B764-0D4C7B41C632}" type="presParOf" srcId="{80928743-4D7B-45B3-B429-551F49713CB1}" destId="{0981A233-FAA6-405B-9F8F-2FBB6C83DCA8}" srcOrd="0" destOrd="0" presId="urn:microsoft.com/office/officeart/2005/8/layout/vList4"/>
    <dgm:cxn modelId="{CDD36515-D80C-4751-987D-C4968214509F}" type="presParOf" srcId="{80928743-4D7B-45B3-B429-551F49713CB1}" destId="{6BA375DA-9880-483B-8DE5-F80F629D0D1F}" srcOrd="1" destOrd="0" presId="urn:microsoft.com/office/officeart/2005/8/layout/vList4"/>
    <dgm:cxn modelId="{73B5F28E-79F6-4CFD-8616-72B61D994913}" type="presParOf" srcId="{80928743-4D7B-45B3-B429-551F49713CB1}" destId="{30D2AF2C-94AC-41CA-B2EB-3F78B82A1BE2}" srcOrd="2" destOrd="0" presId="urn:microsoft.com/office/officeart/2005/8/layout/vList4"/>
    <dgm:cxn modelId="{5D961FAC-BC63-4D5A-A05A-AC5A5DF06323}" type="presParOf" srcId="{1DCD835B-02D0-4105-8F0A-1B0153A421FD}" destId="{DE2F6E81-8270-459C-89D1-6AFAF0103909}" srcOrd="3" destOrd="0" presId="urn:microsoft.com/office/officeart/2005/8/layout/vList4"/>
    <dgm:cxn modelId="{2046AADD-8C5A-4EDB-AFEE-36875AAFF25B}" type="presParOf" srcId="{1DCD835B-02D0-4105-8F0A-1B0153A421FD}" destId="{A0FAC3FB-BFF2-41A4-8625-AC46A8B6FC3F}" srcOrd="4" destOrd="0" presId="urn:microsoft.com/office/officeart/2005/8/layout/vList4"/>
    <dgm:cxn modelId="{8302286F-80F1-49B0-8B5F-B0F347FB4A7E}" type="presParOf" srcId="{A0FAC3FB-BFF2-41A4-8625-AC46A8B6FC3F}" destId="{BE68CE21-A5F1-4547-B3E9-DB6691CD2812}" srcOrd="0" destOrd="0" presId="urn:microsoft.com/office/officeart/2005/8/layout/vList4"/>
    <dgm:cxn modelId="{ADFE9808-2818-4A77-82C1-EA88A6E92254}" type="presParOf" srcId="{A0FAC3FB-BFF2-41A4-8625-AC46A8B6FC3F}" destId="{4114007D-0BE6-46CC-8180-C44560F36DFC}" srcOrd="1" destOrd="0" presId="urn:microsoft.com/office/officeart/2005/8/layout/vList4"/>
    <dgm:cxn modelId="{FF9FFB3D-9A09-4867-A61F-580DA6AA519A}" type="presParOf" srcId="{A0FAC3FB-BFF2-41A4-8625-AC46A8B6FC3F}" destId="{3B093353-4AE7-4266-9BD7-C89E3E9D86F0}" srcOrd="2" destOrd="0" presId="urn:microsoft.com/office/officeart/2005/8/layout/vList4"/>
    <dgm:cxn modelId="{50F516E5-AF47-4BB9-992E-A84F480D936A}" type="presParOf" srcId="{1DCD835B-02D0-4105-8F0A-1B0153A421FD}" destId="{54741251-ECA3-4BB5-A67D-51A1CD98F75A}" srcOrd="5" destOrd="0" presId="urn:microsoft.com/office/officeart/2005/8/layout/vList4"/>
    <dgm:cxn modelId="{A601D8C0-5E20-4D7B-963E-72CD967C6258}" type="presParOf" srcId="{1DCD835B-02D0-4105-8F0A-1B0153A421FD}" destId="{62EF2EA2-0503-46A2-8CF5-C7FCB56C74FD}" srcOrd="6" destOrd="0" presId="urn:microsoft.com/office/officeart/2005/8/layout/vList4"/>
    <dgm:cxn modelId="{9FE3C955-FDB1-47CD-BA04-C598FA7549CA}" type="presParOf" srcId="{62EF2EA2-0503-46A2-8CF5-C7FCB56C74FD}" destId="{A4C0023E-C830-45BE-86B8-4FF47B069ABE}" srcOrd="0" destOrd="0" presId="urn:microsoft.com/office/officeart/2005/8/layout/vList4"/>
    <dgm:cxn modelId="{D718D4D5-78DA-475E-ADFF-496A414CD1E0}" type="presParOf" srcId="{62EF2EA2-0503-46A2-8CF5-C7FCB56C74FD}" destId="{F2A9AEC8-666C-4EA8-AF1B-3972E3260C19}" srcOrd="1" destOrd="0" presId="urn:microsoft.com/office/officeart/2005/8/layout/vList4"/>
    <dgm:cxn modelId="{368A68F6-1CF8-4257-A471-F180D2859F48}" type="presParOf" srcId="{62EF2EA2-0503-46A2-8CF5-C7FCB56C74FD}" destId="{A8A96FC0-48C1-4F4C-B1D6-6775BCDFC039}"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773680" cy="434340"/>
          </a:xfrm>
          <a:prstGeom prst="rect">
            <a:avLst/>
          </a:prstGeom>
        </p:spPr>
        <p:txBody>
          <a:bodyPr vert="horz" lIns="86210" tIns="43105" rIns="86210" bIns="43105" rtlCol="0"/>
          <a:lstStyle>
            <a:lvl1pPr algn="l">
              <a:defRPr sz="1100"/>
            </a:lvl1pPr>
          </a:lstStyle>
          <a:p>
            <a:endParaRPr lang="en-US"/>
          </a:p>
        </p:txBody>
      </p:sp>
      <p:sp>
        <p:nvSpPr>
          <p:cNvPr id="3" name="Date Placeholder 2"/>
          <p:cNvSpPr>
            <a:spLocks noGrp="1"/>
          </p:cNvSpPr>
          <p:nvPr>
            <p:ph type="dt" idx="1"/>
          </p:nvPr>
        </p:nvSpPr>
        <p:spPr>
          <a:xfrm>
            <a:off x="3625639" y="0"/>
            <a:ext cx="2773680" cy="434340"/>
          </a:xfrm>
          <a:prstGeom prst="rect">
            <a:avLst/>
          </a:prstGeom>
        </p:spPr>
        <p:txBody>
          <a:bodyPr vert="horz" lIns="86210" tIns="43105" rIns="86210" bIns="43105" rtlCol="0"/>
          <a:lstStyle>
            <a:lvl1pPr algn="r">
              <a:defRPr sz="1100"/>
            </a:lvl1pPr>
          </a:lstStyle>
          <a:p>
            <a:fld id="{506450E5-28D1-4F9C-919F-C450EA2B4C26}" type="datetimeFigureOut">
              <a:rPr lang="en-US" smtClean="0"/>
              <a:t>5/6/2018</a:t>
            </a:fld>
            <a:endParaRPr lang="en-US"/>
          </a:p>
        </p:txBody>
      </p:sp>
      <p:sp>
        <p:nvSpPr>
          <p:cNvPr id="4" name="Slide Image Placeholder 3"/>
          <p:cNvSpPr>
            <a:spLocks noGrp="1" noRot="1" noChangeAspect="1"/>
          </p:cNvSpPr>
          <p:nvPr>
            <p:ph type="sldImg" idx="2"/>
          </p:nvPr>
        </p:nvSpPr>
        <p:spPr>
          <a:xfrm>
            <a:off x="1028700" y="650875"/>
            <a:ext cx="4343400" cy="3257550"/>
          </a:xfrm>
          <a:prstGeom prst="rect">
            <a:avLst/>
          </a:prstGeom>
          <a:noFill/>
          <a:ln w="12700">
            <a:solidFill>
              <a:prstClr val="black"/>
            </a:solidFill>
          </a:ln>
        </p:spPr>
        <p:txBody>
          <a:bodyPr vert="horz" lIns="86210" tIns="43105" rIns="86210" bIns="43105" rtlCol="0" anchor="ctr"/>
          <a:lstStyle/>
          <a:p>
            <a:endParaRPr lang="en-US"/>
          </a:p>
        </p:txBody>
      </p:sp>
      <p:sp>
        <p:nvSpPr>
          <p:cNvPr id="5" name="Notes Placeholder 4"/>
          <p:cNvSpPr>
            <a:spLocks noGrp="1"/>
          </p:cNvSpPr>
          <p:nvPr>
            <p:ph type="body" sz="quarter" idx="3"/>
          </p:nvPr>
        </p:nvSpPr>
        <p:spPr>
          <a:xfrm>
            <a:off x="640080" y="4126230"/>
            <a:ext cx="5120640" cy="3909060"/>
          </a:xfrm>
          <a:prstGeom prst="rect">
            <a:avLst/>
          </a:prstGeom>
        </p:spPr>
        <p:txBody>
          <a:bodyPr vert="horz" lIns="86210" tIns="43105" rIns="86210" bIns="4310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250952"/>
            <a:ext cx="2773680" cy="434340"/>
          </a:xfrm>
          <a:prstGeom prst="rect">
            <a:avLst/>
          </a:prstGeom>
        </p:spPr>
        <p:txBody>
          <a:bodyPr vert="horz" lIns="86210" tIns="43105" rIns="86210" bIns="43105" rtlCol="0" anchor="b"/>
          <a:lstStyle>
            <a:lvl1pPr algn="l">
              <a:defRPr sz="1100"/>
            </a:lvl1pPr>
          </a:lstStyle>
          <a:p>
            <a:endParaRPr lang="en-US"/>
          </a:p>
        </p:txBody>
      </p:sp>
      <p:sp>
        <p:nvSpPr>
          <p:cNvPr id="7" name="Slide Number Placeholder 6"/>
          <p:cNvSpPr>
            <a:spLocks noGrp="1"/>
          </p:cNvSpPr>
          <p:nvPr>
            <p:ph type="sldNum" sz="quarter" idx="5"/>
          </p:nvPr>
        </p:nvSpPr>
        <p:spPr>
          <a:xfrm>
            <a:off x="3625639" y="8250952"/>
            <a:ext cx="2773680" cy="434340"/>
          </a:xfrm>
          <a:prstGeom prst="rect">
            <a:avLst/>
          </a:prstGeom>
        </p:spPr>
        <p:txBody>
          <a:bodyPr vert="horz" lIns="86210" tIns="43105" rIns="86210" bIns="43105" rtlCol="0" anchor="b"/>
          <a:lstStyle>
            <a:lvl1pPr algn="r">
              <a:defRPr sz="1100"/>
            </a:lvl1pPr>
          </a:lstStyle>
          <a:p>
            <a:fld id="{69356E68-A31F-4484-BD96-FD7EE0961357}" type="slidenum">
              <a:rPr lang="en-US" smtClean="0"/>
              <a:t>‹#›</a:t>
            </a:fld>
            <a:endParaRPr lang="en-US"/>
          </a:p>
        </p:txBody>
      </p:sp>
    </p:spTree>
    <p:extLst>
      <p:ext uri="{BB962C8B-B14F-4D97-AF65-F5344CB8AC3E}">
        <p14:creationId xmlns:p14="http://schemas.microsoft.com/office/powerpoint/2010/main" val="3970876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en.wikipedia.org/wiki/Gregorian_calendar" TargetMode="External"/><Relationship Id="rId13" Type="http://schemas.openxmlformats.org/officeDocument/2006/relationships/hyperlink" Target="https://en.wikipedia.org/wiki/Nundinae" TargetMode="External"/><Relationship Id="rId18" Type="http://schemas.openxmlformats.org/officeDocument/2006/relationships/hyperlink" Target="https://en.wikipedia.org/wiki/Parables_of_Jesus" TargetMode="External"/><Relationship Id="rId26" Type="http://schemas.openxmlformats.org/officeDocument/2006/relationships/hyperlink" Target="https://en.wikipedia.org/wiki/Roman_era" TargetMode="External"/><Relationship Id="rId3" Type="http://schemas.openxmlformats.org/officeDocument/2006/relationships/hyperlink" Target="https://en.wikipedia.org/wiki/Julius_Caesar" TargetMode="External"/><Relationship Id="rId21" Type="http://schemas.openxmlformats.org/officeDocument/2006/relationships/hyperlink" Target="https://en.wikipedia.org/wiki/Biblical_Greek" TargetMode="External"/><Relationship Id="rId34" Type="http://schemas.openxmlformats.org/officeDocument/2006/relationships/hyperlink" Target="https://en.wikipedia.org/wiki/Week#cite_note-30" TargetMode="External"/><Relationship Id="rId7" Type="http://schemas.openxmlformats.org/officeDocument/2006/relationships/hyperlink" Target="https://en.wikipedia.org/wiki/Adoption_of_the_Gregorian_calendar" TargetMode="External"/><Relationship Id="rId12" Type="http://schemas.openxmlformats.org/officeDocument/2006/relationships/hyperlink" Target="https://en.wikipedia.org/wiki/Year" TargetMode="External"/><Relationship Id="rId17" Type="http://schemas.openxmlformats.org/officeDocument/2006/relationships/hyperlink" Target="https://en.wikipedia.org/wiki/Week#cite_note-28" TargetMode="External"/><Relationship Id="rId25" Type="http://schemas.openxmlformats.org/officeDocument/2006/relationships/hyperlink" Target="https://en.wikipedia.org/wiki/Days_of_the_week" TargetMode="External"/><Relationship Id="rId33" Type="http://schemas.openxmlformats.org/officeDocument/2006/relationships/hyperlink" Target="https://en.wikipedia.org/wiki/Planetary_hours" TargetMode="External"/><Relationship Id="rId2" Type="http://schemas.openxmlformats.org/officeDocument/2006/relationships/slide" Target="../slides/slide16.xml"/><Relationship Id="rId16" Type="http://schemas.openxmlformats.org/officeDocument/2006/relationships/hyperlink" Target="https://en.wikipedia.org/wiki/Greek_language" TargetMode="External"/><Relationship Id="rId20" Type="http://schemas.openxmlformats.org/officeDocument/2006/relationships/hyperlink" Target="https://www.biblegateway.com/passage/?search=luke+18:12" TargetMode="External"/><Relationship Id="rId29" Type="http://schemas.openxmlformats.org/officeDocument/2006/relationships/hyperlink" Target="https://en.wikipedia.org/wiki/Day_of_the_week" TargetMode="External"/><Relationship Id="rId1" Type="http://schemas.openxmlformats.org/officeDocument/2006/relationships/notesMaster" Target="../notesMasters/notesMaster1.xml"/><Relationship Id="rId6" Type="http://schemas.openxmlformats.org/officeDocument/2006/relationships/hyperlink" Target="https://en.wikipedia.org/wiki/Julian_calendar#cite_note-FOOTNOTERichards2013595-1" TargetMode="External"/><Relationship Id="rId11" Type="http://schemas.openxmlformats.org/officeDocument/2006/relationships/hyperlink" Target="https://en.wikipedia.org/wiki/Julian_calendar#cite_note-2" TargetMode="External"/><Relationship Id="rId24" Type="http://schemas.openxmlformats.org/officeDocument/2006/relationships/hyperlink" Target="https://en.wikipedia.org/wiki/Constantine_I_(emperor)" TargetMode="External"/><Relationship Id="rId32" Type="http://schemas.openxmlformats.org/officeDocument/2006/relationships/hyperlink" Target="https://en.wikipedia.org/wiki/Wednesday" TargetMode="External"/><Relationship Id="rId5" Type="http://schemas.openxmlformats.org/officeDocument/2006/relationships/hyperlink" Target="https://en.wikipedia.org/wiki/Roman_calendar" TargetMode="External"/><Relationship Id="rId15" Type="http://schemas.openxmlformats.org/officeDocument/2006/relationships/hyperlink" Target="https://en.wikipedia.org/wiki/Septuagint" TargetMode="External"/><Relationship Id="rId23" Type="http://schemas.openxmlformats.org/officeDocument/2006/relationships/hyperlink" Target="https://en.wikipedia.org/wiki/Julian_calendar" TargetMode="External"/><Relationship Id="rId28" Type="http://schemas.openxmlformats.org/officeDocument/2006/relationships/hyperlink" Target="https://en.wikipedia.org/wiki/Augustus" TargetMode="External"/><Relationship Id="rId10" Type="http://schemas.openxmlformats.org/officeDocument/2006/relationships/hyperlink" Target="https://en.wikipedia.org/wiki/Tropical_year" TargetMode="External"/><Relationship Id="rId19" Type="http://schemas.openxmlformats.org/officeDocument/2006/relationships/hyperlink" Target="https://en.wikipedia.org/wiki/Pharisee_and_the_Publican" TargetMode="External"/><Relationship Id="rId31" Type="http://schemas.openxmlformats.org/officeDocument/2006/relationships/hyperlink" Target="https://en.wikipedia.org/wiki/Sunday" TargetMode="External"/><Relationship Id="rId4" Type="http://schemas.openxmlformats.org/officeDocument/2006/relationships/hyperlink" Target="https://en.wikipedia.org/wiki/Ab_urbe_condita" TargetMode="External"/><Relationship Id="rId9" Type="http://schemas.openxmlformats.org/officeDocument/2006/relationships/hyperlink" Target="https://en.wikipedia.org/wiki/Pope_Gregory_XIII" TargetMode="External"/><Relationship Id="rId14" Type="http://schemas.openxmlformats.org/officeDocument/2006/relationships/hyperlink" Target="https://en.wikipedia.org/wiki/Hellenistic_Judaism" TargetMode="External"/><Relationship Id="rId22" Type="http://schemas.openxmlformats.org/officeDocument/2006/relationships/hyperlink" Target="https://en.wikipedia.org/wiki/Nundinum" TargetMode="External"/><Relationship Id="rId27" Type="http://schemas.openxmlformats.org/officeDocument/2006/relationships/hyperlink" Target="https://en.wikipedia.org/wiki/Week#cite_note-29" TargetMode="External"/><Relationship Id="rId30" Type="http://schemas.openxmlformats.org/officeDocument/2006/relationships/hyperlink" Target="https://en.wikipedia.org/wiki/AD_60"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2096">
              <a:defRPr/>
            </a:pP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5</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14</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15</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Wiki:  The </a:t>
            </a:r>
            <a:r>
              <a:rPr lang="en-US" b="1" dirty="0" smtClean="0"/>
              <a:t>Julian calendar</a:t>
            </a:r>
            <a:r>
              <a:rPr lang="en-US" dirty="0" smtClean="0"/>
              <a:t>, proposed by </a:t>
            </a:r>
            <a:r>
              <a:rPr lang="en-US" dirty="0" smtClean="0">
                <a:hlinkClick r:id="rId3" tooltip="Julius Caesar"/>
              </a:rPr>
              <a:t>Julius Caesar</a:t>
            </a:r>
            <a:r>
              <a:rPr lang="en-US" dirty="0" smtClean="0"/>
              <a:t> in 46 BC (708 </a:t>
            </a:r>
            <a:r>
              <a:rPr lang="en-US" dirty="0" smtClean="0">
                <a:hlinkClick r:id="rId4" tooltip="Ab urbe condita"/>
              </a:rPr>
              <a:t>AUC</a:t>
            </a:r>
            <a:r>
              <a:rPr lang="en-US" dirty="0" smtClean="0"/>
              <a:t>), was a reform of the </a:t>
            </a:r>
            <a:r>
              <a:rPr lang="en-US" dirty="0" smtClean="0">
                <a:hlinkClick r:id="rId5" tooltip="Roman calendar"/>
              </a:rPr>
              <a:t>Roman calendar</a:t>
            </a:r>
            <a:r>
              <a:rPr lang="en-US" dirty="0" smtClean="0"/>
              <a:t>.</a:t>
            </a:r>
            <a:r>
              <a:rPr lang="en-US" baseline="30000" dirty="0" smtClean="0">
                <a:hlinkClick r:id="rId6"/>
              </a:rPr>
              <a:t>[1]</a:t>
            </a:r>
            <a:r>
              <a:rPr lang="en-US" dirty="0" smtClean="0"/>
              <a:t> It took effect on 1 January 45 BC (AUC 709), by edict. It was the predominant calendar in the Roman world, most of Europe, and in European settlements in the Americas and elsewhere, until it was refined and </a:t>
            </a:r>
            <a:r>
              <a:rPr lang="en-US" dirty="0" smtClean="0">
                <a:hlinkClick r:id="rId7" tooltip="Adoption of the Gregorian calendar"/>
              </a:rPr>
              <a:t>gradually replaced</a:t>
            </a:r>
            <a:r>
              <a:rPr lang="en-US" dirty="0" smtClean="0"/>
              <a:t> by the </a:t>
            </a:r>
            <a:r>
              <a:rPr lang="en-US" dirty="0" smtClean="0">
                <a:hlinkClick r:id="rId8" tooltip="Gregorian calendar"/>
              </a:rPr>
              <a:t>Gregorian calendar</a:t>
            </a:r>
            <a:r>
              <a:rPr lang="en-US" dirty="0" smtClean="0"/>
              <a:t>, promulgated in 1582 by </a:t>
            </a:r>
            <a:r>
              <a:rPr lang="en-US" dirty="0" smtClean="0">
                <a:hlinkClick r:id="rId9" tooltip="Pope Gregory XIII"/>
              </a:rPr>
              <a:t>Pope Gregory XIII</a:t>
            </a:r>
            <a:r>
              <a:rPr lang="en-US" dirty="0" smtClean="0"/>
              <a:t>. The Julian calendar gains against the mean </a:t>
            </a:r>
            <a:r>
              <a:rPr lang="en-US" dirty="0" smtClean="0">
                <a:hlinkClick r:id="rId10" tooltip="Tropical year"/>
              </a:rPr>
              <a:t>tropical year</a:t>
            </a:r>
            <a:r>
              <a:rPr lang="en-US" dirty="0" smtClean="0"/>
              <a:t> at the rate of one day in 128 years. For the Gregorian calendar, the figure is one day in 3,030 years.</a:t>
            </a:r>
            <a:r>
              <a:rPr lang="en-US" baseline="30000" dirty="0" smtClean="0">
                <a:hlinkClick r:id="rId11"/>
              </a:rPr>
              <a:t>[2]</a:t>
            </a:r>
            <a:r>
              <a:rPr lang="en-US" dirty="0" smtClean="0"/>
              <a:t> The difference in the average length of the </a:t>
            </a:r>
            <a:r>
              <a:rPr lang="en-US" dirty="0" smtClean="0">
                <a:hlinkClick r:id="rId12" tooltip="Year"/>
              </a:rPr>
              <a:t>year</a:t>
            </a:r>
            <a:r>
              <a:rPr lang="en-US" dirty="0" smtClean="0"/>
              <a:t> between Julian (365.25 days) and Gregorian (365.2425 days) is 0.002%.</a:t>
            </a:r>
          </a:p>
          <a:p>
            <a:endParaRPr lang="en-US" dirty="0" smtClean="0"/>
          </a:p>
          <a:p>
            <a:r>
              <a:rPr lang="en-US" dirty="0" smtClean="0"/>
              <a:t>NB:  https://en.wikipedia.org/wiki/Week  -- super important information … during the reign</a:t>
            </a:r>
            <a:r>
              <a:rPr lang="en-US" baseline="0" dirty="0" smtClean="0"/>
              <a:t> of Augustus, the 7 day week cycle can be traced.  His reign:  </a:t>
            </a:r>
            <a:r>
              <a:rPr lang="en-US" dirty="0" smtClean="0"/>
              <a:t>16 January 27 BC – 19 August AD 14 (40 years) … </a:t>
            </a:r>
            <a:r>
              <a:rPr lang="en-US" u="sng" dirty="0" smtClean="0"/>
              <a:t>So, that means, during Yahusha’s ministry, the week was only 7 days/week even in Rome</a:t>
            </a:r>
            <a:r>
              <a:rPr lang="en-US" u="none" dirty="0" smtClean="0"/>
              <a:t>!  Amazing!</a:t>
            </a:r>
            <a:endParaRPr lang="en-US" dirty="0" smtClean="0"/>
          </a:p>
          <a:p>
            <a:r>
              <a:rPr lang="en-US" b="1" dirty="0" smtClean="0"/>
              <a:t>Hellenistic and Roman era</a:t>
            </a:r>
          </a:p>
          <a:p>
            <a:r>
              <a:rPr lang="en-US" dirty="0" smtClean="0"/>
              <a:t>Main article: </a:t>
            </a:r>
            <a:r>
              <a:rPr lang="en-US" dirty="0" err="1" smtClean="0">
                <a:hlinkClick r:id="rId13" tooltip="Nundinae"/>
              </a:rPr>
              <a:t>Nundinae</a:t>
            </a:r>
            <a:endParaRPr lang="en-US" dirty="0" smtClean="0"/>
          </a:p>
          <a:p>
            <a:r>
              <a:rPr lang="en-US" dirty="0" smtClean="0"/>
              <a:t>In </a:t>
            </a:r>
            <a:r>
              <a:rPr lang="en-US" dirty="0" smtClean="0">
                <a:hlinkClick r:id="rId14" tooltip="Hellenistic Judaism"/>
              </a:rPr>
              <a:t>Jewish sources</a:t>
            </a:r>
            <a:r>
              <a:rPr lang="en-US" dirty="0" smtClean="0"/>
              <a:t> by the time of the </a:t>
            </a:r>
            <a:r>
              <a:rPr lang="en-US" dirty="0" smtClean="0">
                <a:hlinkClick r:id="rId15" tooltip="Septuagint"/>
              </a:rPr>
              <a:t>Septuagint</a:t>
            </a:r>
            <a:r>
              <a:rPr lang="en-US" dirty="0" smtClean="0"/>
              <a:t>, the term "Sabbath" (</a:t>
            </a:r>
            <a:r>
              <a:rPr lang="en-US" dirty="0" smtClean="0">
                <a:hlinkClick r:id="rId16" tooltip="Greek language"/>
              </a:rPr>
              <a:t>Greek</a:t>
            </a:r>
            <a:r>
              <a:rPr lang="en-US" dirty="0" smtClean="0"/>
              <a:t> </a:t>
            </a:r>
            <a:r>
              <a:rPr lang="en-US" i="1" dirty="0" err="1" smtClean="0"/>
              <a:t>Sabbaton</a:t>
            </a:r>
            <a:r>
              <a:rPr lang="en-US" dirty="0" smtClean="0"/>
              <a:t>) by synecdoche also came to refer to an entire seven-day week,</a:t>
            </a:r>
            <a:r>
              <a:rPr lang="en-US" baseline="30000" dirty="0" smtClean="0">
                <a:hlinkClick r:id="rId17"/>
              </a:rPr>
              <a:t>[28]</a:t>
            </a:r>
            <a:r>
              <a:rPr lang="en-US" dirty="0" smtClean="0"/>
              <a:t> the interval between two weekly Sabbaths. </a:t>
            </a:r>
            <a:r>
              <a:rPr lang="en-US" dirty="0" smtClean="0">
                <a:hlinkClick r:id="rId18" tooltip="Parables of Jesus"/>
              </a:rPr>
              <a:t>Jesus's parable</a:t>
            </a:r>
            <a:r>
              <a:rPr lang="en-US" dirty="0" smtClean="0"/>
              <a:t> of the </a:t>
            </a:r>
            <a:r>
              <a:rPr lang="en-US" dirty="0" smtClean="0">
                <a:hlinkClick r:id="rId19" tooltip="Pharisee and the Publican"/>
              </a:rPr>
              <a:t>Pharisee and the Publican</a:t>
            </a:r>
            <a:r>
              <a:rPr lang="en-US" dirty="0" smtClean="0"/>
              <a:t> (</a:t>
            </a:r>
            <a:r>
              <a:rPr lang="en-US" dirty="0" smtClean="0">
                <a:hlinkClick r:id="rId20"/>
              </a:rPr>
              <a:t>Luke 18:12</a:t>
            </a:r>
            <a:r>
              <a:rPr lang="en-US" dirty="0" smtClean="0"/>
              <a:t>) describes the Pharisee as fasting "twice in the week" (</a:t>
            </a:r>
            <a:r>
              <a:rPr lang="en-US" dirty="0" smtClean="0">
                <a:hlinkClick r:id="rId21" tooltip="Biblical Greek"/>
              </a:rPr>
              <a:t>Greek</a:t>
            </a:r>
            <a:r>
              <a:rPr lang="en-US" dirty="0" smtClean="0"/>
              <a:t> </a:t>
            </a:r>
            <a:r>
              <a:rPr lang="en-US" dirty="0" err="1" smtClean="0"/>
              <a:t>δὶς</a:t>
            </a:r>
            <a:r>
              <a:rPr lang="en-US" dirty="0" smtClean="0"/>
              <a:t> </a:t>
            </a:r>
            <a:r>
              <a:rPr lang="en-US" dirty="0" err="1" smtClean="0"/>
              <a:t>τοῦ</a:t>
            </a:r>
            <a:r>
              <a:rPr lang="en-US" dirty="0" smtClean="0"/>
              <a:t> σαββ</a:t>
            </a:r>
            <a:r>
              <a:rPr lang="en-US" dirty="0" err="1" smtClean="0"/>
              <a:t>άτου</a:t>
            </a:r>
            <a:r>
              <a:rPr lang="en-US" dirty="0" smtClean="0"/>
              <a:t> </a:t>
            </a:r>
            <a:r>
              <a:rPr lang="en-US" i="1" dirty="0" smtClean="0"/>
              <a:t>dis </a:t>
            </a:r>
            <a:r>
              <a:rPr lang="en-US" i="1" dirty="0" err="1" smtClean="0"/>
              <a:t>tou</a:t>
            </a:r>
            <a:r>
              <a:rPr lang="en-US" i="1" dirty="0" smtClean="0"/>
              <a:t> </a:t>
            </a:r>
            <a:r>
              <a:rPr lang="en-US" i="1" dirty="0" err="1" smtClean="0"/>
              <a:t>sabbatou</a:t>
            </a:r>
            <a:r>
              <a:rPr lang="en-US" dirty="0" smtClean="0"/>
              <a:t>).</a:t>
            </a:r>
          </a:p>
          <a:p>
            <a:endParaRPr lang="en-US" dirty="0" smtClean="0"/>
          </a:p>
          <a:p>
            <a:r>
              <a:rPr lang="en-US" u="sng" dirty="0" smtClean="0"/>
              <a:t>The ancient Romans traditionally used the eight-day </a:t>
            </a:r>
            <a:r>
              <a:rPr lang="en-US" u="sng" dirty="0" err="1" smtClean="0">
                <a:hlinkClick r:id="rId22" tooltip="Nundinum"/>
              </a:rPr>
              <a:t>nundinum</a:t>
            </a:r>
            <a:r>
              <a:rPr lang="en-US" u="sng" dirty="0" smtClean="0"/>
              <a:t> but, after the </a:t>
            </a:r>
            <a:r>
              <a:rPr lang="en-US" u="sng" dirty="0" smtClean="0">
                <a:hlinkClick r:id="rId23" tooltip="Julian calendar"/>
              </a:rPr>
              <a:t>Julian calendar</a:t>
            </a:r>
            <a:r>
              <a:rPr lang="en-US" u="sng" dirty="0" smtClean="0"/>
              <a:t> had come into effect in 45 BC, the seven-day week came into increasing use</a:t>
            </a:r>
            <a:r>
              <a:rPr lang="en-US" dirty="0" smtClean="0"/>
              <a:t>.</a:t>
            </a:r>
          </a:p>
          <a:p>
            <a:endParaRPr lang="en-US" dirty="0" smtClean="0"/>
          </a:p>
          <a:p>
            <a:r>
              <a:rPr lang="en-US" b="1" u="sng" dirty="0" smtClean="0">
                <a:latin typeface="Arial Narrow" pitchFamily="34" charset="0"/>
              </a:rPr>
              <a:t>For a while, the week and the </a:t>
            </a:r>
            <a:r>
              <a:rPr lang="en-US" b="1" u="sng" dirty="0" err="1" smtClean="0">
                <a:latin typeface="Arial Narrow" pitchFamily="34" charset="0"/>
              </a:rPr>
              <a:t>nundinal</a:t>
            </a:r>
            <a:r>
              <a:rPr lang="en-US" b="1" u="sng" dirty="0" smtClean="0">
                <a:latin typeface="Arial Narrow" pitchFamily="34" charset="0"/>
              </a:rPr>
              <a:t> cycle coexisted, but by the time the week was officially adopted by </a:t>
            </a:r>
            <a:r>
              <a:rPr lang="en-US" b="1" u="sng" dirty="0" smtClean="0">
                <a:latin typeface="Arial Narrow" pitchFamily="34" charset="0"/>
                <a:hlinkClick r:id="rId24" tooltip="Constantine I (emperor)"/>
              </a:rPr>
              <a:t>Constantine</a:t>
            </a:r>
            <a:r>
              <a:rPr lang="en-US" b="1" u="sng" dirty="0" smtClean="0">
                <a:latin typeface="Arial Narrow" pitchFamily="34" charset="0"/>
              </a:rPr>
              <a:t> in AD 321, the </a:t>
            </a:r>
            <a:r>
              <a:rPr lang="en-US" b="1" u="sng" dirty="0" err="1" smtClean="0">
                <a:latin typeface="Arial Narrow" pitchFamily="34" charset="0"/>
              </a:rPr>
              <a:t>nundinal</a:t>
            </a:r>
            <a:r>
              <a:rPr lang="en-US" b="1" u="sng" dirty="0" smtClean="0">
                <a:latin typeface="Arial Narrow" pitchFamily="34" charset="0"/>
              </a:rPr>
              <a:t> cycle had fallen out of use</a:t>
            </a:r>
            <a:r>
              <a:rPr lang="en-US" dirty="0" smtClean="0"/>
              <a:t>. The association of the </a:t>
            </a:r>
            <a:r>
              <a:rPr lang="en-US" dirty="0" smtClean="0">
                <a:hlinkClick r:id="rId25" tooltip="Days of the week"/>
              </a:rPr>
              <a:t>days of the week</a:t>
            </a:r>
            <a:r>
              <a:rPr lang="en-US" dirty="0" smtClean="0"/>
              <a:t> with the Sun, the Moon and the five planets visible to the naked eye dates to the </a:t>
            </a:r>
            <a:r>
              <a:rPr lang="en-US" dirty="0" smtClean="0">
                <a:hlinkClick r:id="rId26" tooltip="Roman era"/>
              </a:rPr>
              <a:t>Roman era</a:t>
            </a:r>
            <a:r>
              <a:rPr lang="en-US" dirty="0" smtClean="0"/>
              <a:t> (2nd century). </a:t>
            </a:r>
            <a:r>
              <a:rPr lang="en-US" baseline="30000" dirty="0" smtClean="0">
                <a:hlinkClick r:id="rId27"/>
              </a:rPr>
              <a:t>[29]</a:t>
            </a:r>
            <a:endParaRPr lang="en-US" baseline="30000" dirty="0" smtClean="0"/>
          </a:p>
          <a:p>
            <a:endParaRPr lang="en-US" dirty="0" smtClean="0"/>
          </a:p>
          <a:p>
            <a:r>
              <a:rPr lang="en-US" b="1" u="sng" dirty="0" smtClean="0">
                <a:solidFill>
                  <a:srgbClr val="FF0000"/>
                </a:solidFill>
              </a:rPr>
              <a:t>The continuous seven-day cycle of the days of the week can be traced back to the reign o</a:t>
            </a:r>
            <a:r>
              <a:rPr lang="en-US" dirty="0" smtClean="0">
                <a:solidFill>
                  <a:srgbClr val="FF0000"/>
                </a:solidFill>
              </a:rPr>
              <a:t>f </a:t>
            </a:r>
            <a:r>
              <a:rPr lang="en-US" dirty="0" smtClean="0">
                <a:solidFill>
                  <a:srgbClr val="FF0000"/>
                </a:solidFill>
                <a:hlinkClick r:id="rId28" tooltip="Augustus"/>
              </a:rPr>
              <a:t>Augustus</a:t>
            </a:r>
            <a:r>
              <a:rPr lang="en-US" dirty="0" smtClean="0"/>
              <a:t>; the first identifiable date cited complete with </a:t>
            </a:r>
            <a:r>
              <a:rPr lang="en-US" dirty="0" smtClean="0">
                <a:hlinkClick r:id="rId29" tooltip="Day of the week"/>
              </a:rPr>
              <a:t>day of the week</a:t>
            </a:r>
            <a:r>
              <a:rPr lang="en-US" dirty="0" smtClean="0"/>
              <a:t> is 6 February </a:t>
            </a:r>
            <a:r>
              <a:rPr lang="en-US" dirty="0" smtClean="0">
                <a:hlinkClick r:id="rId30" tooltip="AD 60"/>
              </a:rPr>
              <a:t>AD 60</a:t>
            </a:r>
            <a:r>
              <a:rPr lang="en-US" dirty="0" smtClean="0"/>
              <a:t>, identified as a "</a:t>
            </a:r>
            <a:r>
              <a:rPr lang="en-US" dirty="0" smtClean="0">
                <a:hlinkClick r:id="rId31" tooltip="Sunday"/>
              </a:rPr>
              <a:t>Sunday</a:t>
            </a:r>
            <a:r>
              <a:rPr lang="en-US" dirty="0" smtClean="0"/>
              <a:t>" (as </a:t>
            </a:r>
            <a:r>
              <a:rPr lang="en-US" i="1" dirty="0" smtClean="0"/>
              <a:t>viii </a:t>
            </a:r>
            <a:r>
              <a:rPr lang="en-US" i="1" dirty="0" err="1" smtClean="0"/>
              <a:t>idus</a:t>
            </a:r>
            <a:r>
              <a:rPr lang="en-US" i="1" dirty="0" smtClean="0"/>
              <a:t> </a:t>
            </a:r>
            <a:r>
              <a:rPr lang="en-US" i="1" dirty="0" err="1" smtClean="0"/>
              <a:t>Februarius</a:t>
            </a:r>
            <a:r>
              <a:rPr lang="en-US" i="1" dirty="0" smtClean="0"/>
              <a:t> dies </a:t>
            </a:r>
            <a:r>
              <a:rPr lang="en-US" i="1" dirty="0" err="1" smtClean="0"/>
              <a:t>solis</a:t>
            </a:r>
            <a:r>
              <a:rPr lang="en-US" dirty="0" smtClean="0"/>
              <a:t> "eighth day before the ides of February, day of the Sun") in a </a:t>
            </a:r>
            <a:r>
              <a:rPr lang="en-US" dirty="0" err="1" smtClean="0"/>
              <a:t>Pompeiian</a:t>
            </a:r>
            <a:r>
              <a:rPr lang="en-US" dirty="0" smtClean="0"/>
              <a:t> graffito. According to the currently-used Julian calendar, 6 February 60 was, however, a </a:t>
            </a:r>
            <a:r>
              <a:rPr lang="en-US" dirty="0" smtClean="0">
                <a:hlinkClick r:id="rId32" tooltip="Wednesday"/>
              </a:rPr>
              <a:t>Wednesday</a:t>
            </a:r>
            <a:r>
              <a:rPr lang="en-US" dirty="0" smtClean="0"/>
              <a:t>. This is explained by the existence of two conventions of naming days of the weeks based on the </a:t>
            </a:r>
            <a:r>
              <a:rPr lang="en-US" dirty="0" smtClean="0">
                <a:hlinkClick r:id="rId33" tooltip="Planetary hours"/>
              </a:rPr>
              <a:t>planetary hours</a:t>
            </a:r>
            <a:r>
              <a:rPr lang="en-US" dirty="0" smtClean="0"/>
              <a:t> system: 6 February was a "Sunday" based on the sunset naming convention, and a "Wednesday" based on the sunrise naming convention.</a:t>
            </a:r>
            <a:r>
              <a:rPr lang="en-US" baseline="30000" dirty="0" smtClean="0">
                <a:hlinkClick r:id="rId34"/>
              </a:rPr>
              <a:t>[30]</a:t>
            </a:r>
            <a:endParaRPr lang="en-US" dirty="0" smtClean="0"/>
          </a:p>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16</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17</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18</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19</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Constantine</a:t>
            </a:r>
            <a:r>
              <a:rPr lang="en-US" baseline="0" dirty="0" smtClean="0"/>
              <a:t> would have naturally adopted to the 7 day week because:  of joining with </a:t>
            </a:r>
            <a:r>
              <a:rPr lang="en-US" baseline="0" dirty="0" err="1" smtClean="0"/>
              <a:t>Mitraism</a:t>
            </a:r>
            <a:r>
              <a:rPr lang="en-US" baseline="0" dirty="0" smtClean="0"/>
              <a:t>; get the Christians to join Rome – making leagues for reason of power.</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20</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22</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27</a:t>
            </a:fld>
            <a:endParaRPr lang="en-US"/>
          </a:p>
        </p:txBody>
      </p:sp>
    </p:spTree>
    <p:extLst>
      <p:ext uri="{BB962C8B-B14F-4D97-AF65-F5344CB8AC3E}">
        <p14:creationId xmlns:p14="http://schemas.microsoft.com/office/powerpoint/2010/main" val="1260884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30</a:t>
            </a:fld>
            <a:endParaRPr lang="en-US"/>
          </a:p>
        </p:txBody>
      </p:sp>
    </p:spTree>
    <p:extLst>
      <p:ext uri="{BB962C8B-B14F-4D97-AF65-F5344CB8AC3E}">
        <p14:creationId xmlns:p14="http://schemas.microsoft.com/office/powerpoint/2010/main" val="1089705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31</a:t>
            </a:fld>
            <a:endParaRPr lang="en-US"/>
          </a:p>
        </p:txBody>
      </p:sp>
    </p:spTree>
    <p:extLst>
      <p:ext uri="{BB962C8B-B14F-4D97-AF65-F5344CB8AC3E}">
        <p14:creationId xmlns:p14="http://schemas.microsoft.com/office/powerpoint/2010/main" val="1089705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2096">
              <a:defRPr/>
            </a:pPr>
            <a:r>
              <a:rPr lang="en-US" dirty="0" smtClean="0"/>
              <a:t>2 full moons in march 2018: 2</a:t>
            </a:r>
            <a:r>
              <a:rPr lang="en-US" baseline="30000" dirty="0" smtClean="0"/>
              <a:t>nd</a:t>
            </a:r>
            <a:r>
              <a:rPr lang="en-US" dirty="0" smtClean="0"/>
              <a:t> and 31st</a:t>
            </a:r>
          </a:p>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35</a:t>
            </a:fld>
            <a:endParaRPr lang="en-US"/>
          </a:p>
        </p:txBody>
      </p:sp>
    </p:spTree>
    <p:extLst>
      <p:ext uri="{BB962C8B-B14F-4D97-AF65-F5344CB8AC3E}">
        <p14:creationId xmlns:p14="http://schemas.microsoft.com/office/powerpoint/2010/main" val="1238139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2096">
              <a:defRPr/>
            </a:pPr>
            <a:r>
              <a:rPr lang="en-US" dirty="0" smtClean="0"/>
              <a:t>2 full moons in march 2018: 2</a:t>
            </a:r>
            <a:r>
              <a:rPr lang="en-US" baseline="30000" dirty="0" smtClean="0"/>
              <a:t>nd</a:t>
            </a:r>
            <a:r>
              <a:rPr lang="en-US" dirty="0" smtClean="0"/>
              <a:t> and 31st</a:t>
            </a:r>
          </a:p>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36</a:t>
            </a:fld>
            <a:endParaRPr lang="en-US"/>
          </a:p>
        </p:txBody>
      </p:sp>
    </p:spTree>
    <p:extLst>
      <p:ext uri="{BB962C8B-B14F-4D97-AF65-F5344CB8AC3E}">
        <p14:creationId xmlns:p14="http://schemas.microsoft.com/office/powerpoint/2010/main" val="1238139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2096">
              <a:defRPr/>
            </a:pPr>
            <a:r>
              <a:rPr lang="en-US" dirty="0" smtClean="0"/>
              <a:t>2 full moons in march 2018: 2</a:t>
            </a:r>
            <a:r>
              <a:rPr lang="en-US" baseline="30000" dirty="0" smtClean="0"/>
              <a:t>nd</a:t>
            </a:r>
            <a:r>
              <a:rPr lang="en-US" dirty="0" smtClean="0"/>
              <a:t> and 31st</a:t>
            </a:r>
          </a:p>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37</a:t>
            </a:fld>
            <a:endParaRPr lang="en-US"/>
          </a:p>
        </p:txBody>
      </p:sp>
    </p:spTree>
    <p:extLst>
      <p:ext uri="{BB962C8B-B14F-4D97-AF65-F5344CB8AC3E}">
        <p14:creationId xmlns:p14="http://schemas.microsoft.com/office/powerpoint/2010/main" val="1238139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2096">
              <a:defRPr/>
            </a:pPr>
            <a:r>
              <a:rPr lang="en-US" dirty="0" smtClean="0"/>
              <a:t>2 full moons in march 2018: 2</a:t>
            </a:r>
            <a:r>
              <a:rPr lang="en-US" baseline="30000" dirty="0" smtClean="0"/>
              <a:t>nd</a:t>
            </a:r>
            <a:r>
              <a:rPr lang="en-US" dirty="0" smtClean="0"/>
              <a:t> and 31st</a:t>
            </a:r>
          </a:p>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38</a:t>
            </a:fld>
            <a:endParaRPr lang="en-US"/>
          </a:p>
        </p:txBody>
      </p:sp>
    </p:spTree>
    <p:extLst>
      <p:ext uri="{BB962C8B-B14F-4D97-AF65-F5344CB8AC3E}">
        <p14:creationId xmlns:p14="http://schemas.microsoft.com/office/powerpoint/2010/main" val="1238139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2018 done</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40</a:t>
            </a:fld>
            <a:endParaRPr lang="en-US"/>
          </a:p>
        </p:txBody>
      </p:sp>
    </p:spTree>
    <p:extLst>
      <p:ext uri="{BB962C8B-B14F-4D97-AF65-F5344CB8AC3E}">
        <p14:creationId xmlns:p14="http://schemas.microsoft.com/office/powerpoint/2010/main" val="1341967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2018 done</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41</a:t>
            </a:fld>
            <a:endParaRPr lang="en-US"/>
          </a:p>
        </p:txBody>
      </p:sp>
    </p:spTree>
    <p:extLst>
      <p:ext uri="{BB962C8B-B14F-4D97-AF65-F5344CB8AC3E}">
        <p14:creationId xmlns:p14="http://schemas.microsoft.com/office/powerpoint/2010/main" val="2568863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2013 Do pink box still 7 am.</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42</a:t>
            </a:fld>
            <a:endParaRPr lang="en-US"/>
          </a:p>
        </p:txBody>
      </p:sp>
    </p:spTree>
    <p:extLst>
      <p:ext uri="{BB962C8B-B14F-4D97-AF65-F5344CB8AC3E}">
        <p14:creationId xmlns:p14="http://schemas.microsoft.com/office/powerpoint/2010/main" val="2739132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2013 Finish</a:t>
            </a:r>
            <a:r>
              <a:rPr lang="en-US" baseline="0" dirty="0" smtClean="0"/>
              <a:t> pink box</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43</a:t>
            </a:fld>
            <a:endParaRPr lang="en-US"/>
          </a:p>
        </p:txBody>
      </p:sp>
    </p:spTree>
    <p:extLst>
      <p:ext uri="{BB962C8B-B14F-4D97-AF65-F5344CB8AC3E}">
        <p14:creationId xmlns:p14="http://schemas.microsoft.com/office/powerpoint/2010/main" val="4274753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notes from their</a:t>
            </a:r>
            <a:r>
              <a:rPr lang="en-US" baseline="0" dirty="0" smtClean="0"/>
              <a:t> back page for change of tequfah.  1000 am</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48</a:t>
            </a:fld>
            <a:endParaRPr lang="en-US"/>
          </a:p>
        </p:txBody>
      </p:sp>
    </p:spTree>
    <p:extLst>
      <p:ext uri="{BB962C8B-B14F-4D97-AF65-F5344CB8AC3E}">
        <p14:creationId xmlns:p14="http://schemas.microsoft.com/office/powerpoint/2010/main" val="3071656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53</a:t>
            </a:fld>
            <a:endParaRPr lang="en-US"/>
          </a:p>
        </p:txBody>
      </p:sp>
    </p:spTree>
    <p:extLst>
      <p:ext uri="{BB962C8B-B14F-4D97-AF65-F5344CB8AC3E}">
        <p14:creationId xmlns:p14="http://schemas.microsoft.com/office/powerpoint/2010/main" val="807435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58</a:t>
            </a:fld>
            <a:endParaRPr lang="en-US"/>
          </a:p>
        </p:txBody>
      </p:sp>
    </p:spTree>
    <p:extLst>
      <p:ext uri="{BB962C8B-B14F-4D97-AF65-F5344CB8AC3E}">
        <p14:creationId xmlns:p14="http://schemas.microsoft.com/office/powerpoint/2010/main" val="807435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2096">
              <a:defRPr/>
            </a:pPr>
            <a:r>
              <a:rPr lang="en-US" dirty="0" smtClean="0"/>
              <a:t>Information from paper from </a:t>
            </a:r>
            <a:r>
              <a:rPr lang="en-US" dirty="0" err="1" smtClean="0"/>
              <a:t>Tersia</a:t>
            </a:r>
            <a:r>
              <a:rPr lang="en-US" dirty="0" smtClean="0"/>
              <a:t> in her file called Tequfah Controversy -- </a:t>
            </a:r>
          </a:p>
          <a:p>
            <a:r>
              <a:rPr lang="en-US" dirty="0" smtClean="0"/>
              <a:t>Light research for the name of the pillars:  Right pillar:  </a:t>
            </a:r>
            <a:r>
              <a:rPr lang="en-US" dirty="0" err="1" smtClean="0"/>
              <a:t>Jachin</a:t>
            </a:r>
            <a:r>
              <a:rPr lang="en-US" dirty="0" smtClean="0"/>
              <a:t>  H3199 = “he will establish”  (The</a:t>
            </a:r>
            <a:r>
              <a:rPr lang="en-US" baseline="0" dirty="0" smtClean="0"/>
              <a:t> kingdom of the house of David was established.)</a:t>
            </a:r>
          </a:p>
          <a:p>
            <a:r>
              <a:rPr lang="en-US" baseline="0" dirty="0" smtClean="0"/>
              <a:t>Left pillar:  Boaz  H1162  “fleetness” [SPEEDINESS/RAPIDNESS]  = All the kings from the house of Judah descended from Boaz.</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83</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Jachin</a:t>
            </a:r>
            <a:r>
              <a:rPr lang="en-US" dirty="0" smtClean="0"/>
              <a:t> and Boaz positions:  </a:t>
            </a:r>
            <a:r>
              <a:rPr lang="en-US" sz="1100" dirty="0"/>
              <a:t>The Bible deals with the pillars in three main passages: I Kings 7:15-22, 41-42 (cf. II Kings 25:17); II Chronicles 3:17; and Jeremiah 52:20-23. The version in I Kings reads, He [Hiram] set up the columns at the portico of the Great Hall; he set up one column on the right and named it </a:t>
            </a:r>
            <a:r>
              <a:rPr lang="en-US" sz="1100" dirty="0" err="1"/>
              <a:t>Jachin</a:t>
            </a:r>
            <a:r>
              <a:rPr lang="en-US" sz="1100" dirty="0"/>
              <a:t>, and he set up the other column on the left and named it Boaz. Upon the top of the columns there was a lily design. Thus the work of the columns was completed (verses 21-22). The text in II Chronicles states: He erected the columns in front of the Great Hall, one to its right and one to its left; the one to the right was called </a:t>
            </a:r>
            <a:r>
              <a:rPr lang="en-US" sz="1100" dirty="0" err="1"/>
              <a:t>Jachin</a:t>
            </a:r>
            <a:r>
              <a:rPr lang="en-US" sz="1100" dirty="0"/>
              <a:t>, and the one to the left, Boaz.</a:t>
            </a:r>
          </a:p>
          <a:p>
            <a:pPr defTabSz="862096">
              <a:defRPr/>
            </a:pPr>
            <a:r>
              <a:rPr lang="en-US" baseline="0" dirty="0" smtClean="0"/>
              <a:t>  </a:t>
            </a:r>
          </a:p>
          <a:p>
            <a:pPr defTabSz="862096">
              <a:defRPr/>
            </a:pPr>
            <a:r>
              <a:rPr lang="en-US" dirty="0" smtClean="0"/>
              <a:t>Information from paper from </a:t>
            </a:r>
            <a:r>
              <a:rPr lang="en-US" dirty="0" err="1" smtClean="0"/>
              <a:t>Tersia</a:t>
            </a:r>
            <a:r>
              <a:rPr lang="en-US" dirty="0" smtClean="0"/>
              <a:t> in her file called Tequfah Controversy -- </a:t>
            </a:r>
          </a:p>
          <a:p>
            <a:r>
              <a:rPr lang="en-US" dirty="0" smtClean="0"/>
              <a:t>Light research for the name of the pillars:  Right pillar:  </a:t>
            </a:r>
            <a:r>
              <a:rPr lang="en-US" dirty="0" err="1" smtClean="0"/>
              <a:t>Jachin</a:t>
            </a:r>
            <a:r>
              <a:rPr lang="en-US" dirty="0" smtClean="0"/>
              <a:t>  H3199 = “he will establish”  (The</a:t>
            </a:r>
            <a:r>
              <a:rPr lang="en-US" baseline="0" dirty="0" smtClean="0"/>
              <a:t> kingdom of the house of David was established.)</a:t>
            </a:r>
          </a:p>
          <a:p>
            <a:r>
              <a:rPr lang="en-US" baseline="0" dirty="0" smtClean="0"/>
              <a:t>Left pillar:  Boaz  H1162  “fleetness” [SPEEDINESS/RAPIDNESS]  = All the kings from the house of Judah descended from Boaz.</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84</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Jachin</a:t>
            </a:r>
            <a:r>
              <a:rPr lang="en-US" dirty="0" smtClean="0"/>
              <a:t> and Boaz positions:  </a:t>
            </a:r>
            <a:r>
              <a:rPr lang="en-US" sz="1100" dirty="0"/>
              <a:t>The Bible deals with the pillars in three main passages: I Kings 7:15-22, 41-42 (cf. II Kings 25:17); II Chronicles 3:17; and Jeremiah 52:20-23. The version in I Kings reads, He [Hiram] set up the columns at the portico of the Great Hall; he set up one column on the right and named it </a:t>
            </a:r>
            <a:r>
              <a:rPr lang="en-US" sz="1100" dirty="0" err="1"/>
              <a:t>Jachin</a:t>
            </a:r>
            <a:r>
              <a:rPr lang="en-US" sz="1100" dirty="0"/>
              <a:t>, and he set up the other column on the left and named it Boaz. Upon the top of the columns there was a lily design. Thus the work of the columns was completed (verses 21-22). The text in II Chronicles states: He erected the columns in front of the Great Hall, one to its right and one to its left; the one to the right was called </a:t>
            </a:r>
            <a:r>
              <a:rPr lang="en-US" sz="1100" dirty="0" err="1"/>
              <a:t>Jachin</a:t>
            </a:r>
            <a:r>
              <a:rPr lang="en-US" sz="1100" dirty="0"/>
              <a:t>, and the one to the left, Boaz.</a:t>
            </a:r>
          </a:p>
          <a:p>
            <a:pPr defTabSz="862096">
              <a:defRPr/>
            </a:pPr>
            <a:r>
              <a:rPr lang="en-US" baseline="0" dirty="0" smtClean="0"/>
              <a:t>  </a:t>
            </a:r>
          </a:p>
          <a:p>
            <a:pPr defTabSz="862096">
              <a:defRPr/>
            </a:pPr>
            <a:r>
              <a:rPr lang="en-US" dirty="0" smtClean="0"/>
              <a:t>Information from paper from </a:t>
            </a:r>
            <a:r>
              <a:rPr lang="en-US" dirty="0" err="1" smtClean="0"/>
              <a:t>Tersia</a:t>
            </a:r>
            <a:r>
              <a:rPr lang="en-US" dirty="0" smtClean="0"/>
              <a:t> in her file called Tequfah Controversy -- </a:t>
            </a:r>
          </a:p>
          <a:p>
            <a:r>
              <a:rPr lang="en-US" dirty="0" smtClean="0"/>
              <a:t>Light research for the name of the pillars:  Right pillar:  </a:t>
            </a:r>
            <a:r>
              <a:rPr lang="en-US" dirty="0" err="1" smtClean="0"/>
              <a:t>Jachin</a:t>
            </a:r>
            <a:r>
              <a:rPr lang="en-US" dirty="0" smtClean="0"/>
              <a:t>  H3199 = “he will establish”  (The</a:t>
            </a:r>
            <a:r>
              <a:rPr lang="en-US" baseline="0" dirty="0" smtClean="0"/>
              <a:t> kingdom of the house of David was established.)</a:t>
            </a:r>
          </a:p>
          <a:p>
            <a:r>
              <a:rPr lang="en-US" baseline="0" dirty="0" smtClean="0"/>
              <a:t>Left pillar:  Boaz  H1162  “fleetness” [SPEEDINESS/RAPIDNESS]  = All the kings from the house of Judah descended from Boaz.</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85</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Jachin</a:t>
            </a:r>
            <a:r>
              <a:rPr lang="en-US" dirty="0" smtClean="0"/>
              <a:t> and Boaz positions:  </a:t>
            </a:r>
            <a:r>
              <a:rPr lang="en-US" sz="1100" dirty="0"/>
              <a:t>The Bible deals with the pillars in three main passages: I Kings 7:15-22, 41-42 (cf. II Kings 25:17); II Chronicles 3:17; and Jeremiah 52:20-23. The version in I Kings reads, He [Hiram] set up the columns at the portico of the Great Hall; he set up one column on the right and named it </a:t>
            </a:r>
            <a:r>
              <a:rPr lang="en-US" sz="1100" dirty="0" err="1"/>
              <a:t>Jachin</a:t>
            </a:r>
            <a:r>
              <a:rPr lang="en-US" sz="1100" dirty="0"/>
              <a:t>, and he set up the other column on the left and named it Boaz. Upon the top of the columns there was a lily design. Thus the work of the columns was completed (verses 21-22). The text in II Chronicles states: He erected the columns in front of the Great Hall, one to its right and one to its left; the one to the right was called </a:t>
            </a:r>
            <a:r>
              <a:rPr lang="en-US" sz="1100" dirty="0" err="1"/>
              <a:t>Jachin</a:t>
            </a:r>
            <a:r>
              <a:rPr lang="en-US" sz="1100" dirty="0"/>
              <a:t>, and the one to the left, Boaz.</a:t>
            </a:r>
          </a:p>
          <a:p>
            <a:pPr defTabSz="862096">
              <a:defRPr/>
            </a:pPr>
            <a:r>
              <a:rPr lang="en-US" baseline="0" dirty="0" smtClean="0"/>
              <a:t>  </a:t>
            </a:r>
          </a:p>
          <a:p>
            <a:pPr defTabSz="862096">
              <a:defRPr/>
            </a:pPr>
            <a:r>
              <a:rPr lang="en-US" dirty="0" smtClean="0"/>
              <a:t>Information from paper from </a:t>
            </a:r>
            <a:r>
              <a:rPr lang="en-US" dirty="0" err="1" smtClean="0"/>
              <a:t>Tersia</a:t>
            </a:r>
            <a:r>
              <a:rPr lang="en-US" dirty="0" smtClean="0"/>
              <a:t> in her file called Tequfah Controversy -- </a:t>
            </a:r>
          </a:p>
          <a:p>
            <a:r>
              <a:rPr lang="en-US" dirty="0" smtClean="0"/>
              <a:t>Light research for the name of the pillars:  Right pillar:  </a:t>
            </a:r>
            <a:r>
              <a:rPr lang="en-US" dirty="0" err="1" smtClean="0"/>
              <a:t>Jachin</a:t>
            </a:r>
            <a:r>
              <a:rPr lang="en-US" dirty="0" smtClean="0"/>
              <a:t>  H3199 = “he will establish”  (The</a:t>
            </a:r>
            <a:r>
              <a:rPr lang="en-US" baseline="0" dirty="0" smtClean="0"/>
              <a:t> kingdom of the house of David was established.)</a:t>
            </a:r>
          </a:p>
          <a:p>
            <a:r>
              <a:rPr lang="en-US" baseline="0" dirty="0" smtClean="0"/>
              <a:t>Left pillar:  Boaz  H1162  “fleetness” [SPEEDINESS/RAPIDNESS]  = All the kings from the house of Judah descended from Boaz.</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86</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Jachin</a:t>
            </a:r>
            <a:r>
              <a:rPr lang="en-US" dirty="0" smtClean="0"/>
              <a:t> and Boaz positions:  </a:t>
            </a:r>
            <a:r>
              <a:rPr lang="en-US" sz="1100" dirty="0"/>
              <a:t>The Bible deals with the pillars in three main passages: I Kings 7:15-22, 41-42 (cf. II Kings 25:17); II Chronicles 3:17; and Jeremiah 52:20-23. The version in I Kings reads, He [Hiram] set up the columns at the portico of the Great Hall; he set up one column on the right and named it </a:t>
            </a:r>
            <a:r>
              <a:rPr lang="en-US" sz="1100" dirty="0" err="1"/>
              <a:t>Jachin</a:t>
            </a:r>
            <a:r>
              <a:rPr lang="en-US" sz="1100" dirty="0"/>
              <a:t>, and he set up the other column on the left and named it Boaz. Upon the top of the columns there was a lily design. Thus the work of the columns was completed (verses 21-22). The text in II Chronicles states: He erected the columns in front of the Great Hall, one to its right and one to its left; the one to the right was called </a:t>
            </a:r>
            <a:r>
              <a:rPr lang="en-US" sz="1100" dirty="0" err="1"/>
              <a:t>Jachin</a:t>
            </a:r>
            <a:r>
              <a:rPr lang="en-US" sz="1100" dirty="0"/>
              <a:t>, and the one to the left, Boaz.</a:t>
            </a:r>
          </a:p>
          <a:p>
            <a:pPr defTabSz="862096">
              <a:defRPr/>
            </a:pPr>
            <a:r>
              <a:rPr lang="en-US" baseline="0" dirty="0" smtClean="0"/>
              <a:t>  </a:t>
            </a:r>
          </a:p>
          <a:p>
            <a:pPr defTabSz="862096">
              <a:defRPr/>
            </a:pPr>
            <a:r>
              <a:rPr lang="en-US" dirty="0" smtClean="0"/>
              <a:t>Information from paper from </a:t>
            </a:r>
            <a:r>
              <a:rPr lang="en-US" dirty="0" err="1" smtClean="0"/>
              <a:t>Tersia</a:t>
            </a:r>
            <a:r>
              <a:rPr lang="en-US" dirty="0" smtClean="0"/>
              <a:t> in her file called Tequfah Controversy -- </a:t>
            </a:r>
          </a:p>
          <a:p>
            <a:r>
              <a:rPr lang="en-US" dirty="0" smtClean="0"/>
              <a:t>Light research for the name of the pillars:  Right pillar:  </a:t>
            </a:r>
            <a:r>
              <a:rPr lang="en-US" dirty="0" err="1" smtClean="0"/>
              <a:t>Jachin</a:t>
            </a:r>
            <a:r>
              <a:rPr lang="en-US" dirty="0" smtClean="0"/>
              <a:t>  H3199 = “he will establish”  (The</a:t>
            </a:r>
            <a:r>
              <a:rPr lang="en-US" baseline="0" dirty="0" smtClean="0"/>
              <a:t> kingdom of the house of David was established.)</a:t>
            </a:r>
          </a:p>
          <a:p>
            <a:r>
              <a:rPr lang="en-US" baseline="0" dirty="0" smtClean="0"/>
              <a:t>Left pillar:  Boaz  H1162  “fleetness” [SPEEDINESS/RAPIDNESS]  = All the kings from the house of Judah descended from Boaz.</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87</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Jachin</a:t>
            </a:r>
            <a:r>
              <a:rPr lang="en-US" dirty="0" smtClean="0"/>
              <a:t> and Boaz positions:  </a:t>
            </a:r>
            <a:r>
              <a:rPr lang="en-US" sz="1100" dirty="0"/>
              <a:t>The Bible deals with the pillars in three main passages: I Kings 7:15-22, 41-42 (cf. II Kings 25:17); II Chronicles 3:17; and Jeremiah 52:20-23. The version in I Kings reads, He [Hiram] set up the columns at the portico of the Great Hall; he set up one column on the right and named it </a:t>
            </a:r>
            <a:r>
              <a:rPr lang="en-US" sz="1100" dirty="0" err="1"/>
              <a:t>Jachin</a:t>
            </a:r>
            <a:r>
              <a:rPr lang="en-US" sz="1100" dirty="0"/>
              <a:t>, and he set up the other column on the left and named it Boaz. Upon the top of the columns there was a lily design. Thus the work of the columns was completed (verses 21-22). The text in II Chronicles states: He erected the columns in front of the Great Hall, one to its right and one to its left; the one to the right was called </a:t>
            </a:r>
            <a:r>
              <a:rPr lang="en-US" sz="1100" dirty="0" err="1"/>
              <a:t>Jachin</a:t>
            </a:r>
            <a:r>
              <a:rPr lang="en-US" sz="1100" dirty="0"/>
              <a:t>, and the one to the left, Boaz.</a:t>
            </a:r>
          </a:p>
          <a:p>
            <a:pPr defTabSz="862096">
              <a:defRPr/>
            </a:pPr>
            <a:r>
              <a:rPr lang="en-US" baseline="0" dirty="0" smtClean="0"/>
              <a:t>  </a:t>
            </a:r>
          </a:p>
          <a:p>
            <a:pPr defTabSz="862096">
              <a:defRPr/>
            </a:pPr>
            <a:r>
              <a:rPr lang="en-US" dirty="0" smtClean="0"/>
              <a:t>Information from paper from </a:t>
            </a:r>
            <a:r>
              <a:rPr lang="en-US" dirty="0" err="1" smtClean="0"/>
              <a:t>Tersia</a:t>
            </a:r>
            <a:r>
              <a:rPr lang="en-US" dirty="0" smtClean="0"/>
              <a:t> in her file called Tequfah Controversy -- </a:t>
            </a:r>
          </a:p>
          <a:p>
            <a:r>
              <a:rPr lang="en-US" dirty="0" smtClean="0"/>
              <a:t>Light research for the name of the pillars:  Right pillar:  </a:t>
            </a:r>
            <a:r>
              <a:rPr lang="en-US" dirty="0" err="1" smtClean="0"/>
              <a:t>Jachin</a:t>
            </a:r>
            <a:r>
              <a:rPr lang="en-US" dirty="0" smtClean="0"/>
              <a:t>  H3199 = “he will establish”  (The</a:t>
            </a:r>
            <a:r>
              <a:rPr lang="en-US" baseline="0" dirty="0" smtClean="0"/>
              <a:t> kingdom of the house of David was established.)</a:t>
            </a:r>
          </a:p>
          <a:p>
            <a:r>
              <a:rPr lang="en-US" baseline="0" dirty="0" smtClean="0"/>
              <a:t>Left pillar:  Boaz  H1162  “fleetness” [SPEEDINESS/RAPIDNESS]  = All the kings from the house of Judah descended from Boaz.</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88</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62096">
              <a:defRPr/>
            </a:pPr>
            <a:r>
              <a:rPr lang="en-US" dirty="0" smtClean="0"/>
              <a:t>Information from paper from </a:t>
            </a:r>
            <a:r>
              <a:rPr lang="en-US" dirty="0" err="1" smtClean="0"/>
              <a:t>Tersia</a:t>
            </a:r>
            <a:r>
              <a:rPr lang="en-US" dirty="0" smtClean="0"/>
              <a:t> in her file called Tequfah Controversy -- </a:t>
            </a:r>
          </a:p>
          <a:p>
            <a:r>
              <a:rPr lang="en-US" dirty="0" smtClean="0"/>
              <a:t>Light research for the name of the pillars:  Right pillar:  </a:t>
            </a:r>
            <a:r>
              <a:rPr lang="en-US" dirty="0" err="1" smtClean="0"/>
              <a:t>Jachin</a:t>
            </a:r>
            <a:r>
              <a:rPr lang="en-US" dirty="0" smtClean="0"/>
              <a:t>  H3199 = “he will establish”  (The</a:t>
            </a:r>
            <a:r>
              <a:rPr lang="en-US" baseline="0" dirty="0" smtClean="0"/>
              <a:t> kingdom of the house of David was established.)</a:t>
            </a:r>
          </a:p>
          <a:p>
            <a:r>
              <a:rPr lang="en-US" baseline="0" dirty="0" smtClean="0"/>
              <a:t>Left pillar:  Boaz  H1162  “fleetness” [SPEEDINESS/RAPIDNESS]  = All the kings from the house of Judah descended from Boaz.</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89</a:t>
            </a:fld>
            <a:endParaRPr lang="en-US"/>
          </a:p>
        </p:txBody>
      </p:sp>
    </p:spTree>
    <p:extLst>
      <p:ext uri="{BB962C8B-B14F-4D97-AF65-F5344CB8AC3E}">
        <p14:creationId xmlns:p14="http://schemas.microsoft.com/office/powerpoint/2010/main" val="2235720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Finished Mar 30/18  9:15 pm – 2 very long days on this PPT – about 30 hrs..</a:t>
            </a:r>
          </a:p>
          <a:p>
            <a:r>
              <a:rPr lang="en-US" dirty="0" smtClean="0"/>
              <a:t>Proofed:  1041 PM</a:t>
            </a:r>
            <a:endParaRPr lang="en-US" dirty="0"/>
          </a:p>
        </p:txBody>
      </p:sp>
      <p:sp>
        <p:nvSpPr>
          <p:cNvPr id="4" name="Slide Number Placeholder 3"/>
          <p:cNvSpPr>
            <a:spLocks noGrp="1"/>
          </p:cNvSpPr>
          <p:nvPr>
            <p:ph type="sldNum" sz="quarter" idx="10"/>
          </p:nvPr>
        </p:nvSpPr>
        <p:spPr/>
        <p:txBody>
          <a:bodyPr/>
          <a:lstStyle/>
          <a:p>
            <a:fld id="{69356E68-A31F-4484-BD96-FD7EE0961357}" type="slidenum">
              <a:rPr lang="en-US" smtClean="0"/>
              <a:t>94</a:t>
            </a:fld>
            <a:endParaRPr lang="en-US"/>
          </a:p>
        </p:txBody>
      </p:sp>
    </p:spTree>
    <p:extLst>
      <p:ext uri="{BB962C8B-B14F-4D97-AF65-F5344CB8AC3E}">
        <p14:creationId xmlns:p14="http://schemas.microsoft.com/office/powerpoint/2010/main" val="600042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16B299-3474-463A-A160-A52816E97CDC}" type="datetime1">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12911807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2FF46D-F235-41DB-BC5B-E585BF0D14D0}" type="datetime1">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7466819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E86383-B7A3-47E0-AAE5-CD9F4A03FB21}" type="datetime1">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6003177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954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0FAD28-73E5-4CC1-9F3A-7F6BB1824C82}" type="datetime1">
              <a:rPr lang="en-US" smtClean="0"/>
              <a:t>5/6/2018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1350861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19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858962"/>
            <a:ext cx="4040188" cy="4389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219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58962"/>
            <a:ext cx="4041775" cy="4389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AE195C-A496-49B4-A0A6-AE6D477E53DB}" type="datetime1">
              <a:rPr lang="en-US" smtClean="0"/>
              <a:t>5/6/2018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22353801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B1668A-1A3D-4CC7-B0DB-A36E5B51631A}" type="datetime1">
              <a:rPr lang="en-US" smtClean="0"/>
              <a:t>5/6/2018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31748913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8C8F96-549B-45A2-9DC1-D7E0C7753055}" type="datetime1">
              <a:rPr lang="en-US" smtClean="0"/>
              <a:t>5/6/2018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20270314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465E4A-B036-4897-9977-EC5F6FC4DF47}" type="datetime1">
              <a:rPr lang="en-US" smtClean="0"/>
              <a:t>5/6/2018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2140831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CD8FCF-F97A-4A5B-9CC4-B2ECA812C366}" type="datetime1">
              <a:rPr lang="en-US" smtClean="0"/>
              <a:t>5/6/2018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4174537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003B18-C535-43DF-8208-1286EDCDA1D8}" type="datetime1">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5758174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23799F-EBB0-4841-A1EB-69A00DF7C31E}" type="datetime1">
              <a:rPr lang="en-US" smtClean="0"/>
              <a:t>5/6/2018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709BF-5144-4E0C-93F2-78512D165852}" type="slidenum">
              <a:rPr lang="en-US" smtClean="0"/>
              <a:t>‹#›</a:t>
            </a:fld>
            <a:endParaRPr lang="en-US"/>
          </a:p>
        </p:txBody>
      </p:sp>
    </p:spTree>
    <p:extLst>
      <p:ext uri="{BB962C8B-B14F-4D97-AF65-F5344CB8AC3E}">
        <p14:creationId xmlns:p14="http://schemas.microsoft.com/office/powerpoint/2010/main" val="20254566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25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79633-56B3-43F1-B4AF-D61BD5BC384B}" type="datetime1">
              <a:rPr lang="en-US" smtClean="0"/>
              <a:t>5/6/2018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10400" y="6460324"/>
            <a:ext cx="2133600" cy="365125"/>
          </a:xfrm>
          <a:prstGeom prst="rect">
            <a:avLst/>
          </a:prstGeom>
        </p:spPr>
        <p:txBody>
          <a:bodyPr vert="horz" lIns="91440" tIns="45720" rIns="91440" bIns="45720" rtlCol="0" anchor="ctr"/>
          <a:lstStyle>
            <a:lvl1pPr algn="r">
              <a:defRPr sz="1200">
                <a:solidFill>
                  <a:schemeClr val="tx1"/>
                </a:solidFill>
              </a:defRPr>
            </a:lvl1pPr>
          </a:lstStyle>
          <a:p>
            <a:fld id="{E8A709BF-5144-4E0C-93F2-78512D165852}" type="slidenum">
              <a:rPr lang="en-US" smtClean="0"/>
              <a:pPr/>
              <a:t>‹#›</a:t>
            </a:fld>
            <a:endParaRPr lang="en-US" dirty="0"/>
          </a:p>
        </p:txBody>
      </p:sp>
    </p:spTree>
    <p:extLst>
      <p:ext uri="{BB962C8B-B14F-4D97-AF65-F5344CB8AC3E}">
        <p14:creationId xmlns:p14="http://schemas.microsoft.com/office/powerpoint/2010/main" val="1368001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image" Target="../media/image5.jp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2.jpe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3.JPG"/><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hyperlink" Target="http://www.timeanddate.com/" TargetMode="External"/><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5.jp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5.jp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5.jp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2.xml"/><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5.png"/><Relationship Id="rId1" Type="http://schemas.openxmlformats.org/officeDocument/2006/relationships/slideLayout" Target="../slideLayouts/slideLayout4.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51.jpeg"/></Relationships>
</file>

<file path=ppt/slides/_rels/slide2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5.jp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g"/><Relationship Id="rId1" Type="http://schemas.openxmlformats.org/officeDocument/2006/relationships/slideLayout" Target="../slideLayouts/slideLayout2.xml"/><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6.jpeg"/></Relationships>
</file>

<file path=ppt/slides/_rels/slide4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4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9.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28.jpg"/></Relationships>
</file>

<file path=ppt/slides/_rels/slide5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3.JPG"/><Relationship Id="rId7"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7.jpg"/><Relationship Id="rId5" Type="http://schemas.openxmlformats.org/officeDocument/2006/relationships/image" Target="../media/image74.jpeg"/><Relationship Id="rId4" Type="http://schemas.openxmlformats.org/officeDocument/2006/relationships/image" Target="../media/image76.gif"/></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28.jpg"/></Relationships>
</file>

<file path=ppt/slides/_rels/slide5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28.jpg"/></Relationships>
</file>

<file path=ppt/slides/_rels/slide5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28.jpg"/></Relationships>
</file>

<file path=ppt/slides/_rels/slide5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3.JPG"/><Relationship Id="rId7"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4.jpeg"/><Relationship Id="rId4" Type="http://schemas.openxmlformats.org/officeDocument/2006/relationships/image" Target="../media/image76.gif"/></Relationships>
</file>

<file path=ppt/slides/_rels/slide5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95.png"/></Relationships>
</file>

<file path=ppt/slides/_rels/slide8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8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96.jpeg"/></Relationships>
</file>

<file path=ppt/slides/_rels/slide8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96.jpeg"/></Relationships>
</file>

<file path=ppt/slides/_rels/slide8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97.jpeg"/></Relationships>
</file>

<file path=ppt/slides/_rels/slide9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01.jp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9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hyperlink" Target="mailto:charlene@torahtothetribes.com" TargetMode="External"/><Relationship Id="rId2" Type="http://schemas.openxmlformats.org/officeDocument/2006/relationships/image" Target="../media/image105.jpg"/><Relationship Id="rId1" Type="http://schemas.openxmlformats.org/officeDocument/2006/relationships/slideLayout" Target="../slideLayouts/slideLayout4.xml"/><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5175984"/>
            <a:ext cx="9144000" cy="1631216"/>
          </a:xfrm>
          <a:prstGeom prst="rect">
            <a:avLst/>
          </a:prstGeom>
        </p:spPr>
        <p:txBody>
          <a:bodyPr wrap="square">
            <a:spAutoFit/>
            <a:scene3d>
              <a:camera prst="orthographicFront"/>
              <a:lightRig rig="threePt" dir="t"/>
            </a:scene3d>
            <a:sp3d extrusionH="57150">
              <a:bevelT w="38100" h="38100"/>
            </a:sp3d>
          </a:bodyPr>
          <a:lstStyle/>
          <a:p>
            <a:pPr algn="ctr"/>
            <a:r>
              <a:rPr lang="en-US" sz="5000" b="1" dirty="0" smtClean="0">
                <a:solidFill>
                  <a:srgbClr val="00589A"/>
                </a:solidFill>
                <a:effectLst>
                  <a:glow rad="139700">
                    <a:schemeClr val="accent5">
                      <a:satMod val="175000"/>
                      <a:alpha val="40000"/>
                    </a:schemeClr>
                  </a:glow>
                </a:effectLst>
                <a:latin typeface="Rockwell" pitchFamily="18" charset="0"/>
              </a:rPr>
              <a:t>Detecting the </a:t>
            </a:r>
            <a:r>
              <a:rPr lang="en-US" sz="5000" b="1" dirty="0" err="1">
                <a:solidFill>
                  <a:srgbClr val="00589A"/>
                </a:solidFill>
                <a:effectLst>
                  <a:glow rad="139700">
                    <a:schemeClr val="accent5">
                      <a:satMod val="175000"/>
                      <a:alpha val="40000"/>
                    </a:schemeClr>
                  </a:glow>
                </a:effectLst>
                <a:latin typeface="Rockwell" pitchFamily="18" charset="0"/>
              </a:rPr>
              <a:t>E</a:t>
            </a:r>
            <a:r>
              <a:rPr lang="en-US" sz="5000" b="1" dirty="0" err="1" smtClean="0">
                <a:solidFill>
                  <a:srgbClr val="00589A"/>
                </a:solidFill>
                <a:effectLst>
                  <a:glow rad="139700">
                    <a:schemeClr val="accent5">
                      <a:satMod val="175000"/>
                      <a:alpha val="40000"/>
                    </a:schemeClr>
                  </a:glow>
                </a:effectLst>
                <a:latin typeface="Rockwell" pitchFamily="18" charset="0"/>
              </a:rPr>
              <a:t>qui</a:t>
            </a:r>
            <a:r>
              <a:rPr lang="en-US" sz="5000" b="1" dirty="0" smtClean="0">
                <a:solidFill>
                  <a:srgbClr val="00589A"/>
                </a:solidFill>
                <a:effectLst>
                  <a:glow rad="139700">
                    <a:schemeClr val="accent5">
                      <a:satMod val="175000"/>
                      <a:alpha val="40000"/>
                    </a:schemeClr>
                  </a:glow>
                </a:effectLst>
                <a:latin typeface="Rockwell" pitchFamily="18" charset="0"/>
              </a:rPr>
              <a:t>-LUX Deception</a:t>
            </a:r>
            <a:endParaRPr lang="en-US" sz="5000" dirty="0">
              <a:solidFill>
                <a:srgbClr val="00589A"/>
              </a:solidFill>
              <a:effectLst>
                <a:glow rad="139700">
                  <a:schemeClr val="accent5">
                    <a:satMod val="175000"/>
                    <a:alpha val="40000"/>
                  </a:schemeClr>
                </a:glow>
              </a:effectLst>
              <a:latin typeface="Rockwell" pitchFamily="18" charset="0"/>
            </a:endParaRPr>
          </a:p>
        </p:txBody>
      </p:sp>
      <p:pic>
        <p:nvPicPr>
          <p:cNvPr id="5" name="Picture 5" descr="C:\Users\Rae\Desktop\flowers snow pur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5435795"/>
            <a:ext cx="1905000" cy="172700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7" descr="C:\Users\Rae\Desktop\flowers snow yellow purp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665516"/>
            <a:ext cx="2115102" cy="142108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9407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Rae\Desktop\EASY T4 Studies\crocus-spring-equin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52400"/>
            <a:ext cx="13868400" cy="70612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76200" y="3559317"/>
            <a:ext cx="8915400" cy="3266853"/>
          </a:xfrm>
          <a:prstGeom prst="rect">
            <a:avLst/>
          </a:prstGeom>
        </p:spPr>
        <p:txBody>
          <a:bodyPr vert="horz" lIns="91440" tIns="45720" rIns="91440" bIns="45720" rtlCol="0" anchor="ctr">
            <a:noAutofit/>
            <a:scene3d>
              <a:camera prst="orthographicFront"/>
              <a:lightRig rig="glow" dir="tl">
                <a:rot lat="0" lon="0" rev="5400000"/>
              </a:lightRig>
            </a:scene3d>
            <a:sp3d extrusionH="57150" contourW="12700">
              <a:bevelT w="25400" h="25400" prst="softRound"/>
              <a:contourClr>
                <a:schemeClr val="accent6">
                  <a:shade val="73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lgerian" pitchFamily="82" charset="0"/>
              </a:rPr>
              <a:t>             </a:t>
            </a:r>
            <a:r>
              <a:rPr lang="en-US" sz="6600" dirty="0" smtClean="0">
                <a:ln w="11430"/>
                <a:solidFill>
                  <a:srgbClr val="DB39E7"/>
                </a:solidFill>
                <a:effectLst>
                  <a:outerShdw blurRad="80000" dist="40000" dir="5040000" algn="tl">
                    <a:srgbClr val="000000">
                      <a:alpha val="30000"/>
                    </a:srgbClr>
                  </a:outerShdw>
                </a:effectLst>
                <a:latin typeface="Algerian" pitchFamily="82" charset="0"/>
              </a:rPr>
              <a:t>detecting</a:t>
            </a:r>
            <a:r>
              <a:rPr lang="en-US" sz="6600" dirty="0" smtClean="0">
                <a:ln w="11430"/>
                <a:solidFill>
                  <a:schemeClr val="bg2">
                    <a:lumMod val="75000"/>
                  </a:schemeClr>
                </a:solidFill>
                <a:effectLst>
                  <a:outerShdw blurRad="80000" dist="40000" dir="5040000" algn="tl">
                    <a:srgbClr val="000000">
                      <a:alpha val="30000"/>
                    </a:srgbClr>
                  </a:outerShdw>
                </a:effectLst>
                <a:latin typeface="Algerian" pitchFamily="82" charset="0"/>
              </a:rPr>
              <a:t> </a:t>
            </a:r>
            <a:br>
              <a:rPr lang="en-US" sz="6600" dirty="0" smtClean="0">
                <a:ln w="11430"/>
                <a:solidFill>
                  <a:schemeClr val="bg2">
                    <a:lumMod val="75000"/>
                  </a:schemeClr>
                </a:solidFill>
                <a:effectLst>
                  <a:outerShdw blurRad="80000" dist="40000" dir="5040000" algn="tl">
                    <a:srgbClr val="000000">
                      <a:alpha val="30000"/>
                    </a:srgbClr>
                  </a:outerShdw>
                </a:effectLst>
                <a:latin typeface="Algerian" pitchFamily="82" charset="0"/>
              </a:rPr>
            </a:br>
            <a:r>
              <a:rPr lang="en-US" sz="6600" dirty="0" smtClean="0">
                <a:ln w="11430"/>
                <a:solidFill>
                  <a:schemeClr val="bg2">
                    <a:lumMod val="75000"/>
                  </a:schemeClr>
                </a:solidFill>
                <a:effectLst>
                  <a:outerShdw blurRad="80000" dist="40000" dir="5040000" algn="tl">
                    <a:srgbClr val="000000">
                      <a:alpha val="30000"/>
                    </a:srgbClr>
                  </a:outerShdw>
                </a:effectLst>
                <a:latin typeface="Algerian" pitchFamily="82" charset="0"/>
              </a:rPr>
              <a:t>              </a:t>
            </a:r>
            <a:r>
              <a:rPr lang="en-US" sz="6600" dirty="0" smtClean="0">
                <a:ln w="11430"/>
                <a:solidFill>
                  <a:srgbClr val="DB39E7"/>
                </a:solidFill>
                <a:effectLst>
                  <a:outerShdw blurRad="80000" dist="40000" dir="5040000" algn="tl">
                    <a:srgbClr val="000000">
                      <a:alpha val="30000"/>
                    </a:srgbClr>
                  </a:outerShdw>
                </a:effectLst>
                <a:latin typeface="Algerian" pitchFamily="82" charset="0"/>
              </a:rPr>
              <a:t>the</a:t>
            </a:r>
            <a:r>
              <a:rPr lang="en-US" sz="6600" dirty="0" smtClean="0">
                <a:ln w="11430"/>
                <a:solidFill>
                  <a:schemeClr val="bg2">
                    <a:lumMod val="75000"/>
                  </a:schemeClr>
                </a:solidFill>
                <a:effectLst>
                  <a:outerShdw blurRad="80000" dist="40000" dir="5040000" algn="tl">
                    <a:srgbClr val="000000">
                      <a:alpha val="30000"/>
                    </a:srgbClr>
                  </a:outerShdw>
                </a:effectLst>
                <a:latin typeface="Algerian" pitchFamily="82" charset="0"/>
              </a:rPr>
              <a:t> </a:t>
            </a:r>
            <a:br>
              <a:rPr lang="en-US" sz="6600" dirty="0" smtClean="0">
                <a:ln w="11430"/>
                <a:solidFill>
                  <a:schemeClr val="bg2">
                    <a:lumMod val="75000"/>
                  </a:schemeClr>
                </a:solidFill>
                <a:effectLst>
                  <a:outerShdw blurRad="80000" dist="40000" dir="5040000" algn="tl">
                    <a:srgbClr val="000000">
                      <a:alpha val="30000"/>
                    </a:srgbClr>
                  </a:outerShdw>
                </a:effectLst>
                <a:latin typeface="Algerian" pitchFamily="82" charset="0"/>
              </a:rPr>
            </a:br>
            <a:r>
              <a:rPr lang="en-US" sz="6600" dirty="0" err="1" smtClean="0">
                <a:ln w="11430"/>
                <a:solidFill>
                  <a:schemeClr val="accent1">
                    <a:lumMod val="60000"/>
                    <a:lumOff val="40000"/>
                  </a:schemeClr>
                </a:solidFill>
                <a:effectLst>
                  <a:outerShdw blurRad="80000" dist="40000" dir="5040000" algn="tl">
                    <a:srgbClr val="000000">
                      <a:alpha val="30000"/>
                    </a:srgbClr>
                  </a:outerShdw>
                </a:effectLst>
                <a:latin typeface="Algerian" pitchFamily="82" charset="0"/>
              </a:rPr>
              <a:t>Equi</a:t>
            </a:r>
            <a:r>
              <a:rPr lang="en-US" sz="6600" dirty="0" smtClean="0">
                <a:ln w="11430"/>
                <a:solidFill>
                  <a:schemeClr val="accent1">
                    <a:lumMod val="60000"/>
                    <a:lumOff val="40000"/>
                  </a:schemeClr>
                </a:solidFill>
                <a:effectLst>
                  <a:outerShdw blurRad="80000" dist="40000" dir="5040000" algn="tl">
                    <a:srgbClr val="000000">
                      <a:alpha val="30000"/>
                    </a:srgbClr>
                  </a:outerShdw>
                </a:effectLst>
                <a:latin typeface="Algerian" pitchFamily="82" charset="0"/>
              </a:rPr>
              <a:t>-</a:t>
            </a:r>
            <a:r>
              <a:rPr lang="en-US" sz="6600" u="sng" dirty="0" smtClean="0">
                <a:ln w="11430"/>
                <a:solidFill>
                  <a:schemeClr val="accent3"/>
                </a:solidFill>
                <a:effectLst>
                  <a:outerShdw blurRad="80000" dist="40000" dir="5040000" algn="tl">
                    <a:srgbClr val="000000">
                      <a:alpha val="30000"/>
                    </a:srgbClr>
                  </a:outerShdw>
                </a:effectLst>
                <a:latin typeface="Algerian" pitchFamily="82" charset="0"/>
              </a:rPr>
              <a:t>lux</a:t>
            </a:r>
            <a:r>
              <a:rPr lang="en-US" sz="6600" dirty="0" smtClean="0">
                <a:ln w="11430"/>
                <a:solidFill>
                  <a:schemeClr val="bg2">
                    <a:lumMod val="75000"/>
                  </a:schemeClr>
                </a:solidFill>
                <a:effectLst>
                  <a:outerShdw blurRad="80000" dist="40000" dir="5040000" algn="tl">
                    <a:srgbClr val="000000">
                      <a:alpha val="30000"/>
                    </a:srgbClr>
                  </a:outerShdw>
                </a:effectLst>
                <a:latin typeface="Algerian" pitchFamily="82" charset="0"/>
              </a:rPr>
              <a:t>  </a:t>
            </a:r>
            <a:r>
              <a:rPr lang="en-US" sz="6600" dirty="0" smtClean="0">
                <a:ln w="11430"/>
                <a:solidFill>
                  <a:schemeClr val="accent3"/>
                </a:solidFill>
                <a:effectLst>
                  <a:outerShdw blurRad="80000" dist="40000" dir="5040000" algn="tl">
                    <a:srgbClr val="000000">
                      <a:alpha val="30000"/>
                    </a:srgbClr>
                  </a:outerShdw>
                </a:effectLst>
                <a:latin typeface="Algerian" pitchFamily="82" charset="0"/>
              </a:rPr>
              <a:t>deception</a:t>
            </a:r>
            <a:endParaRPr lang="en-US" sz="6600" dirty="0">
              <a:ln w="11430"/>
              <a:solidFill>
                <a:schemeClr val="accent3"/>
              </a:solidFill>
              <a:effectLst>
                <a:outerShdw blurRad="80000" dist="40000" dir="5040000" algn="tl">
                  <a:srgbClr val="000000">
                    <a:alpha val="30000"/>
                  </a:srgbClr>
                </a:outerShdw>
              </a:effectLst>
              <a:latin typeface="Algerian" pitchFamily="82" charset="0"/>
            </a:endParaRPr>
          </a:p>
        </p:txBody>
      </p:sp>
    </p:spTree>
    <p:extLst>
      <p:ext uri="{BB962C8B-B14F-4D97-AF65-F5344CB8AC3E}">
        <p14:creationId xmlns:p14="http://schemas.microsoft.com/office/powerpoint/2010/main" val="3250215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9000" r="-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threePt" dir="t"/>
            </a:scene3d>
            <a:sp3d extrusionH="57150">
              <a:bevelT w="38100" h="38100"/>
            </a:sp3d>
          </a:bodyPr>
          <a:lstStyle/>
          <a:p>
            <a:r>
              <a:rPr lang="en-US" sz="4800" dirty="0" smtClean="0">
                <a:ln>
                  <a:solidFill>
                    <a:schemeClr val="accent2">
                      <a:lumMod val="75000"/>
                    </a:schemeClr>
                  </a:solidFill>
                </a:ln>
                <a:solidFill>
                  <a:schemeClr val="accent3"/>
                </a:solidFill>
                <a:latin typeface="Cooper Black" pitchFamily="18" charset="0"/>
              </a:rPr>
              <a:t>Why Consider </a:t>
            </a:r>
            <a:r>
              <a:rPr lang="en-US" sz="4800" dirty="0" err="1" smtClean="0">
                <a:ln>
                  <a:solidFill>
                    <a:schemeClr val="accent2">
                      <a:lumMod val="75000"/>
                    </a:schemeClr>
                  </a:solidFill>
                </a:ln>
                <a:solidFill>
                  <a:schemeClr val="accent3"/>
                </a:solidFill>
                <a:latin typeface="Cooper Black" pitchFamily="18" charset="0"/>
              </a:rPr>
              <a:t>Equi</a:t>
            </a:r>
            <a:r>
              <a:rPr lang="en-US" sz="4800" dirty="0" smtClean="0">
                <a:ln>
                  <a:solidFill>
                    <a:schemeClr val="accent2">
                      <a:lumMod val="75000"/>
                    </a:schemeClr>
                  </a:solidFill>
                </a:ln>
                <a:solidFill>
                  <a:schemeClr val="accent3"/>
                </a:solidFill>
                <a:latin typeface="Cooper Black" pitchFamily="18" charset="0"/>
              </a:rPr>
              <a:t>-LUX?</a:t>
            </a:r>
            <a:endParaRPr lang="en-US" sz="4800" dirty="0">
              <a:ln>
                <a:solidFill>
                  <a:schemeClr val="accent2">
                    <a:lumMod val="75000"/>
                  </a:schemeClr>
                </a:solidFill>
              </a:ln>
              <a:solidFill>
                <a:schemeClr val="accent3"/>
              </a:solidFill>
              <a:latin typeface="Cooper Black" pitchFamily="18" charset="0"/>
            </a:endParaRPr>
          </a:p>
        </p:txBody>
      </p:sp>
      <p:sp>
        <p:nvSpPr>
          <p:cNvPr id="3" name="Content Placeholder 2"/>
          <p:cNvSpPr>
            <a:spLocks noGrp="1"/>
          </p:cNvSpPr>
          <p:nvPr>
            <p:ph sz="half" idx="1"/>
          </p:nvPr>
        </p:nvSpPr>
        <p:spPr>
          <a:xfrm>
            <a:off x="304800" y="1295400"/>
            <a:ext cx="4038600" cy="4876800"/>
          </a:xfrm>
        </p:spPr>
        <p:txBody>
          <a:bodyPr>
            <a:normAutofit/>
          </a:bodyPr>
          <a:lstStyle/>
          <a:p>
            <a:r>
              <a:rPr lang="en-US" b="1" dirty="0" smtClean="0">
                <a:ln>
                  <a:solidFill>
                    <a:schemeClr val="tx1"/>
                  </a:solidFill>
                </a:ln>
                <a:solidFill>
                  <a:schemeClr val="accent2">
                    <a:lumMod val="50000"/>
                  </a:schemeClr>
                </a:solidFill>
              </a:rPr>
              <a:t>Many have rightly mentioned a concern about studying any counterfeit calendars.</a:t>
            </a:r>
          </a:p>
          <a:p>
            <a:r>
              <a:rPr lang="en-US" b="1" dirty="0" smtClean="0">
                <a:ln>
                  <a:solidFill>
                    <a:schemeClr val="tx1"/>
                  </a:solidFill>
                </a:ln>
                <a:solidFill>
                  <a:schemeClr val="accent6">
                    <a:lumMod val="75000"/>
                  </a:schemeClr>
                </a:solidFill>
              </a:rPr>
              <a:t>Wouldn’t it be better to just study the true Covenant Calendar?</a:t>
            </a:r>
            <a:endParaRPr lang="en-US" b="1" dirty="0" smtClean="0">
              <a:ln>
                <a:solidFill>
                  <a:schemeClr val="tx1"/>
                </a:solidFill>
              </a:ln>
              <a:solidFill>
                <a:schemeClr val="accent2">
                  <a:lumMod val="5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3</a:t>
            </a:fld>
            <a:endParaRPr lang="en-US" dirty="0"/>
          </a:p>
        </p:txBody>
      </p:sp>
      <p:pic>
        <p:nvPicPr>
          <p:cNvPr id="8194" name="Picture 2" descr="C:\Users\Rae\Desktop\equinox tulip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53000"/>
            <a:ext cx="9144000" cy="28829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Lst>
        </p:spPr>
      </p:pic>
      <p:pic>
        <p:nvPicPr>
          <p:cNvPr id="7"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8800" y="403860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381000" y="4491335"/>
            <a:ext cx="151355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Yes!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15" name="Rectangle 14"/>
          <p:cNvSpPr/>
          <p:nvPr/>
        </p:nvSpPr>
        <p:spPr>
          <a:xfrm>
            <a:off x="2512081" y="4808849"/>
            <a:ext cx="177644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But…</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6" name="Content Placeholder 5"/>
          <p:cNvSpPr>
            <a:spLocks noGrp="1"/>
          </p:cNvSpPr>
          <p:nvPr>
            <p:ph sz="half" idx="2"/>
          </p:nvPr>
        </p:nvSpPr>
        <p:spPr>
          <a:xfrm>
            <a:off x="4495800" y="1295400"/>
            <a:ext cx="4267200" cy="4876800"/>
          </a:xfrm>
        </p:spPr>
        <p:txBody>
          <a:bodyPr>
            <a:normAutofit/>
          </a:bodyPr>
          <a:lstStyle/>
          <a:p>
            <a:r>
              <a:rPr lang="en-US" b="1" dirty="0" smtClean="0">
                <a:ln>
                  <a:solidFill>
                    <a:schemeClr val="tx1"/>
                  </a:solidFill>
                </a:ln>
                <a:solidFill>
                  <a:schemeClr val="accent6">
                    <a:lumMod val="75000"/>
                  </a:schemeClr>
                </a:solidFill>
              </a:rPr>
              <a:t>The reason this study is being presented today is because a thorough Covenant Calendar study on the </a:t>
            </a:r>
            <a:r>
              <a:rPr lang="en-US" b="1" i="1" dirty="0" smtClean="0">
                <a:ln>
                  <a:solidFill>
                    <a:schemeClr val="tx1"/>
                  </a:solidFill>
                </a:ln>
                <a:solidFill>
                  <a:schemeClr val="accent6">
                    <a:lumMod val="75000"/>
                  </a:schemeClr>
                </a:solidFill>
              </a:rPr>
              <a:t>tequfah</a:t>
            </a:r>
            <a:r>
              <a:rPr lang="en-US" b="1" dirty="0" smtClean="0">
                <a:ln>
                  <a:solidFill>
                    <a:schemeClr val="tx1"/>
                  </a:solidFill>
                </a:ln>
                <a:solidFill>
                  <a:schemeClr val="accent6">
                    <a:lumMod val="75000"/>
                  </a:schemeClr>
                </a:solidFill>
              </a:rPr>
              <a:t> has already been done!</a:t>
            </a:r>
          </a:p>
          <a:p>
            <a:pPr marL="0" indent="0">
              <a:buNone/>
            </a:pPr>
            <a:r>
              <a:rPr lang="en-US" b="1" dirty="0" smtClean="0">
                <a:ln>
                  <a:solidFill>
                    <a:schemeClr val="tx1"/>
                  </a:solidFill>
                </a:ln>
                <a:solidFill>
                  <a:schemeClr val="accent2">
                    <a:lumMod val="50000"/>
                  </a:schemeClr>
                </a:solidFill>
              </a:rPr>
              <a:t>That means:</a:t>
            </a:r>
          </a:p>
          <a:p>
            <a:r>
              <a:rPr lang="en-US" b="1" i="1" dirty="0" smtClean="0">
                <a:ln>
                  <a:solidFill>
                    <a:schemeClr val="tx1"/>
                  </a:solidFill>
                </a:ln>
                <a:solidFill>
                  <a:schemeClr val="accent2">
                    <a:lumMod val="50000"/>
                  </a:schemeClr>
                </a:solidFill>
              </a:rPr>
              <a:t>Tequfah</a:t>
            </a:r>
            <a:r>
              <a:rPr lang="en-US" b="1" dirty="0" smtClean="0">
                <a:ln>
                  <a:solidFill>
                    <a:schemeClr val="tx1"/>
                  </a:solidFill>
                </a:ln>
                <a:solidFill>
                  <a:schemeClr val="accent2">
                    <a:lumMod val="50000"/>
                  </a:schemeClr>
                </a:solidFill>
              </a:rPr>
              <a:t> is understood to align with the equinox, not </a:t>
            </a:r>
            <a:r>
              <a:rPr lang="en-US" b="1" dirty="0" err="1" smtClean="0">
                <a:ln>
                  <a:solidFill>
                    <a:schemeClr val="tx1"/>
                  </a:solidFill>
                </a:ln>
                <a:solidFill>
                  <a:schemeClr val="accent2">
                    <a:lumMod val="50000"/>
                  </a:schemeClr>
                </a:solidFill>
              </a:rPr>
              <a:t>equi</a:t>
            </a:r>
            <a:r>
              <a:rPr lang="en-US" b="1" dirty="0" smtClean="0">
                <a:ln>
                  <a:solidFill>
                    <a:schemeClr val="tx1"/>
                  </a:solidFill>
                </a:ln>
                <a:solidFill>
                  <a:schemeClr val="accent2">
                    <a:lumMod val="50000"/>
                  </a:schemeClr>
                </a:solidFill>
              </a:rPr>
              <a:t>-</a:t>
            </a:r>
            <a:r>
              <a:rPr lang="en-US" b="1" u="sng" dirty="0" smtClean="0">
                <a:ln>
                  <a:solidFill>
                    <a:schemeClr val="tx1"/>
                  </a:solidFill>
                </a:ln>
                <a:solidFill>
                  <a:schemeClr val="accent2">
                    <a:lumMod val="50000"/>
                  </a:schemeClr>
                </a:solidFill>
              </a:rPr>
              <a:t>LUX</a:t>
            </a:r>
            <a:r>
              <a:rPr lang="en-US" b="1" dirty="0" smtClean="0">
                <a:ln>
                  <a:solidFill>
                    <a:schemeClr val="tx1"/>
                  </a:solidFill>
                </a:ln>
                <a:solidFill>
                  <a:schemeClr val="accent2">
                    <a:lumMod val="50000"/>
                  </a:schemeClr>
                </a:solidFill>
              </a:rPr>
              <a:t>.</a:t>
            </a:r>
            <a:endParaRPr lang="en-US" dirty="0"/>
          </a:p>
        </p:txBody>
      </p:sp>
      <p:pic>
        <p:nvPicPr>
          <p:cNvPr id="10" name="Picture 2" descr="C:\Users\Rae\Desktop\flowers snow pin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97968" y="5931454"/>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44500" y="3706101"/>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7400" y="450567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3248" y="1462113"/>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6" descr="C:\Users\Rae\Desktop\flowers snow lilac.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07461" y="5748633"/>
            <a:ext cx="1410741" cy="1058567"/>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6" name="Picture 8" descr="C:\Users\Rae\Desktop\flowers snow whit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2957" y="2906532"/>
            <a:ext cx="1362788" cy="1599138"/>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063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80">
                                          <p:stCondLst>
                                            <p:cond delay="0"/>
                                          </p:stCondLst>
                                        </p:cTn>
                                        <p:tgtEl>
                                          <p:spTgt spid="15"/>
                                        </p:tgtEl>
                                      </p:cBhvr>
                                    </p:animEffect>
                                    <p:anim calcmode="lin" valueType="num">
                                      <p:cBhvr>
                                        <p:cTn id="25"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0" dur="26">
                                          <p:stCondLst>
                                            <p:cond delay="650"/>
                                          </p:stCondLst>
                                        </p:cTn>
                                        <p:tgtEl>
                                          <p:spTgt spid="15"/>
                                        </p:tgtEl>
                                      </p:cBhvr>
                                      <p:to x="100000" y="60000"/>
                                    </p:animScale>
                                    <p:animScale>
                                      <p:cBhvr>
                                        <p:cTn id="31" dur="166" decel="50000">
                                          <p:stCondLst>
                                            <p:cond delay="676"/>
                                          </p:stCondLst>
                                        </p:cTn>
                                        <p:tgtEl>
                                          <p:spTgt spid="15"/>
                                        </p:tgtEl>
                                      </p:cBhvr>
                                      <p:to x="100000" y="100000"/>
                                    </p:animScale>
                                    <p:animScale>
                                      <p:cBhvr>
                                        <p:cTn id="32" dur="26">
                                          <p:stCondLst>
                                            <p:cond delay="1312"/>
                                          </p:stCondLst>
                                        </p:cTn>
                                        <p:tgtEl>
                                          <p:spTgt spid="15"/>
                                        </p:tgtEl>
                                      </p:cBhvr>
                                      <p:to x="100000" y="80000"/>
                                    </p:animScale>
                                    <p:animScale>
                                      <p:cBhvr>
                                        <p:cTn id="33" dur="166" decel="50000">
                                          <p:stCondLst>
                                            <p:cond delay="1338"/>
                                          </p:stCondLst>
                                        </p:cTn>
                                        <p:tgtEl>
                                          <p:spTgt spid="15"/>
                                        </p:tgtEl>
                                      </p:cBhvr>
                                      <p:to x="100000" y="100000"/>
                                    </p:animScale>
                                    <p:animScale>
                                      <p:cBhvr>
                                        <p:cTn id="34" dur="26">
                                          <p:stCondLst>
                                            <p:cond delay="1642"/>
                                          </p:stCondLst>
                                        </p:cTn>
                                        <p:tgtEl>
                                          <p:spTgt spid="15"/>
                                        </p:tgtEl>
                                      </p:cBhvr>
                                      <p:to x="100000" y="90000"/>
                                    </p:animScale>
                                    <p:animScale>
                                      <p:cBhvr>
                                        <p:cTn id="35" dur="166" decel="50000">
                                          <p:stCondLst>
                                            <p:cond delay="1668"/>
                                          </p:stCondLst>
                                        </p:cTn>
                                        <p:tgtEl>
                                          <p:spTgt spid="15"/>
                                        </p:tgtEl>
                                      </p:cBhvr>
                                      <p:to x="100000" y="100000"/>
                                    </p:animScale>
                                    <p:animScale>
                                      <p:cBhvr>
                                        <p:cTn id="36" dur="26">
                                          <p:stCondLst>
                                            <p:cond delay="1808"/>
                                          </p:stCondLst>
                                        </p:cTn>
                                        <p:tgtEl>
                                          <p:spTgt spid="15"/>
                                        </p:tgtEl>
                                      </p:cBhvr>
                                      <p:to x="100000" y="95000"/>
                                    </p:animScale>
                                    <p:animScale>
                                      <p:cBhvr>
                                        <p:cTn id="37" dur="166" decel="50000">
                                          <p:stCondLst>
                                            <p:cond delay="1834"/>
                                          </p:stCondLst>
                                        </p:cTn>
                                        <p:tgtEl>
                                          <p:spTgt spid="15"/>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wipe(up)">
                                      <p:cBhvr>
                                        <p:cTn id="42" dur="1750"/>
                                        <p:tgtEl>
                                          <p:spTgt spid="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wipe(up)">
                                      <p:cBhvr>
                                        <p:cTn id="47" dur="1750"/>
                                        <p:tgtEl>
                                          <p:spTgt spid="6">
                                            <p:txEl>
                                              <p:pRg st="1" end="1"/>
                                            </p:txEl>
                                          </p:spTgt>
                                        </p:tgtEl>
                                      </p:cBhvr>
                                    </p:animEffect>
                                  </p:childTnLst>
                                </p:cTn>
                              </p:par>
                            </p:childTnLst>
                          </p:cTn>
                        </p:par>
                        <p:par>
                          <p:cTn id="48" fill="hold">
                            <p:stCondLst>
                              <p:cond delay="1750"/>
                            </p:stCondLst>
                            <p:childTnLst>
                              <p:par>
                                <p:cTn id="49" presetID="22" presetClass="entr" presetSubtype="1" fill="hold" nodeType="after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animEffect transition="in" filter="wipe(up)">
                                      <p:cBhvr>
                                        <p:cTn id="51" dur="175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48000">
              <a:srgbClr val="F0EBD5"/>
            </a:gs>
            <a:gs pos="100000">
              <a:srgbClr val="D1C39F"/>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9702" y="36250"/>
            <a:ext cx="9463404" cy="1143000"/>
          </a:xfrm>
        </p:spPr>
        <p:txBody>
          <a:bodyPr>
            <a:noAutofit/>
            <a:scene3d>
              <a:camera prst="orthographicFront"/>
              <a:lightRig rig="threePt" dir="t"/>
            </a:scene3d>
            <a:sp3d extrusionH="57150">
              <a:bevelT w="38100" h="38100"/>
            </a:sp3d>
          </a:bodyPr>
          <a:lstStyle/>
          <a:p>
            <a:r>
              <a:rPr lang="en-US" sz="4000" dirty="0" smtClean="0">
                <a:solidFill>
                  <a:srgbClr val="71578B"/>
                </a:solidFill>
                <a:latin typeface="Cooper Black" pitchFamily="18" charset="0"/>
              </a:rPr>
              <a:t>One True Calendar ~ </a:t>
            </a:r>
            <a:br>
              <a:rPr lang="en-US" sz="4000" dirty="0" smtClean="0">
                <a:solidFill>
                  <a:srgbClr val="71578B"/>
                </a:solidFill>
                <a:latin typeface="Cooper Black" pitchFamily="18" charset="0"/>
              </a:rPr>
            </a:br>
            <a:r>
              <a:rPr lang="en-US" sz="4000" dirty="0" smtClean="0">
                <a:solidFill>
                  <a:srgbClr val="C00000"/>
                </a:solidFill>
                <a:latin typeface="Cooper Black" pitchFamily="18" charset="0"/>
              </a:rPr>
              <a:t>Many Counterfeits</a:t>
            </a:r>
            <a:endParaRPr lang="en-US" sz="4000" dirty="0">
              <a:solidFill>
                <a:srgbClr val="C00000"/>
              </a:solidFill>
              <a:latin typeface="Cooper Black" pitchFamily="18" charset="0"/>
            </a:endParaRPr>
          </a:p>
        </p:txBody>
      </p:sp>
      <p:sp>
        <p:nvSpPr>
          <p:cNvPr id="3" name="Content Placeholder 2"/>
          <p:cNvSpPr>
            <a:spLocks noGrp="1"/>
          </p:cNvSpPr>
          <p:nvPr>
            <p:ph sz="half" idx="1"/>
          </p:nvPr>
        </p:nvSpPr>
        <p:spPr>
          <a:xfrm>
            <a:off x="228600" y="1244600"/>
            <a:ext cx="4038600" cy="4876800"/>
          </a:xfrm>
        </p:spPr>
        <p:txBody>
          <a:bodyPr>
            <a:noAutofit/>
          </a:bodyPr>
          <a:lstStyle/>
          <a:p>
            <a:r>
              <a:rPr lang="en-US" sz="2300" b="1" dirty="0" smtClean="0">
                <a:ln>
                  <a:solidFill>
                    <a:schemeClr val="tx1">
                      <a:lumMod val="75000"/>
                      <a:lumOff val="25000"/>
                    </a:schemeClr>
                  </a:solidFill>
                </a:ln>
                <a:solidFill>
                  <a:srgbClr val="7030A0"/>
                </a:solidFill>
              </a:rPr>
              <a:t>There is ever only just one truth for anything in the Scriptures including one True Covenant Calendar.</a:t>
            </a:r>
          </a:p>
          <a:p>
            <a:r>
              <a:rPr lang="en-US" sz="2300" b="1" dirty="0" smtClean="0">
                <a:ln>
                  <a:solidFill>
                    <a:schemeClr val="tx1"/>
                  </a:solidFill>
                </a:ln>
                <a:solidFill>
                  <a:srgbClr val="FFC000"/>
                </a:solidFill>
              </a:rPr>
              <a:t>However, there are many counterfeit calendars that must be proven false by a comparison to the only </a:t>
            </a:r>
            <a:br>
              <a:rPr lang="en-US" sz="2300" b="1" dirty="0" smtClean="0">
                <a:ln>
                  <a:solidFill>
                    <a:schemeClr val="tx1"/>
                  </a:solidFill>
                </a:ln>
                <a:solidFill>
                  <a:srgbClr val="FFC000"/>
                </a:solidFill>
              </a:rPr>
            </a:br>
            <a:r>
              <a:rPr lang="en-US" sz="2300" b="1" dirty="0" smtClean="0">
                <a:ln>
                  <a:solidFill>
                    <a:schemeClr val="tx1"/>
                  </a:solidFill>
                </a:ln>
                <a:solidFill>
                  <a:srgbClr val="FFC000"/>
                </a:solidFill>
              </a:rPr>
              <a:t>true calendar.</a:t>
            </a:r>
          </a:p>
          <a:p>
            <a:r>
              <a:rPr lang="en-US" sz="2300" b="1" dirty="0" smtClean="0">
                <a:ln>
                  <a:solidFill>
                    <a:schemeClr val="tx1"/>
                  </a:solidFill>
                </a:ln>
                <a:solidFill>
                  <a:schemeClr val="bg2">
                    <a:lumMod val="50000"/>
                  </a:schemeClr>
                </a:solidFill>
              </a:rPr>
              <a:t>This study is meant to give you some tools so you don’t have to find them yourself – over years of study.</a:t>
            </a:r>
            <a:endParaRPr lang="en-US" sz="2300" b="1" dirty="0">
              <a:ln>
                <a:solidFill>
                  <a:schemeClr val="tx1"/>
                </a:solidFill>
              </a:ln>
              <a:solidFill>
                <a:schemeClr val="bg2">
                  <a:lumMod val="50000"/>
                </a:schemeClr>
              </a:solidFill>
            </a:endParaRPr>
          </a:p>
        </p:txBody>
      </p:sp>
      <p:sp>
        <p:nvSpPr>
          <p:cNvPr id="4" name="Content Placeholder 3"/>
          <p:cNvSpPr>
            <a:spLocks noGrp="1"/>
          </p:cNvSpPr>
          <p:nvPr>
            <p:ph sz="half" idx="2"/>
          </p:nvPr>
        </p:nvSpPr>
        <p:spPr>
          <a:xfrm>
            <a:off x="4495799" y="1244600"/>
            <a:ext cx="4276277" cy="4876800"/>
          </a:xfrm>
        </p:spPr>
        <p:txBody>
          <a:bodyPr>
            <a:noAutofit/>
          </a:bodyPr>
          <a:lstStyle/>
          <a:p>
            <a:pPr marL="0" indent="0">
              <a:spcBef>
                <a:spcPts val="0"/>
              </a:spcBef>
              <a:buNone/>
            </a:pPr>
            <a:r>
              <a:rPr lang="en-US" sz="2300" b="1" dirty="0" smtClean="0">
                <a:ln>
                  <a:solidFill>
                    <a:schemeClr val="tx1">
                      <a:lumMod val="65000"/>
                      <a:lumOff val="35000"/>
                    </a:schemeClr>
                  </a:solidFill>
                </a:ln>
                <a:solidFill>
                  <a:schemeClr val="accent5">
                    <a:lumMod val="75000"/>
                  </a:schemeClr>
                </a:solidFill>
              </a:rPr>
              <a:t>Over the years, Covenant Calendar has been challenged by many different counterfeit calendars including: </a:t>
            </a:r>
          </a:p>
          <a:p>
            <a:pPr marL="514350" indent="-514350">
              <a:spcBef>
                <a:spcPts val="0"/>
              </a:spcBef>
              <a:buFont typeface="+mj-lt"/>
              <a:buAutoNum type="arabicPeriod"/>
            </a:pPr>
            <a:r>
              <a:rPr lang="en-US" sz="2300" b="1" dirty="0" smtClean="0">
                <a:ln>
                  <a:solidFill>
                    <a:schemeClr val="tx1">
                      <a:lumMod val="65000"/>
                      <a:lumOff val="35000"/>
                    </a:schemeClr>
                  </a:solidFill>
                </a:ln>
                <a:solidFill>
                  <a:srgbClr val="C00000"/>
                </a:solidFill>
              </a:rPr>
              <a:t>Lunar Calendars</a:t>
            </a:r>
          </a:p>
          <a:p>
            <a:pPr marL="514350" indent="-514350">
              <a:spcBef>
                <a:spcPts val="0"/>
              </a:spcBef>
              <a:buFont typeface="+mj-lt"/>
              <a:buAutoNum type="arabicPeriod"/>
            </a:pPr>
            <a:r>
              <a:rPr lang="en-US" sz="2300" b="1" dirty="0" smtClean="0">
                <a:ln>
                  <a:solidFill>
                    <a:schemeClr val="tx1">
                      <a:lumMod val="65000"/>
                      <a:lumOff val="35000"/>
                    </a:schemeClr>
                  </a:solidFill>
                </a:ln>
                <a:solidFill>
                  <a:srgbClr val="C00000"/>
                </a:solidFill>
              </a:rPr>
              <a:t>Solar Calendars</a:t>
            </a:r>
          </a:p>
          <a:p>
            <a:pPr marL="514350" indent="-514350">
              <a:spcBef>
                <a:spcPts val="0"/>
              </a:spcBef>
              <a:buFont typeface="+mj-lt"/>
              <a:buAutoNum type="arabicPeriod"/>
            </a:pPr>
            <a:r>
              <a:rPr lang="en-US" sz="2300" b="1" dirty="0" err="1" smtClean="0">
                <a:ln>
                  <a:solidFill>
                    <a:schemeClr val="tx1">
                      <a:lumMod val="65000"/>
                      <a:lumOff val="35000"/>
                    </a:schemeClr>
                  </a:solidFill>
                </a:ln>
                <a:solidFill>
                  <a:srgbClr val="C00000"/>
                </a:solidFill>
              </a:rPr>
              <a:t>Luni</a:t>
            </a:r>
            <a:r>
              <a:rPr lang="en-US" sz="2300" b="1" dirty="0" smtClean="0">
                <a:ln>
                  <a:solidFill>
                    <a:schemeClr val="tx1">
                      <a:lumMod val="65000"/>
                      <a:lumOff val="35000"/>
                    </a:schemeClr>
                  </a:solidFill>
                </a:ln>
                <a:solidFill>
                  <a:srgbClr val="C00000"/>
                </a:solidFill>
              </a:rPr>
              <a:t>-Solar Calendars</a:t>
            </a:r>
          </a:p>
          <a:p>
            <a:pPr marL="514350" indent="-514350">
              <a:spcBef>
                <a:spcPts val="0"/>
              </a:spcBef>
              <a:buFont typeface="+mj-lt"/>
              <a:buAutoNum type="arabicPeriod"/>
            </a:pPr>
            <a:r>
              <a:rPr lang="en-US" sz="2300" b="1" dirty="0" smtClean="0">
                <a:ln>
                  <a:solidFill>
                    <a:schemeClr val="tx1">
                      <a:lumMod val="65000"/>
                      <a:lumOff val="35000"/>
                    </a:schemeClr>
                  </a:solidFill>
                </a:ln>
                <a:solidFill>
                  <a:srgbClr val="C00000"/>
                </a:solidFill>
              </a:rPr>
              <a:t>Lunar Sabbath Calendars</a:t>
            </a:r>
          </a:p>
          <a:p>
            <a:pPr marL="514350" indent="-514350">
              <a:spcBef>
                <a:spcPts val="0"/>
              </a:spcBef>
              <a:buFont typeface="+mj-lt"/>
              <a:buAutoNum type="arabicPeriod"/>
            </a:pPr>
            <a:r>
              <a:rPr lang="en-US" sz="2300" b="1" dirty="0" smtClean="0">
                <a:ln>
                  <a:solidFill>
                    <a:schemeClr val="tx1">
                      <a:lumMod val="65000"/>
                      <a:lumOff val="35000"/>
                    </a:schemeClr>
                  </a:solidFill>
                </a:ln>
                <a:solidFill>
                  <a:srgbClr val="C00000"/>
                </a:solidFill>
              </a:rPr>
              <a:t>Barley Calendars </a:t>
            </a:r>
          </a:p>
          <a:p>
            <a:pPr marL="514350" indent="-514350">
              <a:spcBef>
                <a:spcPts val="0"/>
              </a:spcBef>
              <a:buFont typeface="+mj-lt"/>
              <a:buAutoNum type="arabicPeriod"/>
            </a:pPr>
            <a:r>
              <a:rPr lang="en-US" sz="2300" b="1" dirty="0" smtClean="0">
                <a:ln>
                  <a:solidFill>
                    <a:schemeClr val="tx1">
                      <a:lumMod val="65000"/>
                      <a:lumOff val="35000"/>
                    </a:schemeClr>
                  </a:solidFill>
                </a:ln>
                <a:solidFill>
                  <a:srgbClr val="C00000"/>
                </a:solidFill>
              </a:rPr>
              <a:t>Enoch/</a:t>
            </a:r>
            <a:r>
              <a:rPr lang="en-US" sz="2300" b="1" dirty="0" err="1" smtClean="0">
                <a:ln>
                  <a:solidFill>
                    <a:schemeClr val="tx1">
                      <a:lumMod val="65000"/>
                      <a:lumOff val="35000"/>
                    </a:schemeClr>
                  </a:solidFill>
                </a:ln>
                <a:solidFill>
                  <a:srgbClr val="C00000"/>
                </a:solidFill>
              </a:rPr>
              <a:t>Zadok</a:t>
            </a:r>
            <a:r>
              <a:rPr lang="en-US" sz="2300" b="1" dirty="0" smtClean="0">
                <a:ln>
                  <a:solidFill>
                    <a:schemeClr val="tx1">
                      <a:lumMod val="65000"/>
                      <a:lumOff val="35000"/>
                    </a:schemeClr>
                  </a:solidFill>
                </a:ln>
                <a:solidFill>
                  <a:srgbClr val="C00000"/>
                </a:solidFill>
              </a:rPr>
              <a:t> Calendars, etc.</a:t>
            </a:r>
          </a:p>
          <a:p>
            <a:pPr marL="0" indent="0">
              <a:spcBef>
                <a:spcPts val="0"/>
              </a:spcBef>
              <a:buNone/>
            </a:pPr>
            <a:r>
              <a:rPr lang="en-US" sz="2300" b="1" dirty="0" smtClean="0">
                <a:ln>
                  <a:solidFill>
                    <a:schemeClr val="tx1">
                      <a:lumMod val="65000"/>
                      <a:lumOff val="35000"/>
                    </a:schemeClr>
                  </a:solidFill>
                </a:ln>
                <a:solidFill>
                  <a:schemeClr val="accent5">
                    <a:lumMod val="75000"/>
                  </a:schemeClr>
                </a:solidFill>
              </a:rPr>
              <a:t>It used to be they basically all used the equinox as their </a:t>
            </a:r>
            <a:r>
              <a:rPr lang="en-US" sz="2300" b="1" i="1" dirty="0" smtClean="0">
                <a:ln>
                  <a:solidFill>
                    <a:schemeClr val="tx1">
                      <a:lumMod val="65000"/>
                      <a:lumOff val="35000"/>
                    </a:schemeClr>
                  </a:solidFill>
                </a:ln>
                <a:solidFill>
                  <a:schemeClr val="accent5">
                    <a:lumMod val="75000"/>
                  </a:schemeClr>
                </a:solidFill>
              </a:rPr>
              <a:t>tequfah.</a:t>
            </a:r>
            <a:r>
              <a:rPr lang="en-US" sz="2300" b="1" dirty="0" smtClean="0">
                <a:ln>
                  <a:solidFill>
                    <a:schemeClr val="tx1">
                      <a:lumMod val="65000"/>
                      <a:lumOff val="35000"/>
                    </a:schemeClr>
                  </a:solidFill>
                </a:ln>
                <a:solidFill>
                  <a:schemeClr val="accent5">
                    <a:lumMod val="75000"/>
                  </a:schemeClr>
                </a:solidFill>
              </a:rPr>
              <a:t>  </a:t>
            </a:r>
            <a:r>
              <a:rPr lang="en-US" sz="2300" b="1" dirty="0" smtClean="0">
                <a:ln>
                  <a:solidFill>
                    <a:schemeClr val="tx1">
                      <a:lumMod val="65000"/>
                      <a:lumOff val="35000"/>
                    </a:schemeClr>
                  </a:solidFill>
                </a:ln>
                <a:solidFill>
                  <a:srgbClr val="C00000"/>
                </a:solidFill>
              </a:rPr>
              <a:t>Not any more!  </a:t>
            </a:r>
            <a:endParaRPr lang="en-US" sz="2300" b="1" dirty="0">
              <a:ln>
                <a:solidFill>
                  <a:schemeClr val="tx1">
                    <a:lumMod val="65000"/>
                    <a:lumOff val="35000"/>
                  </a:schemeClr>
                </a:solidFill>
              </a:ln>
              <a:solidFill>
                <a:srgbClr val="C00000"/>
              </a:solidFill>
            </a:endParaRPr>
          </a:p>
        </p:txBody>
      </p:sp>
      <p:sp>
        <p:nvSpPr>
          <p:cNvPr id="5" name="Slide Number Placeholder 4"/>
          <p:cNvSpPr>
            <a:spLocks noGrp="1"/>
          </p:cNvSpPr>
          <p:nvPr>
            <p:ph type="sldNum" sz="quarter" idx="12"/>
          </p:nvPr>
        </p:nvSpPr>
        <p:spPr/>
        <p:txBody>
          <a:bodyPr/>
          <a:lstStyle/>
          <a:p>
            <a:fld id="{E8A709BF-5144-4E0C-93F2-78512D165852}" type="slidenum">
              <a:rPr lang="en-US" smtClean="0"/>
              <a:t>4</a:t>
            </a:fld>
            <a:endParaRPr lang="en-US"/>
          </a:p>
        </p:txBody>
      </p:sp>
      <p:sp>
        <p:nvSpPr>
          <p:cNvPr id="6" name="Rectangle 5"/>
          <p:cNvSpPr/>
          <p:nvPr/>
        </p:nvSpPr>
        <p:spPr>
          <a:xfrm>
            <a:off x="5867400" y="5962699"/>
            <a:ext cx="2218877" cy="646331"/>
          </a:xfrm>
          <a:prstGeom prst="rect">
            <a:avLst/>
          </a:prstGeom>
        </p:spPr>
        <p:txBody>
          <a:bodyPr wrap="none">
            <a:spAutoFit/>
            <a:scene3d>
              <a:camera prst="orthographicFront"/>
              <a:lightRig rig="threePt" dir="t"/>
            </a:scene3d>
            <a:sp3d extrusionH="57150">
              <a:bevelT w="38100" h="38100"/>
            </a:sp3d>
          </a:bodyPr>
          <a:lstStyle/>
          <a:p>
            <a:pPr algn="ctr"/>
            <a:r>
              <a:rPr lang="en-US" sz="3600" b="1" dirty="0" smtClean="0">
                <a:ln w="11430"/>
                <a:solidFill>
                  <a:srgbClr val="C00000"/>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rPr>
              <a:t>Why not?</a:t>
            </a:r>
            <a:endParaRPr lang="en-US" sz="3600" b="1" dirty="0">
              <a:ln w="11430"/>
              <a:solidFill>
                <a:srgbClr val="C00000"/>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endParaRPr>
          </a:p>
        </p:txBody>
      </p:sp>
      <p:pic>
        <p:nvPicPr>
          <p:cNvPr id="10" name="Picture 5" descr="C:\Users\Rae\Desktop\tools 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5774690"/>
            <a:ext cx="1981200" cy="1022350"/>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8931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anim calcmode="lin" valueType="num">
                                      <p:cBhvr>
                                        <p:cTn id="3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1000"/>
                                        <p:tgtEl>
                                          <p:spTgt spid="4">
                                            <p:txEl>
                                              <p:pRg st="6" end="6"/>
                                            </p:txEl>
                                          </p:spTgt>
                                        </p:tgtEl>
                                      </p:cBhvr>
                                    </p:animEffect>
                                    <p:anim calcmode="lin" valueType="num">
                                      <p:cBhvr>
                                        <p:cTn id="3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down)">
                                      <p:cBhvr>
                                        <p:cTn id="49" dur="580">
                                          <p:stCondLst>
                                            <p:cond delay="0"/>
                                          </p:stCondLst>
                                        </p:cTn>
                                        <p:tgtEl>
                                          <p:spTgt spid="6"/>
                                        </p:tgtEl>
                                      </p:cBhvr>
                                    </p:animEffect>
                                    <p:anim calcmode="lin" valueType="num">
                                      <p:cBhvr>
                                        <p:cTn id="5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5" dur="26">
                                          <p:stCondLst>
                                            <p:cond delay="650"/>
                                          </p:stCondLst>
                                        </p:cTn>
                                        <p:tgtEl>
                                          <p:spTgt spid="6"/>
                                        </p:tgtEl>
                                      </p:cBhvr>
                                      <p:to x="100000" y="60000"/>
                                    </p:animScale>
                                    <p:animScale>
                                      <p:cBhvr>
                                        <p:cTn id="56" dur="166" decel="50000">
                                          <p:stCondLst>
                                            <p:cond delay="676"/>
                                          </p:stCondLst>
                                        </p:cTn>
                                        <p:tgtEl>
                                          <p:spTgt spid="6"/>
                                        </p:tgtEl>
                                      </p:cBhvr>
                                      <p:to x="100000" y="100000"/>
                                    </p:animScale>
                                    <p:animScale>
                                      <p:cBhvr>
                                        <p:cTn id="57" dur="26">
                                          <p:stCondLst>
                                            <p:cond delay="1312"/>
                                          </p:stCondLst>
                                        </p:cTn>
                                        <p:tgtEl>
                                          <p:spTgt spid="6"/>
                                        </p:tgtEl>
                                      </p:cBhvr>
                                      <p:to x="100000" y="80000"/>
                                    </p:animScale>
                                    <p:animScale>
                                      <p:cBhvr>
                                        <p:cTn id="58" dur="166" decel="50000">
                                          <p:stCondLst>
                                            <p:cond delay="1338"/>
                                          </p:stCondLst>
                                        </p:cTn>
                                        <p:tgtEl>
                                          <p:spTgt spid="6"/>
                                        </p:tgtEl>
                                      </p:cBhvr>
                                      <p:to x="100000" y="100000"/>
                                    </p:animScale>
                                    <p:animScale>
                                      <p:cBhvr>
                                        <p:cTn id="59" dur="26">
                                          <p:stCondLst>
                                            <p:cond delay="1642"/>
                                          </p:stCondLst>
                                        </p:cTn>
                                        <p:tgtEl>
                                          <p:spTgt spid="6"/>
                                        </p:tgtEl>
                                      </p:cBhvr>
                                      <p:to x="100000" y="90000"/>
                                    </p:animScale>
                                    <p:animScale>
                                      <p:cBhvr>
                                        <p:cTn id="60" dur="166" decel="50000">
                                          <p:stCondLst>
                                            <p:cond delay="1668"/>
                                          </p:stCondLst>
                                        </p:cTn>
                                        <p:tgtEl>
                                          <p:spTgt spid="6"/>
                                        </p:tgtEl>
                                      </p:cBhvr>
                                      <p:to x="100000" y="100000"/>
                                    </p:animScale>
                                    <p:animScale>
                                      <p:cBhvr>
                                        <p:cTn id="61" dur="26">
                                          <p:stCondLst>
                                            <p:cond delay="1808"/>
                                          </p:stCondLst>
                                        </p:cTn>
                                        <p:tgtEl>
                                          <p:spTgt spid="6"/>
                                        </p:tgtEl>
                                      </p:cBhvr>
                                      <p:to x="100000" y="95000"/>
                                    </p:animScale>
                                    <p:animScale>
                                      <p:cBhvr>
                                        <p:cTn id="62"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5</a:t>
            </a:fld>
            <a:endParaRPr lang="en-US" dirty="0"/>
          </a:p>
        </p:txBody>
      </p:sp>
      <p:sp>
        <p:nvSpPr>
          <p:cNvPr id="29" name="Title 1"/>
          <p:cNvSpPr txBox="1">
            <a:spLocks/>
          </p:cNvSpPr>
          <p:nvPr/>
        </p:nvSpPr>
        <p:spPr>
          <a:xfrm>
            <a:off x="0" y="0"/>
            <a:ext cx="9144000" cy="838200"/>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ln w="12700">
                  <a:solidFill>
                    <a:schemeClr val="tx2">
                      <a:satMod val="155000"/>
                    </a:schemeClr>
                  </a:solidFill>
                  <a:prstDash val="solid"/>
                </a:ln>
                <a:solidFill>
                  <a:schemeClr val="accent4">
                    <a:lumMod val="40000"/>
                    <a:lumOff val="60000"/>
                  </a:schemeClr>
                </a:solidFill>
                <a:effectLst>
                  <a:outerShdw blurRad="41275" dist="20320" dir="1800000" algn="tl" rotWithShape="0">
                    <a:srgbClr val="000000">
                      <a:alpha val="40000"/>
                    </a:srgbClr>
                  </a:outerShdw>
                </a:effectLst>
                <a:latin typeface="Cooper Black" pitchFamily="18" charset="0"/>
              </a:rPr>
              <a:t>Who Wears the Calendar Tool Belt?</a:t>
            </a:r>
            <a:endParaRPr lang="en-US" sz="3600" b="1" dirty="0">
              <a:ln w="12700">
                <a:solidFill>
                  <a:schemeClr val="tx2">
                    <a:satMod val="155000"/>
                  </a:schemeClr>
                </a:solidFill>
                <a:prstDash val="solid"/>
              </a:ln>
              <a:solidFill>
                <a:schemeClr val="accent4">
                  <a:lumMod val="40000"/>
                  <a:lumOff val="60000"/>
                </a:schemeClr>
              </a:solidFill>
              <a:effectLst>
                <a:outerShdw blurRad="41275" dist="20320" dir="1800000" algn="tl" rotWithShape="0">
                  <a:srgbClr val="000000">
                    <a:alpha val="40000"/>
                  </a:srgbClr>
                </a:outerShdw>
              </a:effectLst>
              <a:latin typeface="Cooper Black" pitchFamily="18" charset="0"/>
            </a:endParaRPr>
          </a:p>
        </p:txBody>
      </p:sp>
      <p:sp>
        <p:nvSpPr>
          <p:cNvPr id="14" name="Text Placeholder 5"/>
          <p:cNvSpPr txBox="1">
            <a:spLocks/>
          </p:cNvSpPr>
          <p:nvPr/>
        </p:nvSpPr>
        <p:spPr>
          <a:xfrm>
            <a:off x="2196830" y="762000"/>
            <a:ext cx="6642369" cy="639762"/>
          </a:xfrm>
          <a:prstGeom prst="rect">
            <a:avLst/>
          </a:prstGeom>
        </p:spPr>
        <p:txBody>
          <a:bodyPr vert="horz" lIns="91440" tIns="45720" rIns="91440" bIns="45720" rtlCol="0">
            <a:noAutofit/>
            <a:scene3d>
              <a:camera prst="orthographicFront"/>
              <a:lightRig rig="threePt" dir="t"/>
            </a:scene3d>
            <a:sp3d extrusionH="57150">
              <a:bevelT h="25400" prst="softRound"/>
            </a:sp3d>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n-US" sz="3600" u="sng" dirty="0" smtClean="0">
                <a:ln>
                  <a:solidFill>
                    <a:schemeClr val="tx1"/>
                  </a:solidFill>
                </a:ln>
                <a:solidFill>
                  <a:schemeClr val="accent3">
                    <a:lumMod val="75000"/>
                  </a:schemeClr>
                </a:solidFill>
                <a:latin typeface="Cooper Black" pitchFamily="18" charset="0"/>
              </a:rPr>
              <a:t>Covenant Calendar has the</a:t>
            </a:r>
            <a:r>
              <a:rPr lang="en-US" sz="3600" dirty="0" smtClean="0">
                <a:ln>
                  <a:solidFill>
                    <a:schemeClr val="tx1"/>
                  </a:solidFill>
                </a:ln>
                <a:solidFill>
                  <a:schemeClr val="accent3">
                    <a:lumMod val="75000"/>
                  </a:schemeClr>
                </a:solidFill>
                <a:latin typeface="Cooper Black" pitchFamily="18" charset="0"/>
              </a:rPr>
              <a:t>:</a:t>
            </a:r>
            <a:endParaRPr lang="en-US" sz="3600" u="sng" dirty="0">
              <a:ln>
                <a:solidFill>
                  <a:schemeClr val="tx1"/>
                </a:solidFill>
              </a:ln>
              <a:solidFill>
                <a:schemeClr val="accent3">
                  <a:lumMod val="75000"/>
                </a:schemeClr>
              </a:solidFill>
              <a:latin typeface="Cooper Black" pitchFamily="18" charset="0"/>
            </a:endParaRPr>
          </a:p>
        </p:txBody>
      </p:sp>
      <p:sp>
        <p:nvSpPr>
          <p:cNvPr id="15" name="Content Placeholder 2"/>
          <p:cNvSpPr>
            <a:spLocks noGrp="1"/>
          </p:cNvSpPr>
          <p:nvPr>
            <p:ph sz="half" idx="2"/>
          </p:nvPr>
        </p:nvSpPr>
        <p:spPr>
          <a:xfrm>
            <a:off x="3048000" y="2528755"/>
            <a:ext cx="4953000" cy="1075184"/>
          </a:xfrm>
        </p:spPr>
        <p:txBody>
          <a:bodyPr>
            <a:normAutofit/>
            <a:scene3d>
              <a:camera prst="orthographicFront"/>
              <a:lightRig rig="soft" dir="t">
                <a:rot lat="0" lon="0" rev="10800000"/>
              </a:lightRig>
            </a:scene3d>
            <a:sp3d>
              <a:bevelT w="27940" h="12700"/>
              <a:contourClr>
                <a:srgbClr val="DDDDDD"/>
              </a:contourClr>
            </a:sp3d>
          </a:bodyPr>
          <a:lstStyle/>
          <a:p>
            <a:r>
              <a:rPr lang="en-US" b="1" spc="150" dirty="0" smtClean="0">
                <a:ln w="11430"/>
                <a:solidFill>
                  <a:srgbClr val="F8F8F8"/>
                </a:solidFill>
                <a:effectLst>
                  <a:outerShdw blurRad="25400" algn="tl" rotWithShape="0">
                    <a:srgbClr val="000000">
                      <a:alpha val="43000"/>
                    </a:srgbClr>
                  </a:outerShdw>
                </a:effectLst>
              </a:rPr>
              <a:t>Based in Covenant Torah (Gen 1:1 – </a:t>
            </a:r>
            <a:r>
              <a:rPr lang="en-US" b="1" spc="150" dirty="0" err="1" smtClean="0">
                <a:ln w="11430"/>
                <a:solidFill>
                  <a:srgbClr val="F8F8F8"/>
                </a:solidFill>
                <a:effectLst>
                  <a:outerShdw blurRad="25400" algn="tl" rotWithShape="0">
                    <a:srgbClr val="000000">
                      <a:alpha val="43000"/>
                    </a:srgbClr>
                  </a:outerShdw>
                </a:effectLst>
              </a:rPr>
              <a:t>Exo</a:t>
            </a:r>
            <a:r>
              <a:rPr lang="en-US" b="1" spc="150" dirty="0" smtClean="0">
                <a:ln w="11430"/>
                <a:solidFill>
                  <a:srgbClr val="F8F8F8"/>
                </a:solidFill>
                <a:effectLst>
                  <a:outerShdw blurRad="25400" algn="tl" rotWithShape="0">
                    <a:srgbClr val="000000">
                      <a:alpha val="43000"/>
                    </a:srgbClr>
                  </a:outerShdw>
                </a:effectLst>
              </a:rPr>
              <a:t> 24:11)</a:t>
            </a:r>
          </a:p>
        </p:txBody>
      </p:sp>
      <p:sp>
        <p:nvSpPr>
          <p:cNvPr id="16" name="Text Placeholder 6"/>
          <p:cNvSpPr txBox="1">
            <a:spLocks/>
          </p:cNvSpPr>
          <p:nvPr/>
        </p:nvSpPr>
        <p:spPr>
          <a:xfrm>
            <a:off x="76200" y="3998699"/>
            <a:ext cx="7010400" cy="639762"/>
          </a:xfrm>
          <a:prstGeom prst="rect">
            <a:avLst/>
          </a:prstGeom>
        </p:spPr>
        <p:txBody>
          <a:bodyPr>
            <a:scene3d>
              <a:camera prst="orthographicFront"/>
              <a:lightRig rig="threePt" dir="t"/>
            </a:scene3d>
            <a:sp3d extrusionH="57150">
              <a:bevelT h="25400" prst="softRound"/>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3600" u="sng" dirty="0" smtClean="0">
                <a:ln>
                  <a:solidFill>
                    <a:schemeClr val="tx1"/>
                  </a:solidFill>
                </a:ln>
                <a:solidFill>
                  <a:schemeClr val="bg1">
                    <a:lumMod val="75000"/>
                  </a:schemeClr>
                </a:solidFill>
                <a:latin typeface="Cooper Black" pitchFamily="18" charset="0"/>
              </a:rPr>
              <a:t>Counterfeit Calendars have</a:t>
            </a:r>
            <a:r>
              <a:rPr lang="en-US" sz="3600" dirty="0" smtClean="0">
                <a:ln>
                  <a:solidFill>
                    <a:schemeClr val="tx1"/>
                  </a:solidFill>
                </a:ln>
                <a:solidFill>
                  <a:schemeClr val="bg1">
                    <a:lumMod val="75000"/>
                  </a:schemeClr>
                </a:solidFill>
                <a:latin typeface="Cooper Black" pitchFamily="18" charset="0"/>
              </a:rPr>
              <a:t>:</a:t>
            </a:r>
            <a:endParaRPr lang="en-US" sz="3600" u="sng" dirty="0">
              <a:ln>
                <a:solidFill>
                  <a:schemeClr val="tx1"/>
                </a:solidFill>
              </a:ln>
              <a:solidFill>
                <a:schemeClr val="bg1">
                  <a:lumMod val="75000"/>
                </a:schemeClr>
              </a:solidFill>
              <a:latin typeface="Cooper Black" pitchFamily="18" charset="0"/>
            </a:endParaRPr>
          </a:p>
        </p:txBody>
      </p:sp>
      <p:sp>
        <p:nvSpPr>
          <p:cNvPr id="17" name="Content Placeholder 7"/>
          <p:cNvSpPr>
            <a:spLocks noGrp="1"/>
          </p:cNvSpPr>
          <p:nvPr>
            <p:ph sz="quarter" idx="4294967295"/>
          </p:nvPr>
        </p:nvSpPr>
        <p:spPr>
          <a:xfrm>
            <a:off x="1178673" y="5686836"/>
            <a:ext cx="5638800" cy="1323564"/>
          </a:xfrm>
          <a:prstGeom prst="rect">
            <a:avLst/>
          </a:prstGeom>
        </p:spPr>
        <p:txBody>
          <a:bodyPr>
            <a:scene3d>
              <a:camera prst="orthographicFront"/>
              <a:lightRig rig="soft" dir="t">
                <a:rot lat="0" lon="0" rev="10800000"/>
              </a:lightRig>
            </a:scene3d>
            <a:sp3d>
              <a:bevelT w="27940" h="12700"/>
              <a:contourClr>
                <a:srgbClr val="DDDDDD"/>
              </a:contourClr>
            </a:sp3d>
          </a:bodyPr>
          <a:lstStyle/>
          <a:p>
            <a:r>
              <a:rPr lang="en-US" sz="2800" b="1" spc="150" dirty="0" smtClean="0">
                <a:ln w="11430"/>
                <a:solidFill>
                  <a:srgbClr val="F8F8F8"/>
                </a:solidFill>
                <a:effectLst>
                  <a:outerShdw blurRad="25400" algn="tl" rotWithShape="0">
                    <a:srgbClr val="000000">
                      <a:alpha val="43000"/>
                    </a:srgbClr>
                  </a:outerShdw>
                </a:effectLst>
              </a:rPr>
              <a:t>Based in Non-Torah Books </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&amp; Pagan Traditions</a:t>
            </a:r>
            <a:endParaRPr lang="en-US" sz="2800" b="1" spc="150" dirty="0">
              <a:ln w="11430"/>
              <a:solidFill>
                <a:srgbClr val="F8F8F8"/>
              </a:solidFill>
              <a:effectLst>
                <a:outerShdw blurRad="25400" algn="tl" rotWithShape="0">
                  <a:srgbClr val="000000">
                    <a:alpha val="43000"/>
                  </a:srgbClr>
                </a:outerShdw>
              </a:effectLst>
            </a:endParaRPr>
          </a:p>
          <a:p>
            <a:pPr marL="457200" indent="-457200">
              <a:buFont typeface="+mj-lt"/>
              <a:buAutoNum type="arabicPeriod"/>
            </a:pPr>
            <a:endParaRPr lang="en-US" b="1" spc="150" dirty="0" smtClean="0">
              <a:ln w="11430"/>
              <a:solidFill>
                <a:srgbClr val="F8F8F8"/>
              </a:solidFill>
              <a:effectLst>
                <a:outerShdw blurRad="25400" algn="tl" rotWithShape="0">
                  <a:srgbClr val="000000">
                    <a:alpha val="43000"/>
                  </a:srgbClr>
                </a:outerShdw>
              </a:effectLst>
            </a:endParaRPr>
          </a:p>
        </p:txBody>
      </p:sp>
      <p:sp>
        <p:nvSpPr>
          <p:cNvPr id="18" name="Slide Number Placeholder 4"/>
          <p:cNvSpPr txBox="1">
            <a:spLocks/>
          </p:cNvSpPr>
          <p:nvPr/>
        </p:nvSpPr>
        <p:spPr>
          <a:xfrm>
            <a:off x="7010400" y="6460324"/>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A709BF-5144-4E0C-93F2-78512D165852}" type="slidenum">
              <a:rPr lang="en-US" smtClean="0"/>
              <a:pPr/>
              <a:t>5</a:t>
            </a:fld>
            <a:endParaRPr lang="en-US"/>
          </a:p>
        </p:txBody>
      </p:sp>
      <p:pic>
        <p:nvPicPr>
          <p:cNvPr id="28" name="Picture 16" descr="C:\Users\Rae\Desktop\Sanhedrin priest 2 edit.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flipH="1">
            <a:off x="6705600" y="3409723"/>
            <a:ext cx="2286000" cy="34482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 name="Picture 2" descr="C:\Users\Rae\Desktop\Mel Priest 3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52400" y="705920"/>
            <a:ext cx="2322286" cy="334735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1" name="Content Placeholder 2"/>
          <p:cNvSpPr txBox="1">
            <a:spLocks/>
          </p:cNvSpPr>
          <p:nvPr/>
        </p:nvSpPr>
        <p:spPr>
          <a:xfrm>
            <a:off x="2809582" y="1435820"/>
            <a:ext cx="5150778" cy="1092935"/>
          </a:xfrm>
          <a:prstGeom prst="rect">
            <a:avLst/>
          </a:prstGeom>
        </p:spPr>
        <p:txBody>
          <a:bodyPr vert="horz" lIns="91440" tIns="45720" rIns="91440" bIns="45720" rtlCol="0">
            <a:normAutofit fontScale="25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lgn="ctr">
              <a:buNone/>
            </a:pPr>
            <a:r>
              <a:rPr lang="en-US" sz="14000" b="1" dirty="0" smtClean="0">
                <a:ln w="11430"/>
                <a:solidFill>
                  <a:schemeClr val="accent4">
                    <a:lumMod val="60000"/>
                    <a:lumOff val="40000"/>
                  </a:schemeClr>
                </a:solidFill>
                <a:effectLst>
                  <a:outerShdw blurRad="50800" dist="39000" dir="5460000" algn="tl">
                    <a:srgbClr val="000000">
                      <a:alpha val="38000"/>
                    </a:srgbClr>
                  </a:outerShdw>
                </a:effectLst>
              </a:rPr>
              <a:t>Melchizedek Priesthood</a:t>
            </a:r>
            <a:br>
              <a:rPr lang="en-US" sz="14000" b="1" dirty="0" smtClean="0">
                <a:ln w="11430"/>
                <a:solidFill>
                  <a:schemeClr val="accent4">
                    <a:lumMod val="60000"/>
                    <a:lumOff val="40000"/>
                  </a:schemeClr>
                </a:solidFill>
                <a:effectLst>
                  <a:outerShdw blurRad="50800" dist="39000" dir="5460000" algn="tl">
                    <a:srgbClr val="000000">
                      <a:alpha val="38000"/>
                    </a:srgbClr>
                  </a:outerShdw>
                </a:effectLst>
              </a:rPr>
            </a:br>
            <a:r>
              <a:rPr lang="en-US" sz="8000" b="1" dirty="0" smtClean="0">
                <a:ln w="11430"/>
                <a:solidFill>
                  <a:schemeClr val="bg1"/>
                </a:solidFill>
                <a:effectLst>
                  <a:outerShdw blurRad="50800" dist="39000" dir="5460000" algn="tl">
                    <a:srgbClr val="000000">
                      <a:alpha val="38000"/>
                    </a:srgbClr>
                  </a:outerShdw>
                </a:effectLst>
              </a:rPr>
              <a:t>(originally based on earth as it is in </a:t>
            </a:r>
            <a:br>
              <a:rPr lang="en-US" sz="8000" b="1" dirty="0" smtClean="0">
                <a:ln w="11430"/>
                <a:solidFill>
                  <a:schemeClr val="bg1"/>
                </a:solidFill>
                <a:effectLst>
                  <a:outerShdw blurRad="50800" dist="39000" dir="5460000" algn="tl">
                    <a:srgbClr val="000000">
                      <a:alpha val="38000"/>
                    </a:srgbClr>
                  </a:outerShdw>
                </a:effectLst>
              </a:rPr>
            </a:br>
            <a:r>
              <a:rPr lang="en-US" sz="8000" b="1" dirty="0" smtClean="0">
                <a:ln w="11430"/>
                <a:solidFill>
                  <a:schemeClr val="bg1"/>
                </a:solidFill>
                <a:effectLst>
                  <a:outerShdw blurRad="50800" dist="39000" dir="5460000" algn="tl">
                    <a:srgbClr val="000000">
                      <a:alpha val="38000"/>
                    </a:srgbClr>
                  </a:outerShdw>
                </a:effectLst>
              </a:rPr>
              <a:t>the heavenly sanctuary </a:t>
            </a:r>
            <a:r>
              <a:rPr lang="en-US" sz="8000" b="1" dirty="0">
                <a:ln w="11430"/>
                <a:solidFill>
                  <a:srgbClr val="00B050"/>
                </a:solidFill>
                <a:effectLst>
                  <a:outerShdw blurRad="50800" dist="39000" dir="5460000" algn="tl">
                    <a:srgbClr val="000000">
                      <a:alpha val="38000"/>
                    </a:srgbClr>
                  </a:outerShdw>
                </a:effectLst>
              </a:rPr>
              <a:t>Matt 6:10</a:t>
            </a:r>
            <a:r>
              <a:rPr lang="en-US" sz="8000" b="1" dirty="0" smtClean="0">
                <a:ln w="11430"/>
                <a:solidFill>
                  <a:schemeClr val="bg1"/>
                </a:solidFill>
                <a:effectLst>
                  <a:outerShdw blurRad="50800" dist="39000" dir="5460000" algn="tl">
                    <a:srgbClr val="000000">
                      <a:alpha val="38000"/>
                    </a:srgbClr>
                  </a:outerShdw>
                </a:effectLst>
              </a:rPr>
              <a:t>)</a:t>
            </a:r>
            <a:endParaRPr lang="en-US" sz="3200" b="1" dirty="0">
              <a:ln w="11430"/>
              <a:solidFill>
                <a:schemeClr val="bg1"/>
              </a:solidFill>
              <a:effectLst>
                <a:outerShdw blurRad="50800" dist="39000" dir="5460000" algn="tl">
                  <a:srgbClr val="000000">
                    <a:alpha val="38000"/>
                  </a:srgbClr>
                </a:outerShdw>
              </a:effectLst>
            </a:endParaRPr>
          </a:p>
        </p:txBody>
      </p:sp>
      <p:sp>
        <p:nvSpPr>
          <p:cNvPr id="32" name="Content Placeholder 7"/>
          <p:cNvSpPr txBox="1">
            <a:spLocks/>
          </p:cNvSpPr>
          <p:nvPr/>
        </p:nvSpPr>
        <p:spPr>
          <a:xfrm>
            <a:off x="533400" y="4651580"/>
            <a:ext cx="5657444" cy="1219200"/>
          </a:xfrm>
          <a:prstGeom prst="rect">
            <a:avLst/>
          </a:prstGeom>
        </p:spPr>
        <p:txBody>
          <a:bodyPr vert="horz" lIns="91440" tIns="45720" rIns="91440" bIns="45720" rtlCol="0">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lgn="ctr">
              <a:buNone/>
            </a:pPr>
            <a:r>
              <a:rPr lang="en-US" sz="3500" b="1" dirty="0" smtClean="0">
                <a:ln w="11430"/>
                <a:solidFill>
                  <a:srgbClr val="FF0000"/>
                </a:solidFill>
                <a:effectLst>
                  <a:outerShdw blurRad="50800" dist="39000" dir="5460000" algn="tl">
                    <a:srgbClr val="000000">
                      <a:alpha val="38000"/>
                    </a:srgbClr>
                  </a:outerShdw>
                </a:effectLst>
              </a:rPr>
              <a:t>Any OLD Priesthood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000" b="1" dirty="0" smtClean="0">
                <a:ln w="11430"/>
                <a:solidFill>
                  <a:srgbClr val="FFFF00"/>
                </a:solidFill>
                <a:effectLst>
                  <a:outerShdw blurRad="50800" dist="39000" dir="5460000" algn="tl">
                    <a:srgbClr val="000000">
                      <a:alpha val="38000"/>
                    </a:srgbClr>
                  </a:outerShdw>
                </a:effectLst>
              </a:rPr>
              <a:t>(originally based on Paganism including</a:t>
            </a:r>
            <a:br>
              <a:rPr lang="en-US" sz="2000" b="1" dirty="0" smtClean="0">
                <a:ln w="11430"/>
                <a:solidFill>
                  <a:srgbClr val="FFFF00"/>
                </a:solidFill>
                <a:effectLst>
                  <a:outerShdw blurRad="50800" dist="39000" dir="5460000" algn="tl">
                    <a:srgbClr val="000000">
                      <a:alpha val="38000"/>
                    </a:srgbClr>
                  </a:outerShdw>
                </a:effectLst>
              </a:rPr>
            </a:br>
            <a:r>
              <a:rPr lang="en-US" sz="2000" b="1" dirty="0" smtClean="0">
                <a:ln w="11430"/>
                <a:solidFill>
                  <a:srgbClr val="FFFF00"/>
                </a:solidFill>
                <a:effectLst>
                  <a:outerShdw blurRad="50800" dist="39000" dir="5460000" algn="tl">
                    <a:srgbClr val="000000">
                      <a:alpha val="38000"/>
                    </a:srgbClr>
                  </a:outerShdw>
                </a:effectLst>
              </a:rPr>
              <a:t> the Priesthood of the Sanhedrin)</a:t>
            </a:r>
          </a:p>
        </p:txBody>
      </p:sp>
    </p:spTree>
    <p:extLst>
      <p:ext uri="{BB962C8B-B14F-4D97-AF65-F5344CB8AC3E}">
        <p14:creationId xmlns:p14="http://schemas.microsoft.com/office/powerpoint/2010/main" val="3692405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750"/>
                                        <p:tgtEl>
                                          <p:spTgt spid="16"/>
                                        </p:tgtEl>
                                      </p:cBhvr>
                                    </p:animEffect>
                                  </p:childTnLst>
                                </p:cTn>
                              </p:par>
                              <p:par>
                                <p:cTn id="8" presetID="6" presetClass="entr" presetSubtype="16"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circle(in)">
                                      <p:cBhvr>
                                        <p:cTn id="10" dur="2000"/>
                                        <p:tgtEl>
                                          <p:spTgt spid="28"/>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1750"/>
                                        <p:tgtEl>
                                          <p:spTgt spid="32"/>
                                        </p:tgtEl>
                                      </p:cBhvr>
                                    </p:animEffect>
                                  </p:childTnLst>
                                </p:cTn>
                              </p:par>
                            </p:childTnLst>
                          </p:cTn>
                        </p:par>
                        <p:par>
                          <p:cTn id="15" fill="hold">
                            <p:stCondLst>
                              <p:cond delay="3750"/>
                            </p:stCondLst>
                            <p:childTnLst>
                              <p:par>
                                <p:cTn id="16" presetID="22" presetClass="entr" presetSubtype="8"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wipe(left)">
                                      <p:cBhvr>
                                        <p:cTn id="18" dur="175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990600"/>
            <a:ext cx="5715000" cy="5867400"/>
          </a:xfrm>
        </p:spPr>
        <p:txBody>
          <a:bodyPr>
            <a:normAutofit fontScale="92500" lnSpcReduction="20000"/>
            <a:scene3d>
              <a:camera prst="orthographicFront"/>
              <a:lightRig rig="threePt" dir="t"/>
            </a:scene3d>
            <a:sp3d extrusionH="57150">
              <a:bevelT h="25400" prst="softRound"/>
            </a:sp3d>
          </a:bodyPr>
          <a:lstStyle/>
          <a:p>
            <a:pPr marL="0" indent="0">
              <a:buNone/>
            </a:pP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Along with your Scriptures and Melchizedek Priest, </a:t>
            </a:r>
            <a:b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you need: </a:t>
            </a:r>
            <a:endParaRPr lang="en-US" b="1" dirty="0" smtClean="0">
              <a:ln w="900" cmpd="sng">
                <a:solidFill>
                  <a:sysClr val="windowText" lastClr="000000">
                    <a:alpha val="55000"/>
                  </a:sysClr>
                </a:solidFill>
                <a:prstDash val="solid"/>
              </a:ln>
              <a:solidFill>
                <a:schemeClr val="accent5">
                  <a:lumMod val="75000"/>
                </a:schemeClr>
              </a:solidFill>
              <a:effectLst>
                <a:innerShdw blurRad="101600" dist="76200" dir="5400000">
                  <a:schemeClr val="accent1">
                    <a:satMod val="190000"/>
                    <a:tint val="100000"/>
                    <a:alpha val="74000"/>
                  </a:schemeClr>
                </a:innerShdw>
              </a:effectLst>
              <a:latin typeface="Comic Sans MS" pitchFamily="66" charset="0"/>
            </a:endParaRP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Dictionary</a:t>
            </a:r>
            <a:r>
              <a:rPr lang="en-US" b="1" dirty="0" smtClean="0">
                <a:ln w="900" cmpd="sng">
                  <a:solidFill>
                    <a:sysClr val="windowText" lastClr="000000">
                      <a:alpha val="55000"/>
                    </a:sysClr>
                  </a:solidFill>
                  <a:prstDash val="solid"/>
                </a:ln>
                <a:solidFill>
                  <a:schemeClr val="accent3">
                    <a:lumMod val="20000"/>
                    <a:lumOff val="80000"/>
                  </a:schemeClr>
                </a:solidFill>
                <a:effectLst>
                  <a:innerShdw blurRad="101600" dist="76200" dir="5400000">
                    <a:schemeClr val="accent1">
                      <a:satMod val="190000"/>
                      <a:tint val="100000"/>
                      <a:alpha val="74000"/>
                    </a:schemeClr>
                  </a:innerShdw>
                </a:effectLst>
              </a:rPr>
              <a:t> </a:t>
            </a: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tools</a:t>
            </a: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Basic Computer Skills</a:t>
            </a: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Basic Research Skills</a:t>
            </a: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Understanding of commencement for </a:t>
            </a:r>
            <a:b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b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the day and month</a:t>
            </a: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Understanding of twilights</a:t>
            </a: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Logic &amp; Common Sense</a:t>
            </a: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Understanding of year-start</a:t>
            </a:r>
          </a:p>
          <a:p>
            <a:pPr marL="514350" indent="-514350">
              <a:buAutoNum type="arabicPeriod"/>
            </a:pPr>
            <a:r>
              <a:rPr lang="en-US" b="1" dirty="0" smtClean="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rPr>
              <a:t>Brain-storming; ask questions</a:t>
            </a:r>
            <a:endParaRPr lang="en-US" b="1" dirty="0">
              <a:ln w="900" cmpd="sng">
                <a:solidFill>
                  <a:sysClr val="windowText" lastClr="000000">
                    <a:alpha val="55000"/>
                  </a:sysClr>
                </a:solidFill>
                <a:prstDash val="solid"/>
              </a:ln>
              <a:solidFill>
                <a:schemeClr val="accent3">
                  <a:lumMod val="20000"/>
                  <a:lumOff val="80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6</a:t>
            </a:fld>
            <a:endParaRPr lang="en-US"/>
          </a:p>
        </p:txBody>
      </p:sp>
      <p:pic>
        <p:nvPicPr>
          <p:cNvPr id="3075" name="Picture 3" descr="C:\Users\Rae\Desktop\tool boy 2.pn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04800" y="838200"/>
            <a:ext cx="2753603" cy="35917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Rae\Desktop\tools 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6500" y="3003639"/>
            <a:ext cx="1358900" cy="133976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0" y="0"/>
            <a:ext cx="9144000" cy="838200"/>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spc="300" dirty="0" smtClean="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ooper Black" pitchFamily="18" charset="0"/>
              </a:rPr>
              <a:t>Personal</a:t>
            </a:r>
            <a:r>
              <a:rPr lang="en-US" b="1" spc="300" dirty="0" smtClean="0">
                <a:ln w="12700">
                  <a:solidFill>
                    <a:schemeClr val="tx2">
                      <a:satMod val="155000"/>
                    </a:schemeClr>
                  </a:solidFill>
                  <a:prstDash val="solid"/>
                </a:ln>
                <a:solidFill>
                  <a:schemeClr val="accent6">
                    <a:lumMod val="20000"/>
                    <a:lumOff val="80000"/>
                  </a:schemeClr>
                </a:solidFill>
                <a:effectLst>
                  <a:outerShdw blurRad="41275" dist="20320" dir="1800000" algn="tl" rotWithShape="0">
                    <a:srgbClr val="000000">
                      <a:alpha val="40000"/>
                    </a:srgbClr>
                  </a:outerShdw>
                </a:effectLst>
                <a:latin typeface="Cooper Black" pitchFamily="18" charset="0"/>
              </a:rPr>
              <a:t> </a:t>
            </a:r>
            <a:r>
              <a:rPr lang="en-US" b="1" spc="300" dirty="0" smtClean="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ooper Black" pitchFamily="18" charset="0"/>
              </a:rPr>
              <a:t>Calendar Tool Belt</a:t>
            </a:r>
            <a:endParaRPr lang="en-US" b="1" spc="30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ooper Black" pitchFamily="18" charset="0"/>
            </a:endParaRPr>
          </a:p>
        </p:txBody>
      </p:sp>
      <p:sp>
        <p:nvSpPr>
          <p:cNvPr id="9" name="Title 1"/>
          <p:cNvSpPr txBox="1">
            <a:spLocks/>
          </p:cNvSpPr>
          <p:nvPr/>
        </p:nvSpPr>
        <p:spPr>
          <a:xfrm>
            <a:off x="152400" y="4399282"/>
            <a:ext cx="3029932" cy="2743200"/>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ln w="12700">
                  <a:solidFill>
                    <a:schemeClr val="tx2">
                      <a:satMod val="155000"/>
                    </a:schemeClr>
                  </a:solidFill>
                  <a:prstDash val="solid"/>
                </a:ln>
                <a:solidFill>
                  <a:srgbClr val="D4DFEF"/>
                </a:solidFill>
                <a:effectLst>
                  <a:outerShdw blurRad="41275" dist="20320" dir="1800000" algn="tl" rotWithShape="0">
                    <a:srgbClr val="000000">
                      <a:alpha val="40000"/>
                    </a:srgbClr>
                  </a:outerShdw>
                </a:effectLst>
                <a:latin typeface="Cooper Black" pitchFamily="18" charset="0"/>
              </a:rPr>
              <a:t>Off to tackle the</a:t>
            </a:r>
            <a:br>
              <a:rPr lang="en-US" sz="3600" b="1" dirty="0" smtClean="0">
                <a:ln w="12700">
                  <a:solidFill>
                    <a:schemeClr val="tx2">
                      <a:satMod val="155000"/>
                    </a:schemeClr>
                  </a:solidFill>
                  <a:prstDash val="solid"/>
                </a:ln>
                <a:solidFill>
                  <a:srgbClr val="D4DFEF"/>
                </a:solidFill>
                <a:effectLst>
                  <a:outerShdw blurRad="41275" dist="20320" dir="1800000" algn="tl" rotWithShape="0">
                    <a:srgbClr val="000000">
                      <a:alpha val="40000"/>
                    </a:srgbClr>
                  </a:outerShdw>
                </a:effectLst>
                <a:latin typeface="Cooper Black" pitchFamily="18" charset="0"/>
              </a:rPr>
            </a:br>
            <a:r>
              <a:rPr lang="en-US" sz="3600" b="1" dirty="0" smtClean="0">
                <a:ln w="12700">
                  <a:solidFill>
                    <a:schemeClr val="tx2">
                      <a:satMod val="155000"/>
                    </a:schemeClr>
                  </a:solidFill>
                  <a:prstDash val="solid"/>
                </a:ln>
                <a:solidFill>
                  <a:srgbClr val="D4DFEF"/>
                </a:solidFill>
                <a:effectLst>
                  <a:outerShdw blurRad="41275" dist="20320" dir="1800000" algn="tl" rotWithShape="0">
                    <a:srgbClr val="000000">
                      <a:alpha val="40000"/>
                    </a:srgbClr>
                  </a:outerShdw>
                </a:effectLst>
                <a:latin typeface="Cooper Black" pitchFamily="18" charset="0"/>
              </a:rPr>
              <a:t>task of</a:t>
            </a:r>
            <a:br>
              <a:rPr lang="en-US" sz="3600" b="1" dirty="0" smtClean="0">
                <a:ln w="12700">
                  <a:solidFill>
                    <a:schemeClr val="tx2">
                      <a:satMod val="155000"/>
                    </a:schemeClr>
                  </a:solidFill>
                  <a:prstDash val="solid"/>
                </a:ln>
                <a:solidFill>
                  <a:srgbClr val="D4DFEF"/>
                </a:solidFill>
                <a:effectLst>
                  <a:outerShdw blurRad="41275" dist="20320" dir="1800000" algn="tl" rotWithShape="0">
                    <a:srgbClr val="000000">
                      <a:alpha val="40000"/>
                    </a:srgbClr>
                  </a:outerShdw>
                </a:effectLst>
                <a:latin typeface="Cooper Black" pitchFamily="18" charset="0"/>
              </a:rPr>
            </a:br>
            <a:r>
              <a:rPr lang="en-US" sz="3600" b="1" dirty="0" err="1" smtClean="0">
                <a:ln w="12700">
                  <a:solidFill>
                    <a:schemeClr val="tx2">
                      <a:satMod val="155000"/>
                    </a:schemeClr>
                  </a:solidFill>
                  <a:prstDash val="solid"/>
                </a:ln>
                <a:solidFill>
                  <a:srgbClr val="D4DFEF"/>
                </a:solidFill>
                <a:effectLst>
                  <a:outerShdw blurRad="41275" dist="20320" dir="1800000" algn="tl" rotWithShape="0">
                    <a:srgbClr val="000000">
                      <a:alpha val="40000"/>
                    </a:srgbClr>
                  </a:outerShdw>
                </a:effectLst>
                <a:latin typeface="Cooper Black" pitchFamily="18" charset="0"/>
              </a:rPr>
              <a:t>Equi</a:t>
            </a:r>
            <a:r>
              <a:rPr lang="en-US" sz="3600" b="1" dirty="0" smtClean="0">
                <a:ln w="12700">
                  <a:solidFill>
                    <a:schemeClr val="tx2">
                      <a:satMod val="155000"/>
                    </a:schemeClr>
                  </a:solidFill>
                  <a:prstDash val="solid"/>
                </a:ln>
                <a:solidFill>
                  <a:srgbClr val="D4DFEF"/>
                </a:solidFill>
                <a:effectLst>
                  <a:outerShdw blurRad="41275" dist="20320" dir="1800000" algn="tl" rotWithShape="0">
                    <a:srgbClr val="000000">
                      <a:alpha val="40000"/>
                    </a:srgbClr>
                  </a:outerShdw>
                </a:effectLst>
                <a:latin typeface="Cooper Black" pitchFamily="18" charset="0"/>
              </a:rPr>
              <a:t>-LUX!</a:t>
            </a:r>
            <a:endParaRPr lang="en-US" sz="3600" b="1" dirty="0">
              <a:ln w="12700">
                <a:solidFill>
                  <a:schemeClr val="tx2">
                    <a:satMod val="155000"/>
                  </a:schemeClr>
                </a:solidFill>
                <a:prstDash val="solid"/>
              </a:ln>
              <a:solidFill>
                <a:srgbClr val="D4DFEF"/>
              </a:solidFill>
              <a:effectLst>
                <a:outerShdw blurRad="41275" dist="20320" dir="1800000" algn="tl" rotWithShape="0">
                  <a:srgbClr val="000000">
                    <a:alpha val="40000"/>
                  </a:srgbClr>
                </a:outerShdw>
              </a:effectLst>
              <a:latin typeface="Cooper Black" pitchFamily="18" charset="0"/>
            </a:endParaRPr>
          </a:p>
        </p:txBody>
      </p:sp>
      <p:pic>
        <p:nvPicPr>
          <p:cNvPr id="16" name="Picture 3" descr="C:\Users\Rae\Desktop\flowers snow yellow.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0" y="353536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5942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0"/>
                                        <p:tgtEl>
                                          <p:spTgt spid="9"/>
                                        </p:tgtEl>
                                      </p:cBhvr>
                                    </p:animEffect>
                                    <p:anim calcmode="lin" valueType="num">
                                      <p:cBhvr>
                                        <p:cTn id="8" dur="2500" fill="hold"/>
                                        <p:tgtEl>
                                          <p:spTgt spid="9"/>
                                        </p:tgtEl>
                                        <p:attrNameLst>
                                          <p:attrName>ppt_x</p:attrName>
                                        </p:attrNameLst>
                                      </p:cBhvr>
                                      <p:tavLst>
                                        <p:tav tm="0">
                                          <p:val>
                                            <p:strVal val="#ppt_x"/>
                                          </p:val>
                                        </p:tav>
                                        <p:tav tm="100000">
                                          <p:val>
                                            <p:strVal val="#ppt_x"/>
                                          </p:val>
                                        </p:tav>
                                      </p:tavLst>
                                    </p:anim>
                                    <p:anim calcmode="lin" valueType="num">
                                      <p:cBhvr>
                                        <p:cTn id="9" dur="2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6964680" cy="1143000"/>
          </a:xfrm>
        </p:spPr>
        <p:txBody>
          <a:bodyPr>
            <a:noAutofit/>
            <a:scene3d>
              <a:camera prst="orthographicFront"/>
              <a:lightRig rig="threePt" dir="t"/>
            </a:scene3d>
            <a:sp3d extrusionH="57150">
              <a:bevelT w="38100" h="38100"/>
            </a:sp3d>
          </a:bodyPr>
          <a:lstStyle/>
          <a:p>
            <a:r>
              <a:rPr lang="en-US" sz="4000" dirty="0" smtClean="0">
                <a:ln>
                  <a:solidFill>
                    <a:schemeClr val="accent3">
                      <a:lumMod val="40000"/>
                      <a:lumOff val="60000"/>
                    </a:schemeClr>
                  </a:solidFill>
                </a:ln>
                <a:solidFill>
                  <a:schemeClr val="accent2">
                    <a:lumMod val="50000"/>
                  </a:schemeClr>
                </a:solidFill>
                <a:latin typeface="Cooper Black" pitchFamily="18" charset="0"/>
              </a:rPr>
              <a:t>Many Options for Calendar Year-Start</a:t>
            </a:r>
            <a:endParaRPr lang="en-US" sz="4000" dirty="0">
              <a:ln>
                <a:solidFill>
                  <a:schemeClr val="accent3">
                    <a:lumMod val="40000"/>
                    <a:lumOff val="60000"/>
                  </a:schemeClr>
                </a:solidFill>
              </a:ln>
              <a:solidFill>
                <a:schemeClr val="accent2">
                  <a:lumMod val="50000"/>
                </a:schemeClr>
              </a:solidFill>
              <a:latin typeface="Cooper Black" pitchFamily="18" charset="0"/>
            </a:endParaRPr>
          </a:p>
        </p:txBody>
      </p:sp>
      <p:sp>
        <p:nvSpPr>
          <p:cNvPr id="3" name="Content Placeholder 2"/>
          <p:cNvSpPr>
            <a:spLocks noGrp="1"/>
          </p:cNvSpPr>
          <p:nvPr>
            <p:ph sz="half" idx="1"/>
          </p:nvPr>
        </p:nvSpPr>
        <p:spPr>
          <a:xfrm>
            <a:off x="228600" y="1447800"/>
            <a:ext cx="4038600" cy="5105400"/>
          </a:xfrm>
        </p:spPr>
        <p:txBody>
          <a:bodyPr>
            <a:normAutofit lnSpcReduction="10000"/>
            <a:scene3d>
              <a:camera prst="orthographicFront"/>
              <a:lightRig rig="threePt" dir="t"/>
            </a:scene3d>
            <a:sp3d extrusionH="57150">
              <a:bevelT w="38100" h="38100"/>
            </a:sp3d>
          </a:bodyPr>
          <a:lstStyle/>
          <a:p>
            <a:r>
              <a:rPr lang="en-US" b="1" dirty="0" smtClean="0">
                <a:solidFill>
                  <a:schemeClr val="accent2">
                    <a:lumMod val="50000"/>
                  </a:schemeClr>
                </a:solidFill>
              </a:rPr>
              <a:t>Equinox &amp; 1</a:t>
            </a:r>
            <a:r>
              <a:rPr lang="en-US" b="1" baseline="30000" dirty="0" smtClean="0">
                <a:solidFill>
                  <a:schemeClr val="accent2">
                    <a:lumMod val="50000"/>
                  </a:schemeClr>
                </a:solidFill>
              </a:rPr>
              <a:t>st</a:t>
            </a:r>
            <a:r>
              <a:rPr lang="en-US" b="1" dirty="0" smtClean="0">
                <a:solidFill>
                  <a:schemeClr val="accent2">
                    <a:lumMod val="50000"/>
                  </a:schemeClr>
                </a:solidFill>
              </a:rPr>
              <a:t> new moon AFTER equinox</a:t>
            </a:r>
          </a:p>
          <a:p>
            <a:r>
              <a:rPr lang="en-US" b="1" dirty="0" smtClean="0">
                <a:solidFill>
                  <a:schemeClr val="accent2">
                    <a:lumMod val="50000"/>
                  </a:schemeClr>
                </a:solidFill>
              </a:rPr>
              <a:t>Equinox &amp; new moon CLOSEST to equinox</a:t>
            </a:r>
          </a:p>
          <a:p>
            <a:r>
              <a:rPr lang="en-US" b="1" dirty="0" smtClean="0">
                <a:solidFill>
                  <a:schemeClr val="accent2">
                    <a:lumMod val="50000"/>
                  </a:schemeClr>
                </a:solidFill>
              </a:rPr>
              <a:t>Equinox &amp; Abib of Barley AFTER equinox</a:t>
            </a:r>
          </a:p>
          <a:p>
            <a:r>
              <a:rPr lang="en-US" b="1" dirty="0" smtClean="0">
                <a:solidFill>
                  <a:srgbClr val="0070C0"/>
                </a:solidFill>
              </a:rPr>
              <a:t>Equinox &amp; 1</a:t>
            </a:r>
            <a:r>
              <a:rPr lang="en-US" b="1" baseline="30000" dirty="0" smtClean="0">
                <a:solidFill>
                  <a:srgbClr val="0070C0"/>
                </a:solidFill>
              </a:rPr>
              <a:t>st</a:t>
            </a:r>
            <a:r>
              <a:rPr lang="en-US" b="1" dirty="0" smtClean="0">
                <a:solidFill>
                  <a:srgbClr val="0070C0"/>
                </a:solidFill>
              </a:rPr>
              <a:t> day of calendar AFTER shadow sign </a:t>
            </a:r>
            <a:br>
              <a:rPr lang="en-US" b="1" dirty="0" smtClean="0">
                <a:solidFill>
                  <a:srgbClr val="0070C0"/>
                </a:solidFill>
              </a:rPr>
            </a:br>
            <a:r>
              <a:rPr lang="en-US" b="1" dirty="0" smtClean="0">
                <a:solidFill>
                  <a:srgbClr val="0070C0"/>
                </a:solidFill>
              </a:rPr>
              <a:t>(</a:t>
            </a:r>
            <a:r>
              <a:rPr lang="en-US" b="1" dirty="0" err="1" smtClean="0">
                <a:solidFill>
                  <a:srgbClr val="0070C0"/>
                </a:solidFill>
              </a:rPr>
              <a:t>eg</a:t>
            </a:r>
            <a:r>
              <a:rPr lang="en-US" b="1" dirty="0" smtClean="0">
                <a:solidFill>
                  <a:srgbClr val="0070C0"/>
                </a:solidFill>
              </a:rPr>
              <a:t>: The Covenant Calendar of Yahuah - </a:t>
            </a:r>
            <a:r>
              <a:rPr lang="en-US" b="1" dirty="0" smtClean="0">
                <a:solidFill>
                  <a:srgbClr val="FF0000"/>
                </a:solidFill>
              </a:rPr>
              <a:t>also Enoch Calendar!</a:t>
            </a:r>
            <a:r>
              <a:rPr lang="en-US" b="1" dirty="0" smtClean="0">
                <a:solidFill>
                  <a:srgbClr val="0070C0"/>
                </a:solidFill>
              </a:rPr>
              <a:t>)</a:t>
            </a:r>
            <a:endParaRPr lang="en-US" b="1" dirty="0">
              <a:solidFill>
                <a:srgbClr val="0070C0"/>
              </a:solidFill>
            </a:endParaRPr>
          </a:p>
        </p:txBody>
      </p:sp>
      <p:sp>
        <p:nvSpPr>
          <p:cNvPr id="5" name="Slide Number Placeholder 4"/>
          <p:cNvSpPr>
            <a:spLocks noGrp="1"/>
          </p:cNvSpPr>
          <p:nvPr>
            <p:ph type="sldNum" sz="quarter" idx="12"/>
          </p:nvPr>
        </p:nvSpPr>
        <p:spPr/>
        <p:txBody>
          <a:bodyPr/>
          <a:lstStyle/>
          <a:p>
            <a:fld id="{E8A709BF-5144-4E0C-93F2-78512D165852}" type="slidenum">
              <a:rPr lang="en-US" smtClean="0"/>
              <a:t>7</a:t>
            </a:fld>
            <a:endParaRPr lang="en-US"/>
          </a:p>
        </p:txBody>
      </p:sp>
      <p:pic>
        <p:nvPicPr>
          <p:cNvPr id="7171" name="Picture 3" descr="C:\Users\Rae\Desktop\calendar edit 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1"/>
            <a:ext cx="2057400" cy="208463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4343400" y="1447800"/>
            <a:ext cx="4572000" cy="4038600"/>
          </a:xfrm>
        </p:spPr>
        <p:txBody>
          <a:bodyPr>
            <a:normAutofit lnSpcReduction="10000"/>
            <a:scene3d>
              <a:camera prst="orthographicFront"/>
              <a:lightRig rig="threePt" dir="t"/>
            </a:scene3d>
            <a:sp3d extrusionH="57150">
              <a:bevelT w="38100" h="38100"/>
            </a:sp3d>
          </a:bodyPr>
          <a:lstStyle/>
          <a:p>
            <a:r>
              <a:rPr lang="en-US" b="1" dirty="0" err="1" smtClean="0">
                <a:solidFill>
                  <a:schemeClr val="accent2">
                    <a:lumMod val="50000"/>
                  </a:schemeClr>
                </a:solidFill>
              </a:rPr>
              <a:t>equi</a:t>
            </a:r>
            <a:r>
              <a:rPr lang="en-US" b="1" dirty="0" smtClean="0">
                <a:solidFill>
                  <a:schemeClr val="accent2">
                    <a:lumMod val="50000"/>
                  </a:schemeClr>
                </a:solidFill>
              </a:rPr>
              <a:t>-LUX and 1</a:t>
            </a:r>
            <a:r>
              <a:rPr lang="en-US" b="1" baseline="30000" dirty="0" smtClean="0">
                <a:solidFill>
                  <a:schemeClr val="accent2">
                    <a:lumMod val="50000"/>
                  </a:schemeClr>
                </a:solidFill>
              </a:rPr>
              <a:t>st</a:t>
            </a:r>
            <a:r>
              <a:rPr lang="en-US" b="1" dirty="0" smtClean="0">
                <a:solidFill>
                  <a:schemeClr val="accent2">
                    <a:lumMod val="50000"/>
                  </a:schemeClr>
                </a:solidFill>
              </a:rPr>
              <a:t> </a:t>
            </a:r>
            <a:br>
              <a:rPr lang="en-US" b="1" dirty="0" smtClean="0">
                <a:solidFill>
                  <a:schemeClr val="accent2">
                    <a:lumMod val="50000"/>
                  </a:schemeClr>
                </a:solidFill>
              </a:rPr>
            </a:br>
            <a:r>
              <a:rPr lang="en-US" b="1" dirty="0" smtClean="0">
                <a:solidFill>
                  <a:schemeClr val="accent2">
                    <a:lumMod val="50000"/>
                  </a:schemeClr>
                </a:solidFill>
              </a:rPr>
              <a:t>new moon AFTER </a:t>
            </a:r>
            <a:r>
              <a:rPr lang="en-US" b="1" dirty="0" err="1" smtClean="0">
                <a:solidFill>
                  <a:schemeClr val="accent2">
                    <a:lumMod val="50000"/>
                  </a:schemeClr>
                </a:solidFill>
              </a:rPr>
              <a:t>equi</a:t>
            </a:r>
            <a:r>
              <a:rPr lang="en-US" b="1" dirty="0" smtClean="0">
                <a:solidFill>
                  <a:schemeClr val="accent2">
                    <a:lumMod val="50000"/>
                  </a:schemeClr>
                </a:solidFill>
              </a:rPr>
              <a:t>-LUX</a:t>
            </a:r>
          </a:p>
          <a:p>
            <a:r>
              <a:rPr lang="en-US" b="1" dirty="0" err="1" smtClean="0">
                <a:solidFill>
                  <a:schemeClr val="accent2">
                    <a:lumMod val="50000"/>
                  </a:schemeClr>
                </a:solidFill>
              </a:rPr>
              <a:t>equi</a:t>
            </a:r>
            <a:r>
              <a:rPr lang="en-US" b="1" dirty="0" smtClean="0">
                <a:solidFill>
                  <a:schemeClr val="accent2">
                    <a:lumMod val="50000"/>
                  </a:schemeClr>
                </a:solidFill>
              </a:rPr>
              <a:t>-LUX and 1</a:t>
            </a:r>
            <a:r>
              <a:rPr lang="en-US" b="1" baseline="30000" dirty="0" smtClean="0">
                <a:solidFill>
                  <a:schemeClr val="accent2">
                    <a:lumMod val="50000"/>
                  </a:schemeClr>
                </a:solidFill>
              </a:rPr>
              <a:t>st</a:t>
            </a:r>
            <a:r>
              <a:rPr lang="en-US" b="1" dirty="0" smtClean="0">
                <a:solidFill>
                  <a:schemeClr val="accent2">
                    <a:lumMod val="50000"/>
                  </a:schemeClr>
                </a:solidFill>
              </a:rPr>
              <a:t> new moon CLOSEST to </a:t>
            </a:r>
            <a:r>
              <a:rPr lang="en-US" b="1" dirty="0" err="1" smtClean="0">
                <a:solidFill>
                  <a:schemeClr val="accent2">
                    <a:lumMod val="50000"/>
                  </a:schemeClr>
                </a:solidFill>
              </a:rPr>
              <a:t>equi</a:t>
            </a:r>
            <a:r>
              <a:rPr lang="en-US" b="1" dirty="0" smtClean="0">
                <a:solidFill>
                  <a:schemeClr val="accent2">
                    <a:lumMod val="50000"/>
                  </a:schemeClr>
                </a:solidFill>
              </a:rPr>
              <a:t>-LUX</a:t>
            </a:r>
          </a:p>
          <a:p>
            <a:r>
              <a:rPr lang="en-US" b="1" dirty="0" err="1" smtClean="0">
                <a:solidFill>
                  <a:srgbClr val="006600"/>
                </a:solidFill>
              </a:rPr>
              <a:t>equi</a:t>
            </a:r>
            <a:r>
              <a:rPr lang="en-US" b="1" dirty="0" smtClean="0">
                <a:solidFill>
                  <a:srgbClr val="006600"/>
                </a:solidFill>
              </a:rPr>
              <a:t>-LUX and Abib of Barley</a:t>
            </a:r>
          </a:p>
          <a:p>
            <a:r>
              <a:rPr lang="en-US" b="1" dirty="0" smtClean="0">
                <a:solidFill>
                  <a:srgbClr val="FF0000"/>
                </a:solidFill>
              </a:rPr>
              <a:t>And this:  Altitude has something to do with </a:t>
            </a:r>
            <a:br>
              <a:rPr lang="en-US" b="1" dirty="0" smtClean="0">
                <a:solidFill>
                  <a:srgbClr val="FF0000"/>
                </a:solidFill>
              </a:rPr>
            </a:br>
            <a:r>
              <a:rPr lang="en-US" b="1" dirty="0" smtClean="0">
                <a:solidFill>
                  <a:srgbClr val="FF0000"/>
                </a:solidFill>
              </a:rPr>
              <a:t>when the day begins?!</a:t>
            </a:r>
            <a:endParaRPr lang="en-US" b="1" dirty="0">
              <a:solidFill>
                <a:srgbClr val="FF0000"/>
              </a:solidFill>
            </a:endParaRPr>
          </a:p>
        </p:txBody>
      </p:sp>
      <p:sp>
        <p:nvSpPr>
          <p:cNvPr id="6" name="Rectangle 5"/>
          <p:cNvSpPr/>
          <p:nvPr/>
        </p:nvSpPr>
        <p:spPr>
          <a:xfrm>
            <a:off x="4402166" y="5228272"/>
            <a:ext cx="4284634" cy="1477328"/>
          </a:xfrm>
          <a:prstGeom prst="rect">
            <a:avLst/>
          </a:prstGeom>
          <a:solidFill>
            <a:schemeClr val="accent2">
              <a:lumMod val="50000"/>
            </a:schemeClr>
          </a:solidFill>
          <a:scene3d>
            <a:camera prst="orthographicFront"/>
            <a:lightRig rig="threePt" dir="t"/>
          </a:scene3d>
          <a:sp3d>
            <a:bevelT w="152400" h="50800" prst="softRound"/>
          </a:sp3d>
        </p:spPr>
        <p:txBody>
          <a:bodyPr wrap="none" lIns="91440" tIns="45720" rIns="91440" bIns="45720">
            <a:spAutoFit/>
            <a:sp3d extrusionH="57150">
              <a:bevelT h="25400" prst="softRound"/>
            </a:sp3d>
          </a:bodyPr>
          <a:lstStyle/>
          <a:p>
            <a:pPr algn="ct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Covenant Calendar &amp;</a:t>
            </a:r>
            <a:b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Enoch Calendar are</a:t>
            </a:r>
            <a:b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not near the same!</a:t>
            </a:r>
            <a:endParaRPr lang="en-US" sz="3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endParaRPr>
          </a:p>
        </p:txBody>
      </p:sp>
    </p:spTree>
    <p:extLst>
      <p:ext uri="{BB962C8B-B14F-4D97-AF65-F5344CB8AC3E}">
        <p14:creationId xmlns:p14="http://schemas.microsoft.com/office/powerpoint/2010/main" val="926207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left)">
                                      <p:cBhvr>
                                        <p:cTn id="17" dur="175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175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wipe(left)">
                                      <p:cBhvr>
                                        <p:cTn id="27" dur="175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wipe(left)">
                                      <p:cBhvr>
                                        <p:cTn id="32" dur="175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wipe(left)">
                                      <p:cBhvr>
                                        <p:cTn id="37" dur="175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9000" r="-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threePt" dir="t"/>
            </a:scene3d>
            <a:sp3d extrusionH="57150">
              <a:bevelT w="38100" h="38100"/>
            </a:sp3d>
          </a:bodyPr>
          <a:lstStyle/>
          <a:p>
            <a:r>
              <a:rPr lang="en-US" sz="4800" dirty="0" smtClean="0">
                <a:ln>
                  <a:solidFill>
                    <a:schemeClr val="accent2">
                      <a:lumMod val="75000"/>
                    </a:schemeClr>
                  </a:solidFill>
                </a:ln>
                <a:solidFill>
                  <a:schemeClr val="accent3"/>
                </a:solidFill>
                <a:latin typeface="Cooper Black" pitchFamily="18" charset="0"/>
              </a:rPr>
              <a:t>The Calendar Challenge</a:t>
            </a:r>
            <a:endParaRPr lang="en-US" sz="4800" dirty="0">
              <a:ln>
                <a:solidFill>
                  <a:schemeClr val="accent2">
                    <a:lumMod val="75000"/>
                  </a:schemeClr>
                </a:solidFill>
              </a:ln>
              <a:solidFill>
                <a:schemeClr val="accent3"/>
              </a:solidFill>
              <a:latin typeface="Cooper Black" pitchFamily="18" charset="0"/>
            </a:endParaRPr>
          </a:p>
        </p:txBody>
      </p:sp>
      <p:pic>
        <p:nvPicPr>
          <p:cNvPr id="5" name="Picture 3" descr="C:\Users\Rae\Desktop\calendar edit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6539" y="1488645"/>
            <a:ext cx="2817461" cy="285475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194" name="Picture 2" descr="C:\Users\Rae\Desktop\equinox tulips.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953000"/>
            <a:ext cx="9144000" cy="28829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E8A709BF-5144-4E0C-93F2-78512D165852}" type="slidenum">
              <a:rPr lang="en-US" smtClean="0"/>
              <a:t>8</a:t>
            </a:fld>
            <a:endParaRPr lang="en-US" dirty="0"/>
          </a:p>
        </p:txBody>
      </p:sp>
      <p:sp>
        <p:nvSpPr>
          <p:cNvPr id="3" name="Content Placeholder 2"/>
          <p:cNvSpPr>
            <a:spLocks noGrp="1"/>
          </p:cNvSpPr>
          <p:nvPr>
            <p:ph idx="1"/>
          </p:nvPr>
        </p:nvSpPr>
        <p:spPr>
          <a:xfrm>
            <a:off x="304800" y="1143000"/>
            <a:ext cx="7961930" cy="4830763"/>
          </a:xfrm>
        </p:spPr>
        <p:txBody>
          <a:bodyPr>
            <a:normAutofit fontScale="85000" lnSpcReduction="10000"/>
          </a:bodyPr>
          <a:lstStyle/>
          <a:p>
            <a:r>
              <a:rPr lang="en-US" b="1" u="sng" dirty="0" smtClean="0">
                <a:ln>
                  <a:solidFill>
                    <a:schemeClr val="tx1"/>
                  </a:solidFill>
                </a:ln>
                <a:solidFill>
                  <a:schemeClr val="accent2">
                    <a:lumMod val="50000"/>
                  </a:schemeClr>
                </a:solidFill>
              </a:rPr>
              <a:t>Most</a:t>
            </a:r>
            <a:r>
              <a:rPr lang="en-US" b="1" dirty="0" smtClean="0">
                <a:ln>
                  <a:solidFill>
                    <a:schemeClr val="tx1"/>
                  </a:solidFill>
                </a:ln>
                <a:solidFill>
                  <a:schemeClr val="accent2">
                    <a:lumMod val="50000"/>
                  </a:schemeClr>
                </a:solidFill>
              </a:rPr>
              <a:t> calendars historically </a:t>
            </a:r>
            <a:r>
              <a:rPr lang="en-US" b="1" u="sng" dirty="0" smtClean="0">
                <a:ln>
                  <a:solidFill>
                    <a:schemeClr val="tx1"/>
                  </a:solidFill>
                </a:ln>
                <a:solidFill>
                  <a:schemeClr val="accent2">
                    <a:lumMod val="50000"/>
                  </a:schemeClr>
                </a:solidFill>
              </a:rPr>
              <a:t>used to</a:t>
            </a:r>
            <a:r>
              <a:rPr lang="en-US" b="1" dirty="0" smtClean="0">
                <a:ln>
                  <a:solidFill>
                    <a:schemeClr val="tx1"/>
                  </a:solidFill>
                </a:ln>
                <a:solidFill>
                  <a:schemeClr val="accent2">
                    <a:lumMod val="50000"/>
                  </a:schemeClr>
                </a:solidFill>
              </a:rPr>
              <a:t> always calculate the feast dates from the vernal equinox.</a:t>
            </a:r>
          </a:p>
          <a:p>
            <a:r>
              <a:rPr lang="en-US" b="1" dirty="0" smtClean="0">
                <a:ln>
                  <a:solidFill>
                    <a:schemeClr val="tx1"/>
                  </a:solidFill>
                </a:ln>
              </a:rPr>
              <a:t>No one ever heard of an </a:t>
            </a:r>
            <a:r>
              <a:rPr lang="en-US" b="1" dirty="0" err="1" smtClean="0">
                <a:ln>
                  <a:solidFill>
                    <a:schemeClr val="tx1"/>
                  </a:solidFill>
                </a:ln>
              </a:rPr>
              <a:t>equi</a:t>
            </a:r>
            <a:r>
              <a:rPr lang="en-US" b="1" dirty="0" smtClean="0">
                <a:ln>
                  <a:solidFill>
                    <a:schemeClr val="tx1"/>
                  </a:solidFill>
                </a:ln>
              </a:rPr>
              <a:t>-</a:t>
            </a:r>
            <a:r>
              <a:rPr lang="en-US" b="1" u="sng" dirty="0" smtClean="0">
                <a:ln>
                  <a:solidFill>
                    <a:schemeClr val="tx1"/>
                  </a:solidFill>
                </a:ln>
              </a:rPr>
              <a:t>LUX</a:t>
            </a:r>
            <a:r>
              <a:rPr lang="en-US" b="1" dirty="0" smtClean="0">
                <a:ln>
                  <a:solidFill>
                    <a:schemeClr val="tx1"/>
                  </a:solidFill>
                </a:ln>
              </a:rPr>
              <a:t>! </a:t>
            </a:r>
          </a:p>
          <a:p>
            <a:pPr>
              <a:lnSpc>
                <a:spcPct val="120000"/>
              </a:lnSpc>
            </a:pPr>
            <a:r>
              <a:rPr lang="en-US" b="1" dirty="0" smtClean="0">
                <a:ln>
                  <a:solidFill>
                    <a:schemeClr val="tx1"/>
                  </a:solidFill>
                </a:ln>
                <a:solidFill>
                  <a:schemeClr val="accent6">
                    <a:lumMod val="75000"/>
                  </a:schemeClr>
                </a:solidFill>
              </a:rPr>
              <a:t>With the abundance and variety of </a:t>
            </a:r>
            <a:br>
              <a:rPr lang="en-US" b="1" dirty="0" smtClean="0">
                <a:ln>
                  <a:solidFill>
                    <a:schemeClr val="tx1"/>
                  </a:solidFill>
                </a:ln>
                <a:solidFill>
                  <a:schemeClr val="accent6">
                    <a:lumMod val="75000"/>
                  </a:schemeClr>
                </a:solidFill>
              </a:rPr>
            </a:br>
            <a:r>
              <a:rPr lang="en-US" b="1" dirty="0" smtClean="0">
                <a:ln>
                  <a:solidFill>
                    <a:schemeClr val="tx1"/>
                  </a:solidFill>
                </a:ln>
                <a:solidFill>
                  <a:schemeClr val="accent6">
                    <a:lumMod val="75000"/>
                  </a:schemeClr>
                </a:solidFill>
              </a:rPr>
              <a:t>new feast calendars flooding this area, </a:t>
            </a:r>
            <a:br>
              <a:rPr lang="en-US" b="1" dirty="0" smtClean="0">
                <a:ln>
                  <a:solidFill>
                    <a:schemeClr val="tx1"/>
                  </a:solidFill>
                </a:ln>
                <a:solidFill>
                  <a:schemeClr val="accent6">
                    <a:lumMod val="75000"/>
                  </a:schemeClr>
                </a:solidFill>
              </a:rPr>
            </a:br>
            <a:r>
              <a:rPr lang="en-US" b="1" dirty="0" err="1" smtClean="0">
                <a:ln>
                  <a:solidFill>
                    <a:schemeClr val="tx1"/>
                  </a:solidFill>
                </a:ln>
                <a:solidFill>
                  <a:schemeClr val="accent6">
                    <a:lumMod val="75000"/>
                  </a:schemeClr>
                </a:solidFill>
              </a:rPr>
              <a:t>equi</a:t>
            </a:r>
            <a:r>
              <a:rPr lang="en-US" b="1" dirty="0" smtClean="0">
                <a:ln>
                  <a:solidFill>
                    <a:schemeClr val="tx1"/>
                  </a:solidFill>
                </a:ln>
                <a:solidFill>
                  <a:schemeClr val="accent6">
                    <a:lumMod val="75000"/>
                  </a:schemeClr>
                </a:solidFill>
              </a:rPr>
              <a:t>-</a:t>
            </a:r>
            <a:r>
              <a:rPr lang="en-US" b="1" u="sng" dirty="0" smtClean="0">
                <a:ln>
                  <a:solidFill>
                    <a:schemeClr val="tx1"/>
                  </a:solidFill>
                </a:ln>
                <a:solidFill>
                  <a:schemeClr val="accent6">
                    <a:lumMod val="75000"/>
                  </a:schemeClr>
                </a:solidFill>
              </a:rPr>
              <a:t>LUX</a:t>
            </a:r>
            <a:r>
              <a:rPr lang="en-US" b="1" dirty="0" smtClean="0">
                <a:ln>
                  <a:solidFill>
                    <a:schemeClr val="tx1"/>
                  </a:solidFill>
                </a:ln>
                <a:solidFill>
                  <a:schemeClr val="accent6">
                    <a:lumMod val="75000"/>
                  </a:schemeClr>
                </a:solidFill>
              </a:rPr>
              <a:t> is beginning to bloom!  Why? </a:t>
            </a:r>
          </a:p>
          <a:p>
            <a:pPr>
              <a:lnSpc>
                <a:spcPct val="120000"/>
              </a:lnSpc>
            </a:pPr>
            <a:r>
              <a:rPr lang="en-US" b="1" dirty="0" smtClean="0">
                <a:ln>
                  <a:solidFill>
                    <a:schemeClr val="tx1"/>
                  </a:solidFill>
                </a:ln>
                <a:solidFill>
                  <a:schemeClr val="accent2">
                    <a:lumMod val="50000"/>
                  </a:schemeClr>
                </a:solidFill>
              </a:rPr>
              <a:t>Maybe it has something to do with the Enoch Calendar – the closest counterfeit to Yahuah’s Covenant Calendar today. </a:t>
            </a:r>
          </a:p>
          <a:p>
            <a:r>
              <a:rPr lang="en-US" b="1" dirty="0" smtClean="0">
                <a:ln>
                  <a:solidFill>
                    <a:schemeClr val="tx1"/>
                  </a:solidFill>
                </a:ln>
                <a:solidFill>
                  <a:schemeClr val="tx2"/>
                </a:solidFill>
              </a:rPr>
              <a:t>Guess what?  The Enoch calendar uses </a:t>
            </a:r>
            <a:r>
              <a:rPr lang="en-US" b="1" u="sng" dirty="0" smtClean="0">
                <a:ln>
                  <a:solidFill>
                    <a:schemeClr val="tx1"/>
                  </a:solidFill>
                </a:ln>
                <a:solidFill>
                  <a:schemeClr val="tx2"/>
                </a:solidFill>
              </a:rPr>
              <a:t>equinox</a:t>
            </a:r>
            <a:r>
              <a:rPr lang="en-US" b="1" dirty="0" smtClean="0">
                <a:ln>
                  <a:solidFill>
                    <a:schemeClr val="tx1"/>
                  </a:solidFill>
                </a:ln>
                <a:solidFill>
                  <a:schemeClr val="tx2"/>
                </a:solidFill>
              </a:rPr>
              <a:t>! </a:t>
            </a:r>
            <a:endParaRPr lang="en-US" b="1" dirty="0">
              <a:ln>
                <a:solidFill>
                  <a:schemeClr val="tx1"/>
                </a:solidFill>
              </a:ln>
              <a:solidFill>
                <a:schemeClr val="tx2"/>
              </a:solidFill>
            </a:endParaRPr>
          </a:p>
        </p:txBody>
      </p:sp>
      <p:pic>
        <p:nvPicPr>
          <p:cNvPr id="7" name="Picture 5"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8366" y="434340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9966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980" y="762000"/>
            <a:ext cx="8488020" cy="5715000"/>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marL="0" indent="0">
              <a:buNone/>
            </a:pPr>
            <a:r>
              <a:rPr lang="en-US" sz="2800" b="1" dirty="0" smtClean="0">
                <a:ln w="50800"/>
                <a:solidFill>
                  <a:schemeClr val="bg1">
                    <a:shade val="50000"/>
                  </a:schemeClr>
                </a:solidFill>
                <a:latin typeface="Comic Sans MS" pitchFamily="66" charset="0"/>
              </a:rPr>
              <a:t>To examine the </a:t>
            </a:r>
            <a:r>
              <a:rPr lang="en-US" sz="2800" b="1" dirty="0" err="1" smtClean="0">
                <a:ln w="50800"/>
                <a:solidFill>
                  <a:schemeClr val="bg1">
                    <a:shade val="50000"/>
                  </a:schemeClr>
                </a:solidFill>
                <a:latin typeface="Comic Sans MS" pitchFamily="66" charset="0"/>
              </a:rPr>
              <a:t>equi</a:t>
            </a:r>
            <a:r>
              <a:rPr lang="en-US" sz="2800" b="1" dirty="0" smtClean="0">
                <a:ln w="50800"/>
                <a:solidFill>
                  <a:schemeClr val="bg1">
                    <a:shade val="50000"/>
                  </a:schemeClr>
                </a:solidFill>
                <a:latin typeface="Comic Sans MS" pitchFamily="66" charset="0"/>
              </a:rPr>
              <a:t>-LUX problem is a </a:t>
            </a:r>
            <a:br>
              <a:rPr lang="en-US" sz="2800" b="1" dirty="0" smtClean="0">
                <a:ln w="50800"/>
                <a:solidFill>
                  <a:schemeClr val="bg1">
                    <a:shade val="50000"/>
                  </a:schemeClr>
                </a:solidFill>
                <a:latin typeface="Comic Sans MS" pitchFamily="66" charset="0"/>
              </a:rPr>
            </a:br>
            <a:r>
              <a:rPr lang="en-US" sz="2800" b="1" dirty="0" smtClean="0">
                <a:ln w="50800"/>
                <a:solidFill>
                  <a:schemeClr val="bg1">
                    <a:shade val="50000"/>
                  </a:schemeClr>
                </a:solidFill>
                <a:latin typeface="Comic Sans MS" pitchFamily="66" charset="0"/>
              </a:rPr>
              <a:t>huge study so only 6 mystery areas </a:t>
            </a:r>
            <a:br>
              <a:rPr lang="en-US" sz="2800" b="1" dirty="0" smtClean="0">
                <a:ln w="50800"/>
                <a:solidFill>
                  <a:schemeClr val="bg1">
                    <a:shade val="50000"/>
                  </a:schemeClr>
                </a:solidFill>
                <a:latin typeface="Comic Sans MS" pitchFamily="66" charset="0"/>
              </a:rPr>
            </a:br>
            <a:r>
              <a:rPr lang="en-US" sz="2800" b="1" dirty="0" smtClean="0">
                <a:ln w="50800"/>
                <a:solidFill>
                  <a:schemeClr val="bg1">
                    <a:shade val="50000"/>
                  </a:schemeClr>
                </a:solidFill>
                <a:latin typeface="Comic Sans MS" pitchFamily="66" charset="0"/>
              </a:rPr>
              <a:t>will be examined today.</a:t>
            </a:r>
            <a:r>
              <a:rPr lang="en-US" sz="2800" b="1" dirty="0" smtClean="0">
                <a:ln w="50800"/>
                <a:solidFill>
                  <a:schemeClr val="bg1">
                    <a:shade val="50000"/>
                  </a:schemeClr>
                </a:solidFill>
              </a:rPr>
              <a:t/>
            </a:r>
            <a:br>
              <a:rPr lang="en-US" sz="2800" b="1" dirty="0" smtClean="0">
                <a:ln w="50800"/>
                <a:solidFill>
                  <a:schemeClr val="bg1">
                    <a:shade val="50000"/>
                  </a:schemeClr>
                </a:solidFill>
              </a:rPr>
            </a:br>
            <a:endParaRPr lang="en-US" sz="2800" b="1" dirty="0" smtClean="0">
              <a:ln w="50800"/>
              <a:solidFill>
                <a:schemeClr val="bg1">
                  <a:shade val="50000"/>
                </a:schemeClr>
              </a:solidFill>
            </a:endParaRPr>
          </a:p>
          <a:p>
            <a:pPr marL="742950" indent="-742950">
              <a:buAutoNum type="arabicPeriod"/>
            </a:pPr>
            <a:r>
              <a:rPr lang="en-US" sz="2800" b="1" dirty="0" smtClean="0">
                <a:ln w="11430"/>
                <a:solidFill>
                  <a:schemeClr val="accent3"/>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Constantine gets </a:t>
            </a:r>
            <a:br>
              <a:rPr lang="en-US" sz="2800" b="1" dirty="0" smtClean="0">
                <a:ln w="11430"/>
                <a:solidFill>
                  <a:schemeClr val="accent3"/>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2800" b="1" dirty="0" smtClean="0">
                <a:ln w="11430"/>
                <a:solidFill>
                  <a:schemeClr val="accent3"/>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the blame</a:t>
            </a:r>
          </a:p>
          <a:p>
            <a:pPr marL="742950" indent="-742950">
              <a:buAutoNum type="arabicPeriod"/>
            </a:pPr>
            <a:r>
              <a:rPr lang="en-US" sz="2800" b="1" dirty="0" smtClean="0">
                <a:ln w="11430"/>
                <a:solidFill>
                  <a:schemeClr val="bg2">
                    <a:lumMod val="9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Confusing Calendars</a:t>
            </a:r>
          </a:p>
          <a:p>
            <a:pPr marL="742950" indent="-742950">
              <a:buAutoNum type="arabicPeriod"/>
            </a:pPr>
            <a:r>
              <a:rPr lang="en-US" sz="2800" b="1" dirty="0" err="1" smtClean="0">
                <a:ln w="11430"/>
                <a:solidFill>
                  <a:schemeClr val="accent3"/>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Equi</a:t>
            </a:r>
            <a:r>
              <a:rPr lang="en-US" sz="2800" b="1" dirty="0" smtClean="0">
                <a:ln w="11430"/>
                <a:solidFill>
                  <a:schemeClr val="accent3"/>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-LUX Disunity </a:t>
            </a:r>
          </a:p>
          <a:p>
            <a:pPr marL="742950" indent="-742950">
              <a:buAutoNum type="arabicPeriod"/>
            </a:pPr>
            <a:r>
              <a:rPr lang="en-US" sz="2800" b="1" dirty="0" smtClean="0">
                <a:ln w="11430"/>
                <a:solidFill>
                  <a:schemeClr val="bg2">
                    <a:lumMod val="9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Hebrew Evening Definition</a:t>
            </a:r>
          </a:p>
          <a:p>
            <a:pPr marL="742950" indent="-742950">
              <a:buAutoNum type="arabicPeriod"/>
            </a:pPr>
            <a:r>
              <a:rPr lang="en-US" sz="2800" b="1" dirty="0" smtClean="0">
                <a:ln w="11430"/>
                <a:solidFill>
                  <a:schemeClr val="accent3"/>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Looking to the Sun!</a:t>
            </a:r>
          </a:p>
          <a:p>
            <a:pPr marL="742950" indent="-742950">
              <a:buAutoNum type="arabicPeriod"/>
            </a:pPr>
            <a:r>
              <a:rPr lang="en-US" sz="2800" b="1" dirty="0" smtClean="0">
                <a:ln w="11430"/>
                <a:solidFill>
                  <a:schemeClr val="bg2">
                    <a:lumMod val="9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Mystery Question from Yahuah</a:t>
            </a:r>
          </a:p>
          <a:p>
            <a:pPr marL="742950" indent="-742950">
              <a:buAutoNum type="arabicPeriod"/>
            </a:pPr>
            <a:endParaRPr lang="en-US" sz="44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9</a:t>
            </a:fld>
            <a:endParaRPr lang="en-US" dirty="0">
              <a:solidFill>
                <a:schemeClr val="bg1"/>
              </a:solidFill>
            </a:endParaRPr>
          </a:p>
        </p:txBody>
      </p:sp>
      <p:sp>
        <p:nvSpPr>
          <p:cNvPr id="7" name="Rectangle 6"/>
          <p:cNvSpPr/>
          <p:nvPr/>
        </p:nvSpPr>
        <p:spPr>
          <a:xfrm>
            <a:off x="35560" y="76200"/>
            <a:ext cx="9296400"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600" b="1"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Examination of 6 Mystery Questions</a:t>
            </a:r>
            <a:endParaRPr lang="en-US" sz="3600" b="1" cap="none" spc="0" dirty="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pic>
        <p:nvPicPr>
          <p:cNvPr id="8" name="Picture 4" descr="C:\Users\Rae\Desktop\flowers snow mt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8610" y="541020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6134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75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75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3">
                <a:alpha val="66000"/>
              </a:schemeClr>
            </a:gs>
            <a:gs pos="47000">
              <a:srgbClr val="FFFF00">
                <a:alpha val="65000"/>
              </a:srgbClr>
            </a:gs>
            <a:gs pos="84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10</a:t>
            </a:fld>
            <a:endParaRPr lang="en-US"/>
          </a:p>
        </p:txBody>
      </p:sp>
      <p:sp>
        <p:nvSpPr>
          <p:cNvPr id="3" name="Content Placeholder 2"/>
          <p:cNvSpPr>
            <a:spLocks noGrp="1"/>
          </p:cNvSpPr>
          <p:nvPr>
            <p:ph idx="1"/>
          </p:nvPr>
        </p:nvSpPr>
        <p:spPr>
          <a:xfrm>
            <a:off x="228600" y="1538287"/>
            <a:ext cx="5111750" cy="5853113"/>
          </a:xfrm>
        </p:spPr>
        <p:txBody>
          <a:bodyPr>
            <a:scene3d>
              <a:camera prst="orthographicFront"/>
              <a:lightRig rig="threePt" dir="t"/>
            </a:scene3d>
            <a:sp3d extrusionH="57150">
              <a:bevelT w="38100" h="38100"/>
            </a:sp3d>
          </a:bodyPr>
          <a:lstStyle/>
          <a:p>
            <a:r>
              <a:rPr lang="en-US" b="1" dirty="0" smtClean="0">
                <a:ln>
                  <a:solidFill>
                    <a:schemeClr val="tx1">
                      <a:lumMod val="65000"/>
                      <a:lumOff val="35000"/>
                    </a:schemeClr>
                  </a:solidFill>
                </a:ln>
                <a:solidFill>
                  <a:schemeClr val="accent2">
                    <a:lumMod val="50000"/>
                  </a:schemeClr>
                </a:solidFill>
              </a:rPr>
              <a:t>Constantine’s decision on change of calendar</a:t>
            </a:r>
          </a:p>
          <a:p>
            <a:r>
              <a:rPr lang="en-US" b="1" dirty="0" smtClean="0">
                <a:ln>
                  <a:solidFill>
                    <a:schemeClr val="tx1">
                      <a:lumMod val="65000"/>
                      <a:lumOff val="35000"/>
                    </a:schemeClr>
                  </a:solidFill>
                </a:ln>
                <a:solidFill>
                  <a:schemeClr val="accent2">
                    <a:lumMod val="50000"/>
                  </a:schemeClr>
                </a:solidFill>
              </a:rPr>
              <a:t>Council </a:t>
            </a:r>
            <a:r>
              <a:rPr lang="en-US" b="1" dirty="0">
                <a:ln>
                  <a:solidFill>
                    <a:schemeClr val="tx1">
                      <a:lumMod val="65000"/>
                      <a:lumOff val="35000"/>
                    </a:schemeClr>
                  </a:solidFill>
                </a:ln>
                <a:solidFill>
                  <a:schemeClr val="accent2">
                    <a:lumMod val="50000"/>
                  </a:schemeClr>
                </a:solidFill>
              </a:rPr>
              <a:t>of </a:t>
            </a:r>
            <a:r>
              <a:rPr lang="en-US" b="1" dirty="0" err="1">
                <a:ln>
                  <a:solidFill>
                    <a:schemeClr val="tx1">
                      <a:lumMod val="65000"/>
                      <a:lumOff val="35000"/>
                    </a:schemeClr>
                  </a:solidFill>
                </a:ln>
                <a:solidFill>
                  <a:schemeClr val="accent2">
                    <a:lumMod val="50000"/>
                  </a:schemeClr>
                </a:solidFill>
              </a:rPr>
              <a:t>Nicea</a:t>
            </a:r>
            <a:r>
              <a:rPr lang="en-US" b="1" dirty="0">
                <a:ln>
                  <a:solidFill>
                    <a:schemeClr val="tx1">
                      <a:lumMod val="65000"/>
                      <a:lumOff val="35000"/>
                    </a:schemeClr>
                  </a:solidFill>
                </a:ln>
                <a:solidFill>
                  <a:schemeClr val="accent2">
                    <a:lumMod val="50000"/>
                  </a:schemeClr>
                </a:solidFill>
              </a:rPr>
              <a:t> </a:t>
            </a:r>
            <a:r>
              <a:rPr lang="en-US" b="1" dirty="0" smtClean="0">
                <a:ln>
                  <a:solidFill>
                    <a:schemeClr val="tx1">
                      <a:lumMod val="65000"/>
                      <a:lumOff val="35000"/>
                    </a:schemeClr>
                  </a:solidFill>
                </a:ln>
                <a:solidFill>
                  <a:schemeClr val="accent2">
                    <a:lumMod val="50000"/>
                  </a:schemeClr>
                </a:solidFill>
              </a:rPr>
              <a:t>325 AD supported by ecclesiastical </a:t>
            </a:r>
            <a:r>
              <a:rPr lang="en-US" b="1" dirty="0">
                <a:ln>
                  <a:solidFill>
                    <a:schemeClr val="tx1">
                      <a:lumMod val="65000"/>
                      <a:lumOff val="35000"/>
                    </a:schemeClr>
                  </a:solidFill>
                </a:ln>
                <a:solidFill>
                  <a:schemeClr val="accent2">
                    <a:lumMod val="50000"/>
                  </a:schemeClr>
                </a:solidFill>
              </a:rPr>
              <a:t>influences </a:t>
            </a:r>
            <a:r>
              <a:rPr lang="en-US" b="1" dirty="0" smtClean="0">
                <a:ln>
                  <a:solidFill>
                    <a:schemeClr val="tx1">
                      <a:lumMod val="65000"/>
                      <a:lumOff val="35000"/>
                    </a:schemeClr>
                  </a:solidFill>
                </a:ln>
                <a:solidFill>
                  <a:schemeClr val="accent2">
                    <a:lumMod val="50000"/>
                  </a:schemeClr>
                </a:solidFill>
              </a:rPr>
              <a:t>from: </a:t>
            </a:r>
          </a:p>
          <a:p>
            <a:pPr lvl="1"/>
            <a:r>
              <a:rPr lang="en-US" sz="3200" b="1" dirty="0" smtClean="0">
                <a:ln>
                  <a:solidFill>
                    <a:schemeClr val="tx1">
                      <a:lumMod val="65000"/>
                      <a:lumOff val="35000"/>
                    </a:schemeClr>
                  </a:solidFill>
                </a:ln>
                <a:solidFill>
                  <a:schemeClr val="accent2">
                    <a:lumMod val="50000"/>
                  </a:schemeClr>
                </a:solidFill>
              </a:rPr>
              <a:t>The Papal church  </a:t>
            </a:r>
            <a:br>
              <a:rPr lang="en-US" sz="3200" b="1" dirty="0" smtClean="0">
                <a:ln>
                  <a:solidFill>
                    <a:schemeClr val="tx1">
                      <a:lumMod val="65000"/>
                      <a:lumOff val="35000"/>
                    </a:schemeClr>
                  </a:solidFill>
                </a:ln>
                <a:solidFill>
                  <a:schemeClr val="accent2">
                    <a:lumMod val="50000"/>
                  </a:schemeClr>
                </a:solidFill>
              </a:rPr>
            </a:br>
            <a:r>
              <a:rPr lang="en-US" sz="3200" b="1" dirty="0" smtClean="0">
                <a:ln>
                  <a:solidFill>
                    <a:schemeClr val="tx1">
                      <a:lumMod val="65000"/>
                      <a:lumOff val="35000"/>
                    </a:schemeClr>
                  </a:solidFill>
                </a:ln>
                <a:solidFill>
                  <a:schemeClr val="accent2">
                    <a:lumMod val="50000"/>
                  </a:schemeClr>
                </a:solidFill>
              </a:rPr>
              <a:t>  Pope </a:t>
            </a:r>
            <a:r>
              <a:rPr lang="en-US" sz="3200" b="1" dirty="0">
                <a:ln>
                  <a:solidFill>
                    <a:schemeClr val="tx1">
                      <a:lumMod val="65000"/>
                      <a:lumOff val="35000"/>
                    </a:schemeClr>
                  </a:solidFill>
                </a:ln>
                <a:solidFill>
                  <a:schemeClr val="accent2">
                    <a:lumMod val="50000"/>
                  </a:schemeClr>
                </a:solidFill>
              </a:rPr>
              <a:t>Sylvester I </a:t>
            </a:r>
            <a:r>
              <a:rPr lang="en-US" sz="3200" b="1" dirty="0" smtClean="0">
                <a:ln>
                  <a:solidFill>
                    <a:schemeClr val="tx1">
                      <a:lumMod val="65000"/>
                      <a:lumOff val="35000"/>
                    </a:schemeClr>
                  </a:solidFill>
                </a:ln>
                <a:solidFill>
                  <a:schemeClr val="accent2">
                    <a:lumMod val="50000"/>
                  </a:schemeClr>
                </a:solidFill>
              </a:rPr>
              <a:t/>
            </a:r>
            <a:br>
              <a:rPr lang="en-US" sz="3200" b="1" dirty="0" smtClean="0">
                <a:ln>
                  <a:solidFill>
                    <a:schemeClr val="tx1">
                      <a:lumMod val="65000"/>
                      <a:lumOff val="35000"/>
                    </a:schemeClr>
                  </a:solidFill>
                </a:ln>
                <a:solidFill>
                  <a:schemeClr val="accent2">
                    <a:lumMod val="50000"/>
                  </a:schemeClr>
                </a:solidFill>
              </a:rPr>
            </a:br>
            <a:r>
              <a:rPr lang="en-US" sz="3200" b="1" dirty="0" smtClean="0">
                <a:ln>
                  <a:solidFill>
                    <a:schemeClr val="tx1">
                      <a:lumMod val="65000"/>
                      <a:lumOff val="35000"/>
                    </a:schemeClr>
                  </a:solidFill>
                </a:ln>
                <a:solidFill>
                  <a:schemeClr val="accent2">
                    <a:lumMod val="50000"/>
                  </a:schemeClr>
                </a:solidFill>
              </a:rPr>
              <a:t>  </a:t>
            </a:r>
            <a:r>
              <a:rPr lang="en-US" b="1" dirty="0" smtClean="0">
                <a:ln>
                  <a:solidFill>
                    <a:schemeClr val="tx1">
                      <a:lumMod val="65000"/>
                      <a:lumOff val="35000"/>
                    </a:schemeClr>
                  </a:solidFill>
                </a:ln>
                <a:solidFill>
                  <a:schemeClr val="accent2">
                    <a:lumMod val="50000"/>
                  </a:schemeClr>
                </a:solidFill>
              </a:rPr>
              <a:t>(314 - </a:t>
            </a:r>
            <a:r>
              <a:rPr lang="en-US" b="1" dirty="0">
                <a:ln>
                  <a:solidFill>
                    <a:schemeClr val="tx1">
                      <a:lumMod val="65000"/>
                      <a:lumOff val="35000"/>
                    </a:schemeClr>
                  </a:solidFill>
                </a:ln>
                <a:solidFill>
                  <a:schemeClr val="accent2">
                    <a:lumMod val="50000"/>
                  </a:schemeClr>
                </a:solidFill>
              </a:rPr>
              <a:t>335 AD</a:t>
            </a:r>
            <a:r>
              <a:rPr lang="en-US" b="1" dirty="0" smtClean="0">
                <a:ln>
                  <a:solidFill>
                    <a:schemeClr val="tx1">
                      <a:lumMod val="65000"/>
                      <a:lumOff val="35000"/>
                    </a:schemeClr>
                  </a:solidFill>
                </a:ln>
                <a:solidFill>
                  <a:schemeClr val="accent2">
                    <a:lumMod val="50000"/>
                  </a:schemeClr>
                </a:solidFill>
              </a:rPr>
              <a:t>)</a:t>
            </a:r>
          </a:p>
          <a:p>
            <a:pPr lvl="1"/>
            <a:r>
              <a:rPr lang="en-US" sz="3200" b="1" dirty="0" smtClean="0">
                <a:ln>
                  <a:solidFill>
                    <a:schemeClr val="tx1">
                      <a:lumMod val="65000"/>
                      <a:lumOff val="35000"/>
                    </a:schemeClr>
                  </a:solidFill>
                </a:ln>
                <a:solidFill>
                  <a:schemeClr val="accent2">
                    <a:lumMod val="50000"/>
                  </a:schemeClr>
                </a:solidFill>
              </a:rPr>
              <a:t>Hillel II (Pres. of </a:t>
            </a:r>
            <a:br>
              <a:rPr lang="en-US" sz="3200" b="1" dirty="0" smtClean="0">
                <a:ln>
                  <a:solidFill>
                    <a:schemeClr val="tx1">
                      <a:lumMod val="65000"/>
                      <a:lumOff val="35000"/>
                    </a:schemeClr>
                  </a:solidFill>
                </a:ln>
                <a:solidFill>
                  <a:schemeClr val="accent2">
                    <a:lumMod val="50000"/>
                  </a:schemeClr>
                </a:solidFill>
              </a:rPr>
            </a:br>
            <a:r>
              <a:rPr lang="en-US" sz="3200" b="1" dirty="0" smtClean="0">
                <a:ln>
                  <a:solidFill>
                    <a:schemeClr val="tx1">
                      <a:lumMod val="65000"/>
                      <a:lumOff val="35000"/>
                    </a:schemeClr>
                  </a:solidFill>
                </a:ln>
                <a:solidFill>
                  <a:schemeClr val="accent2">
                    <a:lumMod val="50000"/>
                  </a:schemeClr>
                </a:solidFill>
              </a:rPr>
              <a:t>the Sanhedrin)</a:t>
            </a:r>
            <a:endParaRPr lang="en-US" sz="3200" b="1" dirty="0">
              <a:ln>
                <a:solidFill>
                  <a:schemeClr val="tx1">
                    <a:lumMod val="65000"/>
                    <a:lumOff val="35000"/>
                  </a:schemeClr>
                </a:solidFill>
              </a:ln>
              <a:solidFill>
                <a:schemeClr val="accent2">
                  <a:lumMod val="50000"/>
                </a:schemeClr>
              </a:solidFill>
            </a:endParaRPr>
          </a:p>
        </p:txBody>
      </p:sp>
      <p:pic>
        <p:nvPicPr>
          <p:cNvPr id="6146" name="Picture 2" descr="C:\Users\Rae\Desktop\pope sylvester 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048000"/>
            <a:ext cx="2438400" cy="36195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228600" y="152400"/>
            <a:ext cx="4495800" cy="141577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54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Problem #1</a:t>
            </a:r>
          </a:p>
          <a:p>
            <a:pPr algn="ctr"/>
            <a:r>
              <a:rPr lang="en-US" sz="3200" b="1" cap="none" spc="0"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Constantine’s Quote</a:t>
            </a:r>
            <a:endParaRPr lang="en-US" sz="3200" b="1" cap="none" spc="0" dirty="0">
              <a:ln w="11430"/>
              <a:solidFill>
                <a:schemeClr val="accent2">
                  <a:lumMod val="50000"/>
                </a:schemeClr>
              </a:solidFill>
              <a:effectLst>
                <a:outerShdw blurRad="50800" dist="39000" dir="5460000" algn="tl">
                  <a:srgbClr val="000000">
                    <a:alpha val="38000"/>
                  </a:srgbClr>
                </a:outerShdw>
              </a:effectLst>
              <a:latin typeface="Kristen ITC" pitchFamily="66" charset="0"/>
            </a:endParaRPr>
          </a:p>
        </p:txBody>
      </p:sp>
      <p:pic>
        <p:nvPicPr>
          <p:cNvPr id="3075" name="Picture 3" descr="C:\Users\Rae\Pictures\constantine the great.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5562600" y="-152400"/>
            <a:ext cx="3020713" cy="33899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5772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620000" cy="1495425"/>
          </a:xfrm>
        </p:spPr>
        <p:txBody>
          <a:bodyPr>
            <a:noAutofit/>
            <a:scene3d>
              <a:camera prst="orthographicFront"/>
              <a:lightRig rig="threePt" dir="t"/>
            </a:scene3d>
            <a:sp3d extrusionH="57150">
              <a:bevelT h="25400" prst="softRound"/>
            </a:sp3d>
          </a:bodyPr>
          <a:lstStyle/>
          <a:p>
            <a:r>
              <a:rPr lang="en-US" sz="4800" dirty="0" smtClean="0">
                <a:ln>
                  <a:solidFill>
                    <a:srgbClr val="71578B"/>
                  </a:solidFill>
                </a:ln>
                <a:solidFill>
                  <a:srgbClr val="EFA46B"/>
                </a:solidFill>
                <a:latin typeface="Cooper Black" pitchFamily="18" charset="0"/>
              </a:rPr>
              <a:t>Why the Change </a:t>
            </a:r>
            <a:br>
              <a:rPr lang="en-US" sz="4800" dirty="0" smtClean="0">
                <a:ln>
                  <a:solidFill>
                    <a:srgbClr val="71578B"/>
                  </a:solidFill>
                </a:ln>
                <a:solidFill>
                  <a:srgbClr val="EFA46B"/>
                </a:solidFill>
                <a:latin typeface="Cooper Black" pitchFamily="18" charset="0"/>
              </a:rPr>
            </a:br>
            <a:r>
              <a:rPr lang="en-US" sz="4800" dirty="0" smtClean="0">
                <a:ln>
                  <a:solidFill>
                    <a:srgbClr val="71578B"/>
                  </a:solidFill>
                </a:ln>
                <a:solidFill>
                  <a:srgbClr val="EFA46B"/>
                </a:solidFill>
                <a:latin typeface="Cooper Black" pitchFamily="18" charset="0"/>
              </a:rPr>
              <a:t>to </a:t>
            </a:r>
            <a:r>
              <a:rPr lang="en-US" sz="4800" dirty="0" err="1" smtClean="0">
                <a:ln>
                  <a:solidFill>
                    <a:srgbClr val="71578B"/>
                  </a:solidFill>
                </a:ln>
                <a:solidFill>
                  <a:srgbClr val="EFA46B"/>
                </a:solidFill>
                <a:latin typeface="Cooper Black" pitchFamily="18" charset="0"/>
              </a:rPr>
              <a:t>Equi</a:t>
            </a:r>
            <a:r>
              <a:rPr lang="en-US" sz="4800" dirty="0" smtClean="0">
                <a:ln>
                  <a:solidFill>
                    <a:srgbClr val="71578B"/>
                  </a:solidFill>
                </a:ln>
                <a:solidFill>
                  <a:srgbClr val="EFA46B"/>
                </a:solidFill>
                <a:latin typeface="Cooper Black" pitchFamily="18" charset="0"/>
              </a:rPr>
              <a:t>-LUX</a:t>
            </a:r>
            <a:endParaRPr lang="en-US" sz="4800" dirty="0">
              <a:ln>
                <a:solidFill>
                  <a:srgbClr val="71578B"/>
                </a:solidFill>
              </a:ln>
              <a:solidFill>
                <a:srgbClr val="EFA46B"/>
              </a:solidFill>
              <a:latin typeface="Cooper Black" pitchFamily="18" charset="0"/>
            </a:endParaRPr>
          </a:p>
        </p:txBody>
      </p:sp>
      <p:sp>
        <p:nvSpPr>
          <p:cNvPr id="3" name="Content Placeholder 2"/>
          <p:cNvSpPr>
            <a:spLocks noGrp="1"/>
          </p:cNvSpPr>
          <p:nvPr>
            <p:ph idx="1"/>
          </p:nvPr>
        </p:nvSpPr>
        <p:spPr>
          <a:xfrm>
            <a:off x="152400" y="1600200"/>
            <a:ext cx="8458200" cy="4953000"/>
          </a:xfrm>
        </p:spPr>
        <p:txBody>
          <a:bodyPr>
            <a:normAutofit lnSpcReduction="10000"/>
            <a:scene3d>
              <a:camera prst="orthographicFront"/>
              <a:lightRig rig="threePt" dir="t"/>
            </a:scene3d>
            <a:sp3d extrusionH="57150">
              <a:bevelT w="38100" h="38100"/>
            </a:sp3d>
          </a:bodyPr>
          <a:lstStyle/>
          <a:p>
            <a:r>
              <a:rPr lang="en-US" b="1" dirty="0" smtClean="0">
                <a:solidFill>
                  <a:srgbClr val="71578B"/>
                </a:solidFill>
              </a:rPr>
              <a:t>The claim is made by a lot of feast </a:t>
            </a:r>
            <a:br>
              <a:rPr lang="en-US" b="1" dirty="0" smtClean="0">
                <a:solidFill>
                  <a:srgbClr val="71578B"/>
                </a:solidFill>
              </a:rPr>
            </a:br>
            <a:r>
              <a:rPr lang="en-US" b="1" dirty="0" smtClean="0">
                <a:solidFill>
                  <a:srgbClr val="71578B"/>
                </a:solidFill>
              </a:rPr>
              <a:t>keepers (that used to go by the </a:t>
            </a:r>
            <a:br>
              <a:rPr lang="en-US" b="1" dirty="0" smtClean="0">
                <a:solidFill>
                  <a:srgbClr val="71578B"/>
                </a:solidFill>
              </a:rPr>
            </a:br>
            <a:r>
              <a:rPr lang="en-US" b="1" dirty="0" smtClean="0">
                <a:solidFill>
                  <a:srgbClr val="71578B"/>
                </a:solidFill>
              </a:rPr>
              <a:t>equinox) that it was Constantine who </a:t>
            </a:r>
            <a:br>
              <a:rPr lang="en-US" b="1" dirty="0" smtClean="0">
                <a:solidFill>
                  <a:srgbClr val="71578B"/>
                </a:solidFill>
              </a:rPr>
            </a:br>
            <a:r>
              <a:rPr lang="en-US" b="1" dirty="0" smtClean="0">
                <a:solidFill>
                  <a:srgbClr val="71578B"/>
                </a:solidFill>
              </a:rPr>
              <a:t>changed things at his infamous Council of </a:t>
            </a:r>
            <a:br>
              <a:rPr lang="en-US" b="1" dirty="0" smtClean="0">
                <a:solidFill>
                  <a:srgbClr val="71578B"/>
                </a:solidFill>
              </a:rPr>
            </a:br>
            <a:r>
              <a:rPr lang="en-US" b="1" dirty="0" err="1" smtClean="0">
                <a:solidFill>
                  <a:srgbClr val="71578B"/>
                </a:solidFill>
              </a:rPr>
              <a:t>Nicea</a:t>
            </a:r>
            <a:r>
              <a:rPr lang="en-US" b="1" dirty="0" smtClean="0">
                <a:solidFill>
                  <a:srgbClr val="71578B"/>
                </a:solidFill>
              </a:rPr>
              <a:t> in 325 AD.  It is believed the Mar 20-21 date </a:t>
            </a:r>
            <a:r>
              <a:rPr lang="en-US" b="1" u="sng" dirty="0" smtClean="0">
                <a:solidFill>
                  <a:srgbClr val="71578B"/>
                </a:solidFill>
              </a:rPr>
              <a:t>was set</a:t>
            </a:r>
            <a:r>
              <a:rPr lang="en-US" b="1" dirty="0" smtClean="0">
                <a:solidFill>
                  <a:srgbClr val="71578B"/>
                </a:solidFill>
              </a:rPr>
              <a:t> as the Vernal Equinox by the papal council to </a:t>
            </a:r>
            <a:r>
              <a:rPr lang="en-US" b="1" i="1" u="sng" dirty="0" smtClean="0">
                <a:solidFill>
                  <a:srgbClr val="71578B"/>
                </a:solidFill>
              </a:rPr>
              <a:t>prevent</a:t>
            </a:r>
            <a:r>
              <a:rPr lang="en-US" b="1" dirty="0" smtClean="0">
                <a:solidFill>
                  <a:srgbClr val="71578B"/>
                </a:solidFill>
              </a:rPr>
              <a:t> Passover and Easter from ever falling on the same day </a:t>
            </a:r>
            <a:r>
              <a:rPr lang="en-US" b="1" dirty="0" smtClean="0">
                <a:solidFill>
                  <a:schemeClr val="accent2">
                    <a:lumMod val="50000"/>
                  </a:schemeClr>
                </a:solidFill>
              </a:rPr>
              <a:t>(which in 2018 it does, even when using the Mar 17 </a:t>
            </a:r>
            <a:r>
              <a:rPr lang="en-US" b="1" dirty="0" err="1" smtClean="0">
                <a:solidFill>
                  <a:schemeClr val="accent2">
                    <a:lumMod val="50000"/>
                  </a:schemeClr>
                </a:solidFill>
              </a:rPr>
              <a:t>equi</a:t>
            </a:r>
            <a:r>
              <a:rPr lang="en-US" b="1" dirty="0" smtClean="0">
                <a:solidFill>
                  <a:schemeClr val="accent2">
                    <a:lumMod val="50000"/>
                  </a:schemeClr>
                </a:solidFill>
              </a:rPr>
              <a:t>-LUX that is now being wrongfully </a:t>
            </a:r>
            <a:br>
              <a:rPr lang="en-US" b="1" dirty="0" smtClean="0">
                <a:solidFill>
                  <a:schemeClr val="accent2">
                    <a:lumMod val="50000"/>
                  </a:schemeClr>
                </a:solidFill>
              </a:rPr>
            </a:br>
            <a:r>
              <a:rPr lang="en-US" b="1" dirty="0" smtClean="0">
                <a:solidFill>
                  <a:schemeClr val="accent2">
                    <a:lumMod val="50000"/>
                  </a:schemeClr>
                </a:solidFill>
              </a:rPr>
              <a:t>named as </a:t>
            </a:r>
            <a:r>
              <a:rPr lang="en-US" b="1" i="1" dirty="0" smtClean="0">
                <a:solidFill>
                  <a:schemeClr val="accent2">
                    <a:lumMod val="50000"/>
                  </a:schemeClr>
                </a:solidFill>
              </a:rPr>
              <a:t>Tekufah</a:t>
            </a:r>
            <a:r>
              <a:rPr lang="en-US" b="1" dirty="0" smtClean="0">
                <a:solidFill>
                  <a:schemeClr val="accent2">
                    <a:lumMod val="50000"/>
                  </a:schemeClr>
                </a:solidFill>
              </a:rPr>
              <a:t>)!  </a:t>
            </a:r>
            <a:r>
              <a:rPr lang="en-US" b="1" dirty="0" smtClean="0">
                <a:ln>
                  <a:solidFill>
                    <a:srgbClr val="71578B"/>
                  </a:solidFill>
                </a:ln>
                <a:solidFill>
                  <a:srgbClr val="71578B"/>
                </a:solidFill>
              </a:rPr>
              <a:t>How did this happen? </a:t>
            </a:r>
            <a:endParaRPr lang="en-US" b="1" dirty="0">
              <a:ln>
                <a:solidFill>
                  <a:srgbClr val="71578B"/>
                </a:solidFill>
              </a:ln>
              <a:solidFill>
                <a:srgbClr val="71578B"/>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11</a:t>
            </a:fld>
            <a:endParaRPr lang="en-US"/>
          </a:p>
        </p:txBody>
      </p:sp>
      <p:pic>
        <p:nvPicPr>
          <p:cNvPr id="6" name="Picture 3" descr="C:\Users\Rae\Pictures\constantine the great.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606767" y="0"/>
            <a:ext cx="2308633" cy="2590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901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4000" b="-4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143000"/>
          </a:xfrm>
        </p:spPr>
        <p:txBody>
          <a:bodyPr>
            <a:normAutofit fontScale="90000"/>
            <a:scene3d>
              <a:camera prst="orthographicFront"/>
              <a:lightRig rig="threePt" dir="t"/>
            </a:scene3d>
            <a:sp3d extrusionH="57150">
              <a:bevelT w="38100" h="38100" prst="angle"/>
            </a:sp3d>
          </a:bodyPr>
          <a:lstStyle/>
          <a:p>
            <a:r>
              <a:rPr lang="en-US" dirty="0" smtClean="0">
                <a:ln>
                  <a:solidFill>
                    <a:srgbClr val="71578B"/>
                  </a:solidFill>
                </a:ln>
                <a:solidFill>
                  <a:schemeClr val="accent3"/>
                </a:solidFill>
                <a:latin typeface="Cooper Black" pitchFamily="18" charset="0"/>
              </a:rPr>
              <a:t>Constantine &amp; Council of </a:t>
            </a:r>
            <a:r>
              <a:rPr lang="en-US" dirty="0" err="1" smtClean="0">
                <a:ln>
                  <a:solidFill>
                    <a:srgbClr val="71578B"/>
                  </a:solidFill>
                </a:ln>
                <a:solidFill>
                  <a:schemeClr val="accent3"/>
                </a:solidFill>
                <a:latin typeface="Cooper Black" pitchFamily="18" charset="0"/>
              </a:rPr>
              <a:t>Nicea</a:t>
            </a:r>
            <a:endParaRPr lang="en-US" dirty="0">
              <a:ln>
                <a:solidFill>
                  <a:srgbClr val="71578B"/>
                </a:solidFill>
              </a:ln>
              <a:solidFill>
                <a:schemeClr val="accent3"/>
              </a:solidFill>
              <a:latin typeface="Cooper Black" pitchFamily="18" charset="0"/>
            </a:endParaRPr>
          </a:p>
        </p:txBody>
      </p:sp>
      <p:sp>
        <p:nvSpPr>
          <p:cNvPr id="3" name="Content Placeholder 2"/>
          <p:cNvSpPr>
            <a:spLocks noGrp="1"/>
          </p:cNvSpPr>
          <p:nvPr>
            <p:ph idx="1"/>
          </p:nvPr>
        </p:nvSpPr>
        <p:spPr>
          <a:xfrm>
            <a:off x="228600" y="838200"/>
            <a:ext cx="8686800" cy="5420360"/>
          </a:xfrm>
          <a:solidFill>
            <a:schemeClr val="accent3">
              <a:lumMod val="20000"/>
              <a:lumOff val="80000"/>
              <a:alpha val="35000"/>
            </a:schemeClr>
          </a:solidFill>
          <a:scene3d>
            <a:camera prst="orthographicFront"/>
            <a:lightRig rig="threePt" dir="t"/>
          </a:scene3d>
          <a:sp3d>
            <a:bevelT w="165100" prst="coolSlant"/>
          </a:sp3d>
        </p:spPr>
        <p:txBody>
          <a:bodyPr>
            <a:normAutofit fontScale="25000" lnSpcReduction="20000"/>
          </a:bodyPr>
          <a:lstStyle/>
          <a:p>
            <a:pPr>
              <a:lnSpc>
                <a:spcPct val="120000"/>
              </a:lnSpc>
            </a:pPr>
            <a:r>
              <a:rPr lang="en-US" sz="10800" dirty="0" smtClean="0">
                <a:solidFill>
                  <a:schemeClr val="accent2">
                    <a:lumMod val="50000"/>
                  </a:schemeClr>
                </a:solidFill>
              </a:rPr>
              <a:t>“In 325 (AD) the Council of Nicaea established that Easter would be held on </a:t>
            </a:r>
            <a:r>
              <a:rPr lang="en-US" sz="10800" b="1" u="sng" dirty="0" smtClean="0">
                <a:solidFill>
                  <a:schemeClr val="accent2">
                    <a:lumMod val="50000"/>
                  </a:schemeClr>
                </a:solidFill>
              </a:rPr>
              <a:t>the first Sunday AFTER the first full moon occurring on, or after, the Vernal Equinox</a:t>
            </a:r>
            <a:r>
              <a:rPr lang="en-US" sz="10800" b="1" dirty="0" smtClean="0">
                <a:solidFill>
                  <a:schemeClr val="accent2">
                    <a:lumMod val="50000"/>
                  </a:schemeClr>
                </a:solidFill>
              </a:rPr>
              <a:t>.</a:t>
            </a:r>
            <a:r>
              <a:rPr lang="en-US" sz="10800" dirty="0" smtClean="0">
                <a:solidFill>
                  <a:schemeClr val="accent2">
                    <a:lumMod val="50000"/>
                  </a:schemeClr>
                </a:solidFill>
              </a:rPr>
              <a:t>  </a:t>
            </a:r>
            <a:r>
              <a:rPr lang="en-US" sz="10800" dirty="0" smtClean="0">
                <a:solidFill>
                  <a:srgbClr val="002060"/>
                </a:solidFill>
              </a:rPr>
              <a:t>From that point forward, </a:t>
            </a:r>
            <a:r>
              <a:rPr lang="en-US" sz="10800" b="1" u="sng" dirty="0" smtClean="0">
                <a:solidFill>
                  <a:srgbClr val="002060"/>
                </a:solidFill>
              </a:rPr>
              <a:t>the Easter date DEPENDED on the ecclesiastical approximation of March 21 for the Vernal Equinox</a:t>
            </a:r>
            <a:r>
              <a:rPr lang="en-US" sz="10800" b="1" dirty="0" smtClean="0">
                <a:solidFill>
                  <a:srgbClr val="002060"/>
                </a:solidFill>
              </a:rPr>
              <a:t>.</a:t>
            </a:r>
            <a:r>
              <a:rPr lang="en-US" sz="10800" dirty="0" smtClean="0">
                <a:solidFill>
                  <a:srgbClr val="002060"/>
                </a:solidFill>
              </a:rPr>
              <a:t> </a:t>
            </a:r>
            <a:r>
              <a:rPr lang="en-US" sz="10800" dirty="0" smtClean="0"/>
              <a:t> </a:t>
            </a:r>
            <a:r>
              <a:rPr lang="en-US" sz="10800" dirty="0" smtClean="0">
                <a:solidFill>
                  <a:schemeClr val="accent2">
                    <a:lumMod val="50000"/>
                  </a:schemeClr>
                </a:solidFill>
              </a:rPr>
              <a:t>Easter is delayed by </a:t>
            </a:r>
            <a:r>
              <a:rPr lang="en-US" sz="10800" b="1" u="sng" dirty="0" smtClean="0">
                <a:solidFill>
                  <a:schemeClr val="accent2">
                    <a:lumMod val="50000"/>
                  </a:schemeClr>
                </a:solidFill>
              </a:rPr>
              <a:t>1 week</a:t>
            </a:r>
            <a:r>
              <a:rPr lang="en-US" sz="10800" dirty="0" smtClean="0">
                <a:solidFill>
                  <a:schemeClr val="accent2">
                    <a:lumMod val="50000"/>
                  </a:schemeClr>
                </a:solidFill>
              </a:rPr>
              <a:t> if the full moon is on Sunday, </a:t>
            </a:r>
            <a:r>
              <a:rPr lang="en-US" sz="10800" b="1" u="sng" dirty="0" smtClean="0">
                <a:solidFill>
                  <a:schemeClr val="accent2">
                    <a:lumMod val="50000"/>
                  </a:schemeClr>
                </a:solidFill>
              </a:rPr>
              <a:t>which decreases the chances of it</a:t>
            </a:r>
            <a:r>
              <a:rPr lang="en-US" sz="10800" dirty="0" smtClean="0">
                <a:solidFill>
                  <a:schemeClr val="accent2">
                    <a:lumMod val="50000"/>
                  </a:schemeClr>
                </a:solidFill>
              </a:rPr>
              <a:t> [Easter] </a:t>
            </a:r>
            <a:r>
              <a:rPr lang="en-US" sz="10800" b="1" u="sng" dirty="0" smtClean="0">
                <a:solidFill>
                  <a:schemeClr val="accent2">
                    <a:lumMod val="50000"/>
                  </a:schemeClr>
                </a:solidFill>
              </a:rPr>
              <a:t>falling on the same day as the Jewish Passover</a:t>
            </a:r>
            <a:r>
              <a:rPr lang="en-US" sz="10800" dirty="0" smtClean="0">
                <a:solidFill>
                  <a:schemeClr val="accent2">
                    <a:lumMod val="50000"/>
                  </a:schemeClr>
                </a:solidFill>
              </a:rPr>
              <a:t>.  </a:t>
            </a:r>
            <a:r>
              <a:rPr lang="en-US" sz="10800" b="1" u="sng" dirty="0" smtClean="0">
                <a:solidFill>
                  <a:srgbClr val="002060"/>
                </a:solidFill>
              </a:rPr>
              <a:t>The council’s ruling is contrary to the </a:t>
            </a:r>
            <a:r>
              <a:rPr lang="en-US" sz="10800" b="1" u="sng" dirty="0" err="1" smtClean="0">
                <a:solidFill>
                  <a:srgbClr val="002060"/>
                </a:solidFill>
              </a:rPr>
              <a:t>Quartodecimans</a:t>
            </a:r>
            <a:r>
              <a:rPr lang="en-US" sz="10800" dirty="0" smtClean="0">
                <a:solidFill>
                  <a:srgbClr val="002060"/>
                </a:solidFill>
              </a:rPr>
              <a:t> </a:t>
            </a:r>
            <a:r>
              <a:rPr lang="en-US" sz="10800" i="1" dirty="0" smtClean="0">
                <a:solidFill>
                  <a:srgbClr val="002060"/>
                </a:solidFill>
              </a:rPr>
              <a:t>(14</a:t>
            </a:r>
            <a:r>
              <a:rPr lang="en-US" sz="10800" i="1" baseline="30000" dirty="0" smtClean="0">
                <a:solidFill>
                  <a:srgbClr val="002060"/>
                </a:solidFill>
              </a:rPr>
              <a:t>th</a:t>
            </a:r>
            <a:r>
              <a:rPr lang="en-US" sz="10800" i="1" dirty="0" smtClean="0">
                <a:solidFill>
                  <a:srgbClr val="002060"/>
                </a:solidFill>
              </a:rPr>
              <a:t> day keepers-a term which referred to people keeping the </a:t>
            </a:r>
            <a:br>
              <a:rPr lang="en-US" sz="10800" i="1" dirty="0" smtClean="0">
                <a:solidFill>
                  <a:srgbClr val="002060"/>
                </a:solidFill>
              </a:rPr>
            </a:br>
            <a:r>
              <a:rPr lang="en-US" sz="10800" i="1" dirty="0" smtClean="0">
                <a:solidFill>
                  <a:srgbClr val="002060"/>
                </a:solidFill>
              </a:rPr>
              <a:t>14</a:t>
            </a:r>
            <a:r>
              <a:rPr lang="en-US" sz="10800" i="1" baseline="30000" dirty="0" smtClean="0">
                <a:solidFill>
                  <a:srgbClr val="002060"/>
                </a:solidFill>
              </a:rPr>
              <a:t>th</a:t>
            </a:r>
            <a:r>
              <a:rPr lang="en-US" sz="10800" i="1" dirty="0" smtClean="0">
                <a:solidFill>
                  <a:srgbClr val="002060"/>
                </a:solidFill>
              </a:rPr>
              <a:t> day, which is Passover),</a:t>
            </a:r>
            <a:r>
              <a:rPr lang="en-US" sz="10800" dirty="0" smtClean="0">
                <a:solidFill>
                  <a:srgbClr val="002060"/>
                </a:solidFill>
              </a:rPr>
              <a:t> </a:t>
            </a:r>
            <a:r>
              <a:rPr lang="en-US" sz="10800" b="1" u="sng" dirty="0" smtClean="0">
                <a:solidFill>
                  <a:srgbClr val="002060"/>
                </a:solidFill>
              </a:rPr>
              <a:t>a group of Christians who celebrated</a:t>
            </a:r>
            <a:r>
              <a:rPr lang="en-US" sz="10800" dirty="0" smtClean="0">
                <a:solidFill>
                  <a:srgbClr val="002060"/>
                </a:solidFill>
              </a:rPr>
              <a:t> [Passover] </a:t>
            </a:r>
            <a:r>
              <a:rPr lang="en-US" sz="10800" b="1" u="sng" dirty="0" smtClean="0">
                <a:solidFill>
                  <a:srgbClr val="002060"/>
                </a:solidFill>
              </a:rPr>
              <a:t>on the day of the full moon</a:t>
            </a:r>
            <a:r>
              <a:rPr lang="en-US" sz="10800" dirty="0" smtClean="0">
                <a:solidFill>
                  <a:srgbClr val="002060"/>
                </a:solidFill>
              </a:rPr>
              <a:t>, </a:t>
            </a:r>
            <a:br>
              <a:rPr lang="en-US" sz="10800" dirty="0" smtClean="0">
                <a:solidFill>
                  <a:srgbClr val="002060"/>
                </a:solidFill>
              </a:rPr>
            </a:br>
            <a:r>
              <a:rPr lang="en-US" sz="10800" dirty="0" smtClean="0">
                <a:solidFill>
                  <a:srgbClr val="002060"/>
                </a:solidFill>
              </a:rPr>
              <a:t>14 days into the month.” </a:t>
            </a:r>
          </a:p>
          <a:p>
            <a:pPr marL="0" indent="0">
              <a:buNone/>
            </a:pPr>
            <a:endParaRPr lang="en-US" sz="8000" dirty="0" smtClean="0"/>
          </a:p>
          <a:p>
            <a:pPr marL="0" indent="0">
              <a:buNone/>
            </a:pPr>
            <a:endParaRPr lang="en-US" sz="8000" dirty="0"/>
          </a:p>
          <a:p>
            <a:pPr marL="0" indent="0">
              <a:buNone/>
            </a:pPr>
            <a:endParaRPr lang="en-US" sz="8000" dirty="0" smtClean="0"/>
          </a:p>
        </p:txBody>
      </p:sp>
      <p:sp>
        <p:nvSpPr>
          <p:cNvPr id="4" name="Slide Number Placeholder 3"/>
          <p:cNvSpPr>
            <a:spLocks noGrp="1"/>
          </p:cNvSpPr>
          <p:nvPr>
            <p:ph type="sldNum" sz="quarter" idx="12"/>
          </p:nvPr>
        </p:nvSpPr>
        <p:spPr/>
        <p:txBody>
          <a:bodyPr/>
          <a:lstStyle/>
          <a:p>
            <a:fld id="{E8A709BF-5144-4E0C-93F2-78512D165852}" type="slidenum">
              <a:rPr lang="en-US" smtClean="0"/>
              <a:t>12</a:t>
            </a:fld>
            <a:endParaRPr lang="en-US"/>
          </a:p>
        </p:txBody>
      </p:sp>
      <p:sp>
        <p:nvSpPr>
          <p:cNvPr id="5" name="Content Placeholder 2"/>
          <p:cNvSpPr txBox="1">
            <a:spLocks/>
          </p:cNvSpPr>
          <p:nvPr/>
        </p:nvSpPr>
        <p:spPr>
          <a:xfrm>
            <a:off x="807720" y="6258560"/>
            <a:ext cx="8458200" cy="60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smtClean="0"/>
              <a:t>Source:  “Calculating the Easter Date” </a:t>
            </a:r>
            <a:r>
              <a:rPr lang="en-US" sz="2400" dirty="0" smtClean="0"/>
              <a:t>– </a:t>
            </a:r>
            <a:r>
              <a:rPr lang="en-US" sz="2400" dirty="0" smtClean="0">
                <a:ln>
                  <a:solidFill>
                    <a:srgbClr val="71578B"/>
                  </a:solidFill>
                </a:ln>
                <a:hlinkClick r:id="rId3"/>
              </a:rPr>
              <a:t>www.timeanddate.com</a:t>
            </a:r>
            <a:r>
              <a:rPr lang="en-US" sz="2400" dirty="0" smtClean="0">
                <a:ln>
                  <a:solidFill>
                    <a:srgbClr val="71578B"/>
                  </a:solidFill>
                </a:ln>
              </a:rPr>
              <a:t> </a:t>
            </a:r>
            <a:endParaRPr lang="en-US" sz="2400" dirty="0">
              <a:ln>
                <a:solidFill>
                  <a:srgbClr val="71578B"/>
                </a:solidFill>
              </a:ln>
            </a:endParaRPr>
          </a:p>
        </p:txBody>
      </p:sp>
    </p:spTree>
    <p:extLst>
      <p:ext uri="{BB962C8B-B14F-4D97-AF65-F5344CB8AC3E}">
        <p14:creationId xmlns:p14="http://schemas.microsoft.com/office/powerpoint/2010/main" val="22338734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5190"/>
            <a:ext cx="8229600" cy="1143000"/>
          </a:xfrm>
        </p:spPr>
        <p:txBody>
          <a:bodyPr>
            <a:noAutofit/>
            <a:scene3d>
              <a:camera prst="orthographicFront"/>
              <a:lightRig rig="threePt" dir="t"/>
            </a:scene3d>
            <a:sp3d extrusionH="57150">
              <a:bevelT h="25400" prst="softRound"/>
            </a:sp3d>
          </a:bodyPr>
          <a:lstStyle/>
          <a:p>
            <a:r>
              <a:rPr lang="en-US" sz="3200" dirty="0" smtClean="0">
                <a:ln>
                  <a:solidFill>
                    <a:schemeClr val="tx1"/>
                  </a:solidFill>
                </a:ln>
                <a:solidFill>
                  <a:schemeClr val="tx1">
                    <a:lumMod val="50000"/>
                    <a:lumOff val="50000"/>
                  </a:schemeClr>
                </a:solidFill>
                <a:latin typeface="Arial Rounded MT Bold" pitchFamily="34" charset="0"/>
                <a:cs typeface="Aharoni" pitchFamily="2" charset="-79"/>
              </a:rPr>
              <a:t>Many Calendars use Constantine’s Quote to Establish their own Calendar</a:t>
            </a:r>
            <a:endParaRPr lang="en-US" sz="3200" dirty="0">
              <a:ln>
                <a:solidFill>
                  <a:schemeClr val="tx1"/>
                </a:solidFill>
              </a:ln>
              <a:solidFill>
                <a:schemeClr val="tx1">
                  <a:lumMod val="50000"/>
                  <a:lumOff val="50000"/>
                </a:schemeClr>
              </a:solidFill>
              <a:latin typeface="Arial Rounded MT Bold" pitchFamily="34" charset="0"/>
              <a:cs typeface="Aharoni" pitchFamily="2" charset="-79"/>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23168074"/>
              </p:ext>
            </p:extLst>
          </p:nvPr>
        </p:nvGraphicFramePr>
        <p:xfrm>
          <a:off x="457200" y="1051560"/>
          <a:ext cx="82296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13</a:t>
            </a:fld>
            <a:endParaRPr lang="en-US"/>
          </a:p>
        </p:txBody>
      </p:sp>
      <p:sp>
        <p:nvSpPr>
          <p:cNvPr id="3" name="Rectangle 2"/>
          <p:cNvSpPr/>
          <p:nvPr/>
        </p:nvSpPr>
        <p:spPr>
          <a:xfrm>
            <a:off x="245765" y="6334780"/>
            <a:ext cx="8652497"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006600"/>
                </a:solidFill>
                <a:effectLst>
                  <a:outerShdw blurRad="25400" algn="tl" rotWithShape="0">
                    <a:srgbClr val="000000">
                      <a:alpha val="43000"/>
                    </a:srgbClr>
                  </a:outerShdw>
                </a:effectLst>
              </a:rPr>
              <a:t>Is the Mazzaroth pagan because of the horoscope?</a:t>
            </a:r>
            <a:endParaRPr lang="en-US" sz="5400" b="1" cap="none" spc="150" dirty="0">
              <a:ln w="11430"/>
              <a:solidFill>
                <a:srgbClr val="006600"/>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667260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scene3d>
            <a:sp3d extrusionH="57150">
              <a:bevelT h="25400" prst="softRound"/>
            </a:sp3d>
          </a:bodyPr>
          <a:lstStyle/>
          <a:p>
            <a:r>
              <a:rPr lang="en-US" dirty="0" smtClean="0">
                <a:ln>
                  <a:solidFill>
                    <a:schemeClr val="tx1"/>
                  </a:solidFill>
                </a:ln>
                <a:solidFill>
                  <a:schemeClr val="tx1">
                    <a:lumMod val="50000"/>
                    <a:lumOff val="50000"/>
                  </a:schemeClr>
                </a:solidFill>
                <a:latin typeface="Arial Rounded MT Bold" pitchFamily="34" charset="0"/>
                <a:cs typeface="Aharoni" pitchFamily="2" charset="-79"/>
              </a:rPr>
              <a:t>Barley &amp; Constantine Quote</a:t>
            </a:r>
            <a:endParaRPr lang="en-US" dirty="0">
              <a:ln>
                <a:solidFill>
                  <a:schemeClr val="tx1"/>
                </a:solidFill>
              </a:ln>
              <a:solidFill>
                <a:schemeClr val="tx1">
                  <a:lumMod val="50000"/>
                  <a:lumOff val="50000"/>
                </a:schemeClr>
              </a:solidFill>
              <a:latin typeface="Arial Rounded MT Bold" pitchFamily="34" charset="0"/>
              <a:cs typeface="Aharoni" pitchFamily="2" charset="-79"/>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21501452"/>
              </p:ext>
            </p:extLst>
          </p:nvPr>
        </p:nvGraphicFramePr>
        <p:xfrm>
          <a:off x="457200" y="1143000"/>
          <a:ext cx="8229600" cy="533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14</a:t>
            </a:fld>
            <a:endParaRPr lang="en-US"/>
          </a:p>
        </p:txBody>
      </p:sp>
    </p:spTree>
    <p:extLst>
      <p:ext uri="{BB962C8B-B14F-4D97-AF65-F5344CB8AC3E}">
        <p14:creationId xmlns:p14="http://schemas.microsoft.com/office/powerpoint/2010/main" val="42021123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250"/>
            <a:ext cx="9144000" cy="1143000"/>
          </a:xfrm>
        </p:spPr>
        <p:txBody>
          <a:bodyPr>
            <a:normAutofit fontScale="90000"/>
            <a:scene3d>
              <a:camera prst="orthographicFront"/>
              <a:lightRig rig="threePt" dir="t"/>
            </a:scene3d>
            <a:sp3d extrusionH="57150">
              <a:bevelT h="25400" prst="softRound"/>
            </a:sp3d>
          </a:bodyPr>
          <a:lstStyle/>
          <a:p>
            <a:r>
              <a:rPr lang="en-US" dirty="0" smtClean="0">
                <a:ln>
                  <a:solidFill>
                    <a:schemeClr val="tx1"/>
                  </a:solidFill>
                </a:ln>
                <a:solidFill>
                  <a:schemeClr val="tx1">
                    <a:lumMod val="50000"/>
                    <a:lumOff val="50000"/>
                  </a:schemeClr>
                </a:solidFill>
                <a:latin typeface="Arial Rounded MT Bold" pitchFamily="34" charset="0"/>
                <a:cs typeface="Aharoni" pitchFamily="2" charset="-79"/>
              </a:rPr>
              <a:t>Lunar Sabbath &amp; Constantine Quote</a:t>
            </a:r>
            <a:endParaRPr lang="en-US" dirty="0">
              <a:ln>
                <a:solidFill>
                  <a:schemeClr val="tx1"/>
                </a:solidFill>
              </a:ln>
              <a:solidFill>
                <a:schemeClr val="tx1">
                  <a:lumMod val="50000"/>
                  <a:lumOff val="50000"/>
                </a:schemeClr>
              </a:solidFill>
              <a:latin typeface="Arial Rounded MT Bold" pitchFamily="34" charset="0"/>
              <a:cs typeface="Aharoni" pitchFamily="2" charset="-79"/>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40857934"/>
              </p:ext>
            </p:extLst>
          </p:nvPr>
        </p:nvGraphicFramePr>
        <p:xfrm>
          <a:off x="457200" y="1143000"/>
          <a:ext cx="8229600" cy="533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15</a:t>
            </a:fld>
            <a:endParaRPr lang="en-US"/>
          </a:p>
        </p:txBody>
      </p:sp>
    </p:spTree>
    <p:extLst>
      <p:ext uri="{BB962C8B-B14F-4D97-AF65-F5344CB8AC3E}">
        <p14:creationId xmlns:p14="http://schemas.microsoft.com/office/powerpoint/2010/main" val="15613478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250"/>
            <a:ext cx="9144000" cy="1143000"/>
          </a:xfrm>
        </p:spPr>
        <p:txBody>
          <a:bodyPr>
            <a:normAutofit/>
            <a:scene3d>
              <a:camera prst="orthographicFront"/>
              <a:lightRig rig="threePt" dir="t"/>
            </a:scene3d>
            <a:sp3d extrusionH="57150">
              <a:bevelT h="25400" prst="softRound"/>
            </a:sp3d>
          </a:bodyPr>
          <a:lstStyle/>
          <a:p>
            <a:r>
              <a:rPr lang="en-US" dirty="0" smtClean="0">
                <a:ln>
                  <a:solidFill>
                    <a:srgbClr val="006600"/>
                  </a:solidFill>
                </a:ln>
                <a:solidFill>
                  <a:schemeClr val="tx1">
                    <a:lumMod val="50000"/>
                    <a:lumOff val="50000"/>
                  </a:schemeClr>
                </a:solidFill>
                <a:latin typeface="Arial Rounded MT Bold" pitchFamily="34" charset="0"/>
                <a:cs typeface="Aharoni" pitchFamily="2" charset="-79"/>
              </a:rPr>
              <a:t>What is a Pagan Saturday?</a:t>
            </a:r>
            <a:endParaRPr lang="en-US" dirty="0">
              <a:ln>
                <a:solidFill>
                  <a:srgbClr val="006600"/>
                </a:solidFill>
              </a:ln>
              <a:solidFill>
                <a:schemeClr val="tx1">
                  <a:lumMod val="50000"/>
                  <a:lumOff val="50000"/>
                </a:schemeClr>
              </a:solidFill>
              <a:latin typeface="Arial Rounded MT Bold" pitchFamily="34" charset="0"/>
              <a:cs typeface="Aharoni" pitchFamily="2" charset="-79"/>
            </a:endParaRPr>
          </a:p>
        </p:txBody>
      </p:sp>
      <p:sp>
        <p:nvSpPr>
          <p:cNvPr id="7" name="Content Placeholder 6"/>
          <p:cNvSpPr>
            <a:spLocks noGrp="1"/>
          </p:cNvSpPr>
          <p:nvPr>
            <p:ph sz="half" idx="1"/>
          </p:nvPr>
        </p:nvSpPr>
        <p:spPr>
          <a:xfrm>
            <a:off x="304800" y="1066799"/>
            <a:ext cx="8458200" cy="5677527"/>
          </a:xfrm>
        </p:spPr>
        <p:txBody>
          <a:bodyPr>
            <a:normAutofit fontScale="92500" lnSpcReduction="10000"/>
          </a:bodyPr>
          <a:lstStyle/>
          <a:p>
            <a:pPr marL="0" indent="0">
              <a:buNone/>
            </a:pPr>
            <a:r>
              <a:rPr lang="en-US" b="1" dirty="0" smtClean="0">
                <a:ln>
                  <a:solidFill>
                    <a:schemeClr val="tx1"/>
                  </a:solidFill>
                </a:ln>
                <a:solidFill>
                  <a:schemeClr val="accent6">
                    <a:lumMod val="50000"/>
                  </a:schemeClr>
                </a:solidFill>
              </a:rPr>
              <a:t>Roman Calendar History:</a:t>
            </a:r>
          </a:p>
          <a:p>
            <a:pPr marL="514350" indent="-514350">
              <a:buFont typeface="+mj-lt"/>
              <a:buAutoNum type="arabicPeriod"/>
            </a:pPr>
            <a:r>
              <a:rPr lang="en-US" dirty="0" smtClean="0">
                <a:ln>
                  <a:solidFill>
                    <a:schemeClr val="tx1"/>
                  </a:solidFill>
                </a:ln>
                <a:solidFill>
                  <a:srgbClr val="006600"/>
                </a:solidFill>
              </a:rPr>
              <a:t>Originally the early Roman calendar </a:t>
            </a:r>
            <a:r>
              <a:rPr lang="en-US" sz="2000" dirty="0" smtClean="0">
                <a:ln>
                  <a:solidFill>
                    <a:schemeClr val="tx1"/>
                  </a:solidFill>
                </a:ln>
                <a:solidFill>
                  <a:srgbClr val="006600"/>
                </a:solidFill>
              </a:rPr>
              <a:t>(of 63 BC had 355 days/</a:t>
            </a:r>
            <a:r>
              <a:rPr lang="en-US" sz="2000" dirty="0" err="1" smtClean="0">
                <a:ln>
                  <a:solidFill>
                    <a:schemeClr val="tx1"/>
                  </a:solidFill>
                </a:ln>
                <a:solidFill>
                  <a:srgbClr val="006600"/>
                </a:solidFill>
              </a:rPr>
              <a:t>yr</a:t>
            </a:r>
            <a:r>
              <a:rPr lang="en-US" sz="2000" dirty="0" smtClean="0">
                <a:ln>
                  <a:solidFill>
                    <a:schemeClr val="tx1"/>
                  </a:solidFill>
                </a:ln>
                <a:solidFill>
                  <a:srgbClr val="006600"/>
                </a:solidFill>
              </a:rPr>
              <a:t>) </a:t>
            </a:r>
            <a:r>
              <a:rPr lang="en-US" dirty="0" smtClean="0">
                <a:ln>
                  <a:solidFill>
                    <a:schemeClr val="tx1"/>
                  </a:solidFill>
                </a:ln>
                <a:solidFill>
                  <a:srgbClr val="006600"/>
                </a:solidFill>
              </a:rPr>
              <a:t>was reformed to the Julian calendar </a:t>
            </a:r>
            <a:r>
              <a:rPr lang="en-US" sz="2000" dirty="0" smtClean="0">
                <a:ln>
                  <a:solidFill>
                    <a:schemeClr val="tx1"/>
                  </a:solidFill>
                </a:ln>
                <a:solidFill>
                  <a:srgbClr val="006600"/>
                </a:solidFill>
              </a:rPr>
              <a:t>(46 BC had 365 days/</a:t>
            </a:r>
            <a:r>
              <a:rPr lang="en-US" sz="2000" dirty="0" err="1" smtClean="0">
                <a:ln>
                  <a:solidFill>
                    <a:schemeClr val="tx1"/>
                  </a:solidFill>
                </a:ln>
                <a:solidFill>
                  <a:srgbClr val="006600"/>
                </a:solidFill>
              </a:rPr>
              <a:t>yr</a:t>
            </a:r>
            <a:r>
              <a:rPr lang="en-US" sz="2000" dirty="0" smtClean="0">
                <a:ln>
                  <a:solidFill>
                    <a:schemeClr val="tx1"/>
                  </a:solidFill>
                </a:ln>
                <a:solidFill>
                  <a:srgbClr val="006600"/>
                </a:solidFill>
              </a:rPr>
              <a:t>) </a:t>
            </a:r>
            <a:r>
              <a:rPr lang="en-US" dirty="0" smtClean="0">
                <a:ln>
                  <a:solidFill>
                    <a:schemeClr val="tx1"/>
                  </a:solidFill>
                </a:ln>
                <a:solidFill>
                  <a:srgbClr val="006600"/>
                </a:solidFill>
              </a:rPr>
              <a:t>retaining 8 days/week </a:t>
            </a:r>
            <a:r>
              <a:rPr lang="en-US" sz="2200" dirty="0" smtClean="0">
                <a:ln>
                  <a:solidFill>
                    <a:schemeClr val="tx1"/>
                  </a:solidFill>
                </a:ln>
                <a:solidFill>
                  <a:srgbClr val="006600"/>
                </a:solidFill>
              </a:rPr>
              <a:t>(for years after 46 BC)</a:t>
            </a:r>
            <a:r>
              <a:rPr lang="en-US" dirty="0" smtClean="0">
                <a:ln>
                  <a:solidFill>
                    <a:schemeClr val="tx1"/>
                  </a:solidFill>
                </a:ln>
                <a:solidFill>
                  <a:srgbClr val="006600"/>
                </a:solidFill>
              </a:rPr>
              <a:t>.  </a:t>
            </a:r>
            <a:br>
              <a:rPr lang="en-US" dirty="0" smtClean="0">
                <a:ln>
                  <a:solidFill>
                    <a:schemeClr val="tx1"/>
                  </a:solidFill>
                </a:ln>
                <a:solidFill>
                  <a:srgbClr val="006600"/>
                </a:solidFill>
              </a:rPr>
            </a:br>
            <a:r>
              <a:rPr lang="en-US" dirty="0" smtClean="0">
                <a:ln>
                  <a:solidFill>
                    <a:schemeClr val="tx1"/>
                  </a:solidFill>
                </a:ln>
                <a:solidFill>
                  <a:srgbClr val="006600"/>
                </a:solidFill>
              </a:rPr>
              <a:t>Each week day was assigned a letter A to H.</a:t>
            </a:r>
          </a:p>
          <a:p>
            <a:pPr marL="514350" indent="-514350">
              <a:buFont typeface="+mj-lt"/>
              <a:buAutoNum type="arabicPeriod"/>
            </a:pPr>
            <a:r>
              <a:rPr lang="en-US" dirty="0" smtClean="0">
                <a:ln>
                  <a:solidFill>
                    <a:schemeClr val="tx1"/>
                  </a:solidFill>
                </a:ln>
                <a:solidFill>
                  <a:srgbClr val="006600"/>
                </a:solidFill>
              </a:rPr>
              <a:t>As Rome expanded, it came into contact with Mithraism which quickly became a popular religious cult in Rome. </a:t>
            </a:r>
          </a:p>
          <a:p>
            <a:pPr marL="514350" indent="-514350">
              <a:buFont typeface="+mj-lt"/>
              <a:buAutoNum type="arabicPeriod"/>
            </a:pPr>
            <a:r>
              <a:rPr lang="en-US" dirty="0">
                <a:ln>
                  <a:solidFill>
                    <a:schemeClr val="tx1"/>
                  </a:solidFill>
                </a:ln>
                <a:solidFill>
                  <a:srgbClr val="006600"/>
                </a:solidFill>
              </a:rPr>
              <a:t>Mithraism brought </a:t>
            </a:r>
            <a:r>
              <a:rPr lang="en-US" dirty="0" smtClean="0">
                <a:ln>
                  <a:solidFill>
                    <a:schemeClr val="tx1"/>
                  </a:solidFill>
                </a:ln>
                <a:solidFill>
                  <a:srgbClr val="006600"/>
                </a:solidFill>
              </a:rPr>
              <a:t>Rome the seven-day week </a:t>
            </a:r>
            <a:r>
              <a:rPr lang="en-US" dirty="0">
                <a:ln>
                  <a:solidFill>
                    <a:schemeClr val="tx1"/>
                  </a:solidFill>
                </a:ln>
                <a:solidFill>
                  <a:srgbClr val="006600"/>
                </a:solidFill>
              </a:rPr>
              <a:t>with </a:t>
            </a:r>
            <a:r>
              <a:rPr lang="en-US" dirty="0" smtClean="0">
                <a:ln>
                  <a:solidFill>
                    <a:schemeClr val="tx1"/>
                  </a:solidFill>
                </a:ln>
                <a:solidFill>
                  <a:srgbClr val="006600"/>
                </a:solidFill>
              </a:rPr>
              <a:t>days named after their planetary </a:t>
            </a:r>
            <a:r>
              <a:rPr lang="en-US" dirty="0">
                <a:ln>
                  <a:solidFill>
                    <a:schemeClr val="tx1"/>
                  </a:solidFill>
                </a:ln>
                <a:solidFill>
                  <a:srgbClr val="006600"/>
                </a:solidFill>
              </a:rPr>
              <a:t>gods</a:t>
            </a:r>
            <a:r>
              <a:rPr lang="en-US" dirty="0" smtClean="0">
                <a:ln>
                  <a:solidFill>
                    <a:schemeClr val="tx1"/>
                  </a:solidFill>
                </a:ln>
                <a:solidFill>
                  <a:srgbClr val="006600"/>
                </a:solidFill>
              </a:rPr>
              <a:t>.</a:t>
            </a:r>
          </a:p>
          <a:p>
            <a:pPr marL="514350" indent="-514350">
              <a:buFont typeface="+mj-lt"/>
              <a:buAutoNum type="arabicPeriod"/>
            </a:pPr>
            <a:r>
              <a:rPr lang="en-US" dirty="0" smtClean="0">
                <a:ln>
                  <a:solidFill>
                    <a:schemeClr val="tx1"/>
                  </a:solidFill>
                </a:ln>
                <a:solidFill>
                  <a:srgbClr val="006600"/>
                </a:solidFill>
              </a:rPr>
              <a:t>A Roman seven day week can be </a:t>
            </a:r>
            <a:br>
              <a:rPr lang="en-US" dirty="0" smtClean="0">
                <a:ln>
                  <a:solidFill>
                    <a:schemeClr val="tx1"/>
                  </a:solidFill>
                </a:ln>
                <a:solidFill>
                  <a:srgbClr val="006600"/>
                </a:solidFill>
              </a:rPr>
            </a:br>
            <a:r>
              <a:rPr lang="en-US" dirty="0" smtClean="0">
                <a:ln>
                  <a:solidFill>
                    <a:schemeClr val="tx1"/>
                  </a:solidFill>
                </a:ln>
                <a:solidFill>
                  <a:srgbClr val="006600"/>
                </a:solidFill>
              </a:rPr>
              <a:t>traced to Caesar Augustus.  </a:t>
            </a:r>
            <a:br>
              <a:rPr lang="en-US" dirty="0" smtClean="0">
                <a:ln>
                  <a:solidFill>
                    <a:schemeClr val="tx1"/>
                  </a:solidFill>
                </a:ln>
                <a:solidFill>
                  <a:srgbClr val="006600"/>
                </a:solidFill>
              </a:rPr>
            </a:br>
            <a:r>
              <a:rPr lang="en-US" dirty="0" smtClean="0">
                <a:ln>
                  <a:solidFill>
                    <a:schemeClr val="tx1"/>
                  </a:solidFill>
                </a:ln>
                <a:solidFill>
                  <a:srgbClr val="006600"/>
                </a:solidFill>
              </a:rPr>
              <a:t>He died in 14 AD.</a:t>
            </a:r>
          </a:p>
          <a:p>
            <a:pPr marL="514350" indent="-514350">
              <a:buFont typeface="+mj-lt"/>
              <a:buAutoNum type="arabicPeriod"/>
            </a:pPr>
            <a:r>
              <a:rPr lang="en-US" dirty="0" smtClean="0">
                <a:ln>
                  <a:solidFill>
                    <a:schemeClr val="tx1"/>
                  </a:solidFill>
                </a:ln>
                <a:solidFill>
                  <a:srgbClr val="006600"/>
                </a:solidFill>
              </a:rPr>
              <a:t>Yahusha’s ministry would have</a:t>
            </a:r>
            <a:br>
              <a:rPr lang="en-US" dirty="0" smtClean="0">
                <a:ln>
                  <a:solidFill>
                    <a:schemeClr val="tx1"/>
                  </a:solidFill>
                </a:ln>
                <a:solidFill>
                  <a:srgbClr val="006600"/>
                </a:solidFill>
              </a:rPr>
            </a:br>
            <a:r>
              <a:rPr lang="en-US" dirty="0" smtClean="0">
                <a:ln>
                  <a:solidFill>
                    <a:schemeClr val="tx1"/>
                  </a:solidFill>
                </a:ln>
                <a:solidFill>
                  <a:srgbClr val="006600"/>
                </a:solidFill>
              </a:rPr>
              <a:t>been during Rome’s 7 day week.</a:t>
            </a:r>
            <a:endParaRPr lang="en-US" dirty="0">
              <a:ln>
                <a:solidFill>
                  <a:schemeClr val="tx1"/>
                </a:solidFill>
              </a:ln>
              <a:solidFill>
                <a:srgbClr val="006600"/>
              </a:solidFill>
            </a:endParaRPr>
          </a:p>
          <a:p>
            <a:pPr marL="0" indent="0">
              <a:buNone/>
            </a:pPr>
            <a:endParaRPr lang="en-US" dirty="0"/>
          </a:p>
        </p:txBody>
      </p:sp>
      <p:sp>
        <p:nvSpPr>
          <p:cNvPr id="4" name="Slide Number Placeholder 3"/>
          <p:cNvSpPr>
            <a:spLocks noGrp="1"/>
          </p:cNvSpPr>
          <p:nvPr>
            <p:ph type="sldNum" sz="quarter" idx="12"/>
          </p:nvPr>
        </p:nvSpPr>
        <p:spPr/>
        <p:txBody>
          <a:bodyPr/>
          <a:lstStyle/>
          <a:p>
            <a:fld id="{E8A709BF-5144-4E0C-93F2-78512D165852}" type="slidenum">
              <a:rPr lang="en-US" smtClean="0"/>
              <a:t>16</a:t>
            </a:fld>
            <a:endParaRPr lang="en-US"/>
          </a:p>
        </p:txBody>
      </p:sp>
      <p:sp>
        <p:nvSpPr>
          <p:cNvPr id="10" name="Content Placeholder 7"/>
          <p:cNvSpPr txBox="1">
            <a:spLocks/>
          </p:cNvSpPr>
          <p:nvPr/>
        </p:nvSpPr>
        <p:spPr>
          <a:xfrm>
            <a:off x="9372600" y="4038600"/>
            <a:ext cx="5881955" cy="487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en-US" dirty="0"/>
          </a:p>
        </p:txBody>
      </p:sp>
      <p:grpSp>
        <p:nvGrpSpPr>
          <p:cNvPr id="5" name="Group 4"/>
          <p:cNvGrpSpPr/>
          <p:nvPr/>
        </p:nvGrpSpPr>
        <p:grpSpPr>
          <a:xfrm>
            <a:off x="5562600" y="4572000"/>
            <a:ext cx="3383273" cy="2021840"/>
            <a:chOff x="4890496" y="4038600"/>
            <a:chExt cx="3902977" cy="2535105"/>
          </a:xfrm>
        </p:grpSpPr>
        <p:sp>
          <p:nvSpPr>
            <p:cNvPr id="6" name="Rounded Rectangle 5"/>
            <p:cNvSpPr/>
            <p:nvPr/>
          </p:nvSpPr>
          <p:spPr>
            <a:xfrm>
              <a:off x="4890496" y="4038600"/>
              <a:ext cx="3902977" cy="2509035"/>
            </a:xfrm>
            <a:prstGeom prst="roundRect">
              <a:avLst>
                <a:gd name="adj" fmla="val 10000"/>
              </a:avLst>
            </a:prstGeom>
            <a:blipFill>
              <a:blip r:embed="rId4">
                <a:extLst>
                  <a:ext uri="{28A0092B-C50C-407E-A947-70E740481C1C}">
                    <a14:useLocalDpi xmlns:a14="http://schemas.microsoft.com/office/drawing/2010/main" val="0"/>
                  </a:ext>
                </a:extLst>
              </a:blip>
              <a:srcRect/>
              <a:stretch>
                <a:fillRect t="-5000" b="-5000"/>
              </a:stretch>
            </a:blipFill>
          </p:spPr>
          <p:style>
            <a:lnRef idx="0">
              <a:schemeClr val="lt1">
                <a:hueOff val="0"/>
                <a:satOff val="0"/>
                <a:lumOff val="0"/>
                <a:alphaOff val="0"/>
              </a:schemeClr>
            </a:lnRef>
            <a:fillRef idx="1">
              <a:scrgbClr r="0" g="0" b="0"/>
            </a:fillRef>
            <a:effectRef idx="3">
              <a:schemeClr val="accent1">
                <a:tint val="50000"/>
                <a:hueOff val="0"/>
                <a:satOff val="0"/>
                <a:lumOff val="0"/>
                <a:alphaOff val="0"/>
              </a:schemeClr>
            </a:effectRef>
            <a:fontRef idx="minor">
              <a:schemeClr val="lt1">
                <a:hueOff val="0"/>
                <a:satOff val="0"/>
                <a:lumOff val="0"/>
                <a:alphaOff val="0"/>
              </a:schemeClr>
            </a:fontRef>
          </p:style>
        </p:sp>
        <p:sp>
          <p:nvSpPr>
            <p:cNvPr id="3" name="Rectangle 2"/>
            <p:cNvSpPr/>
            <p:nvPr/>
          </p:nvSpPr>
          <p:spPr>
            <a:xfrm rot="480320">
              <a:off x="4942353" y="5650375"/>
              <a:ext cx="2552558" cy="923330"/>
            </a:xfrm>
            <a:prstGeom prst="rect">
              <a:avLst/>
            </a:prstGeom>
            <a:noFill/>
          </p:spPr>
          <p:txBody>
            <a:bodyPr wrap="none" lIns="91440" tIns="45720" rIns="91440" bIns="45720">
              <a:prstTxWarp prst="textArchUp">
                <a:avLst/>
              </a:prstTxWarp>
              <a:spAutoFit/>
            </a:bodyPr>
            <a:lstStyle/>
            <a:p>
              <a:pPr algn="ctr"/>
              <a:r>
                <a:rPr lang="en-US" sz="5400" b="1" cap="none" spc="0" dirty="0" smtClean="0">
                  <a:ln w="1905"/>
                  <a:solidFill>
                    <a:srgbClr val="006600"/>
                  </a:solidFill>
                  <a:effectLst>
                    <a:innerShdw blurRad="69850" dist="43180" dir="5400000">
                      <a:srgbClr val="000000">
                        <a:alpha val="65000"/>
                      </a:srgbClr>
                    </a:innerShdw>
                  </a:effectLst>
                  <a:latin typeface="Ravie" pitchFamily="82" charset="0"/>
                </a:rPr>
                <a:t> </a:t>
              </a:r>
              <a:r>
                <a:rPr lang="en-US" sz="4000" b="1" cap="none" spc="0" dirty="0" smtClean="0">
                  <a:ln w="1905"/>
                  <a:solidFill>
                    <a:srgbClr val="006600"/>
                  </a:solidFill>
                  <a:effectLst>
                    <a:innerShdw blurRad="69850" dist="43180" dir="5400000">
                      <a:srgbClr val="000000">
                        <a:alpha val="65000"/>
                      </a:srgbClr>
                    </a:innerShdw>
                  </a:effectLst>
                  <a:latin typeface="Ravie" pitchFamily="82" charset="0"/>
                </a:rPr>
                <a:t>Pagan</a:t>
              </a:r>
              <a:r>
                <a:rPr lang="en-US" sz="5400" b="1" dirty="0" smtClean="0">
                  <a:ln w="1905"/>
                  <a:solidFill>
                    <a:srgbClr val="006600"/>
                  </a:solidFill>
                  <a:effectLst>
                    <a:innerShdw blurRad="69850" dist="43180" dir="5400000">
                      <a:srgbClr val="000000">
                        <a:alpha val="65000"/>
                      </a:srgbClr>
                    </a:innerShdw>
                  </a:effectLst>
                </a:rPr>
                <a:t>? </a:t>
              </a:r>
              <a:endParaRPr lang="en-US" sz="5400" b="1" cap="none" spc="0" dirty="0">
                <a:ln w="1905"/>
                <a:solidFill>
                  <a:srgbClr val="006600"/>
                </a:solidFill>
                <a:effectLst>
                  <a:innerShdw blurRad="69850" dist="43180" dir="5400000">
                    <a:srgbClr val="000000">
                      <a:alpha val="65000"/>
                    </a:srgbClr>
                  </a:innerShdw>
                </a:effectLst>
              </a:endParaRPr>
            </a:p>
          </p:txBody>
        </p:sp>
      </p:grpSp>
    </p:spTree>
    <p:extLst>
      <p:ext uri="{BB962C8B-B14F-4D97-AF65-F5344CB8AC3E}">
        <p14:creationId xmlns:p14="http://schemas.microsoft.com/office/powerpoint/2010/main" val="18161707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1000"/>
                                        <p:tgtEl>
                                          <p:spTgt spid="7">
                                            <p:txEl>
                                              <p:pRg st="1" end="1"/>
                                            </p:txEl>
                                          </p:spTgt>
                                        </p:tgtEl>
                                      </p:cBhvr>
                                    </p:animEffect>
                                    <p:anim calcmode="lin" valueType="num">
                                      <p:cBhvr>
                                        <p:cTn id="1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2500"/>
                                        <p:tgtEl>
                                          <p:spTgt spid="7">
                                            <p:txEl>
                                              <p:pRg st="2" end="2"/>
                                            </p:txEl>
                                          </p:spTgt>
                                        </p:tgtEl>
                                      </p:cBhvr>
                                    </p:animEffect>
                                    <p:anim calcmode="lin" valueType="num">
                                      <p:cBhvr>
                                        <p:cTn id="25" dur="25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25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4500"/>
                            </p:stCondLst>
                            <p:childTnLst>
                              <p:par>
                                <p:cTn id="28" presetID="42" presetClass="entr" presetSubtype="0" fill="hold" nodeType="after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fade">
                                      <p:cBhvr>
                                        <p:cTn id="30" dur="2500"/>
                                        <p:tgtEl>
                                          <p:spTgt spid="7">
                                            <p:txEl>
                                              <p:pRg st="3" end="3"/>
                                            </p:txEl>
                                          </p:spTgt>
                                        </p:tgtEl>
                                      </p:cBhvr>
                                    </p:animEffect>
                                    <p:anim calcmode="lin" valueType="num">
                                      <p:cBhvr>
                                        <p:cTn id="31" dur="25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2" dur="25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33" fill="hold">
                            <p:stCondLst>
                              <p:cond delay="7000"/>
                            </p:stCondLst>
                            <p:childTnLst>
                              <p:par>
                                <p:cTn id="34" presetID="42" presetClass="entr" presetSubtype="0" fill="hold" nodeType="after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2500"/>
                                        <p:tgtEl>
                                          <p:spTgt spid="7">
                                            <p:txEl>
                                              <p:pRg st="4" end="4"/>
                                            </p:txEl>
                                          </p:spTgt>
                                        </p:tgtEl>
                                      </p:cBhvr>
                                    </p:animEffect>
                                    <p:anim calcmode="lin" valueType="num">
                                      <p:cBhvr>
                                        <p:cTn id="37" dur="25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8" dur="25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39" fill="hold">
                            <p:stCondLst>
                              <p:cond delay="9500"/>
                            </p:stCondLst>
                            <p:childTnLst>
                              <p:par>
                                <p:cTn id="40" presetID="42" presetClass="entr" presetSubtype="0" fill="hold" nodeType="after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2500"/>
                                        <p:tgtEl>
                                          <p:spTgt spid="7">
                                            <p:txEl>
                                              <p:pRg st="5" end="5"/>
                                            </p:txEl>
                                          </p:spTgt>
                                        </p:tgtEl>
                                      </p:cBhvr>
                                    </p:animEffect>
                                    <p:anim calcmode="lin" valueType="num">
                                      <p:cBhvr>
                                        <p:cTn id="43" dur="25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25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250"/>
            <a:ext cx="9144000" cy="1143000"/>
          </a:xfrm>
        </p:spPr>
        <p:txBody>
          <a:bodyPr>
            <a:normAutofit/>
            <a:scene3d>
              <a:camera prst="orthographicFront"/>
              <a:lightRig rig="threePt" dir="t"/>
            </a:scene3d>
            <a:sp3d extrusionH="57150">
              <a:bevelT h="25400" prst="softRound"/>
            </a:sp3d>
          </a:bodyPr>
          <a:lstStyle/>
          <a:p>
            <a:r>
              <a:rPr lang="en-US" dirty="0" smtClean="0">
                <a:ln>
                  <a:solidFill>
                    <a:srgbClr val="006600"/>
                  </a:solidFill>
                </a:ln>
                <a:solidFill>
                  <a:schemeClr val="tx1">
                    <a:lumMod val="50000"/>
                    <a:lumOff val="50000"/>
                  </a:schemeClr>
                </a:solidFill>
                <a:latin typeface="Arial Rounded MT Bold" pitchFamily="34" charset="0"/>
                <a:cs typeface="Aharoni" pitchFamily="2" charset="-79"/>
              </a:rPr>
              <a:t>Rome’s 8 Day Week Reduced</a:t>
            </a:r>
            <a:endParaRPr lang="en-US" dirty="0">
              <a:ln>
                <a:solidFill>
                  <a:srgbClr val="006600"/>
                </a:solidFill>
              </a:ln>
              <a:solidFill>
                <a:schemeClr val="tx1">
                  <a:lumMod val="50000"/>
                  <a:lumOff val="50000"/>
                </a:schemeClr>
              </a:solidFill>
              <a:latin typeface="Arial Rounded MT Bold" pitchFamily="34" charset="0"/>
              <a:cs typeface="Aharoni" pitchFamily="2" charset="-79"/>
            </a:endParaRPr>
          </a:p>
        </p:txBody>
      </p:sp>
      <p:sp>
        <p:nvSpPr>
          <p:cNvPr id="7" name="Content Placeholder 6"/>
          <p:cNvSpPr>
            <a:spLocks noGrp="1"/>
          </p:cNvSpPr>
          <p:nvPr>
            <p:ph sz="half" idx="1"/>
          </p:nvPr>
        </p:nvSpPr>
        <p:spPr>
          <a:xfrm>
            <a:off x="5334000" y="1143000"/>
            <a:ext cx="3733800" cy="5410200"/>
          </a:xfrm>
        </p:spPr>
        <p:txBody>
          <a:bodyPr>
            <a:noAutofit/>
            <a:scene3d>
              <a:camera prst="orthographicFront"/>
              <a:lightRig rig="threePt" dir="t"/>
            </a:scene3d>
            <a:sp3d extrusionH="57150">
              <a:bevelT w="38100" h="38100"/>
            </a:sp3d>
          </a:bodyPr>
          <a:lstStyle/>
          <a:p>
            <a:r>
              <a:rPr lang="en-US" sz="2400" dirty="0" smtClean="0">
                <a:ln>
                  <a:solidFill>
                    <a:schemeClr val="accent5">
                      <a:lumMod val="50000"/>
                    </a:schemeClr>
                  </a:solidFill>
                </a:ln>
                <a:solidFill>
                  <a:srgbClr val="006600"/>
                </a:solidFill>
              </a:rPr>
              <a:t>This is a stick calendar that was found at the Baths of Titus, built in Rome about 79-81 AD. </a:t>
            </a:r>
          </a:p>
          <a:p>
            <a:r>
              <a:rPr lang="en-US" sz="2400" dirty="0">
                <a:ln>
                  <a:solidFill>
                    <a:schemeClr val="accent5">
                      <a:lumMod val="50000"/>
                    </a:schemeClr>
                  </a:solidFill>
                </a:ln>
                <a:solidFill>
                  <a:srgbClr val="006600"/>
                </a:solidFill>
              </a:rPr>
              <a:t>T</a:t>
            </a:r>
            <a:r>
              <a:rPr lang="en-US" sz="2400" dirty="0" smtClean="0">
                <a:ln>
                  <a:solidFill>
                    <a:schemeClr val="accent5">
                      <a:lumMod val="50000"/>
                    </a:schemeClr>
                  </a:solidFill>
                </a:ln>
                <a:solidFill>
                  <a:srgbClr val="006600"/>
                </a:solidFill>
              </a:rPr>
              <a:t>he 8 day week of Rome was gradually replaced with the 7 day week.  </a:t>
            </a:r>
          </a:p>
          <a:p>
            <a:r>
              <a:rPr lang="en-US" sz="2400" dirty="0" smtClean="0">
                <a:ln>
                  <a:solidFill>
                    <a:schemeClr val="accent5">
                      <a:lumMod val="50000"/>
                    </a:schemeClr>
                  </a:solidFill>
                </a:ln>
                <a:solidFill>
                  <a:srgbClr val="006600"/>
                </a:solidFill>
              </a:rPr>
              <a:t>Over time the 8 day week lost all of its appeal.</a:t>
            </a:r>
          </a:p>
          <a:p>
            <a:r>
              <a:rPr lang="en-US" sz="2400" dirty="0" smtClean="0">
                <a:ln>
                  <a:solidFill>
                    <a:schemeClr val="accent5">
                      <a:lumMod val="50000"/>
                    </a:schemeClr>
                  </a:solidFill>
                </a:ln>
                <a:solidFill>
                  <a:srgbClr val="006600"/>
                </a:solidFill>
              </a:rPr>
              <a:t>Why would this happen? </a:t>
            </a:r>
          </a:p>
          <a:p>
            <a:r>
              <a:rPr lang="en-US" sz="2400" dirty="0" smtClean="0">
                <a:ln>
                  <a:solidFill>
                    <a:schemeClr val="accent5">
                      <a:lumMod val="50000"/>
                    </a:schemeClr>
                  </a:solidFill>
                </a:ln>
                <a:solidFill>
                  <a:srgbClr val="006600"/>
                </a:solidFill>
              </a:rPr>
              <a:t>Will history bear out the reason?</a:t>
            </a:r>
          </a:p>
        </p:txBody>
      </p:sp>
      <p:sp>
        <p:nvSpPr>
          <p:cNvPr id="4" name="Slide Number Placeholder 3"/>
          <p:cNvSpPr>
            <a:spLocks noGrp="1"/>
          </p:cNvSpPr>
          <p:nvPr>
            <p:ph type="sldNum" sz="quarter" idx="12"/>
          </p:nvPr>
        </p:nvSpPr>
        <p:spPr/>
        <p:txBody>
          <a:bodyPr/>
          <a:lstStyle/>
          <a:p>
            <a:fld id="{E8A709BF-5144-4E0C-93F2-78512D165852}" type="slidenum">
              <a:rPr lang="en-US" smtClean="0"/>
              <a:t>17</a:t>
            </a:fld>
            <a:endParaRPr lang="en-US"/>
          </a:p>
        </p:txBody>
      </p:sp>
      <p:pic>
        <p:nvPicPr>
          <p:cNvPr id="5122" name="Picture 2" descr="C:\Users\Rae\Desktop\Rome 8 day week relief.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304800" y="1143000"/>
            <a:ext cx="4953000" cy="3865349"/>
          </a:xfrm>
          <a:prstGeom prst="rect">
            <a:avLst/>
          </a:prstGeom>
          <a:ln w="127000" cap="rnd">
            <a:solidFill>
              <a:schemeClr val="accent3">
                <a:lumMod val="40000"/>
                <a:lumOff val="6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304800" y="5103674"/>
            <a:ext cx="5000344"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B050"/>
                </a:solidFill>
                <a:effectLst>
                  <a:outerShdw blurRad="50800" dist="39000" dir="5460000" algn="tl">
                    <a:srgbClr val="000000">
                      <a:alpha val="38000"/>
                    </a:srgbClr>
                  </a:outerShdw>
                </a:effectLst>
              </a:rPr>
              <a:t>The</a:t>
            </a: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8 day </a:t>
            </a:r>
            <a:r>
              <a:rPr lang="en-US" sz="5400" b="1" cap="none" spc="0" dirty="0" smtClean="0">
                <a:ln w="11430"/>
                <a:solidFill>
                  <a:srgbClr val="00B050"/>
                </a:solidFill>
                <a:effectLst>
                  <a:outerShdw blurRad="50800" dist="39000" dir="5460000" algn="tl">
                    <a:srgbClr val="000000">
                      <a:alpha val="38000"/>
                    </a:srgbClr>
                  </a:outerShdw>
                </a:effectLst>
              </a:rPr>
              <a:t>week</a:t>
            </a: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smtClean="0">
                <a:ln w="11430"/>
                <a:solidFill>
                  <a:srgbClr val="00B050"/>
                </a:solidFill>
                <a:effectLst>
                  <a:outerShdw blurRad="50800" dist="39000" dir="5460000" algn="tl">
                    <a:srgbClr val="000000">
                      <a:alpha val="38000"/>
                    </a:srgbClr>
                  </a:outerShdw>
                </a:effectLst>
              </a:rPr>
              <a:t>did not last long.</a:t>
            </a:r>
            <a:endParaRPr lang="en-US" sz="5400" b="1" cap="none" spc="0" dirty="0">
              <a:ln w="11430"/>
              <a:solidFill>
                <a:srgbClr val="00B050"/>
              </a:solidFill>
              <a:effectLst>
                <a:outerShdw blurRad="50800" dist="39000" dir="5460000" algn="tl">
                  <a:srgbClr val="000000">
                    <a:alpha val="38000"/>
                  </a:srgbClr>
                </a:outerShdw>
              </a:effectLst>
            </a:endParaRPr>
          </a:p>
        </p:txBody>
      </p:sp>
      <p:sp>
        <p:nvSpPr>
          <p:cNvPr id="8" name="Title 1"/>
          <p:cNvSpPr txBox="1">
            <a:spLocks/>
          </p:cNvSpPr>
          <p:nvPr/>
        </p:nvSpPr>
        <p:spPr>
          <a:xfrm>
            <a:off x="381000" y="2230118"/>
            <a:ext cx="4800600" cy="1046482"/>
          </a:xfrm>
          <a:prstGeom prst="rect">
            <a:avLst/>
          </a:prstGeom>
          <a:solidFill>
            <a:schemeClr val="accent3">
              <a:lumMod val="40000"/>
              <a:lumOff val="60000"/>
            </a:schemeClr>
          </a:solid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lnSpcReduction="10000"/>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200" dirty="0" smtClean="0">
                <a:ln>
                  <a:solidFill>
                    <a:schemeClr val="tx1"/>
                  </a:solidFill>
                </a:ln>
                <a:solidFill>
                  <a:schemeClr val="tx1">
                    <a:lumMod val="50000"/>
                    <a:lumOff val="50000"/>
                  </a:schemeClr>
                </a:solidFill>
                <a:latin typeface="Arial Rounded MT Bold" pitchFamily="34" charset="0"/>
                <a:cs typeface="Aharoni" pitchFamily="2" charset="-79"/>
              </a:rPr>
              <a:t>Count the number of</a:t>
            </a:r>
            <a:br>
              <a:rPr lang="en-US" sz="3200" dirty="0" smtClean="0">
                <a:ln>
                  <a:solidFill>
                    <a:schemeClr val="tx1"/>
                  </a:solidFill>
                </a:ln>
                <a:solidFill>
                  <a:schemeClr val="tx1">
                    <a:lumMod val="50000"/>
                    <a:lumOff val="50000"/>
                  </a:schemeClr>
                </a:solidFill>
                <a:latin typeface="Arial Rounded MT Bold" pitchFamily="34" charset="0"/>
                <a:cs typeface="Aharoni" pitchFamily="2" charset="-79"/>
              </a:rPr>
            </a:br>
            <a:r>
              <a:rPr lang="en-US" sz="3200" dirty="0" smtClean="0">
                <a:ln>
                  <a:solidFill>
                    <a:schemeClr val="tx1"/>
                  </a:solidFill>
                </a:ln>
                <a:solidFill>
                  <a:schemeClr val="tx1">
                    <a:lumMod val="50000"/>
                    <a:lumOff val="50000"/>
                  </a:schemeClr>
                </a:solidFill>
                <a:latin typeface="Arial Rounded MT Bold" pitchFamily="34" charset="0"/>
                <a:cs typeface="Aharoni" pitchFamily="2" charset="-79"/>
              </a:rPr>
              <a:t>gods on this calendar.</a:t>
            </a:r>
            <a:endParaRPr lang="en-US" sz="3200" dirty="0">
              <a:ln>
                <a:solidFill>
                  <a:schemeClr val="tx1"/>
                </a:solidFill>
              </a:ln>
              <a:solidFill>
                <a:schemeClr val="tx1">
                  <a:lumMod val="50000"/>
                  <a:lumOff val="50000"/>
                </a:schemeClr>
              </a:solidFill>
              <a:latin typeface="Arial Rounded MT Bold" pitchFamily="34" charset="0"/>
              <a:cs typeface="Aharoni" pitchFamily="2" charset="-79"/>
            </a:endParaRPr>
          </a:p>
        </p:txBody>
      </p:sp>
    </p:spTree>
    <p:extLst>
      <p:ext uri="{BB962C8B-B14F-4D97-AF65-F5344CB8AC3E}">
        <p14:creationId xmlns:p14="http://schemas.microsoft.com/office/powerpoint/2010/main" val="4007671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175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fade">
                                      <p:cBhvr>
                                        <p:cTn id="26" dur="1000"/>
                                        <p:tgtEl>
                                          <p:spTgt spid="7">
                                            <p:txEl>
                                              <p:pRg st="1" end="1"/>
                                            </p:txEl>
                                          </p:spTgt>
                                        </p:tgtEl>
                                      </p:cBhvr>
                                    </p:animEffect>
                                    <p:anim calcmode="lin" valueType="num">
                                      <p:cBhvr>
                                        <p:cTn id="27"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fade">
                                      <p:cBhvr>
                                        <p:cTn id="33" dur="1000"/>
                                        <p:tgtEl>
                                          <p:spTgt spid="7">
                                            <p:txEl>
                                              <p:pRg st="2" end="2"/>
                                            </p:txEl>
                                          </p:spTgt>
                                        </p:tgtEl>
                                      </p:cBhvr>
                                    </p:animEffect>
                                    <p:anim calcmode="lin" valueType="num">
                                      <p:cBhvr>
                                        <p:cTn id="3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grpId="0" nodeType="after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animEffect transition="in" filter="fade">
                                      <p:cBhvr>
                                        <p:cTn id="39" dur="1000"/>
                                        <p:tgtEl>
                                          <p:spTgt spid="7">
                                            <p:txEl>
                                              <p:pRg st="3" end="3"/>
                                            </p:txEl>
                                          </p:spTgt>
                                        </p:tgtEl>
                                      </p:cBhvr>
                                    </p:animEffect>
                                    <p:anim calcmode="lin" valueType="num">
                                      <p:cBhvr>
                                        <p:cTn id="4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7">
                                            <p:txEl>
                                              <p:pRg st="4" end="4"/>
                                            </p:txEl>
                                          </p:spTgt>
                                        </p:tgtEl>
                                        <p:attrNameLst>
                                          <p:attrName>style.visibility</p:attrName>
                                        </p:attrNameLst>
                                      </p:cBhvr>
                                      <p:to>
                                        <p:strVal val="visible"/>
                                      </p:to>
                                    </p:set>
                                    <p:animEffect transition="in" filter="fade">
                                      <p:cBhvr>
                                        <p:cTn id="45" dur="1000"/>
                                        <p:tgtEl>
                                          <p:spTgt spid="7">
                                            <p:txEl>
                                              <p:pRg st="4" end="4"/>
                                            </p:txEl>
                                          </p:spTgt>
                                        </p:tgtEl>
                                      </p:cBhvr>
                                    </p:animEffect>
                                    <p:anim calcmode="lin" valueType="num">
                                      <p:cBhvr>
                                        <p:cTn id="4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5"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733799"/>
            <a:ext cx="8382000" cy="1575800"/>
          </a:xfrm>
        </p:spPr>
        <p:style>
          <a:lnRef idx="0">
            <a:schemeClr val="accent3"/>
          </a:lnRef>
          <a:fillRef idx="3">
            <a:schemeClr val="accent3"/>
          </a:fillRef>
          <a:effectRef idx="3">
            <a:schemeClr val="accent3"/>
          </a:effectRef>
          <a:fontRef idx="minor">
            <a:schemeClr val="lt1"/>
          </a:fontRef>
        </p:style>
        <p:txBody>
          <a:bodyPr>
            <a:normAutofit/>
            <a:scene3d>
              <a:camera prst="orthographicFront"/>
              <a:lightRig rig="threePt" dir="t"/>
            </a:scene3d>
            <a:sp3d extrusionH="57150">
              <a:bevelT h="25400" prst="softRound"/>
            </a:sp3d>
          </a:bodyPr>
          <a:lstStyle/>
          <a:p>
            <a:r>
              <a:rPr lang="en-US" dirty="0" smtClean="0">
                <a:ln>
                  <a:solidFill>
                    <a:schemeClr val="tx1"/>
                  </a:solidFill>
                </a:ln>
                <a:solidFill>
                  <a:schemeClr val="tx1">
                    <a:lumMod val="50000"/>
                    <a:lumOff val="50000"/>
                  </a:schemeClr>
                </a:solidFill>
                <a:latin typeface="Arial Rounded MT Bold" pitchFamily="34" charset="0"/>
                <a:cs typeface="Aharoni" pitchFamily="2" charset="-79"/>
              </a:rPr>
              <a:t>Rome’s 8 Day Week Reduced but Sunday is not the 1</a:t>
            </a:r>
            <a:r>
              <a:rPr lang="en-US" baseline="30000" dirty="0" smtClean="0">
                <a:ln>
                  <a:solidFill>
                    <a:schemeClr val="tx1"/>
                  </a:solidFill>
                </a:ln>
                <a:solidFill>
                  <a:schemeClr val="tx1">
                    <a:lumMod val="50000"/>
                    <a:lumOff val="50000"/>
                  </a:schemeClr>
                </a:solidFill>
                <a:latin typeface="Arial Rounded MT Bold" pitchFamily="34" charset="0"/>
                <a:cs typeface="Aharoni" pitchFamily="2" charset="-79"/>
              </a:rPr>
              <a:t>st</a:t>
            </a:r>
            <a:r>
              <a:rPr lang="en-US" dirty="0" smtClean="0">
                <a:ln>
                  <a:solidFill>
                    <a:schemeClr val="tx1"/>
                  </a:solidFill>
                </a:ln>
                <a:solidFill>
                  <a:schemeClr val="tx1">
                    <a:lumMod val="50000"/>
                    <a:lumOff val="50000"/>
                  </a:schemeClr>
                </a:solidFill>
                <a:latin typeface="Arial Rounded MT Bold" pitchFamily="34" charset="0"/>
                <a:cs typeface="Aharoni" pitchFamily="2" charset="-79"/>
              </a:rPr>
              <a:t> day.</a:t>
            </a:r>
            <a:endParaRPr lang="en-US" dirty="0">
              <a:ln>
                <a:solidFill>
                  <a:schemeClr val="tx1"/>
                </a:solidFill>
              </a:ln>
              <a:solidFill>
                <a:schemeClr val="tx1">
                  <a:lumMod val="50000"/>
                  <a:lumOff val="50000"/>
                </a:schemeClr>
              </a:solidFill>
              <a:latin typeface="Arial Rounded MT Bold" pitchFamily="34" charset="0"/>
              <a:cs typeface="Aharoni" pitchFamily="2" charset="-79"/>
            </a:endParaRPr>
          </a:p>
        </p:txBody>
      </p:sp>
      <p:graphicFrame>
        <p:nvGraphicFramePr>
          <p:cNvPr id="3" name="Content Placeholder 2"/>
          <p:cNvGraphicFramePr>
            <a:graphicFrameLocks noGrp="1"/>
          </p:cNvGraphicFramePr>
          <p:nvPr>
            <p:ph sz="half" idx="2"/>
            <p:extLst>
              <p:ext uri="{D42A27DB-BD31-4B8C-83A1-F6EECF244321}">
                <p14:modId xmlns:p14="http://schemas.microsoft.com/office/powerpoint/2010/main" val="3817684425"/>
              </p:ext>
            </p:extLst>
          </p:nvPr>
        </p:nvGraphicFramePr>
        <p:xfrm>
          <a:off x="117296" y="2231633"/>
          <a:ext cx="8915403" cy="1310640"/>
        </p:xfrm>
        <a:graphic>
          <a:graphicData uri="http://schemas.openxmlformats.org/drawingml/2006/table">
            <a:tbl>
              <a:tblPr firstRow="1" bandRow="1">
                <a:tableStyleId>{93296810-A885-4BE3-A3E7-6D5BEEA58F35}</a:tableStyleId>
              </a:tblPr>
              <a:tblGrid>
                <a:gridCol w="1273629"/>
                <a:gridCol w="1273629"/>
                <a:gridCol w="1273629"/>
                <a:gridCol w="1273629"/>
                <a:gridCol w="1273629"/>
                <a:gridCol w="1273629"/>
                <a:gridCol w="1273629"/>
              </a:tblGrid>
              <a:tr h="370840">
                <a:tc>
                  <a:txBody>
                    <a:bodyPr/>
                    <a:lstStyle/>
                    <a:p>
                      <a:pPr algn="ctr"/>
                      <a:r>
                        <a:rPr lang="en-US" dirty="0" smtClean="0"/>
                        <a:t>Saturn’s Day or </a:t>
                      </a:r>
                    </a:p>
                    <a:p>
                      <a:pPr algn="ctr"/>
                      <a:r>
                        <a:rPr lang="en-US" dirty="0" smtClean="0"/>
                        <a:t>Saturday</a:t>
                      </a:r>
                      <a:endParaRPr lang="en-US" dirty="0"/>
                    </a:p>
                  </a:txBody>
                  <a:tcPr>
                    <a:cell3D prstMaterial="dkEdge">
                      <a:bevel prst="convex"/>
                      <a:lightRig rig="flood" dir="t"/>
                    </a:cell3D>
                    <a:solidFill>
                      <a:schemeClr val="bg2">
                        <a:lumMod val="50000"/>
                      </a:schemeClr>
                    </a:solidFill>
                  </a:tcPr>
                </a:tc>
                <a:tc>
                  <a:txBody>
                    <a:bodyPr/>
                    <a:lstStyle/>
                    <a:p>
                      <a:pPr algn="ctr"/>
                      <a:r>
                        <a:rPr lang="en-US" dirty="0" smtClean="0"/>
                        <a:t>Sun’s Day</a:t>
                      </a:r>
                    </a:p>
                    <a:p>
                      <a:pPr algn="ctr"/>
                      <a:r>
                        <a:rPr lang="en-US" dirty="0" smtClean="0"/>
                        <a:t>Or</a:t>
                      </a:r>
                      <a:br>
                        <a:rPr lang="en-US" dirty="0" smtClean="0"/>
                      </a:br>
                      <a:r>
                        <a:rPr lang="en-US" dirty="0" smtClean="0"/>
                        <a:t>Sunday</a:t>
                      </a:r>
                      <a:endParaRPr lang="en-US" dirty="0"/>
                    </a:p>
                  </a:txBody>
                  <a:tcPr>
                    <a:cell3D prstMaterial="dkEdge">
                      <a:bevel prst="convex"/>
                      <a:lightRig rig="flood" dir="t"/>
                    </a:cell3D>
                    <a:solidFill>
                      <a:srgbClr val="FFC000"/>
                    </a:solidFill>
                  </a:tcPr>
                </a:tc>
                <a:tc>
                  <a:txBody>
                    <a:bodyPr/>
                    <a:lstStyle/>
                    <a:p>
                      <a:pPr algn="ctr"/>
                      <a:r>
                        <a:rPr lang="en-US" dirty="0" smtClean="0"/>
                        <a:t>Luna’s Day</a:t>
                      </a:r>
                    </a:p>
                    <a:p>
                      <a:pPr algn="ctr"/>
                      <a:r>
                        <a:rPr lang="en-US" dirty="0" smtClean="0"/>
                        <a:t>Moon Day;</a:t>
                      </a:r>
                    </a:p>
                    <a:p>
                      <a:pPr algn="ctr"/>
                      <a:r>
                        <a:rPr lang="en-US" dirty="0" smtClean="0"/>
                        <a:t>Monday</a:t>
                      </a:r>
                      <a:endParaRPr lang="en-US" dirty="0"/>
                    </a:p>
                  </a:txBody>
                  <a:tcPr>
                    <a:cell3D prstMaterial="dkEdge">
                      <a:bevel prst="convex"/>
                      <a:lightRig rig="flood" dir="t"/>
                    </a:cell3D>
                  </a:tcPr>
                </a:tc>
                <a:tc>
                  <a:txBody>
                    <a:bodyPr/>
                    <a:lstStyle/>
                    <a:p>
                      <a:pPr algn="ctr"/>
                      <a:r>
                        <a:rPr lang="en-US" dirty="0" smtClean="0"/>
                        <a:t>Mar’s Day</a:t>
                      </a:r>
                    </a:p>
                    <a:p>
                      <a:pPr algn="ctr"/>
                      <a:r>
                        <a:rPr lang="en-US" dirty="0" smtClean="0"/>
                        <a:t>Tiu’s Day;</a:t>
                      </a:r>
                    </a:p>
                    <a:p>
                      <a:pPr algn="ctr"/>
                      <a:r>
                        <a:rPr lang="en-US" dirty="0" smtClean="0"/>
                        <a:t>Tuesday</a:t>
                      </a:r>
                      <a:endParaRPr lang="en-US" dirty="0"/>
                    </a:p>
                  </a:txBody>
                  <a:tcPr>
                    <a:cell3D prstMaterial="dkEdge">
                      <a:bevel prst="convex"/>
                      <a:lightRig rig="flood" dir="t"/>
                    </a:cell3D>
                  </a:tcPr>
                </a:tc>
                <a:tc>
                  <a:txBody>
                    <a:bodyPr/>
                    <a:lstStyle/>
                    <a:p>
                      <a:pPr algn="ctr"/>
                      <a:r>
                        <a:rPr lang="en-US" sz="1600" dirty="0" smtClean="0"/>
                        <a:t>Mercury’s Day or </a:t>
                      </a:r>
                    </a:p>
                    <a:p>
                      <a:pPr algn="ctr"/>
                      <a:r>
                        <a:rPr lang="en-US" sz="1600" dirty="0" err="1" smtClean="0"/>
                        <a:t>Woden’s</a:t>
                      </a:r>
                      <a:r>
                        <a:rPr lang="en-US" sz="1600" dirty="0" smtClean="0"/>
                        <a:t>; Day</a:t>
                      </a:r>
                    </a:p>
                    <a:p>
                      <a:pPr algn="ctr"/>
                      <a:r>
                        <a:rPr lang="en-US" sz="1600" dirty="0" smtClean="0"/>
                        <a:t>Wednesday</a:t>
                      </a:r>
                      <a:endParaRPr lang="en-US" sz="1600" dirty="0"/>
                    </a:p>
                  </a:txBody>
                  <a:tcPr>
                    <a:cell3D prstMaterial="dkEdge">
                      <a:bevel prst="convex"/>
                      <a:lightRig rig="flood" dir="t"/>
                    </a:cell3D>
                  </a:tcPr>
                </a:tc>
                <a:tc>
                  <a:txBody>
                    <a:bodyPr/>
                    <a:lstStyle/>
                    <a:p>
                      <a:pPr algn="ctr"/>
                      <a:r>
                        <a:rPr lang="en-US" dirty="0" smtClean="0"/>
                        <a:t>Jupiter’s Day or Thor’s Day;</a:t>
                      </a:r>
                    </a:p>
                    <a:p>
                      <a:pPr algn="ctr"/>
                      <a:r>
                        <a:rPr lang="en-US" dirty="0" smtClean="0"/>
                        <a:t>Thursday </a:t>
                      </a:r>
                      <a:endParaRPr lang="en-US" dirty="0"/>
                    </a:p>
                  </a:txBody>
                  <a:tcPr>
                    <a:cell3D prstMaterial="dkEdge">
                      <a:bevel prst="convex"/>
                      <a:lightRig rig="flood" dir="t"/>
                    </a:cell3D>
                  </a:tcPr>
                </a:tc>
                <a:tc>
                  <a:txBody>
                    <a:bodyPr/>
                    <a:lstStyle/>
                    <a:p>
                      <a:pPr algn="ctr"/>
                      <a:r>
                        <a:rPr lang="en-US" dirty="0" smtClean="0"/>
                        <a:t>Venus’ Day</a:t>
                      </a:r>
                      <a:br>
                        <a:rPr lang="en-US" dirty="0" smtClean="0"/>
                      </a:br>
                      <a:r>
                        <a:rPr lang="en-US" dirty="0" smtClean="0"/>
                        <a:t>or Frigg’s Day;</a:t>
                      </a:r>
                      <a:br>
                        <a:rPr lang="en-US" dirty="0" smtClean="0"/>
                      </a:br>
                      <a:r>
                        <a:rPr lang="en-US" dirty="0" smtClean="0"/>
                        <a:t>Friday</a:t>
                      </a:r>
                      <a:endParaRPr lang="en-US" dirty="0"/>
                    </a:p>
                  </a:txBody>
                  <a:tcPr>
                    <a:cell3D prstMaterial="dkEdge">
                      <a:bevel prst="convex"/>
                      <a:lightRig rig="flood" dir="t"/>
                    </a:cell3D>
                  </a:tcPr>
                </a:tc>
              </a:tr>
            </a:tbl>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18</a:t>
            </a:fld>
            <a:endParaRPr lang="en-US"/>
          </a:p>
        </p:txBody>
      </p:sp>
      <p:pic>
        <p:nvPicPr>
          <p:cNvPr id="6146" name="Picture 2" descr="C:\Users\Rae\Desktop\pagan day nam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2600" y="4128499"/>
            <a:ext cx="4508500" cy="23622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295400" y="5486400"/>
            <a:ext cx="6553200" cy="1118599"/>
          </a:xfrm>
          <a:prstGeom prst="rect">
            <a:avLst/>
          </a:prstGeom>
          <a:solidFill>
            <a:schemeClr val="accent6">
              <a:lumMod val="20000"/>
              <a:lumOff val="80000"/>
            </a:schemeClr>
          </a:solid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lnSpcReduction="10000"/>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b="1" dirty="0" smtClean="0">
                <a:ln>
                  <a:solidFill>
                    <a:schemeClr val="tx1"/>
                  </a:solidFill>
                </a:ln>
                <a:solidFill>
                  <a:schemeClr val="accent6">
                    <a:lumMod val="75000"/>
                  </a:schemeClr>
                </a:solidFill>
                <a:latin typeface="Comic Sans MS" pitchFamily="66" charset="0"/>
                <a:cs typeface="Aharoni" pitchFamily="2" charset="-79"/>
              </a:rPr>
              <a:t>Will</a:t>
            </a:r>
            <a:r>
              <a:rPr lang="en-US" sz="3600" dirty="0" smtClean="0">
                <a:ln>
                  <a:solidFill>
                    <a:schemeClr val="tx1"/>
                  </a:solidFill>
                </a:ln>
                <a:solidFill>
                  <a:schemeClr val="accent6">
                    <a:lumMod val="75000"/>
                  </a:schemeClr>
                </a:solidFill>
                <a:latin typeface="Comic Sans MS" pitchFamily="66" charset="0"/>
                <a:cs typeface="Aharoni" pitchFamily="2" charset="-79"/>
              </a:rPr>
              <a:t> </a:t>
            </a:r>
            <a:r>
              <a:rPr lang="en-US" sz="3600" b="1" dirty="0" smtClean="0">
                <a:ln>
                  <a:solidFill>
                    <a:schemeClr val="tx1"/>
                  </a:solidFill>
                </a:ln>
                <a:solidFill>
                  <a:schemeClr val="accent6">
                    <a:lumMod val="75000"/>
                  </a:schemeClr>
                </a:solidFill>
                <a:latin typeface="Comic Sans MS" pitchFamily="66" charset="0"/>
                <a:cs typeface="Aharoni" pitchFamily="2" charset="-79"/>
              </a:rPr>
              <a:t>the order of the days </a:t>
            </a:r>
            <a:br>
              <a:rPr lang="en-US" sz="3600" b="1" dirty="0" smtClean="0">
                <a:ln>
                  <a:solidFill>
                    <a:schemeClr val="tx1"/>
                  </a:solidFill>
                </a:ln>
                <a:solidFill>
                  <a:schemeClr val="accent6">
                    <a:lumMod val="75000"/>
                  </a:schemeClr>
                </a:solidFill>
                <a:latin typeface="Comic Sans MS" pitchFamily="66" charset="0"/>
                <a:cs typeface="Aharoni" pitchFamily="2" charset="-79"/>
              </a:rPr>
            </a:br>
            <a:r>
              <a:rPr lang="en-US" sz="3600" b="1" dirty="0" smtClean="0">
                <a:ln>
                  <a:solidFill>
                    <a:schemeClr val="tx1"/>
                  </a:solidFill>
                </a:ln>
                <a:solidFill>
                  <a:schemeClr val="accent6">
                    <a:lumMod val="75000"/>
                  </a:schemeClr>
                </a:solidFill>
                <a:latin typeface="Comic Sans MS" pitchFamily="66" charset="0"/>
                <a:cs typeface="Aharoni" pitchFamily="2" charset="-79"/>
              </a:rPr>
              <a:t>change with a 7 day week?</a:t>
            </a:r>
            <a:endParaRPr lang="en-US" sz="3600" b="1" dirty="0">
              <a:ln>
                <a:solidFill>
                  <a:schemeClr val="tx1"/>
                </a:solidFill>
              </a:ln>
              <a:solidFill>
                <a:schemeClr val="accent6">
                  <a:lumMod val="75000"/>
                </a:schemeClr>
              </a:solidFill>
              <a:latin typeface="Comic Sans MS" pitchFamily="66" charset="0"/>
              <a:cs typeface="Aharoni" pitchFamily="2" charset="-79"/>
            </a:endParaRPr>
          </a:p>
        </p:txBody>
      </p:sp>
    </p:spTree>
    <p:extLst>
      <p:ext uri="{BB962C8B-B14F-4D97-AF65-F5344CB8AC3E}">
        <p14:creationId xmlns:p14="http://schemas.microsoft.com/office/powerpoint/2010/main" val="29575104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250"/>
            <a:ext cx="9144000" cy="1143000"/>
          </a:xfrm>
        </p:spPr>
        <p:txBody>
          <a:bodyPr>
            <a:normAutofit/>
            <a:scene3d>
              <a:camera prst="orthographicFront"/>
              <a:lightRig rig="threePt" dir="t"/>
            </a:scene3d>
            <a:sp3d extrusionH="57150">
              <a:bevelT h="25400" prst="softRound"/>
            </a:sp3d>
          </a:bodyPr>
          <a:lstStyle/>
          <a:p>
            <a:r>
              <a:rPr lang="en-US" dirty="0" smtClean="0">
                <a:ln>
                  <a:solidFill>
                    <a:srgbClr val="006600"/>
                  </a:solidFill>
                </a:ln>
                <a:solidFill>
                  <a:schemeClr val="tx1">
                    <a:lumMod val="50000"/>
                    <a:lumOff val="50000"/>
                  </a:schemeClr>
                </a:solidFill>
                <a:latin typeface="Arial Rounded MT Bold" pitchFamily="34" charset="0"/>
                <a:cs typeface="Aharoni" pitchFamily="2" charset="-79"/>
              </a:rPr>
              <a:t>History of the Pagan Sunday</a:t>
            </a:r>
            <a:endParaRPr lang="en-US" dirty="0">
              <a:ln>
                <a:solidFill>
                  <a:srgbClr val="006600"/>
                </a:solidFill>
              </a:ln>
              <a:solidFill>
                <a:schemeClr val="tx1">
                  <a:lumMod val="50000"/>
                  <a:lumOff val="50000"/>
                </a:schemeClr>
              </a:solidFill>
              <a:latin typeface="Arial Rounded MT Bold" pitchFamily="34" charset="0"/>
              <a:cs typeface="Aharoni" pitchFamily="2" charset="-79"/>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19</a:t>
            </a:fld>
            <a:endParaRPr lang="en-US"/>
          </a:p>
        </p:txBody>
      </p:sp>
      <p:sp>
        <p:nvSpPr>
          <p:cNvPr id="10" name="Content Placeholder 7"/>
          <p:cNvSpPr txBox="1">
            <a:spLocks/>
          </p:cNvSpPr>
          <p:nvPr/>
        </p:nvSpPr>
        <p:spPr>
          <a:xfrm>
            <a:off x="274318" y="1066800"/>
            <a:ext cx="8610600" cy="5486400"/>
          </a:xfrm>
          <a:prstGeom prst="rect">
            <a:avLst/>
          </a:prstGeom>
          <a:solidFill>
            <a:schemeClr val="accent3">
              <a:lumMod val="20000"/>
              <a:lumOff val="80000"/>
              <a:alpha val="46000"/>
            </a:schemeClr>
          </a:solidFill>
          <a:scene3d>
            <a:camera prst="orthographicFront"/>
            <a:lightRig rig="threePt" dir="t"/>
          </a:scene3d>
          <a:sp3d>
            <a:bevelT w="152400" h="50800" prst="softRound"/>
          </a:sp3d>
        </p:spPr>
        <p:txBody>
          <a:bodyPr vert="horz" lIns="91440" tIns="45720" rIns="91440" bIns="45720" rtlCol="0">
            <a:normAutofit fontScale="92500" lnSpcReduction="20000"/>
            <a:sp3d extrusionH="57150">
              <a:bevelT w="38100" h="38100"/>
            </a:sp3d>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US" sz="35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Mithraism and </a:t>
            </a:r>
            <a:r>
              <a:rPr lang="en-US" sz="35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Christianism</a:t>
            </a:r>
            <a:endParaRPr lang="en-US" sz="35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nSpc>
                <a:spcPct val="120000"/>
              </a:lnSpc>
            </a:pPr>
            <a:r>
              <a:rPr lang="en-US" dirty="0" smtClean="0">
                <a:solidFill>
                  <a:srgbClr val="006600"/>
                </a:solidFill>
              </a:rPr>
              <a:t>The popular worship of </a:t>
            </a:r>
            <a:r>
              <a:rPr lang="en-US" dirty="0" err="1" smtClean="0">
                <a:solidFill>
                  <a:srgbClr val="006600"/>
                </a:solidFill>
              </a:rPr>
              <a:t>Mithra</a:t>
            </a:r>
            <a:r>
              <a:rPr lang="en-US" dirty="0" smtClean="0">
                <a:solidFill>
                  <a:srgbClr val="006600"/>
                </a:solidFill>
              </a:rPr>
              <a:t> [the "Invincible Sun-god"] became so pre-eminent in the Roman Empire in the days </a:t>
            </a:r>
            <a:br>
              <a:rPr lang="en-US" dirty="0" smtClean="0">
                <a:solidFill>
                  <a:srgbClr val="006600"/>
                </a:solidFill>
              </a:rPr>
            </a:br>
            <a:r>
              <a:rPr lang="en-US" dirty="0" smtClean="0">
                <a:solidFill>
                  <a:srgbClr val="006600"/>
                </a:solidFill>
              </a:rPr>
              <a:t>of Constantine, that he decreed "The Venerable Day of the Sun" to be the weekly rest day of the Empire [321 AD].</a:t>
            </a:r>
          </a:p>
          <a:p>
            <a:pPr marL="0" indent="0">
              <a:lnSpc>
                <a:spcPct val="120000"/>
              </a:lnSpc>
              <a:buNone/>
            </a:pPr>
            <a:r>
              <a:rPr lang="en-US" dirty="0" smtClean="0"/>
              <a:t>One authority points out the influence of Mithraism on Christianity, saying:</a:t>
            </a:r>
          </a:p>
          <a:p>
            <a:pPr>
              <a:lnSpc>
                <a:spcPct val="120000"/>
              </a:lnSpc>
            </a:pPr>
            <a:r>
              <a:rPr lang="en-US" dirty="0" smtClean="0">
                <a:solidFill>
                  <a:srgbClr val="006600"/>
                </a:solidFill>
              </a:rPr>
              <a:t>"It [Mithraism] had so much acceptance that </a:t>
            </a:r>
            <a:r>
              <a:rPr lang="en-US" b="1" u="sng" dirty="0" smtClean="0">
                <a:solidFill>
                  <a:srgbClr val="006600"/>
                </a:solidFill>
              </a:rPr>
              <a:t>it was able to impose on the Christian world its own Sun-day in place of the Sabbath</a:t>
            </a:r>
            <a:r>
              <a:rPr lang="en-US" dirty="0" smtClean="0">
                <a:solidFill>
                  <a:srgbClr val="006600"/>
                </a:solidFill>
              </a:rPr>
              <a:t>, its Sun's birthday, 25th December, as the birthday of Jesus." </a:t>
            </a:r>
            <a:r>
              <a:rPr lang="en-US" i="1" dirty="0" smtClean="0"/>
              <a:t>-- G. Murray, Christianity in the Light of Modern Knowledge, pp. 73, 74.</a:t>
            </a:r>
            <a:endParaRPr lang="en-US" dirty="0" smtClean="0"/>
          </a:p>
        </p:txBody>
      </p:sp>
    </p:spTree>
    <p:extLst>
      <p:ext uri="{BB962C8B-B14F-4D97-AF65-F5344CB8AC3E}">
        <p14:creationId xmlns:p14="http://schemas.microsoft.com/office/powerpoint/2010/main" val="5072080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20</a:t>
            </a:fld>
            <a:endParaRPr lang="en-US"/>
          </a:p>
        </p:txBody>
      </p:sp>
      <p:sp>
        <p:nvSpPr>
          <p:cNvPr id="10" name="Content Placeholder 7"/>
          <p:cNvSpPr txBox="1">
            <a:spLocks/>
          </p:cNvSpPr>
          <p:nvPr/>
        </p:nvSpPr>
        <p:spPr>
          <a:xfrm>
            <a:off x="274318" y="304800"/>
            <a:ext cx="8610600" cy="6248400"/>
          </a:xfrm>
          <a:prstGeom prst="rect">
            <a:avLst/>
          </a:prstGeom>
          <a:solidFill>
            <a:schemeClr val="accent3">
              <a:lumMod val="20000"/>
              <a:lumOff val="80000"/>
              <a:alpha val="46000"/>
            </a:schemeClr>
          </a:solidFill>
          <a:scene3d>
            <a:camera prst="orthographicFront"/>
            <a:lightRig rig="threePt" dir="t"/>
          </a:scene3d>
          <a:sp3d>
            <a:bevelT w="152400" h="50800" prst="softRound"/>
          </a:sp3d>
        </p:spPr>
        <p:txBody>
          <a:bodyPr vert="horz" lIns="91440" tIns="45720" rIns="91440" bIns="45720" rtlCol="0">
            <a:normAutofit fontScale="92500" lnSpcReduction="20000"/>
            <a:sp3d extrusionH="57150">
              <a:bevelT w="38100" h="38100"/>
            </a:sp3d>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US" sz="39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Mithraism and </a:t>
            </a:r>
            <a:r>
              <a:rPr lang="en-US" sz="39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Christianism</a:t>
            </a:r>
            <a:r>
              <a:rPr lang="en-US" sz="39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r>
              <a:rPr lang="en-US" sz="3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con’t</a:t>
            </a:r>
            <a:r>
              <a:rPr lang="en-US" sz="3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a:p>
            <a:pPr>
              <a:lnSpc>
                <a:spcPct val="120000"/>
              </a:lnSpc>
            </a:pPr>
            <a:r>
              <a:rPr lang="en-US" dirty="0" smtClean="0">
                <a:ln>
                  <a:solidFill>
                    <a:srgbClr val="C00000"/>
                  </a:solidFill>
                </a:ln>
                <a:solidFill>
                  <a:srgbClr val="006600"/>
                </a:solidFill>
              </a:rPr>
              <a:t>Still another author confirms:  "The early Christians had at first adopted the Jewish seven-day week, with its numbered week days, but by the close of the third century A.D. this began to give way to the planetary week; and in the fourth and fifth centuries the pagan designations became generally accepted in the western half of Christendom.</a:t>
            </a:r>
            <a:br>
              <a:rPr lang="en-US" dirty="0" smtClean="0">
                <a:ln>
                  <a:solidFill>
                    <a:srgbClr val="C00000"/>
                  </a:solidFill>
                </a:ln>
                <a:solidFill>
                  <a:srgbClr val="006600"/>
                </a:solidFill>
              </a:rPr>
            </a:br>
            <a:endParaRPr lang="en-US" sz="1700" dirty="0" smtClean="0">
              <a:ln>
                <a:solidFill>
                  <a:srgbClr val="C00000"/>
                </a:solidFill>
              </a:ln>
              <a:solidFill>
                <a:srgbClr val="006600"/>
              </a:solidFill>
            </a:endParaRPr>
          </a:p>
          <a:p>
            <a:pPr>
              <a:lnSpc>
                <a:spcPct val="120000"/>
              </a:lnSpc>
            </a:pPr>
            <a:r>
              <a:rPr lang="en-US" dirty="0" smtClean="0">
                <a:ln>
                  <a:solidFill>
                    <a:schemeClr val="accent2">
                      <a:lumMod val="75000"/>
                    </a:schemeClr>
                  </a:solidFill>
                </a:ln>
                <a:solidFill>
                  <a:srgbClr val="006600"/>
                </a:solidFill>
              </a:rPr>
              <a:t>“... During these same centuries the spread of Oriental solar worships, especially that of </a:t>
            </a:r>
            <a:r>
              <a:rPr lang="en-US" dirty="0" err="1" smtClean="0">
                <a:ln>
                  <a:solidFill>
                    <a:schemeClr val="accent2">
                      <a:lumMod val="75000"/>
                    </a:schemeClr>
                  </a:solidFill>
                </a:ln>
                <a:solidFill>
                  <a:srgbClr val="006600"/>
                </a:solidFill>
              </a:rPr>
              <a:t>Mithra</a:t>
            </a:r>
            <a:r>
              <a:rPr lang="en-US" dirty="0" smtClean="0">
                <a:ln>
                  <a:solidFill>
                    <a:schemeClr val="accent2">
                      <a:lumMod val="75000"/>
                    </a:schemeClr>
                  </a:solidFill>
                </a:ln>
                <a:solidFill>
                  <a:srgbClr val="006600"/>
                </a:solidFill>
              </a:rPr>
              <a:t>, in the Roman world, had already </a:t>
            </a:r>
            <a:r>
              <a:rPr lang="en-US" b="1" u="sng" dirty="0" smtClean="0">
                <a:ln>
                  <a:solidFill>
                    <a:schemeClr val="accent2">
                      <a:lumMod val="75000"/>
                    </a:schemeClr>
                  </a:solidFill>
                </a:ln>
                <a:solidFill>
                  <a:srgbClr val="006600"/>
                </a:solidFill>
              </a:rPr>
              <a:t>led to the</a:t>
            </a:r>
            <a:r>
              <a:rPr lang="en-US" b="1" dirty="0" smtClean="0">
                <a:ln>
                  <a:solidFill>
                    <a:schemeClr val="accent2">
                      <a:lumMod val="75000"/>
                    </a:schemeClr>
                  </a:solidFill>
                </a:ln>
                <a:solidFill>
                  <a:srgbClr val="006600"/>
                </a:solidFill>
              </a:rPr>
              <a:t> </a:t>
            </a:r>
            <a:r>
              <a:rPr lang="en-US" b="1" u="sng" dirty="0" smtClean="0">
                <a:ln>
                  <a:solidFill>
                    <a:schemeClr val="accent2">
                      <a:lumMod val="75000"/>
                    </a:schemeClr>
                  </a:solidFill>
                </a:ln>
                <a:solidFill>
                  <a:srgbClr val="FF0000"/>
                </a:solidFill>
              </a:rPr>
              <a:t>substitution</a:t>
            </a:r>
            <a:r>
              <a:rPr lang="en-US" b="1" dirty="0" smtClean="0">
                <a:ln>
                  <a:solidFill>
                    <a:schemeClr val="accent2">
                      <a:lumMod val="75000"/>
                    </a:schemeClr>
                  </a:solidFill>
                </a:ln>
                <a:solidFill>
                  <a:srgbClr val="006600"/>
                </a:solidFill>
              </a:rPr>
              <a:t> </a:t>
            </a:r>
            <a:r>
              <a:rPr lang="en-US" b="1" u="sng" dirty="0" smtClean="0">
                <a:ln>
                  <a:solidFill>
                    <a:schemeClr val="accent2">
                      <a:lumMod val="75000"/>
                    </a:schemeClr>
                  </a:solidFill>
                </a:ln>
                <a:solidFill>
                  <a:srgbClr val="006600"/>
                </a:solidFill>
              </a:rPr>
              <a:t>by the pagans of dies Solis </a:t>
            </a:r>
            <a:r>
              <a:rPr lang="en-US" dirty="0" smtClean="0">
                <a:ln>
                  <a:solidFill>
                    <a:schemeClr val="accent2">
                      <a:lumMod val="75000"/>
                    </a:schemeClr>
                  </a:solidFill>
                </a:ln>
                <a:solidFill>
                  <a:srgbClr val="006600"/>
                </a:solidFill>
              </a:rPr>
              <a:t>(Sun-day) </a:t>
            </a:r>
            <a:r>
              <a:rPr lang="en-US" b="1" u="sng" dirty="0" smtClean="0">
                <a:ln>
                  <a:solidFill>
                    <a:schemeClr val="accent2">
                      <a:lumMod val="75000"/>
                    </a:schemeClr>
                  </a:solidFill>
                </a:ln>
                <a:solidFill>
                  <a:srgbClr val="006600"/>
                </a:solidFill>
              </a:rPr>
              <a:t>for dies </a:t>
            </a:r>
            <a:r>
              <a:rPr lang="en-US" b="1" u="sng" dirty="0" err="1" smtClean="0">
                <a:ln>
                  <a:solidFill>
                    <a:schemeClr val="accent2">
                      <a:lumMod val="75000"/>
                    </a:schemeClr>
                  </a:solidFill>
                </a:ln>
                <a:solidFill>
                  <a:srgbClr val="006600"/>
                </a:solidFill>
              </a:rPr>
              <a:t>Saturni</a:t>
            </a:r>
            <a:r>
              <a:rPr lang="en-US" b="1" dirty="0" smtClean="0">
                <a:ln>
                  <a:solidFill>
                    <a:schemeClr val="accent2">
                      <a:lumMod val="75000"/>
                    </a:schemeClr>
                  </a:solidFill>
                </a:ln>
                <a:solidFill>
                  <a:srgbClr val="006600"/>
                </a:solidFill>
              </a:rPr>
              <a:t> </a:t>
            </a:r>
            <a:r>
              <a:rPr lang="en-US" dirty="0" smtClean="0">
                <a:ln>
                  <a:solidFill>
                    <a:schemeClr val="accent2">
                      <a:lumMod val="75000"/>
                    </a:schemeClr>
                  </a:solidFill>
                </a:ln>
                <a:solidFill>
                  <a:srgbClr val="006600"/>
                </a:solidFill>
              </a:rPr>
              <a:t>(Saturday), </a:t>
            </a:r>
            <a:r>
              <a:rPr lang="en-US" b="1" u="sng" dirty="0" smtClean="0">
                <a:ln>
                  <a:solidFill>
                    <a:schemeClr val="accent2">
                      <a:lumMod val="75000"/>
                    </a:schemeClr>
                  </a:solidFill>
                </a:ln>
                <a:solidFill>
                  <a:srgbClr val="006600"/>
                </a:solidFill>
              </a:rPr>
              <a:t>as the first day of the planetary week</a:t>
            </a:r>
            <a:r>
              <a:rPr lang="en-US" dirty="0" smtClean="0">
                <a:ln>
                  <a:solidFill>
                    <a:schemeClr val="accent2">
                      <a:lumMod val="75000"/>
                    </a:schemeClr>
                  </a:solidFill>
                </a:ln>
                <a:solidFill>
                  <a:srgbClr val="006600"/>
                </a:solidFill>
              </a:rPr>
              <a:t>...  Thus gradually a pagan institution was engrafted on Christianity.”</a:t>
            </a:r>
            <a:br>
              <a:rPr lang="en-US" dirty="0" smtClean="0">
                <a:ln>
                  <a:solidFill>
                    <a:schemeClr val="accent2">
                      <a:lumMod val="75000"/>
                    </a:schemeClr>
                  </a:solidFill>
                </a:ln>
                <a:solidFill>
                  <a:srgbClr val="006600"/>
                </a:solidFill>
              </a:rPr>
            </a:br>
            <a:r>
              <a:rPr lang="en-US" i="1" dirty="0" smtClean="0">
                <a:ln>
                  <a:solidFill>
                    <a:schemeClr val="accent2">
                      <a:lumMod val="75000"/>
                    </a:schemeClr>
                  </a:solidFill>
                </a:ln>
                <a:solidFill>
                  <a:srgbClr val="006600"/>
                </a:solidFill>
              </a:rPr>
              <a:t>--Hutton Webster, Rest Days, pp. 220, 221.</a:t>
            </a:r>
            <a:endParaRPr lang="en-US" dirty="0" smtClean="0">
              <a:ln>
                <a:solidFill>
                  <a:schemeClr val="accent2">
                    <a:lumMod val="75000"/>
                  </a:schemeClr>
                </a:solidFill>
              </a:ln>
              <a:solidFill>
                <a:srgbClr val="006600"/>
              </a:solidFill>
            </a:endParaRPr>
          </a:p>
          <a:p>
            <a:pPr>
              <a:lnSpc>
                <a:spcPct val="120000"/>
              </a:lnSpc>
            </a:pPr>
            <a:endParaRPr lang="en-US" dirty="0"/>
          </a:p>
        </p:txBody>
      </p:sp>
    </p:spTree>
    <p:extLst>
      <p:ext uri="{BB962C8B-B14F-4D97-AF65-F5344CB8AC3E}">
        <p14:creationId xmlns:p14="http://schemas.microsoft.com/office/powerpoint/2010/main" val="9980699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l="-17000" r="-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867400"/>
          </a:xfrm>
        </p:spPr>
        <p:txBody>
          <a:bodyPr>
            <a:normAutofit fontScale="85000" lnSpcReduction="10000"/>
            <a:scene3d>
              <a:camera prst="orthographicFront"/>
              <a:lightRig rig="threePt" dir="t"/>
            </a:scene3d>
            <a:sp3d extrusionH="57150">
              <a:bevelT w="38100" h="38100"/>
            </a:sp3d>
          </a:bodyPr>
          <a:lstStyle/>
          <a:p>
            <a:r>
              <a:rPr lang="en-US" dirty="0" smtClean="0">
                <a:ln>
                  <a:solidFill>
                    <a:srgbClr val="006600"/>
                  </a:solidFill>
                </a:ln>
                <a:solidFill>
                  <a:srgbClr val="006600"/>
                </a:solidFill>
              </a:rPr>
              <a:t>Because Hillel II (pres. of the Sanhedrin) was working with Constantine at the Council of </a:t>
            </a:r>
            <a:r>
              <a:rPr lang="en-US" dirty="0" err="1" smtClean="0">
                <a:ln>
                  <a:solidFill>
                    <a:srgbClr val="006600"/>
                  </a:solidFill>
                </a:ln>
                <a:solidFill>
                  <a:srgbClr val="006600"/>
                </a:solidFill>
              </a:rPr>
              <a:t>Nicea</a:t>
            </a:r>
            <a:r>
              <a:rPr lang="en-US" dirty="0" smtClean="0">
                <a:ln>
                  <a:solidFill>
                    <a:srgbClr val="006600"/>
                  </a:solidFill>
                </a:ln>
                <a:solidFill>
                  <a:srgbClr val="006600"/>
                </a:solidFill>
              </a:rPr>
              <a:t> in 325 AD, eventually his suggestion was accepted to provide a regular worship day/week for the Jews without persecution.  He arbitrarily chose “Saturday” as the 7</a:t>
            </a:r>
            <a:r>
              <a:rPr lang="en-US" baseline="30000" dirty="0" smtClean="0">
                <a:ln>
                  <a:solidFill>
                    <a:srgbClr val="006600"/>
                  </a:solidFill>
                </a:ln>
                <a:solidFill>
                  <a:srgbClr val="006600"/>
                </a:solidFill>
              </a:rPr>
              <a:t>th</a:t>
            </a:r>
            <a:r>
              <a:rPr lang="en-US" dirty="0" smtClean="0">
                <a:ln>
                  <a:solidFill>
                    <a:srgbClr val="006600"/>
                  </a:solidFill>
                </a:ln>
                <a:solidFill>
                  <a:srgbClr val="006600"/>
                </a:solidFill>
              </a:rPr>
              <a:t> weekly day of worship for the Jews – the requirement being only 1 day in 7 needs to be set aside for worship according to the </a:t>
            </a:r>
            <a:r>
              <a:rPr lang="en-US" dirty="0" err="1" smtClean="0">
                <a:ln>
                  <a:solidFill>
                    <a:srgbClr val="006600"/>
                  </a:solidFill>
                </a:ln>
                <a:solidFill>
                  <a:srgbClr val="006600"/>
                </a:solidFill>
              </a:rPr>
              <a:t>Tulmud</a:t>
            </a:r>
            <a:r>
              <a:rPr lang="en-US" dirty="0" smtClean="0">
                <a:ln>
                  <a:solidFill>
                    <a:srgbClr val="006600"/>
                  </a:solidFill>
                </a:ln>
                <a:solidFill>
                  <a:srgbClr val="006600"/>
                </a:solidFill>
              </a:rPr>
              <a:t> – no matter what day it is. </a:t>
            </a:r>
          </a:p>
          <a:p>
            <a:r>
              <a:rPr lang="en-US" dirty="0" smtClean="0">
                <a:ln>
                  <a:solidFill>
                    <a:schemeClr val="tx1"/>
                  </a:solidFill>
                </a:ln>
                <a:solidFill>
                  <a:srgbClr val="006600"/>
                </a:solidFill>
              </a:rPr>
              <a:t>By this time, Saturday had been moved to the 7</a:t>
            </a:r>
            <a:r>
              <a:rPr lang="en-US" baseline="30000" dirty="0" smtClean="0">
                <a:ln>
                  <a:solidFill>
                    <a:schemeClr val="tx1"/>
                  </a:solidFill>
                </a:ln>
                <a:solidFill>
                  <a:srgbClr val="006600"/>
                </a:solidFill>
              </a:rPr>
              <a:t>th</a:t>
            </a:r>
            <a:r>
              <a:rPr lang="en-US" dirty="0" smtClean="0">
                <a:ln>
                  <a:solidFill>
                    <a:schemeClr val="tx1"/>
                  </a:solidFill>
                </a:ln>
                <a:solidFill>
                  <a:srgbClr val="006600"/>
                </a:solidFill>
              </a:rPr>
              <a:t> day position of the week, granting Sunday the position of the 1</a:t>
            </a:r>
            <a:r>
              <a:rPr lang="en-US" baseline="30000" dirty="0" smtClean="0">
                <a:ln>
                  <a:solidFill>
                    <a:schemeClr val="tx1"/>
                  </a:solidFill>
                </a:ln>
                <a:solidFill>
                  <a:srgbClr val="006600"/>
                </a:solidFill>
              </a:rPr>
              <a:t>st</a:t>
            </a:r>
            <a:r>
              <a:rPr lang="en-US" dirty="0" smtClean="0">
                <a:ln>
                  <a:solidFill>
                    <a:schemeClr val="tx1"/>
                  </a:solidFill>
                </a:ln>
                <a:solidFill>
                  <a:srgbClr val="006600"/>
                </a:solidFill>
              </a:rPr>
              <a:t> day of the week … a very unique move!  Why?</a:t>
            </a:r>
          </a:p>
          <a:p>
            <a:r>
              <a:rPr lang="en-US" i="1" dirty="0">
                <a:ln>
                  <a:solidFill>
                    <a:srgbClr val="C00000"/>
                  </a:solidFill>
                </a:ln>
                <a:solidFill>
                  <a:srgbClr val="006600"/>
                </a:solidFill>
              </a:rPr>
              <a:t>Sunday did not exist in the eight-day Julian </a:t>
            </a:r>
            <a:r>
              <a:rPr lang="en-US" i="1" dirty="0" smtClean="0">
                <a:ln>
                  <a:solidFill>
                    <a:srgbClr val="C00000"/>
                  </a:solidFill>
                </a:ln>
                <a:solidFill>
                  <a:srgbClr val="006600"/>
                </a:solidFill>
              </a:rPr>
              <a:t>week. </a:t>
            </a:r>
            <a:r>
              <a:rPr lang="en-US" dirty="0" smtClean="0">
                <a:ln>
                  <a:solidFill>
                    <a:srgbClr val="C00000"/>
                  </a:solidFill>
                </a:ln>
                <a:solidFill>
                  <a:srgbClr val="006600"/>
                </a:solidFill>
              </a:rPr>
              <a:t>  </a:t>
            </a:r>
            <a:r>
              <a:rPr lang="en-US" dirty="0" smtClean="0">
                <a:ln>
                  <a:solidFill>
                    <a:srgbClr val="006600"/>
                  </a:solidFill>
                </a:ln>
                <a:solidFill>
                  <a:srgbClr val="006600"/>
                </a:solidFill>
              </a:rPr>
              <a:t>Sunday now becomes the </a:t>
            </a:r>
            <a:r>
              <a:rPr lang="en-US" dirty="0">
                <a:ln>
                  <a:solidFill>
                    <a:srgbClr val="006600"/>
                  </a:solidFill>
                </a:ln>
                <a:solidFill>
                  <a:srgbClr val="006600"/>
                </a:solidFill>
              </a:rPr>
              <a:t>day on which </a:t>
            </a:r>
            <a:r>
              <a:rPr lang="en-US" dirty="0" smtClean="0">
                <a:ln>
                  <a:solidFill>
                    <a:srgbClr val="006600"/>
                  </a:solidFill>
                </a:ln>
                <a:solidFill>
                  <a:srgbClr val="006600"/>
                </a:solidFill>
              </a:rPr>
              <a:t>Yahusha </a:t>
            </a:r>
            <a:r>
              <a:rPr lang="en-US" dirty="0">
                <a:ln>
                  <a:solidFill>
                    <a:srgbClr val="006600"/>
                  </a:solidFill>
                </a:ln>
                <a:solidFill>
                  <a:srgbClr val="006600"/>
                </a:solidFill>
              </a:rPr>
              <a:t>arose from the </a:t>
            </a:r>
            <a:r>
              <a:rPr lang="en-US" dirty="0" smtClean="0">
                <a:ln>
                  <a:solidFill>
                    <a:srgbClr val="006600"/>
                  </a:solidFill>
                </a:ln>
                <a:solidFill>
                  <a:srgbClr val="006600"/>
                </a:solidFill>
              </a:rPr>
              <a:t>dead</a:t>
            </a:r>
            <a:r>
              <a:rPr lang="en-US" dirty="0">
                <a:ln>
                  <a:solidFill>
                    <a:srgbClr val="006600"/>
                  </a:solidFill>
                </a:ln>
                <a:solidFill>
                  <a:srgbClr val="006600"/>
                </a:solidFill>
              </a:rPr>
              <a:t> </a:t>
            </a:r>
            <a:r>
              <a:rPr lang="en-US" dirty="0" smtClean="0">
                <a:ln>
                  <a:solidFill>
                    <a:srgbClr val="006600"/>
                  </a:solidFill>
                </a:ln>
                <a:solidFill>
                  <a:srgbClr val="006600"/>
                </a:solidFill>
              </a:rPr>
              <a:t>– thus being declared Rome’s weekly Sabbath to celebrate the resurrection.</a:t>
            </a:r>
          </a:p>
        </p:txBody>
      </p:sp>
      <p:sp>
        <p:nvSpPr>
          <p:cNvPr id="4" name="Slide Number Placeholder 3"/>
          <p:cNvSpPr>
            <a:spLocks noGrp="1"/>
          </p:cNvSpPr>
          <p:nvPr>
            <p:ph type="sldNum" sz="quarter" idx="12"/>
          </p:nvPr>
        </p:nvSpPr>
        <p:spPr/>
        <p:txBody>
          <a:bodyPr/>
          <a:lstStyle/>
          <a:p>
            <a:fld id="{E8A709BF-5144-4E0C-93F2-78512D165852}" type="slidenum">
              <a:rPr lang="en-US" smtClean="0"/>
              <a:t>21</a:t>
            </a:fld>
            <a:endParaRPr lang="en-US"/>
          </a:p>
        </p:txBody>
      </p:sp>
      <p:sp>
        <p:nvSpPr>
          <p:cNvPr id="6" name="Title 1"/>
          <p:cNvSpPr txBox="1">
            <a:spLocks/>
          </p:cNvSpPr>
          <p:nvPr/>
        </p:nvSpPr>
        <p:spPr>
          <a:xfrm>
            <a:off x="-35560" y="0"/>
            <a:ext cx="9144000" cy="114300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800" dirty="0" smtClean="0">
                <a:ln>
                  <a:solidFill>
                    <a:srgbClr val="006600"/>
                  </a:solidFill>
                </a:ln>
                <a:solidFill>
                  <a:schemeClr val="tx1">
                    <a:lumMod val="50000"/>
                    <a:lumOff val="50000"/>
                  </a:schemeClr>
                </a:solidFill>
                <a:latin typeface="Arial Rounded MT Bold" pitchFamily="34" charset="0"/>
                <a:cs typeface="Aharoni" pitchFamily="2" charset="-79"/>
              </a:rPr>
              <a:t>Lunar Sabbath; Constantine &amp; Hillel II</a:t>
            </a:r>
            <a:endParaRPr lang="en-US" sz="3800" dirty="0">
              <a:ln>
                <a:solidFill>
                  <a:srgbClr val="006600"/>
                </a:solidFill>
              </a:ln>
              <a:solidFill>
                <a:schemeClr val="tx1">
                  <a:lumMod val="50000"/>
                  <a:lumOff val="50000"/>
                </a:schemeClr>
              </a:solidFill>
              <a:latin typeface="Arial Rounded MT Bold" pitchFamily="34" charset="0"/>
              <a:cs typeface="Aharoni" pitchFamily="2" charset="-79"/>
            </a:endParaRPr>
          </a:p>
        </p:txBody>
      </p:sp>
    </p:spTree>
    <p:extLst>
      <p:ext uri="{BB962C8B-B14F-4D97-AF65-F5344CB8AC3E}">
        <p14:creationId xmlns:p14="http://schemas.microsoft.com/office/powerpoint/2010/main" val="2981417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scene3d>
              <a:camera prst="orthographicFront"/>
              <a:lightRig rig="threePt" dir="t"/>
            </a:scene3d>
            <a:sp3d extrusionH="57150">
              <a:bevelT h="25400" prst="softRound"/>
            </a:sp3d>
          </a:bodyPr>
          <a:lstStyle/>
          <a:p>
            <a:r>
              <a:rPr lang="en-US" dirty="0" smtClean="0">
                <a:ln>
                  <a:solidFill>
                    <a:schemeClr val="tx1"/>
                  </a:solidFill>
                </a:ln>
                <a:solidFill>
                  <a:schemeClr val="tx1">
                    <a:lumMod val="50000"/>
                    <a:lumOff val="50000"/>
                  </a:schemeClr>
                </a:solidFill>
                <a:latin typeface="Arial Rounded MT Bold" pitchFamily="34" charset="0"/>
                <a:cs typeface="Aharoni" pitchFamily="2" charset="-79"/>
              </a:rPr>
              <a:t>Sun &amp; Saturn Positions Rearranged</a:t>
            </a:r>
            <a:endParaRPr lang="en-US" dirty="0">
              <a:ln>
                <a:solidFill>
                  <a:schemeClr val="tx1"/>
                </a:solidFill>
              </a:ln>
              <a:solidFill>
                <a:schemeClr val="tx1">
                  <a:lumMod val="50000"/>
                  <a:lumOff val="50000"/>
                </a:schemeClr>
              </a:solidFill>
              <a:latin typeface="Arial Rounded MT Bold" pitchFamily="34" charset="0"/>
              <a:cs typeface="Aharoni" pitchFamily="2" charset="-79"/>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22</a:t>
            </a:fld>
            <a:endParaRPr lang="en-US"/>
          </a:p>
        </p:txBody>
      </p:sp>
      <p:pic>
        <p:nvPicPr>
          <p:cNvPr id="7170" name="Picture 2" descr="C:\Users\Rae\Desktop\rome 7 day week nam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683" y="960173"/>
            <a:ext cx="8686801" cy="2505075"/>
          </a:xfrm>
          <a:prstGeom prst="rect">
            <a:avLst/>
          </a:prstGeom>
          <a:solidFill>
            <a:srgbClr val="FFFFFF">
              <a:shade val="85000"/>
            </a:srgbClr>
          </a:solidFill>
          <a:ln w="88900" cap="sq">
            <a:solidFill>
              <a:schemeClr val="accent3">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prst="softRound"/>
            <a:contourClr>
              <a:srgbClr val="FFFFFF"/>
            </a:contourClr>
          </a:sp3d>
          <a:extLst/>
        </p:spPr>
      </p:pic>
      <p:pic>
        <p:nvPicPr>
          <p:cNvPr id="7171" name="Picture 3" descr="C:\Users\Rae\Desktop\sun god.png"/>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291430" y="3667852"/>
            <a:ext cx="1308770" cy="14082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172" name="Picture 4" descr="C:\Users\Rae\Desktop\sat god.png"/>
          <p:cNvPicPr>
            <a:picLocks noChangeAspect="1" noChangeArrowheads="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696200" y="3635374"/>
            <a:ext cx="1272284" cy="13969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174" name="Picture 6" descr="C:\Users\Rae\Desktop\sat-sun.png"/>
          <p:cNvPicPr>
            <a:picLocks noChangeAspect="1" noChangeArrowheads="1"/>
          </p:cNvPicPr>
          <p:nvPr/>
        </p:nvPicPr>
        <p:blipFill>
          <a:blip r:embed="rId7">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487100" y="5354184"/>
            <a:ext cx="1981882" cy="1169138"/>
          </a:xfrm>
          <a:prstGeom prst="roundRect">
            <a:avLst>
              <a:gd name="adj" fmla="val 16667"/>
            </a:avLst>
          </a:prstGeom>
          <a:ln w="57150">
            <a:solidFill>
              <a:schemeClr val="accent3"/>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 name="Picture 6" descr="C:\Users\Rae\Desktop\sat-sun.png"/>
          <p:cNvPicPr>
            <a:picLocks noChangeAspect="1" noChangeArrowheads="1"/>
          </p:cNvPicPr>
          <p:nvPr/>
        </p:nvPicPr>
        <p:blipFill>
          <a:blip r:embed="rId7">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814279" y="5354184"/>
            <a:ext cx="1981882" cy="1169138"/>
          </a:xfrm>
          <a:prstGeom prst="roundRect">
            <a:avLst>
              <a:gd name="adj" fmla="val 16667"/>
            </a:avLst>
          </a:prstGeom>
          <a:ln w="57150">
            <a:solidFill>
              <a:srgbClr val="EFA46B"/>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3" name="Bent Arrow 22"/>
          <p:cNvSpPr/>
          <p:nvPr/>
        </p:nvSpPr>
        <p:spPr>
          <a:xfrm flipH="1">
            <a:off x="1633209" y="4282028"/>
            <a:ext cx="576591" cy="885831"/>
          </a:xfrm>
          <a:prstGeom prst="bentArrow">
            <a:avLst/>
          </a:prstGeom>
          <a:solidFill>
            <a:schemeClr val="accent3">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sp>
        <p:nvSpPr>
          <p:cNvPr id="32" name="Bent Arrow 31"/>
          <p:cNvSpPr/>
          <p:nvPr/>
        </p:nvSpPr>
        <p:spPr>
          <a:xfrm>
            <a:off x="7010400" y="4265950"/>
            <a:ext cx="625272" cy="923965"/>
          </a:xfrm>
          <a:prstGeom prst="bentArrow">
            <a:avLst/>
          </a:prstGeom>
          <a:solidFill>
            <a:srgbClr val="EFA46B"/>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sp>
        <p:nvSpPr>
          <p:cNvPr id="34" name="Content Placeholder 7"/>
          <p:cNvSpPr txBox="1">
            <a:spLocks/>
          </p:cNvSpPr>
          <p:nvPr/>
        </p:nvSpPr>
        <p:spPr>
          <a:xfrm>
            <a:off x="2362200" y="3581400"/>
            <a:ext cx="4572000" cy="319014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n-US" dirty="0" smtClean="0">
                <a:ln>
                  <a:solidFill>
                    <a:srgbClr val="C00000"/>
                  </a:solidFill>
                </a:ln>
                <a:solidFill>
                  <a:srgbClr val="006600"/>
                </a:solidFill>
              </a:rPr>
              <a:t>When Rome finally </a:t>
            </a:r>
            <a:br>
              <a:rPr lang="en-US" dirty="0" smtClean="0">
                <a:ln>
                  <a:solidFill>
                    <a:srgbClr val="C00000"/>
                  </a:solidFill>
                </a:ln>
                <a:solidFill>
                  <a:srgbClr val="006600"/>
                </a:solidFill>
              </a:rPr>
            </a:br>
            <a:r>
              <a:rPr lang="en-US" dirty="0" smtClean="0">
                <a:ln>
                  <a:solidFill>
                    <a:srgbClr val="C00000"/>
                  </a:solidFill>
                </a:ln>
                <a:solidFill>
                  <a:srgbClr val="006600"/>
                </a:solidFill>
              </a:rPr>
              <a:t>accepted the error that </a:t>
            </a:r>
            <a:br>
              <a:rPr lang="en-US" dirty="0" smtClean="0">
                <a:ln>
                  <a:solidFill>
                    <a:srgbClr val="C00000"/>
                  </a:solidFill>
                </a:ln>
                <a:solidFill>
                  <a:srgbClr val="006600"/>
                </a:solidFill>
              </a:rPr>
            </a:br>
            <a:r>
              <a:rPr lang="en-US" dirty="0" smtClean="0">
                <a:ln>
                  <a:solidFill>
                    <a:srgbClr val="C00000"/>
                  </a:solidFill>
                </a:ln>
                <a:solidFill>
                  <a:srgbClr val="006600"/>
                </a:solidFill>
              </a:rPr>
              <a:t>Yahusha’s </a:t>
            </a:r>
            <a:r>
              <a:rPr lang="en-US" dirty="0">
                <a:ln>
                  <a:solidFill>
                    <a:srgbClr val="C00000"/>
                  </a:solidFill>
                </a:ln>
                <a:solidFill>
                  <a:srgbClr val="006600"/>
                </a:solidFill>
              </a:rPr>
              <a:t>resurrection was on Sunday the 1</a:t>
            </a:r>
            <a:r>
              <a:rPr lang="en-US" baseline="30000" dirty="0">
                <a:ln>
                  <a:solidFill>
                    <a:srgbClr val="C00000"/>
                  </a:solidFill>
                </a:ln>
                <a:solidFill>
                  <a:srgbClr val="006600"/>
                </a:solidFill>
              </a:rPr>
              <a:t>st</a:t>
            </a:r>
            <a:r>
              <a:rPr lang="en-US" dirty="0">
                <a:ln>
                  <a:solidFill>
                    <a:srgbClr val="C00000"/>
                  </a:solidFill>
                </a:ln>
                <a:solidFill>
                  <a:srgbClr val="006600"/>
                </a:solidFill>
              </a:rPr>
              <a:t> day of the </a:t>
            </a:r>
            <a:r>
              <a:rPr lang="en-US" dirty="0" smtClean="0">
                <a:ln>
                  <a:solidFill>
                    <a:srgbClr val="C00000"/>
                  </a:solidFill>
                </a:ln>
                <a:solidFill>
                  <a:srgbClr val="006600"/>
                </a:solidFill>
              </a:rPr>
              <a:t>week, then the sun god needed to be placed in day position #1, not #2.</a:t>
            </a:r>
            <a:br>
              <a:rPr lang="en-US" dirty="0" smtClean="0">
                <a:ln>
                  <a:solidFill>
                    <a:srgbClr val="C00000"/>
                  </a:solidFill>
                </a:ln>
                <a:solidFill>
                  <a:srgbClr val="006600"/>
                </a:solidFill>
              </a:rPr>
            </a:b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Order of days are the same.</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0" indent="0" algn="ctr">
              <a:buNone/>
            </a:pPr>
            <a:endParaRPr lang="en-US" dirty="0">
              <a:ln>
                <a:solidFill>
                  <a:srgbClr val="C00000"/>
                </a:solidFill>
              </a:ln>
              <a:solidFill>
                <a:srgbClr val="006600"/>
              </a:solidFill>
            </a:endParaRPr>
          </a:p>
        </p:txBody>
      </p:sp>
    </p:spTree>
    <p:extLst>
      <p:ext uri="{BB962C8B-B14F-4D97-AF65-F5344CB8AC3E}">
        <p14:creationId xmlns:p14="http://schemas.microsoft.com/office/powerpoint/2010/main" val="23496867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1750"/>
                                        <p:tgtEl>
                                          <p:spTgt spid="23"/>
                                        </p:tgtEl>
                                      </p:cBhvr>
                                    </p:animEffect>
                                  </p:childTnLst>
                                </p:cTn>
                              </p:par>
                            </p:childTnLst>
                          </p:cTn>
                        </p:par>
                        <p:par>
                          <p:cTn id="8" fill="hold">
                            <p:stCondLst>
                              <p:cond delay="1750"/>
                            </p:stCondLst>
                            <p:childTnLst>
                              <p:par>
                                <p:cTn id="9" presetID="22" presetClass="entr" presetSubtype="4" fill="hold" nodeType="afterEffect">
                                  <p:stCondLst>
                                    <p:cond delay="0"/>
                                  </p:stCondLst>
                                  <p:childTnLst>
                                    <p:set>
                                      <p:cBhvr>
                                        <p:cTn id="10" dur="1" fill="hold">
                                          <p:stCondLst>
                                            <p:cond delay="0"/>
                                          </p:stCondLst>
                                        </p:cTn>
                                        <p:tgtEl>
                                          <p:spTgt spid="7171"/>
                                        </p:tgtEl>
                                        <p:attrNameLst>
                                          <p:attrName>style.visibility</p:attrName>
                                        </p:attrNameLst>
                                      </p:cBhvr>
                                      <p:to>
                                        <p:strVal val="visible"/>
                                      </p:to>
                                    </p:set>
                                    <p:animEffect transition="in" filter="wipe(down)">
                                      <p:cBhvr>
                                        <p:cTn id="11" dur="1250"/>
                                        <p:tgtEl>
                                          <p:spTgt spid="717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down)">
                                      <p:cBhvr>
                                        <p:cTn id="16" dur="1750"/>
                                        <p:tgtEl>
                                          <p:spTgt spid="32"/>
                                        </p:tgtEl>
                                      </p:cBhvr>
                                    </p:animEffect>
                                  </p:childTnLst>
                                </p:cTn>
                              </p:par>
                            </p:childTnLst>
                          </p:cTn>
                        </p:par>
                        <p:par>
                          <p:cTn id="17" fill="hold">
                            <p:stCondLst>
                              <p:cond delay="1750"/>
                            </p:stCondLst>
                            <p:childTnLst>
                              <p:par>
                                <p:cTn id="18" presetID="22" presetClass="entr" presetSubtype="4" fill="hold" nodeType="afterEffect">
                                  <p:stCondLst>
                                    <p:cond delay="0"/>
                                  </p:stCondLst>
                                  <p:childTnLst>
                                    <p:set>
                                      <p:cBhvr>
                                        <p:cTn id="19" dur="1" fill="hold">
                                          <p:stCondLst>
                                            <p:cond delay="0"/>
                                          </p:stCondLst>
                                        </p:cTn>
                                        <p:tgtEl>
                                          <p:spTgt spid="7172"/>
                                        </p:tgtEl>
                                        <p:attrNameLst>
                                          <p:attrName>style.visibility</p:attrName>
                                        </p:attrNameLst>
                                      </p:cBhvr>
                                      <p:to>
                                        <p:strVal val="visible"/>
                                      </p:to>
                                    </p:set>
                                    <p:animEffect transition="in" filter="wipe(down)">
                                      <p:cBhvr>
                                        <p:cTn id="20" dur="125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250"/>
            <a:ext cx="9144000" cy="649550"/>
          </a:xfrm>
        </p:spPr>
        <p:txBody>
          <a:bodyPr>
            <a:normAutofit fontScale="90000"/>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r>
              <a:rPr lang="en-US" b="1" spc="300" dirty="0" smtClean="0">
                <a:ln/>
                <a:solidFill>
                  <a:schemeClr val="accent3"/>
                </a:solidFill>
                <a:effectLst>
                  <a:glow rad="228600">
                    <a:schemeClr val="accent1">
                      <a:satMod val="175000"/>
                      <a:alpha val="40000"/>
                    </a:schemeClr>
                  </a:glow>
                </a:effectLst>
                <a:latin typeface="Cooper Black" pitchFamily="18" charset="0"/>
              </a:rPr>
              <a:t>Pagan  Saturday  Claims</a:t>
            </a:r>
            <a:endParaRPr lang="en-US" b="1" spc="300" dirty="0">
              <a:ln/>
              <a:solidFill>
                <a:schemeClr val="accent3"/>
              </a:solidFill>
              <a:effectLst>
                <a:glow rad="228600">
                  <a:schemeClr val="accent1">
                    <a:satMod val="175000"/>
                    <a:alpha val="40000"/>
                  </a:schemeClr>
                </a:glow>
              </a:effectLst>
              <a:latin typeface="Cooper Black" pitchFamily="18" charset="0"/>
            </a:endParaRPr>
          </a:p>
        </p:txBody>
      </p:sp>
      <p:sp>
        <p:nvSpPr>
          <p:cNvPr id="3" name="Content Placeholder 2"/>
          <p:cNvSpPr>
            <a:spLocks noGrp="1"/>
          </p:cNvSpPr>
          <p:nvPr>
            <p:ph idx="1"/>
          </p:nvPr>
        </p:nvSpPr>
        <p:spPr>
          <a:xfrm>
            <a:off x="304800" y="762000"/>
            <a:ext cx="8686800" cy="6248400"/>
          </a:xfrm>
        </p:spPr>
        <p:txBody>
          <a:bodyPr>
            <a:normAutofit fontScale="77500" lnSpcReduction="20000"/>
          </a:bodyPr>
          <a:lstStyle/>
          <a:p>
            <a:pPr marL="514350" indent="-514350">
              <a:buFont typeface="+mj-lt"/>
              <a:buAutoNum type="arabicPeriod"/>
            </a:pP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Because of the history between Mithraism </a:t>
            </a:r>
            <a:b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29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(7 day week) </a:t>
            </a: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and Rome </a:t>
            </a:r>
            <a:r>
              <a:rPr lang="en-US" sz="29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(originally an 8 day week), </a:t>
            </a: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the Lunar </a:t>
            </a:r>
            <a:r>
              <a:rPr lang="en-US" sz="34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Sabbatarians</a:t>
            </a: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claim the true weekly Sabbath has been completely lost. </a:t>
            </a:r>
          </a:p>
          <a:p>
            <a:pPr marL="514350" indent="-514350">
              <a:buFont typeface="+mj-lt"/>
              <a:buAutoNum type="arabicPeriod"/>
            </a:pPr>
            <a:r>
              <a:rPr lang="en-US" sz="3400" b="1" spc="50" dirty="0" smtClean="0">
                <a:ln w="12700" cmpd="sng">
                  <a:solidFill>
                    <a:schemeClr val="accent6">
                      <a:satMod val="120000"/>
                      <a:shade val="80000"/>
                    </a:schemeClr>
                  </a:solidFill>
                  <a:prstDash val="solid"/>
                </a:ln>
                <a:solidFill>
                  <a:schemeClr val="accent6">
                    <a:tint val="1000"/>
                  </a:schemeClr>
                </a:solidFill>
                <a:effectLst>
                  <a:glow rad="63500">
                    <a:schemeClr val="accent3">
                      <a:satMod val="175000"/>
                      <a:alpha val="40000"/>
                    </a:schemeClr>
                  </a:glow>
                </a:effectLst>
                <a:latin typeface="Comic Sans MS" pitchFamily="66" charset="0"/>
              </a:rPr>
              <a:t>They claim that Hillel II’s calendar is a counterfeit especially because he randomly chose “Saturday” (a rather new invention) </a:t>
            </a:r>
            <a:br>
              <a:rPr lang="en-US" sz="3400" b="1" spc="50" dirty="0" smtClean="0">
                <a:ln w="12700" cmpd="sng">
                  <a:solidFill>
                    <a:schemeClr val="accent6">
                      <a:satMod val="120000"/>
                      <a:shade val="80000"/>
                    </a:schemeClr>
                  </a:solidFill>
                  <a:prstDash val="solid"/>
                </a:ln>
                <a:solidFill>
                  <a:schemeClr val="accent6">
                    <a:tint val="1000"/>
                  </a:schemeClr>
                </a:solidFill>
                <a:effectLst>
                  <a:glow rad="63500">
                    <a:schemeClr val="accent3">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63500">
                    <a:schemeClr val="accent3">
                      <a:satMod val="175000"/>
                      <a:alpha val="40000"/>
                    </a:schemeClr>
                  </a:glow>
                </a:effectLst>
                <a:latin typeface="Comic Sans MS" pitchFamily="66" charset="0"/>
              </a:rPr>
              <a:t>as the weekly Sabbath – which is still in alignment with the Talmud (honouring at </a:t>
            </a:r>
            <a:br>
              <a:rPr lang="en-US" sz="3400" b="1" spc="50" dirty="0" smtClean="0">
                <a:ln w="12700" cmpd="sng">
                  <a:solidFill>
                    <a:schemeClr val="accent6">
                      <a:satMod val="120000"/>
                      <a:shade val="80000"/>
                    </a:schemeClr>
                  </a:solidFill>
                  <a:prstDash val="solid"/>
                </a:ln>
                <a:solidFill>
                  <a:schemeClr val="accent6">
                    <a:tint val="1000"/>
                  </a:schemeClr>
                </a:solidFill>
                <a:effectLst>
                  <a:glow rad="63500">
                    <a:schemeClr val="accent3">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63500">
                    <a:schemeClr val="accent3">
                      <a:satMod val="175000"/>
                      <a:alpha val="40000"/>
                    </a:schemeClr>
                  </a:glow>
                </a:effectLst>
                <a:latin typeface="Comic Sans MS" pitchFamily="66" charset="0"/>
              </a:rPr>
              <a:t>least one weekly day for rest in 7).</a:t>
            </a:r>
          </a:p>
          <a:p>
            <a:pPr marL="514350" indent="-514350">
              <a:buFont typeface="+mj-lt"/>
              <a:buAutoNum type="arabicPeriod"/>
            </a:pPr>
            <a:r>
              <a:rPr lang="en-US" sz="34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latin typeface="Comic Sans MS" pitchFamily="66" charset="0"/>
              </a:rPr>
              <a:t>Therefore, the Lunar Sabbath is to be honoured as it has not been tainted by Constantine, Hillel II, nor other forms </a:t>
            </a:r>
            <a:br>
              <a:rPr lang="en-US" sz="34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latin typeface="Comic Sans MS" pitchFamily="66" charset="0"/>
              </a:rPr>
              <a:t>of paganism and Christianity.</a:t>
            </a:r>
          </a:p>
          <a:p>
            <a:pPr marL="514350" indent="-514350">
              <a:buFont typeface="+mj-lt"/>
              <a:buAutoNum type="arabicPeriod"/>
            </a:pP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Lunar </a:t>
            </a:r>
            <a:r>
              <a:rPr lang="en-US" sz="3400" b="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Sabbatarians</a:t>
            </a: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claim the Lunar Sabbath was set at creation week; and that the weekly Roman Saturday can never be trusted as Yahuah’s weekly Sabbath.</a:t>
            </a: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23</a:t>
            </a:fld>
            <a:endParaRPr lang="en-US" dirty="0">
              <a:solidFill>
                <a:schemeClr val="bg1"/>
              </a:solidFill>
            </a:endParaRPr>
          </a:p>
        </p:txBody>
      </p:sp>
      <p:pic>
        <p:nvPicPr>
          <p:cNvPr id="4098" name="Picture 2" descr="C:\Users\Rae\Desktop\Art on Desktop\white man clip art\3d white people\excl mark stand back.jp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flipH="1">
            <a:off x="7611357" y="3759201"/>
            <a:ext cx="1477962" cy="1422399"/>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4985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1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1500"/>
                                        <p:tgtEl>
                                          <p:spTgt spid="3">
                                            <p:txEl>
                                              <p:pRg st="2" end="2"/>
                                            </p:txEl>
                                          </p:spTgt>
                                        </p:tgtEl>
                                      </p:cBhvr>
                                    </p:animEffect>
                                  </p:childTnLst>
                                </p:cTn>
                              </p:par>
                            </p:childTnLst>
                          </p:cTn>
                        </p:par>
                        <p:par>
                          <p:cTn id="18" fill="hold">
                            <p:stCondLst>
                              <p:cond delay="1500"/>
                            </p:stCondLst>
                            <p:childTnLst>
                              <p:par>
                                <p:cTn id="19" presetID="8" presetClass="entr" presetSubtype="32" fill="hold" nodeType="after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diamond(out)">
                                      <p:cBhvr>
                                        <p:cTn id="21" dur="2000"/>
                                        <p:tgtEl>
                                          <p:spTgt spid="409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up)">
                                      <p:cBhvr>
                                        <p:cTn id="26"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 y="0"/>
            <a:ext cx="6446520" cy="5943600"/>
          </a:xfrm>
        </p:spPr>
        <p:txBody>
          <a:bodyPr>
            <a:noAutofit/>
            <a:scene3d>
              <a:camera prst="orthographicFront"/>
              <a:lightRig rig="threePt" dir="t"/>
            </a:scene3d>
            <a:sp3d extrusionH="57150">
              <a:bevelT h="25400" prst="softRound"/>
            </a:sp3d>
          </a:bodyPr>
          <a:lstStyle/>
          <a:p>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Lunar </a:t>
            </a:r>
            <a:r>
              <a:rPr lang="en-US" sz="3800" b="1" dirty="0" err="1"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Sabbatarians</a:t>
            </a: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do not trust the Rabbi’s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to determine the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7</a:t>
            </a:r>
            <a:r>
              <a:rPr lang="en-US" sz="3800" b="1" baseline="30000"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th</a:t>
            </a:r>
            <a:r>
              <a:rPr lang="en-US" sz="3800" b="1"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 day Sabbath </a:t>
            </a: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t/>
            </a:r>
            <a:br>
              <a:rPr lang="en-US" sz="3800" b="1"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Comic Sans MS" pitchFamily="66" charset="0"/>
              </a:rPr>
            </a:br>
            <a:r>
              <a:rPr lang="en-US" sz="3800" b="1" dirty="0" smtClean="0">
                <a:ln w="1905">
                  <a:solidFill>
                    <a:sysClr val="windowText" lastClr="000000"/>
                  </a:solidFill>
                </a:ln>
                <a:solidFill>
                  <a:srgbClr val="92D050"/>
                </a:solidFill>
                <a:effectLst>
                  <a:innerShdw blurRad="69850" dist="43180" dir="5400000">
                    <a:srgbClr val="000000">
                      <a:alpha val="65000"/>
                    </a:srgbClr>
                  </a:innerShdw>
                </a:effectLst>
                <a:latin typeface="Comic Sans MS" pitchFamily="66" charset="0"/>
              </a:rPr>
              <a:t>and neither should you!</a:t>
            </a:r>
            <a:endParaRPr lang="en-US" sz="3800" b="1" dirty="0">
              <a:ln w="1905">
                <a:solidFill>
                  <a:sysClr val="windowText" lastClr="000000"/>
                </a:solidFill>
              </a:ln>
              <a:solidFill>
                <a:srgbClr val="92D050"/>
              </a:solidFill>
              <a:effectLst>
                <a:innerShdw blurRad="69850" dist="43180" dir="5400000">
                  <a:srgbClr val="000000">
                    <a:alpha val="65000"/>
                  </a:srgbClr>
                </a:innerShdw>
              </a:effectLst>
              <a:latin typeface="Comic Sans MS" pitchFamily="66" charset="0"/>
            </a:endParaRPr>
          </a:p>
        </p:txBody>
      </p:sp>
      <p:sp>
        <p:nvSpPr>
          <p:cNvPr id="5" name="Slide Number Placeholder 4"/>
          <p:cNvSpPr>
            <a:spLocks noGrp="1"/>
          </p:cNvSpPr>
          <p:nvPr>
            <p:ph type="sldNum" sz="quarter" idx="12"/>
          </p:nvPr>
        </p:nvSpPr>
        <p:spPr/>
        <p:txBody>
          <a:bodyPr/>
          <a:lstStyle/>
          <a:p>
            <a:r>
              <a:rPr lang="en-US" dirty="0" smtClean="0"/>
              <a:t/>
            </a:r>
            <a:br>
              <a:rPr lang="en-US" dirty="0" smtClean="0"/>
            </a:br>
            <a:endParaRPr lang="en-US" dirty="0"/>
          </a:p>
        </p:txBody>
      </p:sp>
      <p:pic>
        <p:nvPicPr>
          <p:cNvPr id="11" name="Picture 16" descr="C:\Users\Rae\Desktop\Sanhedrin priest 2 edit.jp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flipH="1">
            <a:off x="6705600" y="3733800"/>
            <a:ext cx="2071156" cy="3124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Rectangle 11"/>
          <p:cNvSpPr/>
          <p:nvPr/>
        </p:nvSpPr>
        <p:spPr>
          <a:xfrm>
            <a:off x="381000" y="5638800"/>
            <a:ext cx="6781800" cy="1015663"/>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6000" b="1" cap="none" spc="0"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Ravie" pitchFamily="82" charset="0"/>
              </a:rPr>
              <a:t>However …</a:t>
            </a:r>
            <a:endParaRPr lang="en-US" sz="6000" b="1" cap="none" spc="0" dirty="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Ravie" pitchFamily="82" charset="0"/>
            </a:endParaRPr>
          </a:p>
        </p:txBody>
      </p:sp>
    </p:spTree>
    <p:extLst>
      <p:ext uri="{BB962C8B-B14F-4D97-AF65-F5344CB8AC3E}">
        <p14:creationId xmlns:p14="http://schemas.microsoft.com/office/powerpoint/2010/main" val="31009075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2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25</a:t>
            </a:fld>
            <a:endParaRPr lang="en-US"/>
          </a:p>
        </p:txBody>
      </p:sp>
      <p:sp>
        <p:nvSpPr>
          <p:cNvPr id="6" name="Rectangle 5"/>
          <p:cNvSpPr/>
          <p:nvPr/>
        </p:nvSpPr>
        <p:spPr>
          <a:xfrm>
            <a:off x="6370320" y="2087880"/>
            <a:ext cx="2468880" cy="3830320"/>
          </a:xfrm>
          <a:prstGeom prst="rect">
            <a:avLst/>
          </a:prstGeom>
          <a:noFill/>
          <a:ln w="762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sers\Rae\Desktop\bible proo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400"/>
            <a:ext cx="2400299" cy="1600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333081" y="3048000"/>
            <a:ext cx="4876800" cy="3581400"/>
          </a:xfrm>
          <a:prstGeom prst="rect">
            <a:avLst/>
          </a:prstGeom>
          <a:gradFill flip="none" rotWithShape="1">
            <a:gsLst>
              <a:gs pos="0">
                <a:srgbClr val="00B0F0">
                  <a:alpha val="81000"/>
                </a:srgbClr>
              </a:gs>
              <a:gs pos="44000">
                <a:schemeClr val="accent6">
                  <a:tint val="44500"/>
                  <a:satMod val="160000"/>
                  <a:alpha val="88000"/>
                </a:schemeClr>
              </a:gs>
              <a:gs pos="100000">
                <a:schemeClr val="accent6">
                  <a:tint val="23500"/>
                  <a:satMod val="160000"/>
                  <a:alpha val="94000"/>
                  <a:lumMod val="72000"/>
                  <a:lumOff val="28000"/>
                </a:schemeClr>
              </a:gs>
            </a:gsLst>
            <a:lin ang="16200000" scaled="1"/>
            <a:tileRect/>
          </a:gradFill>
          <a:ln w="76200">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02699" y="3048000"/>
            <a:ext cx="4778902" cy="353943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Can you prove</a:t>
            </a:r>
            <a:b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b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from the </a:t>
            </a:r>
            <a:r>
              <a:rPr lang="en-US" sz="3200" b="1" cap="none" spc="300" dirty="0" smtClean="0">
                <a:ln w="1905"/>
                <a:solidFill>
                  <a:srgbClr val="0070C0"/>
                </a:solidFill>
                <a:effectLst>
                  <a:innerShdw blurRad="69850" dist="43180" dir="5400000">
                    <a:srgbClr val="000000">
                      <a:alpha val="65000"/>
                    </a:srgbClr>
                  </a:innerShdw>
                </a:effectLst>
                <a:latin typeface="Ravie" pitchFamily="82" charset="0"/>
              </a:rPr>
              <a:t>Scriptures</a:t>
            </a: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
            </a:r>
            <a:b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b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this </a:t>
            </a:r>
            <a:r>
              <a:rPr lang="en-US" sz="3200" b="1" cap="none" spc="300" dirty="0" smtClean="0">
                <a:ln w="1905"/>
                <a:solidFill>
                  <a:srgbClr val="C00000"/>
                </a:solidFill>
                <a:effectLst>
                  <a:innerShdw blurRad="69850" dist="43180" dir="5400000">
                    <a:srgbClr val="000000">
                      <a:alpha val="65000"/>
                    </a:srgbClr>
                  </a:innerShdw>
                </a:effectLst>
                <a:latin typeface="Ravie" pitchFamily="82" charset="0"/>
              </a:rPr>
              <a:t>Saturday</a:t>
            </a: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
            </a:r>
            <a:b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b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is the true </a:t>
            </a:r>
            <a:b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b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7</a:t>
            </a:r>
            <a:r>
              <a:rPr lang="en-US" sz="3200" b="1" cap="none" spc="300" baseline="30000" dirty="0" smtClean="0">
                <a:ln w="1905"/>
                <a:solidFill>
                  <a:schemeClr val="accent6">
                    <a:lumMod val="75000"/>
                  </a:schemeClr>
                </a:solidFill>
                <a:effectLst>
                  <a:innerShdw blurRad="69850" dist="43180" dir="5400000">
                    <a:srgbClr val="000000">
                      <a:alpha val="65000"/>
                    </a:srgbClr>
                  </a:innerShdw>
                </a:effectLst>
                <a:latin typeface="Ravie" pitchFamily="82" charset="0"/>
              </a:rPr>
              <a:t>th</a:t>
            </a: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 day </a:t>
            </a:r>
            <a:b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br>
            <a:r>
              <a:rPr lang="en-US" sz="3200" b="1" cap="none" spc="300" dirty="0" smtClean="0">
                <a:ln w="1905"/>
                <a:solidFill>
                  <a:srgbClr val="7030A0"/>
                </a:solidFill>
                <a:effectLst>
                  <a:innerShdw blurRad="69850" dist="43180" dir="5400000">
                    <a:srgbClr val="000000">
                      <a:alpha val="65000"/>
                    </a:srgbClr>
                  </a:innerShdw>
                </a:effectLst>
                <a:latin typeface="Ravie" pitchFamily="82" charset="0"/>
              </a:rPr>
              <a:t>Sabbath</a:t>
            </a:r>
            <a:r>
              <a:rPr lang="en-US" sz="3200" b="1" cap="none" spc="300" dirty="0" smtClean="0">
                <a:ln w="1905"/>
                <a:solidFill>
                  <a:schemeClr val="accent6">
                    <a:lumMod val="75000"/>
                  </a:schemeClr>
                </a:solidFill>
                <a:effectLst>
                  <a:innerShdw blurRad="69850" dist="43180" dir="5400000">
                    <a:srgbClr val="000000">
                      <a:alpha val="65000"/>
                    </a:srgbClr>
                  </a:innerShdw>
                </a:effectLst>
                <a:latin typeface="Ravie" pitchFamily="82" charset="0"/>
              </a:rPr>
              <a:t>?</a:t>
            </a:r>
            <a:endParaRPr lang="en-US" sz="3200" b="1" cap="none" spc="300" dirty="0">
              <a:ln w="1905"/>
              <a:solidFill>
                <a:schemeClr val="accent6">
                  <a:lumMod val="75000"/>
                </a:schemeClr>
              </a:solidFill>
              <a:effectLst>
                <a:innerShdw blurRad="69850" dist="43180" dir="5400000">
                  <a:srgbClr val="000000">
                    <a:alpha val="65000"/>
                  </a:srgbClr>
                </a:innerShdw>
              </a:effectLst>
              <a:latin typeface="Ravie" pitchFamily="82" charset="0"/>
            </a:endParaRPr>
          </a:p>
        </p:txBody>
      </p:sp>
      <p:pic>
        <p:nvPicPr>
          <p:cNvPr id="2051" name="Picture 3" descr="C:\Users\Rae\Desktop\bible &amp; pray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178685"/>
            <a:ext cx="2362200" cy="15739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Bent Arrow 8"/>
          <p:cNvSpPr/>
          <p:nvPr/>
        </p:nvSpPr>
        <p:spPr>
          <a:xfrm rot="5400000" flipH="1">
            <a:off x="5292725" y="4606925"/>
            <a:ext cx="920750" cy="2819400"/>
          </a:xfrm>
          <a:prstGeom prst="bentArrow">
            <a:avLst>
              <a:gd name="adj1" fmla="val 25000"/>
              <a:gd name="adj2" fmla="val 21907"/>
              <a:gd name="adj3" fmla="val 25000"/>
              <a:gd name="adj4" fmla="val 43750"/>
            </a:avLst>
          </a:prstGeom>
          <a:solidFill>
            <a:srgbClr val="C00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p:cNvSpPr/>
          <p:nvPr/>
        </p:nvSpPr>
        <p:spPr>
          <a:xfrm>
            <a:off x="7162801" y="5921514"/>
            <a:ext cx="1981199" cy="707886"/>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0" dirty="0" smtClean="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Ravie" pitchFamily="82" charset="0"/>
              </a:rPr>
              <a:t>How?</a:t>
            </a:r>
            <a:endParaRPr lang="en-US" sz="4000" b="1" cap="none" spc="0" dirty="0">
              <a:ln w="1905">
                <a:solidFill>
                  <a:sysClr val="windowText" lastClr="000000"/>
                </a:solidFill>
              </a:ln>
              <a:solidFill>
                <a:schemeClr val="accent3">
                  <a:lumMod val="50000"/>
                </a:schemeClr>
              </a:solidFill>
              <a:effectLst>
                <a:innerShdw blurRad="69850" dist="43180" dir="5400000">
                  <a:srgbClr val="000000">
                    <a:alpha val="65000"/>
                  </a:srgbClr>
                </a:innerShdw>
              </a:effectLst>
              <a:latin typeface="Ravie" pitchFamily="82" charset="0"/>
            </a:endParaRPr>
          </a:p>
        </p:txBody>
      </p:sp>
      <p:sp>
        <p:nvSpPr>
          <p:cNvPr id="10" name="Rectangle 9"/>
          <p:cNvSpPr/>
          <p:nvPr/>
        </p:nvSpPr>
        <p:spPr>
          <a:xfrm>
            <a:off x="2647979" y="-8930"/>
            <a:ext cx="3979231" cy="830997"/>
          </a:xfrm>
          <a:prstGeom prst="rect">
            <a:avLst/>
          </a:prstGeom>
          <a:noFill/>
        </p:spPr>
        <p:txBody>
          <a:bodyPr wrap="none" lIns="91440" tIns="45720" rIns="91440" bIns="45720">
            <a:spAutoFit/>
          </a:bodyPr>
          <a:lstStyle/>
          <a:p>
            <a:pPr algn="ct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a:t>
            </a:r>
            <a:r>
              <a:rPr lang="en-US" sz="4800"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Day Sunday</a:t>
            </a:r>
            <a:endParaRPr 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001572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25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4000"/>
                                        <p:tgtEl>
                                          <p:spTgt spid="6"/>
                                        </p:tgtEl>
                                      </p:cBhvr>
                                    </p:animEffect>
                                  </p:childTnLst>
                                </p:cTn>
                              </p:par>
                            </p:childTnLst>
                          </p:cTn>
                        </p:par>
                        <p:par>
                          <p:cTn id="11" fill="hold">
                            <p:stCondLst>
                              <p:cond delay="4000"/>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500"/>
                                        <p:tgtEl>
                                          <p:spTgt spid="9"/>
                                        </p:tgtEl>
                                      </p:cBhvr>
                                    </p:animEffect>
                                  </p:childTnLst>
                                </p:cTn>
                              </p:par>
                            </p:childTnLst>
                          </p:cTn>
                        </p:par>
                        <p:par>
                          <p:cTn id="15" fill="hold">
                            <p:stCondLst>
                              <p:cond delay="5500"/>
                            </p:stCondLst>
                            <p:childTnLst>
                              <p:par>
                                <p:cTn id="16" presetID="22" presetClass="entr" presetSubtype="8" fill="hold" grpId="0" nodeType="afterEffect">
                                  <p:stCondLst>
                                    <p:cond delay="200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2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26</a:t>
            </a:fld>
            <a:endParaRPr lang="en-US" dirty="0">
              <a:solidFill>
                <a:schemeClr val="bg1"/>
              </a:solidFill>
            </a:endParaRPr>
          </a:p>
        </p:txBody>
      </p:sp>
      <p:sp>
        <p:nvSpPr>
          <p:cNvPr id="5" name="Content Placeholder 2"/>
          <p:cNvSpPr txBox="1">
            <a:spLocks/>
          </p:cNvSpPr>
          <p:nvPr/>
        </p:nvSpPr>
        <p:spPr>
          <a:xfrm>
            <a:off x="331509" y="1295400"/>
            <a:ext cx="8686800" cy="533399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We, along with the</a:t>
            </a:r>
            <a:b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Lunar Sabbath </a:t>
            </a:r>
            <a:b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keepers, need  </a:t>
            </a:r>
            <a:b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to do a careful </a:t>
            </a:r>
            <a:b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Scripture study </a:t>
            </a:r>
            <a:b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on the </a:t>
            </a:r>
            <a:r>
              <a:rPr lang="en-US" sz="3400" b="1" spc="50" dirty="0" err="1"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Exo</a:t>
            </a: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 16 Quail, </a:t>
            </a:r>
            <a:b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David &amp; Jonathan, the moon, and the Passion Account in the four Gospels.</a:t>
            </a:r>
          </a:p>
          <a:p>
            <a:pPr marL="0" indent="0">
              <a:buFont typeface="Arial" pitchFamily="34" charset="0"/>
              <a:buNone/>
            </a:pP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Don’t forget the historical </a:t>
            </a:r>
            <a:b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account of the </a:t>
            </a:r>
            <a:r>
              <a:rPr lang="en-US" sz="3400" b="1" spc="50" dirty="0" err="1"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Waldenses</a:t>
            </a:r>
            <a:r>
              <a:rPr lang="en-US" sz="3400" b="1" spc="50" dirty="0" smtClean="0">
                <a:ln w="12700" cmpd="sng">
                  <a:solidFill>
                    <a:schemeClr val="accent6">
                      <a:satMod val="120000"/>
                      <a:shade val="80000"/>
                    </a:schemeClr>
                  </a:solidFill>
                  <a:prstDash val="solid"/>
                </a:ln>
                <a:solidFill>
                  <a:schemeClr val="accent6">
                    <a:tint val="1000"/>
                  </a:schemeClr>
                </a:solidFill>
                <a:effectLst>
                  <a:glow rad="139700">
                    <a:schemeClr val="accent2">
                      <a:satMod val="175000"/>
                      <a:alpha val="40000"/>
                    </a:schemeClr>
                  </a:glow>
                </a:effectLst>
                <a:latin typeface="Comic Sans MS" pitchFamily="66" charset="0"/>
              </a:rPr>
              <a:t>!</a:t>
            </a:r>
            <a:endParaRPr lang="en-US" dirty="0">
              <a:effectLst>
                <a:glow rad="139700">
                  <a:schemeClr val="accent2">
                    <a:satMod val="175000"/>
                    <a:alpha val="40000"/>
                  </a:schemeClr>
                </a:glow>
              </a:effectLst>
            </a:endParaRPr>
          </a:p>
        </p:txBody>
      </p:sp>
      <p:sp>
        <p:nvSpPr>
          <p:cNvPr id="7" name="Title 1"/>
          <p:cNvSpPr>
            <a:spLocks noGrp="1"/>
          </p:cNvSpPr>
          <p:nvPr>
            <p:ph type="title"/>
          </p:nvPr>
        </p:nvSpPr>
        <p:spPr>
          <a:xfrm>
            <a:off x="457200" y="304800"/>
            <a:ext cx="8229600" cy="649550"/>
          </a:xfrm>
        </p:spPr>
        <p:txBody>
          <a:bodyPr>
            <a:noAutofit/>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r>
              <a:rPr lang="en-US" sz="5400" b="1" dirty="0" smtClean="0">
                <a:ln/>
                <a:solidFill>
                  <a:schemeClr val="accent3"/>
                </a:solidFill>
                <a:effectLst>
                  <a:glow rad="228600">
                    <a:schemeClr val="accent2">
                      <a:satMod val="175000"/>
                      <a:alpha val="40000"/>
                    </a:schemeClr>
                  </a:glow>
                </a:effectLst>
                <a:latin typeface="Cooper Black" pitchFamily="18" charset="0"/>
              </a:rPr>
              <a:t>There is a Solution!</a:t>
            </a:r>
            <a:endParaRPr lang="en-US" sz="5400" b="1" dirty="0">
              <a:ln/>
              <a:solidFill>
                <a:schemeClr val="accent3"/>
              </a:solidFill>
              <a:effectLst>
                <a:glow rad="228600">
                  <a:schemeClr val="accent2">
                    <a:satMod val="175000"/>
                    <a:alpha val="40000"/>
                  </a:schemeClr>
                </a:glow>
              </a:effectLst>
              <a:latin typeface="Cooper Black" pitchFamily="18" charset="0"/>
            </a:endParaRPr>
          </a:p>
        </p:txBody>
      </p:sp>
      <p:pic>
        <p:nvPicPr>
          <p:cNvPr id="9" name="Picture 6" descr="C:\Users\Rae\Desktop\flowers snow lila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8572" y="5715000"/>
            <a:ext cx="1600200" cy="1200730"/>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3074" name="Picture 2" descr="C:\Users\Rae\Desktop\waldenses.jpg"/>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400800" y="4977705"/>
            <a:ext cx="2514600" cy="180409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8319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250"/>
            <a:ext cx="9144000" cy="1143000"/>
          </a:xfrm>
        </p:spPr>
        <p:txBody>
          <a:bodyPr>
            <a:normAutofit/>
            <a:scene3d>
              <a:camera prst="orthographicFront"/>
              <a:lightRig rig="threePt" dir="t"/>
            </a:scene3d>
            <a:sp3d extrusionH="57150">
              <a:bevelT h="25400" prst="softRound"/>
            </a:sp3d>
          </a:bodyPr>
          <a:lstStyle/>
          <a:p>
            <a:r>
              <a:rPr lang="en-US" dirty="0" smtClean="0">
                <a:ln>
                  <a:solidFill>
                    <a:schemeClr val="tx1"/>
                  </a:solidFill>
                </a:ln>
                <a:solidFill>
                  <a:schemeClr val="tx1">
                    <a:lumMod val="50000"/>
                    <a:lumOff val="50000"/>
                  </a:schemeClr>
                </a:solidFill>
                <a:latin typeface="Arial Rounded MT Bold" pitchFamily="34" charset="0"/>
                <a:cs typeface="Aharoni" pitchFamily="2" charset="-79"/>
              </a:rPr>
              <a:t>Rome’s Easter </a:t>
            </a:r>
            <a:r>
              <a:rPr lang="en-US" dirty="0" err="1" smtClean="0">
                <a:ln>
                  <a:solidFill>
                    <a:schemeClr val="tx1"/>
                  </a:solidFill>
                </a:ln>
                <a:solidFill>
                  <a:schemeClr val="tx1">
                    <a:lumMod val="50000"/>
                    <a:lumOff val="50000"/>
                  </a:schemeClr>
                </a:solidFill>
                <a:latin typeface="Arial Rounded MT Bold" pitchFamily="34" charset="0"/>
                <a:cs typeface="Aharoni" pitchFamily="2" charset="-79"/>
              </a:rPr>
              <a:t>vs</a:t>
            </a:r>
            <a:r>
              <a:rPr lang="en-US" dirty="0" smtClean="0">
                <a:ln>
                  <a:solidFill>
                    <a:schemeClr val="tx1"/>
                  </a:solidFill>
                </a:ln>
                <a:solidFill>
                  <a:schemeClr val="tx1">
                    <a:lumMod val="50000"/>
                    <a:lumOff val="50000"/>
                  </a:schemeClr>
                </a:solidFill>
                <a:latin typeface="Arial Rounded MT Bold" pitchFamily="34" charset="0"/>
                <a:cs typeface="Aharoni" pitchFamily="2" charset="-79"/>
              </a:rPr>
              <a:t> the Passover</a:t>
            </a:r>
            <a:endParaRPr lang="en-US" dirty="0">
              <a:ln>
                <a:solidFill>
                  <a:schemeClr val="tx1"/>
                </a:solidFill>
              </a:ln>
              <a:solidFill>
                <a:schemeClr val="tx1">
                  <a:lumMod val="50000"/>
                  <a:lumOff val="50000"/>
                </a:schemeClr>
              </a:solidFill>
              <a:latin typeface="Arial Rounded MT Bold" pitchFamily="34" charset="0"/>
              <a:cs typeface="Aharoni" pitchFamily="2" charset="-79"/>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32238875"/>
              </p:ext>
            </p:extLst>
          </p:nvPr>
        </p:nvGraphicFramePr>
        <p:xfrm>
          <a:off x="457200" y="1143000"/>
          <a:ext cx="8229600" cy="533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27</a:t>
            </a:fld>
            <a:endParaRPr lang="en-US"/>
          </a:p>
        </p:txBody>
      </p:sp>
    </p:spTree>
    <p:extLst>
      <p:ext uri="{BB962C8B-B14F-4D97-AF65-F5344CB8AC3E}">
        <p14:creationId xmlns:p14="http://schemas.microsoft.com/office/powerpoint/2010/main" val="1219227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35975" cy="1143000"/>
          </a:xfrm>
        </p:spPr>
        <p:txBody>
          <a:bodyPr>
            <a:normAutofit/>
            <a:scene3d>
              <a:camera prst="orthographicFront"/>
              <a:lightRig rig="threePt" dir="t"/>
            </a:scene3d>
            <a:sp3d extrusionH="57150">
              <a:bevelT w="38100" h="38100"/>
            </a:sp3d>
          </a:bodyPr>
          <a:lstStyle/>
          <a:p>
            <a:r>
              <a:rPr lang="en-US" dirty="0" smtClean="0">
                <a:ln>
                  <a:solidFill>
                    <a:schemeClr val="tx1"/>
                  </a:solidFill>
                </a:ln>
                <a:solidFill>
                  <a:schemeClr val="accent2">
                    <a:lumMod val="50000"/>
                  </a:schemeClr>
                </a:solidFill>
                <a:latin typeface="Cooper Black" pitchFamily="18" charset="0"/>
              </a:rPr>
              <a:t>What About Rome’s Easter?</a:t>
            </a:r>
            <a:endParaRPr lang="en-US" dirty="0">
              <a:ln>
                <a:solidFill>
                  <a:schemeClr val="tx1"/>
                </a:solidFill>
              </a:ln>
              <a:solidFill>
                <a:schemeClr val="accent2">
                  <a:lumMod val="50000"/>
                </a:schemeClr>
              </a:solidFill>
              <a:latin typeface="Cooper Black" pitchFamily="18" charset="0"/>
            </a:endParaRPr>
          </a:p>
        </p:txBody>
      </p:sp>
      <p:sp>
        <p:nvSpPr>
          <p:cNvPr id="3" name="Content Placeholder 2"/>
          <p:cNvSpPr>
            <a:spLocks noGrp="1"/>
          </p:cNvSpPr>
          <p:nvPr>
            <p:ph idx="1"/>
          </p:nvPr>
        </p:nvSpPr>
        <p:spPr>
          <a:xfrm>
            <a:off x="228600" y="1143000"/>
            <a:ext cx="8686800" cy="5410200"/>
          </a:xfrm>
        </p:spPr>
        <p:txBody>
          <a:bodyPr>
            <a:normAutofit fontScale="92500" lnSpcReduction="10000"/>
            <a:scene3d>
              <a:camera prst="orthographicFront"/>
              <a:lightRig rig="threePt" dir="t"/>
            </a:scene3d>
            <a:sp3d extrusionH="57150">
              <a:bevelT w="38100" h="38100"/>
            </a:sp3d>
          </a:bodyPr>
          <a:lstStyle/>
          <a:p>
            <a:r>
              <a:rPr lang="en-US" b="1" dirty="0" smtClean="0">
                <a:solidFill>
                  <a:schemeClr val="accent2">
                    <a:lumMod val="50000"/>
                  </a:schemeClr>
                </a:solidFill>
              </a:rPr>
              <a:t>Easter is not the replacement for Passover – but the counterfeit for the Sabbath resurrection.</a:t>
            </a:r>
          </a:p>
          <a:p>
            <a:r>
              <a:rPr lang="en-US" b="1" dirty="0" smtClean="0">
                <a:solidFill>
                  <a:srgbClr val="0070C0"/>
                </a:solidFill>
              </a:rPr>
              <a:t>However, Rome’s Easter is always on the same “cycle of the week” as the Scriptural Firstfruits.  </a:t>
            </a:r>
          </a:p>
          <a:p>
            <a:r>
              <a:rPr lang="en-US" b="1" dirty="0" smtClean="0">
                <a:solidFill>
                  <a:schemeClr val="accent2">
                    <a:lumMod val="50000"/>
                  </a:schemeClr>
                </a:solidFill>
              </a:rPr>
              <a:t>Easter was always to be dated the Sunday </a:t>
            </a:r>
            <a:r>
              <a:rPr lang="en-US" b="1" u="sng" dirty="0" smtClean="0">
                <a:solidFill>
                  <a:schemeClr val="accent2">
                    <a:lumMod val="50000"/>
                  </a:schemeClr>
                </a:solidFill>
              </a:rPr>
              <a:t>after</a:t>
            </a:r>
            <a:r>
              <a:rPr lang="en-US" b="1" dirty="0" smtClean="0">
                <a:solidFill>
                  <a:schemeClr val="accent2">
                    <a:lumMod val="50000"/>
                  </a:schemeClr>
                </a:solidFill>
              </a:rPr>
              <a:t> the Jewish Passover.   20% of the time, Easter is before the Jewish Passover.</a:t>
            </a:r>
          </a:p>
          <a:p>
            <a:r>
              <a:rPr lang="en-US" b="1" dirty="0" smtClean="0">
                <a:solidFill>
                  <a:srgbClr val="0070C0"/>
                </a:solidFill>
              </a:rPr>
              <a:t>If Easter represents “ascension” </a:t>
            </a:r>
            <a:br>
              <a:rPr lang="en-US" b="1" dirty="0" smtClean="0">
                <a:solidFill>
                  <a:srgbClr val="0070C0"/>
                </a:solidFill>
              </a:rPr>
            </a:br>
            <a:r>
              <a:rPr lang="en-US" b="1" dirty="0" smtClean="0">
                <a:solidFill>
                  <a:srgbClr val="0070C0"/>
                </a:solidFill>
              </a:rPr>
              <a:t>how can it be celebrated before </a:t>
            </a:r>
            <a:br>
              <a:rPr lang="en-US" b="1" dirty="0" smtClean="0">
                <a:solidFill>
                  <a:srgbClr val="0070C0"/>
                </a:solidFill>
              </a:rPr>
            </a:br>
            <a:r>
              <a:rPr lang="en-US" b="1" dirty="0" smtClean="0">
                <a:solidFill>
                  <a:srgbClr val="0070C0"/>
                </a:solidFill>
              </a:rPr>
              <a:t>the Passover?  It can’t! </a:t>
            </a:r>
          </a:p>
          <a:p>
            <a:r>
              <a:rPr lang="en-US" b="1" dirty="0" smtClean="0">
                <a:solidFill>
                  <a:schemeClr val="accent2">
                    <a:lumMod val="50000"/>
                  </a:schemeClr>
                </a:solidFill>
              </a:rPr>
              <a:t>That’s why Rome always has her </a:t>
            </a:r>
            <a:br>
              <a:rPr lang="en-US" b="1" dirty="0" smtClean="0">
                <a:solidFill>
                  <a:schemeClr val="accent2">
                    <a:lumMod val="50000"/>
                  </a:schemeClr>
                </a:solidFill>
              </a:rPr>
            </a:br>
            <a:r>
              <a:rPr lang="en-US" b="1" dirty="0" smtClean="0">
                <a:solidFill>
                  <a:schemeClr val="accent2">
                    <a:lumMod val="50000"/>
                  </a:schemeClr>
                </a:solidFill>
              </a:rPr>
              <a:t>“</a:t>
            </a:r>
            <a:r>
              <a:rPr lang="en-US" b="1" dirty="0" err="1" smtClean="0">
                <a:solidFill>
                  <a:schemeClr val="accent2">
                    <a:lumMod val="50000"/>
                  </a:schemeClr>
                </a:solidFill>
              </a:rPr>
              <a:t>passover</a:t>
            </a:r>
            <a:r>
              <a:rPr lang="en-US" b="1" dirty="0" smtClean="0">
                <a:solidFill>
                  <a:schemeClr val="accent2">
                    <a:lumMod val="50000"/>
                  </a:schemeClr>
                </a:solidFill>
              </a:rPr>
              <a:t>” on what is called “Good Friday.” </a:t>
            </a:r>
          </a:p>
          <a:p>
            <a:endParaRPr lang="en-US" dirty="0" smtClean="0"/>
          </a:p>
        </p:txBody>
      </p:sp>
      <p:sp>
        <p:nvSpPr>
          <p:cNvPr id="6" name="Slide Number Placeholder 5"/>
          <p:cNvSpPr>
            <a:spLocks noGrp="1"/>
          </p:cNvSpPr>
          <p:nvPr>
            <p:ph type="sldNum" sz="quarter" idx="12"/>
          </p:nvPr>
        </p:nvSpPr>
        <p:spPr/>
        <p:txBody>
          <a:bodyPr/>
          <a:lstStyle/>
          <a:p>
            <a:fld id="{E8A709BF-5144-4E0C-93F2-78512D165852}" type="slidenum">
              <a:rPr lang="en-US" smtClean="0"/>
              <a:t>28</a:t>
            </a:fld>
            <a:endParaRPr lang="en-US"/>
          </a:p>
        </p:txBody>
      </p:sp>
      <p:pic>
        <p:nvPicPr>
          <p:cNvPr id="3074" name="Picture 2" descr="C:\Users\Rae\Pictures\easter-week-rom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943600" y="3886200"/>
            <a:ext cx="2949576" cy="2111897"/>
          </a:xfrm>
          <a:prstGeom prst="snip2DiagRect">
            <a:avLst/>
          </a:prstGeom>
          <a:solidFill>
            <a:srgbClr val="FFFFFF">
              <a:shade val="85000"/>
            </a:srgbClr>
          </a:solidFill>
          <a:ln w="88900" cap="sq">
            <a:solidFill>
              <a:schemeClr val="accent2">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angle"/>
            <a:contourClr>
              <a:srgbClr val="FFFFFF"/>
            </a:contourClr>
          </a:sp3d>
          <a:extLst/>
        </p:spPr>
      </p:pic>
    </p:spTree>
    <p:extLst>
      <p:ext uri="{BB962C8B-B14F-4D97-AF65-F5344CB8AC3E}">
        <p14:creationId xmlns:p14="http://schemas.microsoft.com/office/powerpoint/2010/main" val="14493694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n-US" sz="5400" b="1" dirty="0" smtClean="0">
                <a:ln w="50800"/>
                <a:solidFill>
                  <a:schemeClr val="bg1">
                    <a:shade val="50000"/>
                  </a:schemeClr>
                </a:solidFill>
              </a:rPr>
              <a:t>“THE” Next Question</a:t>
            </a:r>
            <a:endParaRPr lang="en-US" sz="5400" b="1" dirty="0">
              <a:ln w="50800"/>
              <a:solidFill>
                <a:schemeClr val="bg1">
                  <a:shade val="50000"/>
                </a:schemeClr>
              </a:solidFill>
            </a:endParaRPr>
          </a:p>
        </p:txBody>
      </p:sp>
      <p:sp>
        <p:nvSpPr>
          <p:cNvPr id="3" name="Content Placeholder 2"/>
          <p:cNvSpPr>
            <a:spLocks noGrp="1"/>
          </p:cNvSpPr>
          <p:nvPr>
            <p:ph idx="1"/>
          </p:nvPr>
        </p:nvSpPr>
        <p:spPr>
          <a:xfrm>
            <a:off x="152400" y="1219200"/>
            <a:ext cx="4648200" cy="5715000"/>
          </a:xfrm>
        </p:spPr>
        <p:txBody>
          <a:bodyPr>
            <a:normAutofit fontScale="85000" lnSpcReduction="20000"/>
            <a:scene3d>
              <a:camera prst="orthographicFront"/>
              <a:lightRig rig="balanced" dir="t">
                <a:rot lat="0" lon="0" rev="2100000"/>
              </a:lightRig>
            </a:scene3d>
            <a:sp3d extrusionH="57150" prstMaterial="metal">
              <a:bevelT w="38100" h="25400"/>
              <a:contourClr>
                <a:schemeClr val="bg2"/>
              </a:contourClr>
            </a:sp3d>
          </a:bodyPr>
          <a:lstStyle/>
          <a:p>
            <a:r>
              <a:rPr lang="en-US" sz="4400" b="1" dirty="0" smtClean="0">
                <a:ln w="50800"/>
                <a:solidFill>
                  <a:schemeClr val="bg1">
                    <a:shade val="50000"/>
                  </a:schemeClr>
                </a:solidFill>
              </a:rPr>
              <a:t>Because the Council of </a:t>
            </a:r>
            <a:r>
              <a:rPr lang="en-US" sz="4400" b="1" dirty="0" err="1" smtClean="0">
                <a:ln w="50800"/>
                <a:solidFill>
                  <a:schemeClr val="bg1">
                    <a:shade val="50000"/>
                  </a:schemeClr>
                </a:solidFill>
              </a:rPr>
              <a:t>Nicea</a:t>
            </a:r>
            <a:r>
              <a:rPr lang="en-US" sz="4400" b="1" dirty="0" smtClean="0">
                <a:ln w="50800"/>
                <a:solidFill>
                  <a:schemeClr val="bg1">
                    <a:shade val="50000"/>
                  </a:schemeClr>
                </a:solidFill>
              </a:rPr>
              <a:t> set the equinox at Mar 20-21, many are </a:t>
            </a:r>
            <a:br>
              <a:rPr lang="en-US" sz="4400" b="1" dirty="0" smtClean="0">
                <a:ln w="50800"/>
                <a:solidFill>
                  <a:schemeClr val="bg1">
                    <a:shade val="50000"/>
                  </a:schemeClr>
                </a:solidFill>
              </a:rPr>
            </a:br>
            <a:r>
              <a:rPr lang="en-US" sz="4400" b="1" dirty="0" smtClean="0">
                <a:ln w="50800"/>
                <a:solidFill>
                  <a:schemeClr val="bg1">
                    <a:shade val="50000"/>
                  </a:schemeClr>
                </a:solidFill>
              </a:rPr>
              <a:t>now saying </a:t>
            </a:r>
            <a:br>
              <a:rPr lang="en-US" sz="4400" b="1" dirty="0" smtClean="0">
                <a:ln w="50800"/>
                <a:solidFill>
                  <a:schemeClr val="bg1">
                    <a:shade val="50000"/>
                  </a:schemeClr>
                </a:solidFill>
              </a:rPr>
            </a:br>
            <a:r>
              <a:rPr lang="en-US" sz="4400" b="1" dirty="0" smtClean="0">
                <a:ln w="50800"/>
                <a:solidFill>
                  <a:schemeClr val="bg1">
                    <a:shade val="50000"/>
                  </a:schemeClr>
                </a:solidFill>
              </a:rPr>
              <a:t>equinox is pagan.</a:t>
            </a:r>
          </a:p>
          <a:p>
            <a:endParaRPr lang="en-US" sz="1600" b="1" dirty="0" smtClean="0">
              <a:ln w="50800"/>
              <a:solidFill>
                <a:schemeClr val="bg1">
                  <a:shade val="50000"/>
                </a:schemeClr>
              </a:solidFill>
            </a:endParaRPr>
          </a:p>
          <a:p>
            <a:r>
              <a:rPr lang="en-US" sz="4400" b="1" dirty="0" smtClean="0">
                <a:ln w="50800"/>
                <a:solidFill>
                  <a:schemeClr val="bg1">
                    <a:shade val="50000"/>
                  </a:schemeClr>
                </a:solidFill>
              </a:rPr>
              <a:t>Why? </a:t>
            </a:r>
          </a:p>
          <a:p>
            <a:endParaRPr lang="en-US" sz="1600" b="1" dirty="0">
              <a:ln w="50800"/>
              <a:solidFill>
                <a:schemeClr val="bg1">
                  <a:shade val="50000"/>
                </a:schemeClr>
              </a:solidFill>
            </a:endParaRPr>
          </a:p>
          <a:p>
            <a:r>
              <a:rPr lang="en-US" sz="4400" b="1" dirty="0" smtClean="0">
                <a:ln w="50800"/>
                <a:solidFill>
                  <a:schemeClr val="bg1">
                    <a:shade val="50000"/>
                  </a:schemeClr>
                </a:solidFill>
              </a:rPr>
              <a:t>Occasionally equinox does occur on </a:t>
            </a:r>
            <a:br>
              <a:rPr lang="en-US" sz="4400" b="1" dirty="0" smtClean="0">
                <a:ln w="50800"/>
                <a:solidFill>
                  <a:schemeClr val="bg1">
                    <a:shade val="50000"/>
                  </a:schemeClr>
                </a:solidFill>
              </a:rPr>
            </a:br>
            <a:r>
              <a:rPr lang="en-US" sz="4400" b="1" dirty="0" smtClean="0">
                <a:ln w="50800"/>
                <a:solidFill>
                  <a:schemeClr val="bg1">
                    <a:shade val="50000"/>
                  </a:schemeClr>
                </a:solidFill>
              </a:rPr>
              <a:t>Mar 19</a:t>
            </a:r>
            <a:r>
              <a:rPr lang="en-US" sz="4400" b="1" baseline="30000" dirty="0" smtClean="0">
                <a:ln w="50800"/>
                <a:solidFill>
                  <a:schemeClr val="bg1">
                    <a:shade val="50000"/>
                  </a:schemeClr>
                </a:solidFill>
              </a:rPr>
              <a:t>th</a:t>
            </a:r>
            <a:r>
              <a:rPr lang="en-US" sz="4400" b="1" dirty="0" smtClean="0">
                <a:ln w="50800"/>
                <a:solidFill>
                  <a:schemeClr val="bg1">
                    <a:shade val="50000"/>
                  </a:schemeClr>
                </a:solidFill>
              </a:rPr>
              <a:t>.</a:t>
            </a:r>
            <a:endParaRPr lang="en-US" sz="44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29</a:t>
            </a:fld>
            <a:endParaRPr lang="en-US" dirty="0">
              <a:solidFill>
                <a:schemeClr val="bg1"/>
              </a:solidFill>
            </a:endParaRPr>
          </a:p>
        </p:txBody>
      </p:sp>
      <p:sp>
        <p:nvSpPr>
          <p:cNvPr id="6" name="Rectangle 5"/>
          <p:cNvSpPr/>
          <p:nvPr/>
        </p:nvSpPr>
        <p:spPr>
          <a:xfrm>
            <a:off x="6172200" y="2743200"/>
            <a:ext cx="2755883" cy="378565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Can Rome</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mark the</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true</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equinox</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as being</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pagan?</a:t>
            </a:r>
            <a:endParaRPr lang="en-US" sz="4000" b="1" cap="none" spc="0" dirty="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521698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scene3d>
            <a:sp3d extrusionH="57150">
              <a:bevelT w="38100" h="38100" prst="angle"/>
            </a:sp3d>
          </a:bodyPr>
          <a:lstStyle/>
          <a:p>
            <a:r>
              <a:rPr lang="en-US" dirty="0" smtClean="0">
                <a:ln>
                  <a:solidFill>
                    <a:srgbClr val="7030A0"/>
                  </a:solidFill>
                </a:ln>
                <a:solidFill>
                  <a:schemeClr val="bg1">
                    <a:lumMod val="50000"/>
                  </a:schemeClr>
                </a:solidFill>
                <a:latin typeface="Cooper Black" pitchFamily="18" charset="0"/>
              </a:rPr>
              <a:t>Definitions of </a:t>
            </a:r>
            <a:r>
              <a:rPr lang="en-US" dirty="0" err="1" smtClean="0">
                <a:ln>
                  <a:solidFill>
                    <a:srgbClr val="7030A0"/>
                  </a:solidFill>
                </a:ln>
                <a:solidFill>
                  <a:schemeClr val="bg1">
                    <a:lumMod val="50000"/>
                  </a:schemeClr>
                </a:solidFill>
                <a:latin typeface="Cooper Black" pitchFamily="18" charset="0"/>
              </a:rPr>
              <a:t>Equi</a:t>
            </a:r>
            <a:r>
              <a:rPr lang="en-US" dirty="0" smtClean="0">
                <a:ln>
                  <a:solidFill>
                    <a:srgbClr val="7030A0"/>
                  </a:solidFill>
                </a:ln>
                <a:solidFill>
                  <a:schemeClr val="bg1">
                    <a:lumMod val="50000"/>
                  </a:schemeClr>
                </a:solidFill>
                <a:latin typeface="Cooper Black" pitchFamily="18" charset="0"/>
              </a:rPr>
              <a:t>-</a:t>
            </a:r>
            <a:r>
              <a:rPr lang="en-US" u="sng" dirty="0" smtClean="0">
                <a:ln>
                  <a:solidFill>
                    <a:srgbClr val="7030A0"/>
                  </a:solidFill>
                </a:ln>
                <a:solidFill>
                  <a:schemeClr val="bg1">
                    <a:lumMod val="50000"/>
                  </a:schemeClr>
                </a:solidFill>
                <a:latin typeface="Cooper Black" pitchFamily="18" charset="0"/>
              </a:rPr>
              <a:t>LUX</a:t>
            </a:r>
            <a:endParaRPr lang="en-US" dirty="0">
              <a:ln>
                <a:solidFill>
                  <a:srgbClr val="7030A0"/>
                </a:solidFill>
              </a:ln>
              <a:solidFill>
                <a:schemeClr val="bg1">
                  <a:lumMod val="50000"/>
                </a:schemeClr>
              </a:solidFill>
              <a:latin typeface="Cooper Black" pitchFamily="18" charset="0"/>
            </a:endParaRPr>
          </a:p>
        </p:txBody>
      </p:sp>
      <p:sp>
        <p:nvSpPr>
          <p:cNvPr id="3" name="Slide Number Placeholder 2"/>
          <p:cNvSpPr>
            <a:spLocks noGrp="1"/>
          </p:cNvSpPr>
          <p:nvPr>
            <p:ph type="sldNum" sz="quarter" idx="12"/>
          </p:nvPr>
        </p:nvSpPr>
        <p:spPr/>
        <p:txBody>
          <a:bodyPr/>
          <a:lstStyle/>
          <a:p>
            <a:fld id="{E8A709BF-5144-4E0C-93F2-78512D165852}" type="slidenum">
              <a:rPr lang="en-US" smtClean="0"/>
              <a:t>30</a:t>
            </a:fld>
            <a:endParaRPr lang="en-US"/>
          </a:p>
        </p:txBody>
      </p:sp>
      <p:sp>
        <p:nvSpPr>
          <p:cNvPr id="4" name="Content Placeholder 3"/>
          <p:cNvSpPr>
            <a:spLocks noGrp="1"/>
          </p:cNvSpPr>
          <p:nvPr>
            <p:ph sz="half" idx="2"/>
          </p:nvPr>
        </p:nvSpPr>
        <p:spPr>
          <a:xfrm>
            <a:off x="152400" y="1249362"/>
            <a:ext cx="5410200" cy="5608638"/>
          </a:xfrm>
        </p:spPr>
        <p:txBody>
          <a:bodyPr>
            <a:normAutofit/>
          </a:bodyPr>
          <a:lstStyle/>
          <a:p>
            <a:pPr lvl="0"/>
            <a:r>
              <a:rPr lang="en-US" b="1" dirty="0">
                <a:ln>
                  <a:solidFill>
                    <a:srgbClr val="7030A0"/>
                  </a:solidFill>
                </a:ln>
                <a:solidFill>
                  <a:srgbClr val="0070C0"/>
                </a:solidFill>
              </a:rPr>
              <a:t>The </a:t>
            </a:r>
            <a:r>
              <a:rPr lang="en-US" b="1" dirty="0" err="1" smtClean="0">
                <a:ln>
                  <a:solidFill>
                    <a:srgbClr val="7030A0"/>
                  </a:solidFill>
                </a:ln>
                <a:solidFill>
                  <a:srgbClr val="0070C0"/>
                </a:solidFill>
              </a:rPr>
              <a:t>equi</a:t>
            </a:r>
            <a:r>
              <a:rPr lang="en-US" b="1" dirty="0" smtClean="0">
                <a:ln>
                  <a:solidFill>
                    <a:srgbClr val="7030A0"/>
                  </a:solidFill>
                </a:ln>
                <a:solidFill>
                  <a:srgbClr val="0070C0"/>
                </a:solidFill>
              </a:rPr>
              <a:t>-LUX </a:t>
            </a:r>
            <a:r>
              <a:rPr lang="en-US" b="1" u="sng" dirty="0">
                <a:ln>
                  <a:solidFill>
                    <a:srgbClr val="7030A0"/>
                  </a:solidFill>
                </a:ln>
                <a:solidFill>
                  <a:srgbClr val="0070C0"/>
                </a:solidFill>
              </a:rPr>
              <a:t>does</a:t>
            </a:r>
            <a:r>
              <a:rPr lang="en-US" b="1" dirty="0">
                <a:ln>
                  <a:solidFill>
                    <a:srgbClr val="7030A0"/>
                  </a:solidFill>
                </a:ln>
                <a:solidFill>
                  <a:srgbClr val="0070C0"/>
                </a:solidFill>
              </a:rPr>
              <a:t> </a:t>
            </a:r>
            <a:r>
              <a:rPr lang="en-US" b="1" u="sng" dirty="0">
                <a:ln>
                  <a:solidFill>
                    <a:srgbClr val="7030A0"/>
                  </a:solidFill>
                </a:ln>
                <a:solidFill>
                  <a:srgbClr val="0070C0"/>
                </a:solidFill>
              </a:rPr>
              <a:t>not</a:t>
            </a:r>
            <a:r>
              <a:rPr lang="en-US" b="1" dirty="0">
                <a:ln>
                  <a:solidFill>
                    <a:srgbClr val="7030A0"/>
                  </a:solidFill>
                </a:ln>
                <a:solidFill>
                  <a:srgbClr val="0070C0"/>
                </a:solidFill>
              </a:rPr>
              <a:t> </a:t>
            </a:r>
            <a:r>
              <a:rPr lang="en-US" b="1" u="sng" dirty="0">
                <a:ln>
                  <a:solidFill>
                    <a:srgbClr val="7030A0"/>
                  </a:solidFill>
                </a:ln>
                <a:solidFill>
                  <a:srgbClr val="0070C0"/>
                </a:solidFill>
              </a:rPr>
              <a:t>occur</a:t>
            </a:r>
            <a:r>
              <a:rPr lang="en-US" b="1" dirty="0">
                <a:ln>
                  <a:solidFill>
                    <a:srgbClr val="7030A0"/>
                  </a:solidFill>
                </a:ln>
                <a:solidFill>
                  <a:srgbClr val="0070C0"/>
                </a:solidFill>
              </a:rPr>
              <a:t> at one single calculated moment for every place around the world at the same time.  </a:t>
            </a:r>
          </a:p>
          <a:p>
            <a:pPr lvl="0"/>
            <a:r>
              <a:rPr lang="en-US" b="1" dirty="0">
                <a:ln>
                  <a:solidFill>
                    <a:srgbClr val="7030A0"/>
                  </a:solidFill>
                </a:ln>
                <a:solidFill>
                  <a:srgbClr val="006600"/>
                </a:solidFill>
              </a:rPr>
              <a:t>According to “</a:t>
            </a:r>
            <a:r>
              <a:rPr lang="en-US" b="1" u="sng" dirty="0">
                <a:ln>
                  <a:solidFill>
                    <a:srgbClr val="7030A0"/>
                  </a:solidFill>
                </a:ln>
                <a:solidFill>
                  <a:srgbClr val="006600"/>
                </a:solidFill>
              </a:rPr>
              <a:t>man’s</a:t>
            </a:r>
            <a:r>
              <a:rPr lang="en-US" b="1" dirty="0">
                <a:ln>
                  <a:solidFill>
                    <a:srgbClr val="7030A0"/>
                  </a:solidFill>
                </a:ln>
                <a:solidFill>
                  <a:srgbClr val="006600"/>
                </a:solidFill>
              </a:rPr>
              <a:t> definition” </a:t>
            </a:r>
            <a:r>
              <a:rPr lang="en-US" b="1" dirty="0" smtClean="0">
                <a:ln>
                  <a:solidFill>
                    <a:srgbClr val="7030A0"/>
                  </a:solidFill>
                </a:ln>
                <a:solidFill>
                  <a:srgbClr val="006600"/>
                </a:solidFill>
              </a:rPr>
              <a:t/>
            </a:r>
            <a:br>
              <a:rPr lang="en-US" b="1" dirty="0" smtClean="0">
                <a:ln>
                  <a:solidFill>
                    <a:srgbClr val="7030A0"/>
                  </a:solidFill>
                </a:ln>
                <a:solidFill>
                  <a:srgbClr val="006600"/>
                </a:solidFill>
              </a:rPr>
            </a:br>
            <a:r>
              <a:rPr lang="en-US" b="1" dirty="0" err="1" smtClean="0">
                <a:ln>
                  <a:solidFill>
                    <a:srgbClr val="7030A0"/>
                  </a:solidFill>
                </a:ln>
                <a:solidFill>
                  <a:srgbClr val="006600"/>
                </a:solidFill>
              </a:rPr>
              <a:t>equi</a:t>
            </a:r>
            <a:r>
              <a:rPr lang="en-US" b="1" dirty="0" smtClean="0">
                <a:ln>
                  <a:solidFill>
                    <a:srgbClr val="7030A0"/>
                  </a:solidFill>
                </a:ln>
                <a:solidFill>
                  <a:srgbClr val="006600"/>
                </a:solidFill>
              </a:rPr>
              <a:t>-LUX </a:t>
            </a:r>
            <a:r>
              <a:rPr lang="en-US" b="1" dirty="0">
                <a:ln>
                  <a:solidFill>
                    <a:srgbClr val="7030A0"/>
                  </a:solidFill>
                </a:ln>
                <a:solidFill>
                  <a:srgbClr val="006600"/>
                </a:solidFill>
              </a:rPr>
              <a:t>is a relative mathematically calculated (mean hour analysis) identification of a day </a:t>
            </a:r>
            <a:r>
              <a:rPr lang="en-US" b="1" u="sng" dirty="0">
                <a:ln>
                  <a:solidFill>
                    <a:srgbClr val="7030A0"/>
                  </a:solidFill>
                </a:ln>
                <a:solidFill>
                  <a:srgbClr val="006600"/>
                </a:solidFill>
              </a:rPr>
              <a:t>when man </a:t>
            </a:r>
            <a:r>
              <a:rPr lang="en-US" b="1" u="sng" dirty="0" smtClean="0">
                <a:ln>
                  <a:solidFill>
                    <a:srgbClr val="7030A0"/>
                  </a:solidFill>
                </a:ln>
                <a:solidFill>
                  <a:srgbClr val="006600"/>
                </a:solidFill>
              </a:rPr>
              <a:t/>
            </a:r>
            <a:br>
              <a:rPr lang="en-US" b="1" u="sng" dirty="0" smtClean="0">
                <a:ln>
                  <a:solidFill>
                    <a:srgbClr val="7030A0"/>
                  </a:solidFill>
                </a:ln>
                <a:solidFill>
                  <a:srgbClr val="006600"/>
                </a:solidFill>
              </a:rPr>
            </a:br>
            <a:r>
              <a:rPr lang="en-US" b="1" u="sng" dirty="0" smtClean="0">
                <a:ln>
                  <a:solidFill>
                    <a:srgbClr val="7030A0"/>
                  </a:solidFill>
                </a:ln>
                <a:solidFill>
                  <a:srgbClr val="006600"/>
                </a:solidFill>
              </a:rPr>
              <a:t>says</a:t>
            </a:r>
            <a:r>
              <a:rPr lang="en-US" b="1" dirty="0" smtClean="0">
                <a:ln>
                  <a:solidFill>
                    <a:srgbClr val="7030A0"/>
                  </a:solidFill>
                </a:ln>
                <a:solidFill>
                  <a:srgbClr val="006600"/>
                </a:solidFill>
              </a:rPr>
              <a:t> </a:t>
            </a:r>
            <a:r>
              <a:rPr lang="en-US" b="1" dirty="0">
                <a:ln>
                  <a:solidFill>
                    <a:srgbClr val="7030A0"/>
                  </a:solidFill>
                </a:ln>
                <a:solidFill>
                  <a:srgbClr val="006600"/>
                </a:solidFill>
              </a:rPr>
              <a:t>the hours of the </a:t>
            </a:r>
            <a:r>
              <a:rPr lang="en-US" b="1" dirty="0" smtClean="0">
                <a:ln>
                  <a:solidFill>
                    <a:srgbClr val="7030A0"/>
                  </a:solidFill>
                </a:ln>
                <a:solidFill>
                  <a:srgbClr val="006600"/>
                </a:solidFill>
              </a:rPr>
              <a:t>light </a:t>
            </a:r>
            <a:r>
              <a:rPr lang="en-US" b="1" dirty="0">
                <a:ln>
                  <a:solidFill>
                    <a:srgbClr val="7030A0"/>
                  </a:solidFill>
                </a:ln>
                <a:solidFill>
                  <a:srgbClr val="006600"/>
                </a:solidFill>
              </a:rPr>
              <a:t>and hours of night are approximately equal.  </a:t>
            </a:r>
            <a:endParaRPr lang="en-US" b="1" dirty="0" smtClean="0">
              <a:ln>
                <a:solidFill>
                  <a:srgbClr val="7030A0"/>
                </a:solidFill>
              </a:ln>
              <a:solidFill>
                <a:srgbClr val="006600"/>
              </a:solidFill>
            </a:endParaRPr>
          </a:p>
          <a:p>
            <a:pPr lvl="0"/>
            <a:r>
              <a:rPr lang="en-US" b="1" dirty="0" smtClean="0">
                <a:ln>
                  <a:solidFill>
                    <a:srgbClr val="7030A0"/>
                  </a:solidFill>
                </a:ln>
                <a:solidFill>
                  <a:srgbClr val="0070C0"/>
                </a:solidFill>
              </a:rPr>
              <a:t>“</a:t>
            </a:r>
            <a:r>
              <a:rPr lang="en-US" b="1" dirty="0">
                <a:ln>
                  <a:solidFill>
                    <a:srgbClr val="7030A0"/>
                  </a:solidFill>
                </a:ln>
                <a:solidFill>
                  <a:srgbClr val="0070C0"/>
                </a:solidFill>
              </a:rPr>
              <a:t>Man” defines these daylight hours as only – </a:t>
            </a:r>
            <a:r>
              <a:rPr lang="en-US" b="1" u="sng" dirty="0">
                <a:ln>
                  <a:solidFill>
                    <a:srgbClr val="7030A0"/>
                  </a:solidFill>
                </a:ln>
                <a:solidFill>
                  <a:srgbClr val="0070C0"/>
                </a:solidFill>
              </a:rPr>
              <a:t>from sunrise to sunset</a:t>
            </a:r>
            <a:r>
              <a:rPr lang="en-US" b="1" dirty="0">
                <a:ln>
                  <a:solidFill>
                    <a:srgbClr val="7030A0"/>
                  </a:solidFill>
                </a:ln>
                <a:solidFill>
                  <a:srgbClr val="0070C0"/>
                </a:solidFill>
              </a:rPr>
              <a:t> – in any particular location of the world.  </a:t>
            </a:r>
          </a:p>
          <a:p>
            <a:endParaRPr lang="en-US" dirty="0">
              <a:ln>
                <a:solidFill>
                  <a:srgbClr val="7030A0"/>
                </a:solidFill>
              </a:ln>
            </a:endParaRPr>
          </a:p>
        </p:txBody>
      </p:sp>
      <p:pic>
        <p:nvPicPr>
          <p:cNvPr id="4099" name="Picture 3" descr="C:\Users\Rae\Pictures\equilux bett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277880"/>
            <a:ext cx="3474315" cy="34465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5159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52400" y="6172200"/>
            <a:ext cx="8991600" cy="472280"/>
          </a:xfrm>
        </p:spPr>
        <p:txBody>
          <a:bodyPr>
            <a:noAutofit/>
          </a:bodyPr>
          <a:lstStyle/>
          <a:p>
            <a:pPr algn="ctr"/>
            <a:r>
              <a:rPr lang="en-US" sz="2600" dirty="0" err="1" smtClean="0">
                <a:ln>
                  <a:solidFill>
                    <a:schemeClr val="tx1"/>
                  </a:solidFill>
                </a:ln>
                <a:solidFill>
                  <a:schemeClr val="tx1">
                    <a:lumMod val="50000"/>
                    <a:lumOff val="50000"/>
                  </a:schemeClr>
                </a:solidFill>
              </a:rPr>
              <a:t>Equi</a:t>
            </a:r>
            <a:r>
              <a:rPr lang="en-US" sz="2600" dirty="0" smtClean="0">
                <a:ln>
                  <a:solidFill>
                    <a:schemeClr val="tx1"/>
                  </a:solidFill>
                </a:ln>
                <a:solidFill>
                  <a:schemeClr val="tx1">
                    <a:lumMod val="50000"/>
                    <a:lumOff val="50000"/>
                  </a:schemeClr>
                </a:solidFill>
              </a:rPr>
              <a:t>-</a:t>
            </a:r>
            <a:r>
              <a:rPr lang="en-US" sz="2600" u="sng" dirty="0" smtClean="0">
                <a:ln>
                  <a:solidFill>
                    <a:schemeClr val="tx1"/>
                  </a:solidFill>
                </a:ln>
                <a:solidFill>
                  <a:schemeClr val="tx1">
                    <a:lumMod val="50000"/>
                    <a:lumOff val="50000"/>
                  </a:schemeClr>
                </a:solidFill>
              </a:rPr>
              <a:t>LUX</a:t>
            </a:r>
            <a:r>
              <a:rPr lang="en-US" sz="2600" dirty="0" smtClean="0">
                <a:ln>
                  <a:solidFill>
                    <a:schemeClr val="tx1"/>
                  </a:solidFill>
                </a:ln>
                <a:solidFill>
                  <a:schemeClr val="tx1">
                    <a:lumMod val="50000"/>
                    <a:lumOff val="50000"/>
                  </a:schemeClr>
                </a:solidFill>
              </a:rPr>
              <a:t> Calendars are man’s inventions – not Yahuah’s design.</a:t>
            </a:r>
            <a:endParaRPr lang="en-US" sz="2600" dirty="0">
              <a:ln>
                <a:solidFill>
                  <a:schemeClr val="tx1"/>
                </a:solidFill>
              </a:ln>
              <a:solidFill>
                <a:schemeClr val="tx1">
                  <a:lumMod val="50000"/>
                  <a:lumOff val="50000"/>
                </a:schemeClr>
              </a:solidFill>
            </a:endParaRPr>
          </a:p>
        </p:txBody>
      </p:sp>
      <p:sp>
        <p:nvSpPr>
          <p:cNvPr id="8" name="Content Placeholder 7"/>
          <p:cNvSpPr>
            <a:spLocks noGrp="1"/>
          </p:cNvSpPr>
          <p:nvPr>
            <p:ph sz="quarter" idx="4"/>
          </p:nvPr>
        </p:nvSpPr>
        <p:spPr>
          <a:xfrm>
            <a:off x="551725" y="1143000"/>
            <a:ext cx="4191000" cy="1981200"/>
          </a:xfrm>
        </p:spPr>
        <p:txBody>
          <a:bodyPr>
            <a:normAutofit/>
            <a:scene3d>
              <a:camera prst="orthographicFront"/>
              <a:lightRig rig="threePt" dir="t"/>
            </a:scene3d>
            <a:sp3d extrusionH="57150">
              <a:bevelT w="38100" h="38100"/>
            </a:sp3d>
          </a:bodyPr>
          <a:lstStyle/>
          <a:p>
            <a:pPr lvl="0"/>
            <a:r>
              <a:rPr lang="en-US" sz="2700" b="1" dirty="0" err="1" smtClean="0">
                <a:solidFill>
                  <a:srgbClr val="0070C0"/>
                </a:solidFill>
              </a:rPr>
              <a:t>Equi</a:t>
            </a:r>
            <a:r>
              <a:rPr lang="en-US" sz="2700" b="1" dirty="0" smtClean="0">
                <a:solidFill>
                  <a:srgbClr val="0070C0"/>
                </a:solidFill>
              </a:rPr>
              <a:t>-lux </a:t>
            </a:r>
            <a:r>
              <a:rPr lang="en-US" sz="2700" b="1" dirty="0">
                <a:solidFill>
                  <a:srgbClr val="0070C0"/>
                </a:solidFill>
              </a:rPr>
              <a:t>is highly dependent on the refraction of light on </a:t>
            </a:r>
            <a:r>
              <a:rPr lang="en-US" sz="2700" b="1" dirty="0" smtClean="0">
                <a:solidFill>
                  <a:srgbClr val="0070C0"/>
                </a:solidFill>
              </a:rPr>
              <a:t/>
            </a:r>
            <a:br>
              <a:rPr lang="en-US" sz="2700" b="1" dirty="0" smtClean="0">
                <a:solidFill>
                  <a:srgbClr val="0070C0"/>
                </a:solidFill>
              </a:rPr>
            </a:br>
            <a:r>
              <a:rPr lang="en-US" sz="2700" b="1" dirty="0" smtClean="0">
                <a:solidFill>
                  <a:srgbClr val="0070C0"/>
                </a:solidFill>
              </a:rPr>
              <a:t>the </a:t>
            </a:r>
            <a:r>
              <a:rPr lang="en-US" sz="2700" b="1" dirty="0">
                <a:solidFill>
                  <a:srgbClr val="0070C0"/>
                </a:solidFill>
              </a:rPr>
              <a:t>surface of the earth</a:t>
            </a:r>
            <a:r>
              <a:rPr lang="en-US" sz="2700" b="1" dirty="0" smtClean="0">
                <a:solidFill>
                  <a:srgbClr val="0070C0"/>
                </a:solidFill>
              </a:rPr>
              <a:t>.</a:t>
            </a:r>
            <a:endParaRPr lang="en-US" sz="2700" b="1" dirty="0">
              <a:solidFill>
                <a:srgbClr val="0070C0"/>
              </a:solidFill>
            </a:endParaRPr>
          </a:p>
        </p:txBody>
      </p:sp>
      <p:sp>
        <p:nvSpPr>
          <p:cNvPr id="3" name="Slide Number Placeholder 2"/>
          <p:cNvSpPr>
            <a:spLocks noGrp="1"/>
          </p:cNvSpPr>
          <p:nvPr>
            <p:ph type="sldNum" sz="quarter" idx="12"/>
          </p:nvPr>
        </p:nvSpPr>
        <p:spPr/>
        <p:txBody>
          <a:bodyPr/>
          <a:lstStyle/>
          <a:p>
            <a:fld id="{E8A709BF-5144-4E0C-93F2-78512D165852}" type="slidenum">
              <a:rPr lang="en-US" smtClean="0"/>
              <a:t>31</a:t>
            </a:fld>
            <a:endParaRPr lang="en-US"/>
          </a:p>
        </p:txBody>
      </p:sp>
      <p:pic>
        <p:nvPicPr>
          <p:cNvPr id="5122" name="Picture 2" descr="C:\Users\Rae\Pictures\refraction of ligh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998047"/>
            <a:ext cx="4114800" cy="265955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3" name="Content Placeholder 7"/>
          <p:cNvSpPr>
            <a:spLocks noGrp="1"/>
          </p:cNvSpPr>
          <p:nvPr>
            <p:ph sz="quarter" idx="4"/>
          </p:nvPr>
        </p:nvSpPr>
        <p:spPr>
          <a:xfrm>
            <a:off x="533400" y="2819400"/>
            <a:ext cx="8534400" cy="3429000"/>
          </a:xfrm>
        </p:spPr>
        <p:txBody>
          <a:bodyPr>
            <a:noAutofit/>
            <a:scene3d>
              <a:camera prst="orthographicFront"/>
              <a:lightRig rig="threePt" dir="t"/>
            </a:scene3d>
            <a:sp3d extrusionH="57150">
              <a:bevelT w="38100" h="38100"/>
            </a:sp3d>
          </a:bodyPr>
          <a:lstStyle/>
          <a:p>
            <a:pPr lvl="0"/>
            <a:r>
              <a:rPr lang="en-US" sz="2700" b="1" dirty="0" smtClean="0">
                <a:solidFill>
                  <a:srgbClr val="7030A0"/>
                </a:solidFill>
              </a:rPr>
              <a:t>The equator is the ONE </a:t>
            </a:r>
            <a:br>
              <a:rPr lang="en-US" sz="2700" b="1" dirty="0" smtClean="0">
                <a:solidFill>
                  <a:srgbClr val="7030A0"/>
                </a:solidFill>
              </a:rPr>
            </a:br>
            <a:r>
              <a:rPr lang="en-US" sz="2700" b="1" dirty="0" smtClean="0">
                <a:solidFill>
                  <a:srgbClr val="7030A0"/>
                </a:solidFill>
              </a:rPr>
              <a:t>place where “equinox” </a:t>
            </a:r>
            <a:br>
              <a:rPr lang="en-US" sz="2700" b="1" dirty="0" smtClean="0">
                <a:solidFill>
                  <a:srgbClr val="7030A0"/>
                </a:solidFill>
              </a:rPr>
            </a:br>
            <a:r>
              <a:rPr lang="en-US" sz="2700" b="1" dirty="0" smtClean="0">
                <a:solidFill>
                  <a:srgbClr val="7030A0"/>
                </a:solidFill>
              </a:rPr>
              <a:t>and “</a:t>
            </a:r>
            <a:r>
              <a:rPr lang="en-US" sz="2700" b="1" dirty="0" err="1" smtClean="0">
                <a:solidFill>
                  <a:srgbClr val="7030A0"/>
                </a:solidFill>
              </a:rPr>
              <a:t>equi</a:t>
            </a:r>
            <a:r>
              <a:rPr lang="en-US" sz="2700" b="1" dirty="0" smtClean="0">
                <a:solidFill>
                  <a:srgbClr val="7030A0"/>
                </a:solidFill>
              </a:rPr>
              <a:t>-LUX” occur at the same time.</a:t>
            </a:r>
            <a:endParaRPr lang="en-US" sz="2700" b="1" dirty="0">
              <a:solidFill>
                <a:srgbClr val="7030A0"/>
              </a:solidFill>
            </a:endParaRPr>
          </a:p>
          <a:p>
            <a:pPr lvl="0"/>
            <a:r>
              <a:rPr lang="en-US" sz="2700" b="1" dirty="0" smtClean="0">
                <a:solidFill>
                  <a:srgbClr val="0070C0"/>
                </a:solidFill>
              </a:rPr>
              <a:t>Calculation of </a:t>
            </a:r>
            <a:r>
              <a:rPr lang="en-US" sz="2700" b="1" dirty="0" err="1" smtClean="0">
                <a:solidFill>
                  <a:srgbClr val="0070C0"/>
                </a:solidFill>
              </a:rPr>
              <a:t>equi</a:t>
            </a:r>
            <a:r>
              <a:rPr lang="en-US" sz="2700" b="1" dirty="0" smtClean="0">
                <a:solidFill>
                  <a:srgbClr val="0070C0"/>
                </a:solidFill>
              </a:rPr>
              <a:t>-lux:  one must have a computer.</a:t>
            </a:r>
            <a:endParaRPr lang="en-US" sz="2700" b="1" dirty="0">
              <a:solidFill>
                <a:srgbClr val="0070C0"/>
              </a:solidFill>
            </a:endParaRPr>
          </a:p>
          <a:p>
            <a:pPr lvl="0"/>
            <a:r>
              <a:rPr lang="en-US" sz="2700" b="1" dirty="0" err="1">
                <a:solidFill>
                  <a:schemeClr val="accent2">
                    <a:lumMod val="50000"/>
                  </a:schemeClr>
                </a:solidFill>
              </a:rPr>
              <a:t>E</a:t>
            </a:r>
            <a:r>
              <a:rPr lang="en-US" sz="2700" b="1" dirty="0" err="1" smtClean="0">
                <a:solidFill>
                  <a:schemeClr val="accent2">
                    <a:lumMod val="50000"/>
                  </a:schemeClr>
                </a:solidFill>
              </a:rPr>
              <a:t>qui</a:t>
            </a:r>
            <a:r>
              <a:rPr lang="en-US" sz="2700" b="1" dirty="0" smtClean="0">
                <a:solidFill>
                  <a:schemeClr val="accent2">
                    <a:lumMod val="50000"/>
                  </a:schemeClr>
                </a:solidFill>
              </a:rPr>
              <a:t>-LUX </a:t>
            </a:r>
            <a:r>
              <a:rPr lang="en-US" sz="2700" b="1" dirty="0" err="1">
                <a:solidFill>
                  <a:schemeClr val="accent2">
                    <a:lumMod val="50000"/>
                  </a:schemeClr>
                </a:solidFill>
              </a:rPr>
              <a:t>calendation</a:t>
            </a:r>
            <a:r>
              <a:rPr lang="en-US" sz="2700" b="1" dirty="0">
                <a:solidFill>
                  <a:schemeClr val="accent2">
                    <a:lumMod val="50000"/>
                  </a:schemeClr>
                </a:solidFill>
              </a:rPr>
              <a:t> presents a calendar of confusion</a:t>
            </a:r>
            <a:r>
              <a:rPr lang="en-US" sz="2700" b="1" dirty="0" smtClean="0">
                <a:solidFill>
                  <a:schemeClr val="accent2">
                    <a:lumMod val="50000"/>
                  </a:schemeClr>
                </a:solidFill>
              </a:rPr>
              <a:t>.  </a:t>
            </a:r>
            <a:endParaRPr lang="en-US" sz="2700" b="1" dirty="0">
              <a:solidFill>
                <a:schemeClr val="accent2">
                  <a:lumMod val="50000"/>
                </a:schemeClr>
              </a:solidFill>
            </a:endParaRPr>
          </a:p>
          <a:p>
            <a:pPr lvl="0"/>
            <a:r>
              <a:rPr lang="en-US" sz="2700" b="1" dirty="0" err="1">
                <a:solidFill>
                  <a:srgbClr val="7030A0"/>
                </a:solidFill>
              </a:rPr>
              <a:t>E</a:t>
            </a:r>
            <a:r>
              <a:rPr lang="en-US" sz="2700" b="1" dirty="0" err="1" smtClean="0">
                <a:solidFill>
                  <a:srgbClr val="7030A0"/>
                </a:solidFill>
              </a:rPr>
              <a:t>qui</a:t>
            </a:r>
            <a:r>
              <a:rPr lang="en-US" sz="2700" b="1" dirty="0" smtClean="0">
                <a:solidFill>
                  <a:srgbClr val="7030A0"/>
                </a:solidFill>
              </a:rPr>
              <a:t>-LUX </a:t>
            </a:r>
            <a:r>
              <a:rPr lang="en-US" sz="2700" b="1" dirty="0" err="1" smtClean="0">
                <a:solidFill>
                  <a:srgbClr val="7030A0"/>
                </a:solidFill>
              </a:rPr>
              <a:t>calendation</a:t>
            </a:r>
            <a:r>
              <a:rPr lang="en-US" sz="2700" b="1" dirty="0" smtClean="0">
                <a:solidFill>
                  <a:srgbClr val="7030A0"/>
                </a:solidFill>
              </a:rPr>
              <a:t> has </a:t>
            </a:r>
            <a:r>
              <a:rPr lang="en-US" sz="2700" b="1" dirty="0">
                <a:solidFill>
                  <a:srgbClr val="7030A0"/>
                </a:solidFill>
              </a:rPr>
              <a:t>been subtly influenced by Rabbinic </a:t>
            </a:r>
            <a:r>
              <a:rPr lang="en-US" sz="2700" b="1" dirty="0" smtClean="0">
                <a:solidFill>
                  <a:srgbClr val="7030A0"/>
                </a:solidFill>
              </a:rPr>
              <a:t>tradition to relocate Passover much earlier.</a:t>
            </a:r>
            <a:endParaRPr lang="en-US" sz="2700" b="1" dirty="0">
              <a:solidFill>
                <a:srgbClr val="7030A0"/>
              </a:solidFill>
            </a:endParaRPr>
          </a:p>
        </p:txBody>
      </p:sp>
      <p:sp>
        <p:nvSpPr>
          <p:cNvPr id="14" name="Title 1"/>
          <p:cNvSpPr>
            <a:spLocks noGrp="1"/>
          </p:cNvSpPr>
          <p:nvPr>
            <p:ph type="title"/>
          </p:nvPr>
        </p:nvSpPr>
        <p:spPr>
          <a:xfrm>
            <a:off x="152400" y="36250"/>
            <a:ext cx="8839200" cy="1143000"/>
          </a:xfrm>
        </p:spPr>
        <p:txBody>
          <a:bodyPr>
            <a:scene3d>
              <a:camera prst="orthographicFront"/>
              <a:lightRig rig="threePt" dir="t"/>
            </a:scene3d>
            <a:sp3d extrusionH="57150">
              <a:bevelT w="38100" h="38100" prst="angle"/>
            </a:sp3d>
          </a:bodyPr>
          <a:lstStyle/>
          <a:p>
            <a:r>
              <a:rPr lang="en-US" dirty="0" smtClean="0">
                <a:ln>
                  <a:solidFill>
                    <a:srgbClr val="7030A0"/>
                  </a:solidFill>
                </a:ln>
                <a:solidFill>
                  <a:schemeClr val="bg1">
                    <a:lumMod val="50000"/>
                  </a:schemeClr>
                </a:solidFill>
                <a:latin typeface="Cooper Black" pitchFamily="18" charset="0"/>
              </a:rPr>
              <a:t>Definitions of </a:t>
            </a:r>
            <a:r>
              <a:rPr lang="en-US" dirty="0" err="1" smtClean="0">
                <a:ln>
                  <a:solidFill>
                    <a:srgbClr val="7030A0"/>
                  </a:solidFill>
                </a:ln>
                <a:solidFill>
                  <a:schemeClr val="bg1">
                    <a:lumMod val="50000"/>
                  </a:schemeClr>
                </a:solidFill>
                <a:latin typeface="Cooper Black" pitchFamily="18" charset="0"/>
              </a:rPr>
              <a:t>Equi</a:t>
            </a:r>
            <a:r>
              <a:rPr lang="en-US" dirty="0" smtClean="0">
                <a:ln>
                  <a:solidFill>
                    <a:srgbClr val="7030A0"/>
                  </a:solidFill>
                </a:ln>
                <a:solidFill>
                  <a:schemeClr val="bg1">
                    <a:lumMod val="50000"/>
                  </a:schemeClr>
                </a:solidFill>
                <a:latin typeface="Cooper Black" pitchFamily="18" charset="0"/>
              </a:rPr>
              <a:t>-</a:t>
            </a:r>
            <a:r>
              <a:rPr lang="en-US" u="sng" dirty="0" smtClean="0">
                <a:ln>
                  <a:solidFill>
                    <a:srgbClr val="7030A0"/>
                  </a:solidFill>
                </a:ln>
                <a:solidFill>
                  <a:schemeClr val="bg1">
                    <a:lumMod val="50000"/>
                  </a:schemeClr>
                </a:solidFill>
                <a:latin typeface="Cooper Black" pitchFamily="18" charset="0"/>
              </a:rPr>
              <a:t>LUX</a:t>
            </a:r>
            <a:r>
              <a:rPr lang="en-US" dirty="0" smtClean="0">
                <a:ln>
                  <a:solidFill>
                    <a:srgbClr val="7030A0"/>
                  </a:solidFill>
                </a:ln>
                <a:solidFill>
                  <a:schemeClr val="bg1">
                    <a:lumMod val="50000"/>
                  </a:schemeClr>
                </a:solidFill>
                <a:latin typeface="Cooper Black" pitchFamily="18" charset="0"/>
              </a:rPr>
              <a:t> </a:t>
            </a:r>
            <a:r>
              <a:rPr lang="en-US" sz="3200" dirty="0">
                <a:ln>
                  <a:solidFill>
                    <a:srgbClr val="7030A0"/>
                  </a:solidFill>
                </a:ln>
                <a:solidFill>
                  <a:schemeClr val="bg1">
                    <a:lumMod val="50000"/>
                  </a:schemeClr>
                </a:solidFill>
                <a:latin typeface="Cooper Black" pitchFamily="18" charset="0"/>
              </a:rPr>
              <a:t>(</a:t>
            </a:r>
            <a:r>
              <a:rPr lang="en-US" sz="3200" dirty="0" err="1" smtClean="0">
                <a:ln>
                  <a:solidFill>
                    <a:srgbClr val="7030A0"/>
                  </a:solidFill>
                </a:ln>
                <a:solidFill>
                  <a:schemeClr val="bg1">
                    <a:lumMod val="50000"/>
                  </a:schemeClr>
                </a:solidFill>
                <a:latin typeface="Cooper Black" pitchFamily="18" charset="0"/>
              </a:rPr>
              <a:t>con’t</a:t>
            </a:r>
            <a:r>
              <a:rPr lang="en-US" sz="3200" dirty="0" smtClean="0">
                <a:ln>
                  <a:solidFill>
                    <a:srgbClr val="7030A0"/>
                  </a:solidFill>
                </a:ln>
                <a:solidFill>
                  <a:schemeClr val="bg1">
                    <a:lumMod val="50000"/>
                  </a:schemeClr>
                </a:solidFill>
                <a:latin typeface="Cooper Black" pitchFamily="18" charset="0"/>
              </a:rPr>
              <a:t>)</a:t>
            </a:r>
            <a:endParaRPr lang="en-US" dirty="0">
              <a:ln>
                <a:solidFill>
                  <a:srgbClr val="7030A0"/>
                </a:solidFill>
              </a:ln>
              <a:solidFill>
                <a:schemeClr val="bg1">
                  <a:lumMod val="50000"/>
                </a:schemeClr>
              </a:solidFill>
              <a:latin typeface="Cooper Black" pitchFamily="18" charset="0"/>
            </a:endParaRPr>
          </a:p>
        </p:txBody>
      </p:sp>
    </p:spTree>
    <p:extLst>
      <p:ext uri="{BB962C8B-B14F-4D97-AF65-F5344CB8AC3E}">
        <p14:creationId xmlns:p14="http://schemas.microsoft.com/office/powerpoint/2010/main" val="3971356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610600" cy="12192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smtClean="0">
                <a:ln w="11430">
                  <a:solidFill>
                    <a:schemeClr val="accent2">
                      <a:lumMod val="20000"/>
                      <a:lumOff val="80000"/>
                    </a:schemeClr>
                  </a:solidFill>
                </a:ln>
                <a:solidFill>
                  <a:srgbClr val="7030A0"/>
                </a:solidFill>
                <a:effectLst>
                  <a:outerShdw blurRad="50800" dist="39000" dir="5460000" algn="tl">
                    <a:srgbClr val="000000">
                      <a:alpha val="38000"/>
                    </a:srgbClr>
                  </a:outerShdw>
                </a:effectLst>
                <a:latin typeface="Cooper Black" pitchFamily="18" charset="0"/>
              </a:rPr>
              <a:t>Equinox Information </a:t>
            </a:r>
            <a:br>
              <a:rPr lang="en-US" sz="4800" b="1" dirty="0" smtClean="0">
                <a:ln w="11430">
                  <a:solidFill>
                    <a:schemeClr val="accent2">
                      <a:lumMod val="20000"/>
                      <a:lumOff val="80000"/>
                    </a:schemeClr>
                  </a:solidFill>
                </a:ln>
                <a:solidFill>
                  <a:srgbClr val="7030A0"/>
                </a:solidFill>
                <a:effectLst>
                  <a:outerShdw blurRad="50800" dist="39000" dir="5460000" algn="tl">
                    <a:srgbClr val="000000">
                      <a:alpha val="38000"/>
                    </a:srgbClr>
                  </a:outerShdw>
                </a:effectLst>
                <a:latin typeface="Cooper Black" pitchFamily="18" charset="0"/>
              </a:rPr>
            </a:br>
            <a:r>
              <a:rPr lang="en-US" sz="4800" b="1" dirty="0" smtClean="0">
                <a:ln w="11430">
                  <a:solidFill>
                    <a:schemeClr val="accent2">
                      <a:lumMod val="20000"/>
                      <a:lumOff val="80000"/>
                    </a:schemeClr>
                  </a:solidFill>
                </a:ln>
                <a:solidFill>
                  <a:srgbClr val="7030A0"/>
                </a:solidFill>
                <a:effectLst>
                  <a:outerShdw blurRad="50800" dist="39000" dir="5460000" algn="tl">
                    <a:srgbClr val="000000">
                      <a:alpha val="38000"/>
                    </a:srgbClr>
                  </a:outerShdw>
                </a:effectLst>
                <a:latin typeface="Cooper Black" pitchFamily="18" charset="0"/>
              </a:rPr>
              <a:t>for 2018</a:t>
            </a:r>
            <a:endParaRPr lang="en-US" sz="4800" b="1" dirty="0">
              <a:ln w="11430">
                <a:solidFill>
                  <a:schemeClr val="accent2">
                    <a:lumMod val="20000"/>
                    <a:lumOff val="80000"/>
                  </a:schemeClr>
                </a:solidFill>
              </a:ln>
              <a:solidFill>
                <a:srgbClr val="7030A0"/>
              </a:solidFill>
              <a:effectLst>
                <a:outerShdw blurRad="50800" dist="39000" dir="5460000" algn="tl">
                  <a:srgbClr val="000000">
                    <a:alpha val="38000"/>
                  </a:srgbClr>
                </a:outerShdw>
              </a:effectLst>
              <a:latin typeface="Cooper Black" pitchFamily="18" charset="0"/>
            </a:endParaRPr>
          </a:p>
        </p:txBody>
      </p:sp>
      <p:sp>
        <p:nvSpPr>
          <p:cNvPr id="3" name="Content Placeholder 2"/>
          <p:cNvSpPr>
            <a:spLocks noGrp="1"/>
          </p:cNvSpPr>
          <p:nvPr>
            <p:ph sz="half" idx="1"/>
          </p:nvPr>
        </p:nvSpPr>
        <p:spPr>
          <a:xfrm>
            <a:off x="685800" y="1828800"/>
            <a:ext cx="4419600" cy="4495800"/>
          </a:xfrm>
          <a:solidFill>
            <a:srgbClr val="DB39E7">
              <a:alpha val="27000"/>
            </a:srgbClr>
          </a:solidFill>
          <a:scene3d>
            <a:camera prst="orthographicFront"/>
            <a:lightRig rig="threePt" dir="t"/>
          </a:scene3d>
          <a:sp3d>
            <a:bevelT w="152400" h="50800" prst="softRound"/>
          </a:sp3d>
        </p:spPr>
        <p:txBody>
          <a:bodyPr>
            <a:normAutofit lnSpcReduction="10000"/>
            <a:sp3d extrusionH="57150">
              <a:bevelT w="38100" h="38100"/>
            </a:sp3d>
          </a:bodyPr>
          <a:lstStyle/>
          <a:p>
            <a:pPr marL="0" indent="0">
              <a:buNone/>
            </a:pPr>
            <a:r>
              <a:rPr lang="en-US" sz="3600" b="1" dirty="0" smtClean="0">
                <a:ln w="1905"/>
                <a:solidFill>
                  <a:srgbClr val="7030A0"/>
                </a:solidFill>
                <a:effectLst>
                  <a:innerShdw blurRad="69850" dist="43180" dir="5400000">
                    <a:srgbClr val="000000">
                      <a:alpha val="65000"/>
                    </a:srgbClr>
                  </a:innerShdw>
                </a:effectLst>
              </a:rPr>
              <a:t>Equinox occurred on</a:t>
            </a:r>
          </a:p>
          <a:p>
            <a:r>
              <a:rPr lang="en-US" sz="3600" b="1" dirty="0" smtClean="0">
                <a:ln w="1905"/>
                <a:solidFill>
                  <a:srgbClr val="7030A0"/>
                </a:solidFill>
                <a:effectLst>
                  <a:innerShdw blurRad="69850" dist="43180" dir="5400000">
                    <a:srgbClr val="000000">
                      <a:alpha val="65000"/>
                    </a:srgbClr>
                  </a:innerShdw>
                </a:effectLst>
              </a:rPr>
              <a:t> March 20/18 at </a:t>
            </a:r>
          </a:p>
          <a:p>
            <a:r>
              <a:rPr lang="en-US" sz="3600" b="1" dirty="0" smtClean="0">
                <a:ln w="1905"/>
                <a:solidFill>
                  <a:srgbClr val="7030A0"/>
                </a:solidFill>
                <a:effectLst>
                  <a:innerShdw blurRad="69850" dist="43180" dir="5400000">
                    <a:srgbClr val="000000">
                      <a:alpha val="65000"/>
                    </a:srgbClr>
                  </a:innerShdw>
                </a:effectLst>
              </a:rPr>
              <a:t>615 PM Greenwich Mean Time (GMT).</a:t>
            </a:r>
          </a:p>
          <a:p>
            <a:pPr marL="0" indent="0">
              <a:buNone/>
            </a:pPr>
            <a:r>
              <a:rPr lang="en-US" sz="3600" b="1" dirty="0" smtClean="0">
                <a:ln w="1905"/>
                <a:solidFill>
                  <a:srgbClr val="7030A0"/>
                </a:solidFill>
                <a:effectLst>
                  <a:innerShdw blurRad="69850" dist="43180" dir="5400000">
                    <a:srgbClr val="000000">
                      <a:alpha val="65000"/>
                    </a:srgbClr>
                  </a:innerShdw>
                </a:effectLst>
              </a:rPr>
              <a:t>By Divine Design, </a:t>
            </a:r>
            <a:br>
              <a:rPr lang="en-US" sz="3600" b="1" dirty="0" smtClean="0">
                <a:ln w="1905"/>
                <a:solidFill>
                  <a:srgbClr val="7030A0"/>
                </a:solidFill>
                <a:effectLst>
                  <a:innerShdw blurRad="69850" dist="43180" dir="5400000">
                    <a:srgbClr val="000000">
                      <a:alpha val="65000"/>
                    </a:srgbClr>
                  </a:innerShdw>
                </a:effectLst>
              </a:rPr>
            </a:br>
            <a:r>
              <a:rPr lang="en-US" sz="3600" b="1" dirty="0" smtClean="0">
                <a:ln w="1905"/>
                <a:solidFill>
                  <a:srgbClr val="7030A0"/>
                </a:solidFill>
                <a:effectLst>
                  <a:innerShdw blurRad="69850" dist="43180" dir="5400000">
                    <a:srgbClr val="000000">
                      <a:alpha val="65000"/>
                    </a:srgbClr>
                  </a:innerShdw>
                </a:effectLst>
              </a:rPr>
              <a:t>this happened at the same time all over </a:t>
            </a:r>
            <a:br>
              <a:rPr lang="en-US" sz="3600" b="1" dirty="0" smtClean="0">
                <a:ln w="1905"/>
                <a:solidFill>
                  <a:srgbClr val="7030A0"/>
                </a:solidFill>
                <a:effectLst>
                  <a:innerShdw blurRad="69850" dist="43180" dir="5400000">
                    <a:srgbClr val="000000">
                      <a:alpha val="65000"/>
                    </a:srgbClr>
                  </a:innerShdw>
                </a:effectLst>
              </a:rPr>
            </a:br>
            <a:r>
              <a:rPr lang="en-US" sz="3600" b="1" dirty="0" smtClean="0">
                <a:ln w="1905"/>
                <a:solidFill>
                  <a:srgbClr val="7030A0"/>
                </a:solidFill>
                <a:effectLst>
                  <a:innerShdw blurRad="69850" dist="43180" dir="5400000">
                    <a:srgbClr val="000000">
                      <a:alpha val="65000"/>
                    </a:srgbClr>
                  </a:innerShdw>
                </a:effectLst>
              </a:rPr>
              <a:t>the world.</a:t>
            </a:r>
          </a:p>
        </p:txBody>
      </p:sp>
      <p:sp>
        <p:nvSpPr>
          <p:cNvPr id="5" name="Slide Number Placeholder 4"/>
          <p:cNvSpPr>
            <a:spLocks noGrp="1"/>
          </p:cNvSpPr>
          <p:nvPr>
            <p:ph type="sldNum" sz="quarter" idx="12"/>
          </p:nvPr>
        </p:nvSpPr>
        <p:spPr/>
        <p:txBody>
          <a:bodyPr/>
          <a:lstStyle/>
          <a:p>
            <a:fld id="{E8A709BF-5144-4E0C-93F2-78512D165852}" type="slidenum">
              <a:rPr lang="en-US" smtClean="0"/>
              <a:t>32</a:t>
            </a:fld>
            <a:endParaRPr lang="en-US"/>
          </a:p>
        </p:txBody>
      </p:sp>
    </p:spTree>
    <p:extLst>
      <p:ext uri="{BB962C8B-B14F-4D97-AF65-F5344CB8AC3E}">
        <p14:creationId xmlns:p14="http://schemas.microsoft.com/office/powerpoint/2010/main" val="32632351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33</a:t>
            </a:fld>
            <a:endParaRPr lang="en-US"/>
          </a:p>
        </p:txBody>
      </p:sp>
      <p:sp>
        <p:nvSpPr>
          <p:cNvPr id="5" name="TextBox 4"/>
          <p:cNvSpPr txBox="1"/>
          <p:nvPr/>
        </p:nvSpPr>
        <p:spPr>
          <a:xfrm>
            <a:off x="552856" y="465306"/>
            <a:ext cx="457200" cy="3693319"/>
          </a:xfrm>
          <a:prstGeom prst="rect">
            <a:avLst/>
          </a:prstGeom>
          <a:solidFill>
            <a:schemeClr val="accent2">
              <a:lumMod val="20000"/>
              <a:lumOff val="80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2"/>
                </a:solidFill>
              </a:rPr>
              <a:t>MOUN</a:t>
            </a:r>
            <a:br>
              <a:rPr lang="en-US" b="1" dirty="0" smtClean="0">
                <a:solidFill>
                  <a:schemeClr val="accent2"/>
                </a:solidFill>
              </a:rPr>
            </a:br>
            <a:r>
              <a:rPr lang="en-US" b="1" dirty="0" smtClean="0">
                <a:solidFill>
                  <a:schemeClr val="accent2"/>
                </a:solidFill>
              </a:rPr>
              <a:t>T</a:t>
            </a:r>
            <a:br>
              <a:rPr lang="en-US" b="1" dirty="0" smtClean="0">
                <a:solidFill>
                  <a:schemeClr val="accent2"/>
                </a:solidFill>
              </a:rPr>
            </a:br>
            <a:r>
              <a:rPr lang="en-US" b="1" dirty="0" smtClean="0">
                <a:solidFill>
                  <a:schemeClr val="accent2"/>
                </a:solidFill>
              </a:rPr>
              <a:t>A</a:t>
            </a:r>
            <a:br>
              <a:rPr lang="en-US" b="1" dirty="0" smtClean="0">
                <a:solidFill>
                  <a:schemeClr val="accent2"/>
                </a:solidFill>
              </a:rPr>
            </a:br>
            <a:r>
              <a:rPr lang="en-US" b="1" dirty="0" smtClean="0">
                <a:solidFill>
                  <a:schemeClr val="accent2"/>
                </a:solidFill>
              </a:rPr>
              <a:t>I</a:t>
            </a:r>
            <a:br>
              <a:rPr lang="en-US" b="1" dirty="0" smtClean="0">
                <a:solidFill>
                  <a:schemeClr val="accent2"/>
                </a:solidFill>
              </a:rPr>
            </a:br>
            <a:r>
              <a:rPr lang="en-US" b="1" dirty="0" smtClean="0">
                <a:solidFill>
                  <a:schemeClr val="accent2"/>
                </a:solidFill>
              </a:rPr>
              <a:t>N </a:t>
            </a:r>
            <a:br>
              <a:rPr lang="en-US" b="1" dirty="0" smtClean="0">
                <a:solidFill>
                  <a:schemeClr val="accent2"/>
                </a:solidFill>
              </a:rPr>
            </a:br>
            <a:endParaRPr lang="en-US" b="1" dirty="0" smtClean="0">
              <a:solidFill>
                <a:schemeClr val="accent2"/>
              </a:solidFill>
            </a:endParaRPr>
          </a:p>
          <a:p>
            <a:pPr algn="ctr"/>
            <a:r>
              <a:rPr lang="en-US" b="1" dirty="0" smtClean="0">
                <a:solidFill>
                  <a:schemeClr val="accent2"/>
                </a:solidFill>
              </a:rPr>
              <a:t>T</a:t>
            </a:r>
            <a:br>
              <a:rPr lang="en-US" b="1" dirty="0" smtClean="0">
                <a:solidFill>
                  <a:schemeClr val="accent2"/>
                </a:solidFill>
              </a:rPr>
            </a:br>
            <a:r>
              <a:rPr lang="en-US" b="1" dirty="0" smtClean="0">
                <a:solidFill>
                  <a:schemeClr val="accent2"/>
                </a:solidFill>
              </a:rPr>
              <a:t>I</a:t>
            </a:r>
            <a:br>
              <a:rPr lang="en-US" b="1" dirty="0" smtClean="0">
                <a:solidFill>
                  <a:schemeClr val="accent2"/>
                </a:solidFill>
              </a:rPr>
            </a:br>
            <a:r>
              <a:rPr lang="en-US" b="1" dirty="0" smtClean="0">
                <a:solidFill>
                  <a:schemeClr val="accent2"/>
                </a:solidFill>
              </a:rPr>
              <a:t>ME</a:t>
            </a:r>
            <a:endParaRPr lang="en-US" b="1" dirty="0">
              <a:solidFill>
                <a:schemeClr val="accent2"/>
              </a:solidFill>
            </a:endParaRPr>
          </a:p>
        </p:txBody>
      </p:sp>
      <p:sp>
        <p:nvSpPr>
          <p:cNvPr id="6" name="TextBox 5"/>
          <p:cNvSpPr txBox="1"/>
          <p:nvPr/>
        </p:nvSpPr>
        <p:spPr>
          <a:xfrm>
            <a:off x="3962400" y="420469"/>
            <a:ext cx="457200" cy="2308324"/>
          </a:xfrm>
          <a:prstGeom prst="rect">
            <a:avLst/>
          </a:prstGeom>
          <a:solidFill>
            <a:schemeClr val="bg1">
              <a:lumMod val="85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a:t>G</a:t>
            </a:r>
            <a:br>
              <a:rPr lang="en-US" b="1" dirty="0"/>
            </a:br>
            <a:r>
              <a:rPr lang="en-US" b="1" dirty="0"/>
              <a:t>M</a:t>
            </a:r>
            <a:br>
              <a:rPr lang="en-US" b="1" dirty="0"/>
            </a:br>
            <a:r>
              <a:rPr lang="en-US" b="1" dirty="0"/>
              <a:t>T</a:t>
            </a:r>
            <a:br>
              <a:rPr lang="en-US" b="1" dirty="0"/>
            </a:br>
            <a:endParaRPr lang="en-US" b="1" dirty="0"/>
          </a:p>
          <a:p>
            <a:pPr algn="ctr"/>
            <a:r>
              <a:rPr lang="en-US" b="1" dirty="0"/>
              <a:t>T</a:t>
            </a:r>
            <a:br>
              <a:rPr lang="en-US" b="1" dirty="0"/>
            </a:br>
            <a:r>
              <a:rPr lang="en-US" b="1" dirty="0"/>
              <a:t>I</a:t>
            </a:r>
            <a:br>
              <a:rPr lang="en-US" b="1" dirty="0"/>
            </a:br>
            <a:r>
              <a:rPr lang="en-US" b="1" dirty="0"/>
              <a:t>ME</a:t>
            </a:r>
          </a:p>
        </p:txBody>
      </p:sp>
      <p:sp>
        <p:nvSpPr>
          <p:cNvPr id="7" name="TextBox 6"/>
          <p:cNvSpPr txBox="1"/>
          <p:nvPr/>
        </p:nvSpPr>
        <p:spPr>
          <a:xfrm>
            <a:off x="4844374" y="2209800"/>
            <a:ext cx="457200" cy="3139321"/>
          </a:xfrm>
          <a:prstGeom prst="rect">
            <a:avLst/>
          </a:prstGeom>
          <a:solidFill>
            <a:schemeClr val="accent1">
              <a:lumMod val="40000"/>
              <a:lumOff val="60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lumMod val="50000"/>
                  </a:schemeClr>
                </a:solidFill>
              </a:rPr>
              <a:t>A</a:t>
            </a:r>
            <a:br>
              <a:rPr lang="en-US" b="1" dirty="0" smtClean="0">
                <a:solidFill>
                  <a:schemeClr val="accent1">
                    <a:lumMod val="50000"/>
                  </a:schemeClr>
                </a:solidFill>
              </a:rPr>
            </a:br>
            <a:r>
              <a:rPr lang="en-US" b="1" dirty="0" smtClean="0">
                <a:solidFill>
                  <a:schemeClr val="accent1">
                    <a:lumMod val="50000"/>
                  </a:schemeClr>
                </a:solidFill>
              </a:rPr>
              <a:t>F</a:t>
            </a:r>
            <a:br>
              <a:rPr lang="en-US" b="1" dirty="0" smtClean="0">
                <a:solidFill>
                  <a:schemeClr val="accent1">
                    <a:lumMod val="50000"/>
                  </a:schemeClr>
                </a:solidFill>
              </a:rPr>
            </a:br>
            <a:r>
              <a:rPr lang="en-US" b="1" dirty="0" smtClean="0">
                <a:solidFill>
                  <a:schemeClr val="accent1">
                    <a:lumMod val="50000"/>
                  </a:schemeClr>
                </a:solidFill>
              </a:rPr>
              <a:t>R</a:t>
            </a:r>
            <a:br>
              <a:rPr lang="en-US" b="1" dirty="0" smtClean="0">
                <a:solidFill>
                  <a:schemeClr val="accent1">
                    <a:lumMod val="50000"/>
                  </a:schemeClr>
                </a:solidFill>
              </a:rPr>
            </a:br>
            <a:r>
              <a:rPr lang="en-US" b="1" dirty="0" smtClean="0">
                <a:solidFill>
                  <a:schemeClr val="accent1">
                    <a:lumMod val="50000"/>
                  </a:schemeClr>
                </a:solidFill>
              </a:rPr>
              <a:t>I</a:t>
            </a:r>
            <a:br>
              <a:rPr lang="en-US" b="1" dirty="0" smtClean="0">
                <a:solidFill>
                  <a:schemeClr val="accent1">
                    <a:lumMod val="50000"/>
                  </a:schemeClr>
                </a:solidFill>
              </a:rPr>
            </a:br>
            <a:r>
              <a:rPr lang="en-US" b="1" dirty="0" smtClean="0">
                <a:solidFill>
                  <a:schemeClr val="accent1">
                    <a:lumMod val="50000"/>
                  </a:schemeClr>
                </a:solidFill>
              </a:rPr>
              <a:t>C</a:t>
            </a:r>
            <a:br>
              <a:rPr lang="en-US" b="1" dirty="0" smtClean="0">
                <a:solidFill>
                  <a:schemeClr val="accent1">
                    <a:lumMod val="50000"/>
                  </a:schemeClr>
                </a:solidFill>
              </a:rPr>
            </a:br>
            <a:r>
              <a:rPr lang="en-US" b="1" dirty="0" smtClean="0">
                <a:solidFill>
                  <a:schemeClr val="accent1">
                    <a:lumMod val="50000"/>
                  </a:schemeClr>
                </a:solidFill>
              </a:rPr>
              <a:t>A</a:t>
            </a:r>
            <a:br>
              <a:rPr lang="en-US" b="1" dirty="0" smtClean="0">
                <a:solidFill>
                  <a:schemeClr val="accent1">
                    <a:lumMod val="50000"/>
                  </a:schemeClr>
                </a:solidFill>
              </a:rPr>
            </a:br>
            <a:endParaRPr lang="en-US" b="1" dirty="0">
              <a:solidFill>
                <a:schemeClr val="accent1">
                  <a:lumMod val="50000"/>
                </a:schemeClr>
              </a:solidFill>
            </a:endParaRPr>
          </a:p>
          <a:p>
            <a:pPr algn="ctr"/>
            <a:r>
              <a:rPr lang="en-US" b="1" dirty="0">
                <a:solidFill>
                  <a:schemeClr val="accent1">
                    <a:lumMod val="50000"/>
                  </a:schemeClr>
                </a:solidFill>
              </a:rPr>
              <a:t>T</a:t>
            </a:r>
            <a:br>
              <a:rPr lang="en-US" b="1" dirty="0">
                <a:solidFill>
                  <a:schemeClr val="accent1">
                    <a:lumMod val="50000"/>
                  </a:schemeClr>
                </a:solidFill>
              </a:rPr>
            </a:br>
            <a:r>
              <a:rPr lang="en-US" b="1" dirty="0">
                <a:solidFill>
                  <a:schemeClr val="accent1">
                    <a:lumMod val="50000"/>
                  </a:schemeClr>
                </a:solidFill>
              </a:rPr>
              <a:t>I</a:t>
            </a:r>
            <a:br>
              <a:rPr lang="en-US" b="1" dirty="0">
                <a:solidFill>
                  <a:schemeClr val="accent1">
                    <a:lumMod val="50000"/>
                  </a:schemeClr>
                </a:solidFill>
              </a:rPr>
            </a:br>
            <a:r>
              <a:rPr lang="en-US" b="1" dirty="0">
                <a:solidFill>
                  <a:schemeClr val="accent1">
                    <a:lumMod val="50000"/>
                  </a:schemeClr>
                </a:solidFill>
              </a:rPr>
              <a:t>ME</a:t>
            </a:r>
          </a:p>
        </p:txBody>
      </p:sp>
      <p:sp>
        <p:nvSpPr>
          <p:cNvPr id="8" name="TextBox 7"/>
          <p:cNvSpPr txBox="1"/>
          <p:nvPr/>
        </p:nvSpPr>
        <p:spPr>
          <a:xfrm>
            <a:off x="3850531" y="2706469"/>
            <a:ext cx="692285" cy="646331"/>
          </a:xfrm>
          <a:prstGeom prst="rect">
            <a:avLst/>
          </a:prstGeom>
          <a:solidFill>
            <a:schemeClr val="bg1">
              <a:lumMod val="85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smtClean="0"/>
              <a:t>6:15 PM</a:t>
            </a:r>
            <a:endParaRPr lang="en-US" b="1" dirty="0"/>
          </a:p>
        </p:txBody>
      </p:sp>
      <p:sp>
        <p:nvSpPr>
          <p:cNvPr id="9" name="TextBox 8"/>
          <p:cNvSpPr txBox="1"/>
          <p:nvPr/>
        </p:nvSpPr>
        <p:spPr>
          <a:xfrm>
            <a:off x="4724400" y="5353426"/>
            <a:ext cx="692285" cy="646331"/>
          </a:xfrm>
          <a:prstGeom prst="rect">
            <a:avLst/>
          </a:prstGeom>
          <a:solidFill>
            <a:schemeClr val="accent1">
              <a:lumMod val="40000"/>
              <a:lumOff val="60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lumMod val="50000"/>
                  </a:schemeClr>
                </a:solidFill>
              </a:rPr>
              <a:t>8:15PM</a:t>
            </a:r>
            <a:endParaRPr lang="en-US" b="1" dirty="0">
              <a:solidFill>
                <a:schemeClr val="accent1">
                  <a:lumMod val="50000"/>
                </a:schemeClr>
              </a:solidFill>
            </a:endParaRPr>
          </a:p>
        </p:txBody>
      </p:sp>
      <p:sp>
        <p:nvSpPr>
          <p:cNvPr id="10" name="TextBox 9"/>
          <p:cNvSpPr txBox="1"/>
          <p:nvPr/>
        </p:nvSpPr>
        <p:spPr>
          <a:xfrm>
            <a:off x="381000" y="4158625"/>
            <a:ext cx="781456" cy="646331"/>
          </a:xfrm>
          <a:prstGeom prst="rect">
            <a:avLst/>
          </a:prstGeom>
          <a:solidFill>
            <a:schemeClr val="accent2">
              <a:lumMod val="20000"/>
              <a:lumOff val="80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2"/>
                </a:solidFill>
              </a:rPr>
              <a:t>10:15 AM</a:t>
            </a:r>
            <a:endParaRPr lang="en-US" b="1" dirty="0">
              <a:solidFill>
                <a:schemeClr val="accent2"/>
              </a:solidFill>
            </a:endParaRPr>
          </a:p>
        </p:txBody>
      </p:sp>
      <p:sp>
        <p:nvSpPr>
          <p:cNvPr id="11" name="TextBox 10"/>
          <p:cNvSpPr txBox="1"/>
          <p:nvPr/>
        </p:nvSpPr>
        <p:spPr>
          <a:xfrm>
            <a:off x="1905000" y="4291596"/>
            <a:ext cx="2057400" cy="1384995"/>
          </a:xfrm>
          <a:prstGeom prst="rect">
            <a:avLst/>
          </a:prstGeom>
          <a:solidFill>
            <a:schemeClr val="accent3">
              <a:lumMod val="20000"/>
              <a:lumOff val="80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sz="2800" b="1" dirty="0" smtClean="0">
                <a:solidFill>
                  <a:schemeClr val="accent6">
                    <a:lumMod val="75000"/>
                  </a:schemeClr>
                </a:solidFill>
              </a:rPr>
              <a:t>The equinox moment is </a:t>
            </a:r>
            <a:br>
              <a:rPr lang="en-US" sz="2800" b="1" dirty="0" smtClean="0">
                <a:solidFill>
                  <a:schemeClr val="accent6">
                    <a:lumMod val="75000"/>
                  </a:schemeClr>
                </a:solidFill>
              </a:rPr>
            </a:br>
            <a:r>
              <a:rPr lang="en-US" sz="2800" b="1" dirty="0" smtClean="0">
                <a:solidFill>
                  <a:schemeClr val="accent6">
                    <a:lumMod val="75000"/>
                  </a:schemeClr>
                </a:solidFill>
              </a:rPr>
              <a:t>very precise. </a:t>
            </a:r>
          </a:p>
        </p:txBody>
      </p:sp>
      <p:sp>
        <p:nvSpPr>
          <p:cNvPr id="12" name="Title 1"/>
          <p:cNvSpPr>
            <a:spLocks noGrp="1"/>
          </p:cNvSpPr>
          <p:nvPr>
            <p:ph type="title"/>
          </p:nvPr>
        </p:nvSpPr>
        <p:spPr>
          <a:xfrm>
            <a:off x="-152400" y="5937202"/>
            <a:ext cx="5551025" cy="768398"/>
          </a:xfrm>
        </p:spPr>
        <p:txBody>
          <a:bodyPr>
            <a:no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r>
              <a:rPr lang="en-US" sz="4800" b="1" dirty="0" smtClean="0">
                <a:ln w="11430">
                  <a:solidFill>
                    <a:schemeClr val="accent2">
                      <a:lumMod val="20000"/>
                      <a:lumOff val="80000"/>
                    </a:schemeClr>
                  </a:solidFill>
                </a:ln>
                <a:solidFill>
                  <a:srgbClr val="7030A0"/>
                </a:solidFill>
                <a:effectLst>
                  <a:outerShdw blurRad="50800" dist="39000" dir="5460000" algn="tl">
                    <a:srgbClr val="000000">
                      <a:alpha val="38000"/>
                    </a:srgbClr>
                  </a:outerShdw>
                </a:effectLst>
                <a:latin typeface="Cooper Black" pitchFamily="18" charset="0"/>
              </a:rPr>
              <a:t>Mar 20/18 GMT</a:t>
            </a:r>
            <a:endParaRPr lang="en-US" sz="4800" b="1" dirty="0">
              <a:ln w="11430">
                <a:solidFill>
                  <a:schemeClr val="accent2">
                    <a:lumMod val="20000"/>
                    <a:lumOff val="80000"/>
                  </a:schemeClr>
                </a:solidFill>
              </a:ln>
              <a:solidFill>
                <a:srgbClr val="7030A0"/>
              </a:solidFill>
              <a:effectLst>
                <a:outerShdw blurRad="50800" dist="39000" dir="5460000" algn="tl">
                  <a:srgbClr val="000000">
                    <a:alpha val="38000"/>
                  </a:srgbClr>
                </a:outerShdw>
              </a:effectLst>
              <a:latin typeface="Cooper Black" pitchFamily="18" charset="0"/>
            </a:endParaRPr>
          </a:p>
        </p:txBody>
      </p:sp>
      <p:sp>
        <p:nvSpPr>
          <p:cNvPr id="13" name="TextBox 12"/>
          <p:cNvSpPr txBox="1"/>
          <p:nvPr/>
        </p:nvSpPr>
        <p:spPr>
          <a:xfrm>
            <a:off x="6096000" y="465305"/>
            <a:ext cx="457200" cy="2862322"/>
          </a:xfrm>
          <a:prstGeom prst="rect">
            <a:avLst/>
          </a:prstGeom>
          <a:solidFill>
            <a:schemeClr val="accent3">
              <a:lumMod val="60000"/>
              <a:lumOff val="40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rgbClr val="7030A0"/>
                </a:solidFill>
              </a:rPr>
              <a:t>I</a:t>
            </a:r>
            <a:br>
              <a:rPr lang="en-US" b="1" dirty="0" smtClean="0">
                <a:solidFill>
                  <a:srgbClr val="7030A0"/>
                </a:solidFill>
              </a:rPr>
            </a:br>
            <a:r>
              <a:rPr lang="en-US" b="1" dirty="0" smtClean="0">
                <a:solidFill>
                  <a:srgbClr val="7030A0"/>
                </a:solidFill>
              </a:rPr>
              <a:t>N</a:t>
            </a:r>
            <a:br>
              <a:rPr lang="en-US" b="1" dirty="0" smtClean="0">
                <a:solidFill>
                  <a:srgbClr val="7030A0"/>
                </a:solidFill>
              </a:rPr>
            </a:br>
            <a:r>
              <a:rPr lang="en-US" b="1" dirty="0" smtClean="0">
                <a:solidFill>
                  <a:srgbClr val="7030A0"/>
                </a:solidFill>
              </a:rPr>
              <a:t>D</a:t>
            </a:r>
            <a:br>
              <a:rPr lang="en-US" b="1" dirty="0" smtClean="0">
                <a:solidFill>
                  <a:srgbClr val="7030A0"/>
                </a:solidFill>
              </a:rPr>
            </a:br>
            <a:r>
              <a:rPr lang="en-US" b="1" dirty="0" smtClean="0">
                <a:solidFill>
                  <a:srgbClr val="7030A0"/>
                </a:solidFill>
              </a:rPr>
              <a:t>I</a:t>
            </a:r>
            <a:br>
              <a:rPr lang="en-US" b="1" dirty="0" smtClean="0">
                <a:solidFill>
                  <a:srgbClr val="7030A0"/>
                </a:solidFill>
              </a:rPr>
            </a:br>
            <a:r>
              <a:rPr lang="en-US" b="1" dirty="0" smtClean="0">
                <a:solidFill>
                  <a:srgbClr val="7030A0"/>
                </a:solidFill>
              </a:rPr>
              <a:t>A</a:t>
            </a:r>
            <a:br>
              <a:rPr lang="en-US" b="1" dirty="0" smtClean="0">
                <a:solidFill>
                  <a:srgbClr val="7030A0"/>
                </a:solidFill>
              </a:rPr>
            </a:br>
            <a:endParaRPr lang="en-US" b="1" dirty="0" smtClean="0">
              <a:solidFill>
                <a:srgbClr val="7030A0"/>
              </a:solidFill>
            </a:endParaRPr>
          </a:p>
          <a:p>
            <a:pPr algn="ctr"/>
            <a:r>
              <a:rPr lang="en-US" b="1" dirty="0" smtClean="0">
                <a:solidFill>
                  <a:srgbClr val="7030A0"/>
                </a:solidFill>
              </a:rPr>
              <a:t>T</a:t>
            </a:r>
            <a:br>
              <a:rPr lang="en-US" b="1" dirty="0" smtClean="0">
                <a:solidFill>
                  <a:srgbClr val="7030A0"/>
                </a:solidFill>
              </a:rPr>
            </a:br>
            <a:r>
              <a:rPr lang="en-US" b="1" dirty="0" smtClean="0">
                <a:solidFill>
                  <a:srgbClr val="7030A0"/>
                </a:solidFill>
              </a:rPr>
              <a:t>I</a:t>
            </a:r>
            <a:br>
              <a:rPr lang="en-US" b="1" dirty="0" smtClean="0">
                <a:solidFill>
                  <a:srgbClr val="7030A0"/>
                </a:solidFill>
              </a:rPr>
            </a:br>
            <a:r>
              <a:rPr lang="en-US" b="1" dirty="0" smtClean="0">
                <a:solidFill>
                  <a:srgbClr val="7030A0"/>
                </a:solidFill>
              </a:rPr>
              <a:t>ME</a:t>
            </a:r>
            <a:endParaRPr lang="en-US" b="1" dirty="0">
              <a:solidFill>
                <a:srgbClr val="7030A0"/>
              </a:solidFill>
            </a:endParaRPr>
          </a:p>
        </p:txBody>
      </p:sp>
      <p:sp>
        <p:nvSpPr>
          <p:cNvPr id="14" name="TextBox 13"/>
          <p:cNvSpPr txBox="1"/>
          <p:nvPr/>
        </p:nvSpPr>
        <p:spPr>
          <a:xfrm>
            <a:off x="5974080" y="3941415"/>
            <a:ext cx="781456" cy="646331"/>
          </a:xfrm>
          <a:prstGeom prst="rect">
            <a:avLst/>
          </a:prstGeom>
          <a:solidFill>
            <a:schemeClr val="accent3">
              <a:lumMod val="60000"/>
              <a:lumOff val="40000"/>
              <a:alpha val="70000"/>
            </a:schemeClr>
          </a:solidFill>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rgbClr val="7030A0"/>
                </a:solidFill>
              </a:rPr>
              <a:t>11:15 </a:t>
            </a:r>
            <a:r>
              <a:rPr lang="en-US" b="1" dirty="0">
                <a:solidFill>
                  <a:srgbClr val="7030A0"/>
                </a:solidFill>
              </a:rPr>
              <a:t>P</a:t>
            </a:r>
            <a:r>
              <a:rPr lang="en-US" b="1" dirty="0" smtClean="0">
                <a:solidFill>
                  <a:srgbClr val="7030A0"/>
                </a:solidFill>
              </a:rPr>
              <a:t>M</a:t>
            </a:r>
            <a:endParaRPr lang="en-US" b="1" dirty="0">
              <a:solidFill>
                <a:srgbClr val="7030A0"/>
              </a:solidFill>
            </a:endParaRPr>
          </a:p>
        </p:txBody>
      </p:sp>
      <p:sp>
        <p:nvSpPr>
          <p:cNvPr id="15" name="TextBox 14"/>
          <p:cNvSpPr txBox="1"/>
          <p:nvPr/>
        </p:nvSpPr>
        <p:spPr>
          <a:xfrm>
            <a:off x="6858000" y="502542"/>
            <a:ext cx="304800" cy="4801314"/>
          </a:xfrm>
          <a:prstGeom prst="rect">
            <a:avLst/>
          </a:prstGeom>
          <a:solidFill>
            <a:schemeClr val="tx1">
              <a:alpha val="70000"/>
            </a:schemeClr>
          </a:solidFill>
          <a:ln w="57150">
            <a:solidFill>
              <a:srgbClr val="C00000"/>
            </a:solidFill>
          </a:ln>
          <a:scene3d>
            <a:camera prst="orthographicFront"/>
            <a:lightRig rig="threePt" dir="t"/>
          </a:scene3d>
          <a:sp3d>
            <a:bevelT/>
          </a:sp3d>
        </p:spPr>
        <p:txBody>
          <a:bodyPr wrap="square" rtlCol="0">
            <a:spAutoFit/>
            <a:sp3d extrusionH="57150">
              <a:bevelT w="38100" h="38100"/>
            </a:sp3d>
          </a:bodyPr>
          <a:lstStyle/>
          <a:p>
            <a:pPr algn="ctr"/>
            <a:endParaRPr lang="en-US" b="1" dirty="0" smtClean="0">
              <a:solidFill>
                <a:schemeClr val="accent2"/>
              </a:solidFill>
            </a:endParaRPr>
          </a:p>
          <a:p>
            <a:pPr algn="ctr"/>
            <a:endParaRPr lang="en-US" b="1" dirty="0">
              <a:solidFill>
                <a:schemeClr val="accent2"/>
              </a:solidFill>
            </a:endParaRPr>
          </a:p>
          <a:p>
            <a:pPr algn="ctr"/>
            <a:endParaRPr lang="en-US" b="1" dirty="0" smtClean="0">
              <a:solidFill>
                <a:schemeClr val="accent2"/>
              </a:solidFill>
            </a:endParaRPr>
          </a:p>
          <a:p>
            <a:pPr algn="ctr"/>
            <a:endParaRPr lang="en-US" b="1" dirty="0">
              <a:solidFill>
                <a:schemeClr val="accent2"/>
              </a:solidFill>
            </a:endParaRPr>
          </a:p>
          <a:p>
            <a:pPr algn="ctr"/>
            <a:endParaRPr lang="en-US" b="1" dirty="0" smtClean="0">
              <a:solidFill>
                <a:schemeClr val="accent2"/>
              </a:solidFill>
            </a:endParaRPr>
          </a:p>
          <a:p>
            <a:pPr algn="ctr"/>
            <a:endParaRPr lang="en-US" b="1" dirty="0">
              <a:solidFill>
                <a:schemeClr val="accent2"/>
              </a:solidFill>
            </a:endParaRPr>
          </a:p>
          <a:p>
            <a:pPr algn="ctr"/>
            <a:endParaRPr lang="en-US" b="1" dirty="0" smtClean="0">
              <a:solidFill>
                <a:schemeClr val="accent2"/>
              </a:solidFill>
            </a:endParaRPr>
          </a:p>
          <a:p>
            <a:pPr algn="ctr"/>
            <a:endParaRPr lang="en-US" b="1" dirty="0">
              <a:solidFill>
                <a:schemeClr val="accent2"/>
              </a:solidFill>
            </a:endParaRPr>
          </a:p>
          <a:p>
            <a:pPr algn="ctr"/>
            <a:endParaRPr lang="en-US" b="1" dirty="0" smtClean="0">
              <a:solidFill>
                <a:schemeClr val="accent2"/>
              </a:solidFill>
            </a:endParaRPr>
          </a:p>
          <a:p>
            <a:pPr algn="ctr"/>
            <a:endParaRPr lang="en-US" b="1" dirty="0">
              <a:solidFill>
                <a:schemeClr val="accent2"/>
              </a:solidFill>
            </a:endParaRPr>
          </a:p>
          <a:p>
            <a:pPr algn="ctr"/>
            <a:endParaRPr lang="en-US" b="1" dirty="0" smtClean="0">
              <a:solidFill>
                <a:schemeClr val="accent2"/>
              </a:solidFill>
            </a:endParaRPr>
          </a:p>
          <a:p>
            <a:pPr algn="ctr"/>
            <a:endParaRPr lang="en-US" b="1" dirty="0">
              <a:solidFill>
                <a:schemeClr val="accent2"/>
              </a:solidFill>
            </a:endParaRPr>
          </a:p>
          <a:p>
            <a:pPr algn="ctr"/>
            <a:endParaRPr lang="en-US" b="1" dirty="0" smtClean="0">
              <a:solidFill>
                <a:schemeClr val="accent2"/>
              </a:solidFill>
            </a:endParaRPr>
          </a:p>
          <a:p>
            <a:pPr algn="ctr"/>
            <a:endParaRPr lang="en-US" b="1" dirty="0">
              <a:solidFill>
                <a:schemeClr val="accent2"/>
              </a:solidFill>
            </a:endParaRPr>
          </a:p>
          <a:p>
            <a:pPr algn="ctr"/>
            <a:endParaRPr lang="en-US" b="1" dirty="0" smtClean="0">
              <a:solidFill>
                <a:schemeClr val="accent2"/>
              </a:solidFill>
            </a:endParaRPr>
          </a:p>
          <a:p>
            <a:pPr algn="ctr"/>
            <a:endParaRPr lang="en-US" b="1" dirty="0">
              <a:solidFill>
                <a:schemeClr val="accent2"/>
              </a:solidFill>
            </a:endParaRPr>
          </a:p>
          <a:p>
            <a:pPr algn="ctr"/>
            <a:endParaRPr lang="en-US" b="1" dirty="0">
              <a:solidFill>
                <a:schemeClr val="accent2"/>
              </a:solidFill>
            </a:endParaRPr>
          </a:p>
        </p:txBody>
      </p:sp>
      <p:sp>
        <p:nvSpPr>
          <p:cNvPr id="16" name="Title 1"/>
          <p:cNvSpPr txBox="1">
            <a:spLocks/>
          </p:cNvSpPr>
          <p:nvPr/>
        </p:nvSpPr>
        <p:spPr>
          <a:xfrm>
            <a:off x="7239000" y="2788482"/>
            <a:ext cx="1905000" cy="1219200"/>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ln w="12700">
                  <a:solidFill>
                    <a:schemeClr val="bg1"/>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rPr>
              <a:t>Mar 21</a:t>
            </a:r>
            <a:r>
              <a:rPr lang="en-US" sz="4800" b="1" baseline="30000" dirty="0" smtClean="0">
                <a:ln w="12700">
                  <a:solidFill>
                    <a:schemeClr val="bg1"/>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rPr>
              <a:t>st</a:t>
            </a:r>
            <a:r>
              <a:rPr lang="en-US" sz="4800" b="1" dirty="0" smtClean="0">
                <a:ln w="12700">
                  <a:solidFill>
                    <a:schemeClr val="bg1"/>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rPr>
              <a:t> </a:t>
            </a:r>
            <a:endParaRPr lang="en-US" sz="4800" b="1" dirty="0">
              <a:ln w="12700">
                <a:solidFill>
                  <a:schemeClr val="bg1"/>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endParaRPr>
          </a:p>
        </p:txBody>
      </p:sp>
      <p:pic>
        <p:nvPicPr>
          <p:cNvPr id="17" name="Picture 8" descr="C:\Users\Rae\Desktop\flowers snow whi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5258862"/>
            <a:ext cx="1362788" cy="1599138"/>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46056" y="0"/>
            <a:ext cx="9067800" cy="420469"/>
          </a:xfrm>
          <a:prstGeom prst="roundRect">
            <a:avLst/>
          </a:prstGeom>
          <a:noFill/>
          <a:ln w="762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44122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1)">
                                      <p:cBhvr>
                                        <p:cTn id="25" dur="3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1750"/>
                                        <p:tgtEl>
                                          <p:spTgt spid="6"/>
                                        </p:tgtEl>
                                      </p:cBhvr>
                                    </p:animEffect>
                                  </p:childTnLst>
                                </p:cTn>
                              </p:par>
                            </p:childTnLst>
                          </p:cTn>
                        </p:par>
                        <p:par>
                          <p:cTn id="31" fill="hold">
                            <p:stCondLst>
                              <p:cond delay="1750"/>
                            </p:stCondLst>
                            <p:childTnLst>
                              <p:par>
                                <p:cTn id="32" presetID="22"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75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175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up)">
                                      <p:cBhvr>
                                        <p:cTn id="44" dur="75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175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75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1750"/>
                                        <p:tgtEl>
                                          <p:spTgt spid="15"/>
                                        </p:tgtEl>
                                      </p:cBhvr>
                                    </p:animEffect>
                                  </p:childTnLst>
                                </p:cTn>
                              </p:par>
                            </p:childTnLst>
                          </p:cTn>
                        </p:par>
                        <p:par>
                          <p:cTn id="60" fill="hold">
                            <p:stCondLst>
                              <p:cond delay="1750"/>
                            </p:stCondLst>
                            <p:childTnLst>
                              <p:par>
                                <p:cTn id="61" presetID="26"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580">
                                          <p:stCondLst>
                                            <p:cond delay="0"/>
                                          </p:stCondLst>
                                        </p:cTn>
                                        <p:tgtEl>
                                          <p:spTgt spid="16"/>
                                        </p:tgtEl>
                                      </p:cBhvr>
                                    </p:animEffect>
                                    <p:anim calcmode="lin" valueType="num">
                                      <p:cBhvr>
                                        <p:cTn id="6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9" dur="26">
                                          <p:stCondLst>
                                            <p:cond delay="650"/>
                                          </p:stCondLst>
                                        </p:cTn>
                                        <p:tgtEl>
                                          <p:spTgt spid="16"/>
                                        </p:tgtEl>
                                      </p:cBhvr>
                                      <p:to x="100000" y="60000"/>
                                    </p:animScale>
                                    <p:animScale>
                                      <p:cBhvr>
                                        <p:cTn id="70" dur="166" decel="50000">
                                          <p:stCondLst>
                                            <p:cond delay="676"/>
                                          </p:stCondLst>
                                        </p:cTn>
                                        <p:tgtEl>
                                          <p:spTgt spid="16"/>
                                        </p:tgtEl>
                                      </p:cBhvr>
                                      <p:to x="100000" y="100000"/>
                                    </p:animScale>
                                    <p:animScale>
                                      <p:cBhvr>
                                        <p:cTn id="71" dur="26">
                                          <p:stCondLst>
                                            <p:cond delay="1312"/>
                                          </p:stCondLst>
                                        </p:cTn>
                                        <p:tgtEl>
                                          <p:spTgt spid="16"/>
                                        </p:tgtEl>
                                      </p:cBhvr>
                                      <p:to x="100000" y="80000"/>
                                    </p:animScale>
                                    <p:animScale>
                                      <p:cBhvr>
                                        <p:cTn id="72" dur="166" decel="50000">
                                          <p:stCondLst>
                                            <p:cond delay="1338"/>
                                          </p:stCondLst>
                                        </p:cTn>
                                        <p:tgtEl>
                                          <p:spTgt spid="16"/>
                                        </p:tgtEl>
                                      </p:cBhvr>
                                      <p:to x="100000" y="100000"/>
                                    </p:animScale>
                                    <p:animScale>
                                      <p:cBhvr>
                                        <p:cTn id="73" dur="26">
                                          <p:stCondLst>
                                            <p:cond delay="1642"/>
                                          </p:stCondLst>
                                        </p:cTn>
                                        <p:tgtEl>
                                          <p:spTgt spid="16"/>
                                        </p:tgtEl>
                                      </p:cBhvr>
                                      <p:to x="100000" y="90000"/>
                                    </p:animScale>
                                    <p:animScale>
                                      <p:cBhvr>
                                        <p:cTn id="74" dur="166" decel="50000">
                                          <p:stCondLst>
                                            <p:cond delay="1668"/>
                                          </p:stCondLst>
                                        </p:cTn>
                                        <p:tgtEl>
                                          <p:spTgt spid="16"/>
                                        </p:tgtEl>
                                      </p:cBhvr>
                                      <p:to x="100000" y="100000"/>
                                    </p:animScale>
                                    <p:animScale>
                                      <p:cBhvr>
                                        <p:cTn id="75" dur="26">
                                          <p:stCondLst>
                                            <p:cond delay="1808"/>
                                          </p:stCondLst>
                                        </p:cTn>
                                        <p:tgtEl>
                                          <p:spTgt spid="16"/>
                                        </p:tgtEl>
                                      </p:cBhvr>
                                      <p:to x="100000" y="95000"/>
                                    </p:animScale>
                                    <p:animScale>
                                      <p:cBhvr>
                                        <p:cTn id="76" dur="166" decel="50000">
                                          <p:stCondLst>
                                            <p:cond delay="1834"/>
                                          </p:stCondLst>
                                        </p:cTn>
                                        <p:tgtEl>
                                          <p:spTgt spid="16"/>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grpId="0" nodeType="click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up)">
                                      <p:cBhvr>
                                        <p:cTn id="81" dur="1750"/>
                                        <p:tgtEl>
                                          <p:spTgt spid="5"/>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up)">
                                      <p:cBhvr>
                                        <p:cTn id="86" dur="750"/>
                                        <p:tgtEl>
                                          <p:spTgt spid="10"/>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wipe(up)">
                                      <p:cBhvr>
                                        <p:cTn id="91"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3" grpId="0" animBg="1"/>
      <p:bldP spid="14" grpId="0" animBg="1"/>
      <p:bldP spid="15" grpId="0" animBg="1"/>
      <p:bldP spid="16" grpId="0"/>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8100000" scaled="1"/>
          <a:tileRect/>
        </a:gra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81000" y="1663700"/>
            <a:ext cx="3581400" cy="5118100"/>
          </a:xfrm>
        </p:spPr>
        <p:txBody>
          <a:bodyPr>
            <a:noAutofit/>
          </a:bodyPr>
          <a:lstStyle/>
          <a:p>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There has always been many counterfeit feast calendars. </a:t>
            </a:r>
          </a:p>
          <a:p>
            <a:endParaRPr lang="en-US" sz="2400" dirty="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endParaRPr>
          </a:p>
          <a:p>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In recent years this problem has escalated </a:t>
            </a:r>
            <a:b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br>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an incredible amount. </a:t>
            </a:r>
          </a:p>
          <a:p>
            <a:endParaRPr lang="en-US" sz="2400" dirty="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endParaRPr>
          </a:p>
          <a:p>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Now, many are changing </a:t>
            </a:r>
            <a:b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br>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their calendars that </a:t>
            </a:r>
            <a:b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br>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were based on “equinox” – over to “</a:t>
            </a:r>
            <a:r>
              <a:rPr lang="en-US" sz="2400" dirty="0" err="1"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equi</a:t>
            </a:r>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a:t>
            </a:r>
            <a:r>
              <a:rPr lang="en-US" sz="2400" u="sng"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LUX</a:t>
            </a:r>
            <a:r>
              <a:rPr lang="en-US" sz="2400"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 timing. </a:t>
            </a:r>
          </a:p>
        </p:txBody>
      </p:sp>
      <p:sp>
        <p:nvSpPr>
          <p:cNvPr id="5" name="Slide Number Placeholder 4"/>
          <p:cNvSpPr>
            <a:spLocks noGrp="1"/>
          </p:cNvSpPr>
          <p:nvPr>
            <p:ph type="sldNum" sz="quarter" idx="12"/>
          </p:nvPr>
        </p:nvSpPr>
        <p:spPr/>
        <p:txBody>
          <a:bodyPr/>
          <a:lstStyle/>
          <a:p>
            <a:fld id="{E8A709BF-5144-4E0C-93F2-78512D165852}" type="slidenum">
              <a:rPr lang="en-US" smtClean="0">
                <a:solidFill>
                  <a:schemeClr val="accent3">
                    <a:lumMod val="20000"/>
                    <a:lumOff val="80000"/>
                  </a:schemeClr>
                </a:solidFill>
              </a:rPr>
              <a:t>34</a:t>
            </a:fld>
            <a:endParaRPr lang="en-US" dirty="0">
              <a:solidFill>
                <a:schemeClr val="accent3">
                  <a:lumMod val="20000"/>
                  <a:lumOff val="80000"/>
                </a:schemeClr>
              </a:solidFill>
            </a:endParaRPr>
          </a:p>
        </p:txBody>
      </p:sp>
      <p:pic>
        <p:nvPicPr>
          <p:cNvPr id="8" name="Picture 3" descr="C:\Users\Rae\Desktop\calendar edit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2186" y="-76200"/>
            <a:ext cx="3534613" cy="35814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3314" name="Picture 2" descr="C:\Users\Rae\Pictures\confused - little gir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743200"/>
            <a:ext cx="3884568" cy="321151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4014140" y="6019800"/>
            <a:ext cx="4647259"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chemeClr val="accent6"/>
                </a:solidFill>
                <a:effectLst>
                  <a:outerShdw blurRad="50800" dist="39000" dir="5460000" algn="tl">
                    <a:srgbClr val="000000">
                      <a:alpha val="38000"/>
                    </a:srgbClr>
                  </a:outerShdw>
                </a:effectLst>
                <a:latin typeface="Kristen ITC" pitchFamily="66" charset="0"/>
              </a:rPr>
              <a:t>What is going on?</a:t>
            </a:r>
            <a:endParaRPr lang="en-US" sz="4000" b="1" cap="none" spc="0" dirty="0">
              <a:ln w="11430"/>
              <a:solidFill>
                <a:schemeClr val="accent6"/>
              </a:solidFill>
              <a:effectLst>
                <a:outerShdw blurRad="50800" dist="39000" dir="5460000" algn="tl">
                  <a:srgbClr val="000000">
                    <a:alpha val="38000"/>
                  </a:srgbClr>
                </a:outerShdw>
              </a:effectLst>
              <a:latin typeface="Kristen ITC" pitchFamily="66" charset="0"/>
            </a:endParaRPr>
          </a:p>
        </p:txBody>
      </p:sp>
      <p:sp>
        <p:nvSpPr>
          <p:cNvPr id="9" name="Rectangle 8"/>
          <p:cNvSpPr/>
          <p:nvPr/>
        </p:nvSpPr>
        <p:spPr>
          <a:xfrm>
            <a:off x="228600" y="152400"/>
            <a:ext cx="5295084" cy="147732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5400" b="1" dirty="0" smtClean="0">
                <a:ln w="11430"/>
                <a:solidFill>
                  <a:schemeClr val="accent2">
                    <a:lumMod val="40000"/>
                    <a:lumOff val="60000"/>
                  </a:schemeClr>
                </a:solidFill>
                <a:effectLst>
                  <a:outerShdw blurRad="50800" dist="39000" dir="5460000" algn="tl">
                    <a:srgbClr val="000000">
                      <a:alpha val="38000"/>
                    </a:srgbClr>
                  </a:outerShdw>
                </a:effectLst>
                <a:latin typeface="Kristen ITC" pitchFamily="66" charset="0"/>
              </a:rPr>
              <a:t>Problem #2 </a:t>
            </a:r>
            <a:r>
              <a:rPr lang="en-US" sz="3600" b="1" dirty="0" smtClean="0">
                <a:ln w="11430"/>
                <a:solidFill>
                  <a:schemeClr val="accent2">
                    <a:lumMod val="40000"/>
                    <a:lumOff val="60000"/>
                  </a:schemeClr>
                </a:solidFill>
                <a:effectLst>
                  <a:outerShdw blurRad="50800" dist="39000" dir="5460000" algn="tl">
                    <a:srgbClr val="000000">
                      <a:alpha val="38000"/>
                    </a:srgbClr>
                  </a:outerShdw>
                </a:effectLst>
                <a:latin typeface="Kristen ITC" pitchFamily="66" charset="0"/>
              </a:rPr>
              <a:t/>
            </a:r>
            <a:br>
              <a:rPr lang="en-US" sz="3600" b="1" dirty="0" smtClean="0">
                <a:ln w="11430"/>
                <a:solidFill>
                  <a:schemeClr val="accent2">
                    <a:lumMod val="40000"/>
                    <a:lumOff val="60000"/>
                  </a:schemeClr>
                </a:solidFill>
                <a:effectLst>
                  <a:outerShdw blurRad="50800" dist="39000" dir="5460000" algn="tl">
                    <a:srgbClr val="000000">
                      <a:alpha val="38000"/>
                    </a:srgbClr>
                  </a:outerShdw>
                </a:effectLst>
                <a:latin typeface="Kristen ITC" pitchFamily="66" charset="0"/>
              </a:rPr>
            </a:br>
            <a:r>
              <a:rPr lang="en-US" sz="3600" b="1" dirty="0" smtClean="0">
                <a:ln w="11430"/>
                <a:solidFill>
                  <a:schemeClr val="accent2">
                    <a:lumMod val="40000"/>
                    <a:lumOff val="60000"/>
                  </a:schemeClr>
                </a:solidFill>
                <a:effectLst>
                  <a:outerShdw blurRad="50800" dist="39000" dir="5460000" algn="tl">
                    <a:srgbClr val="000000">
                      <a:alpha val="38000"/>
                    </a:srgbClr>
                  </a:outerShdw>
                </a:effectLst>
                <a:latin typeface="Kristen ITC" pitchFamily="66" charset="0"/>
              </a:rPr>
              <a:t>Confusing Calendars!</a:t>
            </a:r>
            <a:endParaRPr lang="en-US" sz="3600" b="1" cap="none" spc="0" dirty="0">
              <a:ln w="11430"/>
              <a:solidFill>
                <a:schemeClr val="accent2">
                  <a:lumMod val="40000"/>
                  <a:lumOff val="60000"/>
                </a:schemeClr>
              </a:solidFill>
              <a:effectLst>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27096186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300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17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62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35</a:t>
            </a:fld>
            <a:endParaRPr lang="en-US"/>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0831" y="228600"/>
            <a:ext cx="8071858" cy="6257296"/>
          </a:xfrm>
          <a:prstGeom prst="rect">
            <a:avLst/>
          </a:prstGeom>
          <a:solidFill>
            <a:srgbClr val="FFFFFF">
              <a:shade val="85000"/>
            </a:srgbClr>
          </a:solidFill>
          <a:ln w="76200" cap="rnd">
            <a:solidFill>
              <a:srgbClr val="FF00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softRound"/>
            <a:contourClr>
              <a:srgbClr val="C0C0C0"/>
            </a:contourClr>
          </a:sp3d>
          <a:extLst/>
        </p:spPr>
      </p:pic>
      <p:sp>
        <p:nvSpPr>
          <p:cNvPr id="7" name="Rectangle 6"/>
          <p:cNvSpPr/>
          <p:nvPr/>
        </p:nvSpPr>
        <p:spPr>
          <a:xfrm>
            <a:off x="3505200" y="152400"/>
            <a:ext cx="4925387" cy="92333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Roman Calendar</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12" name="Rounded Rectangle 11"/>
          <p:cNvSpPr/>
          <p:nvPr/>
        </p:nvSpPr>
        <p:spPr>
          <a:xfrm>
            <a:off x="7391401" y="3357248"/>
            <a:ext cx="1160695" cy="935352"/>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89052" y="5562600"/>
            <a:ext cx="1148126" cy="923296"/>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200400" y="4215830"/>
            <a:ext cx="5306582" cy="92333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Easter Calculation</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10" name="Rectangle 9"/>
          <p:cNvSpPr/>
          <p:nvPr/>
        </p:nvSpPr>
        <p:spPr>
          <a:xfrm>
            <a:off x="2895600" y="2971800"/>
            <a:ext cx="1066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038600" y="2667000"/>
            <a:ext cx="9906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181100" y="2971800"/>
            <a:ext cx="4953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391401" y="1752600"/>
            <a:ext cx="1143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885440" y="2367280"/>
            <a:ext cx="1143000" cy="1010920"/>
          </a:xfrm>
          <a:prstGeom prst="roundRect">
            <a:avLst/>
          </a:prstGeom>
          <a:noFill/>
          <a:ln w="76200">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267200" y="1953161"/>
            <a:ext cx="3733800" cy="1323439"/>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r>
              <a:rPr lang="en-US" sz="2000" b="1" dirty="0" smtClean="0">
                <a:solidFill>
                  <a:srgbClr val="C00000"/>
                </a:solidFill>
              </a:rPr>
              <a:t>Easter Calculation: </a:t>
            </a:r>
          </a:p>
          <a:p>
            <a:pPr marL="342900" indent="-342900">
              <a:buAutoNum type="arabicPeriod"/>
            </a:pPr>
            <a:r>
              <a:rPr lang="en-US" sz="2000" b="1" dirty="0" smtClean="0">
                <a:solidFill>
                  <a:srgbClr val="006600"/>
                </a:solidFill>
              </a:rPr>
              <a:t>Determine Mar 20/21 Equinox</a:t>
            </a:r>
          </a:p>
          <a:p>
            <a:pPr marL="342900" indent="-342900">
              <a:buAutoNum type="arabicPeriod"/>
            </a:pPr>
            <a:r>
              <a:rPr lang="en-US" sz="2000" b="1" dirty="0" smtClean="0">
                <a:solidFill>
                  <a:srgbClr val="0070C0"/>
                </a:solidFill>
              </a:rPr>
              <a:t>Find next Full Moon</a:t>
            </a:r>
          </a:p>
          <a:p>
            <a:pPr marL="342900" indent="-342900">
              <a:buAutoNum type="arabicPeriod"/>
            </a:pPr>
            <a:r>
              <a:rPr lang="en-US" sz="2000" b="1" dirty="0" smtClean="0">
                <a:solidFill>
                  <a:srgbClr val="C00000"/>
                </a:solidFill>
              </a:rPr>
              <a:t>Next Sunday is Easter</a:t>
            </a:r>
            <a:endParaRPr lang="en-US" sz="2000" b="1" dirty="0">
              <a:solidFill>
                <a:srgbClr val="C00000"/>
              </a:solidFill>
            </a:endParaRPr>
          </a:p>
        </p:txBody>
      </p:sp>
    </p:spTree>
    <p:extLst>
      <p:ext uri="{BB962C8B-B14F-4D97-AF65-F5344CB8AC3E}">
        <p14:creationId xmlns:p14="http://schemas.microsoft.com/office/powerpoint/2010/main" val="27557760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17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25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2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80">
                                          <p:stCondLst>
                                            <p:cond delay="0"/>
                                          </p:stCondLst>
                                        </p:cTn>
                                        <p:tgtEl>
                                          <p:spTgt spid="13"/>
                                        </p:tgtEl>
                                      </p:cBhvr>
                                    </p:animEffect>
                                    <p:anim calcmode="lin" valueType="num">
                                      <p:cBhvr>
                                        <p:cTn id="2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3" dur="26">
                                          <p:stCondLst>
                                            <p:cond delay="650"/>
                                          </p:stCondLst>
                                        </p:cTn>
                                        <p:tgtEl>
                                          <p:spTgt spid="13"/>
                                        </p:tgtEl>
                                      </p:cBhvr>
                                      <p:to x="100000" y="60000"/>
                                    </p:animScale>
                                    <p:animScale>
                                      <p:cBhvr>
                                        <p:cTn id="34" dur="166" decel="50000">
                                          <p:stCondLst>
                                            <p:cond delay="676"/>
                                          </p:stCondLst>
                                        </p:cTn>
                                        <p:tgtEl>
                                          <p:spTgt spid="13"/>
                                        </p:tgtEl>
                                      </p:cBhvr>
                                      <p:to x="100000" y="100000"/>
                                    </p:animScale>
                                    <p:animScale>
                                      <p:cBhvr>
                                        <p:cTn id="35" dur="26">
                                          <p:stCondLst>
                                            <p:cond delay="1312"/>
                                          </p:stCondLst>
                                        </p:cTn>
                                        <p:tgtEl>
                                          <p:spTgt spid="13"/>
                                        </p:tgtEl>
                                      </p:cBhvr>
                                      <p:to x="100000" y="80000"/>
                                    </p:animScale>
                                    <p:animScale>
                                      <p:cBhvr>
                                        <p:cTn id="36" dur="166" decel="50000">
                                          <p:stCondLst>
                                            <p:cond delay="1338"/>
                                          </p:stCondLst>
                                        </p:cTn>
                                        <p:tgtEl>
                                          <p:spTgt spid="13"/>
                                        </p:tgtEl>
                                      </p:cBhvr>
                                      <p:to x="100000" y="100000"/>
                                    </p:animScale>
                                    <p:animScale>
                                      <p:cBhvr>
                                        <p:cTn id="37" dur="26">
                                          <p:stCondLst>
                                            <p:cond delay="1642"/>
                                          </p:stCondLst>
                                        </p:cTn>
                                        <p:tgtEl>
                                          <p:spTgt spid="13"/>
                                        </p:tgtEl>
                                      </p:cBhvr>
                                      <p:to x="100000" y="90000"/>
                                    </p:animScale>
                                    <p:animScale>
                                      <p:cBhvr>
                                        <p:cTn id="38" dur="166" decel="50000">
                                          <p:stCondLst>
                                            <p:cond delay="1668"/>
                                          </p:stCondLst>
                                        </p:cTn>
                                        <p:tgtEl>
                                          <p:spTgt spid="13"/>
                                        </p:tgtEl>
                                      </p:cBhvr>
                                      <p:to x="100000" y="100000"/>
                                    </p:animScale>
                                    <p:animScale>
                                      <p:cBhvr>
                                        <p:cTn id="39" dur="26">
                                          <p:stCondLst>
                                            <p:cond delay="1808"/>
                                          </p:stCondLst>
                                        </p:cTn>
                                        <p:tgtEl>
                                          <p:spTgt spid="13"/>
                                        </p:tgtEl>
                                      </p:cBhvr>
                                      <p:to x="100000" y="95000"/>
                                    </p:animScale>
                                    <p:animScale>
                                      <p:cBhvr>
                                        <p:cTn id="4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1" grpId="0" animBg="1"/>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6200000" scaled="0"/>
          <a:tileRect/>
        </a:gradFill>
        <a:effectLst/>
      </p:bgPr>
    </p:bg>
    <p:spTree>
      <p:nvGrpSpPr>
        <p:cNvPr id="1" name=""/>
        <p:cNvGrpSpPr/>
        <p:nvPr/>
      </p:nvGrpSpPr>
      <p:grpSpPr>
        <a:xfrm>
          <a:off x="0" y="0"/>
          <a:ext cx="0" cy="0"/>
          <a:chOff x="0" y="0"/>
          <a:chExt cx="0" cy="0"/>
        </a:xfrm>
      </p:grpSpPr>
      <p:grpSp>
        <p:nvGrpSpPr>
          <p:cNvPr id="3" name="Group 2"/>
          <p:cNvGrpSpPr/>
          <p:nvPr/>
        </p:nvGrpSpPr>
        <p:grpSpPr>
          <a:xfrm>
            <a:off x="520831" y="228600"/>
            <a:ext cx="8071858" cy="6257296"/>
            <a:chOff x="520831" y="228600"/>
            <a:chExt cx="8071858" cy="6257296"/>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0831" y="228600"/>
              <a:ext cx="8071858" cy="6257296"/>
            </a:xfrm>
            <a:prstGeom prst="rect">
              <a:avLst/>
            </a:prstGeom>
            <a:solidFill>
              <a:srgbClr val="FFFFFF">
                <a:shade val="85000"/>
              </a:srgbClr>
            </a:solidFill>
            <a:ln w="76200" cap="rnd">
              <a:solidFill>
                <a:srgbClr val="FF00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softRound"/>
              <a:contourClr>
                <a:srgbClr val="C0C0C0"/>
              </a:contourClr>
            </a:sp3d>
            <a:extLst/>
          </p:spPr>
        </p:pic>
        <p:sp>
          <p:nvSpPr>
            <p:cNvPr id="2" name="Rectangle 1"/>
            <p:cNvSpPr/>
            <p:nvPr/>
          </p:nvSpPr>
          <p:spPr>
            <a:xfrm>
              <a:off x="7467600" y="1747317"/>
              <a:ext cx="962987" cy="281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p:txBody>
          <a:bodyPr/>
          <a:lstStyle/>
          <a:p>
            <a:fld id="{E8A709BF-5144-4E0C-93F2-78512D165852}" type="slidenum">
              <a:rPr lang="en-US" smtClean="0"/>
              <a:t>36</a:t>
            </a:fld>
            <a:endParaRPr lang="en-US"/>
          </a:p>
        </p:txBody>
      </p:sp>
      <p:sp>
        <p:nvSpPr>
          <p:cNvPr id="7" name="Rectangle 6"/>
          <p:cNvSpPr/>
          <p:nvPr/>
        </p:nvSpPr>
        <p:spPr>
          <a:xfrm>
            <a:off x="3505200" y="152400"/>
            <a:ext cx="4925387" cy="92333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Roman Calendar</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12" name="Rounded Rectangle 11"/>
          <p:cNvSpPr/>
          <p:nvPr/>
        </p:nvSpPr>
        <p:spPr>
          <a:xfrm>
            <a:off x="609600" y="2362824"/>
            <a:ext cx="1160695" cy="1010920"/>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99872" y="3373744"/>
            <a:ext cx="1148126" cy="923296"/>
          </a:xfrm>
          <a:prstGeom prst="roundRect">
            <a:avLst/>
          </a:prstGeom>
          <a:noFill/>
          <a:ln w="76200">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386582" y="4357085"/>
            <a:ext cx="4450257" cy="1077218"/>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3200" b="1" dirty="0" smtClean="0">
                <a:ln w="10541" cmpd="sng">
                  <a:solidFill>
                    <a:srgbClr val="7D7D7D">
                      <a:tint val="100000"/>
                      <a:shade val="100000"/>
                      <a:satMod val="110000"/>
                    </a:srgbClr>
                  </a:solidFill>
                  <a:prstDash val="solid"/>
                </a:ln>
                <a:solidFill>
                  <a:srgbClr val="9F89B5"/>
                </a:solidFill>
                <a:latin typeface="Ravie" pitchFamily="82" charset="0"/>
              </a:rPr>
              <a:t>Lunar Sabbath </a:t>
            </a:r>
            <a:br>
              <a:rPr lang="en-US" sz="3200" b="1" dirty="0" smtClean="0">
                <a:ln w="10541" cmpd="sng">
                  <a:solidFill>
                    <a:srgbClr val="7D7D7D">
                      <a:tint val="100000"/>
                      <a:shade val="100000"/>
                      <a:satMod val="110000"/>
                    </a:srgbClr>
                  </a:solidFill>
                  <a:prstDash val="solid"/>
                </a:ln>
                <a:solidFill>
                  <a:srgbClr val="9F89B5"/>
                </a:solidFill>
                <a:latin typeface="Ravie" pitchFamily="82" charset="0"/>
              </a:rPr>
            </a:br>
            <a:r>
              <a:rPr lang="en-US" sz="3200" b="1" dirty="0" smtClean="0">
                <a:ln w="10541" cmpd="sng">
                  <a:solidFill>
                    <a:srgbClr val="7D7D7D">
                      <a:tint val="100000"/>
                      <a:shade val="100000"/>
                      <a:satMod val="110000"/>
                    </a:srgbClr>
                  </a:solidFill>
                  <a:prstDash val="solid"/>
                </a:ln>
                <a:solidFill>
                  <a:srgbClr val="9F89B5"/>
                </a:solidFill>
                <a:latin typeface="Ravie" pitchFamily="82" charset="0"/>
              </a:rPr>
              <a:t>Calendar</a:t>
            </a:r>
            <a:endParaRPr lang="en-US" sz="3200" b="1" cap="none" spc="0" dirty="0">
              <a:ln w="10541" cmpd="sng">
                <a:solidFill>
                  <a:srgbClr val="7D7D7D">
                    <a:tint val="100000"/>
                    <a:shade val="100000"/>
                    <a:satMod val="110000"/>
                  </a:srgbClr>
                </a:solidFill>
                <a:prstDash val="solid"/>
              </a:ln>
              <a:solidFill>
                <a:srgbClr val="9F89B5"/>
              </a:solidFill>
              <a:effectLst/>
              <a:latin typeface="Ravie" pitchFamily="82" charset="0"/>
            </a:endParaRPr>
          </a:p>
        </p:txBody>
      </p:sp>
      <p:sp>
        <p:nvSpPr>
          <p:cNvPr id="15" name="Rectangle 14"/>
          <p:cNvSpPr/>
          <p:nvPr/>
        </p:nvSpPr>
        <p:spPr>
          <a:xfrm>
            <a:off x="2933700" y="2678642"/>
            <a:ext cx="9525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061460" y="2667000"/>
            <a:ext cx="9525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667000" y="907702"/>
            <a:ext cx="952500" cy="2352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602426" y="1437095"/>
            <a:ext cx="4998720" cy="1908215"/>
          </a:xfrm>
          <a:prstGeom prst="rect">
            <a:avLst/>
          </a:prstGeom>
          <a:solidFill>
            <a:schemeClr val="accent3">
              <a:lumMod val="40000"/>
              <a:lumOff val="60000"/>
            </a:schemeClr>
          </a:solidFill>
          <a:scene3d>
            <a:camera prst="orthographicFront"/>
            <a:lightRig rig="threePt" dir="t"/>
          </a:scene3d>
          <a:sp3d>
            <a:bevelT/>
          </a:sp3d>
        </p:spPr>
        <p:txBody>
          <a:bodyPr wrap="square" rtlCol="0">
            <a:spAutoFit/>
            <a:sp3d extrusionH="57150">
              <a:bevelT w="38100" h="38100"/>
            </a:sp3d>
          </a:bodyPr>
          <a:lstStyle/>
          <a:p>
            <a:r>
              <a:rPr lang="en-US" b="1" dirty="0" smtClean="0">
                <a:solidFill>
                  <a:srgbClr val="002060"/>
                </a:solidFill>
              </a:rPr>
              <a:t>This calendar calculates the feasts and the weekly Sabbath according to the moon – all moon phases are used depending on the interpretation.</a:t>
            </a:r>
          </a:p>
          <a:p>
            <a:pPr marL="342900" indent="-342900">
              <a:buAutoNum type="arabicPeriod"/>
            </a:pPr>
            <a:r>
              <a:rPr lang="en-US" sz="1600" b="1" dirty="0" smtClean="0">
                <a:solidFill>
                  <a:srgbClr val="C00000"/>
                </a:solidFill>
              </a:rPr>
              <a:t>Determine the moon phase desired</a:t>
            </a:r>
          </a:p>
          <a:p>
            <a:pPr marL="342900" indent="-342900">
              <a:buAutoNum type="arabicPeriod"/>
            </a:pPr>
            <a:r>
              <a:rPr lang="en-US" sz="1600" b="1" dirty="0" smtClean="0">
                <a:solidFill>
                  <a:srgbClr val="006600"/>
                </a:solidFill>
              </a:rPr>
              <a:t>That “cycle of the week” marks the monthly Sabbath</a:t>
            </a:r>
          </a:p>
          <a:p>
            <a:pPr marL="342900" indent="-342900">
              <a:buAutoNum type="arabicPeriod"/>
            </a:pPr>
            <a:r>
              <a:rPr lang="en-US" sz="1600" b="1" dirty="0" smtClean="0">
                <a:solidFill>
                  <a:srgbClr val="71578B"/>
                </a:solidFill>
              </a:rPr>
              <a:t>Weekly Sabbaths follow this pattern until the next sighting of the new moon phase.</a:t>
            </a:r>
            <a:endParaRPr lang="en-US" sz="1600" b="1" dirty="0">
              <a:solidFill>
                <a:srgbClr val="71578B"/>
              </a:solidFill>
            </a:endParaRPr>
          </a:p>
        </p:txBody>
      </p:sp>
      <p:sp>
        <p:nvSpPr>
          <p:cNvPr id="20" name="Rounded Rectangle 19"/>
          <p:cNvSpPr/>
          <p:nvPr/>
        </p:nvSpPr>
        <p:spPr>
          <a:xfrm>
            <a:off x="581628" y="5555787"/>
            <a:ext cx="1148126" cy="923296"/>
          </a:xfrm>
          <a:prstGeom prst="roundRect">
            <a:avLst/>
          </a:prstGeom>
          <a:noFill/>
          <a:ln w="76200">
            <a:solidFill>
              <a:srgbClr val="71578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4340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2000"/>
                                        <p:tgtEl>
                                          <p:spTgt spid="17"/>
                                        </p:tgtEl>
                                      </p:cBhvr>
                                    </p:animEffect>
                                  </p:childTnLst>
                                </p:cTn>
                              </p:par>
                              <p:par>
                                <p:cTn id="13" presetID="22" presetClass="entr" presetSubtype="1" fill="hold" nodeType="with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wipe(up)">
                                      <p:cBhvr>
                                        <p:cTn id="15" dur="1250"/>
                                        <p:tgtEl>
                                          <p:spTgt spid="1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7">
                                            <p:txEl>
                                              <p:pRg st="1" end="1"/>
                                            </p:txEl>
                                          </p:spTgt>
                                        </p:tgtEl>
                                        <p:attrNameLst>
                                          <p:attrName>style.visibility</p:attrName>
                                        </p:attrNameLst>
                                      </p:cBhvr>
                                      <p:to>
                                        <p:strVal val="visible"/>
                                      </p:to>
                                    </p:set>
                                    <p:animEffect transition="in" filter="wipe(left)">
                                      <p:cBhvr>
                                        <p:cTn id="20" dur="1750"/>
                                        <p:tgtEl>
                                          <p:spTgt spid="17">
                                            <p:txEl>
                                              <p:pRg st="1" end="1"/>
                                            </p:txEl>
                                          </p:spTgt>
                                        </p:tgtEl>
                                      </p:cBhvr>
                                    </p:animEffect>
                                  </p:childTnLst>
                                </p:cTn>
                              </p:par>
                            </p:childTnLst>
                          </p:cTn>
                        </p:par>
                        <p:par>
                          <p:cTn id="21" fill="hold">
                            <p:stCondLst>
                              <p:cond delay="1750"/>
                            </p:stCondLst>
                            <p:childTnLst>
                              <p:par>
                                <p:cTn id="22" presetID="21" presetClass="entr" presetSubtype="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heel(1)">
                                      <p:cBhvr>
                                        <p:cTn id="24" dur="2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7">
                                            <p:txEl>
                                              <p:pRg st="2" end="2"/>
                                            </p:txEl>
                                          </p:spTgt>
                                        </p:tgtEl>
                                        <p:attrNameLst>
                                          <p:attrName>style.visibility</p:attrName>
                                        </p:attrNameLst>
                                      </p:cBhvr>
                                      <p:to>
                                        <p:strVal val="visible"/>
                                      </p:to>
                                    </p:set>
                                    <p:animEffect transition="in" filter="wipe(left)">
                                      <p:cBhvr>
                                        <p:cTn id="29" dur="1750"/>
                                        <p:tgtEl>
                                          <p:spTgt spid="17">
                                            <p:txEl>
                                              <p:pRg st="2" end="2"/>
                                            </p:txEl>
                                          </p:spTgt>
                                        </p:tgtEl>
                                      </p:cBhvr>
                                    </p:animEffect>
                                  </p:childTnLst>
                                </p:cTn>
                              </p:par>
                            </p:childTnLst>
                          </p:cTn>
                        </p:par>
                        <p:par>
                          <p:cTn id="30" fill="hold">
                            <p:stCondLst>
                              <p:cond delay="1750"/>
                            </p:stCondLst>
                            <p:childTnLst>
                              <p:par>
                                <p:cTn id="31" presetID="21"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heel(1)">
                                      <p:cBhvr>
                                        <p:cTn id="33" dur="20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7">
                                            <p:txEl>
                                              <p:pRg st="3" end="3"/>
                                            </p:txEl>
                                          </p:spTgt>
                                        </p:tgtEl>
                                        <p:attrNameLst>
                                          <p:attrName>style.visibility</p:attrName>
                                        </p:attrNameLst>
                                      </p:cBhvr>
                                      <p:to>
                                        <p:strVal val="visible"/>
                                      </p:to>
                                    </p:set>
                                    <p:animEffect transition="in" filter="wipe(left)">
                                      <p:cBhvr>
                                        <p:cTn id="38" dur="1750"/>
                                        <p:tgtEl>
                                          <p:spTgt spid="17">
                                            <p:txEl>
                                              <p:pRg st="3" end="3"/>
                                            </p:txEl>
                                          </p:spTgt>
                                        </p:tgtEl>
                                      </p:cBhvr>
                                    </p:animEffect>
                                  </p:childTnLst>
                                </p:cTn>
                              </p:par>
                            </p:childTnLst>
                          </p:cTn>
                        </p:par>
                        <p:par>
                          <p:cTn id="39" fill="hold">
                            <p:stCondLst>
                              <p:cond delay="1750"/>
                            </p:stCondLst>
                            <p:childTnLst>
                              <p:par>
                                <p:cTn id="40" presetID="21"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heel(1)">
                                      <p:cBhvr>
                                        <p:cTn id="4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6200000" scaled="0"/>
          <a:tileRect/>
        </a:gradFill>
        <a:effectLst/>
      </p:bgPr>
    </p:bg>
    <p:spTree>
      <p:nvGrpSpPr>
        <p:cNvPr id="1" name=""/>
        <p:cNvGrpSpPr/>
        <p:nvPr/>
      </p:nvGrpSpPr>
      <p:grpSpPr>
        <a:xfrm>
          <a:off x="0" y="0"/>
          <a:ext cx="0" cy="0"/>
          <a:chOff x="0" y="0"/>
          <a:chExt cx="0" cy="0"/>
        </a:xfrm>
      </p:grpSpPr>
      <p:grpSp>
        <p:nvGrpSpPr>
          <p:cNvPr id="3" name="Group 2"/>
          <p:cNvGrpSpPr/>
          <p:nvPr/>
        </p:nvGrpSpPr>
        <p:grpSpPr>
          <a:xfrm>
            <a:off x="520831" y="228600"/>
            <a:ext cx="8071858" cy="6257296"/>
            <a:chOff x="520831" y="228600"/>
            <a:chExt cx="8071858" cy="6257296"/>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0831" y="228600"/>
              <a:ext cx="8071858" cy="6257296"/>
            </a:xfrm>
            <a:prstGeom prst="rect">
              <a:avLst/>
            </a:prstGeom>
            <a:solidFill>
              <a:srgbClr val="FFFFFF">
                <a:shade val="85000"/>
              </a:srgbClr>
            </a:solidFill>
            <a:ln w="76200" cap="rnd">
              <a:solidFill>
                <a:srgbClr val="FF00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softRound"/>
              <a:contourClr>
                <a:srgbClr val="C0C0C0"/>
              </a:contourClr>
            </a:sp3d>
            <a:extLst/>
          </p:spPr>
        </p:pic>
        <p:sp>
          <p:nvSpPr>
            <p:cNvPr id="16" name="Rectangle 15"/>
            <p:cNvSpPr/>
            <p:nvPr/>
          </p:nvSpPr>
          <p:spPr>
            <a:xfrm>
              <a:off x="1181100" y="2971800"/>
              <a:ext cx="4953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391401" y="1752600"/>
              <a:ext cx="1143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388729" y="3657183"/>
              <a:ext cx="1143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294120" y="3946743"/>
              <a:ext cx="64008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36270" y="6105486"/>
              <a:ext cx="4953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790700" y="6126480"/>
              <a:ext cx="7239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p:txBody>
          <a:bodyPr/>
          <a:lstStyle/>
          <a:p>
            <a:fld id="{E8A709BF-5144-4E0C-93F2-78512D165852}" type="slidenum">
              <a:rPr lang="en-US" smtClean="0"/>
              <a:t>37</a:t>
            </a:fld>
            <a:endParaRPr lang="en-US"/>
          </a:p>
        </p:txBody>
      </p:sp>
      <p:sp>
        <p:nvSpPr>
          <p:cNvPr id="7" name="Rectangle 6"/>
          <p:cNvSpPr/>
          <p:nvPr/>
        </p:nvSpPr>
        <p:spPr>
          <a:xfrm>
            <a:off x="3505200" y="152400"/>
            <a:ext cx="4925387" cy="92333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Roman Calendar</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13" name="Rounded Rectangle 12"/>
          <p:cNvSpPr/>
          <p:nvPr/>
        </p:nvSpPr>
        <p:spPr>
          <a:xfrm>
            <a:off x="2869926" y="5562600"/>
            <a:ext cx="1148126" cy="847686"/>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2845907" y="2419564"/>
            <a:ext cx="1172145" cy="937684"/>
          </a:xfrm>
          <a:prstGeom prst="roundRect">
            <a:avLst/>
          </a:prstGeom>
          <a:noFill/>
          <a:ln w="76200">
            <a:solidFill>
              <a:schemeClr val="accent4">
                <a:lumMod val="60000"/>
                <a:lumOff val="40000"/>
              </a:schemeClr>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895600" y="4274403"/>
            <a:ext cx="5588709" cy="830997"/>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4800" b="1" dirty="0" smtClean="0">
                <a:ln w="10541" cmpd="sng">
                  <a:solidFill>
                    <a:srgbClr val="7D7D7D">
                      <a:tint val="100000"/>
                      <a:shade val="100000"/>
                      <a:satMod val="110000"/>
                    </a:srgbClr>
                  </a:solidFill>
                  <a:prstDash val="solid"/>
                </a:ln>
                <a:solidFill>
                  <a:srgbClr val="00B0F0"/>
                </a:solidFill>
              </a:rPr>
              <a:t>Covenant</a:t>
            </a:r>
            <a:r>
              <a:rPr lang="en-US" sz="4800" b="1" cap="none" spc="0" dirty="0" smtClean="0">
                <a:ln w="10541" cmpd="sng">
                  <a:solidFill>
                    <a:srgbClr val="7D7D7D">
                      <a:tint val="100000"/>
                      <a:shade val="100000"/>
                      <a:satMod val="110000"/>
                    </a:srgbClr>
                  </a:solidFill>
                  <a:prstDash val="solid"/>
                </a:ln>
                <a:solidFill>
                  <a:srgbClr val="00B0F0"/>
                </a:solidFill>
                <a:effectLst/>
              </a:rPr>
              <a:t> Calculation</a:t>
            </a:r>
            <a:endParaRPr lang="en-US" sz="4800" b="1" cap="none" spc="0" dirty="0">
              <a:ln w="10541" cmpd="sng">
                <a:solidFill>
                  <a:srgbClr val="7D7D7D">
                    <a:tint val="100000"/>
                    <a:shade val="100000"/>
                    <a:satMod val="110000"/>
                  </a:srgbClr>
                </a:solidFill>
                <a:prstDash val="solid"/>
              </a:ln>
              <a:solidFill>
                <a:srgbClr val="00B0F0"/>
              </a:solidFill>
              <a:effectLst/>
            </a:endParaRPr>
          </a:p>
        </p:txBody>
      </p:sp>
      <p:sp>
        <p:nvSpPr>
          <p:cNvPr id="15" name="TextBox 14"/>
          <p:cNvSpPr txBox="1"/>
          <p:nvPr/>
        </p:nvSpPr>
        <p:spPr>
          <a:xfrm>
            <a:off x="5105401" y="1184731"/>
            <a:ext cx="3428999" cy="1200329"/>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r>
              <a:rPr lang="en-US" b="1" dirty="0" smtClean="0">
                <a:solidFill>
                  <a:schemeClr val="accent2">
                    <a:lumMod val="75000"/>
                  </a:schemeClr>
                </a:solidFill>
              </a:rPr>
              <a:t>Covenant Calendar Calculation: </a:t>
            </a:r>
          </a:p>
          <a:p>
            <a:pPr marL="342900" indent="-342900">
              <a:buAutoNum type="arabicPeriod"/>
            </a:pPr>
            <a:r>
              <a:rPr lang="en-US" b="1" dirty="0" smtClean="0">
                <a:solidFill>
                  <a:srgbClr val="00B0F0"/>
                </a:solidFill>
              </a:rPr>
              <a:t>Determine Mar 20 Equinox</a:t>
            </a:r>
          </a:p>
          <a:p>
            <a:pPr marL="342900" indent="-342900">
              <a:buAutoNum type="arabicPeriod"/>
            </a:pPr>
            <a:r>
              <a:rPr lang="en-US" b="1" dirty="0" smtClean="0">
                <a:solidFill>
                  <a:srgbClr val="0070C0"/>
                </a:solidFill>
              </a:rPr>
              <a:t>Mar 21 is 1</a:t>
            </a:r>
            <a:r>
              <a:rPr lang="en-US" b="1" baseline="30000" dirty="0" smtClean="0">
                <a:solidFill>
                  <a:srgbClr val="0070C0"/>
                </a:solidFill>
              </a:rPr>
              <a:t>st</a:t>
            </a:r>
            <a:r>
              <a:rPr lang="en-US" b="1" dirty="0" smtClean="0">
                <a:solidFill>
                  <a:srgbClr val="0070C0"/>
                </a:solidFill>
              </a:rPr>
              <a:t> day of the Yr.</a:t>
            </a:r>
          </a:p>
          <a:p>
            <a:pPr marL="342900" indent="-342900">
              <a:buAutoNum type="arabicPeriod"/>
            </a:pPr>
            <a:r>
              <a:rPr lang="en-US" b="1" dirty="0" smtClean="0">
                <a:solidFill>
                  <a:srgbClr val="C00000"/>
                </a:solidFill>
              </a:rPr>
              <a:t>Count 14 days to Passover</a:t>
            </a:r>
            <a:endParaRPr lang="en-US" b="1" dirty="0">
              <a:solidFill>
                <a:srgbClr val="C00000"/>
              </a:solidFill>
            </a:endParaRPr>
          </a:p>
        </p:txBody>
      </p:sp>
      <p:sp>
        <p:nvSpPr>
          <p:cNvPr id="12" name="Rounded Rectangle 11"/>
          <p:cNvSpPr/>
          <p:nvPr/>
        </p:nvSpPr>
        <p:spPr>
          <a:xfrm>
            <a:off x="4025769" y="2419563"/>
            <a:ext cx="1079632" cy="937685"/>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892786" y="5867400"/>
            <a:ext cx="1092474" cy="353943"/>
          </a:xfrm>
          <a:prstGeom prst="rect">
            <a:avLst/>
          </a:prstGeom>
          <a:noFill/>
        </p:spPr>
        <p:txBody>
          <a:bodyPr wrap="square" rtlCol="0">
            <a:spAutoFit/>
          </a:bodyPr>
          <a:lstStyle/>
          <a:p>
            <a:pPr algn="ctr"/>
            <a:r>
              <a:rPr lang="en-US" sz="1700" dirty="0" smtClean="0">
                <a:latin typeface="Comic Sans MS" pitchFamily="66" charset="0"/>
              </a:rPr>
              <a:t>Passover</a:t>
            </a:r>
            <a:endParaRPr lang="en-US" sz="1700" dirty="0">
              <a:latin typeface="Comic Sans MS" pitchFamily="66" charset="0"/>
            </a:endParaRPr>
          </a:p>
        </p:txBody>
      </p:sp>
    </p:spTree>
    <p:extLst>
      <p:ext uri="{BB962C8B-B14F-4D97-AF65-F5344CB8AC3E}">
        <p14:creationId xmlns:p14="http://schemas.microsoft.com/office/powerpoint/2010/main" val="4247195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2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2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80">
                                          <p:stCondLst>
                                            <p:cond delay="0"/>
                                          </p:stCondLst>
                                        </p:cTn>
                                        <p:tgtEl>
                                          <p:spTgt spid="13"/>
                                        </p:tgtEl>
                                      </p:cBhvr>
                                    </p:animEffect>
                                    <p:anim calcmode="lin" valueType="num">
                                      <p:cBhvr>
                                        <p:cTn id="2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3" dur="26">
                                          <p:stCondLst>
                                            <p:cond delay="650"/>
                                          </p:stCondLst>
                                        </p:cTn>
                                        <p:tgtEl>
                                          <p:spTgt spid="13"/>
                                        </p:tgtEl>
                                      </p:cBhvr>
                                      <p:to x="100000" y="60000"/>
                                    </p:animScale>
                                    <p:animScale>
                                      <p:cBhvr>
                                        <p:cTn id="34" dur="166" decel="50000">
                                          <p:stCondLst>
                                            <p:cond delay="676"/>
                                          </p:stCondLst>
                                        </p:cTn>
                                        <p:tgtEl>
                                          <p:spTgt spid="13"/>
                                        </p:tgtEl>
                                      </p:cBhvr>
                                      <p:to x="100000" y="100000"/>
                                    </p:animScale>
                                    <p:animScale>
                                      <p:cBhvr>
                                        <p:cTn id="35" dur="26">
                                          <p:stCondLst>
                                            <p:cond delay="1312"/>
                                          </p:stCondLst>
                                        </p:cTn>
                                        <p:tgtEl>
                                          <p:spTgt spid="13"/>
                                        </p:tgtEl>
                                      </p:cBhvr>
                                      <p:to x="100000" y="80000"/>
                                    </p:animScale>
                                    <p:animScale>
                                      <p:cBhvr>
                                        <p:cTn id="36" dur="166" decel="50000">
                                          <p:stCondLst>
                                            <p:cond delay="1338"/>
                                          </p:stCondLst>
                                        </p:cTn>
                                        <p:tgtEl>
                                          <p:spTgt spid="13"/>
                                        </p:tgtEl>
                                      </p:cBhvr>
                                      <p:to x="100000" y="100000"/>
                                    </p:animScale>
                                    <p:animScale>
                                      <p:cBhvr>
                                        <p:cTn id="37" dur="26">
                                          <p:stCondLst>
                                            <p:cond delay="1642"/>
                                          </p:stCondLst>
                                        </p:cTn>
                                        <p:tgtEl>
                                          <p:spTgt spid="13"/>
                                        </p:tgtEl>
                                      </p:cBhvr>
                                      <p:to x="100000" y="90000"/>
                                    </p:animScale>
                                    <p:animScale>
                                      <p:cBhvr>
                                        <p:cTn id="38" dur="166" decel="50000">
                                          <p:stCondLst>
                                            <p:cond delay="1668"/>
                                          </p:stCondLst>
                                        </p:cTn>
                                        <p:tgtEl>
                                          <p:spTgt spid="13"/>
                                        </p:tgtEl>
                                      </p:cBhvr>
                                      <p:to x="100000" y="100000"/>
                                    </p:animScale>
                                    <p:animScale>
                                      <p:cBhvr>
                                        <p:cTn id="39" dur="26">
                                          <p:stCondLst>
                                            <p:cond delay="1808"/>
                                          </p:stCondLst>
                                        </p:cTn>
                                        <p:tgtEl>
                                          <p:spTgt spid="13"/>
                                        </p:tgtEl>
                                      </p:cBhvr>
                                      <p:to x="100000" y="95000"/>
                                    </p:animScale>
                                    <p:animScale>
                                      <p:cBhvr>
                                        <p:cTn id="4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62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38</a:t>
            </a:fld>
            <a:endParaRPr lang="en-US"/>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0831" y="228600"/>
            <a:ext cx="8071858" cy="6257296"/>
          </a:xfrm>
          <a:prstGeom prst="rect">
            <a:avLst/>
          </a:prstGeom>
          <a:solidFill>
            <a:srgbClr val="FFFFFF">
              <a:shade val="85000"/>
            </a:srgbClr>
          </a:solidFill>
          <a:ln w="76200" cap="rnd">
            <a:solidFill>
              <a:srgbClr val="FF00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prst="softRound"/>
            <a:contourClr>
              <a:srgbClr val="C0C0C0"/>
            </a:contourClr>
          </a:sp3d>
          <a:extLst/>
        </p:spPr>
      </p:pic>
      <p:sp>
        <p:nvSpPr>
          <p:cNvPr id="7" name="Rectangle 6"/>
          <p:cNvSpPr/>
          <p:nvPr/>
        </p:nvSpPr>
        <p:spPr>
          <a:xfrm>
            <a:off x="3505200" y="152400"/>
            <a:ext cx="4925387" cy="92333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Roman Calendar</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11" name="Rounded Rectangle 10"/>
          <p:cNvSpPr/>
          <p:nvPr/>
        </p:nvSpPr>
        <p:spPr>
          <a:xfrm>
            <a:off x="7315201" y="1427480"/>
            <a:ext cx="1219200" cy="1010920"/>
          </a:xfrm>
          <a:prstGeom prst="roundRect">
            <a:avLst/>
          </a:prstGeom>
          <a:noFill/>
          <a:ln w="76200">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09600" y="2362824"/>
            <a:ext cx="1160695" cy="1010920"/>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370095" y="3373744"/>
            <a:ext cx="1148126" cy="923296"/>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684691" y="4413647"/>
            <a:ext cx="5910592" cy="584775"/>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3200" b="1" dirty="0" err="1">
                <a:ln w="10541" cmpd="sng">
                  <a:solidFill>
                    <a:srgbClr val="7D7D7D">
                      <a:tint val="100000"/>
                      <a:shade val="100000"/>
                      <a:satMod val="110000"/>
                    </a:srgbClr>
                  </a:solidFill>
                  <a:prstDash val="solid"/>
                </a:ln>
                <a:solidFill>
                  <a:srgbClr val="C00000"/>
                </a:solidFill>
                <a:latin typeface="Ravie" pitchFamily="82" charset="0"/>
              </a:rPr>
              <a:t>E</a:t>
            </a:r>
            <a:r>
              <a:rPr lang="en-US" sz="3200" b="1" dirty="0" err="1" smtClean="0">
                <a:ln w="10541" cmpd="sng">
                  <a:solidFill>
                    <a:srgbClr val="7D7D7D">
                      <a:tint val="100000"/>
                      <a:shade val="100000"/>
                      <a:satMod val="110000"/>
                    </a:srgbClr>
                  </a:solidFill>
                  <a:prstDash val="solid"/>
                </a:ln>
                <a:solidFill>
                  <a:srgbClr val="C00000"/>
                </a:solidFill>
                <a:latin typeface="Ravie" pitchFamily="82" charset="0"/>
              </a:rPr>
              <a:t>qui</a:t>
            </a:r>
            <a:r>
              <a:rPr lang="en-US" sz="3200" b="1" dirty="0" smtClean="0">
                <a:ln w="10541" cmpd="sng">
                  <a:solidFill>
                    <a:srgbClr val="7D7D7D">
                      <a:tint val="100000"/>
                      <a:shade val="100000"/>
                      <a:satMod val="110000"/>
                    </a:srgbClr>
                  </a:solidFill>
                  <a:prstDash val="solid"/>
                </a:ln>
                <a:solidFill>
                  <a:srgbClr val="C00000"/>
                </a:solidFill>
                <a:latin typeface="Ravie" pitchFamily="82" charset="0"/>
              </a:rPr>
              <a:t>-LUX</a:t>
            </a:r>
            <a:r>
              <a:rPr lang="en-US" sz="3200" b="1" cap="none" spc="0" dirty="0" smtClean="0">
                <a:ln w="10541" cmpd="sng">
                  <a:solidFill>
                    <a:srgbClr val="7D7D7D">
                      <a:tint val="100000"/>
                      <a:shade val="100000"/>
                      <a:satMod val="110000"/>
                    </a:srgbClr>
                  </a:solidFill>
                  <a:prstDash val="solid"/>
                </a:ln>
                <a:solidFill>
                  <a:srgbClr val="C00000"/>
                </a:solidFill>
                <a:effectLst/>
                <a:latin typeface="Ravie" pitchFamily="82" charset="0"/>
              </a:rPr>
              <a:t> Calculation</a:t>
            </a:r>
            <a:endParaRPr lang="en-US" sz="3200" b="1" cap="none" spc="0" dirty="0">
              <a:ln w="10541" cmpd="sng">
                <a:solidFill>
                  <a:srgbClr val="7D7D7D">
                    <a:tint val="100000"/>
                    <a:shade val="100000"/>
                    <a:satMod val="110000"/>
                  </a:srgbClr>
                </a:solidFill>
                <a:prstDash val="solid"/>
              </a:ln>
              <a:solidFill>
                <a:srgbClr val="C00000"/>
              </a:solidFill>
              <a:effectLst/>
              <a:latin typeface="Ravie" pitchFamily="82" charset="0"/>
            </a:endParaRPr>
          </a:p>
        </p:txBody>
      </p:sp>
      <p:sp>
        <p:nvSpPr>
          <p:cNvPr id="15" name="Rectangle 14"/>
          <p:cNvSpPr/>
          <p:nvPr/>
        </p:nvSpPr>
        <p:spPr>
          <a:xfrm>
            <a:off x="2933700" y="2678642"/>
            <a:ext cx="9525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061460" y="2667000"/>
            <a:ext cx="9525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667000" y="907702"/>
            <a:ext cx="952500" cy="2352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621280" y="1007685"/>
            <a:ext cx="3810000" cy="1384995"/>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r>
              <a:rPr lang="en-US" sz="2000" b="1" dirty="0" smtClean="0">
                <a:solidFill>
                  <a:srgbClr val="C00000"/>
                </a:solidFill>
              </a:rPr>
              <a:t>Counterfeit Passover Calculation: </a:t>
            </a:r>
          </a:p>
          <a:p>
            <a:pPr marL="342900" indent="-342900">
              <a:buAutoNum type="arabicPeriod"/>
            </a:pPr>
            <a:r>
              <a:rPr lang="en-US" sz="1600" b="1" dirty="0" smtClean="0">
                <a:solidFill>
                  <a:srgbClr val="006600"/>
                </a:solidFill>
              </a:rPr>
              <a:t>Determine </a:t>
            </a:r>
            <a:r>
              <a:rPr lang="en-US" sz="1600" b="1" dirty="0" err="1" smtClean="0">
                <a:solidFill>
                  <a:srgbClr val="006600"/>
                </a:solidFill>
              </a:rPr>
              <a:t>Equi</a:t>
            </a:r>
            <a:r>
              <a:rPr lang="en-US" sz="1600" b="1" dirty="0" smtClean="0">
                <a:solidFill>
                  <a:srgbClr val="006600"/>
                </a:solidFill>
              </a:rPr>
              <a:t>-LUX for local area</a:t>
            </a:r>
          </a:p>
          <a:p>
            <a:pPr marL="342900" indent="-342900">
              <a:buAutoNum type="arabicPeriod"/>
            </a:pPr>
            <a:r>
              <a:rPr lang="en-US" sz="1600" b="1" dirty="0" smtClean="0">
                <a:solidFill>
                  <a:srgbClr val="0070C0"/>
                </a:solidFill>
              </a:rPr>
              <a:t>Find next Crescent Moon</a:t>
            </a:r>
          </a:p>
          <a:p>
            <a:pPr marL="342900" indent="-342900">
              <a:buAutoNum type="arabicPeriod"/>
            </a:pPr>
            <a:r>
              <a:rPr lang="en-US" sz="1600" b="1" dirty="0" smtClean="0">
                <a:solidFill>
                  <a:srgbClr val="C00000"/>
                </a:solidFill>
              </a:rPr>
              <a:t>Count 14 days to Full Moon</a:t>
            </a:r>
          </a:p>
          <a:p>
            <a:pPr marL="342900" indent="-342900">
              <a:buAutoNum type="arabicPeriod"/>
            </a:pPr>
            <a:r>
              <a:rPr lang="en-US" sz="1600" b="1" dirty="0" smtClean="0">
                <a:solidFill>
                  <a:srgbClr val="C00000"/>
                </a:solidFill>
              </a:rPr>
              <a:t>Passover begins at sunset</a:t>
            </a:r>
            <a:endParaRPr lang="en-US" sz="1600" b="1" dirty="0">
              <a:solidFill>
                <a:srgbClr val="C00000"/>
              </a:solidFill>
            </a:endParaRPr>
          </a:p>
        </p:txBody>
      </p:sp>
      <p:sp>
        <p:nvSpPr>
          <p:cNvPr id="20" name="Rounded Rectangle 19"/>
          <p:cNvSpPr/>
          <p:nvPr/>
        </p:nvSpPr>
        <p:spPr>
          <a:xfrm>
            <a:off x="581628" y="5555787"/>
            <a:ext cx="1148126" cy="923296"/>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421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25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225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2250"/>
                                        <p:tgtEl>
                                          <p:spTgt spid="13"/>
                                        </p:tgtEl>
                                      </p:cBhvr>
                                    </p:animEffect>
                                  </p:childTnLst>
                                </p:cTn>
                              </p:par>
                            </p:childTnLst>
                          </p:cTn>
                        </p:par>
                        <p:par>
                          <p:cTn id="28" fill="hold">
                            <p:stCondLst>
                              <p:cond delay="2250"/>
                            </p:stCondLst>
                            <p:childTnLst>
                              <p:par>
                                <p:cTn id="29" presetID="26"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580">
                                          <p:stCondLst>
                                            <p:cond delay="0"/>
                                          </p:stCondLst>
                                        </p:cTn>
                                        <p:tgtEl>
                                          <p:spTgt spid="20"/>
                                        </p:tgtEl>
                                      </p:cBhvr>
                                    </p:animEffect>
                                    <p:anim calcmode="lin" valueType="num">
                                      <p:cBhvr>
                                        <p:cTn id="3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7" dur="26">
                                          <p:stCondLst>
                                            <p:cond delay="650"/>
                                          </p:stCondLst>
                                        </p:cTn>
                                        <p:tgtEl>
                                          <p:spTgt spid="20"/>
                                        </p:tgtEl>
                                      </p:cBhvr>
                                      <p:to x="100000" y="60000"/>
                                    </p:animScale>
                                    <p:animScale>
                                      <p:cBhvr>
                                        <p:cTn id="38" dur="166" decel="50000">
                                          <p:stCondLst>
                                            <p:cond delay="676"/>
                                          </p:stCondLst>
                                        </p:cTn>
                                        <p:tgtEl>
                                          <p:spTgt spid="20"/>
                                        </p:tgtEl>
                                      </p:cBhvr>
                                      <p:to x="100000" y="100000"/>
                                    </p:animScale>
                                    <p:animScale>
                                      <p:cBhvr>
                                        <p:cTn id="39" dur="26">
                                          <p:stCondLst>
                                            <p:cond delay="1312"/>
                                          </p:stCondLst>
                                        </p:cTn>
                                        <p:tgtEl>
                                          <p:spTgt spid="20"/>
                                        </p:tgtEl>
                                      </p:cBhvr>
                                      <p:to x="100000" y="80000"/>
                                    </p:animScale>
                                    <p:animScale>
                                      <p:cBhvr>
                                        <p:cTn id="40" dur="166" decel="50000">
                                          <p:stCondLst>
                                            <p:cond delay="1338"/>
                                          </p:stCondLst>
                                        </p:cTn>
                                        <p:tgtEl>
                                          <p:spTgt spid="20"/>
                                        </p:tgtEl>
                                      </p:cBhvr>
                                      <p:to x="100000" y="100000"/>
                                    </p:animScale>
                                    <p:animScale>
                                      <p:cBhvr>
                                        <p:cTn id="41" dur="26">
                                          <p:stCondLst>
                                            <p:cond delay="1642"/>
                                          </p:stCondLst>
                                        </p:cTn>
                                        <p:tgtEl>
                                          <p:spTgt spid="20"/>
                                        </p:tgtEl>
                                      </p:cBhvr>
                                      <p:to x="100000" y="90000"/>
                                    </p:animScale>
                                    <p:animScale>
                                      <p:cBhvr>
                                        <p:cTn id="42" dur="166" decel="50000">
                                          <p:stCondLst>
                                            <p:cond delay="1668"/>
                                          </p:stCondLst>
                                        </p:cTn>
                                        <p:tgtEl>
                                          <p:spTgt spid="20"/>
                                        </p:tgtEl>
                                      </p:cBhvr>
                                      <p:to x="100000" y="100000"/>
                                    </p:animScale>
                                    <p:animScale>
                                      <p:cBhvr>
                                        <p:cTn id="43" dur="26">
                                          <p:stCondLst>
                                            <p:cond delay="1808"/>
                                          </p:stCondLst>
                                        </p:cTn>
                                        <p:tgtEl>
                                          <p:spTgt spid="20"/>
                                        </p:tgtEl>
                                      </p:cBhvr>
                                      <p:to x="100000" y="95000"/>
                                    </p:animScale>
                                    <p:animScale>
                                      <p:cBhvr>
                                        <p:cTn id="44"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7" grpId="0" animBg="1"/>
      <p:bldP spid="2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9000" r="-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threePt" dir="t"/>
            </a:scene3d>
            <a:sp3d extrusionH="57150">
              <a:bevelT w="38100" h="38100"/>
            </a:sp3d>
          </a:bodyPr>
          <a:lstStyle/>
          <a:p>
            <a:r>
              <a:rPr lang="en-US" sz="4800" dirty="0" smtClean="0">
                <a:ln>
                  <a:solidFill>
                    <a:schemeClr val="accent2">
                      <a:lumMod val="75000"/>
                    </a:schemeClr>
                  </a:solidFill>
                </a:ln>
                <a:solidFill>
                  <a:schemeClr val="accent3"/>
                </a:solidFill>
                <a:latin typeface="Cooper Black" pitchFamily="18" charset="0"/>
              </a:rPr>
              <a:t>The Calendar Challenge</a:t>
            </a:r>
            <a:endParaRPr lang="en-US" sz="4800" dirty="0">
              <a:ln>
                <a:solidFill>
                  <a:schemeClr val="accent2">
                    <a:lumMod val="75000"/>
                  </a:schemeClr>
                </a:solidFill>
              </a:ln>
              <a:solidFill>
                <a:schemeClr val="accent3"/>
              </a:solidFill>
              <a:latin typeface="Cooper Black" pitchFamily="18" charset="0"/>
            </a:endParaRPr>
          </a:p>
        </p:txBody>
      </p:sp>
      <p:pic>
        <p:nvPicPr>
          <p:cNvPr id="5" name="Picture 3" descr="C:\Users\Rae\Desktop\calendar edit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565906"/>
            <a:ext cx="2590800" cy="262509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194" name="Picture 2" descr="C:\Users\Rae\Desktop\equinox tulips.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953000"/>
            <a:ext cx="9144000" cy="28829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E8A709BF-5144-4E0C-93F2-78512D165852}" type="slidenum">
              <a:rPr lang="en-US" smtClean="0"/>
              <a:t>39</a:t>
            </a:fld>
            <a:endParaRPr lang="en-US" dirty="0"/>
          </a:p>
        </p:txBody>
      </p:sp>
      <p:sp>
        <p:nvSpPr>
          <p:cNvPr id="3" name="Content Placeholder 2"/>
          <p:cNvSpPr>
            <a:spLocks noGrp="1"/>
          </p:cNvSpPr>
          <p:nvPr>
            <p:ph idx="1"/>
          </p:nvPr>
        </p:nvSpPr>
        <p:spPr>
          <a:xfrm>
            <a:off x="304800" y="1066800"/>
            <a:ext cx="8610600" cy="4830763"/>
          </a:xfrm>
        </p:spPr>
        <p:txBody>
          <a:bodyPr>
            <a:normAutofit fontScale="92500"/>
          </a:bodyPr>
          <a:lstStyle/>
          <a:p>
            <a:pPr marL="0" indent="0">
              <a:buNone/>
            </a:pPr>
            <a:r>
              <a:rPr lang="en-US" b="1" dirty="0" smtClean="0">
                <a:ln>
                  <a:solidFill>
                    <a:schemeClr val="tx1"/>
                  </a:solidFill>
                </a:ln>
                <a:solidFill>
                  <a:schemeClr val="accent2">
                    <a:lumMod val="50000"/>
                  </a:schemeClr>
                </a:solidFill>
              </a:rPr>
              <a:t>Next we are going to examine several different </a:t>
            </a:r>
            <a:br>
              <a:rPr lang="en-US" b="1" dirty="0" smtClean="0">
                <a:ln>
                  <a:solidFill>
                    <a:schemeClr val="tx1"/>
                  </a:solidFill>
                </a:ln>
                <a:solidFill>
                  <a:schemeClr val="accent2">
                    <a:lumMod val="50000"/>
                  </a:schemeClr>
                </a:solidFill>
              </a:rPr>
            </a:br>
            <a:r>
              <a:rPr lang="en-US" b="1" dirty="0" smtClean="0">
                <a:ln>
                  <a:solidFill>
                    <a:schemeClr val="tx1"/>
                  </a:solidFill>
                </a:ln>
                <a:solidFill>
                  <a:schemeClr val="accent2">
                    <a:lumMod val="50000"/>
                  </a:schemeClr>
                </a:solidFill>
              </a:rPr>
              <a:t>feast calendars searching for unity.</a:t>
            </a:r>
          </a:p>
          <a:p>
            <a:pPr marL="514350" indent="-514350">
              <a:buFont typeface="+mj-lt"/>
              <a:buAutoNum type="arabicPeriod"/>
            </a:pPr>
            <a:r>
              <a:rPr lang="en-US" b="1" dirty="0" smtClean="0">
                <a:ln>
                  <a:solidFill>
                    <a:schemeClr val="tx1"/>
                  </a:solidFill>
                </a:ln>
                <a:solidFill>
                  <a:schemeClr val="accent6">
                    <a:lumMod val="75000"/>
                  </a:schemeClr>
                </a:solidFill>
                <a:latin typeface="Comic Sans MS" pitchFamily="66" charset="0"/>
              </a:rPr>
              <a:t>Yahweh’s Assembly in </a:t>
            </a:r>
            <a:r>
              <a:rPr lang="en-US" b="1" dirty="0" err="1" smtClean="0">
                <a:ln>
                  <a:solidFill>
                    <a:schemeClr val="tx1"/>
                  </a:solidFill>
                </a:ln>
                <a:solidFill>
                  <a:schemeClr val="accent6">
                    <a:lumMod val="75000"/>
                  </a:schemeClr>
                </a:solidFill>
                <a:latin typeface="Comic Sans MS" pitchFamily="66" charset="0"/>
              </a:rPr>
              <a:t>Yahshua</a:t>
            </a:r>
            <a:r>
              <a:rPr lang="en-US" b="1" dirty="0" smtClean="0">
                <a:ln>
                  <a:solidFill>
                    <a:schemeClr val="tx1"/>
                  </a:solidFill>
                </a:ln>
                <a:solidFill>
                  <a:schemeClr val="accent6">
                    <a:lumMod val="75000"/>
                  </a:schemeClr>
                </a:solidFill>
                <a:latin typeface="Comic Sans MS" pitchFamily="66" charset="0"/>
              </a:rPr>
              <a:t> </a:t>
            </a:r>
            <a:br>
              <a:rPr lang="en-US" b="1" dirty="0" smtClean="0">
                <a:ln>
                  <a:solidFill>
                    <a:schemeClr val="tx1"/>
                  </a:solidFill>
                </a:ln>
                <a:solidFill>
                  <a:schemeClr val="accent6">
                    <a:lumMod val="75000"/>
                  </a:schemeClr>
                </a:solidFill>
                <a:latin typeface="Comic Sans MS" pitchFamily="66" charset="0"/>
              </a:rPr>
            </a:br>
            <a:r>
              <a:rPr lang="en-US" b="1" dirty="0" smtClean="0">
                <a:ln>
                  <a:solidFill>
                    <a:schemeClr val="tx1"/>
                  </a:solidFill>
                </a:ln>
                <a:solidFill>
                  <a:schemeClr val="accent6">
                    <a:lumMod val="75000"/>
                  </a:schemeClr>
                </a:solidFill>
                <a:latin typeface="Comic Sans MS" pitchFamily="66" charset="0"/>
              </a:rPr>
              <a:t>(2018 &amp; 2013) (Kingdom City, MO)</a:t>
            </a:r>
          </a:p>
          <a:p>
            <a:pPr marL="514350" indent="-514350">
              <a:buFont typeface="+mj-lt"/>
              <a:buAutoNum type="arabicPeriod"/>
            </a:pPr>
            <a:r>
              <a:rPr lang="en-US" b="1" dirty="0" smtClean="0">
                <a:ln>
                  <a:solidFill>
                    <a:schemeClr val="tx1"/>
                  </a:solidFill>
                </a:ln>
                <a:solidFill>
                  <a:srgbClr val="7030A0"/>
                </a:solidFill>
              </a:rPr>
              <a:t>Yahweh’s Restoration Calendar 2018 </a:t>
            </a:r>
            <a:br>
              <a:rPr lang="en-US" b="1" dirty="0" smtClean="0">
                <a:ln>
                  <a:solidFill>
                    <a:schemeClr val="tx1"/>
                  </a:solidFill>
                </a:ln>
                <a:solidFill>
                  <a:srgbClr val="7030A0"/>
                </a:solidFill>
              </a:rPr>
            </a:br>
            <a:r>
              <a:rPr lang="en-US" b="1" dirty="0" smtClean="0">
                <a:ln>
                  <a:solidFill>
                    <a:schemeClr val="tx1"/>
                  </a:solidFill>
                </a:ln>
                <a:solidFill>
                  <a:srgbClr val="7030A0"/>
                </a:solidFill>
              </a:rPr>
              <a:t>(Holts Summit, MO)  </a:t>
            </a:r>
          </a:p>
          <a:p>
            <a:pPr marL="514350" indent="-514350">
              <a:buFont typeface="+mj-lt"/>
              <a:buAutoNum type="arabicPeriod"/>
            </a:pPr>
            <a:r>
              <a:rPr lang="en-US" b="1" dirty="0" smtClean="0">
                <a:ln>
                  <a:solidFill>
                    <a:schemeClr val="tx1"/>
                  </a:solidFill>
                </a:ln>
                <a:solidFill>
                  <a:srgbClr val="0070C0"/>
                </a:solidFill>
              </a:rPr>
              <a:t>Lighted Way Ministries 2018 (Roseburg, Oregon) </a:t>
            </a:r>
          </a:p>
          <a:p>
            <a:pPr marL="514350" indent="-514350">
              <a:buFont typeface="+mj-lt"/>
              <a:buAutoNum type="arabicPeriod"/>
            </a:pPr>
            <a:r>
              <a:rPr lang="en-US" b="1" dirty="0" smtClean="0">
                <a:ln>
                  <a:solidFill>
                    <a:schemeClr val="tx1"/>
                  </a:solidFill>
                </a:ln>
                <a:solidFill>
                  <a:schemeClr val="tx2"/>
                </a:solidFill>
              </a:rPr>
              <a:t>Bible Explorations Calendar 2018 </a:t>
            </a:r>
            <a:br>
              <a:rPr lang="en-US" b="1" dirty="0" smtClean="0">
                <a:ln>
                  <a:solidFill>
                    <a:schemeClr val="tx1"/>
                  </a:solidFill>
                </a:ln>
                <a:solidFill>
                  <a:schemeClr val="tx2"/>
                </a:solidFill>
              </a:rPr>
            </a:br>
            <a:r>
              <a:rPr lang="en-US" b="1" dirty="0" smtClean="0">
                <a:ln>
                  <a:solidFill>
                    <a:schemeClr val="tx1"/>
                  </a:solidFill>
                </a:ln>
                <a:solidFill>
                  <a:schemeClr val="tx2"/>
                </a:solidFill>
              </a:rPr>
              <a:t>(Terra Bella, California)  </a:t>
            </a:r>
            <a:endParaRPr lang="en-US" b="1" dirty="0">
              <a:ln>
                <a:solidFill>
                  <a:schemeClr val="tx1"/>
                </a:solidFill>
              </a:ln>
              <a:solidFill>
                <a:schemeClr val="tx2"/>
              </a:solidFill>
            </a:endParaRPr>
          </a:p>
        </p:txBody>
      </p:sp>
      <p:pic>
        <p:nvPicPr>
          <p:cNvPr id="7" name="Picture 5"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8800" y="434340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7033383" y="4837093"/>
            <a:ext cx="2186817" cy="954107"/>
          </a:xfrm>
          <a:prstGeom prst="rect">
            <a:avLst/>
          </a:prstGeom>
          <a:noFill/>
        </p:spPr>
        <p:txBody>
          <a:bodyPr wrap="none" lIns="91440" tIns="45720" rIns="91440" bIns="45720">
            <a:spAutoFit/>
          </a:bodyPr>
          <a:lstStyle/>
          <a:p>
            <a:pPr algn="ct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Will there </a:t>
            </a:r>
            <a:b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be unity?</a:t>
            </a:r>
            <a:endPar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endParaRPr>
          </a:p>
        </p:txBody>
      </p:sp>
    </p:spTree>
    <p:extLst>
      <p:ext uri="{BB962C8B-B14F-4D97-AF65-F5344CB8AC3E}">
        <p14:creationId xmlns:p14="http://schemas.microsoft.com/office/powerpoint/2010/main" val="4311699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cxnSp>
        <p:nvCxnSpPr>
          <p:cNvPr id="9" name="Straight Arrow Connector 8"/>
          <p:cNvCxnSpPr/>
          <p:nvPr/>
        </p:nvCxnSpPr>
        <p:spPr>
          <a:xfrm flipV="1">
            <a:off x="1066801" y="1944059"/>
            <a:ext cx="4800599" cy="494341"/>
          </a:xfrm>
          <a:prstGeom prst="straightConnector1">
            <a:avLst/>
          </a:prstGeom>
          <a:ln w="5715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E8A709BF-5144-4E0C-93F2-78512D165852}" type="slidenum">
              <a:rPr lang="en-US" smtClean="0"/>
              <a:t>40</a:t>
            </a:fld>
            <a:endParaRPr lang="en-US"/>
          </a:p>
        </p:txBody>
      </p:sp>
      <p:sp>
        <p:nvSpPr>
          <p:cNvPr id="3" name="Rounded Rectangle 2"/>
          <p:cNvSpPr/>
          <p:nvPr/>
        </p:nvSpPr>
        <p:spPr>
          <a:xfrm>
            <a:off x="7376160" y="1653541"/>
            <a:ext cx="410036" cy="290518"/>
          </a:xfrm>
          <a:prstGeom prst="roundRect">
            <a:avLst/>
          </a:prstGeom>
          <a:noFill/>
          <a:ln w="76200">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52401" y="2369055"/>
            <a:ext cx="914400" cy="394227"/>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8001000" y="1676400"/>
            <a:ext cx="990600" cy="428636"/>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505201" y="228599"/>
            <a:ext cx="1066800" cy="685801"/>
          </a:xfrm>
          <a:prstGeom prst="roundRect">
            <a:avLst/>
          </a:prstGeom>
          <a:noFill/>
          <a:ln w="76200">
            <a:solidFill>
              <a:schemeClr val="accent4">
                <a:lumMod val="60000"/>
                <a:lumOff val="40000"/>
              </a:schemeClr>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81294" y="3612055"/>
            <a:ext cx="6736080" cy="1384995"/>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r>
              <a:rPr lang="en-US" sz="2000" b="1" dirty="0" smtClean="0">
                <a:solidFill>
                  <a:srgbClr val="0070C0"/>
                </a:solidFill>
              </a:rPr>
              <a:t>Yahweh’s Assembly in </a:t>
            </a:r>
            <a:r>
              <a:rPr lang="en-US" sz="2000" b="1" dirty="0" err="1" smtClean="0">
                <a:solidFill>
                  <a:srgbClr val="0070C0"/>
                </a:solidFill>
              </a:rPr>
              <a:t>Yahshua</a:t>
            </a:r>
            <a:r>
              <a:rPr lang="en-US" sz="2000" b="1" dirty="0" smtClean="0">
                <a:solidFill>
                  <a:srgbClr val="0070C0"/>
                </a:solidFill>
              </a:rPr>
              <a:t> </a:t>
            </a:r>
            <a:r>
              <a:rPr lang="en-US" sz="1600" b="1" dirty="0" smtClean="0">
                <a:solidFill>
                  <a:srgbClr val="0070C0"/>
                </a:solidFill>
              </a:rPr>
              <a:t>(Missouri) </a:t>
            </a:r>
            <a:r>
              <a:rPr lang="en-US" sz="2000" b="1" dirty="0" smtClean="0">
                <a:solidFill>
                  <a:srgbClr val="0070C0"/>
                </a:solidFill>
              </a:rPr>
              <a:t>– Calendar for 2018: </a:t>
            </a:r>
          </a:p>
          <a:p>
            <a:pPr marL="342900" indent="-342900">
              <a:buAutoNum type="arabicPeriod"/>
            </a:pPr>
            <a:r>
              <a:rPr lang="en-US" sz="1600" b="1" dirty="0" smtClean="0">
                <a:solidFill>
                  <a:srgbClr val="006600"/>
                </a:solidFill>
              </a:rPr>
              <a:t>There is nothing on this calendar to tell you they use </a:t>
            </a:r>
            <a:r>
              <a:rPr lang="en-US" sz="1600" b="1" dirty="0" err="1" smtClean="0">
                <a:solidFill>
                  <a:srgbClr val="006600"/>
                </a:solidFill>
              </a:rPr>
              <a:t>equi</a:t>
            </a:r>
            <a:r>
              <a:rPr lang="en-US" sz="1600" b="1" dirty="0" smtClean="0">
                <a:solidFill>
                  <a:srgbClr val="006600"/>
                </a:solidFill>
              </a:rPr>
              <a:t>-lux – Mar 17.</a:t>
            </a:r>
          </a:p>
          <a:p>
            <a:pPr marL="342900" indent="-342900">
              <a:buAutoNum type="arabicPeriod"/>
            </a:pPr>
            <a:r>
              <a:rPr lang="en-US" sz="1600" b="1" dirty="0" smtClean="0">
                <a:solidFill>
                  <a:srgbClr val="0070C0"/>
                </a:solidFill>
              </a:rPr>
              <a:t>The next crescent moon is Mar 18</a:t>
            </a:r>
            <a:r>
              <a:rPr lang="en-US" sz="1600" b="1" baseline="30000" dirty="0" smtClean="0">
                <a:solidFill>
                  <a:srgbClr val="0070C0"/>
                </a:solidFill>
              </a:rPr>
              <a:t>th</a:t>
            </a:r>
            <a:r>
              <a:rPr lang="en-US" sz="1600" b="1" dirty="0" smtClean="0">
                <a:solidFill>
                  <a:srgbClr val="0070C0"/>
                </a:solidFill>
              </a:rPr>
              <a:t>.  </a:t>
            </a:r>
          </a:p>
          <a:p>
            <a:pPr marL="342900" indent="-342900">
              <a:buAutoNum type="arabicPeriod"/>
            </a:pPr>
            <a:r>
              <a:rPr lang="en-US" sz="1600" b="1" dirty="0" smtClean="0">
                <a:solidFill>
                  <a:srgbClr val="C00000"/>
                </a:solidFill>
              </a:rPr>
              <a:t>Then they count 14 days from the </a:t>
            </a:r>
            <a:r>
              <a:rPr lang="en-US" sz="1600" b="1" u="sng" dirty="0" smtClean="0">
                <a:solidFill>
                  <a:srgbClr val="C00000"/>
                </a:solidFill>
              </a:rPr>
              <a:t>winter</a:t>
            </a:r>
            <a:r>
              <a:rPr lang="en-US" sz="1600" b="1" dirty="0" smtClean="0">
                <a:solidFill>
                  <a:srgbClr val="C00000"/>
                </a:solidFill>
              </a:rPr>
              <a:t> sliver moon to the full </a:t>
            </a:r>
            <a:r>
              <a:rPr lang="en-US" sz="1600" b="1" dirty="0">
                <a:solidFill>
                  <a:srgbClr val="C00000"/>
                </a:solidFill>
              </a:rPr>
              <a:t>m</a:t>
            </a:r>
            <a:r>
              <a:rPr lang="en-US" sz="1600" b="1" dirty="0" smtClean="0">
                <a:solidFill>
                  <a:srgbClr val="C00000"/>
                </a:solidFill>
              </a:rPr>
              <a:t>oon.</a:t>
            </a:r>
          </a:p>
          <a:p>
            <a:pPr marL="342900" indent="-342900">
              <a:buAutoNum type="arabicPeriod"/>
            </a:pPr>
            <a:r>
              <a:rPr lang="en-US" sz="1600" b="1" dirty="0" smtClean="0">
                <a:solidFill>
                  <a:srgbClr val="C00000"/>
                </a:solidFill>
              </a:rPr>
              <a:t>Passover begins at sunset on Mar 31</a:t>
            </a:r>
            <a:r>
              <a:rPr lang="en-US" sz="1600" b="1" baseline="30000" dirty="0" smtClean="0">
                <a:solidFill>
                  <a:srgbClr val="C00000"/>
                </a:solidFill>
              </a:rPr>
              <a:t>st</a:t>
            </a:r>
            <a:r>
              <a:rPr lang="en-US" sz="1600" b="1" dirty="0" smtClean="0">
                <a:solidFill>
                  <a:srgbClr val="C00000"/>
                </a:solidFill>
              </a:rPr>
              <a:t>. </a:t>
            </a:r>
          </a:p>
        </p:txBody>
      </p:sp>
    </p:spTree>
    <p:extLst>
      <p:ext uri="{BB962C8B-B14F-4D97-AF65-F5344CB8AC3E}">
        <p14:creationId xmlns:p14="http://schemas.microsoft.com/office/powerpoint/2010/main" val="567035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heel(1)">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Effect transition="in" filter="wipe(left)">
                                      <p:cBhvr>
                                        <p:cTn id="29" dur="2000"/>
                                        <p:tgtEl>
                                          <p:spTgt spid="8">
                                            <p:txEl>
                                              <p:pRg st="1" end="1"/>
                                            </p:txEl>
                                          </p:spTgt>
                                        </p:tgtEl>
                                      </p:cBhvr>
                                    </p:animEffect>
                                  </p:childTnLst>
                                </p:cTn>
                              </p:par>
                            </p:childTnLst>
                          </p:cTn>
                        </p:par>
                        <p:par>
                          <p:cTn id="30" fill="hold">
                            <p:stCondLst>
                              <p:cond delay="2000"/>
                            </p:stCondLst>
                            <p:childTnLst>
                              <p:par>
                                <p:cTn id="31" presetID="26"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80">
                                          <p:stCondLst>
                                            <p:cond delay="0"/>
                                          </p:stCondLst>
                                        </p:cTn>
                                        <p:tgtEl>
                                          <p:spTgt spid="3"/>
                                        </p:tgtEl>
                                      </p:cBhvr>
                                    </p:animEffect>
                                    <p:anim calcmode="lin" valueType="num">
                                      <p:cBhvr>
                                        <p:cTn id="3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gtEl>
                                      </p:cBhvr>
                                      <p:to x="100000" y="60000"/>
                                    </p:animScale>
                                    <p:animScale>
                                      <p:cBhvr>
                                        <p:cTn id="40" dur="166" decel="50000">
                                          <p:stCondLst>
                                            <p:cond delay="676"/>
                                          </p:stCondLst>
                                        </p:cTn>
                                        <p:tgtEl>
                                          <p:spTgt spid="3"/>
                                        </p:tgtEl>
                                      </p:cBhvr>
                                      <p:to x="100000" y="100000"/>
                                    </p:animScale>
                                    <p:animScale>
                                      <p:cBhvr>
                                        <p:cTn id="41" dur="26">
                                          <p:stCondLst>
                                            <p:cond delay="1312"/>
                                          </p:stCondLst>
                                        </p:cTn>
                                        <p:tgtEl>
                                          <p:spTgt spid="3"/>
                                        </p:tgtEl>
                                      </p:cBhvr>
                                      <p:to x="100000" y="80000"/>
                                    </p:animScale>
                                    <p:animScale>
                                      <p:cBhvr>
                                        <p:cTn id="42" dur="166" decel="50000">
                                          <p:stCondLst>
                                            <p:cond delay="1338"/>
                                          </p:stCondLst>
                                        </p:cTn>
                                        <p:tgtEl>
                                          <p:spTgt spid="3"/>
                                        </p:tgtEl>
                                      </p:cBhvr>
                                      <p:to x="100000" y="100000"/>
                                    </p:animScale>
                                    <p:animScale>
                                      <p:cBhvr>
                                        <p:cTn id="43" dur="26">
                                          <p:stCondLst>
                                            <p:cond delay="1642"/>
                                          </p:stCondLst>
                                        </p:cTn>
                                        <p:tgtEl>
                                          <p:spTgt spid="3"/>
                                        </p:tgtEl>
                                      </p:cBhvr>
                                      <p:to x="100000" y="90000"/>
                                    </p:animScale>
                                    <p:animScale>
                                      <p:cBhvr>
                                        <p:cTn id="44" dur="166" decel="50000">
                                          <p:stCondLst>
                                            <p:cond delay="1668"/>
                                          </p:stCondLst>
                                        </p:cTn>
                                        <p:tgtEl>
                                          <p:spTgt spid="3"/>
                                        </p:tgtEl>
                                      </p:cBhvr>
                                      <p:to x="100000" y="100000"/>
                                    </p:animScale>
                                    <p:animScale>
                                      <p:cBhvr>
                                        <p:cTn id="45" dur="26">
                                          <p:stCondLst>
                                            <p:cond delay="1808"/>
                                          </p:stCondLst>
                                        </p:cTn>
                                        <p:tgtEl>
                                          <p:spTgt spid="3"/>
                                        </p:tgtEl>
                                      </p:cBhvr>
                                      <p:to x="100000" y="95000"/>
                                    </p:animScale>
                                    <p:animScale>
                                      <p:cBhvr>
                                        <p:cTn id="46" dur="166" decel="50000">
                                          <p:stCondLst>
                                            <p:cond delay="1834"/>
                                          </p:stCondLst>
                                        </p:cTn>
                                        <p:tgtEl>
                                          <p:spTgt spid="3"/>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8">
                                            <p:txEl>
                                              <p:pRg st="2" end="2"/>
                                            </p:txEl>
                                          </p:spTgt>
                                        </p:tgtEl>
                                        <p:attrNameLst>
                                          <p:attrName>style.visibility</p:attrName>
                                        </p:attrNameLst>
                                      </p:cBhvr>
                                      <p:to>
                                        <p:strVal val="visible"/>
                                      </p:to>
                                    </p:set>
                                    <p:animEffect transition="in" filter="wipe(left)">
                                      <p:cBhvr>
                                        <p:cTn id="51" dur="2000"/>
                                        <p:tgtEl>
                                          <p:spTgt spid="8">
                                            <p:txEl>
                                              <p:pRg st="2" end="2"/>
                                            </p:txEl>
                                          </p:spTgt>
                                        </p:tgtEl>
                                      </p:cBhvr>
                                    </p:animEffect>
                                  </p:childTnLst>
                                </p:cTn>
                              </p:par>
                            </p:childTnLst>
                          </p:cTn>
                        </p:par>
                        <p:par>
                          <p:cTn id="52" fill="hold">
                            <p:stCondLst>
                              <p:cond delay="2000"/>
                            </p:stCondLst>
                            <p:childTnLst>
                              <p:par>
                                <p:cTn id="53" presetID="26"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par>
                          <p:cTn id="69" fill="hold">
                            <p:stCondLst>
                              <p:cond delay="4000"/>
                            </p:stCondLst>
                            <p:childTnLst>
                              <p:par>
                                <p:cTn id="70" presetID="22" presetClass="entr" presetSubtype="8" fill="hold"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left)">
                                      <p:cBhvr>
                                        <p:cTn id="72" dur="20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8">
                                            <p:txEl>
                                              <p:pRg st="3" end="3"/>
                                            </p:txEl>
                                          </p:spTgt>
                                        </p:tgtEl>
                                        <p:attrNameLst>
                                          <p:attrName>style.visibility</p:attrName>
                                        </p:attrNameLst>
                                      </p:cBhvr>
                                      <p:to>
                                        <p:strVal val="visible"/>
                                      </p:to>
                                    </p:set>
                                    <p:animEffect transition="in" filter="wipe(left)">
                                      <p:cBhvr>
                                        <p:cTn id="77" dur="2000"/>
                                        <p:tgtEl>
                                          <p:spTgt spid="8">
                                            <p:txEl>
                                              <p:pRg st="3" end="3"/>
                                            </p:txEl>
                                          </p:spTgt>
                                        </p:tgtEl>
                                      </p:cBhvr>
                                    </p:animEffect>
                                  </p:childTnLst>
                                </p:cTn>
                              </p:par>
                            </p:childTnLst>
                          </p:cTn>
                        </p:par>
                        <p:par>
                          <p:cTn id="78" fill="hold">
                            <p:stCondLst>
                              <p:cond delay="2000"/>
                            </p:stCondLst>
                            <p:childTnLst>
                              <p:par>
                                <p:cTn id="79" presetID="22" presetClass="entr" presetSubtype="8" fill="hold" nodeType="afterEffect">
                                  <p:stCondLst>
                                    <p:cond delay="0"/>
                                  </p:stCondLst>
                                  <p:childTnLst>
                                    <p:set>
                                      <p:cBhvr>
                                        <p:cTn id="80" dur="1" fill="hold">
                                          <p:stCondLst>
                                            <p:cond delay="0"/>
                                          </p:stCondLst>
                                        </p:cTn>
                                        <p:tgtEl>
                                          <p:spTgt spid="8">
                                            <p:txEl>
                                              <p:pRg st="4" end="4"/>
                                            </p:txEl>
                                          </p:spTgt>
                                        </p:tgtEl>
                                        <p:attrNameLst>
                                          <p:attrName>style.visibility</p:attrName>
                                        </p:attrNameLst>
                                      </p:cBhvr>
                                      <p:to>
                                        <p:strVal val="visible"/>
                                      </p:to>
                                    </p:set>
                                    <p:animEffect transition="in" filter="wipe(left)">
                                      <p:cBhvr>
                                        <p:cTn id="81" dur="2000"/>
                                        <p:tgtEl>
                                          <p:spTgt spid="8">
                                            <p:txEl>
                                              <p:pRg st="4" end="4"/>
                                            </p:txEl>
                                          </p:spTgt>
                                        </p:tgtEl>
                                      </p:cBhvr>
                                    </p:animEffect>
                                  </p:childTnLst>
                                </p:cTn>
                              </p:par>
                            </p:childTnLst>
                          </p:cTn>
                        </p:par>
                        <p:par>
                          <p:cTn id="82" fill="hold">
                            <p:stCondLst>
                              <p:cond delay="4000"/>
                            </p:stCondLst>
                            <p:childTnLst>
                              <p:par>
                                <p:cTn id="83" presetID="21" presetClass="entr" presetSubtype="1" fill="hold" grpId="0"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heel(1)">
                                      <p:cBhvr>
                                        <p:cTn id="85" dur="2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7"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41</a:t>
            </a:fld>
            <a:endParaRPr lang="en-US"/>
          </a:p>
        </p:txBody>
      </p:sp>
      <p:pic>
        <p:nvPicPr>
          <p:cNvPr id="6" name="Picture 8" descr="C:\Users\Rae\Pictures\2018 yaia blu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 y="2458720"/>
            <a:ext cx="9067800" cy="4343400"/>
          </a:xfrm>
          <a:prstGeom prst="round2DiagRect">
            <a:avLst>
              <a:gd name="adj1" fmla="val 16667"/>
              <a:gd name="adj2" fmla="val 0"/>
            </a:avLst>
          </a:prstGeom>
          <a:ln w="88900" cap="sq">
            <a:solidFill>
              <a:schemeClr val="accent3"/>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5" name="Oval 4"/>
          <p:cNvSpPr/>
          <p:nvPr/>
        </p:nvSpPr>
        <p:spPr>
          <a:xfrm>
            <a:off x="8077200" y="3601720"/>
            <a:ext cx="381000" cy="381000"/>
          </a:xfrm>
          <a:prstGeom prst="ellipse">
            <a:avLst/>
          </a:prstGeom>
          <a:noFill/>
          <a:ln w="7620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106160" y="3810000"/>
            <a:ext cx="381000" cy="381000"/>
          </a:xfrm>
          <a:prstGeom prst="ellipse">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19760" y="5095240"/>
            <a:ext cx="381000" cy="381000"/>
          </a:xfrm>
          <a:prstGeom prst="ellipse">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86180" y="1082457"/>
            <a:ext cx="6736080" cy="1631216"/>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r>
              <a:rPr lang="en-US" sz="2000" b="1" dirty="0" smtClean="0">
                <a:solidFill>
                  <a:srgbClr val="0070C0"/>
                </a:solidFill>
              </a:rPr>
              <a:t>Yahweh’s Assembly in </a:t>
            </a:r>
            <a:r>
              <a:rPr lang="en-US" sz="2000" b="1" dirty="0" err="1" smtClean="0">
                <a:solidFill>
                  <a:srgbClr val="0070C0"/>
                </a:solidFill>
              </a:rPr>
              <a:t>Yahshua</a:t>
            </a:r>
            <a:r>
              <a:rPr lang="en-US" sz="2000" b="1" dirty="0" smtClean="0">
                <a:solidFill>
                  <a:srgbClr val="0070C0"/>
                </a:solidFill>
              </a:rPr>
              <a:t> – Calendar for 2018: </a:t>
            </a:r>
          </a:p>
          <a:p>
            <a:pPr marL="342900" indent="-342900">
              <a:buAutoNum type="arabicPeriod"/>
            </a:pPr>
            <a:r>
              <a:rPr lang="en-US" sz="1600" b="1" dirty="0" smtClean="0">
                <a:solidFill>
                  <a:srgbClr val="006600"/>
                </a:solidFill>
              </a:rPr>
              <a:t>This calendar substitutes the Mar 17</a:t>
            </a:r>
            <a:r>
              <a:rPr lang="en-US" sz="1600" b="1" baseline="30000" dirty="0" smtClean="0">
                <a:solidFill>
                  <a:srgbClr val="006600"/>
                </a:solidFill>
              </a:rPr>
              <a:t>th</a:t>
            </a:r>
            <a:r>
              <a:rPr lang="en-US" sz="1600" b="1" dirty="0" smtClean="0">
                <a:solidFill>
                  <a:srgbClr val="006600"/>
                </a:solidFill>
              </a:rPr>
              <a:t> </a:t>
            </a:r>
            <a:r>
              <a:rPr lang="en-US" sz="1600" b="1" dirty="0" err="1" smtClean="0">
                <a:solidFill>
                  <a:srgbClr val="006600"/>
                </a:solidFill>
              </a:rPr>
              <a:t>equi</a:t>
            </a:r>
            <a:r>
              <a:rPr lang="en-US" sz="1600" b="1" dirty="0" smtClean="0">
                <a:solidFill>
                  <a:srgbClr val="006600"/>
                </a:solidFill>
              </a:rPr>
              <a:t>-lux as the </a:t>
            </a:r>
            <a:r>
              <a:rPr lang="en-US" sz="1600" b="1" i="1" dirty="0" smtClean="0">
                <a:solidFill>
                  <a:srgbClr val="006600"/>
                </a:solidFill>
              </a:rPr>
              <a:t>tequfah</a:t>
            </a:r>
            <a:r>
              <a:rPr lang="en-US" sz="1600" b="1" dirty="0" smtClean="0">
                <a:solidFill>
                  <a:srgbClr val="006600"/>
                </a:solidFill>
              </a:rPr>
              <a:t> alternative.  </a:t>
            </a:r>
            <a:br>
              <a:rPr lang="en-US" sz="1600" b="1" dirty="0" smtClean="0">
                <a:solidFill>
                  <a:srgbClr val="006600"/>
                </a:solidFill>
              </a:rPr>
            </a:br>
            <a:r>
              <a:rPr lang="en-US" sz="1600" b="1" dirty="0" smtClean="0">
                <a:solidFill>
                  <a:srgbClr val="006600"/>
                </a:solidFill>
              </a:rPr>
              <a:t>(There’s no mention of this anywhere in the calendar information.) </a:t>
            </a:r>
          </a:p>
          <a:p>
            <a:pPr marL="342900" indent="-342900">
              <a:buAutoNum type="arabicPeriod"/>
            </a:pPr>
            <a:r>
              <a:rPr lang="en-US" sz="1600" b="1" dirty="0" smtClean="0">
                <a:solidFill>
                  <a:srgbClr val="0070C0"/>
                </a:solidFill>
              </a:rPr>
              <a:t>The next crescent moon is Mar 18</a:t>
            </a:r>
            <a:r>
              <a:rPr lang="en-US" sz="1600" b="1" baseline="30000" dirty="0" smtClean="0">
                <a:solidFill>
                  <a:srgbClr val="0070C0"/>
                </a:solidFill>
              </a:rPr>
              <a:t>th</a:t>
            </a:r>
            <a:r>
              <a:rPr lang="en-US" sz="1600" b="1" dirty="0" smtClean="0">
                <a:solidFill>
                  <a:srgbClr val="0070C0"/>
                </a:solidFill>
              </a:rPr>
              <a:t>. </a:t>
            </a:r>
          </a:p>
          <a:p>
            <a:pPr marL="342900" indent="-342900">
              <a:buAutoNum type="arabicPeriod"/>
            </a:pPr>
            <a:r>
              <a:rPr lang="en-US" sz="1600" b="1" dirty="0" smtClean="0">
                <a:solidFill>
                  <a:srgbClr val="C00000"/>
                </a:solidFill>
              </a:rPr>
              <a:t>Then they count 14 days from the </a:t>
            </a:r>
            <a:r>
              <a:rPr lang="en-US" sz="1600" b="1" u="sng" dirty="0" smtClean="0">
                <a:solidFill>
                  <a:srgbClr val="C00000"/>
                </a:solidFill>
              </a:rPr>
              <a:t>winter</a:t>
            </a:r>
            <a:r>
              <a:rPr lang="en-US" sz="1600" b="1" dirty="0" smtClean="0">
                <a:solidFill>
                  <a:srgbClr val="C00000"/>
                </a:solidFill>
              </a:rPr>
              <a:t> sliver moon to the Full Moon.</a:t>
            </a:r>
          </a:p>
          <a:p>
            <a:pPr marL="342900" indent="-342900">
              <a:buAutoNum type="arabicPeriod"/>
            </a:pPr>
            <a:r>
              <a:rPr lang="en-US" sz="1600" b="1" dirty="0" smtClean="0">
                <a:solidFill>
                  <a:srgbClr val="C00000"/>
                </a:solidFill>
              </a:rPr>
              <a:t>Passover DAY is on Apr 1</a:t>
            </a:r>
            <a:r>
              <a:rPr lang="en-US" sz="1600" b="1" baseline="30000" dirty="0" smtClean="0">
                <a:solidFill>
                  <a:srgbClr val="C00000"/>
                </a:solidFill>
              </a:rPr>
              <a:t>st</a:t>
            </a:r>
            <a:r>
              <a:rPr lang="en-US" sz="1600" b="1" dirty="0">
                <a:solidFill>
                  <a:srgbClr val="C00000"/>
                </a:solidFill>
              </a:rPr>
              <a:t> </a:t>
            </a:r>
            <a:r>
              <a:rPr lang="en-US" sz="1600" b="1" u="sng" dirty="0" smtClean="0">
                <a:solidFill>
                  <a:srgbClr val="C00000"/>
                </a:solidFill>
              </a:rPr>
              <a:t>together</a:t>
            </a:r>
            <a:r>
              <a:rPr lang="en-US" sz="1600" b="1" dirty="0" smtClean="0">
                <a:solidFill>
                  <a:srgbClr val="C00000"/>
                </a:solidFill>
              </a:rPr>
              <a:t> with Easter. </a:t>
            </a:r>
          </a:p>
        </p:txBody>
      </p:sp>
      <p:sp>
        <p:nvSpPr>
          <p:cNvPr id="10" name="Rounded Rectangle 9"/>
          <p:cNvSpPr/>
          <p:nvPr/>
        </p:nvSpPr>
        <p:spPr>
          <a:xfrm>
            <a:off x="3505201" y="228599"/>
            <a:ext cx="1066800" cy="685801"/>
          </a:xfrm>
          <a:prstGeom prst="roundRect">
            <a:avLst/>
          </a:prstGeom>
          <a:noFill/>
          <a:ln w="76200">
            <a:solidFill>
              <a:schemeClr val="accent4">
                <a:lumMod val="60000"/>
                <a:lumOff val="40000"/>
              </a:schemeClr>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874520" y="4754940"/>
            <a:ext cx="6736080" cy="1569660"/>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pPr marL="342900" indent="-342900">
              <a:buFont typeface="+mj-lt"/>
              <a:buAutoNum type="arabicPeriod" startAt="5"/>
            </a:pPr>
            <a:r>
              <a:rPr lang="en-US" sz="1600" b="1" dirty="0" smtClean="0">
                <a:solidFill>
                  <a:srgbClr val="C00000"/>
                </a:solidFill>
              </a:rPr>
              <a:t>This calculation is chosen so Passover is not celebrated at the end of Apr.</a:t>
            </a:r>
          </a:p>
          <a:p>
            <a:pPr marL="342900" indent="-342900">
              <a:buFont typeface="+mj-lt"/>
              <a:buAutoNum type="arabicPeriod" startAt="5"/>
            </a:pPr>
            <a:r>
              <a:rPr lang="en-US" sz="1600" b="1" dirty="0" smtClean="0">
                <a:solidFill>
                  <a:srgbClr val="C00000"/>
                </a:solidFill>
              </a:rPr>
              <a:t>The excuse of many </a:t>
            </a:r>
            <a:r>
              <a:rPr lang="en-US" sz="1600" b="1" dirty="0" err="1" smtClean="0">
                <a:solidFill>
                  <a:srgbClr val="C00000"/>
                </a:solidFill>
              </a:rPr>
              <a:t>equi</a:t>
            </a:r>
            <a:r>
              <a:rPr lang="en-US" sz="1600" b="1" dirty="0" smtClean="0">
                <a:solidFill>
                  <a:srgbClr val="C00000"/>
                </a:solidFill>
              </a:rPr>
              <a:t>-lux based calendars is:  to celebrate Passover at a more reasonable time of the year, as they feel end of Apr or early May is way too late.  </a:t>
            </a:r>
          </a:p>
          <a:p>
            <a:r>
              <a:rPr lang="en-US" sz="1600" b="1" dirty="0" smtClean="0">
                <a:solidFill>
                  <a:srgbClr val="0070C0"/>
                </a:solidFill>
              </a:rPr>
              <a:t>Note:  It certainly is way too late to celebrate Passover, </a:t>
            </a:r>
            <a:r>
              <a:rPr lang="en-US" sz="1600" b="1" u="sng" dirty="0" smtClean="0">
                <a:solidFill>
                  <a:srgbClr val="0070C0"/>
                </a:solidFill>
              </a:rPr>
              <a:t>but</a:t>
            </a:r>
            <a:r>
              <a:rPr lang="en-US" sz="1600" b="1" dirty="0" smtClean="0">
                <a:solidFill>
                  <a:srgbClr val="0070C0"/>
                </a:solidFill>
              </a:rPr>
              <a:t> is this the Scriptural method to correct the problem? </a:t>
            </a:r>
            <a:endParaRPr lang="en-US" sz="1600" b="1" dirty="0">
              <a:solidFill>
                <a:srgbClr val="0070C0"/>
              </a:solidFill>
            </a:endParaRPr>
          </a:p>
        </p:txBody>
      </p:sp>
    </p:spTree>
    <p:extLst>
      <p:ext uri="{BB962C8B-B14F-4D97-AF65-F5344CB8AC3E}">
        <p14:creationId xmlns:p14="http://schemas.microsoft.com/office/powerpoint/2010/main" val="42261033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250"/>
                                        <p:tgtEl>
                                          <p:spTgt spid="7"/>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left)">
                                      <p:cBhvr>
                                        <p:cTn id="16" dur="175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wipe(left)">
                                      <p:cBhvr>
                                        <p:cTn id="21" dur="1750"/>
                                        <p:tgtEl>
                                          <p:spTgt spid="7">
                                            <p:txEl>
                                              <p:pRg st="1" end="1"/>
                                            </p:txEl>
                                          </p:spTgt>
                                        </p:tgtEl>
                                      </p:cBhvr>
                                    </p:animEffect>
                                  </p:childTnLst>
                                </p:cTn>
                              </p:par>
                            </p:childTnLst>
                          </p:cTn>
                        </p:par>
                        <p:par>
                          <p:cTn id="22" fill="hold">
                            <p:stCondLst>
                              <p:cond delay="1750"/>
                            </p:stCondLst>
                            <p:childTnLst>
                              <p:par>
                                <p:cTn id="23" presetID="26"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7">
                                            <p:txEl>
                                              <p:pRg st="2" end="2"/>
                                            </p:txEl>
                                          </p:spTgt>
                                        </p:tgtEl>
                                        <p:attrNameLst>
                                          <p:attrName>style.visibility</p:attrName>
                                        </p:attrNameLst>
                                      </p:cBhvr>
                                      <p:to>
                                        <p:strVal val="visible"/>
                                      </p:to>
                                    </p:set>
                                    <p:animEffect transition="in" filter="wipe(left)">
                                      <p:cBhvr>
                                        <p:cTn id="43" dur="1750"/>
                                        <p:tgtEl>
                                          <p:spTgt spid="7">
                                            <p:txEl>
                                              <p:pRg st="2" end="2"/>
                                            </p:txEl>
                                          </p:spTgt>
                                        </p:tgtEl>
                                      </p:cBhvr>
                                    </p:animEffect>
                                  </p:childTnLst>
                                </p:cTn>
                              </p:par>
                            </p:childTnLst>
                          </p:cTn>
                        </p:par>
                        <p:par>
                          <p:cTn id="44" fill="hold">
                            <p:stCondLst>
                              <p:cond delay="1750"/>
                            </p:stCondLst>
                            <p:childTnLst>
                              <p:par>
                                <p:cTn id="45" presetID="26"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80">
                                          <p:stCondLst>
                                            <p:cond delay="0"/>
                                          </p:stCondLst>
                                        </p:cTn>
                                        <p:tgtEl>
                                          <p:spTgt spid="8"/>
                                        </p:tgtEl>
                                      </p:cBhvr>
                                    </p:animEffect>
                                    <p:anim calcmode="lin" valueType="num">
                                      <p:cBhvr>
                                        <p:cTn id="4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3" dur="26">
                                          <p:stCondLst>
                                            <p:cond delay="650"/>
                                          </p:stCondLst>
                                        </p:cTn>
                                        <p:tgtEl>
                                          <p:spTgt spid="8"/>
                                        </p:tgtEl>
                                      </p:cBhvr>
                                      <p:to x="100000" y="60000"/>
                                    </p:animScale>
                                    <p:animScale>
                                      <p:cBhvr>
                                        <p:cTn id="54" dur="166" decel="50000">
                                          <p:stCondLst>
                                            <p:cond delay="676"/>
                                          </p:stCondLst>
                                        </p:cTn>
                                        <p:tgtEl>
                                          <p:spTgt spid="8"/>
                                        </p:tgtEl>
                                      </p:cBhvr>
                                      <p:to x="100000" y="100000"/>
                                    </p:animScale>
                                    <p:animScale>
                                      <p:cBhvr>
                                        <p:cTn id="55" dur="26">
                                          <p:stCondLst>
                                            <p:cond delay="1312"/>
                                          </p:stCondLst>
                                        </p:cTn>
                                        <p:tgtEl>
                                          <p:spTgt spid="8"/>
                                        </p:tgtEl>
                                      </p:cBhvr>
                                      <p:to x="100000" y="80000"/>
                                    </p:animScale>
                                    <p:animScale>
                                      <p:cBhvr>
                                        <p:cTn id="56" dur="166" decel="50000">
                                          <p:stCondLst>
                                            <p:cond delay="1338"/>
                                          </p:stCondLst>
                                        </p:cTn>
                                        <p:tgtEl>
                                          <p:spTgt spid="8"/>
                                        </p:tgtEl>
                                      </p:cBhvr>
                                      <p:to x="100000" y="100000"/>
                                    </p:animScale>
                                    <p:animScale>
                                      <p:cBhvr>
                                        <p:cTn id="57" dur="26">
                                          <p:stCondLst>
                                            <p:cond delay="1642"/>
                                          </p:stCondLst>
                                        </p:cTn>
                                        <p:tgtEl>
                                          <p:spTgt spid="8"/>
                                        </p:tgtEl>
                                      </p:cBhvr>
                                      <p:to x="100000" y="90000"/>
                                    </p:animScale>
                                    <p:animScale>
                                      <p:cBhvr>
                                        <p:cTn id="58" dur="166" decel="50000">
                                          <p:stCondLst>
                                            <p:cond delay="1668"/>
                                          </p:stCondLst>
                                        </p:cTn>
                                        <p:tgtEl>
                                          <p:spTgt spid="8"/>
                                        </p:tgtEl>
                                      </p:cBhvr>
                                      <p:to x="100000" y="100000"/>
                                    </p:animScale>
                                    <p:animScale>
                                      <p:cBhvr>
                                        <p:cTn id="59" dur="26">
                                          <p:stCondLst>
                                            <p:cond delay="1808"/>
                                          </p:stCondLst>
                                        </p:cTn>
                                        <p:tgtEl>
                                          <p:spTgt spid="8"/>
                                        </p:tgtEl>
                                      </p:cBhvr>
                                      <p:to x="100000" y="95000"/>
                                    </p:animScale>
                                    <p:animScale>
                                      <p:cBhvr>
                                        <p:cTn id="60" dur="166" decel="50000">
                                          <p:stCondLst>
                                            <p:cond delay="1834"/>
                                          </p:stCondLst>
                                        </p:cTn>
                                        <p:tgtEl>
                                          <p:spTgt spid="8"/>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7">
                                            <p:txEl>
                                              <p:pRg st="3" end="3"/>
                                            </p:txEl>
                                          </p:spTgt>
                                        </p:tgtEl>
                                        <p:attrNameLst>
                                          <p:attrName>style.visibility</p:attrName>
                                        </p:attrNameLst>
                                      </p:cBhvr>
                                      <p:to>
                                        <p:strVal val="visible"/>
                                      </p:to>
                                    </p:set>
                                    <p:animEffect transition="in" filter="wipe(left)">
                                      <p:cBhvr>
                                        <p:cTn id="65" dur="1750"/>
                                        <p:tgtEl>
                                          <p:spTgt spid="7">
                                            <p:txEl>
                                              <p:pRg st="3" end="3"/>
                                            </p:txEl>
                                          </p:spTgt>
                                        </p:tgtEl>
                                      </p:cBhvr>
                                    </p:animEffect>
                                  </p:childTnLst>
                                </p:cTn>
                              </p:par>
                            </p:childTnLst>
                          </p:cTn>
                        </p:par>
                        <p:par>
                          <p:cTn id="66" fill="hold">
                            <p:stCondLst>
                              <p:cond delay="1750"/>
                            </p:stCondLst>
                            <p:childTnLst>
                              <p:par>
                                <p:cTn id="67" presetID="22" presetClass="entr" presetSubtype="8" fill="hold" nodeType="afterEffect">
                                  <p:stCondLst>
                                    <p:cond delay="0"/>
                                  </p:stCondLst>
                                  <p:childTnLst>
                                    <p:set>
                                      <p:cBhvr>
                                        <p:cTn id="68" dur="1" fill="hold">
                                          <p:stCondLst>
                                            <p:cond delay="0"/>
                                          </p:stCondLst>
                                        </p:cTn>
                                        <p:tgtEl>
                                          <p:spTgt spid="7">
                                            <p:txEl>
                                              <p:pRg st="4" end="4"/>
                                            </p:txEl>
                                          </p:spTgt>
                                        </p:tgtEl>
                                        <p:attrNameLst>
                                          <p:attrName>style.visibility</p:attrName>
                                        </p:attrNameLst>
                                      </p:cBhvr>
                                      <p:to>
                                        <p:strVal val="visible"/>
                                      </p:to>
                                    </p:set>
                                    <p:animEffect transition="in" filter="wipe(left)">
                                      <p:cBhvr>
                                        <p:cTn id="69" dur="1750"/>
                                        <p:tgtEl>
                                          <p:spTgt spid="7">
                                            <p:txEl>
                                              <p:pRg st="4" end="4"/>
                                            </p:txEl>
                                          </p:spTgt>
                                        </p:tgtEl>
                                      </p:cBhvr>
                                    </p:animEffect>
                                  </p:childTnLst>
                                </p:cTn>
                              </p:par>
                            </p:childTnLst>
                          </p:cTn>
                        </p:par>
                        <p:par>
                          <p:cTn id="70" fill="hold">
                            <p:stCondLst>
                              <p:cond delay="3500"/>
                            </p:stCondLst>
                            <p:childTnLst>
                              <p:par>
                                <p:cTn id="71" presetID="26"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80">
                                          <p:stCondLst>
                                            <p:cond delay="0"/>
                                          </p:stCondLst>
                                        </p:cTn>
                                        <p:tgtEl>
                                          <p:spTgt spid="9"/>
                                        </p:tgtEl>
                                      </p:cBhvr>
                                    </p:animEffect>
                                    <p:anim calcmode="lin" valueType="num">
                                      <p:cBhvr>
                                        <p:cTn id="7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9" dur="26">
                                          <p:stCondLst>
                                            <p:cond delay="650"/>
                                          </p:stCondLst>
                                        </p:cTn>
                                        <p:tgtEl>
                                          <p:spTgt spid="9"/>
                                        </p:tgtEl>
                                      </p:cBhvr>
                                      <p:to x="100000" y="60000"/>
                                    </p:animScale>
                                    <p:animScale>
                                      <p:cBhvr>
                                        <p:cTn id="80" dur="166" decel="50000">
                                          <p:stCondLst>
                                            <p:cond delay="676"/>
                                          </p:stCondLst>
                                        </p:cTn>
                                        <p:tgtEl>
                                          <p:spTgt spid="9"/>
                                        </p:tgtEl>
                                      </p:cBhvr>
                                      <p:to x="100000" y="100000"/>
                                    </p:animScale>
                                    <p:animScale>
                                      <p:cBhvr>
                                        <p:cTn id="81" dur="26">
                                          <p:stCondLst>
                                            <p:cond delay="1312"/>
                                          </p:stCondLst>
                                        </p:cTn>
                                        <p:tgtEl>
                                          <p:spTgt spid="9"/>
                                        </p:tgtEl>
                                      </p:cBhvr>
                                      <p:to x="100000" y="80000"/>
                                    </p:animScale>
                                    <p:animScale>
                                      <p:cBhvr>
                                        <p:cTn id="82" dur="166" decel="50000">
                                          <p:stCondLst>
                                            <p:cond delay="1338"/>
                                          </p:stCondLst>
                                        </p:cTn>
                                        <p:tgtEl>
                                          <p:spTgt spid="9"/>
                                        </p:tgtEl>
                                      </p:cBhvr>
                                      <p:to x="100000" y="100000"/>
                                    </p:animScale>
                                    <p:animScale>
                                      <p:cBhvr>
                                        <p:cTn id="83" dur="26">
                                          <p:stCondLst>
                                            <p:cond delay="1642"/>
                                          </p:stCondLst>
                                        </p:cTn>
                                        <p:tgtEl>
                                          <p:spTgt spid="9"/>
                                        </p:tgtEl>
                                      </p:cBhvr>
                                      <p:to x="100000" y="90000"/>
                                    </p:animScale>
                                    <p:animScale>
                                      <p:cBhvr>
                                        <p:cTn id="84" dur="166" decel="50000">
                                          <p:stCondLst>
                                            <p:cond delay="1668"/>
                                          </p:stCondLst>
                                        </p:cTn>
                                        <p:tgtEl>
                                          <p:spTgt spid="9"/>
                                        </p:tgtEl>
                                      </p:cBhvr>
                                      <p:to x="100000" y="100000"/>
                                    </p:animScale>
                                    <p:animScale>
                                      <p:cBhvr>
                                        <p:cTn id="85" dur="26">
                                          <p:stCondLst>
                                            <p:cond delay="1808"/>
                                          </p:stCondLst>
                                        </p:cTn>
                                        <p:tgtEl>
                                          <p:spTgt spid="9"/>
                                        </p:tgtEl>
                                      </p:cBhvr>
                                      <p:to x="100000" y="95000"/>
                                    </p:animScale>
                                    <p:animScale>
                                      <p:cBhvr>
                                        <p:cTn id="86" dur="166" decel="50000">
                                          <p:stCondLst>
                                            <p:cond delay="1834"/>
                                          </p:stCondLst>
                                        </p:cTn>
                                        <p:tgtEl>
                                          <p:spTgt spid="9"/>
                                        </p:tgtEl>
                                      </p:cBhvr>
                                      <p:to x="100000" y="100000"/>
                                    </p:animScale>
                                  </p:childTnLst>
                                </p:cTn>
                              </p:par>
                            </p:childTnLst>
                          </p:cTn>
                        </p:par>
                        <p:par>
                          <p:cTn id="87" fill="hold">
                            <p:stCondLst>
                              <p:cond delay="5500"/>
                            </p:stCondLst>
                            <p:childTnLst>
                              <p:par>
                                <p:cTn id="88" presetID="22" presetClass="entr" presetSubtype="1" fill="hold" grpId="0" nodeType="afterEffect">
                                  <p:stCondLst>
                                    <p:cond delay="1000"/>
                                  </p:stCondLst>
                                  <p:childTnLst>
                                    <p:set>
                                      <p:cBhvr>
                                        <p:cTn id="89" dur="1" fill="hold">
                                          <p:stCondLst>
                                            <p:cond delay="0"/>
                                          </p:stCondLst>
                                        </p:cTn>
                                        <p:tgtEl>
                                          <p:spTgt spid="11"/>
                                        </p:tgtEl>
                                        <p:attrNameLst>
                                          <p:attrName>style.visibility</p:attrName>
                                        </p:attrNameLst>
                                      </p:cBhvr>
                                      <p:to>
                                        <p:strVal val="visible"/>
                                      </p:to>
                                    </p:set>
                                    <p:animEffect transition="in" filter="wipe(up)">
                                      <p:cBhvr>
                                        <p:cTn id="90"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7" grpId="0" animBg="1"/>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42</a:t>
            </a:fld>
            <a:endParaRPr lang="en-US"/>
          </a:p>
        </p:txBody>
      </p:sp>
      <p:sp>
        <p:nvSpPr>
          <p:cNvPr id="9" name="Rounded Rectangle 8"/>
          <p:cNvSpPr/>
          <p:nvPr/>
        </p:nvSpPr>
        <p:spPr>
          <a:xfrm>
            <a:off x="3505201" y="228599"/>
            <a:ext cx="1066800" cy="685801"/>
          </a:xfrm>
          <a:prstGeom prst="roundRect">
            <a:avLst/>
          </a:prstGeom>
          <a:noFill/>
          <a:ln w="76200">
            <a:solidFill>
              <a:srgbClr val="FF0000"/>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146245" y="2922556"/>
            <a:ext cx="6736080" cy="1631216"/>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r>
              <a:rPr lang="en-US" sz="2000" b="1" dirty="0" smtClean="0">
                <a:solidFill>
                  <a:srgbClr val="0070C0"/>
                </a:solidFill>
              </a:rPr>
              <a:t>Yahweh’s Assembly in </a:t>
            </a:r>
            <a:r>
              <a:rPr lang="en-US" sz="2000" b="1" dirty="0" err="1" smtClean="0">
                <a:solidFill>
                  <a:srgbClr val="0070C0"/>
                </a:solidFill>
              </a:rPr>
              <a:t>Yahshua</a:t>
            </a:r>
            <a:r>
              <a:rPr lang="en-US" sz="2000" b="1" dirty="0" smtClean="0">
                <a:solidFill>
                  <a:srgbClr val="0070C0"/>
                </a:solidFill>
              </a:rPr>
              <a:t> – </a:t>
            </a:r>
            <a:r>
              <a:rPr lang="en-US" sz="2000" b="1" u="sng" dirty="0" smtClean="0">
                <a:solidFill>
                  <a:srgbClr val="0070C0"/>
                </a:solidFill>
                <a:effectLst>
                  <a:glow rad="228600">
                    <a:schemeClr val="accent5">
                      <a:satMod val="175000"/>
                      <a:alpha val="40000"/>
                    </a:schemeClr>
                  </a:glow>
                </a:effectLst>
              </a:rPr>
              <a:t>Calendar for </a:t>
            </a:r>
            <a:r>
              <a:rPr lang="en-US" sz="2000" b="1" u="sng" dirty="0" smtClean="0">
                <a:solidFill>
                  <a:schemeClr val="tx1">
                    <a:lumMod val="75000"/>
                    <a:lumOff val="25000"/>
                  </a:schemeClr>
                </a:solidFill>
                <a:effectLst>
                  <a:glow rad="228600">
                    <a:schemeClr val="accent5">
                      <a:satMod val="175000"/>
                      <a:alpha val="40000"/>
                    </a:schemeClr>
                  </a:glow>
                </a:effectLst>
              </a:rPr>
              <a:t>2013</a:t>
            </a:r>
            <a:r>
              <a:rPr lang="en-US" sz="2000" b="1" dirty="0" smtClean="0">
                <a:solidFill>
                  <a:schemeClr val="tx1">
                    <a:lumMod val="75000"/>
                    <a:lumOff val="25000"/>
                  </a:schemeClr>
                </a:solidFill>
              </a:rPr>
              <a:t>: </a:t>
            </a:r>
          </a:p>
          <a:p>
            <a:pPr marL="342900" indent="-342900">
              <a:buAutoNum type="arabicPeriod"/>
            </a:pPr>
            <a:r>
              <a:rPr lang="en-US" sz="1600" b="1" dirty="0" smtClean="0">
                <a:solidFill>
                  <a:srgbClr val="006600"/>
                </a:solidFill>
              </a:rPr>
              <a:t>Again:  nothing on this calendar to tell you they use </a:t>
            </a:r>
            <a:r>
              <a:rPr lang="en-US" sz="1600" b="1" dirty="0" err="1" smtClean="0">
                <a:solidFill>
                  <a:srgbClr val="006600"/>
                </a:solidFill>
              </a:rPr>
              <a:t>equi</a:t>
            </a:r>
            <a:r>
              <a:rPr lang="en-US" sz="1600" b="1" dirty="0" smtClean="0">
                <a:solidFill>
                  <a:srgbClr val="006600"/>
                </a:solidFill>
              </a:rPr>
              <a:t>-lux – Mar 17.</a:t>
            </a:r>
          </a:p>
          <a:p>
            <a:pPr marL="342900" indent="-342900">
              <a:buAutoNum type="arabicPeriod"/>
            </a:pPr>
            <a:r>
              <a:rPr lang="en-US" sz="1600" b="1" dirty="0" smtClean="0">
                <a:solidFill>
                  <a:srgbClr val="0070C0"/>
                </a:solidFill>
              </a:rPr>
              <a:t>This time they are using the crescent moon on Mar 12</a:t>
            </a:r>
            <a:r>
              <a:rPr lang="en-US" sz="1600" b="1" baseline="30000" dirty="0" smtClean="0">
                <a:solidFill>
                  <a:srgbClr val="0070C0"/>
                </a:solidFill>
              </a:rPr>
              <a:t>th</a:t>
            </a:r>
            <a:r>
              <a:rPr lang="en-US" sz="1600" b="1" dirty="0" smtClean="0">
                <a:solidFill>
                  <a:srgbClr val="0070C0"/>
                </a:solidFill>
              </a:rPr>
              <a:t>, </a:t>
            </a:r>
            <a:r>
              <a:rPr lang="en-US" sz="1600" b="1" u="sng" dirty="0" smtClean="0">
                <a:solidFill>
                  <a:srgbClr val="0070C0"/>
                </a:solidFill>
              </a:rPr>
              <a:t>CLOSEST</a:t>
            </a:r>
            <a:r>
              <a:rPr lang="en-US" sz="1600" b="1" dirty="0" smtClean="0">
                <a:solidFill>
                  <a:srgbClr val="0070C0"/>
                </a:solidFill>
              </a:rPr>
              <a:t> to the </a:t>
            </a:r>
            <a:r>
              <a:rPr lang="en-US" sz="1600" b="1" dirty="0" err="1" smtClean="0">
                <a:solidFill>
                  <a:srgbClr val="0070C0"/>
                </a:solidFill>
              </a:rPr>
              <a:t>equi</a:t>
            </a:r>
            <a:r>
              <a:rPr lang="en-US" sz="1600" b="1" dirty="0" smtClean="0">
                <a:solidFill>
                  <a:srgbClr val="0070C0"/>
                </a:solidFill>
              </a:rPr>
              <a:t>-lux and about 8 days </a:t>
            </a:r>
            <a:r>
              <a:rPr lang="en-US" sz="1600" b="1" u="sng" dirty="0" smtClean="0">
                <a:solidFill>
                  <a:srgbClr val="0070C0"/>
                </a:solidFill>
              </a:rPr>
              <a:t>BEFORE</a:t>
            </a:r>
            <a:r>
              <a:rPr lang="en-US" sz="1600" b="1" dirty="0" smtClean="0">
                <a:solidFill>
                  <a:srgbClr val="0070C0"/>
                </a:solidFill>
              </a:rPr>
              <a:t> the spring equinox!  </a:t>
            </a:r>
          </a:p>
          <a:p>
            <a:pPr marL="342900" indent="-342900">
              <a:buAutoNum type="arabicPeriod"/>
            </a:pPr>
            <a:r>
              <a:rPr lang="en-US" sz="1600" b="1" dirty="0" smtClean="0">
                <a:solidFill>
                  <a:srgbClr val="C00000"/>
                </a:solidFill>
              </a:rPr>
              <a:t>Count 14 days from a </a:t>
            </a:r>
            <a:r>
              <a:rPr lang="en-US" sz="1600" b="1" u="sng" dirty="0" smtClean="0">
                <a:solidFill>
                  <a:srgbClr val="C00000"/>
                </a:solidFill>
              </a:rPr>
              <a:t>VERY</a:t>
            </a:r>
            <a:r>
              <a:rPr lang="en-US" sz="1600" b="1" dirty="0" smtClean="0">
                <a:solidFill>
                  <a:srgbClr val="C00000"/>
                </a:solidFill>
              </a:rPr>
              <a:t> </a:t>
            </a:r>
            <a:r>
              <a:rPr lang="en-US" sz="1600" b="1" u="sng" dirty="0" smtClean="0">
                <a:solidFill>
                  <a:schemeClr val="tx1">
                    <a:lumMod val="75000"/>
                    <a:lumOff val="25000"/>
                  </a:schemeClr>
                </a:solidFill>
              </a:rPr>
              <a:t>OLD</a:t>
            </a:r>
            <a:r>
              <a:rPr lang="en-US" sz="1600" b="1" dirty="0" smtClean="0">
                <a:solidFill>
                  <a:srgbClr val="C00000"/>
                </a:solidFill>
              </a:rPr>
              <a:t> </a:t>
            </a:r>
            <a:r>
              <a:rPr lang="en-US" sz="1600" b="1" u="sng" dirty="0" smtClean="0">
                <a:solidFill>
                  <a:srgbClr val="C00000"/>
                </a:solidFill>
              </a:rPr>
              <a:t>WINTER</a:t>
            </a:r>
            <a:r>
              <a:rPr lang="en-US" sz="1600" b="1" dirty="0" smtClean="0">
                <a:solidFill>
                  <a:srgbClr val="C00000"/>
                </a:solidFill>
              </a:rPr>
              <a:t> sliver moon to the full </a:t>
            </a:r>
            <a:r>
              <a:rPr lang="en-US" sz="1600" b="1" dirty="0">
                <a:solidFill>
                  <a:srgbClr val="C00000"/>
                </a:solidFill>
              </a:rPr>
              <a:t>m</a:t>
            </a:r>
            <a:r>
              <a:rPr lang="en-US" sz="1600" b="1" dirty="0" smtClean="0">
                <a:solidFill>
                  <a:srgbClr val="C00000"/>
                </a:solidFill>
              </a:rPr>
              <a:t>oon.</a:t>
            </a:r>
          </a:p>
          <a:p>
            <a:pPr marL="342900" indent="-342900">
              <a:buAutoNum type="arabicPeriod"/>
            </a:pPr>
            <a:r>
              <a:rPr lang="en-US" sz="1600" b="1" dirty="0" smtClean="0">
                <a:solidFill>
                  <a:srgbClr val="C00000"/>
                </a:solidFill>
              </a:rPr>
              <a:t>Passover begins at sunset on Mar 26</a:t>
            </a:r>
            <a:r>
              <a:rPr lang="en-US" sz="1600" b="1" baseline="30000" dirty="0" smtClean="0">
                <a:solidFill>
                  <a:srgbClr val="C00000"/>
                </a:solidFill>
              </a:rPr>
              <a:t>th</a:t>
            </a:r>
            <a:r>
              <a:rPr lang="en-US" sz="1600" b="1" dirty="0" smtClean="0">
                <a:solidFill>
                  <a:srgbClr val="C00000"/>
                </a:solidFill>
              </a:rPr>
              <a:t>; Passover Day on Mar 27</a:t>
            </a:r>
            <a:r>
              <a:rPr lang="en-US" sz="1600" b="1" baseline="30000" dirty="0" smtClean="0">
                <a:solidFill>
                  <a:srgbClr val="C00000"/>
                </a:solidFill>
              </a:rPr>
              <a:t>th</a:t>
            </a:r>
            <a:r>
              <a:rPr lang="en-US" sz="1600" b="1" dirty="0" smtClean="0">
                <a:solidFill>
                  <a:srgbClr val="C00000"/>
                </a:solidFill>
              </a:rPr>
              <a:t>. </a:t>
            </a:r>
          </a:p>
        </p:txBody>
      </p:sp>
      <p:sp>
        <p:nvSpPr>
          <p:cNvPr id="11" name="Rounded Rectangle 10"/>
          <p:cNvSpPr/>
          <p:nvPr/>
        </p:nvSpPr>
        <p:spPr>
          <a:xfrm>
            <a:off x="5800928" y="1735731"/>
            <a:ext cx="320040" cy="290518"/>
          </a:xfrm>
          <a:prstGeom prst="roundRect">
            <a:avLst/>
          </a:prstGeom>
          <a:noFill/>
          <a:ln w="76200">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191313" y="2407967"/>
            <a:ext cx="914400" cy="394227"/>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8001000" y="1676400"/>
            <a:ext cx="990600" cy="428636"/>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V="1">
            <a:off x="1146245" y="1775940"/>
            <a:ext cx="5102155" cy="666446"/>
          </a:xfrm>
          <a:prstGeom prst="straightConnector1">
            <a:avLst/>
          </a:prstGeom>
          <a:ln w="57150">
            <a:solidFill>
              <a:srgbClr val="FF0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6248400" y="1585440"/>
            <a:ext cx="381000" cy="381000"/>
          </a:xfrm>
          <a:prstGeom prst="ellipse">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515912" y="1822202"/>
            <a:ext cx="381000" cy="381000"/>
          </a:xfrm>
          <a:prstGeom prst="ellipse">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77649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21" presetClass="entr" presetSubtype="1" fill="hold" grpId="1" nodeType="afterEffect">
                                  <p:stCondLst>
                                    <p:cond delay="500"/>
                                  </p:stCondLst>
                                  <p:childTnLst>
                                    <p:set>
                                      <p:cBhvr>
                                        <p:cTn id="23" dur="1" fill="hold">
                                          <p:stCondLst>
                                            <p:cond delay="0"/>
                                          </p:stCondLst>
                                        </p:cTn>
                                        <p:tgtEl>
                                          <p:spTgt spid="9"/>
                                        </p:tgtEl>
                                        <p:attrNameLst>
                                          <p:attrName>style.visibility</p:attrName>
                                        </p:attrNameLst>
                                      </p:cBhvr>
                                      <p:to>
                                        <p:strVal val="visible"/>
                                      </p:to>
                                    </p:set>
                                    <p:animEffect transition="in" filter="wheel(1)">
                                      <p:cBhvr>
                                        <p:cTn id="24" dur="2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animEffect transition="in" filter="wipe(left)">
                                      <p:cBhvr>
                                        <p:cTn id="29" dur="2000"/>
                                        <p:tgtEl>
                                          <p:spTgt spid="10">
                                            <p:txEl>
                                              <p:pRg st="1" end="1"/>
                                            </p:txEl>
                                          </p:spTgt>
                                        </p:tgtEl>
                                      </p:cBhvr>
                                    </p:animEffect>
                                  </p:childTnLst>
                                </p:cTn>
                              </p:par>
                            </p:childTnLst>
                          </p:cTn>
                        </p:par>
                        <p:par>
                          <p:cTn id="30" fill="hold">
                            <p:stCondLst>
                              <p:cond delay="2000"/>
                            </p:stCondLst>
                            <p:childTnLst>
                              <p:par>
                                <p:cTn id="31" presetID="26"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80">
                                          <p:stCondLst>
                                            <p:cond delay="0"/>
                                          </p:stCondLst>
                                        </p:cTn>
                                        <p:tgtEl>
                                          <p:spTgt spid="11"/>
                                        </p:tgtEl>
                                      </p:cBhvr>
                                    </p:animEffect>
                                    <p:anim calcmode="lin" valueType="num">
                                      <p:cBhvr>
                                        <p:cTn id="3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9" dur="26">
                                          <p:stCondLst>
                                            <p:cond delay="650"/>
                                          </p:stCondLst>
                                        </p:cTn>
                                        <p:tgtEl>
                                          <p:spTgt spid="11"/>
                                        </p:tgtEl>
                                      </p:cBhvr>
                                      <p:to x="100000" y="60000"/>
                                    </p:animScale>
                                    <p:animScale>
                                      <p:cBhvr>
                                        <p:cTn id="40" dur="166" decel="50000">
                                          <p:stCondLst>
                                            <p:cond delay="676"/>
                                          </p:stCondLst>
                                        </p:cTn>
                                        <p:tgtEl>
                                          <p:spTgt spid="11"/>
                                        </p:tgtEl>
                                      </p:cBhvr>
                                      <p:to x="100000" y="100000"/>
                                    </p:animScale>
                                    <p:animScale>
                                      <p:cBhvr>
                                        <p:cTn id="41" dur="26">
                                          <p:stCondLst>
                                            <p:cond delay="1312"/>
                                          </p:stCondLst>
                                        </p:cTn>
                                        <p:tgtEl>
                                          <p:spTgt spid="11"/>
                                        </p:tgtEl>
                                      </p:cBhvr>
                                      <p:to x="100000" y="80000"/>
                                    </p:animScale>
                                    <p:animScale>
                                      <p:cBhvr>
                                        <p:cTn id="42" dur="166" decel="50000">
                                          <p:stCondLst>
                                            <p:cond delay="1338"/>
                                          </p:stCondLst>
                                        </p:cTn>
                                        <p:tgtEl>
                                          <p:spTgt spid="11"/>
                                        </p:tgtEl>
                                      </p:cBhvr>
                                      <p:to x="100000" y="100000"/>
                                    </p:animScale>
                                    <p:animScale>
                                      <p:cBhvr>
                                        <p:cTn id="43" dur="26">
                                          <p:stCondLst>
                                            <p:cond delay="1642"/>
                                          </p:stCondLst>
                                        </p:cTn>
                                        <p:tgtEl>
                                          <p:spTgt spid="11"/>
                                        </p:tgtEl>
                                      </p:cBhvr>
                                      <p:to x="100000" y="90000"/>
                                    </p:animScale>
                                    <p:animScale>
                                      <p:cBhvr>
                                        <p:cTn id="44" dur="166" decel="50000">
                                          <p:stCondLst>
                                            <p:cond delay="1668"/>
                                          </p:stCondLst>
                                        </p:cTn>
                                        <p:tgtEl>
                                          <p:spTgt spid="11"/>
                                        </p:tgtEl>
                                      </p:cBhvr>
                                      <p:to x="100000" y="100000"/>
                                    </p:animScale>
                                    <p:animScale>
                                      <p:cBhvr>
                                        <p:cTn id="45" dur="26">
                                          <p:stCondLst>
                                            <p:cond delay="1808"/>
                                          </p:stCondLst>
                                        </p:cTn>
                                        <p:tgtEl>
                                          <p:spTgt spid="11"/>
                                        </p:tgtEl>
                                      </p:cBhvr>
                                      <p:to x="100000" y="95000"/>
                                    </p:animScale>
                                    <p:animScale>
                                      <p:cBhvr>
                                        <p:cTn id="46" dur="166" decel="50000">
                                          <p:stCondLst>
                                            <p:cond delay="1834"/>
                                          </p:stCondLst>
                                        </p:cTn>
                                        <p:tgtEl>
                                          <p:spTgt spid="11"/>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0">
                                            <p:txEl>
                                              <p:pRg st="2" end="2"/>
                                            </p:txEl>
                                          </p:spTgt>
                                        </p:tgtEl>
                                        <p:attrNameLst>
                                          <p:attrName>style.visibility</p:attrName>
                                        </p:attrNameLst>
                                      </p:cBhvr>
                                      <p:to>
                                        <p:strVal val="visible"/>
                                      </p:to>
                                    </p:set>
                                    <p:animEffect transition="in" filter="wipe(left)">
                                      <p:cBhvr>
                                        <p:cTn id="51" dur="2000"/>
                                        <p:tgtEl>
                                          <p:spTgt spid="10">
                                            <p:txEl>
                                              <p:pRg st="2" end="2"/>
                                            </p:txEl>
                                          </p:spTgt>
                                        </p:tgtEl>
                                      </p:cBhvr>
                                    </p:animEffect>
                                  </p:childTnLst>
                                </p:cTn>
                              </p:par>
                            </p:childTnLst>
                          </p:cTn>
                        </p:par>
                        <p:par>
                          <p:cTn id="52" fill="hold">
                            <p:stCondLst>
                              <p:cond delay="2000"/>
                            </p:stCondLst>
                            <p:childTnLst>
                              <p:par>
                                <p:cTn id="53" presetID="26"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80">
                                          <p:stCondLst>
                                            <p:cond delay="0"/>
                                          </p:stCondLst>
                                        </p:cTn>
                                        <p:tgtEl>
                                          <p:spTgt spid="12"/>
                                        </p:tgtEl>
                                      </p:cBhvr>
                                    </p:animEffect>
                                    <p:anim calcmode="lin" valueType="num">
                                      <p:cBhvr>
                                        <p:cTn id="5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1" dur="26">
                                          <p:stCondLst>
                                            <p:cond delay="650"/>
                                          </p:stCondLst>
                                        </p:cTn>
                                        <p:tgtEl>
                                          <p:spTgt spid="12"/>
                                        </p:tgtEl>
                                      </p:cBhvr>
                                      <p:to x="100000" y="60000"/>
                                    </p:animScale>
                                    <p:animScale>
                                      <p:cBhvr>
                                        <p:cTn id="62" dur="166" decel="50000">
                                          <p:stCondLst>
                                            <p:cond delay="676"/>
                                          </p:stCondLst>
                                        </p:cTn>
                                        <p:tgtEl>
                                          <p:spTgt spid="12"/>
                                        </p:tgtEl>
                                      </p:cBhvr>
                                      <p:to x="100000" y="100000"/>
                                    </p:animScale>
                                    <p:animScale>
                                      <p:cBhvr>
                                        <p:cTn id="63" dur="26">
                                          <p:stCondLst>
                                            <p:cond delay="1312"/>
                                          </p:stCondLst>
                                        </p:cTn>
                                        <p:tgtEl>
                                          <p:spTgt spid="12"/>
                                        </p:tgtEl>
                                      </p:cBhvr>
                                      <p:to x="100000" y="80000"/>
                                    </p:animScale>
                                    <p:animScale>
                                      <p:cBhvr>
                                        <p:cTn id="64" dur="166" decel="50000">
                                          <p:stCondLst>
                                            <p:cond delay="1338"/>
                                          </p:stCondLst>
                                        </p:cTn>
                                        <p:tgtEl>
                                          <p:spTgt spid="12"/>
                                        </p:tgtEl>
                                      </p:cBhvr>
                                      <p:to x="100000" y="100000"/>
                                    </p:animScale>
                                    <p:animScale>
                                      <p:cBhvr>
                                        <p:cTn id="65" dur="26">
                                          <p:stCondLst>
                                            <p:cond delay="1642"/>
                                          </p:stCondLst>
                                        </p:cTn>
                                        <p:tgtEl>
                                          <p:spTgt spid="12"/>
                                        </p:tgtEl>
                                      </p:cBhvr>
                                      <p:to x="100000" y="90000"/>
                                    </p:animScale>
                                    <p:animScale>
                                      <p:cBhvr>
                                        <p:cTn id="66" dur="166" decel="50000">
                                          <p:stCondLst>
                                            <p:cond delay="1668"/>
                                          </p:stCondLst>
                                        </p:cTn>
                                        <p:tgtEl>
                                          <p:spTgt spid="12"/>
                                        </p:tgtEl>
                                      </p:cBhvr>
                                      <p:to x="100000" y="100000"/>
                                    </p:animScale>
                                    <p:animScale>
                                      <p:cBhvr>
                                        <p:cTn id="67" dur="26">
                                          <p:stCondLst>
                                            <p:cond delay="1808"/>
                                          </p:stCondLst>
                                        </p:cTn>
                                        <p:tgtEl>
                                          <p:spTgt spid="12"/>
                                        </p:tgtEl>
                                      </p:cBhvr>
                                      <p:to x="100000" y="95000"/>
                                    </p:animScale>
                                    <p:animScale>
                                      <p:cBhvr>
                                        <p:cTn id="68" dur="166" decel="50000">
                                          <p:stCondLst>
                                            <p:cond delay="1834"/>
                                          </p:stCondLst>
                                        </p:cTn>
                                        <p:tgtEl>
                                          <p:spTgt spid="12"/>
                                        </p:tgtEl>
                                      </p:cBhvr>
                                      <p:to x="100000" y="100000"/>
                                    </p:animScale>
                                  </p:childTnLst>
                                </p:cTn>
                              </p:par>
                            </p:childTnLst>
                          </p:cTn>
                        </p:par>
                        <p:par>
                          <p:cTn id="69" fill="hold">
                            <p:stCondLst>
                              <p:cond delay="4000"/>
                            </p:stCondLst>
                            <p:childTnLst>
                              <p:par>
                                <p:cTn id="70" presetID="22" presetClass="entr" presetSubtype="8"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2000"/>
                                        <p:tgtEl>
                                          <p:spTgt spid="14"/>
                                        </p:tgtEl>
                                      </p:cBhvr>
                                    </p:animEffect>
                                  </p:childTnLst>
                                </p:cTn>
                              </p:par>
                            </p:childTnLst>
                          </p:cTn>
                        </p:par>
                        <p:par>
                          <p:cTn id="73" fill="hold">
                            <p:stCondLst>
                              <p:cond delay="6000"/>
                            </p:stCondLst>
                            <p:childTnLst>
                              <p:par>
                                <p:cTn id="74" presetID="26" presetClass="entr" presetSubtype="0"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down)">
                                      <p:cBhvr>
                                        <p:cTn id="76" dur="580">
                                          <p:stCondLst>
                                            <p:cond delay="0"/>
                                          </p:stCondLst>
                                        </p:cTn>
                                        <p:tgtEl>
                                          <p:spTgt spid="16"/>
                                        </p:tgtEl>
                                      </p:cBhvr>
                                    </p:animEffect>
                                    <p:anim calcmode="lin" valueType="num">
                                      <p:cBhvr>
                                        <p:cTn id="77"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2" dur="26">
                                          <p:stCondLst>
                                            <p:cond delay="650"/>
                                          </p:stCondLst>
                                        </p:cTn>
                                        <p:tgtEl>
                                          <p:spTgt spid="16"/>
                                        </p:tgtEl>
                                      </p:cBhvr>
                                      <p:to x="100000" y="60000"/>
                                    </p:animScale>
                                    <p:animScale>
                                      <p:cBhvr>
                                        <p:cTn id="83" dur="166" decel="50000">
                                          <p:stCondLst>
                                            <p:cond delay="676"/>
                                          </p:stCondLst>
                                        </p:cTn>
                                        <p:tgtEl>
                                          <p:spTgt spid="16"/>
                                        </p:tgtEl>
                                      </p:cBhvr>
                                      <p:to x="100000" y="100000"/>
                                    </p:animScale>
                                    <p:animScale>
                                      <p:cBhvr>
                                        <p:cTn id="84" dur="26">
                                          <p:stCondLst>
                                            <p:cond delay="1312"/>
                                          </p:stCondLst>
                                        </p:cTn>
                                        <p:tgtEl>
                                          <p:spTgt spid="16"/>
                                        </p:tgtEl>
                                      </p:cBhvr>
                                      <p:to x="100000" y="80000"/>
                                    </p:animScale>
                                    <p:animScale>
                                      <p:cBhvr>
                                        <p:cTn id="85" dur="166" decel="50000">
                                          <p:stCondLst>
                                            <p:cond delay="1338"/>
                                          </p:stCondLst>
                                        </p:cTn>
                                        <p:tgtEl>
                                          <p:spTgt spid="16"/>
                                        </p:tgtEl>
                                      </p:cBhvr>
                                      <p:to x="100000" y="100000"/>
                                    </p:animScale>
                                    <p:animScale>
                                      <p:cBhvr>
                                        <p:cTn id="86" dur="26">
                                          <p:stCondLst>
                                            <p:cond delay="1642"/>
                                          </p:stCondLst>
                                        </p:cTn>
                                        <p:tgtEl>
                                          <p:spTgt spid="16"/>
                                        </p:tgtEl>
                                      </p:cBhvr>
                                      <p:to x="100000" y="90000"/>
                                    </p:animScale>
                                    <p:animScale>
                                      <p:cBhvr>
                                        <p:cTn id="87" dur="166" decel="50000">
                                          <p:stCondLst>
                                            <p:cond delay="1668"/>
                                          </p:stCondLst>
                                        </p:cTn>
                                        <p:tgtEl>
                                          <p:spTgt spid="16"/>
                                        </p:tgtEl>
                                      </p:cBhvr>
                                      <p:to x="100000" y="100000"/>
                                    </p:animScale>
                                    <p:animScale>
                                      <p:cBhvr>
                                        <p:cTn id="88" dur="26">
                                          <p:stCondLst>
                                            <p:cond delay="1808"/>
                                          </p:stCondLst>
                                        </p:cTn>
                                        <p:tgtEl>
                                          <p:spTgt spid="16"/>
                                        </p:tgtEl>
                                      </p:cBhvr>
                                      <p:to x="100000" y="95000"/>
                                    </p:animScale>
                                    <p:animScale>
                                      <p:cBhvr>
                                        <p:cTn id="89" dur="166" decel="50000">
                                          <p:stCondLst>
                                            <p:cond delay="1834"/>
                                          </p:stCondLst>
                                        </p:cTn>
                                        <p:tgtEl>
                                          <p:spTgt spid="16"/>
                                        </p:tgtEl>
                                      </p:cBhvr>
                                      <p:to x="100000" y="100000"/>
                                    </p:animScale>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10">
                                            <p:txEl>
                                              <p:pRg st="3" end="3"/>
                                            </p:txEl>
                                          </p:spTgt>
                                        </p:tgtEl>
                                        <p:attrNameLst>
                                          <p:attrName>style.visibility</p:attrName>
                                        </p:attrNameLst>
                                      </p:cBhvr>
                                      <p:to>
                                        <p:strVal val="visible"/>
                                      </p:to>
                                    </p:set>
                                    <p:animEffect transition="in" filter="wipe(left)">
                                      <p:cBhvr>
                                        <p:cTn id="94" dur="2000"/>
                                        <p:tgtEl>
                                          <p:spTgt spid="10">
                                            <p:txEl>
                                              <p:pRg st="3" end="3"/>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10">
                                            <p:txEl>
                                              <p:pRg st="4" end="4"/>
                                            </p:txEl>
                                          </p:spTgt>
                                        </p:tgtEl>
                                        <p:attrNameLst>
                                          <p:attrName>style.visibility</p:attrName>
                                        </p:attrNameLst>
                                      </p:cBhvr>
                                      <p:to>
                                        <p:strVal val="visible"/>
                                      </p:to>
                                    </p:set>
                                    <p:animEffect transition="in" filter="wipe(left)">
                                      <p:cBhvr>
                                        <p:cTn id="99" dur="2000"/>
                                        <p:tgtEl>
                                          <p:spTgt spid="10">
                                            <p:txEl>
                                              <p:pRg st="4" end="4"/>
                                            </p:txEl>
                                          </p:spTgt>
                                        </p:tgtEl>
                                      </p:cBhvr>
                                    </p:animEffect>
                                  </p:childTnLst>
                                </p:cTn>
                              </p:par>
                            </p:childTnLst>
                          </p:cTn>
                        </p:par>
                        <p:par>
                          <p:cTn id="100" fill="hold">
                            <p:stCondLst>
                              <p:cond delay="2000"/>
                            </p:stCondLst>
                            <p:childTnLst>
                              <p:par>
                                <p:cTn id="101" presetID="21" presetClass="entr" presetSubtype="1" fill="hold" grpId="0" nodeType="after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wheel(1)">
                                      <p:cBhvr>
                                        <p:cTn id="103" dur="2250"/>
                                        <p:tgtEl>
                                          <p:spTgt spid="13"/>
                                        </p:tgtEl>
                                      </p:cBhvr>
                                    </p:animEffect>
                                  </p:childTnLst>
                                </p:cTn>
                              </p:par>
                            </p:childTnLst>
                          </p:cTn>
                        </p:par>
                        <p:par>
                          <p:cTn id="104" fill="hold">
                            <p:stCondLst>
                              <p:cond delay="4250"/>
                            </p:stCondLst>
                            <p:childTnLst>
                              <p:par>
                                <p:cTn id="105" presetID="26" presetClass="entr" presetSubtype="0" fill="hold" grpId="0" nodeType="after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wipe(down)">
                                      <p:cBhvr>
                                        <p:cTn id="107" dur="580">
                                          <p:stCondLst>
                                            <p:cond delay="0"/>
                                          </p:stCondLst>
                                        </p:cTn>
                                        <p:tgtEl>
                                          <p:spTgt spid="17"/>
                                        </p:tgtEl>
                                      </p:cBhvr>
                                    </p:animEffect>
                                    <p:anim calcmode="lin" valueType="num">
                                      <p:cBhvr>
                                        <p:cTn id="10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13" dur="26">
                                          <p:stCondLst>
                                            <p:cond delay="650"/>
                                          </p:stCondLst>
                                        </p:cTn>
                                        <p:tgtEl>
                                          <p:spTgt spid="17"/>
                                        </p:tgtEl>
                                      </p:cBhvr>
                                      <p:to x="100000" y="60000"/>
                                    </p:animScale>
                                    <p:animScale>
                                      <p:cBhvr>
                                        <p:cTn id="114" dur="166" decel="50000">
                                          <p:stCondLst>
                                            <p:cond delay="676"/>
                                          </p:stCondLst>
                                        </p:cTn>
                                        <p:tgtEl>
                                          <p:spTgt spid="17"/>
                                        </p:tgtEl>
                                      </p:cBhvr>
                                      <p:to x="100000" y="100000"/>
                                    </p:animScale>
                                    <p:animScale>
                                      <p:cBhvr>
                                        <p:cTn id="115" dur="26">
                                          <p:stCondLst>
                                            <p:cond delay="1312"/>
                                          </p:stCondLst>
                                        </p:cTn>
                                        <p:tgtEl>
                                          <p:spTgt spid="17"/>
                                        </p:tgtEl>
                                      </p:cBhvr>
                                      <p:to x="100000" y="80000"/>
                                    </p:animScale>
                                    <p:animScale>
                                      <p:cBhvr>
                                        <p:cTn id="116" dur="166" decel="50000">
                                          <p:stCondLst>
                                            <p:cond delay="1338"/>
                                          </p:stCondLst>
                                        </p:cTn>
                                        <p:tgtEl>
                                          <p:spTgt spid="17"/>
                                        </p:tgtEl>
                                      </p:cBhvr>
                                      <p:to x="100000" y="100000"/>
                                    </p:animScale>
                                    <p:animScale>
                                      <p:cBhvr>
                                        <p:cTn id="117" dur="26">
                                          <p:stCondLst>
                                            <p:cond delay="1642"/>
                                          </p:stCondLst>
                                        </p:cTn>
                                        <p:tgtEl>
                                          <p:spTgt spid="17"/>
                                        </p:tgtEl>
                                      </p:cBhvr>
                                      <p:to x="100000" y="90000"/>
                                    </p:animScale>
                                    <p:animScale>
                                      <p:cBhvr>
                                        <p:cTn id="118" dur="166" decel="50000">
                                          <p:stCondLst>
                                            <p:cond delay="1668"/>
                                          </p:stCondLst>
                                        </p:cTn>
                                        <p:tgtEl>
                                          <p:spTgt spid="17"/>
                                        </p:tgtEl>
                                      </p:cBhvr>
                                      <p:to x="100000" y="100000"/>
                                    </p:animScale>
                                    <p:animScale>
                                      <p:cBhvr>
                                        <p:cTn id="119" dur="26">
                                          <p:stCondLst>
                                            <p:cond delay="1808"/>
                                          </p:stCondLst>
                                        </p:cTn>
                                        <p:tgtEl>
                                          <p:spTgt spid="17"/>
                                        </p:tgtEl>
                                      </p:cBhvr>
                                      <p:to x="100000" y="95000"/>
                                    </p:animScale>
                                    <p:animScale>
                                      <p:cBhvr>
                                        <p:cTn id="120"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2" grpId="0" animBg="1"/>
      <p:bldP spid="13" grpId="0" animBg="1"/>
      <p:bldP spid="16"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8" name="Rounded Rectangle 17"/>
          <p:cNvSpPr/>
          <p:nvPr/>
        </p:nvSpPr>
        <p:spPr>
          <a:xfrm>
            <a:off x="191313" y="2407967"/>
            <a:ext cx="914400" cy="394227"/>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Rae\Pictures\2018 yai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 y="2438400"/>
            <a:ext cx="9079805" cy="4343400"/>
          </a:xfrm>
          <a:prstGeom prst="round2DiagRect">
            <a:avLst>
              <a:gd name="adj1" fmla="val 16667"/>
              <a:gd name="adj2" fmla="val 0"/>
            </a:avLst>
          </a:prstGeom>
          <a:ln w="88900" cap="sq">
            <a:solidFill>
              <a:schemeClr val="accent3"/>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5" name="Oval 14"/>
          <p:cNvSpPr/>
          <p:nvPr/>
        </p:nvSpPr>
        <p:spPr>
          <a:xfrm>
            <a:off x="6741160" y="3601720"/>
            <a:ext cx="381000" cy="381000"/>
          </a:xfrm>
          <a:prstGeom prst="ellipse">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041208" y="3925976"/>
            <a:ext cx="381000" cy="381000"/>
          </a:xfrm>
          <a:prstGeom prst="ellipse">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131560" y="3743960"/>
            <a:ext cx="381000" cy="381000"/>
          </a:xfrm>
          <a:prstGeom prst="ellipse">
            <a:avLst/>
          </a:prstGeom>
          <a:noFill/>
          <a:ln w="76200">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E8A709BF-5144-4E0C-93F2-78512D165852}" type="slidenum">
              <a:rPr lang="en-US" smtClean="0"/>
              <a:t>43</a:t>
            </a:fld>
            <a:endParaRPr lang="en-US"/>
          </a:p>
        </p:txBody>
      </p:sp>
      <p:sp>
        <p:nvSpPr>
          <p:cNvPr id="9" name="Rounded Rectangle 8"/>
          <p:cNvSpPr/>
          <p:nvPr/>
        </p:nvSpPr>
        <p:spPr>
          <a:xfrm>
            <a:off x="3505201" y="228599"/>
            <a:ext cx="1066800" cy="685801"/>
          </a:xfrm>
          <a:prstGeom prst="roundRect">
            <a:avLst/>
          </a:prstGeom>
          <a:noFill/>
          <a:ln w="76200">
            <a:solidFill>
              <a:srgbClr val="FF0000"/>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22833" y="4488655"/>
            <a:ext cx="8233487" cy="2062103"/>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pPr marL="342900" indent="-342900">
              <a:buFont typeface="+mj-lt"/>
              <a:buAutoNum type="arabicPeriod" startAt="5"/>
            </a:pPr>
            <a:r>
              <a:rPr lang="en-US" sz="1600" b="1" dirty="0" smtClean="0">
                <a:solidFill>
                  <a:srgbClr val="C00000"/>
                </a:solidFill>
              </a:rPr>
              <a:t>Passover DAY is on Mar 27</a:t>
            </a:r>
            <a:r>
              <a:rPr lang="en-US" sz="1600" b="1" baseline="30000" dirty="0" smtClean="0">
                <a:solidFill>
                  <a:srgbClr val="C00000"/>
                </a:solidFill>
              </a:rPr>
              <a:t>th</a:t>
            </a:r>
            <a:r>
              <a:rPr lang="en-US" sz="1600" b="1" dirty="0" smtClean="0">
                <a:solidFill>
                  <a:srgbClr val="C00000"/>
                </a:solidFill>
              </a:rPr>
              <a:t> – very close to Easter Sunday on Mar 31</a:t>
            </a:r>
            <a:r>
              <a:rPr lang="en-US" sz="1600" b="1" baseline="30000" dirty="0" smtClean="0">
                <a:solidFill>
                  <a:srgbClr val="C00000"/>
                </a:solidFill>
              </a:rPr>
              <a:t>st</a:t>
            </a:r>
            <a:r>
              <a:rPr lang="en-US" sz="1600" b="1" dirty="0" smtClean="0">
                <a:solidFill>
                  <a:srgbClr val="C00000"/>
                </a:solidFill>
              </a:rPr>
              <a:t>. </a:t>
            </a:r>
          </a:p>
          <a:p>
            <a:pPr marL="342900" indent="-342900">
              <a:buAutoNum type="arabicPeriod" startAt="5"/>
            </a:pPr>
            <a:r>
              <a:rPr lang="en-US" sz="1600" b="1" dirty="0" smtClean="0">
                <a:solidFill>
                  <a:srgbClr val="C00000"/>
                </a:solidFill>
              </a:rPr>
              <a:t>This is </a:t>
            </a:r>
            <a:r>
              <a:rPr lang="en-US" sz="1600" b="1" u="sng" dirty="0" smtClean="0">
                <a:solidFill>
                  <a:srgbClr val="C00000"/>
                </a:solidFill>
              </a:rPr>
              <a:t>extremely early</a:t>
            </a:r>
            <a:r>
              <a:rPr lang="en-US" sz="1600" b="1" dirty="0" smtClean="0">
                <a:solidFill>
                  <a:srgbClr val="C00000"/>
                </a:solidFill>
              </a:rPr>
              <a:t> for any Passover.  Was it set this way to be celebrated before Rome’s Good Friday on Mar 29</a:t>
            </a:r>
            <a:r>
              <a:rPr lang="en-US" sz="1600" b="1" baseline="30000" dirty="0" smtClean="0">
                <a:solidFill>
                  <a:srgbClr val="C00000"/>
                </a:solidFill>
              </a:rPr>
              <a:t>th</a:t>
            </a:r>
            <a:r>
              <a:rPr lang="en-US" sz="1600" b="1" dirty="0" smtClean="0">
                <a:solidFill>
                  <a:srgbClr val="C00000"/>
                </a:solidFill>
              </a:rPr>
              <a:t> and Easter on the 31</a:t>
            </a:r>
            <a:r>
              <a:rPr lang="en-US" sz="1600" b="1" baseline="30000" dirty="0" smtClean="0">
                <a:solidFill>
                  <a:srgbClr val="C00000"/>
                </a:solidFill>
              </a:rPr>
              <a:t>st</a:t>
            </a:r>
            <a:r>
              <a:rPr lang="en-US" sz="1600" b="1" dirty="0" smtClean="0">
                <a:solidFill>
                  <a:srgbClr val="C00000"/>
                </a:solidFill>
              </a:rPr>
              <a:t>?</a:t>
            </a:r>
          </a:p>
          <a:p>
            <a:pPr marL="342900" indent="-342900">
              <a:buAutoNum type="arabicPeriod" startAt="5"/>
            </a:pPr>
            <a:r>
              <a:rPr lang="en-US" sz="1600" b="1" dirty="0" smtClean="0">
                <a:solidFill>
                  <a:schemeClr val="tx1"/>
                </a:solidFill>
              </a:rPr>
              <a:t>Summary:</a:t>
            </a:r>
            <a:r>
              <a:rPr lang="en-US" sz="1600" b="1" dirty="0" smtClean="0">
                <a:solidFill>
                  <a:srgbClr val="C00000"/>
                </a:solidFill>
              </a:rPr>
              <a:t>  </a:t>
            </a:r>
            <a:r>
              <a:rPr lang="en-US" sz="1600" b="1" dirty="0" smtClean="0">
                <a:solidFill>
                  <a:srgbClr val="002060"/>
                </a:solidFill>
              </a:rPr>
              <a:t>the 2018 sliver moon was chosen </a:t>
            </a:r>
            <a:r>
              <a:rPr lang="en-US" sz="1600" b="1" u="sng" dirty="0" smtClean="0">
                <a:solidFill>
                  <a:srgbClr val="002060"/>
                </a:solidFill>
              </a:rPr>
              <a:t>AFTER</a:t>
            </a:r>
            <a:r>
              <a:rPr lang="en-US" sz="1600" b="1" dirty="0" smtClean="0">
                <a:solidFill>
                  <a:srgbClr val="002060"/>
                </a:solidFill>
              </a:rPr>
              <a:t> the </a:t>
            </a:r>
            <a:r>
              <a:rPr lang="en-US" sz="1600" b="1" dirty="0" err="1" smtClean="0">
                <a:solidFill>
                  <a:srgbClr val="002060"/>
                </a:solidFill>
              </a:rPr>
              <a:t>equi</a:t>
            </a:r>
            <a:r>
              <a:rPr lang="en-US" sz="1600" b="1" dirty="0" smtClean="0">
                <a:solidFill>
                  <a:srgbClr val="002060"/>
                </a:solidFill>
              </a:rPr>
              <a:t>-lux</a:t>
            </a:r>
            <a:r>
              <a:rPr lang="en-US" sz="1600" b="1" dirty="0">
                <a:solidFill>
                  <a:srgbClr val="002060"/>
                </a:solidFill>
              </a:rPr>
              <a:t>.</a:t>
            </a:r>
            <a:r>
              <a:rPr lang="en-US" sz="1600" b="1" dirty="0" smtClean="0">
                <a:solidFill>
                  <a:srgbClr val="002060"/>
                </a:solidFill>
              </a:rPr>
              <a:t> </a:t>
            </a:r>
            <a:br>
              <a:rPr lang="en-US" sz="1600" b="1" dirty="0" smtClean="0">
                <a:solidFill>
                  <a:srgbClr val="002060"/>
                </a:solidFill>
              </a:rPr>
            </a:br>
            <a:r>
              <a:rPr lang="en-US" sz="1600" b="1" dirty="0" smtClean="0">
                <a:solidFill>
                  <a:srgbClr val="002060"/>
                </a:solidFill>
              </a:rPr>
              <a:t>                     </a:t>
            </a:r>
            <a:r>
              <a:rPr lang="en-US" sz="1600" b="1" u="sng" dirty="0" smtClean="0">
                <a:solidFill>
                  <a:srgbClr val="002060"/>
                </a:solidFill>
              </a:rPr>
              <a:t>But</a:t>
            </a:r>
            <a:r>
              <a:rPr lang="en-US" sz="1600" b="1" dirty="0" smtClean="0">
                <a:solidFill>
                  <a:srgbClr val="002060"/>
                </a:solidFill>
              </a:rPr>
              <a:t> … </a:t>
            </a:r>
            <a:r>
              <a:rPr lang="en-US" sz="1600" b="1" dirty="0" smtClean="0">
                <a:solidFill>
                  <a:srgbClr val="C00000"/>
                </a:solidFill>
              </a:rPr>
              <a:t>the 2013 sliver moon was chosen </a:t>
            </a:r>
            <a:r>
              <a:rPr lang="en-US" sz="1600" b="1" u="sng" dirty="0" smtClean="0">
                <a:solidFill>
                  <a:srgbClr val="C00000"/>
                </a:solidFill>
              </a:rPr>
              <a:t>MANY DAYS BEFORE</a:t>
            </a:r>
            <a:r>
              <a:rPr lang="en-US" sz="1600" b="1" dirty="0" smtClean="0">
                <a:solidFill>
                  <a:srgbClr val="C00000"/>
                </a:solidFill>
              </a:rPr>
              <a:t> the </a:t>
            </a:r>
            <a:r>
              <a:rPr lang="en-US" sz="1600" b="1" dirty="0" err="1" smtClean="0">
                <a:solidFill>
                  <a:srgbClr val="C00000"/>
                </a:solidFill>
              </a:rPr>
              <a:t>equi</a:t>
            </a:r>
            <a:r>
              <a:rPr lang="en-US" sz="1600" b="1" dirty="0" smtClean="0">
                <a:solidFill>
                  <a:srgbClr val="C00000"/>
                </a:solidFill>
              </a:rPr>
              <a:t>-lux!</a:t>
            </a:r>
          </a:p>
          <a:p>
            <a:r>
              <a:rPr lang="en-US" sz="1600" b="1" dirty="0" smtClean="0">
                <a:solidFill>
                  <a:srgbClr val="002060"/>
                </a:solidFill>
              </a:rPr>
              <a:t>Question:</a:t>
            </a:r>
            <a:r>
              <a:rPr lang="en-US" sz="1600" b="1" dirty="0" smtClean="0">
                <a:solidFill>
                  <a:srgbClr val="C00000"/>
                </a:solidFill>
              </a:rPr>
              <a:t>  What are the rules of this calendar?  Do both calendars hover around Roman dates?</a:t>
            </a:r>
          </a:p>
          <a:p>
            <a:r>
              <a:rPr lang="en-US" sz="1600" b="1" dirty="0" smtClean="0">
                <a:solidFill>
                  <a:srgbClr val="C00000"/>
                </a:solidFill>
              </a:rPr>
              <a:t>Does this ministry recognize there is a serious problem with the moon/month calculation?  </a:t>
            </a:r>
            <a:br>
              <a:rPr lang="en-US" sz="1600" b="1" dirty="0" smtClean="0">
                <a:solidFill>
                  <a:srgbClr val="C00000"/>
                </a:solidFill>
              </a:rPr>
            </a:br>
            <a:r>
              <a:rPr lang="en-US" sz="1600" b="1" dirty="0" smtClean="0">
                <a:solidFill>
                  <a:srgbClr val="C00000"/>
                </a:solidFill>
              </a:rPr>
              <a:t>Are they substituting </a:t>
            </a:r>
            <a:r>
              <a:rPr lang="en-US" sz="1600" b="1" dirty="0" err="1" smtClean="0">
                <a:solidFill>
                  <a:srgbClr val="C00000"/>
                </a:solidFill>
              </a:rPr>
              <a:t>equiu</a:t>
            </a:r>
            <a:r>
              <a:rPr lang="en-US" sz="1600" b="1" dirty="0" smtClean="0">
                <a:solidFill>
                  <a:srgbClr val="C00000"/>
                </a:solidFill>
              </a:rPr>
              <a:t>-LUX for </a:t>
            </a:r>
            <a:r>
              <a:rPr lang="en-US" sz="1600" b="1" i="1" dirty="0" smtClean="0">
                <a:solidFill>
                  <a:srgbClr val="C00000"/>
                </a:solidFill>
              </a:rPr>
              <a:t>tequfah</a:t>
            </a:r>
            <a:r>
              <a:rPr lang="en-US" sz="1600" b="1" dirty="0" smtClean="0">
                <a:solidFill>
                  <a:srgbClr val="C00000"/>
                </a:solidFill>
              </a:rPr>
              <a:t> to compensate for this huge problem?</a:t>
            </a:r>
            <a:endParaRPr lang="en-US" sz="1600" b="1" dirty="0">
              <a:solidFill>
                <a:srgbClr val="C00000"/>
              </a:solidFill>
            </a:endParaRPr>
          </a:p>
        </p:txBody>
      </p:sp>
      <p:sp>
        <p:nvSpPr>
          <p:cNvPr id="11" name="Rounded Rectangle 10"/>
          <p:cNvSpPr/>
          <p:nvPr/>
        </p:nvSpPr>
        <p:spPr>
          <a:xfrm>
            <a:off x="5775960" y="1767839"/>
            <a:ext cx="355600" cy="220643"/>
          </a:xfrm>
          <a:prstGeom prst="roundRect">
            <a:avLst/>
          </a:prstGeom>
          <a:noFill/>
          <a:ln w="76200">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8001000" y="1676400"/>
            <a:ext cx="990600" cy="428636"/>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3276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par>
                          <p:cTn id="8" fill="hold">
                            <p:stCondLst>
                              <p:cond delay="2000"/>
                            </p:stCondLst>
                            <p:childTnLst>
                              <p:par>
                                <p:cTn id="9" presetID="26"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80">
                                          <p:stCondLst>
                                            <p:cond delay="0"/>
                                          </p:stCondLst>
                                        </p:cTn>
                                        <p:tgtEl>
                                          <p:spTgt spid="17"/>
                                        </p:tgtEl>
                                      </p:cBhvr>
                                    </p:animEffect>
                                    <p:anim calcmode="lin" valueType="num">
                                      <p:cBhvr>
                                        <p:cTn id="1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7" dur="26">
                                          <p:stCondLst>
                                            <p:cond delay="650"/>
                                          </p:stCondLst>
                                        </p:cTn>
                                        <p:tgtEl>
                                          <p:spTgt spid="17"/>
                                        </p:tgtEl>
                                      </p:cBhvr>
                                      <p:to x="100000" y="60000"/>
                                    </p:animScale>
                                    <p:animScale>
                                      <p:cBhvr>
                                        <p:cTn id="18" dur="166" decel="50000">
                                          <p:stCondLst>
                                            <p:cond delay="676"/>
                                          </p:stCondLst>
                                        </p:cTn>
                                        <p:tgtEl>
                                          <p:spTgt spid="17"/>
                                        </p:tgtEl>
                                      </p:cBhvr>
                                      <p:to x="100000" y="100000"/>
                                    </p:animScale>
                                    <p:animScale>
                                      <p:cBhvr>
                                        <p:cTn id="19" dur="26">
                                          <p:stCondLst>
                                            <p:cond delay="1312"/>
                                          </p:stCondLst>
                                        </p:cTn>
                                        <p:tgtEl>
                                          <p:spTgt spid="17"/>
                                        </p:tgtEl>
                                      </p:cBhvr>
                                      <p:to x="100000" y="80000"/>
                                    </p:animScale>
                                    <p:animScale>
                                      <p:cBhvr>
                                        <p:cTn id="20" dur="166" decel="50000">
                                          <p:stCondLst>
                                            <p:cond delay="1338"/>
                                          </p:stCondLst>
                                        </p:cTn>
                                        <p:tgtEl>
                                          <p:spTgt spid="17"/>
                                        </p:tgtEl>
                                      </p:cBhvr>
                                      <p:to x="100000" y="100000"/>
                                    </p:animScale>
                                    <p:animScale>
                                      <p:cBhvr>
                                        <p:cTn id="21" dur="26">
                                          <p:stCondLst>
                                            <p:cond delay="1642"/>
                                          </p:stCondLst>
                                        </p:cTn>
                                        <p:tgtEl>
                                          <p:spTgt spid="17"/>
                                        </p:tgtEl>
                                      </p:cBhvr>
                                      <p:to x="100000" y="90000"/>
                                    </p:animScale>
                                    <p:animScale>
                                      <p:cBhvr>
                                        <p:cTn id="22" dur="166" decel="50000">
                                          <p:stCondLst>
                                            <p:cond delay="1668"/>
                                          </p:stCondLst>
                                        </p:cTn>
                                        <p:tgtEl>
                                          <p:spTgt spid="17"/>
                                        </p:tgtEl>
                                      </p:cBhvr>
                                      <p:to x="100000" y="100000"/>
                                    </p:animScale>
                                    <p:animScale>
                                      <p:cBhvr>
                                        <p:cTn id="23" dur="26">
                                          <p:stCondLst>
                                            <p:cond delay="1808"/>
                                          </p:stCondLst>
                                        </p:cTn>
                                        <p:tgtEl>
                                          <p:spTgt spid="17"/>
                                        </p:tgtEl>
                                      </p:cBhvr>
                                      <p:to x="100000" y="95000"/>
                                    </p:animScale>
                                    <p:animScale>
                                      <p:cBhvr>
                                        <p:cTn id="24" dur="166" decel="50000">
                                          <p:stCondLst>
                                            <p:cond delay="1834"/>
                                          </p:stCondLst>
                                        </p:cTn>
                                        <p:tgtEl>
                                          <p:spTgt spid="17"/>
                                        </p:tgtEl>
                                      </p:cBhvr>
                                      <p:to x="100000" y="100000"/>
                                    </p:animScale>
                                  </p:childTnLst>
                                </p:cTn>
                              </p:par>
                            </p:childTnLst>
                          </p:cTn>
                        </p:par>
                        <p:par>
                          <p:cTn id="25" fill="hold">
                            <p:stCondLst>
                              <p:cond delay="4000"/>
                            </p:stCondLst>
                            <p:childTnLst>
                              <p:par>
                                <p:cTn id="26" presetID="26"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80">
                                          <p:stCondLst>
                                            <p:cond delay="0"/>
                                          </p:stCondLst>
                                        </p:cTn>
                                        <p:tgtEl>
                                          <p:spTgt spid="15"/>
                                        </p:tgtEl>
                                      </p:cBhvr>
                                    </p:animEffect>
                                    <p:anim calcmode="lin" valueType="num">
                                      <p:cBhvr>
                                        <p:cTn id="29"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4" dur="26">
                                          <p:stCondLst>
                                            <p:cond delay="650"/>
                                          </p:stCondLst>
                                        </p:cTn>
                                        <p:tgtEl>
                                          <p:spTgt spid="15"/>
                                        </p:tgtEl>
                                      </p:cBhvr>
                                      <p:to x="100000" y="60000"/>
                                    </p:animScale>
                                    <p:animScale>
                                      <p:cBhvr>
                                        <p:cTn id="35" dur="166" decel="50000">
                                          <p:stCondLst>
                                            <p:cond delay="676"/>
                                          </p:stCondLst>
                                        </p:cTn>
                                        <p:tgtEl>
                                          <p:spTgt spid="15"/>
                                        </p:tgtEl>
                                      </p:cBhvr>
                                      <p:to x="100000" y="100000"/>
                                    </p:animScale>
                                    <p:animScale>
                                      <p:cBhvr>
                                        <p:cTn id="36" dur="26">
                                          <p:stCondLst>
                                            <p:cond delay="1312"/>
                                          </p:stCondLst>
                                        </p:cTn>
                                        <p:tgtEl>
                                          <p:spTgt spid="15"/>
                                        </p:tgtEl>
                                      </p:cBhvr>
                                      <p:to x="100000" y="80000"/>
                                    </p:animScale>
                                    <p:animScale>
                                      <p:cBhvr>
                                        <p:cTn id="37" dur="166" decel="50000">
                                          <p:stCondLst>
                                            <p:cond delay="1338"/>
                                          </p:stCondLst>
                                        </p:cTn>
                                        <p:tgtEl>
                                          <p:spTgt spid="15"/>
                                        </p:tgtEl>
                                      </p:cBhvr>
                                      <p:to x="100000" y="100000"/>
                                    </p:animScale>
                                    <p:animScale>
                                      <p:cBhvr>
                                        <p:cTn id="38" dur="26">
                                          <p:stCondLst>
                                            <p:cond delay="1642"/>
                                          </p:stCondLst>
                                        </p:cTn>
                                        <p:tgtEl>
                                          <p:spTgt spid="15"/>
                                        </p:tgtEl>
                                      </p:cBhvr>
                                      <p:to x="100000" y="90000"/>
                                    </p:animScale>
                                    <p:animScale>
                                      <p:cBhvr>
                                        <p:cTn id="39" dur="166" decel="50000">
                                          <p:stCondLst>
                                            <p:cond delay="1668"/>
                                          </p:stCondLst>
                                        </p:cTn>
                                        <p:tgtEl>
                                          <p:spTgt spid="15"/>
                                        </p:tgtEl>
                                      </p:cBhvr>
                                      <p:to x="100000" y="100000"/>
                                    </p:animScale>
                                    <p:animScale>
                                      <p:cBhvr>
                                        <p:cTn id="40" dur="26">
                                          <p:stCondLst>
                                            <p:cond delay="1808"/>
                                          </p:stCondLst>
                                        </p:cTn>
                                        <p:tgtEl>
                                          <p:spTgt spid="15"/>
                                        </p:tgtEl>
                                      </p:cBhvr>
                                      <p:to x="100000" y="95000"/>
                                    </p:animScale>
                                    <p:animScale>
                                      <p:cBhvr>
                                        <p:cTn id="41" dur="166" decel="50000">
                                          <p:stCondLst>
                                            <p:cond delay="1834"/>
                                          </p:stCondLst>
                                        </p:cTn>
                                        <p:tgtEl>
                                          <p:spTgt spid="15"/>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wipe(left)">
                                      <p:cBhvr>
                                        <p:cTn id="46" dur="1500"/>
                                        <p:tgtEl>
                                          <p:spTgt spid="10">
                                            <p:txEl>
                                              <p:pRg st="0" end="0"/>
                                            </p:txEl>
                                          </p:spTgt>
                                        </p:tgtEl>
                                      </p:cBhvr>
                                    </p:animEffect>
                                  </p:childTnLst>
                                </p:cTn>
                              </p:par>
                            </p:childTnLst>
                          </p:cTn>
                        </p:par>
                        <p:par>
                          <p:cTn id="47" fill="hold">
                            <p:stCondLst>
                              <p:cond delay="1500"/>
                            </p:stCondLst>
                            <p:childTnLst>
                              <p:par>
                                <p:cTn id="48" presetID="22" presetClass="entr" presetSubtype="8" fill="hold" nodeType="afterEffect">
                                  <p:stCondLst>
                                    <p:cond delay="0"/>
                                  </p:stCondLst>
                                  <p:childTnLst>
                                    <p:set>
                                      <p:cBhvr>
                                        <p:cTn id="49" dur="1" fill="hold">
                                          <p:stCondLst>
                                            <p:cond delay="0"/>
                                          </p:stCondLst>
                                        </p:cTn>
                                        <p:tgtEl>
                                          <p:spTgt spid="10">
                                            <p:txEl>
                                              <p:pRg st="1" end="1"/>
                                            </p:txEl>
                                          </p:spTgt>
                                        </p:tgtEl>
                                        <p:attrNameLst>
                                          <p:attrName>style.visibility</p:attrName>
                                        </p:attrNameLst>
                                      </p:cBhvr>
                                      <p:to>
                                        <p:strVal val="visible"/>
                                      </p:to>
                                    </p:set>
                                    <p:animEffect transition="in" filter="wipe(left)">
                                      <p:cBhvr>
                                        <p:cTn id="50" dur="1750"/>
                                        <p:tgtEl>
                                          <p:spTgt spid="10">
                                            <p:txEl>
                                              <p:pRg st="1" end="1"/>
                                            </p:txEl>
                                          </p:spTgt>
                                        </p:tgtEl>
                                      </p:cBhvr>
                                    </p:animEffect>
                                  </p:childTnLst>
                                </p:cTn>
                              </p:par>
                            </p:childTnLst>
                          </p:cTn>
                        </p:par>
                        <p:par>
                          <p:cTn id="51" fill="hold">
                            <p:stCondLst>
                              <p:cond delay="3250"/>
                            </p:stCondLst>
                            <p:childTnLst>
                              <p:par>
                                <p:cTn id="52" presetID="26" presetClass="entr" presetSubtype="0"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down)">
                                      <p:cBhvr>
                                        <p:cTn id="54" dur="580">
                                          <p:stCondLst>
                                            <p:cond delay="0"/>
                                          </p:stCondLst>
                                        </p:cTn>
                                        <p:tgtEl>
                                          <p:spTgt spid="16"/>
                                        </p:tgtEl>
                                      </p:cBhvr>
                                    </p:animEffect>
                                    <p:anim calcmode="lin" valueType="num">
                                      <p:cBhvr>
                                        <p:cTn id="55"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0" dur="26">
                                          <p:stCondLst>
                                            <p:cond delay="650"/>
                                          </p:stCondLst>
                                        </p:cTn>
                                        <p:tgtEl>
                                          <p:spTgt spid="16"/>
                                        </p:tgtEl>
                                      </p:cBhvr>
                                      <p:to x="100000" y="60000"/>
                                    </p:animScale>
                                    <p:animScale>
                                      <p:cBhvr>
                                        <p:cTn id="61" dur="166" decel="50000">
                                          <p:stCondLst>
                                            <p:cond delay="676"/>
                                          </p:stCondLst>
                                        </p:cTn>
                                        <p:tgtEl>
                                          <p:spTgt spid="16"/>
                                        </p:tgtEl>
                                      </p:cBhvr>
                                      <p:to x="100000" y="100000"/>
                                    </p:animScale>
                                    <p:animScale>
                                      <p:cBhvr>
                                        <p:cTn id="62" dur="26">
                                          <p:stCondLst>
                                            <p:cond delay="1312"/>
                                          </p:stCondLst>
                                        </p:cTn>
                                        <p:tgtEl>
                                          <p:spTgt spid="16"/>
                                        </p:tgtEl>
                                      </p:cBhvr>
                                      <p:to x="100000" y="80000"/>
                                    </p:animScale>
                                    <p:animScale>
                                      <p:cBhvr>
                                        <p:cTn id="63" dur="166" decel="50000">
                                          <p:stCondLst>
                                            <p:cond delay="1338"/>
                                          </p:stCondLst>
                                        </p:cTn>
                                        <p:tgtEl>
                                          <p:spTgt spid="16"/>
                                        </p:tgtEl>
                                      </p:cBhvr>
                                      <p:to x="100000" y="100000"/>
                                    </p:animScale>
                                    <p:animScale>
                                      <p:cBhvr>
                                        <p:cTn id="64" dur="26">
                                          <p:stCondLst>
                                            <p:cond delay="1642"/>
                                          </p:stCondLst>
                                        </p:cTn>
                                        <p:tgtEl>
                                          <p:spTgt spid="16"/>
                                        </p:tgtEl>
                                      </p:cBhvr>
                                      <p:to x="100000" y="90000"/>
                                    </p:animScale>
                                    <p:animScale>
                                      <p:cBhvr>
                                        <p:cTn id="65" dur="166" decel="50000">
                                          <p:stCondLst>
                                            <p:cond delay="1668"/>
                                          </p:stCondLst>
                                        </p:cTn>
                                        <p:tgtEl>
                                          <p:spTgt spid="16"/>
                                        </p:tgtEl>
                                      </p:cBhvr>
                                      <p:to x="100000" y="100000"/>
                                    </p:animScale>
                                    <p:animScale>
                                      <p:cBhvr>
                                        <p:cTn id="66" dur="26">
                                          <p:stCondLst>
                                            <p:cond delay="1808"/>
                                          </p:stCondLst>
                                        </p:cTn>
                                        <p:tgtEl>
                                          <p:spTgt spid="16"/>
                                        </p:tgtEl>
                                      </p:cBhvr>
                                      <p:to x="100000" y="95000"/>
                                    </p:animScale>
                                    <p:animScale>
                                      <p:cBhvr>
                                        <p:cTn id="67" dur="166" decel="50000">
                                          <p:stCondLst>
                                            <p:cond delay="1834"/>
                                          </p:stCondLst>
                                        </p:cTn>
                                        <p:tgtEl>
                                          <p:spTgt spid="16"/>
                                        </p:tgtEl>
                                      </p:cBhvr>
                                      <p:to x="100000" y="100000"/>
                                    </p:animScale>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10">
                                            <p:txEl>
                                              <p:pRg st="2" end="2"/>
                                            </p:txEl>
                                          </p:spTgt>
                                        </p:tgtEl>
                                        <p:attrNameLst>
                                          <p:attrName>style.visibility</p:attrName>
                                        </p:attrNameLst>
                                      </p:cBhvr>
                                      <p:to>
                                        <p:strVal val="visible"/>
                                      </p:to>
                                    </p:set>
                                    <p:animEffect transition="in" filter="wipe(left)">
                                      <p:cBhvr>
                                        <p:cTn id="72" dur="1750"/>
                                        <p:tgtEl>
                                          <p:spTgt spid="10">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0">
                                            <p:txEl>
                                              <p:pRg st="3" end="3"/>
                                            </p:txEl>
                                          </p:spTgt>
                                        </p:tgtEl>
                                        <p:attrNameLst>
                                          <p:attrName>style.visibility</p:attrName>
                                        </p:attrNameLst>
                                      </p:cBhvr>
                                      <p:to>
                                        <p:strVal val="visible"/>
                                      </p:to>
                                    </p:set>
                                    <p:animEffect transition="in" filter="wipe(left)">
                                      <p:cBhvr>
                                        <p:cTn id="77" dur="1750"/>
                                        <p:tgtEl>
                                          <p:spTgt spid="10">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10">
                                            <p:txEl>
                                              <p:pRg st="4" end="4"/>
                                            </p:txEl>
                                          </p:spTgt>
                                        </p:tgtEl>
                                        <p:attrNameLst>
                                          <p:attrName>style.visibility</p:attrName>
                                        </p:attrNameLst>
                                      </p:cBhvr>
                                      <p:to>
                                        <p:strVal val="visible"/>
                                      </p:to>
                                    </p:set>
                                    <p:animEffect transition="in" filter="wipe(left)">
                                      <p:cBhvr>
                                        <p:cTn id="82" dur="175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44</a:t>
            </a:fld>
            <a:endParaRPr lang="en-US"/>
          </a:p>
        </p:txBody>
      </p:sp>
      <p:sp>
        <p:nvSpPr>
          <p:cNvPr id="9" name="Rounded Rectangle 8"/>
          <p:cNvSpPr/>
          <p:nvPr/>
        </p:nvSpPr>
        <p:spPr>
          <a:xfrm>
            <a:off x="3373120" y="3733800"/>
            <a:ext cx="5542280" cy="1219200"/>
          </a:xfrm>
          <a:prstGeom prst="roundRect">
            <a:avLst/>
          </a:prstGeom>
          <a:solidFill>
            <a:schemeClr val="bg1"/>
          </a:solidFill>
          <a:ln w="76200">
            <a:solidFill>
              <a:schemeClr val="accent4">
                <a:lumMod val="60000"/>
                <a:lumOff val="40000"/>
              </a:schemeClr>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7239968" y="1692453"/>
            <a:ext cx="410036" cy="290518"/>
          </a:xfrm>
          <a:prstGeom prst="roundRect">
            <a:avLst/>
          </a:prstGeom>
          <a:noFill/>
          <a:ln w="76200">
            <a:solidFill>
              <a:srgbClr val="0070C0"/>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1784787" y="1826740"/>
            <a:ext cx="668853" cy="258600"/>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116840" y="3810000"/>
            <a:ext cx="2504439" cy="360480"/>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3373120" y="147321"/>
            <a:ext cx="1404621" cy="579120"/>
          </a:xfrm>
          <a:prstGeom prst="roundRect">
            <a:avLst/>
          </a:prstGeom>
          <a:noFill/>
          <a:ln w="76200">
            <a:solidFill>
              <a:srgbClr val="FF0000"/>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82535" y="946725"/>
            <a:ext cx="2321469" cy="707886"/>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Adventist Feast</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Calendar </a:t>
            </a:r>
            <a:r>
              <a:rPr lang="en-US" sz="16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(Missouri)</a:t>
            </a:r>
            <a:endParaRPr lang="en-US" sz="1600" b="1" dirty="0">
              <a:ln w="1905"/>
              <a:solidFill>
                <a:schemeClr val="accent3">
                  <a:lumMod val="50000"/>
                </a:schemeClr>
              </a:solidFill>
              <a:effectLst>
                <a:innerShdw blurRad="69850" dist="43180" dir="5400000">
                  <a:srgbClr val="000000">
                    <a:alpha val="65000"/>
                  </a:srgbClr>
                </a:innerShdw>
              </a:effectLst>
              <a:latin typeface="Comic Sans MS" pitchFamily="66" charset="0"/>
            </a:endParaRPr>
          </a:p>
        </p:txBody>
      </p:sp>
      <p:cxnSp>
        <p:nvCxnSpPr>
          <p:cNvPr id="18" name="Straight Arrow Connector 17"/>
          <p:cNvCxnSpPr/>
          <p:nvPr/>
        </p:nvCxnSpPr>
        <p:spPr>
          <a:xfrm flipV="1">
            <a:off x="2604004" y="2175902"/>
            <a:ext cx="6006596" cy="1638028"/>
          </a:xfrm>
          <a:prstGeom prst="straightConnector1">
            <a:avLst/>
          </a:prstGeom>
          <a:ln w="57150">
            <a:solidFill>
              <a:srgbClr val="FF0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0" name="Rounded Rectangle 19"/>
          <p:cNvSpPr/>
          <p:nvPr/>
        </p:nvSpPr>
        <p:spPr>
          <a:xfrm>
            <a:off x="8610600" y="1885384"/>
            <a:ext cx="410036" cy="290518"/>
          </a:xfrm>
          <a:prstGeom prst="roundRect">
            <a:avLst/>
          </a:prstGeom>
          <a:noFill/>
          <a:ln w="76200">
            <a:solidFill>
              <a:srgbClr val="FF0000"/>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373120" y="3810000"/>
            <a:ext cx="5542280" cy="1138773"/>
          </a:xfrm>
          <a:prstGeom prst="rect">
            <a:avLst/>
          </a:prstGeom>
          <a:noFill/>
        </p:spPr>
        <p:txBody>
          <a:bodyPr wrap="square" lIns="91440" tIns="45720" rIns="91440" bIns="45720">
            <a:spAutoFit/>
          </a:bodyPr>
          <a:lstStyle/>
          <a:p>
            <a:pPr algn="ctr"/>
            <a:r>
              <a:rPr lang="en-US" sz="3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Let’s take a closer look at this counterfeit!</a:t>
            </a:r>
            <a:endParaRPr lang="en-US" sz="3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5243433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par>
                          <p:cTn id="10" fill="hold">
                            <p:stCondLst>
                              <p:cond delay="2000"/>
                            </p:stCondLst>
                            <p:childTnLst>
                              <p:par>
                                <p:cTn id="11" presetID="26" presetClass="entr" presetSubtype="0" fill="hold" grpId="1"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80">
                                          <p:stCondLst>
                                            <p:cond delay="0"/>
                                          </p:stCondLst>
                                        </p:cTn>
                                        <p:tgtEl>
                                          <p:spTgt spid="14"/>
                                        </p:tgtEl>
                                      </p:cBhvr>
                                    </p:animEffect>
                                    <p:anim calcmode="lin" valueType="num">
                                      <p:cBhvr>
                                        <p:cTn id="1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9" dur="26">
                                          <p:stCondLst>
                                            <p:cond delay="650"/>
                                          </p:stCondLst>
                                        </p:cTn>
                                        <p:tgtEl>
                                          <p:spTgt spid="14"/>
                                        </p:tgtEl>
                                      </p:cBhvr>
                                      <p:to x="100000" y="60000"/>
                                    </p:animScale>
                                    <p:animScale>
                                      <p:cBhvr>
                                        <p:cTn id="20" dur="166" decel="50000">
                                          <p:stCondLst>
                                            <p:cond delay="676"/>
                                          </p:stCondLst>
                                        </p:cTn>
                                        <p:tgtEl>
                                          <p:spTgt spid="14"/>
                                        </p:tgtEl>
                                      </p:cBhvr>
                                      <p:to x="100000" y="100000"/>
                                    </p:animScale>
                                    <p:animScale>
                                      <p:cBhvr>
                                        <p:cTn id="21" dur="26">
                                          <p:stCondLst>
                                            <p:cond delay="1312"/>
                                          </p:stCondLst>
                                        </p:cTn>
                                        <p:tgtEl>
                                          <p:spTgt spid="14"/>
                                        </p:tgtEl>
                                      </p:cBhvr>
                                      <p:to x="100000" y="80000"/>
                                    </p:animScale>
                                    <p:animScale>
                                      <p:cBhvr>
                                        <p:cTn id="22" dur="166" decel="50000">
                                          <p:stCondLst>
                                            <p:cond delay="1338"/>
                                          </p:stCondLst>
                                        </p:cTn>
                                        <p:tgtEl>
                                          <p:spTgt spid="14"/>
                                        </p:tgtEl>
                                      </p:cBhvr>
                                      <p:to x="100000" y="100000"/>
                                    </p:animScale>
                                    <p:animScale>
                                      <p:cBhvr>
                                        <p:cTn id="23" dur="26">
                                          <p:stCondLst>
                                            <p:cond delay="1642"/>
                                          </p:stCondLst>
                                        </p:cTn>
                                        <p:tgtEl>
                                          <p:spTgt spid="14"/>
                                        </p:tgtEl>
                                      </p:cBhvr>
                                      <p:to x="100000" y="90000"/>
                                    </p:animScale>
                                    <p:animScale>
                                      <p:cBhvr>
                                        <p:cTn id="24" dur="166" decel="50000">
                                          <p:stCondLst>
                                            <p:cond delay="1668"/>
                                          </p:stCondLst>
                                        </p:cTn>
                                        <p:tgtEl>
                                          <p:spTgt spid="14"/>
                                        </p:tgtEl>
                                      </p:cBhvr>
                                      <p:to x="100000" y="100000"/>
                                    </p:animScale>
                                    <p:animScale>
                                      <p:cBhvr>
                                        <p:cTn id="25" dur="26">
                                          <p:stCondLst>
                                            <p:cond delay="1808"/>
                                          </p:stCondLst>
                                        </p:cTn>
                                        <p:tgtEl>
                                          <p:spTgt spid="14"/>
                                        </p:tgtEl>
                                      </p:cBhvr>
                                      <p:to x="100000" y="95000"/>
                                    </p:animScale>
                                    <p:animScale>
                                      <p:cBhvr>
                                        <p:cTn id="26" dur="166" decel="50000">
                                          <p:stCondLst>
                                            <p:cond delay="1834"/>
                                          </p:stCondLst>
                                        </p:cTn>
                                        <p:tgtEl>
                                          <p:spTgt spid="14"/>
                                        </p:tgtEl>
                                      </p:cBhvr>
                                      <p:to x="100000" y="100000"/>
                                    </p:animScale>
                                  </p:childTnLst>
                                </p:cTn>
                              </p:par>
                            </p:childTnLst>
                          </p:cTn>
                        </p:par>
                        <p:par>
                          <p:cTn id="27" fill="hold">
                            <p:stCondLst>
                              <p:cond delay="4000"/>
                            </p:stCondLst>
                            <p:childTnLst>
                              <p:par>
                                <p:cTn id="28" presetID="21"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heel(1)">
                                      <p:cBhvr>
                                        <p:cTn id="30" dur="20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80">
                                          <p:stCondLst>
                                            <p:cond delay="0"/>
                                          </p:stCondLst>
                                        </p:cTn>
                                        <p:tgtEl>
                                          <p:spTgt spid="12"/>
                                        </p:tgtEl>
                                      </p:cBhvr>
                                    </p:animEffect>
                                    <p:anim calcmode="lin" valueType="num">
                                      <p:cBhvr>
                                        <p:cTn id="3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1" dur="26">
                                          <p:stCondLst>
                                            <p:cond delay="650"/>
                                          </p:stCondLst>
                                        </p:cTn>
                                        <p:tgtEl>
                                          <p:spTgt spid="12"/>
                                        </p:tgtEl>
                                      </p:cBhvr>
                                      <p:to x="100000" y="60000"/>
                                    </p:animScale>
                                    <p:animScale>
                                      <p:cBhvr>
                                        <p:cTn id="42" dur="166" decel="50000">
                                          <p:stCondLst>
                                            <p:cond delay="676"/>
                                          </p:stCondLst>
                                        </p:cTn>
                                        <p:tgtEl>
                                          <p:spTgt spid="12"/>
                                        </p:tgtEl>
                                      </p:cBhvr>
                                      <p:to x="100000" y="100000"/>
                                    </p:animScale>
                                    <p:animScale>
                                      <p:cBhvr>
                                        <p:cTn id="43" dur="26">
                                          <p:stCondLst>
                                            <p:cond delay="1312"/>
                                          </p:stCondLst>
                                        </p:cTn>
                                        <p:tgtEl>
                                          <p:spTgt spid="12"/>
                                        </p:tgtEl>
                                      </p:cBhvr>
                                      <p:to x="100000" y="80000"/>
                                    </p:animScale>
                                    <p:animScale>
                                      <p:cBhvr>
                                        <p:cTn id="44" dur="166" decel="50000">
                                          <p:stCondLst>
                                            <p:cond delay="1338"/>
                                          </p:stCondLst>
                                        </p:cTn>
                                        <p:tgtEl>
                                          <p:spTgt spid="12"/>
                                        </p:tgtEl>
                                      </p:cBhvr>
                                      <p:to x="100000" y="100000"/>
                                    </p:animScale>
                                    <p:animScale>
                                      <p:cBhvr>
                                        <p:cTn id="45" dur="26">
                                          <p:stCondLst>
                                            <p:cond delay="1642"/>
                                          </p:stCondLst>
                                        </p:cTn>
                                        <p:tgtEl>
                                          <p:spTgt spid="12"/>
                                        </p:tgtEl>
                                      </p:cBhvr>
                                      <p:to x="100000" y="90000"/>
                                    </p:animScale>
                                    <p:animScale>
                                      <p:cBhvr>
                                        <p:cTn id="46" dur="166" decel="50000">
                                          <p:stCondLst>
                                            <p:cond delay="1668"/>
                                          </p:stCondLst>
                                        </p:cTn>
                                        <p:tgtEl>
                                          <p:spTgt spid="12"/>
                                        </p:tgtEl>
                                      </p:cBhvr>
                                      <p:to x="100000" y="100000"/>
                                    </p:animScale>
                                    <p:animScale>
                                      <p:cBhvr>
                                        <p:cTn id="47" dur="26">
                                          <p:stCondLst>
                                            <p:cond delay="1808"/>
                                          </p:stCondLst>
                                        </p:cTn>
                                        <p:tgtEl>
                                          <p:spTgt spid="12"/>
                                        </p:tgtEl>
                                      </p:cBhvr>
                                      <p:to x="100000" y="95000"/>
                                    </p:animScale>
                                    <p:animScale>
                                      <p:cBhvr>
                                        <p:cTn id="48" dur="166" decel="50000">
                                          <p:stCondLst>
                                            <p:cond delay="1834"/>
                                          </p:stCondLst>
                                        </p:cTn>
                                        <p:tgtEl>
                                          <p:spTgt spid="12"/>
                                        </p:tgtEl>
                                      </p:cBhvr>
                                      <p:to x="100000" y="100000"/>
                                    </p:animScale>
                                  </p:childTnLst>
                                </p:cTn>
                              </p:par>
                            </p:childTnLst>
                          </p:cTn>
                        </p:par>
                        <p:par>
                          <p:cTn id="49" fill="hold">
                            <p:stCondLst>
                              <p:cond delay="2000"/>
                            </p:stCondLst>
                            <p:childTnLst>
                              <p:par>
                                <p:cTn id="50" presetID="26"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80">
                                          <p:stCondLst>
                                            <p:cond delay="0"/>
                                          </p:stCondLst>
                                        </p:cTn>
                                        <p:tgtEl>
                                          <p:spTgt spid="11"/>
                                        </p:tgtEl>
                                      </p:cBhvr>
                                    </p:animEffect>
                                    <p:anim calcmode="lin" valueType="num">
                                      <p:cBhvr>
                                        <p:cTn id="5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8" dur="26">
                                          <p:stCondLst>
                                            <p:cond delay="650"/>
                                          </p:stCondLst>
                                        </p:cTn>
                                        <p:tgtEl>
                                          <p:spTgt spid="11"/>
                                        </p:tgtEl>
                                      </p:cBhvr>
                                      <p:to x="100000" y="60000"/>
                                    </p:animScale>
                                    <p:animScale>
                                      <p:cBhvr>
                                        <p:cTn id="59" dur="166" decel="50000">
                                          <p:stCondLst>
                                            <p:cond delay="676"/>
                                          </p:stCondLst>
                                        </p:cTn>
                                        <p:tgtEl>
                                          <p:spTgt spid="11"/>
                                        </p:tgtEl>
                                      </p:cBhvr>
                                      <p:to x="100000" y="100000"/>
                                    </p:animScale>
                                    <p:animScale>
                                      <p:cBhvr>
                                        <p:cTn id="60" dur="26">
                                          <p:stCondLst>
                                            <p:cond delay="1312"/>
                                          </p:stCondLst>
                                        </p:cTn>
                                        <p:tgtEl>
                                          <p:spTgt spid="11"/>
                                        </p:tgtEl>
                                      </p:cBhvr>
                                      <p:to x="100000" y="80000"/>
                                    </p:animScale>
                                    <p:animScale>
                                      <p:cBhvr>
                                        <p:cTn id="61" dur="166" decel="50000">
                                          <p:stCondLst>
                                            <p:cond delay="1338"/>
                                          </p:stCondLst>
                                        </p:cTn>
                                        <p:tgtEl>
                                          <p:spTgt spid="11"/>
                                        </p:tgtEl>
                                      </p:cBhvr>
                                      <p:to x="100000" y="100000"/>
                                    </p:animScale>
                                    <p:animScale>
                                      <p:cBhvr>
                                        <p:cTn id="62" dur="26">
                                          <p:stCondLst>
                                            <p:cond delay="1642"/>
                                          </p:stCondLst>
                                        </p:cTn>
                                        <p:tgtEl>
                                          <p:spTgt spid="11"/>
                                        </p:tgtEl>
                                      </p:cBhvr>
                                      <p:to x="100000" y="90000"/>
                                    </p:animScale>
                                    <p:animScale>
                                      <p:cBhvr>
                                        <p:cTn id="63" dur="166" decel="50000">
                                          <p:stCondLst>
                                            <p:cond delay="1668"/>
                                          </p:stCondLst>
                                        </p:cTn>
                                        <p:tgtEl>
                                          <p:spTgt spid="11"/>
                                        </p:tgtEl>
                                      </p:cBhvr>
                                      <p:to x="100000" y="100000"/>
                                    </p:animScale>
                                    <p:animScale>
                                      <p:cBhvr>
                                        <p:cTn id="64" dur="26">
                                          <p:stCondLst>
                                            <p:cond delay="1808"/>
                                          </p:stCondLst>
                                        </p:cTn>
                                        <p:tgtEl>
                                          <p:spTgt spid="11"/>
                                        </p:tgtEl>
                                      </p:cBhvr>
                                      <p:to x="100000" y="95000"/>
                                    </p:animScale>
                                    <p:animScale>
                                      <p:cBhvr>
                                        <p:cTn id="65" dur="166" decel="50000">
                                          <p:stCondLst>
                                            <p:cond delay="1834"/>
                                          </p:stCondLst>
                                        </p:cTn>
                                        <p:tgtEl>
                                          <p:spTgt spid="11"/>
                                        </p:tgtEl>
                                      </p:cBhvr>
                                      <p:to x="100000" y="100000"/>
                                    </p:animScale>
                                  </p:childTnLst>
                                </p:cTn>
                              </p:par>
                            </p:childTnLst>
                          </p:cTn>
                        </p:par>
                        <p:par>
                          <p:cTn id="66" fill="hold">
                            <p:stCondLst>
                              <p:cond delay="4000"/>
                            </p:stCondLst>
                            <p:childTnLst>
                              <p:par>
                                <p:cTn id="67" presetID="21" presetClass="entr" presetSubtype="1"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heel(1)">
                                      <p:cBhvr>
                                        <p:cTn id="69" dur="2250"/>
                                        <p:tgtEl>
                                          <p:spTgt spid="13"/>
                                        </p:tgtEl>
                                      </p:cBhvr>
                                    </p:animEffect>
                                  </p:childTnLst>
                                </p:cTn>
                              </p:par>
                            </p:childTnLst>
                          </p:cTn>
                        </p:par>
                        <p:par>
                          <p:cTn id="70" fill="hold">
                            <p:stCondLst>
                              <p:cond delay="6250"/>
                            </p:stCondLst>
                            <p:childTnLst>
                              <p:par>
                                <p:cTn id="71" presetID="22" presetClass="entr" presetSubtype="8"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2000"/>
                                        <p:tgtEl>
                                          <p:spTgt spid="18"/>
                                        </p:tgtEl>
                                      </p:cBhvr>
                                    </p:animEffect>
                                  </p:childTnLst>
                                </p:cTn>
                              </p:par>
                            </p:childTnLst>
                          </p:cTn>
                        </p:par>
                        <p:par>
                          <p:cTn id="74" fill="hold">
                            <p:stCondLst>
                              <p:cond delay="8250"/>
                            </p:stCondLst>
                            <p:childTnLst>
                              <p:par>
                                <p:cTn id="75" presetID="26"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down)">
                                      <p:cBhvr>
                                        <p:cTn id="77" dur="580">
                                          <p:stCondLst>
                                            <p:cond delay="0"/>
                                          </p:stCondLst>
                                        </p:cTn>
                                        <p:tgtEl>
                                          <p:spTgt spid="20"/>
                                        </p:tgtEl>
                                      </p:cBhvr>
                                    </p:animEffect>
                                    <p:anim calcmode="lin" valueType="num">
                                      <p:cBhvr>
                                        <p:cTn id="7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83" dur="26">
                                          <p:stCondLst>
                                            <p:cond delay="650"/>
                                          </p:stCondLst>
                                        </p:cTn>
                                        <p:tgtEl>
                                          <p:spTgt spid="20"/>
                                        </p:tgtEl>
                                      </p:cBhvr>
                                      <p:to x="100000" y="60000"/>
                                    </p:animScale>
                                    <p:animScale>
                                      <p:cBhvr>
                                        <p:cTn id="84" dur="166" decel="50000">
                                          <p:stCondLst>
                                            <p:cond delay="676"/>
                                          </p:stCondLst>
                                        </p:cTn>
                                        <p:tgtEl>
                                          <p:spTgt spid="20"/>
                                        </p:tgtEl>
                                      </p:cBhvr>
                                      <p:to x="100000" y="100000"/>
                                    </p:animScale>
                                    <p:animScale>
                                      <p:cBhvr>
                                        <p:cTn id="85" dur="26">
                                          <p:stCondLst>
                                            <p:cond delay="1312"/>
                                          </p:stCondLst>
                                        </p:cTn>
                                        <p:tgtEl>
                                          <p:spTgt spid="20"/>
                                        </p:tgtEl>
                                      </p:cBhvr>
                                      <p:to x="100000" y="80000"/>
                                    </p:animScale>
                                    <p:animScale>
                                      <p:cBhvr>
                                        <p:cTn id="86" dur="166" decel="50000">
                                          <p:stCondLst>
                                            <p:cond delay="1338"/>
                                          </p:stCondLst>
                                        </p:cTn>
                                        <p:tgtEl>
                                          <p:spTgt spid="20"/>
                                        </p:tgtEl>
                                      </p:cBhvr>
                                      <p:to x="100000" y="100000"/>
                                    </p:animScale>
                                    <p:animScale>
                                      <p:cBhvr>
                                        <p:cTn id="87" dur="26">
                                          <p:stCondLst>
                                            <p:cond delay="1642"/>
                                          </p:stCondLst>
                                        </p:cTn>
                                        <p:tgtEl>
                                          <p:spTgt spid="20"/>
                                        </p:tgtEl>
                                      </p:cBhvr>
                                      <p:to x="100000" y="90000"/>
                                    </p:animScale>
                                    <p:animScale>
                                      <p:cBhvr>
                                        <p:cTn id="88" dur="166" decel="50000">
                                          <p:stCondLst>
                                            <p:cond delay="1668"/>
                                          </p:stCondLst>
                                        </p:cTn>
                                        <p:tgtEl>
                                          <p:spTgt spid="20"/>
                                        </p:tgtEl>
                                      </p:cBhvr>
                                      <p:to x="100000" y="100000"/>
                                    </p:animScale>
                                    <p:animScale>
                                      <p:cBhvr>
                                        <p:cTn id="89" dur="26">
                                          <p:stCondLst>
                                            <p:cond delay="1808"/>
                                          </p:stCondLst>
                                        </p:cTn>
                                        <p:tgtEl>
                                          <p:spTgt spid="20"/>
                                        </p:tgtEl>
                                      </p:cBhvr>
                                      <p:to x="100000" y="95000"/>
                                    </p:animScale>
                                    <p:animScale>
                                      <p:cBhvr>
                                        <p:cTn id="90" dur="166" decel="50000">
                                          <p:stCondLst>
                                            <p:cond delay="1834"/>
                                          </p:stCondLst>
                                        </p:cTn>
                                        <p:tgtEl>
                                          <p:spTgt spid="20"/>
                                        </p:tgtEl>
                                      </p:cBhvr>
                                      <p:to x="100000" y="100000"/>
                                    </p:animScale>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left)">
                                      <p:cBhvr>
                                        <p:cTn id="95" dur="1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4" grpId="1" animBg="1"/>
      <p:bldP spid="4" grpId="0"/>
      <p:bldP spid="20" grpId="0" animBg="1"/>
      <p:bldP spid="2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45</a:t>
            </a:fld>
            <a:endParaRPr lang="en-US"/>
          </a:p>
        </p:txBody>
      </p:sp>
      <p:pic>
        <p:nvPicPr>
          <p:cNvPr id="8196" name="Picture 4" descr="C:\Users\Rae\Pictures\2018 yr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1" y="2340150"/>
            <a:ext cx="8686800" cy="4172991"/>
          </a:xfrm>
          <a:prstGeom prst="round2DiagRect">
            <a:avLst>
              <a:gd name="adj1" fmla="val 16667"/>
              <a:gd name="adj2" fmla="val 0"/>
            </a:avLst>
          </a:prstGeom>
          <a:ln w="88900" cap="sq">
            <a:solidFill>
              <a:schemeClr val="accent3"/>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1" name="Oval 10"/>
          <p:cNvSpPr/>
          <p:nvPr/>
        </p:nvSpPr>
        <p:spPr>
          <a:xfrm>
            <a:off x="6108700" y="3843020"/>
            <a:ext cx="381000" cy="381000"/>
          </a:xfrm>
          <a:prstGeom prst="ellipse">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85800" y="4897120"/>
            <a:ext cx="381000" cy="381000"/>
          </a:xfrm>
          <a:prstGeom prst="ellipse">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001000" y="3601720"/>
            <a:ext cx="381000" cy="381000"/>
          </a:xfrm>
          <a:prstGeom prst="ellipse">
            <a:avLst/>
          </a:prstGeom>
          <a:noFill/>
          <a:ln w="76200">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760220" y="4681220"/>
            <a:ext cx="6606540" cy="1384995"/>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r>
              <a:rPr lang="en-US" sz="2000" b="1" dirty="0" smtClean="0">
                <a:solidFill>
                  <a:srgbClr val="0070C0"/>
                </a:solidFill>
              </a:rPr>
              <a:t>Yahweh’s Restoration Ministry </a:t>
            </a:r>
            <a:r>
              <a:rPr lang="en-US" sz="1600" b="1" dirty="0" smtClean="0">
                <a:solidFill>
                  <a:srgbClr val="0070C0"/>
                </a:solidFill>
              </a:rPr>
              <a:t>(Missouri) </a:t>
            </a:r>
            <a:r>
              <a:rPr lang="en-US" sz="2000" b="1" dirty="0" smtClean="0">
                <a:solidFill>
                  <a:srgbClr val="0070C0"/>
                </a:solidFill>
              </a:rPr>
              <a:t>– Calendar for 2018: </a:t>
            </a:r>
          </a:p>
          <a:p>
            <a:pPr marL="342900" indent="-342900">
              <a:buAutoNum type="arabicPeriod"/>
            </a:pPr>
            <a:r>
              <a:rPr lang="en-US" sz="1600" b="1" dirty="0" smtClean="0">
                <a:solidFill>
                  <a:srgbClr val="006600"/>
                </a:solidFill>
              </a:rPr>
              <a:t>This calendar is also using </a:t>
            </a:r>
            <a:r>
              <a:rPr lang="en-US" sz="1600" b="1" dirty="0" err="1" smtClean="0">
                <a:solidFill>
                  <a:srgbClr val="006600"/>
                </a:solidFill>
              </a:rPr>
              <a:t>equi</a:t>
            </a:r>
            <a:r>
              <a:rPr lang="en-US" sz="1600" b="1" dirty="0" smtClean="0">
                <a:solidFill>
                  <a:srgbClr val="006600"/>
                </a:solidFill>
              </a:rPr>
              <a:t>-lux on Mar 17</a:t>
            </a:r>
            <a:r>
              <a:rPr lang="en-US" sz="1600" b="1" baseline="30000" dirty="0" smtClean="0">
                <a:solidFill>
                  <a:srgbClr val="006600"/>
                </a:solidFill>
              </a:rPr>
              <a:t>th</a:t>
            </a:r>
            <a:r>
              <a:rPr lang="en-US" sz="1600" b="1" dirty="0" smtClean="0">
                <a:solidFill>
                  <a:srgbClr val="006600"/>
                </a:solidFill>
              </a:rPr>
              <a:t> as </a:t>
            </a:r>
            <a:r>
              <a:rPr lang="en-US" sz="1600" b="1" i="1" dirty="0" smtClean="0">
                <a:solidFill>
                  <a:srgbClr val="006600"/>
                </a:solidFill>
              </a:rPr>
              <a:t>tequfah.</a:t>
            </a:r>
            <a:endParaRPr lang="en-US" sz="1600" b="1" dirty="0" smtClean="0">
              <a:solidFill>
                <a:srgbClr val="006600"/>
              </a:solidFill>
            </a:endParaRPr>
          </a:p>
          <a:p>
            <a:pPr marL="342900" indent="-342900">
              <a:buAutoNum type="arabicPeriod"/>
            </a:pPr>
            <a:r>
              <a:rPr lang="en-US" sz="1600" b="1" dirty="0" smtClean="0">
                <a:solidFill>
                  <a:srgbClr val="0070C0"/>
                </a:solidFill>
              </a:rPr>
              <a:t>The next crescent moon is Mar 18</a:t>
            </a:r>
            <a:r>
              <a:rPr lang="en-US" sz="1600" b="1" baseline="30000" dirty="0" smtClean="0">
                <a:solidFill>
                  <a:srgbClr val="0070C0"/>
                </a:solidFill>
              </a:rPr>
              <a:t>th</a:t>
            </a:r>
            <a:r>
              <a:rPr lang="en-US" sz="1600" b="1" dirty="0" smtClean="0">
                <a:solidFill>
                  <a:srgbClr val="0070C0"/>
                </a:solidFill>
              </a:rPr>
              <a:t>.  </a:t>
            </a:r>
          </a:p>
          <a:p>
            <a:pPr marL="342900" indent="-342900">
              <a:buAutoNum type="arabicPeriod"/>
            </a:pPr>
            <a:r>
              <a:rPr lang="en-US" sz="1600" b="1" dirty="0" smtClean="0">
                <a:solidFill>
                  <a:srgbClr val="C00000"/>
                </a:solidFill>
              </a:rPr>
              <a:t>They also count 14 days from the </a:t>
            </a:r>
            <a:r>
              <a:rPr lang="en-US" sz="1600" b="1" u="sng" dirty="0" smtClean="0">
                <a:solidFill>
                  <a:srgbClr val="C00000"/>
                </a:solidFill>
              </a:rPr>
              <a:t>winter</a:t>
            </a:r>
            <a:r>
              <a:rPr lang="en-US" sz="1600" b="1" dirty="0" smtClean="0">
                <a:solidFill>
                  <a:srgbClr val="C00000"/>
                </a:solidFill>
              </a:rPr>
              <a:t> sliver moon to the full </a:t>
            </a:r>
            <a:r>
              <a:rPr lang="en-US" sz="1600" b="1" dirty="0">
                <a:solidFill>
                  <a:srgbClr val="C00000"/>
                </a:solidFill>
              </a:rPr>
              <a:t>m</a:t>
            </a:r>
            <a:r>
              <a:rPr lang="en-US" sz="1600" b="1" dirty="0" smtClean="0">
                <a:solidFill>
                  <a:srgbClr val="C00000"/>
                </a:solidFill>
              </a:rPr>
              <a:t>oon.</a:t>
            </a:r>
          </a:p>
          <a:p>
            <a:pPr marL="342900" indent="-342900">
              <a:buAutoNum type="arabicPeriod"/>
            </a:pPr>
            <a:r>
              <a:rPr lang="en-US" sz="1600" b="1" dirty="0" smtClean="0">
                <a:solidFill>
                  <a:srgbClr val="C00000"/>
                </a:solidFill>
              </a:rPr>
              <a:t>Passover begins at sunset on Mar 31</a:t>
            </a:r>
            <a:r>
              <a:rPr lang="en-US" sz="1600" b="1" baseline="30000" dirty="0" smtClean="0">
                <a:solidFill>
                  <a:srgbClr val="C00000"/>
                </a:solidFill>
              </a:rPr>
              <a:t>st</a:t>
            </a:r>
            <a:r>
              <a:rPr lang="en-US" sz="1600" b="1" dirty="0" smtClean="0">
                <a:solidFill>
                  <a:srgbClr val="C00000"/>
                </a:solidFill>
              </a:rPr>
              <a:t>; Passover Day on Easter’s Apr 1</a:t>
            </a:r>
            <a:r>
              <a:rPr lang="en-US" sz="1600" b="1" baseline="30000" dirty="0" smtClean="0">
                <a:solidFill>
                  <a:srgbClr val="C00000"/>
                </a:solidFill>
              </a:rPr>
              <a:t>st</a:t>
            </a:r>
            <a:r>
              <a:rPr lang="en-US" sz="1600" b="1" dirty="0" smtClean="0">
                <a:solidFill>
                  <a:srgbClr val="C00000"/>
                </a:solidFill>
              </a:rPr>
              <a:t>. </a:t>
            </a:r>
          </a:p>
        </p:txBody>
      </p:sp>
      <p:sp>
        <p:nvSpPr>
          <p:cNvPr id="14" name="Rounded Rectangle 13"/>
          <p:cNvSpPr/>
          <p:nvPr/>
        </p:nvSpPr>
        <p:spPr>
          <a:xfrm>
            <a:off x="1784787" y="1826740"/>
            <a:ext cx="668853" cy="258600"/>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993380" y="4053265"/>
            <a:ext cx="381000" cy="381000"/>
          </a:xfrm>
          <a:prstGeom prst="ellipse">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82535" y="946725"/>
            <a:ext cx="2321469" cy="707886"/>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Adventist Feast</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Calendar </a:t>
            </a:r>
            <a:r>
              <a:rPr lang="en-US" sz="16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(Missouri)</a:t>
            </a:r>
            <a:endParaRPr lang="en-US" sz="1600" b="1" dirty="0">
              <a:ln w="1905"/>
              <a:solidFill>
                <a:schemeClr val="accent3">
                  <a:lumMod val="50000"/>
                </a:schemeClr>
              </a:solidFill>
              <a:effectLst>
                <a:innerShdw blurRad="69850" dist="43180" dir="5400000">
                  <a:srgbClr val="000000">
                    <a:alpha val="65000"/>
                  </a:srgbClr>
                </a:innerShdw>
              </a:effectLst>
              <a:latin typeface="Comic Sans MS" pitchFamily="66" charset="0"/>
            </a:endParaRPr>
          </a:p>
        </p:txBody>
      </p:sp>
      <p:sp>
        <p:nvSpPr>
          <p:cNvPr id="18" name="Rounded Rectangle 17"/>
          <p:cNvSpPr/>
          <p:nvPr/>
        </p:nvSpPr>
        <p:spPr>
          <a:xfrm>
            <a:off x="3373120" y="147321"/>
            <a:ext cx="1404621" cy="579120"/>
          </a:xfrm>
          <a:prstGeom prst="roundRect">
            <a:avLst/>
          </a:prstGeom>
          <a:noFill/>
          <a:ln w="76200">
            <a:solidFill>
              <a:srgbClr val="FF0000"/>
            </a:solidFill>
            <a:prstDash val="lgDash"/>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0410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wipe(up)">
                                      <p:cBhvr>
                                        <p:cTn id="7" dur="1500"/>
                                        <p:tgtEl>
                                          <p:spTgt spid="8196"/>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1750"/>
                                        <p:tgtEl>
                                          <p:spTgt spid="9"/>
                                        </p:tgtEl>
                                      </p:cBhvr>
                                    </p:animEffect>
                                  </p:childTnLst>
                                </p:cTn>
                              </p:par>
                            </p:childTnLst>
                          </p:cTn>
                        </p:par>
                        <p:par>
                          <p:cTn id="12" fill="hold">
                            <p:stCondLst>
                              <p:cond delay="3250"/>
                            </p:stCondLst>
                            <p:childTnLst>
                              <p:par>
                                <p:cTn id="13" presetID="22" presetClass="entr" presetSubtype="8" fill="hold"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wipe(left)">
                                      <p:cBhvr>
                                        <p:cTn id="15" dur="175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wipe(left)">
                                      <p:cBhvr>
                                        <p:cTn id="20" dur="1750"/>
                                        <p:tgtEl>
                                          <p:spTgt spid="9">
                                            <p:txEl>
                                              <p:pRg st="1" end="1"/>
                                            </p:txEl>
                                          </p:spTgt>
                                        </p:tgtEl>
                                      </p:cBhvr>
                                    </p:animEffect>
                                  </p:childTnLst>
                                </p:cTn>
                              </p:par>
                            </p:childTnLst>
                          </p:cTn>
                        </p:par>
                        <p:par>
                          <p:cTn id="21" fill="hold">
                            <p:stCondLst>
                              <p:cond delay="1750"/>
                            </p:stCondLst>
                            <p:childTnLst>
                              <p:par>
                                <p:cTn id="22" presetID="26"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80">
                                          <p:stCondLst>
                                            <p:cond delay="0"/>
                                          </p:stCondLst>
                                        </p:cTn>
                                        <p:tgtEl>
                                          <p:spTgt spid="13"/>
                                        </p:tgtEl>
                                      </p:cBhvr>
                                    </p:animEffect>
                                    <p:anim calcmode="lin" valueType="num">
                                      <p:cBhvr>
                                        <p:cTn id="2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0" dur="26">
                                          <p:stCondLst>
                                            <p:cond delay="650"/>
                                          </p:stCondLst>
                                        </p:cTn>
                                        <p:tgtEl>
                                          <p:spTgt spid="13"/>
                                        </p:tgtEl>
                                      </p:cBhvr>
                                      <p:to x="100000" y="60000"/>
                                    </p:animScale>
                                    <p:animScale>
                                      <p:cBhvr>
                                        <p:cTn id="31" dur="166" decel="50000">
                                          <p:stCondLst>
                                            <p:cond delay="676"/>
                                          </p:stCondLst>
                                        </p:cTn>
                                        <p:tgtEl>
                                          <p:spTgt spid="13"/>
                                        </p:tgtEl>
                                      </p:cBhvr>
                                      <p:to x="100000" y="100000"/>
                                    </p:animScale>
                                    <p:animScale>
                                      <p:cBhvr>
                                        <p:cTn id="32" dur="26">
                                          <p:stCondLst>
                                            <p:cond delay="1312"/>
                                          </p:stCondLst>
                                        </p:cTn>
                                        <p:tgtEl>
                                          <p:spTgt spid="13"/>
                                        </p:tgtEl>
                                      </p:cBhvr>
                                      <p:to x="100000" y="80000"/>
                                    </p:animScale>
                                    <p:animScale>
                                      <p:cBhvr>
                                        <p:cTn id="33" dur="166" decel="50000">
                                          <p:stCondLst>
                                            <p:cond delay="1338"/>
                                          </p:stCondLst>
                                        </p:cTn>
                                        <p:tgtEl>
                                          <p:spTgt spid="13"/>
                                        </p:tgtEl>
                                      </p:cBhvr>
                                      <p:to x="100000" y="100000"/>
                                    </p:animScale>
                                    <p:animScale>
                                      <p:cBhvr>
                                        <p:cTn id="34" dur="26">
                                          <p:stCondLst>
                                            <p:cond delay="1642"/>
                                          </p:stCondLst>
                                        </p:cTn>
                                        <p:tgtEl>
                                          <p:spTgt spid="13"/>
                                        </p:tgtEl>
                                      </p:cBhvr>
                                      <p:to x="100000" y="90000"/>
                                    </p:animScale>
                                    <p:animScale>
                                      <p:cBhvr>
                                        <p:cTn id="35" dur="166" decel="50000">
                                          <p:stCondLst>
                                            <p:cond delay="1668"/>
                                          </p:stCondLst>
                                        </p:cTn>
                                        <p:tgtEl>
                                          <p:spTgt spid="13"/>
                                        </p:tgtEl>
                                      </p:cBhvr>
                                      <p:to x="100000" y="100000"/>
                                    </p:animScale>
                                    <p:animScale>
                                      <p:cBhvr>
                                        <p:cTn id="36" dur="26">
                                          <p:stCondLst>
                                            <p:cond delay="1808"/>
                                          </p:stCondLst>
                                        </p:cTn>
                                        <p:tgtEl>
                                          <p:spTgt spid="13"/>
                                        </p:tgtEl>
                                      </p:cBhvr>
                                      <p:to x="100000" y="95000"/>
                                    </p:animScale>
                                    <p:animScale>
                                      <p:cBhvr>
                                        <p:cTn id="37" dur="166" decel="50000">
                                          <p:stCondLst>
                                            <p:cond delay="1834"/>
                                          </p:stCondLst>
                                        </p:cTn>
                                        <p:tgtEl>
                                          <p:spTgt spid="13"/>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wipe(left)">
                                      <p:cBhvr>
                                        <p:cTn id="42" dur="1750"/>
                                        <p:tgtEl>
                                          <p:spTgt spid="9">
                                            <p:txEl>
                                              <p:pRg st="2" end="2"/>
                                            </p:txEl>
                                          </p:spTgt>
                                        </p:tgtEl>
                                      </p:cBhvr>
                                    </p:animEffect>
                                  </p:childTnLst>
                                </p:cTn>
                              </p:par>
                            </p:childTnLst>
                          </p:cTn>
                        </p:par>
                        <p:par>
                          <p:cTn id="43" fill="hold">
                            <p:stCondLst>
                              <p:cond delay="1750"/>
                            </p:stCondLst>
                            <p:childTnLst>
                              <p:par>
                                <p:cTn id="44" presetID="26"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80">
                                          <p:stCondLst>
                                            <p:cond delay="0"/>
                                          </p:stCondLst>
                                        </p:cTn>
                                        <p:tgtEl>
                                          <p:spTgt spid="11"/>
                                        </p:tgtEl>
                                      </p:cBhvr>
                                    </p:animEffect>
                                    <p:anim calcmode="lin" valueType="num">
                                      <p:cBhvr>
                                        <p:cTn id="4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2" dur="26">
                                          <p:stCondLst>
                                            <p:cond delay="650"/>
                                          </p:stCondLst>
                                        </p:cTn>
                                        <p:tgtEl>
                                          <p:spTgt spid="11"/>
                                        </p:tgtEl>
                                      </p:cBhvr>
                                      <p:to x="100000" y="60000"/>
                                    </p:animScale>
                                    <p:animScale>
                                      <p:cBhvr>
                                        <p:cTn id="53" dur="166" decel="50000">
                                          <p:stCondLst>
                                            <p:cond delay="676"/>
                                          </p:stCondLst>
                                        </p:cTn>
                                        <p:tgtEl>
                                          <p:spTgt spid="11"/>
                                        </p:tgtEl>
                                      </p:cBhvr>
                                      <p:to x="100000" y="100000"/>
                                    </p:animScale>
                                    <p:animScale>
                                      <p:cBhvr>
                                        <p:cTn id="54" dur="26">
                                          <p:stCondLst>
                                            <p:cond delay="1312"/>
                                          </p:stCondLst>
                                        </p:cTn>
                                        <p:tgtEl>
                                          <p:spTgt spid="11"/>
                                        </p:tgtEl>
                                      </p:cBhvr>
                                      <p:to x="100000" y="80000"/>
                                    </p:animScale>
                                    <p:animScale>
                                      <p:cBhvr>
                                        <p:cTn id="55" dur="166" decel="50000">
                                          <p:stCondLst>
                                            <p:cond delay="1338"/>
                                          </p:stCondLst>
                                        </p:cTn>
                                        <p:tgtEl>
                                          <p:spTgt spid="11"/>
                                        </p:tgtEl>
                                      </p:cBhvr>
                                      <p:to x="100000" y="100000"/>
                                    </p:animScale>
                                    <p:animScale>
                                      <p:cBhvr>
                                        <p:cTn id="56" dur="26">
                                          <p:stCondLst>
                                            <p:cond delay="1642"/>
                                          </p:stCondLst>
                                        </p:cTn>
                                        <p:tgtEl>
                                          <p:spTgt spid="11"/>
                                        </p:tgtEl>
                                      </p:cBhvr>
                                      <p:to x="100000" y="90000"/>
                                    </p:animScale>
                                    <p:animScale>
                                      <p:cBhvr>
                                        <p:cTn id="57" dur="166" decel="50000">
                                          <p:stCondLst>
                                            <p:cond delay="1668"/>
                                          </p:stCondLst>
                                        </p:cTn>
                                        <p:tgtEl>
                                          <p:spTgt spid="11"/>
                                        </p:tgtEl>
                                      </p:cBhvr>
                                      <p:to x="100000" y="100000"/>
                                    </p:animScale>
                                    <p:animScale>
                                      <p:cBhvr>
                                        <p:cTn id="58" dur="26">
                                          <p:stCondLst>
                                            <p:cond delay="1808"/>
                                          </p:stCondLst>
                                        </p:cTn>
                                        <p:tgtEl>
                                          <p:spTgt spid="11"/>
                                        </p:tgtEl>
                                      </p:cBhvr>
                                      <p:to x="100000" y="95000"/>
                                    </p:animScale>
                                    <p:animScale>
                                      <p:cBhvr>
                                        <p:cTn id="59" dur="166" decel="50000">
                                          <p:stCondLst>
                                            <p:cond delay="1834"/>
                                          </p:stCondLst>
                                        </p:cTn>
                                        <p:tgtEl>
                                          <p:spTgt spid="11"/>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9">
                                            <p:txEl>
                                              <p:pRg st="3" end="3"/>
                                            </p:txEl>
                                          </p:spTgt>
                                        </p:tgtEl>
                                        <p:attrNameLst>
                                          <p:attrName>style.visibility</p:attrName>
                                        </p:attrNameLst>
                                      </p:cBhvr>
                                      <p:to>
                                        <p:strVal val="visible"/>
                                      </p:to>
                                    </p:set>
                                    <p:animEffect transition="in" filter="wipe(left)">
                                      <p:cBhvr>
                                        <p:cTn id="64" dur="1750"/>
                                        <p:tgtEl>
                                          <p:spTgt spid="9">
                                            <p:txEl>
                                              <p:pRg st="3" end="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9">
                                            <p:txEl>
                                              <p:pRg st="4" end="4"/>
                                            </p:txEl>
                                          </p:spTgt>
                                        </p:tgtEl>
                                        <p:attrNameLst>
                                          <p:attrName>style.visibility</p:attrName>
                                        </p:attrNameLst>
                                      </p:cBhvr>
                                      <p:to>
                                        <p:strVal val="visible"/>
                                      </p:to>
                                    </p:set>
                                    <p:animEffect transition="in" filter="wipe(left)">
                                      <p:cBhvr>
                                        <p:cTn id="69" dur="1750"/>
                                        <p:tgtEl>
                                          <p:spTgt spid="9">
                                            <p:txEl>
                                              <p:pRg st="4" end="4"/>
                                            </p:txEl>
                                          </p:spTgt>
                                        </p:tgtEl>
                                      </p:cBhvr>
                                    </p:animEffect>
                                  </p:childTnLst>
                                </p:cTn>
                              </p:par>
                            </p:childTnLst>
                          </p:cTn>
                        </p:par>
                        <p:par>
                          <p:cTn id="70" fill="hold">
                            <p:stCondLst>
                              <p:cond delay="1750"/>
                            </p:stCondLst>
                            <p:childTnLst>
                              <p:par>
                                <p:cTn id="71" presetID="26"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down)">
                                      <p:cBhvr>
                                        <p:cTn id="73" dur="580">
                                          <p:stCondLst>
                                            <p:cond delay="0"/>
                                          </p:stCondLst>
                                        </p:cTn>
                                        <p:tgtEl>
                                          <p:spTgt spid="15"/>
                                        </p:tgtEl>
                                      </p:cBhvr>
                                    </p:animEffect>
                                    <p:anim calcmode="lin" valueType="num">
                                      <p:cBhvr>
                                        <p:cTn id="7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79" dur="26">
                                          <p:stCondLst>
                                            <p:cond delay="650"/>
                                          </p:stCondLst>
                                        </p:cTn>
                                        <p:tgtEl>
                                          <p:spTgt spid="15"/>
                                        </p:tgtEl>
                                      </p:cBhvr>
                                      <p:to x="100000" y="60000"/>
                                    </p:animScale>
                                    <p:animScale>
                                      <p:cBhvr>
                                        <p:cTn id="80" dur="166" decel="50000">
                                          <p:stCondLst>
                                            <p:cond delay="676"/>
                                          </p:stCondLst>
                                        </p:cTn>
                                        <p:tgtEl>
                                          <p:spTgt spid="15"/>
                                        </p:tgtEl>
                                      </p:cBhvr>
                                      <p:to x="100000" y="100000"/>
                                    </p:animScale>
                                    <p:animScale>
                                      <p:cBhvr>
                                        <p:cTn id="81" dur="26">
                                          <p:stCondLst>
                                            <p:cond delay="1312"/>
                                          </p:stCondLst>
                                        </p:cTn>
                                        <p:tgtEl>
                                          <p:spTgt spid="15"/>
                                        </p:tgtEl>
                                      </p:cBhvr>
                                      <p:to x="100000" y="80000"/>
                                    </p:animScale>
                                    <p:animScale>
                                      <p:cBhvr>
                                        <p:cTn id="82" dur="166" decel="50000">
                                          <p:stCondLst>
                                            <p:cond delay="1338"/>
                                          </p:stCondLst>
                                        </p:cTn>
                                        <p:tgtEl>
                                          <p:spTgt spid="15"/>
                                        </p:tgtEl>
                                      </p:cBhvr>
                                      <p:to x="100000" y="100000"/>
                                    </p:animScale>
                                    <p:animScale>
                                      <p:cBhvr>
                                        <p:cTn id="83" dur="26">
                                          <p:stCondLst>
                                            <p:cond delay="1642"/>
                                          </p:stCondLst>
                                        </p:cTn>
                                        <p:tgtEl>
                                          <p:spTgt spid="15"/>
                                        </p:tgtEl>
                                      </p:cBhvr>
                                      <p:to x="100000" y="90000"/>
                                    </p:animScale>
                                    <p:animScale>
                                      <p:cBhvr>
                                        <p:cTn id="84" dur="166" decel="50000">
                                          <p:stCondLst>
                                            <p:cond delay="1668"/>
                                          </p:stCondLst>
                                        </p:cTn>
                                        <p:tgtEl>
                                          <p:spTgt spid="15"/>
                                        </p:tgtEl>
                                      </p:cBhvr>
                                      <p:to x="100000" y="100000"/>
                                    </p:animScale>
                                    <p:animScale>
                                      <p:cBhvr>
                                        <p:cTn id="85" dur="26">
                                          <p:stCondLst>
                                            <p:cond delay="1808"/>
                                          </p:stCondLst>
                                        </p:cTn>
                                        <p:tgtEl>
                                          <p:spTgt spid="15"/>
                                        </p:tgtEl>
                                      </p:cBhvr>
                                      <p:to x="100000" y="95000"/>
                                    </p:animScale>
                                    <p:animScale>
                                      <p:cBhvr>
                                        <p:cTn id="86" dur="166" decel="50000">
                                          <p:stCondLst>
                                            <p:cond delay="1834"/>
                                          </p:stCondLst>
                                        </p:cTn>
                                        <p:tgtEl>
                                          <p:spTgt spid="15"/>
                                        </p:tgtEl>
                                      </p:cBhvr>
                                      <p:to x="100000" y="100000"/>
                                    </p:animScale>
                                  </p:childTnLst>
                                </p:cTn>
                              </p:par>
                            </p:childTnLst>
                          </p:cTn>
                        </p:par>
                        <p:par>
                          <p:cTn id="87" fill="hold">
                            <p:stCondLst>
                              <p:cond delay="3750"/>
                            </p:stCondLst>
                            <p:childTnLst>
                              <p:par>
                                <p:cTn id="88" presetID="26" presetClass="entr" presetSubtype="0"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ipe(down)">
                                      <p:cBhvr>
                                        <p:cTn id="90" dur="580">
                                          <p:stCondLst>
                                            <p:cond delay="0"/>
                                          </p:stCondLst>
                                        </p:cTn>
                                        <p:tgtEl>
                                          <p:spTgt spid="12"/>
                                        </p:tgtEl>
                                      </p:cBhvr>
                                    </p:animEffect>
                                    <p:anim calcmode="lin" valueType="num">
                                      <p:cBhvr>
                                        <p:cTn id="9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96" dur="26">
                                          <p:stCondLst>
                                            <p:cond delay="650"/>
                                          </p:stCondLst>
                                        </p:cTn>
                                        <p:tgtEl>
                                          <p:spTgt spid="12"/>
                                        </p:tgtEl>
                                      </p:cBhvr>
                                      <p:to x="100000" y="60000"/>
                                    </p:animScale>
                                    <p:animScale>
                                      <p:cBhvr>
                                        <p:cTn id="97" dur="166" decel="50000">
                                          <p:stCondLst>
                                            <p:cond delay="676"/>
                                          </p:stCondLst>
                                        </p:cTn>
                                        <p:tgtEl>
                                          <p:spTgt spid="12"/>
                                        </p:tgtEl>
                                      </p:cBhvr>
                                      <p:to x="100000" y="100000"/>
                                    </p:animScale>
                                    <p:animScale>
                                      <p:cBhvr>
                                        <p:cTn id="98" dur="26">
                                          <p:stCondLst>
                                            <p:cond delay="1312"/>
                                          </p:stCondLst>
                                        </p:cTn>
                                        <p:tgtEl>
                                          <p:spTgt spid="12"/>
                                        </p:tgtEl>
                                      </p:cBhvr>
                                      <p:to x="100000" y="80000"/>
                                    </p:animScale>
                                    <p:animScale>
                                      <p:cBhvr>
                                        <p:cTn id="99" dur="166" decel="50000">
                                          <p:stCondLst>
                                            <p:cond delay="1338"/>
                                          </p:stCondLst>
                                        </p:cTn>
                                        <p:tgtEl>
                                          <p:spTgt spid="12"/>
                                        </p:tgtEl>
                                      </p:cBhvr>
                                      <p:to x="100000" y="100000"/>
                                    </p:animScale>
                                    <p:animScale>
                                      <p:cBhvr>
                                        <p:cTn id="100" dur="26">
                                          <p:stCondLst>
                                            <p:cond delay="1642"/>
                                          </p:stCondLst>
                                        </p:cTn>
                                        <p:tgtEl>
                                          <p:spTgt spid="12"/>
                                        </p:tgtEl>
                                      </p:cBhvr>
                                      <p:to x="100000" y="90000"/>
                                    </p:animScale>
                                    <p:animScale>
                                      <p:cBhvr>
                                        <p:cTn id="101" dur="166" decel="50000">
                                          <p:stCondLst>
                                            <p:cond delay="1668"/>
                                          </p:stCondLst>
                                        </p:cTn>
                                        <p:tgtEl>
                                          <p:spTgt spid="12"/>
                                        </p:tgtEl>
                                      </p:cBhvr>
                                      <p:to x="100000" y="100000"/>
                                    </p:animScale>
                                    <p:animScale>
                                      <p:cBhvr>
                                        <p:cTn id="102" dur="26">
                                          <p:stCondLst>
                                            <p:cond delay="1808"/>
                                          </p:stCondLst>
                                        </p:cTn>
                                        <p:tgtEl>
                                          <p:spTgt spid="12"/>
                                        </p:tgtEl>
                                      </p:cBhvr>
                                      <p:to x="100000" y="95000"/>
                                    </p:animScale>
                                    <p:animScale>
                                      <p:cBhvr>
                                        <p:cTn id="103"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9" grpId="0" animBg="1"/>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46</a:t>
            </a:fld>
            <a:endParaRPr lang="en-US"/>
          </a:p>
        </p:txBody>
      </p:sp>
      <p:sp>
        <p:nvSpPr>
          <p:cNvPr id="6" name="Rounded Rectangle 5"/>
          <p:cNvSpPr/>
          <p:nvPr/>
        </p:nvSpPr>
        <p:spPr>
          <a:xfrm>
            <a:off x="6705599" y="152399"/>
            <a:ext cx="2138945" cy="684079"/>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63484" y="660737"/>
            <a:ext cx="2159566" cy="1154162"/>
          </a:xfrm>
          <a:prstGeom prst="rect">
            <a:avLst/>
          </a:prstGeom>
          <a:solidFill>
            <a:schemeClr val="bg1"/>
          </a:soli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Adventist Feast</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Calendar</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Salem, OR</a:t>
            </a:r>
          </a:p>
          <a:p>
            <a:pPr algn="ctr"/>
            <a:endParaRPr lang="en-US" sz="800" b="1" dirty="0">
              <a:ln w="1905"/>
              <a:solidFill>
                <a:schemeClr val="accent3">
                  <a:lumMod val="50000"/>
                </a:schemeClr>
              </a:solidFill>
              <a:effectLst>
                <a:innerShdw blurRad="69850" dist="43180" dir="5400000">
                  <a:srgbClr val="000000">
                    <a:alpha val="65000"/>
                  </a:srgbClr>
                </a:innerShdw>
              </a:effectLst>
              <a:latin typeface="Comic Sans MS" pitchFamily="66" charset="0"/>
            </a:endParaRPr>
          </a:p>
        </p:txBody>
      </p:sp>
      <p:sp>
        <p:nvSpPr>
          <p:cNvPr id="13" name="TextBox 12"/>
          <p:cNvSpPr txBox="1"/>
          <p:nvPr/>
        </p:nvSpPr>
        <p:spPr>
          <a:xfrm>
            <a:off x="399044" y="1661160"/>
            <a:ext cx="8445501" cy="5086008"/>
          </a:xfrm>
          <a:prstGeom prst="rect">
            <a:avLst/>
          </a:prstGeom>
          <a:solidFill>
            <a:schemeClr val="accent3">
              <a:lumMod val="20000"/>
              <a:lumOff val="80000"/>
            </a:schemeClr>
          </a:solidFill>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r>
              <a:rPr lang="en-US" sz="2800" b="1" dirty="0" smtClean="0">
                <a:solidFill>
                  <a:srgbClr val="0070C0"/>
                </a:solidFill>
              </a:rPr>
              <a:t>Lighted Way Ministries </a:t>
            </a:r>
            <a:r>
              <a:rPr lang="en-US" sz="2000" b="1" dirty="0" smtClean="0">
                <a:solidFill>
                  <a:srgbClr val="0070C0"/>
                </a:solidFill>
              </a:rPr>
              <a:t>(Oregon) </a:t>
            </a:r>
            <a:r>
              <a:rPr lang="en-US" sz="2800" b="1" dirty="0" smtClean="0">
                <a:solidFill>
                  <a:srgbClr val="0070C0"/>
                </a:solidFill>
              </a:rPr>
              <a:t>– Calendar for 2018: </a:t>
            </a:r>
          </a:p>
          <a:p>
            <a:r>
              <a:rPr lang="en-US" sz="2200" b="1" dirty="0" smtClean="0">
                <a:solidFill>
                  <a:srgbClr val="006600"/>
                </a:solidFill>
              </a:rPr>
              <a:t>The back page of this calendar lists exactly the reason why Lighted Way changed their calendar substituting equinox for </a:t>
            </a:r>
            <a:r>
              <a:rPr lang="en-US" sz="2200" b="1" dirty="0" err="1" smtClean="0">
                <a:solidFill>
                  <a:srgbClr val="006600"/>
                </a:solidFill>
              </a:rPr>
              <a:t>equi</a:t>
            </a:r>
            <a:r>
              <a:rPr lang="en-US" sz="2200" b="1" dirty="0" smtClean="0">
                <a:solidFill>
                  <a:srgbClr val="006600"/>
                </a:solidFill>
              </a:rPr>
              <a:t>-LUX </a:t>
            </a:r>
            <a:r>
              <a:rPr lang="en-US" sz="2200" b="1" u="sng" dirty="0" smtClean="0">
                <a:solidFill>
                  <a:srgbClr val="006600"/>
                </a:solidFill>
              </a:rPr>
              <a:t>this year</a:t>
            </a:r>
            <a:r>
              <a:rPr lang="en-US" sz="2200" b="1" dirty="0" smtClean="0">
                <a:solidFill>
                  <a:srgbClr val="006600"/>
                </a:solidFill>
              </a:rPr>
              <a:t>.  This is their explanation: </a:t>
            </a:r>
          </a:p>
          <a:p>
            <a:r>
              <a:rPr lang="en-US" sz="2200" b="1" dirty="0" smtClean="0">
                <a:solidFill>
                  <a:srgbClr val="0070C0"/>
                </a:solidFill>
              </a:rPr>
              <a:t>“The spring </a:t>
            </a:r>
            <a:r>
              <a:rPr lang="en-US" sz="2200" b="1" i="1" dirty="0" smtClean="0">
                <a:solidFill>
                  <a:srgbClr val="0070C0"/>
                </a:solidFill>
              </a:rPr>
              <a:t>Tekufah</a:t>
            </a:r>
            <a:r>
              <a:rPr lang="en-US" sz="2200" b="1" dirty="0" smtClean="0">
                <a:solidFill>
                  <a:srgbClr val="0070C0"/>
                </a:solidFill>
              </a:rPr>
              <a:t> is the </a:t>
            </a:r>
            <a:r>
              <a:rPr lang="en-US" sz="2200" b="1" i="1" dirty="0" smtClean="0">
                <a:solidFill>
                  <a:srgbClr val="0070C0"/>
                </a:solidFill>
              </a:rPr>
              <a:t>Tekufah</a:t>
            </a:r>
            <a:r>
              <a:rPr lang="en-US" sz="2200" b="1" dirty="0" smtClean="0">
                <a:solidFill>
                  <a:srgbClr val="0070C0"/>
                </a:solidFill>
              </a:rPr>
              <a:t> which marks the end of the Biblical Year.  </a:t>
            </a:r>
            <a:r>
              <a:rPr lang="en-US" sz="2200" b="1" dirty="0" smtClean="0">
                <a:solidFill>
                  <a:srgbClr val="FF0000"/>
                </a:solidFill>
              </a:rPr>
              <a:t>Like the New Moon, the astronomical </a:t>
            </a:r>
            <a:r>
              <a:rPr lang="en-US" sz="2200" b="1" i="1" dirty="0" smtClean="0">
                <a:solidFill>
                  <a:srgbClr val="FF0000"/>
                </a:solidFill>
              </a:rPr>
              <a:t>Equinox</a:t>
            </a:r>
            <a:r>
              <a:rPr lang="en-US" sz="2200" b="1" dirty="0" smtClean="0">
                <a:solidFill>
                  <a:srgbClr val="FF0000"/>
                </a:solidFill>
              </a:rPr>
              <a:t> and the </a:t>
            </a:r>
            <a:r>
              <a:rPr lang="en-US" sz="2200" b="1" dirty="0" err="1" smtClean="0">
                <a:solidFill>
                  <a:srgbClr val="FF0000"/>
                </a:solidFill>
              </a:rPr>
              <a:t>sightable</a:t>
            </a:r>
            <a:r>
              <a:rPr lang="en-US" sz="2200" b="1" dirty="0" smtClean="0">
                <a:solidFill>
                  <a:srgbClr val="FF0000"/>
                </a:solidFill>
              </a:rPr>
              <a:t> </a:t>
            </a:r>
            <a:r>
              <a:rPr lang="en-US" sz="2200" b="1" i="1" dirty="0" smtClean="0">
                <a:solidFill>
                  <a:srgbClr val="FF0000"/>
                </a:solidFill>
              </a:rPr>
              <a:t>Tekufah</a:t>
            </a:r>
            <a:r>
              <a:rPr lang="en-US" sz="2200" b="1" dirty="0" smtClean="0">
                <a:solidFill>
                  <a:srgbClr val="FF0000"/>
                </a:solidFill>
              </a:rPr>
              <a:t> are on different days.  </a:t>
            </a:r>
            <a:r>
              <a:rPr lang="en-US" sz="2200" b="1" dirty="0" smtClean="0">
                <a:ln>
                  <a:solidFill>
                    <a:schemeClr val="tx1"/>
                  </a:solidFill>
                </a:ln>
                <a:solidFill>
                  <a:srgbClr val="006600"/>
                </a:solidFill>
                <a:latin typeface="Comic Sans MS" pitchFamily="66" charset="0"/>
              </a:rPr>
              <a:t>The astronomical Vernal Equinox, as dictated by the Council of </a:t>
            </a:r>
            <a:r>
              <a:rPr lang="en-US" sz="2200" b="1" dirty="0" err="1" smtClean="0">
                <a:ln>
                  <a:solidFill>
                    <a:schemeClr val="tx1"/>
                  </a:solidFill>
                </a:ln>
                <a:solidFill>
                  <a:srgbClr val="006600"/>
                </a:solidFill>
                <a:latin typeface="Comic Sans MS" pitchFamily="66" charset="0"/>
              </a:rPr>
              <a:t>Nicea</a:t>
            </a:r>
            <a:r>
              <a:rPr lang="en-US" sz="2200" b="1" dirty="0" smtClean="0">
                <a:ln>
                  <a:solidFill>
                    <a:schemeClr val="tx1"/>
                  </a:solidFill>
                </a:ln>
                <a:solidFill>
                  <a:srgbClr val="006600"/>
                </a:solidFill>
                <a:latin typeface="Comic Sans MS" pitchFamily="66" charset="0"/>
              </a:rPr>
              <a:t>, takes place on March 20 or 21.</a:t>
            </a:r>
            <a:r>
              <a:rPr lang="en-US" sz="2200" b="1" dirty="0" smtClean="0">
                <a:ln>
                  <a:solidFill>
                    <a:schemeClr val="accent1">
                      <a:lumMod val="20000"/>
                      <a:lumOff val="80000"/>
                    </a:schemeClr>
                  </a:solidFill>
                </a:ln>
                <a:solidFill>
                  <a:srgbClr val="006600"/>
                </a:solidFill>
                <a:latin typeface="Comic Sans MS" pitchFamily="66" charset="0"/>
              </a:rPr>
              <a:t>  </a:t>
            </a:r>
            <a:r>
              <a:rPr lang="en-US" sz="2200" b="1" u="sng" dirty="0" smtClean="0">
                <a:ln>
                  <a:solidFill>
                    <a:schemeClr val="tx1"/>
                  </a:solidFill>
                </a:ln>
                <a:solidFill>
                  <a:srgbClr val="FF0000"/>
                </a:solidFill>
              </a:rPr>
              <a:t>But the visual </a:t>
            </a:r>
            <a:r>
              <a:rPr lang="en-US" sz="2200" b="1" i="1" u="sng" dirty="0" smtClean="0">
                <a:ln>
                  <a:solidFill>
                    <a:schemeClr val="tx1"/>
                  </a:solidFill>
                </a:ln>
                <a:solidFill>
                  <a:srgbClr val="FF0000"/>
                </a:solidFill>
              </a:rPr>
              <a:t>Tekufah</a:t>
            </a:r>
            <a:r>
              <a:rPr lang="en-US" sz="2200" b="1" dirty="0" smtClean="0">
                <a:ln>
                  <a:solidFill>
                    <a:schemeClr val="tx1"/>
                  </a:solidFill>
                </a:ln>
                <a:solidFill>
                  <a:srgbClr val="FF0000"/>
                </a:solidFill>
              </a:rPr>
              <a:t> (</a:t>
            </a:r>
            <a:r>
              <a:rPr lang="en-US" sz="2200" b="1" dirty="0" smtClean="0">
                <a:ln>
                  <a:solidFill>
                    <a:schemeClr val="tx1"/>
                  </a:solidFill>
                </a:ln>
                <a:solidFill>
                  <a:srgbClr val="C00000"/>
                </a:solidFill>
              </a:rPr>
              <a:t>the day when the hours of daylight and darkness are both 12 hours) </a:t>
            </a:r>
            <a:r>
              <a:rPr lang="en-US" sz="2200" b="1" u="sng" dirty="0" smtClean="0">
                <a:ln>
                  <a:solidFill>
                    <a:schemeClr val="tx1"/>
                  </a:solidFill>
                </a:ln>
                <a:solidFill>
                  <a:srgbClr val="FF0000"/>
                </a:solidFill>
              </a:rPr>
              <a:t>is actually on March 17</a:t>
            </a:r>
            <a:r>
              <a:rPr lang="en-US" sz="2200" b="1" dirty="0" smtClean="0">
                <a:ln>
                  <a:solidFill>
                    <a:schemeClr val="tx1"/>
                  </a:solidFill>
                </a:ln>
                <a:solidFill>
                  <a:srgbClr val="C00000"/>
                </a:solidFill>
              </a:rPr>
              <a:t>. </a:t>
            </a:r>
            <a:r>
              <a:rPr lang="en-US" sz="2200" b="1" dirty="0">
                <a:ln>
                  <a:solidFill>
                    <a:schemeClr val="tx1"/>
                  </a:solidFill>
                </a:ln>
                <a:solidFill>
                  <a:srgbClr val="C00000"/>
                </a:solidFill>
              </a:rPr>
              <a:t> </a:t>
            </a:r>
            <a:r>
              <a:rPr lang="en-US" sz="2200" b="1" dirty="0" smtClean="0">
                <a:ln>
                  <a:solidFill>
                    <a:schemeClr val="tx1"/>
                  </a:solidFill>
                </a:ln>
                <a:solidFill>
                  <a:srgbClr val="C00000"/>
                </a:solidFill>
              </a:rPr>
              <a:t>This is why the older </a:t>
            </a:r>
            <a:r>
              <a:rPr lang="en-US" sz="2200" b="1" i="1" dirty="0" smtClean="0">
                <a:ln>
                  <a:solidFill>
                    <a:schemeClr val="tx1"/>
                  </a:solidFill>
                </a:ln>
                <a:solidFill>
                  <a:srgbClr val="C00000"/>
                </a:solidFill>
              </a:rPr>
              <a:t>Farmer’s Almanacs</a:t>
            </a:r>
            <a:r>
              <a:rPr lang="en-US" sz="2200" b="1" dirty="0" smtClean="0">
                <a:ln>
                  <a:solidFill>
                    <a:schemeClr val="tx1"/>
                  </a:solidFill>
                </a:ln>
                <a:solidFill>
                  <a:srgbClr val="C00000"/>
                </a:solidFill>
              </a:rPr>
              <a:t> listed March 17, not March 20, as the Vernal Equinox, or </a:t>
            </a:r>
            <a:r>
              <a:rPr lang="en-US" sz="2200" b="1" i="1" dirty="0" smtClean="0">
                <a:ln>
                  <a:solidFill>
                    <a:schemeClr val="tx1"/>
                  </a:solidFill>
                </a:ln>
                <a:solidFill>
                  <a:srgbClr val="C00000"/>
                </a:solidFill>
              </a:rPr>
              <a:t>Tekufah</a:t>
            </a:r>
            <a:r>
              <a:rPr lang="en-US" sz="2200" b="1" dirty="0" smtClean="0">
                <a:ln>
                  <a:solidFill>
                    <a:schemeClr val="tx1"/>
                  </a:solidFill>
                </a:ln>
                <a:solidFill>
                  <a:srgbClr val="C00000"/>
                </a:solidFill>
              </a:rPr>
              <a:t> in Hebrew.</a:t>
            </a:r>
            <a:r>
              <a:rPr lang="en-US" sz="2200" b="1" dirty="0" smtClean="0">
                <a:solidFill>
                  <a:srgbClr val="C00000"/>
                </a:solidFill>
              </a:rPr>
              <a:t>  </a:t>
            </a:r>
            <a:r>
              <a:rPr lang="en-US" sz="2200" b="1" u="sng" dirty="0" smtClean="0">
                <a:ln>
                  <a:solidFill>
                    <a:schemeClr val="tx1"/>
                  </a:solidFill>
                </a:ln>
                <a:solidFill>
                  <a:srgbClr val="0070C0"/>
                </a:solidFill>
              </a:rPr>
              <a:t>The </a:t>
            </a:r>
            <a:r>
              <a:rPr lang="en-US" sz="2200" b="1" i="1" u="sng" dirty="0" smtClean="0">
                <a:ln>
                  <a:solidFill>
                    <a:schemeClr val="tx1"/>
                  </a:solidFill>
                </a:ln>
                <a:solidFill>
                  <a:srgbClr val="0070C0"/>
                </a:solidFill>
              </a:rPr>
              <a:t>Tekufah</a:t>
            </a:r>
            <a:r>
              <a:rPr lang="en-US" sz="2200" b="1" u="sng" dirty="0" smtClean="0">
                <a:ln>
                  <a:solidFill>
                    <a:schemeClr val="tx1"/>
                  </a:solidFill>
                </a:ln>
                <a:solidFill>
                  <a:srgbClr val="0070C0"/>
                </a:solidFill>
              </a:rPr>
              <a:t> is a significant date because it is the Biblical end of the year</a:t>
            </a:r>
            <a:r>
              <a:rPr lang="en-US" sz="2200" b="1" dirty="0" smtClean="0">
                <a:ln>
                  <a:solidFill>
                    <a:schemeClr val="tx1"/>
                  </a:solidFill>
                </a:ln>
                <a:solidFill>
                  <a:srgbClr val="0070C0"/>
                </a:solidFill>
              </a:rPr>
              <a:t>.  </a:t>
            </a:r>
            <a:r>
              <a:rPr lang="en-US" sz="2200" b="1" dirty="0" smtClean="0">
                <a:ln w="3175">
                  <a:solidFill>
                    <a:schemeClr val="tx1"/>
                  </a:solidFill>
                </a:ln>
                <a:solidFill>
                  <a:srgbClr val="C00000"/>
                </a:solidFill>
                <a:latin typeface="Comic Sans MS" pitchFamily="66" charset="0"/>
              </a:rPr>
              <a:t>In other words, the year doesn’t Biblically end until March 17</a:t>
            </a:r>
            <a:r>
              <a:rPr lang="en-US" sz="2200" b="1" baseline="30000" dirty="0" smtClean="0">
                <a:ln w="3175">
                  <a:solidFill>
                    <a:schemeClr val="tx1"/>
                  </a:solidFill>
                </a:ln>
                <a:solidFill>
                  <a:srgbClr val="C00000"/>
                </a:solidFill>
                <a:latin typeface="Comic Sans MS" pitchFamily="66" charset="0"/>
              </a:rPr>
              <a:t>th</a:t>
            </a:r>
            <a:r>
              <a:rPr lang="en-US" sz="2200" b="1" dirty="0" smtClean="0">
                <a:ln w="3175">
                  <a:solidFill>
                    <a:schemeClr val="tx1"/>
                  </a:solidFill>
                </a:ln>
                <a:solidFill>
                  <a:srgbClr val="C00000"/>
                </a:solidFill>
                <a:latin typeface="Comic Sans MS" pitchFamily="66" charset="0"/>
              </a:rPr>
              <a:t>.</a:t>
            </a:r>
            <a:endParaRPr lang="en-US" sz="1050" b="1" dirty="0">
              <a:solidFill>
                <a:srgbClr val="C00000"/>
              </a:solidFill>
            </a:endParaRPr>
          </a:p>
        </p:txBody>
      </p:sp>
      <p:sp>
        <p:nvSpPr>
          <p:cNvPr id="15" name="Rounded Rectangle 14"/>
          <p:cNvSpPr/>
          <p:nvPr/>
        </p:nvSpPr>
        <p:spPr>
          <a:xfrm>
            <a:off x="6858000" y="1237818"/>
            <a:ext cx="1524000" cy="258600"/>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n 1"/>
          <p:cNvSpPr/>
          <p:nvPr/>
        </p:nvSpPr>
        <p:spPr>
          <a:xfrm>
            <a:off x="6126480" y="848360"/>
            <a:ext cx="685800" cy="615696"/>
          </a:xfrm>
          <a:prstGeom prst="sun">
            <a:avLst/>
          </a:prstGeom>
          <a:noFill/>
          <a:ln w="381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4535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1750"/>
                                        <p:tgtEl>
                                          <p:spTgt spid="9"/>
                                        </p:tgtEl>
                                      </p:cBhvr>
                                    </p:animEffect>
                                  </p:childTnLst>
                                </p:cTn>
                              </p:par>
                            </p:childTnLst>
                          </p:cTn>
                        </p:par>
                        <p:par>
                          <p:cTn id="12" fill="hold">
                            <p:stCondLst>
                              <p:cond delay="3750"/>
                            </p:stCondLst>
                            <p:childTnLst>
                              <p:par>
                                <p:cTn id="13" presetID="26"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80">
                                          <p:stCondLst>
                                            <p:cond delay="0"/>
                                          </p:stCondLst>
                                        </p:cTn>
                                        <p:tgtEl>
                                          <p:spTgt spid="15"/>
                                        </p:tgtEl>
                                      </p:cBhvr>
                                    </p:animEffect>
                                    <p:anim calcmode="lin" valueType="num">
                                      <p:cBhvr>
                                        <p:cTn id="1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1" dur="26">
                                          <p:stCondLst>
                                            <p:cond delay="650"/>
                                          </p:stCondLst>
                                        </p:cTn>
                                        <p:tgtEl>
                                          <p:spTgt spid="15"/>
                                        </p:tgtEl>
                                      </p:cBhvr>
                                      <p:to x="100000" y="60000"/>
                                    </p:animScale>
                                    <p:animScale>
                                      <p:cBhvr>
                                        <p:cTn id="22" dur="166" decel="50000">
                                          <p:stCondLst>
                                            <p:cond delay="676"/>
                                          </p:stCondLst>
                                        </p:cTn>
                                        <p:tgtEl>
                                          <p:spTgt spid="15"/>
                                        </p:tgtEl>
                                      </p:cBhvr>
                                      <p:to x="100000" y="100000"/>
                                    </p:animScale>
                                    <p:animScale>
                                      <p:cBhvr>
                                        <p:cTn id="23" dur="26">
                                          <p:stCondLst>
                                            <p:cond delay="1312"/>
                                          </p:stCondLst>
                                        </p:cTn>
                                        <p:tgtEl>
                                          <p:spTgt spid="15"/>
                                        </p:tgtEl>
                                      </p:cBhvr>
                                      <p:to x="100000" y="80000"/>
                                    </p:animScale>
                                    <p:animScale>
                                      <p:cBhvr>
                                        <p:cTn id="24" dur="166" decel="50000">
                                          <p:stCondLst>
                                            <p:cond delay="1338"/>
                                          </p:stCondLst>
                                        </p:cTn>
                                        <p:tgtEl>
                                          <p:spTgt spid="15"/>
                                        </p:tgtEl>
                                      </p:cBhvr>
                                      <p:to x="100000" y="100000"/>
                                    </p:animScale>
                                    <p:animScale>
                                      <p:cBhvr>
                                        <p:cTn id="25" dur="26">
                                          <p:stCondLst>
                                            <p:cond delay="1642"/>
                                          </p:stCondLst>
                                        </p:cTn>
                                        <p:tgtEl>
                                          <p:spTgt spid="15"/>
                                        </p:tgtEl>
                                      </p:cBhvr>
                                      <p:to x="100000" y="90000"/>
                                    </p:animScale>
                                    <p:animScale>
                                      <p:cBhvr>
                                        <p:cTn id="26" dur="166" decel="50000">
                                          <p:stCondLst>
                                            <p:cond delay="1668"/>
                                          </p:stCondLst>
                                        </p:cTn>
                                        <p:tgtEl>
                                          <p:spTgt spid="15"/>
                                        </p:tgtEl>
                                      </p:cBhvr>
                                      <p:to x="100000" y="100000"/>
                                    </p:animScale>
                                    <p:animScale>
                                      <p:cBhvr>
                                        <p:cTn id="27" dur="26">
                                          <p:stCondLst>
                                            <p:cond delay="1808"/>
                                          </p:stCondLst>
                                        </p:cTn>
                                        <p:tgtEl>
                                          <p:spTgt spid="15"/>
                                        </p:tgtEl>
                                      </p:cBhvr>
                                      <p:to x="100000" y="95000"/>
                                    </p:animScale>
                                    <p:animScale>
                                      <p:cBhvr>
                                        <p:cTn id="28" dur="166" decel="50000">
                                          <p:stCondLst>
                                            <p:cond delay="1834"/>
                                          </p:stCondLst>
                                        </p:cTn>
                                        <p:tgtEl>
                                          <p:spTgt spid="15"/>
                                        </p:tgtEl>
                                      </p:cBhvr>
                                      <p:to x="100000" y="100000"/>
                                    </p:animScale>
                                  </p:childTnLst>
                                </p:cTn>
                              </p:par>
                            </p:childTnLst>
                          </p:cTn>
                        </p:par>
                        <p:par>
                          <p:cTn id="29" fill="hold">
                            <p:stCondLst>
                              <p:cond delay="5750"/>
                            </p:stCondLst>
                            <p:childTnLst>
                              <p:par>
                                <p:cTn id="30" presetID="26" presetClass="entr" presetSubtype="0" fill="hold" grpId="1"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par>
                          <p:cTn id="46" fill="hold">
                            <p:stCondLst>
                              <p:cond delay="7750"/>
                            </p:stCondLst>
                            <p:childTnLst>
                              <p:par>
                                <p:cTn id="47" presetID="8" presetClass="emph" presetSubtype="0" fill="hold" grpId="0" nodeType="afterEffect">
                                  <p:stCondLst>
                                    <p:cond delay="0"/>
                                  </p:stCondLst>
                                  <p:childTnLst>
                                    <p:animRot by="21600000">
                                      <p:cBhvr>
                                        <p:cTn id="48" dur="2500" fill="hold"/>
                                        <p:tgtEl>
                                          <p:spTgt spid="2"/>
                                        </p:tgtEl>
                                        <p:attrNameLst>
                                          <p:attrName>r</p:attrName>
                                        </p:attrNameLst>
                                      </p:cBhvr>
                                    </p:animRot>
                                  </p:childTnLst>
                                </p:cTn>
                              </p:par>
                              <p:par>
                                <p:cTn id="49" presetID="22" presetClass="entr" presetSubtype="1"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up)">
                                      <p:cBhvr>
                                        <p:cTn id="51" dur="2500"/>
                                        <p:tgtEl>
                                          <p:spTgt spid="13"/>
                                        </p:tgtEl>
                                      </p:cBhvr>
                                    </p:animEffect>
                                  </p:childTnLst>
                                </p:cTn>
                              </p:par>
                              <p:par>
                                <p:cTn id="52" presetID="22" presetClass="entr" presetSubtype="1" fill="hold" nodeType="withEffect">
                                  <p:stCondLst>
                                    <p:cond delay="0"/>
                                  </p:stCondLst>
                                  <p:childTnLst>
                                    <p:set>
                                      <p:cBhvr>
                                        <p:cTn id="53" dur="1" fill="hold">
                                          <p:stCondLst>
                                            <p:cond delay="0"/>
                                          </p:stCondLst>
                                        </p:cTn>
                                        <p:tgtEl>
                                          <p:spTgt spid="13">
                                            <p:txEl>
                                              <p:pRg st="0" end="0"/>
                                            </p:txEl>
                                          </p:spTgt>
                                        </p:tgtEl>
                                        <p:attrNameLst>
                                          <p:attrName>style.visibility</p:attrName>
                                        </p:attrNameLst>
                                      </p:cBhvr>
                                      <p:to>
                                        <p:strVal val="visible"/>
                                      </p:to>
                                    </p:set>
                                    <p:animEffect transition="in" filter="wipe(up)">
                                      <p:cBhvr>
                                        <p:cTn id="54" dur="1750"/>
                                        <p:tgtEl>
                                          <p:spTgt spid="13">
                                            <p:txEl>
                                              <p:pRg st="0" end="0"/>
                                            </p:txEl>
                                          </p:spTgt>
                                        </p:tgtEl>
                                      </p:cBhvr>
                                    </p:animEffect>
                                  </p:childTnLst>
                                </p:cTn>
                              </p:par>
                            </p:childTnLst>
                          </p:cTn>
                        </p:par>
                        <p:par>
                          <p:cTn id="55" fill="hold">
                            <p:stCondLst>
                              <p:cond delay="10250"/>
                            </p:stCondLst>
                            <p:childTnLst>
                              <p:par>
                                <p:cTn id="56" presetID="22" presetClass="entr" presetSubtype="1" fill="hold" nodeType="afterEffect">
                                  <p:stCondLst>
                                    <p:cond delay="0"/>
                                  </p:stCondLst>
                                  <p:childTnLst>
                                    <p:set>
                                      <p:cBhvr>
                                        <p:cTn id="57" dur="1" fill="hold">
                                          <p:stCondLst>
                                            <p:cond delay="0"/>
                                          </p:stCondLst>
                                        </p:cTn>
                                        <p:tgtEl>
                                          <p:spTgt spid="13">
                                            <p:txEl>
                                              <p:pRg st="1" end="1"/>
                                            </p:txEl>
                                          </p:spTgt>
                                        </p:tgtEl>
                                        <p:attrNameLst>
                                          <p:attrName>style.visibility</p:attrName>
                                        </p:attrNameLst>
                                      </p:cBhvr>
                                      <p:to>
                                        <p:strVal val="visible"/>
                                      </p:to>
                                    </p:set>
                                    <p:animEffect transition="in" filter="wipe(up)">
                                      <p:cBhvr>
                                        <p:cTn id="58" dur="1750"/>
                                        <p:tgtEl>
                                          <p:spTgt spid="13">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6" fill="hold" nodeType="clickEffect">
                                  <p:stCondLst>
                                    <p:cond delay="0"/>
                                  </p:stCondLst>
                                  <p:childTnLst>
                                    <p:set>
                                      <p:cBhvr>
                                        <p:cTn id="62" dur="1" fill="hold">
                                          <p:stCondLst>
                                            <p:cond delay="0"/>
                                          </p:stCondLst>
                                        </p:cTn>
                                        <p:tgtEl>
                                          <p:spTgt spid="13">
                                            <p:txEl>
                                              <p:pRg st="2" end="2"/>
                                            </p:txEl>
                                          </p:spTgt>
                                        </p:tgtEl>
                                        <p:attrNameLst>
                                          <p:attrName>style.visibility</p:attrName>
                                        </p:attrNameLst>
                                      </p:cBhvr>
                                      <p:to>
                                        <p:strVal val="visible"/>
                                      </p:to>
                                    </p:set>
                                    <p:animEffect transition="in" filter="barn(inHorizontal)">
                                      <p:cBhvr>
                                        <p:cTn id="63" dur="175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3" grpId="0" animBg="1"/>
      <p:bldP spid="15" grpId="0" animBg="1"/>
      <p:bldP spid="2" grpId="0" animBg="1"/>
      <p:bldP spid="2"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47</a:t>
            </a:fld>
            <a:endParaRPr lang="en-US"/>
          </a:p>
        </p:txBody>
      </p:sp>
      <p:sp>
        <p:nvSpPr>
          <p:cNvPr id="9" name="Rectangle 8"/>
          <p:cNvSpPr/>
          <p:nvPr/>
        </p:nvSpPr>
        <p:spPr>
          <a:xfrm>
            <a:off x="363484" y="660737"/>
            <a:ext cx="2159566" cy="1154162"/>
          </a:xfrm>
          <a:prstGeom prst="rect">
            <a:avLst/>
          </a:prstGeom>
          <a:solidFill>
            <a:schemeClr val="bg1"/>
          </a:soli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Adventist Feast</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Calendar</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Salem, OR</a:t>
            </a:r>
          </a:p>
          <a:p>
            <a:pPr algn="ctr"/>
            <a:endParaRPr lang="en-US" sz="800" b="1" dirty="0">
              <a:ln w="1905"/>
              <a:solidFill>
                <a:schemeClr val="accent3">
                  <a:lumMod val="50000"/>
                </a:schemeClr>
              </a:solidFill>
              <a:effectLst>
                <a:innerShdw blurRad="69850" dist="43180" dir="5400000">
                  <a:srgbClr val="000000">
                    <a:alpha val="65000"/>
                  </a:srgbClr>
                </a:innerShdw>
              </a:effectLst>
              <a:latin typeface="Comic Sans MS" pitchFamily="66" charset="0"/>
            </a:endParaRPr>
          </a:p>
        </p:txBody>
      </p:sp>
      <p:sp>
        <p:nvSpPr>
          <p:cNvPr id="13" name="TextBox 12"/>
          <p:cNvSpPr txBox="1"/>
          <p:nvPr/>
        </p:nvSpPr>
        <p:spPr>
          <a:xfrm>
            <a:off x="399044" y="1661160"/>
            <a:ext cx="8445501" cy="4962897"/>
          </a:xfrm>
          <a:prstGeom prst="rect">
            <a:avLst/>
          </a:prstGeom>
          <a:solidFill>
            <a:schemeClr val="accent3">
              <a:lumMod val="20000"/>
              <a:lumOff val="80000"/>
            </a:schemeClr>
          </a:solidFill>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r>
              <a:rPr lang="en-US" sz="2000" b="1" dirty="0" smtClean="0">
                <a:solidFill>
                  <a:srgbClr val="0070C0"/>
                </a:solidFill>
              </a:rPr>
              <a:t>Lighted Way Ministries </a:t>
            </a:r>
            <a:r>
              <a:rPr lang="en-US" sz="1600" b="1" dirty="0" smtClean="0">
                <a:solidFill>
                  <a:srgbClr val="0070C0"/>
                </a:solidFill>
              </a:rPr>
              <a:t>(Oregon) </a:t>
            </a:r>
            <a:r>
              <a:rPr lang="en-US" sz="2000" b="1" dirty="0" smtClean="0">
                <a:solidFill>
                  <a:srgbClr val="0070C0"/>
                </a:solidFill>
              </a:rPr>
              <a:t>– Calendar for 2018:  (</a:t>
            </a:r>
            <a:r>
              <a:rPr lang="en-US" sz="2000" b="1" dirty="0" err="1" smtClean="0">
                <a:solidFill>
                  <a:srgbClr val="0070C0"/>
                </a:solidFill>
              </a:rPr>
              <a:t>Con’t</a:t>
            </a:r>
            <a:r>
              <a:rPr lang="en-US" sz="2000" b="1" dirty="0" smtClean="0">
                <a:solidFill>
                  <a:srgbClr val="0070C0"/>
                </a:solidFill>
              </a:rPr>
              <a:t>)</a:t>
            </a:r>
          </a:p>
          <a:p>
            <a:endParaRPr lang="en-US" sz="1050" b="1" dirty="0">
              <a:solidFill>
                <a:srgbClr val="C00000"/>
              </a:solidFill>
            </a:endParaRPr>
          </a:p>
          <a:p>
            <a:r>
              <a:rPr lang="en-US" sz="2200" b="1" dirty="0" smtClean="0">
                <a:solidFill>
                  <a:srgbClr val="006600"/>
                </a:solidFill>
              </a:rPr>
              <a:t>“In the Eastern, Gentile, way of thinking, the New Year should begin the next day.  But, this is not how things work, Biblically.  Just as the end of time is not a single day, but a period of time, there is a shadow picture given of this every year.  </a:t>
            </a:r>
            <a:r>
              <a:rPr lang="en-US" sz="2200" b="1" u="sng" dirty="0" smtClean="0">
                <a:ln>
                  <a:solidFill>
                    <a:schemeClr val="tx1"/>
                  </a:solidFill>
                </a:ln>
                <a:solidFill>
                  <a:srgbClr val="FF0000"/>
                </a:solidFill>
              </a:rPr>
              <a:t>March 17 is the last day of the year, but the period of the end continues until the next New Moon</a:t>
            </a:r>
            <a:r>
              <a:rPr lang="en-US" sz="2200" b="1" dirty="0" smtClean="0">
                <a:ln>
                  <a:solidFill>
                    <a:schemeClr val="tx1"/>
                  </a:solidFill>
                </a:ln>
                <a:solidFill>
                  <a:srgbClr val="FF0000"/>
                </a:solidFill>
              </a:rPr>
              <a:t>, </a:t>
            </a:r>
            <a:r>
              <a:rPr lang="en-US" sz="2200" b="1" u="sng" dirty="0" smtClean="0">
                <a:ln>
                  <a:solidFill>
                    <a:schemeClr val="tx1"/>
                  </a:solidFill>
                </a:ln>
                <a:solidFill>
                  <a:srgbClr val="FF0000"/>
                </a:solidFill>
              </a:rPr>
              <a:t>following the </a:t>
            </a:r>
            <a:r>
              <a:rPr lang="en-US" sz="2200" b="1" i="1" u="sng" dirty="0" smtClean="0">
                <a:ln>
                  <a:solidFill>
                    <a:schemeClr val="tx1"/>
                  </a:solidFill>
                </a:ln>
                <a:solidFill>
                  <a:srgbClr val="FF0000"/>
                </a:solidFill>
              </a:rPr>
              <a:t>Tekufah</a:t>
            </a:r>
            <a:r>
              <a:rPr lang="en-US" sz="2200" b="1" dirty="0" smtClean="0">
                <a:ln>
                  <a:solidFill>
                    <a:schemeClr val="tx1"/>
                  </a:solidFill>
                </a:ln>
                <a:solidFill>
                  <a:srgbClr val="FF0000"/>
                </a:solidFill>
              </a:rPr>
              <a:t>.</a:t>
            </a:r>
            <a:r>
              <a:rPr lang="en-US" sz="2200" b="1" dirty="0" smtClean="0">
                <a:solidFill>
                  <a:srgbClr val="FF0000"/>
                </a:solidFill>
              </a:rPr>
              <a:t>  So, the first day of the New Biblical Year is actually (New Moon Day) March 19.  </a:t>
            </a:r>
            <a:r>
              <a:rPr lang="en-US" sz="2200" b="1" dirty="0">
                <a:solidFill>
                  <a:srgbClr val="006600"/>
                </a:solidFill>
              </a:rPr>
              <a:t>W</a:t>
            </a:r>
            <a:r>
              <a:rPr lang="en-US" sz="2200" b="1" dirty="0" smtClean="0">
                <a:solidFill>
                  <a:srgbClr val="006600"/>
                </a:solidFill>
              </a:rPr>
              <a:t>ith this date as the first day, Passover is the 14</a:t>
            </a:r>
            <a:r>
              <a:rPr lang="en-US" sz="2200" b="1" baseline="30000" dirty="0" smtClean="0">
                <a:solidFill>
                  <a:srgbClr val="006600"/>
                </a:solidFill>
              </a:rPr>
              <a:t>th</a:t>
            </a:r>
            <a:r>
              <a:rPr lang="en-US" sz="2200" b="1" dirty="0" smtClean="0">
                <a:solidFill>
                  <a:srgbClr val="006600"/>
                </a:solidFill>
              </a:rPr>
              <a:t> day, or 13 days later.  How do we know that the </a:t>
            </a:r>
            <a:r>
              <a:rPr lang="en-US" sz="2200" b="1" i="1" dirty="0" smtClean="0">
                <a:solidFill>
                  <a:srgbClr val="006600"/>
                </a:solidFill>
              </a:rPr>
              <a:t>Tekufah</a:t>
            </a:r>
            <a:r>
              <a:rPr lang="en-US" sz="2200" b="1" dirty="0" smtClean="0">
                <a:solidFill>
                  <a:srgbClr val="006600"/>
                </a:solidFill>
              </a:rPr>
              <a:t> is the End of the Year, Biblically?  The word </a:t>
            </a:r>
            <a:r>
              <a:rPr lang="en-US" sz="2200" b="1" i="1" dirty="0" smtClean="0">
                <a:solidFill>
                  <a:srgbClr val="006600"/>
                </a:solidFill>
              </a:rPr>
              <a:t>Tekufah </a:t>
            </a:r>
            <a:r>
              <a:rPr lang="en-US" sz="2200" b="1" dirty="0" smtClean="0">
                <a:solidFill>
                  <a:srgbClr val="006600"/>
                </a:solidFill>
              </a:rPr>
              <a:t>is </a:t>
            </a:r>
            <a:r>
              <a:rPr lang="en-US" sz="2200" b="1" i="1" dirty="0" smtClean="0">
                <a:solidFill>
                  <a:srgbClr val="006600"/>
                </a:solidFill>
              </a:rPr>
              <a:t>Strong’s </a:t>
            </a:r>
            <a:r>
              <a:rPr lang="en-US" sz="2200" b="1" dirty="0" smtClean="0">
                <a:solidFill>
                  <a:srgbClr val="006600"/>
                </a:solidFill>
              </a:rPr>
              <a:t>H8622.  It appears four times in the Bible.  </a:t>
            </a:r>
            <a:r>
              <a:rPr lang="en-US" sz="2200" b="1" u="sng" dirty="0" smtClean="0">
                <a:solidFill>
                  <a:srgbClr val="C00000"/>
                </a:solidFill>
              </a:rPr>
              <a:t>In 2 </a:t>
            </a:r>
            <a:r>
              <a:rPr lang="en-US" sz="2200" b="1" u="sng" dirty="0">
                <a:solidFill>
                  <a:srgbClr val="C00000"/>
                </a:solidFill>
              </a:rPr>
              <a:t>C</a:t>
            </a:r>
            <a:r>
              <a:rPr lang="en-US" sz="2200" b="1" u="sng" dirty="0" smtClean="0">
                <a:solidFill>
                  <a:srgbClr val="C00000"/>
                </a:solidFill>
              </a:rPr>
              <a:t>hron 24:23, we find the term </a:t>
            </a:r>
            <a:r>
              <a:rPr lang="en-US" sz="2200" b="1" i="1" u="sng" dirty="0" smtClean="0">
                <a:solidFill>
                  <a:srgbClr val="C00000"/>
                </a:solidFill>
              </a:rPr>
              <a:t>Tekufah</a:t>
            </a:r>
            <a:r>
              <a:rPr lang="en-US" sz="2200" b="1" u="sng" dirty="0" smtClean="0">
                <a:solidFill>
                  <a:srgbClr val="C00000"/>
                </a:solidFill>
              </a:rPr>
              <a:t> connected with being the end of the year, occurring in the Spring</a:t>
            </a:r>
            <a:r>
              <a:rPr lang="en-US" sz="2200" b="1" dirty="0" smtClean="0">
                <a:solidFill>
                  <a:srgbClr val="C00000"/>
                </a:solidFill>
              </a:rPr>
              <a:t>.  </a:t>
            </a:r>
            <a:r>
              <a:rPr lang="en-US" sz="2200" b="1" dirty="0" smtClean="0">
                <a:solidFill>
                  <a:srgbClr val="0070C0"/>
                </a:solidFill>
              </a:rPr>
              <a:t>This same verse is translated as “end of the year” and “spring” in other Bible versions, one of which is the RSV.”</a:t>
            </a:r>
            <a:endParaRPr lang="en-US" sz="2200" b="1" dirty="0" smtClean="0">
              <a:solidFill>
                <a:srgbClr val="C00000"/>
              </a:solidFill>
            </a:endParaRPr>
          </a:p>
        </p:txBody>
      </p:sp>
      <p:sp>
        <p:nvSpPr>
          <p:cNvPr id="15" name="Rounded Rectangle 14"/>
          <p:cNvSpPr/>
          <p:nvPr/>
        </p:nvSpPr>
        <p:spPr>
          <a:xfrm>
            <a:off x="6858000" y="1237818"/>
            <a:ext cx="1524000" cy="258600"/>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n 1"/>
          <p:cNvSpPr/>
          <p:nvPr/>
        </p:nvSpPr>
        <p:spPr>
          <a:xfrm>
            <a:off x="6126480" y="848360"/>
            <a:ext cx="685800" cy="615696"/>
          </a:xfrm>
          <a:prstGeom prst="sun">
            <a:avLst/>
          </a:prstGeom>
          <a:noFill/>
          <a:ln w="381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05798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wipe(left)">
                                      <p:cBhvr>
                                        <p:cTn id="7" dur="2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48</a:t>
            </a:fld>
            <a:endParaRPr lang="en-US"/>
          </a:p>
        </p:txBody>
      </p:sp>
      <p:pic>
        <p:nvPicPr>
          <p:cNvPr id="9220" name="Picture 4" descr="C:\Users\Rae\Pictures\2018 lwm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310" y="3263900"/>
            <a:ext cx="8678090" cy="3365500"/>
          </a:xfrm>
          <a:prstGeom prst="round2DiagRect">
            <a:avLst>
              <a:gd name="adj1" fmla="val 16667"/>
              <a:gd name="adj2" fmla="val 0"/>
            </a:avLst>
          </a:prstGeom>
          <a:ln w="88900" cap="sq">
            <a:solidFill>
              <a:schemeClr val="accent3"/>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Oval 9"/>
          <p:cNvSpPr/>
          <p:nvPr/>
        </p:nvSpPr>
        <p:spPr>
          <a:xfrm>
            <a:off x="741680" y="5509260"/>
            <a:ext cx="381000" cy="381000"/>
          </a:xfrm>
          <a:prstGeom prst="ellipse">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20920" y="4439920"/>
            <a:ext cx="381000" cy="381000"/>
          </a:xfrm>
          <a:prstGeom prst="ellipse">
            <a:avLst/>
          </a:prstGeom>
          <a:noFill/>
          <a:ln w="76200">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63485" y="660737"/>
            <a:ext cx="2159566" cy="1015663"/>
          </a:xfrm>
          <a:prstGeom prst="rect">
            <a:avLst/>
          </a:prstGeom>
          <a:solidFill>
            <a:schemeClr val="bg1"/>
          </a:soli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Adventist Feast</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Calendar</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Salem, OR</a:t>
            </a:r>
            <a:endParaRPr lang="en-US" sz="800" b="1" dirty="0">
              <a:ln w="1905"/>
              <a:solidFill>
                <a:schemeClr val="accent3">
                  <a:lumMod val="50000"/>
                </a:schemeClr>
              </a:solidFill>
              <a:effectLst>
                <a:innerShdw blurRad="69850" dist="43180" dir="5400000">
                  <a:srgbClr val="000000">
                    <a:alpha val="65000"/>
                  </a:srgbClr>
                </a:innerShdw>
              </a:effectLst>
              <a:latin typeface="Comic Sans MS" pitchFamily="66" charset="0"/>
            </a:endParaRPr>
          </a:p>
        </p:txBody>
      </p:sp>
      <p:sp>
        <p:nvSpPr>
          <p:cNvPr id="8" name="TextBox 7"/>
          <p:cNvSpPr txBox="1"/>
          <p:nvPr/>
        </p:nvSpPr>
        <p:spPr>
          <a:xfrm>
            <a:off x="741680" y="1632099"/>
            <a:ext cx="7942580" cy="1569660"/>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r>
              <a:rPr lang="en-US" sz="2400" b="1" dirty="0" smtClean="0">
                <a:solidFill>
                  <a:srgbClr val="0070C0"/>
                </a:solidFill>
              </a:rPr>
              <a:t>Lighted Way Ministry </a:t>
            </a:r>
            <a:r>
              <a:rPr lang="en-US" b="1" dirty="0" smtClean="0">
                <a:solidFill>
                  <a:srgbClr val="0070C0"/>
                </a:solidFill>
              </a:rPr>
              <a:t>(Oregon) </a:t>
            </a:r>
            <a:r>
              <a:rPr lang="en-US" sz="2400" b="1" dirty="0" smtClean="0">
                <a:solidFill>
                  <a:srgbClr val="0070C0"/>
                </a:solidFill>
              </a:rPr>
              <a:t>– Calendar for 2018: </a:t>
            </a:r>
          </a:p>
          <a:p>
            <a:pPr marL="342900" indent="-342900">
              <a:buAutoNum type="arabicPeriod"/>
            </a:pPr>
            <a:r>
              <a:rPr lang="en-US" b="1" dirty="0" smtClean="0">
                <a:solidFill>
                  <a:srgbClr val="006600"/>
                </a:solidFill>
              </a:rPr>
              <a:t>We just read the reason LWM is substituting </a:t>
            </a:r>
            <a:r>
              <a:rPr lang="en-US" b="1" dirty="0" err="1" smtClean="0">
                <a:solidFill>
                  <a:srgbClr val="006600"/>
                </a:solidFill>
              </a:rPr>
              <a:t>equi</a:t>
            </a:r>
            <a:r>
              <a:rPr lang="en-US" b="1" dirty="0" smtClean="0">
                <a:solidFill>
                  <a:srgbClr val="006600"/>
                </a:solidFill>
              </a:rPr>
              <a:t>-lux for </a:t>
            </a:r>
            <a:r>
              <a:rPr lang="en-US" b="1" i="1" dirty="0" smtClean="0">
                <a:solidFill>
                  <a:srgbClr val="006600"/>
                </a:solidFill>
              </a:rPr>
              <a:t>tequfah </a:t>
            </a:r>
            <a:r>
              <a:rPr lang="en-US" b="1" dirty="0" smtClean="0">
                <a:solidFill>
                  <a:srgbClr val="006600"/>
                </a:solidFill>
              </a:rPr>
              <a:t>on Mar 17.</a:t>
            </a:r>
          </a:p>
          <a:p>
            <a:pPr marL="342900" indent="-342900">
              <a:buAutoNum type="arabicPeriod"/>
            </a:pPr>
            <a:r>
              <a:rPr lang="en-US" b="1" dirty="0" smtClean="0">
                <a:solidFill>
                  <a:srgbClr val="0070C0"/>
                </a:solidFill>
              </a:rPr>
              <a:t>The next crescent moon is sighted on Mar 18</a:t>
            </a:r>
            <a:r>
              <a:rPr lang="en-US" b="1" baseline="30000" dirty="0" smtClean="0">
                <a:solidFill>
                  <a:srgbClr val="0070C0"/>
                </a:solidFill>
              </a:rPr>
              <a:t>th</a:t>
            </a:r>
            <a:r>
              <a:rPr lang="en-US" b="1" dirty="0" smtClean="0">
                <a:solidFill>
                  <a:srgbClr val="0070C0"/>
                </a:solidFill>
              </a:rPr>
              <a:t>.  </a:t>
            </a:r>
          </a:p>
          <a:p>
            <a:pPr marL="342900" indent="-342900">
              <a:buAutoNum type="arabicPeriod"/>
            </a:pPr>
            <a:r>
              <a:rPr lang="en-US" b="1" dirty="0" smtClean="0">
                <a:solidFill>
                  <a:srgbClr val="C00000"/>
                </a:solidFill>
              </a:rPr>
              <a:t>They also count 14 days from the </a:t>
            </a:r>
            <a:r>
              <a:rPr lang="en-US" b="1" u="sng" dirty="0" smtClean="0">
                <a:solidFill>
                  <a:srgbClr val="C00000"/>
                </a:solidFill>
              </a:rPr>
              <a:t>WINTER</a:t>
            </a:r>
            <a:r>
              <a:rPr lang="en-US" b="1" dirty="0" smtClean="0">
                <a:solidFill>
                  <a:srgbClr val="C00000"/>
                </a:solidFill>
              </a:rPr>
              <a:t> sliver moon to the full </a:t>
            </a:r>
            <a:r>
              <a:rPr lang="en-US" b="1" dirty="0">
                <a:solidFill>
                  <a:srgbClr val="C00000"/>
                </a:solidFill>
              </a:rPr>
              <a:t>m</a:t>
            </a:r>
            <a:r>
              <a:rPr lang="en-US" b="1" dirty="0" smtClean="0">
                <a:solidFill>
                  <a:srgbClr val="C00000"/>
                </a:solidFill>
              </a:rPr>
              <a:t>oon.</a:t>
            </a:r>
          </a:p>
          <a:p>
            <a:pPr marL="342900" indent="-342900">
              <a:buAutoNum type="arabicPeriod"/>
            </a:pPr>
            <a:r>
              <a:rPr lang="en-US" b="1" dirty="0" smtClean="0">
                <a:solidFill>
                  <a:srgbClr val="C00000"/>
                </a:solidFill>
              </a:rPr>
              <a:t>Passover begins at sunset on Mar 31</a:t>
            </a:r>
            <a:r>
              <a:rPr lang="en-US" b="1" baseline="30000" dirty="0" smtClean="0">
                <a:solidFill>
                  <a:srgbClr val="C00000"/>
                </a:solidFill>
              </a:rPr>
              <a:t>st</a:t>
            </a:r>
            <a:r>
              <a:rPr lang="en-US" b="1" dirty="0" smtClean="0">
                <a:solidFill>
                  <a:srgbClr val="C00000"/>
                </a:solidFill>
              </a:rPr>
              <a:t>.  Passover Day is on Rome’s Easter!! </a:t>
            </a:r>
          </a:p>
        </p:txBody>
      </p:sp>
      <p:sp>
        <p:nvSpPr>
          <p:cNvPr id="14" name="Rounded Rectangle 13"/>
          <p:cNvSpPr/>
          <p:nvPr/>
        </p:nvSpPr>
        <p:spPr>
          <a:xfrm>
            <a:off x="6858000" y="1237818"/>
            <a:ext cx="1524000" cy="258600"/>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n 14"/>
          <p:cNvSpPr/>
          <p:nvPr/>
        </p:nvSpPr>
        <p:spPr>
          <a:xfrm>
            <a:off x="3657600" y="4946650"/>
            <a:ext cx="783080" cy="791670"/>
          </a:xfrm>
          <a:prstGeom prst="sun">
            <a:avLst/>
          </a:prstGeom>
          <a:noFill/>
          <a:ln w="76200">
            <a:solidFill>
              <a:schemeClr val="accent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3837374" y="5868994"/>
            <a:ext cx="381000" cy="381000"/>
          </a:xfrm>
          <a:prstGeom prst="ellipse">
            <a:avLst/>
          </a:prstGeom>
          <a:noFill/>
          <a:ln w="76200">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82507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wipe(left)">
                                      <p:cBhvr>
                                        <p:cTn id="10" dur="1750"/>
                                        <p:tgtEl>
                                          <p:spTgt spid="8">
                                            <p:txEl>
                                              <p:pRg st="0" end="0"/>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9220"/>
                                        </p:tgtEl>
                                        <p:attrNameLst>
                                          <p:attrName>style.visibility</p:attrName>
                                        </p:attrNameLst>
                                      </p:cBhvr>
                                      <p:to>
                                        <p:strVal val="visible"/>
                                      </p:to>
                                    </p:set>
                                    <p:animEffect transition="in" filter="wipe(left)">
                                      <p:cBhvr>
                                        <p:cTn id="13" dur="1750"/>
                                        <p:tgtEl>
                                          <p:spTgt spid="922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wipe(left)">
                                      <p:cBhvr>
                                        <p:cTn id="18" dur="1750"/>
                                        <p:tgtEl>
                                          <p:spTgt spid="8">
                                            <p:txEl>
                                              <p:pRg st="1" end="1"/>
                                            </p:txEl>
                                          </p:spTgt>
                                        </p:tgtEl>
                                      </p:cBhvr>
                                    </p:animEffect>
                                  </p:childTnLst>
                                </p:cTn>
                              </p:par>
                            </p:childTnLst>
                          </p:cTn>
                        </p:par>
                        <p:par>
                          <p:cTn id="19" fill="hold">
                            <p:stCondLst>
                              <p:cond delay="1750"/>
                            </p:stCondLst>
                            <p:childTnLst>
                              <p:par>
                                <p:cTn id="20" presetID="26"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80">
                                          <p:stCondLst>
                                            <p:cond delay="0"/>
                                          </p:stCondLst>
                                        </p:cTn>
                                        <p:tgtEl>
                                          <p:spTgt spid="15"/>
                                        </p:tgtEl>
                                      </p:cBhvr>
                                    </p:animEffect>
                                    <p:anim calcmode="lin" valueType="num">
                                      <p:cBhvr>
                                        <p:cTn id="23"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8" dur="26">
                                          <p:stCondLst>
                                            <p:cond delay="650"/>
                                          </p:stCondLst>
                                        </p:cTn>
                                        <p:tgtEl>
                                          <p:spTgt spid="15"/>
                                        </p:tgtEl>
                                      </p:cBhvr>
                                      <p:to x="100000" y="60000"/>
                                    </p:animScale>
                                    <p:animScale>
                                      <p:cBhvr>
                                        <p:cTn id="29" dur="166" decel="50000">
                                          <p:stCondLst>
                                            <p:cond delay="676"/>
                                          </p:stCondLst>
                                        </p:cTn>
                                        <p:tgtEl>
                                          <p:spTgt spid="15"/>
                                        </p:tgtEl>
                                      </p:cBhvr>
                                      <p:to x="100000" y="100000"/>
                                    </p:animScale>
                                    <p:animScale>
                                      <p:cBhvr>
                                        <p:cTn id="30" dur="26">
                                          <p:stCondLst>
                                            <p:cond delay="1312"/>
                                          </p:stCondLst>
                                        </p:cTn>
                                        <p:tgtEl>
                                          <p:spTgt spid="15"/>
                                        </p:tgtEl>
                                      </p:cBhvr>
                                      <p:to x="100000" y="80000"/>
                                    </p:animScale>
                                    <p:animScale>
                                      <p:cBhvr>
                                        <p:cTn id="31" dur="166" decel="50000">
                                          <p:stCondLst>
                                            <p:cond delay="1338"/>
                                          </p:stCondLst>
                                        </p:cTn>
                                        <p:tgtEl>
                                          <p:spTgt spid="15"/>
                                        </p:tgtEl>
                                      </p:cBhvr>
                                      <p:to x="100000" y="100000"/>
                                    </p:animScale>
                                    <p:animScale>
                                      <p:cBhvr>
                                        <p:cTn id="32" dur="26">
                                          <p:stCondLst>
                                            <p:cond delay="1642"/>
                                          </p:stCondLst>
                                        </p:cTn>
                                        <p:tgtEl>
                                          <p:spTgt spid="15"/>
                                        </p:tgtEl>
                                      </p:cBhvr>
                                      <p:to x="100000" y="90000"/>
                                    </p:animScale>
                                    <p:animScale>
                                      <p:cBhvr>
                                        <p:cTn id="33" dur="166" decel="50000">
                                          <p:stCondLst>
                                            <p:cond delay="1668"/>
                                          </p:stCondLst>
                                        </p:cTn>
                                        <p:tgtEl>
                                          <p:spTgt spid="15"/>
                                        </p:tgtEl>
                                      </p:cBhvr>
                                      <p:to x="100000" y="100000"/>
                                    </p:animScale>
                                    <p:animScale>
                                      <p:cBhvr>
                                        <p:cTn id="34" dur="26">
                                          <p:stCondLst>
                                            <p:cond delay="1808"/>
                                          </p:stCondLst>
                                        </p:cTn>
                                        <p:tgtEl>
                                          <p:spTgt spid="15"/>
                                        </p:tgtEl>
                                      </p:cBhvr>
                                      <p:to x="100000" y="95000"/>
                                    </p:animScale>
                                    <p:animScale>
                                      <p:cBhvr>
                                        <p:cTn id="35" dur="166" decel="50000">
                                          <p:stCondLst>
                                            <p:cond delay="1834"/>
                                          </p:stCondLst>
                                        </p:cTn>
                                        <p:tgtEl>
                                          <p:spTgt spid="15"/>
                                        </p:tgtEl>
                                      </p:cBhvr>
                                      <p:to x="100000" y="100000"/>
                                    </p:animScale>
                                  </p:childTnLst>
                                </p:cTn>
                              </p:par>
                            </p:childTnLst>
                          </p:cTn>
                        </p:par>
                        <p:par>
                          <p:cTn id="36" fill="hold">
                            <p:stCondLst>
                              <p:cond delay="3750"/>
                            </p:stCondLst>
                            <p:childTnLst>
                              <p:par>
                                <p:cTn id="37" presetID="8" presetClass="emph" presetSubtype="0" fill="hold" grpId="1" nodeType="afterEffect">
                                  <p:stCondLst>
                                    <p:cond delay="0"/>
                                  </p:stCondLst>
                                  <p:childTnLst>
                                    <p:animRot by="21600000">
                                      <p:cBhvr>
                                        <p:cTn id="38" dur="2000" fill="hold"/>
                                        <p:tgtEl>
                                          <p:spTgt spid="15"/>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animEffect transition="in" filter="wipe(left)">
                                      <p:cBhvr>
                                        <p:cTn id="43" dur="1500"/>
                                        <p:tgtEl>
                                          <p:spTgt spid="8">
                                            <p:txEl>
                                              <p:pRg st="2" end="2"/>
                                            </p:txEl>
                                          </p:spTgt>
                                        </p:tgtEl>
                                      </p:cBhvr>
                                    </p:animEffect>
                                  </p:childTnLst>
                                </p:cTn>
                              </p:par>
                            </p:childTnLst>
                          </p:cTn>
                        </p:par>
                        <p:par>
                          <p:cTn id="44" fill="hold">
                            <p:stCondLst>
                              <p:cond delay="1500"/>
                            </p:stCondLst>
                            <p:childTnLst>
                              <p:par>
                                <p:cTn id="45" presetID="26"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80">
                                          <p:stCondLst>
                                            <p:cond delay="0"/>
                                          </p:stCondLst>
                                        </p:cTn>
                                        <p:tgtEl>
                                          <p:spTgt spid="10"/>
                                        </p:tgtEl>
                                      </p:cBhvr>
                                    </p:animEffect>
                                    <p:anim calcmode="lin" valueType="num">
                                      <p:cBhvr>
                                        <p:cTn id="4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3" dur="26">
                                          <p:stCondLst>
                                            <p:cond delay="650"/>
                                          </p:stCondLst>
                                        </p:cTn>
                                        <p:tgtEl>
                                          <p:spTgt spid="10"/>
                                        </p:tgtEl>
                                      </p:cBhvr>
                                      <p:to x="100000" y="60000"/>
                                    </p:animScale>
                                    <p:animScale>
                                      <p:cBhvr>
                                        <p:cTn id="54" dur="166" decel="50000">
                                          <p:stCondLst>
                                            <p:cond delay="676"/>
                                          </p:stCondLst>
                                        </p:cTn>
                                        <p:tgtEl>
                                          <p:spTgt spid="10"/>
                                        </p:tgtEl>
                                      </p:cBhvr>
                                      <p:to x="100000" y="100000"/>
                                    </p:animScale>
                                    <p:animScale>
                                      <p:cBhvr>
                                        <p:cTn id="55" dur="26">
                                          <p:stCondLst>
                                            <p:cond delay="1312"/>
                                          </p:stCondLst>
                                        </p:cTn>
                                        <p:tgtEl>
                                          <p:spTgt spid="10"/>
                                        </p:tgtEl>
                                      </p:cBhvr>
                                      <p:to x="100000" y="80000"/>
                                    </p:animScale>
                                    <p:animScale>
                                      <p:cBhvr>
                                        <p:cTn id="56" dur="166" decel="50000">
                                          <p:stCondLst>
                                            <p:cond delay="1338"/>
                                          </p:stCondLst>
                                        </p:cTn>
                                        <p:tgtEl>
                                          <p:spTgt spid="10"/>
                                        </p:tgtEl>
                                      </p:cBhvr>
                                      <p:to x="100000" y="100000"/>
                                    </p:animScale>
                                    <p:animScale>
                                      <p:cBhvr>
                                        <p:cTn id="57" dur="26">
                                          <p:stCondLst>
                                            <p:cond delay="1642"/>
                                          </p:stCondLst>
                                        </p:cTn>
                                        <p:tgtEl>
                                          <p:spTgt spid="10"/>
                                        </p:tgtEl>
                                      </p:cBhvr>
                                      <p:to x="100000" y="90000"/>
                                    </p:animScale>
                                    <p:animScale>
                                      <p:cBhvr>
                                        <p:cTn id="58" dur="166" decel="50000">
                                          <p:stCondLst>
                                            <p:cond delay="1668"/>
                                          </p:stCondLst>
                                        </p:cTn>
                                        <p:tgtEl>
                                          <p:spTgt spid="10"/>
                                        </p:tgtEl>
                                      </p:cBhvr>
                                      <p:to x="100000" y="100000"/>
                                    </p:animScale>
                                    <p:animScale>
                                      <p:cBhvr>
                                        <p:cTn id="59" dur="26">
                                          <p:stCondLst>
                                            <p:cond delay="1808"/>
                                          </p:stCondLst>
                                        </p:cTn>
                                        <p:tgtEl>
                                          <p:spTgt spid="10"/>
                                        </p:tgtEl>
                                      </p:cBhvr>
                                      <p:to x="100000" y="95000"/>
                                    </p:animScale>
                                    <p:animScale>
                                      <p:cBhvr>
                                        <p:cTn id="60" dur="166" decel="50000">
                                          <p:stCondLst>
                                            <p:cond delay="1834"/>
                                          </p:stCondLst>
                                        </p:cTn>
                                        <p:tgtEl>
                                          <p:spTgt spid="10"/>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8">
                                            <p:txEl>
                                              <p:pRg st="3" end="3"/>
                                            </p:txEl>
                                          </p:spTgt>
                                        </p:tgtEl>
                                        <p:attrNameLst>
                                          <p:attrName>style.visibility</p:attrName>
                                        </p:attrNameLst>
                                      </p:cBhvr>
                                      <p:to>
                                        <p:strVal val="visible"/>
                                      </p:to>
                                    </p:set>
                                    <p:animEffect transition="in" filter="wipe(left)">
                                      <p:cBhvr>
                                        <p:cTn id="65" dur="1750"/>
                                        <p:tgtEl>
                                          <p:spTgt spid="8">
                                            <p:txEl>
                                              <p:pRg st="3" end="3"/>
                                            </p:txEl>
                                          </p:spTgt>
                                        </p:tgtEl>
                                      </p:cBhvr>
                                    </p:animEffect>
                                  </p:childTnLst>
                                </p:cTn>
                              </p:par>
                            </p:childTnLst>
                          </p:cTn>
                        </p:par>
                        <p:par>
                          <p:cTn id="66" fill="hold">
                            <p:stCondLst>
                              <p:cond delay="1750"/>
                            </p:stCondLst>
                            <p:childTnLst>
                              <p:par>
                                <p:cTn id="67" presetID="22" presetClass="entr" presetSubtype="8" fill="hold" nodeType="afterEffect">
                                  <p:stCondLst>
                                    <p:cond delay="1000"/>
                                  </p:stCondLst>
                                  <p:childTnLst>
                                    <p:set>
                                      <p:cBhvr>
                                        <p:cTn id="68" dur="1" fill="hold">
                                          <p:stCondLst>
                                            <p:cond delay="0"/>
                                          </p:stCondLst>
                                        </p:cTn>
                                        <p:tgtEl>
                                          <p:spTgt spid="8">
                                            <p:txEl>
                                              <p:pRg st="4" end="4"/>
                                            </p:txEl>
                                          </p:spTgt>
                                        </p:tgtEl>
                                        <p:attrNameLst>
                                          <p:attrName>style.visibility</p:attrName>
                                        </p:attrNameLst>
                                      </p:cBhvr>
                                      <p:to>
                                        <p:strVal val="visible"/>
                                      </p:to>
                                    </p:set>
                                    <p:animEffect transition="in" filter="wipe(left)">
                                      <p:cBhvr>
                                        <p:cTn id="69" dur="1750"/>
                                        <p:tgtEl>
                                          <p:spTgt spid="8">
                                            <p:txEl>
                                              <p:pRg st="4" end="4"/>
                                            </p:txEl>
                                          </p:spTgt>
                                        </p:tgtEl>
                                      </p:cBhvr>
                                    </p:animEffect>
                                  </p:childTnLst>
                                </p:cTn>
                              </p:par>
                            </p:childTnLst>
                          </p:cTn>
                        </p:par>
                        <p:par>
                          <p:cTn id="70" fill="hold">
                            <p:stCondLst>
                              <p:cond delay="4500"/>
                            </p:stCondLst>
                            <p:childTnLst>
                              <p:par>
                                <p:cTn id="71" presetID="26"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down)">
                                      <p:cBhvr>
                                        <p:cTn id="73" dur="580">
                                          <p:stCondLst>
                                            <p:cond delay="0"/>
                                          </p:stCondLst>
                                        </p:cTn>
                                        <p:tgtEl>
                                          <p:spTgt spid="16"/>
                                        </p:tgtEl>
                                      </p:cBhvr>
                                    </p:animEffect>
                                    <p:anim calcmode="lin" valueType="num">
                                      <p:cBhvr>
                                        <p:cTn id="7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9" dur="26">
                                          <p:stCondLst>
                                            <p:cond delay="650"/>
                                          </p:stCondLst>
                                        </p:cTn>
                                        <p:tgtEl>
                                          <p:spTgt spid="16"/>
                                        </p:tgtEl>
                                      </p:cBhvr>
                                      <p:to x="100000" y="60000"/>
                                    </p:animScale>
                                    <p:animScale>
                                      <p:cBhvr>
                                        <p:cTn id="80" dur="166" decel="50000">
                                          <p:stCondLst>
                                            <p:cond delay="676"/>
                                          </p:stCondLst>
                                        </p:cTn>
                                        <p:tgtEl>
                                          <p:spTgt spid="16"/>
                                        </p:tgtEl>
                                      </p:cBhvr>
                                      <p:to x="100000" y="100000"/>
                                    </p:animScale>
                                    <p:animScale>
                                      <p:cBhvr>
                                        <p:cTn id="81" dur="26">
                                          <p:stCondLst>
                                            <p:cond delay="1312"/>
                                          </p:stCondLst>
                                        </p:cTn>
                                        <p:tgtEl>
                                          <p:spTgt spid="16"/>
                                        </p:tgtEl>
                                      </p:cBhvr>
                                      <p:to x="100000" y="80000"/>
                                    </p:animScale>
                                    <p:animScale>
                                      <p:cBhvr>
                                        <p:cTn id="82" dur="166" decel="50000">
                                          <p:stCondLst>
                                            <p:cond delay="1338"/>
                                          </p:stCondLst>
                                        </p:cTn>
                                        <p:tgtEl>
                                          <p:spTgt spid="16"/>
                                        </p:tgtEl>
                                      </p:cBhvr>
                                      <p:to x="100000" y="100000"/>
                                    </p:animScale>
                                    <p:animScale>
                                      <p:cBhvr>
                                        <p:cTn id="83" dur="26">
                                          <p:stCondLst>
                                            <p:cond delay="1642"/>
                                          </p:stCondLst>
                                        </p:cTn>
                                        <p:tgtEl>
                                          <p:spTgt spid="16"/>
                                        </p:tgtEl>
                                      </p:cBhvr>
                                      <p:to x="100000" y="90000"/>
                                    </p:animScale>
                                    <p:animScale>
                                      <p:cBhvr>
                                        <p:cTn id="84" dur="166" decel="50000">
                                          <p:stCondLst>
                                            <p:cond delay="1668"/>
                                          </p:stCondLst>
                                        </p:cTn>
                                        <p:tgtEl>
                                          <p:spTgt spid="16"/>
                                        </p:tgtEl>
                                      </p:cBhvr>
                                      <p:to x="100000" y="100000"/>
                                    </p:animScale>
                                    <p:animScale>
                                      <p:cBhvr>
                                        <p:cTn id="85" dur="26">
                                          <p:stCondLst>
                                            <p:cond delay="1808"/>
                                          </p:stCondLst>
                                        </p:cTn>
                                        <p:tgtEl>
                                          <p:spTgt spid="16"/>
                                        </p:tgtEl>
                                      </p:cBhvr>
                                      <p:to x="100000" y="95000"/>
                                    </p:animScale>
                                    <p:animScale>
                                      <p:cBhvr>
                                        <p:cTn id="86" dur="166" decel="50000">
                                          <p:stCondLst>
                                            <p:cond delay="1834"/>
                                          </p:stCondLst>
                                        </p:cTn>
                                        <p:tgtEl>
                                          <p:spTgt spid="16"/>
                                        </p:tgtEl>
                                      </p:cBhvr>
                                      <p:to x="100000" y="100000"/>
                                    </p:animScale>
                                  </p:childTnLst>
                                </p:cTn>
                              </p:par>
                            </p:childTnLst>
                          </p:cTn>
                        </p:par>
                        <p:par>
                          <p:cTn id="87" fill="hold">
                            <p:stCondLst>
                              <p:cond delay="6500"/>
                            </p:stCondLst>
                            <p:childTnLst>
                              <p:par>
                                <p:cTn id="88" presetID="26" presetClass="entr" presetSubtype="0"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wipe(down)">
                                      <p:cBhvr>
                                        <p:cTn id="90" dur="580">
                                          <p:stCondLst>
                                            <p:cond delay="0"/>
                                          </p:stCondLst>
                                        </p:cTn>
                                        <p:tgtEl>
                                          <p:spTgt spid="11"/>
                                        </p:tgtEl>
                                      </p:cBhvr>
                                    </p:animEffect>
                                    <p:anim calcmode="lin" valueType="num">
                                      <p:cBhvr>
                                        <p:cTn id="9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6" dur="26">
                                          <p:stCondLst>
                                            <p:cond delay="650"/>
                                          </p:stCondLst>
                                        </p:cTn>
                                        <p:tgtEl>
                                          <p:spTgt spid="11"/>
                                        </p:tgtEl>
                                      </p:cBhvr>
                                      <p:to x="100000" y="60000"/>
                                    </p:animScale>
                                    <p:animScale>
                                      <p:cBhvr>
                                        <p:cTn id="97" dur="166" decel="50000">
                                          <p:stCondLst>
                                            <p:cond delay="676"/>
                                          </p:stCondLst>
                                        </p:cTn>
                                        <p:tgtEl>
                                          <p:spTgt spid="11"/>
                                        </p:tgtEl>
                                      </p:cBhvr>
                                      <p:to x="100000" y="100000"/>
                                    </p:animScale>
                                    <p:animScale>
                                      <p:cBhvr>
                                        <p:cTn id="98" dur="26">
                                          <p:stCondLst>
                                            <p:cond delay="1312"/>
                                          </p:stCondLst>
                                        </p:cTn>
                                        <p:tgtEl>
                                          <p:spTgt spid="11"/>
                                        </p:tgtEl>
                                      </p:cBhvr>
                                      <p:to x="100000" y="80000"/>
                                    </p:animScale>
                                    <p:animScale>
                                      <p:cBhvr>
                                        <p:cTn id="99" dur="166" decel="50000">
                                          <p:stCondLst>
                                            <p:cond delay="1338"/>
                                          </p:stCondLst>
                                        </p:cTn>
                                        <p:tgtEl>
                                          <p:spTgt spid="11"/>
                                        </p:tgtEl>
                                      </p:cBhvr>
                                      <p:to x="100000" y="100000"/>
                                    </p:animScale>
                                    <p:animScale>
                                      <p:cBhvr>
                                        <p:cTn id="100" dur="26">
                                          <p:stCondLst>
                                            <p:cond delay="1642"/>
                                          </p:stCondLst>
                                        </p:cTn>
                                        <p:tgtEl>
                                          <p:spTgt spid="11"/>
                                        </p:tgtEl>
                                      </p:cBhvr>
                                      <p:to x="100000" y="90000"/>
                                    </p:animScale>
                                    <p:animScale>
                                      <p:cBhvr>
                                        <p:cTn id="101" dur="166" decel="50000">
                                          <p:stCondLst>
                                            <p:cond delay="1668"/>
                                          </p:stCondLst>
                                        </p:cTn>
                                        <p:tgtEl>
                                          <p:spTgt spid="11"/>
                                        </p:tgtEl>
                                      </p:cBhvr>
                                      <p:to x="100000" y="100000"/>
                                    </p:animScale>
                                    <p:animScale>
                                      <p:cBhvr>
                                        <p:cTn id="102" dur="26">
                                          <p:stCondLst>
                                            <p:cond delay="1808"/>
                                          </p:stCondLst>
                                        </p:cTn>
                                        <p:tgtEl>
                                          <p:spTgt spid="11"/>
                                        </p:tgtEl>
                                      </p:cBhvr>
                                      <p:to x="100000" y="95000"/>
                                    </p:animScale>
                                    <p:animScale>
                                      <p:cBhvr>
                                        <p:cTn id="103"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8" grpId="0" animBg="1"/>
      <p:bldP spid="15" grpId="0" animBg="1"/>
      <p:bldP spid="15" grpId="1" animBg="1"/>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smtClean="0"/>
              <a:t>49</a:t>
            </a:fld>
            <a:endParaRPr lang="en-US"/>
          </a:p>
        </p:txBody>
      </p:sp>
      <p:sp>
        <p:nvSpPr>
          <p:cNvPr id="8" name="TextBox 7"/>
          <p:cNvSpPr txBox="1"/>
          <p:nvPr/>
        </p:nvSpPr>
        <p:spPr>
          <a:xfrm>
            <a:off x="2507104" y="2715267"/>
            <a:ext cx="4198495" cy="1631216"/>
          </a:xfrm>
          <a:prstGeom prst="rect">
            <a:avLst/>
          </a:prstGeom>
          <a:solidFill>
            <a:schemeClr val="accent3">
              <a:lumMod val="20000"/>
              <a:lumOff val="80000"/>
            </a:schemeClr>
          </a:solidFill>
          <a:scene3d>
            <a:camera prst="orthographicFront"/>
            <a:lightRig rig="threePt" dir="t"/>
          </a:scene3d>
          <a:sp3d>
            <a:bevelT/>
          </a:sp3d>
        </p:spPr>
        <p:txBody>
          <a:bodyPr wrap="square" rtlCol="0">
            <a:spAutoFit/>
            <a:sp3d extrusionH="57150">
              <a:bevelT w="38100" h="38100"/>
            </a:sp3d>
          </a:bodyPr>
          <a:lstStyle/>
          <a:p>
            <a:r>
              <a:rPr lang="en-US" sz="2000" b="1" dirty="0" smtClean="0">
                <a:solidFill>
                  <a:srgbClr val="C00000"/>
                </a:solidFill>
              </a:rPr>
              <a:t>Counterfeit Passover Calculation: </a:t>
            </a:r>
          </a:p>
          <a:p>
            <a:pPr marL="342900" indent="-342900">
              <a:buAutoNum type="arabicPeriod"/>
            </a:pPr>
            <a:r>
              <a:rPr lang="en-US" sz="1600" b="1" dirty="0" smtClean="0">
                <a:solidFill>
                  <a:srgbClr val="006600"/>
                </a:solidFill>
              </a:rPr>
              <a:t>Determine </a:t>
            </a:r>
            <a:r>
              <a:rPr lang="en-US" sz="1600" b="1" u="sng" dirty="0" smtClean="0">
                <a:solidFill>
                  <a:srgbClr val="006600"/>
                </a:solidFill>
              </a:rPr>
              <a:t>Equinox</a:t>
            </a:r>
            <a:r>
              <a:rPr lang="en-US" sz="1600" b="1" dirty="0" smtClean="0">
                <a:solidFill>
                  <a:srgbClr val="006600"/>
                </a:solidFill>
              </a:rPr>
              <a:t> for the world over</a:t>
            </a:r>
          </a:p>
          <a:p>
            <a:pPr marL="342900" indent="-342900">
              <a:buAutoNum type="arabicPeriod"/>
            </a:pPr>
            <a:r>
              <a:rPr lang="en-US" sz="1600" b="1" dirty="0" smtClean="0">
                <a:solidFill>
                  <a:srgbClr val="0070C0"/>
                </a:solidFill>
              </a:rPr>
              <a:t>Find next Crescent Moon – Apr 17</a:t>
            </a:r>
            <a:r>
              <a:rPr lang="en-US" sz="1600" b="1" baseline="30000" dirty="0" smtClean="0">
                <a:solidFill>
                  <a:srgbClr val="0070C0"/>
                </a:solidFill>
              </a:rPr>
              <a:t>th</a:t>
            </a:r>
            <a:r>
              <a:rPr lang="en-US" sz="1600" b="1" dirty="0" smtClean="0">
                <a:solidFill>
                  <a:srgbClr val="0070C0"/>
                </a:solidFill>
              </a:rPr>
              <a:t> </a:t>
            </a:r>
          </a:p>
          <a:p>
            <a:pPr marL="342900" indent="-342900">
              <a:buAutoNum type="arabicPeriod"/>
            </a:pPr>
            <a:r>
              <a:rPr lang="en-US" sz="1600" b="1" dirty="0" smtClean="0">
                <a:solidFill>
                  <a:srgbClr val="C00000"/>
                </a:solidFill>
              </a:rPr>
              <a:t>Count 14 days to Full Moon </a:t>
            </a:r>
          </a:p>
          <a:p>
            <a:pPr marL="342900" indent="-342900">
              <a:buFontTx/>
              <a:buAutoNum type="arabicPeriod"/>
            </a:pPr>
            <a:r>
              <a:rPr lang="en-US" sz="1600" b="1" dirty="0" smtClean="0">
                <a:solidFill>
                  <a:srgbClr val="C00000"/>
                </a:solidFill>
              </a:rPr>
              <a:t>Passover begins at </a:t>
            </a:r>
            <a:r>
              <a:rPr lang="en-US" sz="1600" b="1" dirty="0">
                <a:solidFill>
                  <a:srgbClr val="C00000"/>
                </a:solidFill>
              </a:rPr>
              <a:t>sunset – Apr </a:t>
            </a:r>
            <a:r>
              <a:rPr lang="en-US" sz="1600" b="1" dirty="0" smtClean="0">
                <a:solidFill>
                  <a:srgbClr val="C00000"/>
                </a:solidFill>
              </a:rPr>
              <a:t>30</a:t>
            </a:r>
            <a:r>
              <a:rPr lang="en-US" sz="1600" b="1" baseline="30000" dirty="0" smtClean="0">
                <a:solidFill>
                  <a:srgbClr val="C00000"/>
                </a:solidFill>
              </a:rPr>
              <a:t>th</a:t>
            </a:r>
            <a:r>
              <a:rPr lang="en-US" sz="1600" b="1" dirty="0" smtClean="0">
                <a:solidFill>
                  <a:srgbClr val="C00000"/>
                </a:solidFill>
              </a:rPr>
              <a:t> </a:t>
            </a:r>
            <a:br>
              <a:rPr lang="en-US" sz="1600" b="1" dirty="0" smtClean="0">
                <a:solidFill>
                  <a:srgbClr val="C00000"/>
                </a:solidFill>
              </a:rPr>
            </a:br>
            <a:r>
              <a:rPr lang="en-US" sz="1600" b="1" dirty="0" smtClean="0">
                <a:solidFill>
                  <a:srgbClr val="C00000"/>
                </a:solidFill>
              </a:rPr>
              <a:t>Passover Day is May 1</a:t>
            </a:r>
            <a:r>
              <a:rPr lang="en-US" sz="1600" b="1" baseline="30000" dirty="0" smtClean="0">
                <a:solidFill>
                  <a:srgbClr val="C00000"/>
                </a:solidFill>
              </a:rPr>
              <a:t>st</a:t>
            </a:r>
            <a:r>
              <a:rPr lang="en-US" sz="1600" b="1" dirty="0" smtClean="0">
                <a:solidFill>
                  <a:srgbClr val="C00000"/>
                </a:solidFill>
              </a:rPr>
              <a:t> – very late.</a:t>
            </a:r>
            <a:endParaRPr lang="en-US" sz="1600" b="1" dirty="0">
              <a:solidFill>
                <a:srgbClr val="C00000"/>
              </a:solidFill>
            </a:endParaRPr>
          </a:p>
        </p:txBody>
      </p:sp>
      <p:sp>
        <p:nvSpPr>
          <p:cNvPr id="9" name="Rectangle 8"/>
          <p:cNvSpPr/>
          <p:nvPr/>
        </p:nvSpPr>
        <p:spPr>
          <a:xfrm>
            <a:off x="457200" y="1135505"/>
            <a:ext cx="4114800" cy="1107996"/>
          </a:xfrm>
          <a:prstGeom prst="rect">
            <a:avLst/>
          </a:prstGeom>
          <a:solidFill>
            <a:schemeClr val="bg1"/>
          </a:solidFill>
        </p:spPr>
        <p:txBody>
          <a:bodyPr wrap="squar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Adventist Feast</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Calendar</a:t>
            </a:r>
          </a:p>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Terra Bella, CA</a:t>
            </a:r>
          </a:p>
          <a:p>
            <a:pPr algn="ctr"/>
            <a:endParaRPr lang="en-US" sz="600" b="1" dirty="0">
              <a:ln w="1905"/>
              <a:solidFill>
                <a:schemeClr val="accent3">
                  <a:lumMod val="50000"/>
                </a:schemeClr>
              </a:solidFill>
              <a:effectLst>
                <a:innerShdw blurRad="69850" dist="43180" dir="5400000">
                  <a:srgbClr val="000000">
                    <a:alpha val="65000"/>
                  </a:srgbClr>
                </a:innerShdw>
              </a:effectLst>
              <a:latin typeface="Comic Sans MS" pitchFamily="66" charset="0"/>
            </a:endParaRPr>
          </a:p>
        </p:txBody>
      </p:sp>
      <p:sp>
        <p:nvSpPr>
          <p:cNvPr id="10" name="Rounded Rectangle 9"/>
          <p:cNvSpPr/>
          <p:nvPr/>
        </p:nvSpPr>
        <p:spPr>
          <a:xfrm>
            <a:off x="7315201" y="1811260"/>
            <a:ext cx="334426" cy="258600"/>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003635" y="2229880"/>
            <a:ext cx="334426" cy="258600"/>
          </a:xfrm>
          <a:prstGeom prst="roundRect">
            <a:avLst/>
          </a:prstGeom>
          <a:noFill/>
          <a:ln w="762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un 12"/>
          <p:cNvSpPr/>
          <p:nvPr/>
        </p:nvSpPr>
        <p:spPr>
          <a:xfrm>
            <a:off x="5029200" y="1832496"/>
            <a:ext cx="685800" cy="615696"/>
          </a:xfrm>
          <a:prstGeom prst="sun">
            <a:avLst/>
          </a:prstGeom>
          <a:solidFill>
            <a:schemeClr val="accent3">
              <a:lumMod val="20000"/>
              <a:lumOff val="80000"/>
              <a:alpha val="46000"/>
            </a:schemeClr>
          </a:solidFill>
          <a:ln w="38100">
            <a:solidFill>
              <a:schemeClr val="accent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0405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1000"/>
                                        <p:tgtEl>
                                          <p:spTgt spid="8">
                                            <p:txEl>
                                              <p:pRg st="0" end="0"/>
                                            </p:txEl>
                                          </p:spTgt>
                                        </p:tgtEl>
                                      </p:cBhvr>
                                    </p:animEffect>
                                    <p:anim calcmode="lin" valueType="num">
                                      <p:cBhvr>
                                        <p:cTn id="1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wipe(left)">
                                      <p:cBhvr>
                                        <p:cTn id="18" dur="1500"/>
                                        <p:tgtEl>
                                          <p:spTgt spid="8">
                                            <p:txEl>
                                              <p:pRg st="1" end="1"/>
                                            </p:txEl>
                                          </p:spTgt>
                                        </p:tgtEl>
                                      </p:cBhvr>
                                    </p:animEffect>
                                  </p:childTnLst>
                                </p:cTn>
                              </p:par>
                              <p:par>
                                <p:cTn id="19" presetID="26" presetClass="entr" presetSubtype="0" fill="hold" grpId="1"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80">
                                          <p:stCondLst>
                                            <p:cond delay="0"/>
                                          </p:stCondLst>
                                        </p:cTn>
                                        <p:tgtEl>
                                          <p:spTgt spid="13"/>
                                        </p:tgtEl>
                                      </p:cBhvr>
                                    </p:animEffect>
                                    <p:anim calcmode="lin" valueType="num">
                                      <p:cBhvr>
                                        <p:cTn id="2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7" dur="26">
                                          <p:stCondLst>
                                            <p:cond delay="650"/>
                                          </p:stCondLst>
                                        </p:cTn>
                                        <p:tgtEl>
                                          <p:spTgt spid="13"/>
                                        </p:tgtEl>
                                      </p:cBhvr>
                                      <p:to x="100000" y="60000"/>
                                    </p:animScale>
                                    <p:animScale>
                                      <p:cBhvr>
                                        <p:cTn id="28" dur="166" decel="50000">
                                          <p:stCondLst>
                                            <p:cond delay="676"/>
                                          </p:stCondLst>
                                        </p:cTn>
                                        <p:tgtEl>
                                          <p:spTgt spid="13"/>
                                        </p:tgtEl>
                                      </p:cBhvr>
                                      <p:to x="100000" y="100000"/>
                                    </p:animScale>
                                    <p:animScale>
                                      <p:cBhvr>
                                        <p:cTn id="29" dur="26">
                                          <p:stCondLst>
                                            <p:cond delay="1312"/>
                                          </p:stCondLst>
                                        </p:cTn>
                                        <p:tgtEl>
                                          <p:spTgt spid="13"/>
                                        </p:tgtEl>
                                      </p:cBhvr>
                                      <p:to x="100000" y="80000"/>
                                    </p:animScale>
                                    <p:animScale>
                                      <p:cBhvr>
                                        <p:cTn id="30" dur="166" decel="50000">
                                          <p:stCondLst>
                                            <p:cond delay="1338"/>
                                          </p:stCondLst>
                                        </p:cTn>
                                        <p:tgtEl>
                                          <p:spTgt spid="13"/>
                                        </p:tgtEl>
                                      </p:cBhvr>
                                      <p:to x="100000" y="100000"/>
                                    </p:animScale>
                                    <p:animScale>
                                      <p:cBhvr>
                                        <p:cTn id="31" dur="26">
                                          <p:stCondLst>
                                            <p:cond delay="1642"/>
                                          </p:stCondLst>
                                        </p:cTn>
                                        <p:tgtEl>
                                          <p:spTgt spid="13"/>
                                        </p:tgtEl>
                                      </p:cBhvr>
                                      <p:to x="100000" y="90000"/>
                                    </p:animScale>
                                    <p:animScale>
                                      <p:cBhvr>
                                        <p:cTn id="32" dur="166" decel="50000">
                                          <p:stCondLst>
                                            <p:cond delay="1668"/>
                                          </p:stCondLst>
                                        </p:cTn>
                                        <p:tgtEl>
                                          <p:spTgt spid="13"/>
                                        </p:tgtEl>
                                      </p:cBhvr>
                                      <p:to x="100000" y="100000"/>
                                    </p:animScale>
                                    <p:animScale>
                                      <p:cBhvr>
                                        <p:cTn id="33" dur="26">
                                          <p:stCondLst>
                                            <p:cond delay="1808"/>
                                          </p:stCondLst>
                                        </p:cTn>
                                        <p:tgtEl>
                                          <p:spTgt spid="13"/>
                                        </p:tgtEl>
                                      </p:cBhvr>
                                      <p:to x="100000" y="95000"/>
                                    </p:animScale>
                                    <p:animScale>
                                      <p:cBhvr>
                                        <p:cTn id="34" dur="166" decel="50000">
                                          <p:stCondLst>
                                            <p:cond delay="1834"/>
                                          </p:stCondLst>
                                        </p:cTn>
                                        <p:tgtEl>
                                          <p:spTgt spid="13"/>
                                        </p:tgtEl>
                                      </p:cBhvr>
                                      <p:to x="100000" y="100000"/>
                                    </p:animScale>
                                  </p:childTnLst>
                                </p:cTn>
                              </p:par>
                            </p:childTnLst>
                          </p:cTn>
                        </p:par>
                        <p:par>
                          <p:cTn id="35" fill="hold">
                            <p:stCondLst>
                              <p:cond delay="2000"/>
                            </p:stCondLst>
                            <p:childTnLst>
                              <p:par>
                                <p:cTn id="36" presetID="8" presetClass="emph" presetSubtype="0" fill="hold" grpId="0" nodeType="afterEffect">
                                  <p:stCondLst>
                                    <p:cond delay="0"/>
                                  </p:stCondLst>
                                  <p:childTnLst>
                                    <p:animRot by="21600000">
                                      <p:cBhvr>
                                        <p:cTn id="37" dur="2500" fill="hold"/>
                                        <p:tgtEl>
                                          <p:spTgt spid="13"/>
                                        </p:tgtEl>
                                        <p:attrNameLst>
                                          <p:attrName>r</p:attrName>
                                        </p:attrNameLst>
                                      </p:cBhvr>
                                    </p:animRo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xEl>
                                              <p:pRg st="2" end="2"/>
                                            </p:txEl>
                                          </p:spTgt>
                                        </p:tgtEl>
                                        <p:attrNameLst>
                                          <p:attrName>style.visibility</p:attrName>
                                        </p:attrNameLst>
                                      </p:cBhvr>
                                      <p:to>
                                        <p:strVal val="visible"/>
                                      </p:to>
                                    </p:set>
                                    <p:animEffect transition="in" filter="wipe(left)">
                                      <p:cBhvr>
                                        <p:cTn id="42" dur="1750"/>
                                        <p:tgtEl>
                                          <p:spTgt spid="8">
                                            <p:txEl>
                                              <p:pRg st="2" end="2"/>
                                            </p:txEl>
                                          </p:spTgt>
                                        </p:tgtEl>
                                      </p:cBhvr>
                                    </p:animEffect>
                                  </p:childTnLst>
                                </p:cTn>
                              </p:par>
                            </p:childTnLst>
                          </p:cTn>
                        </p:par>
                        <p:par>
                          <p:cTn id="43" fill="hold">
                            <p:stCondLst>
                              <p:cond delay="1750"/>
                            </p:stCondLst>
                            <p:childTnLst>
                              <p:par>
                                <p:cTn id="44" presetID="26"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80">
                                          <p:stCondLst>
                                            <p:cond delay="0"/>
                                          </p:stCondLst>
                                        </p:cTn>
                                        <p:tgtEl>
                                          <p:spTgt spid="10"/>
                                        </p:tgtEl>
                                      </p:cBhvr>
                                    </p:animEffect>
                                    <p:anim calcmode="lin" valueType="num">
                                      <p:cBhvr>
                                        <p:cTn id="4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2" dur="26">
                                          <p:stCondLst>
                                            <p:cond delay="650"/>
                                          </p:stCondLst>
                                        </p:cTn>
                                        <p:tgtEl>
                                          <p:spTgt spid="10"/>
                                        </p:tgtEl>
                                      </p:cBhvr>
                                      <p:to x="100000" y="60000"/>
                                    </p:animScale>
                                    <p:animScale>
                                      <p:cBhvr>
                                        <p:cTn id="53" dur="166" decel="50000">
                                          <p:stCondLst>
                                            <p:cond delay="676"/>
                                          </p:stCondLst>
                                        </p:cTn>
                                        <p:tgtEl>
                                          <p:spTgt spid="10"/>
                                        </p:tgtEl>
                                      </p:cBhvr>
                                      <p:to x="100000" y="100000"/>
                                    </p:animScale>
                                    <p:animScale>
                                      <p:cBhvr>
                                        <p:cTn id="54" dur="26">
                                          <p:stCondLst>
                                            <p:cond delay="1312"/>
                                          </p:stCondLst>
                                        </p:cTn>
                                        <p:tgtEl>
                                          <p:spTgt spid="10"/>
                                        </p:tgtEl>
                                      </p:cBhvr>
                                      <p:to x="100000" y="80000"/>
                                    </p:animScale>
                                    <p:animScale>
                                      <p:cBhvr>
                                        <p:cTn id="55" dur="166" decel="50000">
                                          <p:stCondLst>
                                            <p:cond delay="1338"/>
                                          </p:stCondLst>
                                        </p:cTn>
                                        <p:tgtEl>
                                          <p:spTgt spid="10"/>
                                        </p:tgtEl>
                                      </p:cBhvr>
                                      <p:to x="100000" y="100000"/>
                                    </p:animScale>
                                    <p:animScale>
                                      <p:cBhvr>
                                        <p:cTn id="56" dur="26">
                                          <p:stCondLst>
                                            <p:cond delay="1642"/>
                                          </p:stCondLst>
                                        </p:cTn>
                                        <p:tgtEl>
                                          <p:spTgt spid="10"/>
                                        </p:tgtEl>
                                      </p:cBhvr>
                                      <p:to x="100000" y="90000"/>
                                    </p:animScale>
                                    <p:animScale>
                                      <p:cBhvr>
                                        <p:cTn id="57" dur="166" decel="50000">
                                          <p:stCondLst>
                                            <p:cond delay="1668"/>
                                          </p:stCondLst>
                                        </p:cTn>
                                        <p:tgtEl>
                                          <p:spTgt spid="10"/>
                                        </p:tgtEl>
                                      </p:cBhvr>
                                      <p:to x="100000" y="100000"/>
                                    </p:animScale>
                                    <p:animScale>
                                      <p:cBhvr>
                                        <p:cTn id="58" dur="26">
                                          <p:stCondLst>
                                            <p:cond delay="1808"/>
                                          </p:stCondLst>
                                        </p:cTn>
                                        <p:tgtEl>
                                          <p:spTgt spid="10"/>
                                        </p:tgtEl>
                                      </p:cBhvr>
                                      <p:to x="100000" y="95000"/>
                                    </p:animScale>
                                    <p:animScale>
                                      <p:cBhvr>
                                        <p:cTn id="59" dur="166" decel="50000">
                                          <p:stCondLst>
                                            <p:cond delay="1834"/>
                                          </p:stCondLst>
                                        </p:cTn>
                                        <p:tgtEl>
                                          <p:spTgt spid="10"/>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8">
                                            <p:txEl>
                                              <p:pRg st="3" end="3"/>
                                            </p:txEl>
                                          </p:spTgt>
                                        </p:tgtEl>
                                        <p:attrNameLst>
                                          <p:attrName>style.visibility</p:attrName>
                                        </p:attrNameLst>
                                      </p:cBhvr>
                                      <p:to>
                                        <p:strVal val="visible"/>
                                      </p:to>
                                    </p:set>
                                    <p:animEffect transition="in" filter="wipe(up)">
                                      <p:cBhvr>
                                        <p:cTn id="64" dur="1250"/>
                                        <p:tgtEl>
                                          <p:spTgt spid="8">
                                            <p:txEl>
                                              <p:pRg st="3" end="3"/>
                                            </p:txEl>
                                          </p:spTgt>
                                        </p:tgtEl>
                                      </p:cBhvr>
                                    </p:animEffect>
                                  </p:childTnLst>
                                </p:cTn>
                              </p:par>
                            </p:childTnLst>
                          </p:cTn>
                        </p:par>
                        <p:par>
                          <p:cTn id="65" fill="hold">
                            <p:stCondLst>
                              <p:cond delay="1250"/>
                            </p:stCondLst>
                            <p:childTnLst>
                              <p:par>
                                <p:cTn id="66" presetID="22" presetClass="entr" presetSubtype="1" fill="hold" nodeType="afterEffect">
                                  <p:stCondLst>
                                    <p:cond delay="0"/>
                                  </p:stCondLst>
                                  <p:childTnLst>
                                    <p:set>
                                      <p:cBhvr>
                                        <p:cTn id="67" dur="1" fill="hold">
                                          <p:stCondLst>
                                            <p:cond delay="0"/>
                                          </p:stCondLst>
                                        </p:cTn>
                                        <p:tgtEl>
                                          <p:spTgt spid="8">
                                            <p:txEl>
                                              <p:pRg st="4" end="4"/>
                                            </p:txEl>
                                          </p:spTgt>
                                        </p:tgtEl>
                                        <p:attrNameLst>
                                          <p:attrName>style.visibility</p:attrName>
                                        </p:attrNameLst>
                                      </p:cBhvr>
                                      <p:to>
                                        <p:strVal val="visible"/>
                                      </p:to>
                                    </p:set>
                                    <p:animEffect transition="in" filter="wipe(up)">
                                      <p:cBhvr>
                                        <p:cTn id="68" dur="1250"/>
                                        <p:tgtEl>
                                          <p:spTgt spid="8">
                                            <p:txEl>
                                              <p:pRg st="4" end="4"/>
                                            </p:txEl>
                                          </p:spTgt>
                                        </p:tgtEl>
                                      </p:cBhvr>
                                    </p:animEffect>
                                  </p:childTnLst>
                                </p:cTn>
                              </p:par>
                            </p:childTnLst>
                          </p:cTn>
                        </p:par>
                        <p:par>
                          <p:cTn id="69" fill="hold">
                            <p:stCondLst>
                              <p:cond delay="2500"/>
                            </p:stCondLst>
                            <p:childTnLst>
                              <p:par>
                                <p:cTn id="70" presetID="26"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80">
                                          <p:stCondLst>
                                            <p:cond delay="0"/>
                                          </p:stCondLst>
                                        </p:cTn>
                                        <p:tgtEl>
                                          <p:spTgt spid="12"/>
                                        </p:tgtEl>
                                      </p:cBhvr>
                                    </p:animEffect>
                                    <p:anim calcmode="lin" valueType="num">
                                      <p:cBhvr>
                                        <p:cTn id="73"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8" dur="26">
                                          <p:stCondLst>
                                            <p:cond delay="650"/>
                                          </p:stCondLst>
                                        </p:cTn>
                                        <p:tgtEl>
                                          <p:spTgt spid="12"/>
                                        </p:tgtEl>
                                      </p:cBhvr>
                                      <p:to x="100000" y="60000"/>
                                    </p:animScale>
                                    <p:animScale>
                                      <p:cBhvr>
                                        <p:cTn id="79" dur="166" decel="50000">
                                          <p:stCondLst>
                                            <p:cond delay="676"/>
                                          </p:stCondLst>
                                        </p:cTn>
                                        <p:tgtEl>
                                          <p:spTgt spid="12"/>
                                        </p:tgtEl>
                                      </p:cBhvr>
                                      <p:to x="100000" y="100000"/>
                                    </p:animScale>
                                    <p:animScale>
                                      <p:cBhvr>
                                        <p:cTn id="80" dur="26">
                                          <p:stCondLst>
                                            <p:cond delay="1312"/>
                                          </p:stCondLst>
                                        </p:cTn>
                                        <p:tgtEl>
                                          <p:spTgt spid="12"/>
                                        </p:tgtEl>
                                      </p:cBhvr>
                                      <p:to x="100000" y="80000"/>
                                    </p:animScale>
                                    <p:animScale>
                                      <p:cBhvr>
                                        <p:cTn id="81" dur="166" decel="50000">
                                          <p:stCondLst>
                                            <p:cond delay="1338"/>
                                          </p:stCondLst>
                                        </p:cTn>
                                        <p:tgtEl>
                                          <p:spTgt spid="12"/>
                                        </p:tgtEl>
                                      </p:cBhvr>
                                      <p:to x="100000" y="100000"/>
                                    </p:animScale>
                                    <p:animScale>
                                      <p:cBhvr>
                                        <p:cTn id="82" dur="26">
                                          <p:stCondLst>
                                            <p:cond delay="1642"/>
                                          </p:stCondLst>
                                        </p:cTn>
                                        <p:tgtEl>
                                          <p:spTgt spid="12"/>
                                        </p:tgtEl>
                                      </p:cBhvr>
                                      <p:to x="100000" y="90000"/>
                                    </p:animScale>
                                    <p:animScale>
                                      <p:cBhvr>
                                        <p:cTn id="83" dur="166" decel="50000">
                                          <p:stCondLst>
                                            <p:cond delay="1668"/>
                                          </p:stCondLst>
                                        </p:cTn>
                                        <p:tgtEl>
                                          <p:spTgt spid="12"/>
                                        </p:tgtEl>
                                      </p:cBhvr>
                                      <p:to x="100000" y="100000"/>
                                    </p:animScale>
                                    <p:animScale>
                                      <p:cBhvr>
                                        <p:cTn id="84" dur="26">
                                          <p:stCondLst>
                                            <p:cond delay="1808"/>
                                          </p:stCondLst>
                                        </p:cTn>
                                        <p:tgtEl>
                                          <p:spTgt spid="12"/>
                                        </p:tgtEl>
                                      </p:cBhvr>
                                      <p:to x="100000" y="95000"/>
                                    </p:animScale>
                                    <p:animScale>
                                      <p:cBhvr>
                                        <p:cTn id="85"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3" grpId="0" animBg="1"/>
      <p:bldP spid="13"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8" name="Rectangle 7"/>
          <p:cNvSpPr/>
          <p:nvPr/>
        </p:nvSpPr>
        <p:spPr>
          <a:xfrm>
            <a:off x="457200" y="1167404"/>
            <a:ext cx="4107180" cy="1600438"/>
          </a:xfrm>
          <a:prstGeom prst="rect">
            <a:avLst/>
          </a:prstGeom>
          <a:solidFill>
            <a:schemeClr val="bg1"/>
          </a:solidFill>
        </p:spPr>
        <p:txBody>
          <a:bodyPr wrap="squar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Adventist Feast</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Calendar</a:t>
            </a:r>
          </a:p>
          <a:p>
            <a:pPr algn="ctr"/>
            <a: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Terra Bella, CA</a:t>
            </a:r>
            <a:br>
              <a:rPr lang="en-US" sz="20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br>
            <a:r>
              <a:rPr lang="en-US" sz="16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rPr>
              <a:t>(Their feast calculations unchanged.)</a:t>
            </a:r>
          </a:p>
          <a:p>
            <a:pPr algn="ctr"/>
            <a:endParaRPr lang="en-US" sz="1600" b="1" dirty="0" smtClean="0">
              <a:ln w="1905"/>
              <a:solidFill>
                <a:schemeClr val="accent3">
                  <a:lumMod val="50000"/>
                </a:schemeClr>
              </a:solidFill>
              <a:effectLst>
                <a:innerShdw blurRad="69850" dist="43180" dir="5400000">
                  <a:srgbClr val="000000">
                    <a:alpha val="65000"/>
                  </a:srgbClr>
                </a:innerShdw>
              </a:effectLst>
              <a:latin typeface="Comic Sans MS" pitchFamily="66" charset="0"/>
            </a:endParaRPr>
          </a:p>
          <a:p>
            <a:pPr algn="ctr"/>
            <a:endParaRPr lang="en-US" sz="600" b="1" dirty="0">
              <a:ln w="1905"/>
              <a:solidFill>
                <a:schemeClr val="accent3">
                  <a:lumMod val="50000"/>
                </a:schemeClr>
              </a:solidFill>
              <a:effectLst>
                <a:innerShdw blurRad="69850" dist="43180" dir="5400000">
                  <a:srgbClr val="000000">
                    <a:alpha val="65000"/>
                  </a:srgbClr>
                </a:innerShdw>
              </a:effectLst>
              <a:latin typeface="Comic Sans MS" pitchFamily="66" charset="0"/>
            </a:endParaRPr>
          </a:p>
        </p:txBody>
      </p:sp>
      <p:sp>
        <p:nvSpPr>
          <p:cNvPr id="5" name="Slide Number Placeholder 4"/>
          <p:cNvSpPr>
            <a:spLocks noGrp="1"/>
          </p:cNvSpPr>
          <p:nvPr>
            <p:ph type="sldNum" sz="quarter" idx="12"/>
          </p:nvPr>
        </p:nvSpPr>
        <p:spPr/>
        <p:txBody>
          <a:bodyPr/>
          <a:lstStyle/>
          <a:p>
            <a:fld id="{E8A709BF-5144-4E0C-93F2-78512D165852}" type="slidenum">
              <a:rPr lang="en-US" smtClean="0"/>
              <a:t>50</a:t>
            </a:fld>
            <a:endParaRPr lang="en-US"/>
          </a:p>
        </p:txBody>
      </p:sp>
      <p:pic>
        <p:nvPicPr>
          <p:cNvPr id="10243" name="Picture 3" descr="C:\Users\Rae\Pictures\BETV mar-ap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 y="2580639"/>
            <a:ext cx="8915401" cy="4168079"/>
          </a:xfrm>
          <a:prstGeom prst="round2DiagRect">
            <a:avLst>
              <a:gd name="adj1" fmla="val 16667"/>
              <a:gd name="adj2" fmla="val 0"/>
            </a:avLst>
          </a:prstGeom>
          <a:ln w="88900" cap="sq">
            <a:solidFill>
              <a:schemeClr val="accent3"/>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 name="Picture 7" descr="C:\Users\Rae\Desktop\flowers snow yellow purp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5315434"/>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4" name="Sun 13"/>
          <p:cNvSpPr/>
          <p:nvPr/>
        </p:nvSpPr>
        <p:spPr>
          <a:xfrm>
            <a:off x="1447800" y="4772319"/>
            <a:ext cx="1111944" cy="1083770"/>
          </a:xfrm>
          <a:prstGeom prst="sun">
            <a:avLst/>
          </a:prstGeom>
          <a:solidFill>
            <a:schemeClr val="accent3">
              <a:lumMod val="20000"/>
              <a:lumOff val="80000"/>
              <a:alpha val="37000"/>
            </a:schemeClr>
          </a:solidFill>
          <a:ln w="76200">
            <a:solidFill>
              <a:schemeClr val="accent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5791200" y="4725183"/>
            <a:ext cx="533400" cy="409281"/>
          </a:xfrm>
          <a:prstGeom prst="roundRect">
            <a:avLst/>
          </a:prstGeom>
          <a:noFill/>
          <a:ln w="7620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5229519" y="5484516"/>
            <a:ext cx="533400" cy="409281"/>
          </a:xfrm>
          <a:prstGeom prst="roundRect">
            <a:avLst/>
          </a:prstGeom>
          <a:noFill/>
          <a:ln w="762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62000" y="6321233"/>
            <a:ext cx="6629400" cy="400110"/>
          </a:xfrm>
          <a:prstGeom prst="rect">
            <a:avLst/>
          </a:prstGeom>
          <a:solidFill>
            <a:schemeClr val="accent3">
              <a:lumMod val="20000"/>
              <a:lumOff val="80000"/>
            </a:schemeClr>
          </a:solidFill>
          <a:scene3d>
            <a:camera prst="orthographicFront"/>
            <a:lightRig rig="threePt" dir="t"/>
          </a:scene3d>
          <a:sp3d>
            <a:bevelT/>
          </a:sp3d>
        </p:spPr>
        <p:txBody>
          <a:bodyPr wrap="square" rtlCol="0">
            <a:spAutoFit/>
            <a:sp3d extrusionH="57150">
              <a:bevelT w="38100" h="38100"/>
            </a:sp3d>
          </a:bodyPr>
          <a:lstStyle/>
          <a:p>
            <a:pPr algn="ctr"/>
            <a:r>
              <a:rPr lang="en-US" sz="2000" b="1" dirty="0" smtClean="0">
                <a:solidFill>
                  <a:srgbClr val="C00000"/>
                </a:solidFill>
              </a:rPr>
              <a:t>Passover may be late, but year-start rules were not changed.</a:t>
            </a:r>
          </a:p>
        </p:txBody>
      </p:sp>
    </p:spTree>
    <p:extLst>
      <p:ext uri="{BB962C8B-B14F-4D97-AF65-F5344CB8AC3E}">
        <p14:creationId xmlns:p14="http://schemas.microsoft.com/office/powerpoint/2010/main" val="5805196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up)">
                                      <p:cBhvr>
                                        <p:cTn id="7" dur="1750"/>
                                        <p:tgtEl>
                                          <p:spTgt spid="10243"/>
                                        </p:tgtEl>
                                      </p:cBhvr>
                                    </p:animEffect>
                                  </p:childTnLst>
                                </p:cTn>
                              </p:par>
                            </p:childTnLst>
                          </p:cTn>
                        </p:par>
                        <p:par>
                          <p:cTn id="8" fill="hold">
                            <p:stCondLst>
                              <p:cond delay="1750"/>
                            </p:stCondLst>
                            <p:childTnLst>
                              <p:par>
                                <p:cTn id="9" presetID="26"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80">
                                          <p:stCondLst>
                                            <p:cond delay="0"/>
                                          </p:stCondLst>
                                        </p:cTn>
                                        <p:tgtEl>
                                          <p:spTgt spid="14"/>
                                        </p:tgtEl>
                                      </p:cBhvr>
                                    </p:animEffect>
                                    <p:anim calcmode="lin" valueType="num">
                                      <p:cBhvr>
                                        <p:cTn id="1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7" dur="26">
                                          <p:stCondLst>
                                            <p:cond delay="650"/>
                                          </p:stCondLst>
                                        </p:cTn>
                                        <p:tgtEl>
                                          <p:spTgt spid="14"/>
                                        </p:tgtEl>
                                      </p:cBhvr>
                                      <p:to x="100000" y="60000"/>
                                    </p:animScale>
                                    <p:animScale>
                                      <p:cBhvr>
                                        <p:cTn id="18" dur="166" decel="50000">
                                          <p:stCondLst>
                                            <p:cond delay="676"/>
                                          </p:stCondLst>
                                        </p:cTn>
                                        <p:tgtEl>
                                          <p:spTgt spid="14"/>
                                        </p:tgtEl>
                                      </p:cBhvr>
                                      <p:to x="100000" y="100000"/>
                                    </p:animScale>
                                    <p:animScale>
                                      <p:cBhvr>
                                        <p:cTn id="19" dur="26">
                                          <p:stCondLst>
                                            <p:cond delay="1312"/>
                                          </p:stCondLst>
                                        </p:cTn>
                                        <p:tgtEl>
                                          <p:spTgt spid="14"/>
                                        </p:tgtEl>
                                      </p:cBhvr>
                                      <p:to x="100000" y="80000"/>
                                    </p:animScale>
                                    <p:animScale>
                                      <p:cBhvr>
                                        <p:cTn id="20" dur="166" decel="50000">
                                          <p:stCondLst>
                                            <p:cond delay="1338"/>
                                          </p:stCondLst>
                                        </p:cTn>
                                        <p:tgtEl>
                                          <p:spTgt spid="14"/>
                                        </p:tgtEl>
                                      </p:cBhvr>
                                      <p:to x="100000" y="100000"/>
                                    </p:animScale>
                                    <p:animScale>
                                      <p:cBhvr>
                                        <p:cTn id="21" dur="26">
                                          <p:stCondLst>
                                            <p:cond delay="1642"/>
                                          </p:stCondLst>
                                        </p:cTn>
                                        <p:tgtEl>
                                          <p:spTgt spid="14"/>
                                        </p:tgtEl>
                                      </p:cBhvr>
                                      <p:to x="100000" y="90000"/>
                                    </p:animScale>
                                    <p:animScale>
                                      <p:cBhvr>
                                        <p:cTn id="22" dur="166" decel="50000">
                                          <p:stCondLst>
                                            <p:cond delay="1668"/>
                                          </p:stCondLst>
                                        </p:cTn>
                                        <p:tgtEl>
                                          <p:spTgt spid="14"/>
                                        </p:tgtEl>
                                      </p:cBhvr>
                                      <p:to x="100000" y="100000"/>
                                    </p:animScale>
                                    <p:animScale>
                                      <p:cBhvr>
                                        <p:cTn id="23" dur="26">
                                          <p:stCondLst>
                                            <p:cond delay="1808"/>
                                          </p:stCondLst>
                                        </p:cTn>
                                        <p:tgtEl>
                                          <p:spTgt spid="14"/>
                                        </p:tgtEl>
                                      </p:cBhvr>
                                      <p:to x="100000" y="95000"/>
                                    </p:animScale>
                                    <p:animScale>
                                      <p:cBhvr>
                                        <p:cTn id="24" dur="166" decel="50000">
                                          <p:stCondLst>
                                            <p:cond delay="1834"/>
                                          </p:stCondLst>
                                        </p:cTn>
                                        <p:tgtEl>
                                          <p:spTgt spid="14"/>
                                        </p:tgtEl>
                                      </p:cBhvr>
                                      <p:to x="100000" y="100000"/>
                                    </p:animScale>
                                  </p:childTnLst>
                                </p:cTn>
                              </p:par>
                            </p:childTnLst>
                          </p:cTn>
                        </p:par>
                        <p:par>
                          <p:cTn id="25" fill="hold">
                            <p:stCondLst>
                              <p:cond delay="3750"/>
                            </p:stCondLst>
                            <p:childTnLst>
                              <p:par>
                                <p:cTn id="26" presetID="8" presetClass="emph" presetSubtype="0" fill="hold" grpId="1" nodeType="afterEffect">
                                  <p:stCondLst>
                                    <p:cond delay="0"/>
                                  </p:stCondLst>
                                  <p:childTnLst>
                                    <p:animRot by="21600000">
                                      <p:cBhvr>
                                        <p:cTn id="27" dur="2000" fill="hold"/>
                                        <p:tgtEl>
                                          <p:spTgt spid="14"/>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80">
                                          <p:stCondLst>
                                            <p:cond delay="0"/>
                                          </p:stCondLst>
                                        </p:cTn>
                                        <p:tgtEl>
                                          <p:spTgt spid="15"/>
                                        </p:tgtEl>
                                      </p:cBhvr>
                                    </p:animEffect>
                                    <p:anim calcmode="lin" valueType="num">
                                      <p:cBhvr>
                                        <p:cTn id="33"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8" dur="26">
                                          <p:stCondLst>
                                            <p:cond delay="650"/>
                                          </p:stCondLst>
                                        </p:cTn>
                                        <p:tgtEl>
                                          <p:spTgt spid="15"/>
                                        </p:tgtEl>
                                      </p:cBhvr>
                                      <p:to x="100000" y="60000"/>
                                    </p:animScale>
                                    <p:animScale>
                                      <p:cBhvr>
                                        <p:cTn id="39" dur="166" decel="50000">
                                          <p:stCondLst>
                                            <p:cond delay="676"/>
                                          </p:stCondLst>
                                        </p:cTn>
                                        <p:tgtEl>
                                          <p:spTgt spid="15"/>
                                        </p:tgtEl>
                                      </p:cBhvr>
                                      <p:to x="100000" y="100000"/>
                                    </p:animScale>
                                    <p:animScale>
                                      <p:cBhvr>
                                        <p:cTn id="40" dur="26">
                                          <p:stCondLst>
                                            <p:cond delay="1312"/>
                                          </p:stCondLst>
                                        </p:cTn>
                                        <p:tgtEl>
                                          <p:spTgt spid="15"/>
                                        </p:tgtEl>
                                      </p:cBhvr>
                                      <p:to x="100000" y="80000"/>
                                    </p:animScale>
                                    <p:animScale>
                                      <p:cBhvr>
                                        <p:cTn id="41" dur="166" decel="50000">
                                          <p:stCondLst>
                                            <p:cond delay="1338"/>
                                          </p:stCondLst>
                                        </p:cTn>
                                        <p:tgtEl>
                                          <p:spTgt spid="15"/>
                                        </p:tgtEl>
                                      </p:cBhvr>
                                      <p:to x="100000" y="100000"/>
                                    </p:animScale>
                                    <p:animScale>
                                      <p:cBhvr>
                                        <p:cTn id="42" dur="26">
                                          <p:stCondLst>
                                            <p:cond delay="1642"/>
                                          </p:stCondLst>
                                        </p:cTn>
                                        <p:tgtEl>
                                          <p:spTgt spid="15"/>
                                        </p:tgtEl>
                                      </p:cBhvr>
                                      <p:to x="100000" y="90000"/>
                                    </p:animScale>
                                    <p:animScale>
                                      <p:cBhvr>
                                        <p:cTn id="43" dur="166" decel="50000">
                                          <p:stCondLst>
                                            <p:cond delay="1668"/>
                                          </p:stCondLst>
                                        </p:cTn>
                                        <p:tgtEl>
                                          <p:spTgt spid="15"/>
                                        </p:tgtEl>
                                      </p:cBhvr>
                                      <p:to x="100000" y="100000"/>
                                    </p:animScale>
                                    <p:animScale>
                                      <p:cBhvr>
                                        <p:cTn id="44" dur="26">
                                          <p:stCondLst>
                                            <p:cond delay="1808"/>
                                          </p:stCondLst>
                                        </p:cTn>
                                        <p:tgtEl>
                                          <p:spTgt spid="15"/>
                                        </p:tgtEl>
                                      </p:cBhvr>
                                      <p:to x="100000" y="95000"/>
                                    </p:animScale>
                                    <p:animScale>
                                      <p:cBhvr>
                                        <p:cTn id="45" dur="166" decel="50000">
                                          <p:stCondLst>
                                            <p:cond delay="1834"/>
                                          </p:stCondLst>
                                        </p:cTn>
                                        <p:tgtEl>
                                          <p:spTgt spid="15"/>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80">
                                          <p:stCondLst>
                                            <p:cond delay="0"/>
                                          </p:stCondLst>
                                        </p:cTn>
                                        <p:tgtEl>
                                          <p:spTgt spid="16"/>
                                        </p:tgtEl>
                                      </p:cBhvr>
                                    </p:animEffect>
                                    <p:anim calcmode="lin" valueType="num">
                                      <p:cBhvr>
                                        <p:cTn id="51"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56" dur="26">
                                          <p:stCondLst>
                                            <p:cond delay="650"/>
                                          </p:stCondLst>
                                        </p:cTn>
                                        <p:tgtEl>
                                          <p:spTgt spid="16"/>
                                        </p:tgtEl>
                                      </p:cBhvr>
                                      <p:to x="100000" y="60000"/>
                                    </p:animScale>
                                    <p:animScale>
                                      <p:cBhvr>
                                        <p:cTn id="57" dur="166" decel="50000">
                                          <p:stCondLst>
                                            <p:cond delay="676"/>
                                          </p:stCondLst>
                                        </p:cTn>
                                        <p:tgtEl>
                                          <p:spTgt spid="16"/>
                                        </p:tgtEl>
                                      </p:cBhvr>
                                      <p:to x="100000" y="100000"/>
                                    </p:animScale>
                                    <p:animScale>
                                      <p:cBhvr>
                                        <p:cTn id="58" dur="26">
                                          <p:stCondLst>
                                            <p:cond delay="1312"/>
                                          </p:stCondLst>
                                        </p:cTn>
                                        <p:tgtEl>
                                          <p:spTgt spid="16"/>
                                        </p:tgtEl>
                                      </p:cBhvr>
                                      <p:to x="100000" y="80000"/>
                                    </p:animScale>
                                    <p:animScale>
                                      <p:cBhvr>
                                        <p:cTn id="59" dur="166" decel="50000">
                                          <p:stCondLst>
                                            <p:cond delay="1338"/>
                                          </p:stCondLst>
                                        </p:cTn>
                                        <p:tgtEl>
                                          <p:spTgt spid="16"/>
                                        </p:tgtEl>
                                      </p:cBhvr>
                                      <p:to x="100000" y="100000"/>
                                    </p:animScale>
                                    <p:animScale>
                                      <p:cBhvr>
                                        <p:cTn id="60" dur="26">
                                          <p:stCondLst>
                                            <p:cond delay="1642"/>
                                          </p:stCondLst>
                                        </p:cTn>
                                        <p:tgtEl>
                                          <p:spTgt spid="16"/>
                                        </p:tgtEl>
                                      </p:cBhvr>
                                      <p:to x="100000" y="90000"/>
                                    </p:animScale>
                                    <p:animScale>
                                      <p:cBhvr>
                                        <p:cTn id="61" dur="166" decel="50000">
                                          <p:stCondLst>
                                            <p:cond delay="1668"/>
                                          </p:stCondLst>
                                        </p:cTn>
                                        <p:tgtEl>
                                          <p:spTgt spid="16"/>
                                        </p:tgtEl>
                                      </p:cBhvr>
                                      <p:to x="100000" y="100000"/>
                                    </p:animScale>
                                    <p:animScale>
                                      <p:cBhvr>
                                        <p:cTn id="62" dur="26">
                                          <p:stCondLst>
                                            <p:cond delay="1808"/>
                                          </p:stCondLst>
                                        </p:cTn>
                                        <p:tgtEl>
                                          <p:spTgt spid="16"/>
                                        </p:tgtEl>
                                      </p:cBhvr>
                                      <p:to x="100000" y="95000"/>
                                    </p:animScale>
                                    <p:animScale>
                                      <p:cBhvr>
                                        <p:cTn id="63" dur="166" decel="50000">
                                          <p:stCondLst>
                                            <p:cond delay="1834"/>
                                          </p:stCondLst>
                                        </p:cTn>
                                        <p:tgtEl>
                                          <p:spTgt spid="16"/>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6" grpId="0" animBg="1"/>
      <p:bldP spid="1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55222" y="15240"/>
            <a:ext cx="4083978" cy="4038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ext Placeholder 3"/>
          <p:cNvSpPr>
            <a:spLocks noGrp="1"/>
          </p:cNvSpPr>
          <p:nvPr>
            <p:ph type="body" sz="half" idx="2"/>
          </p:nvPr>
        </p:nvSpPr>
        <p:spPr>
          <a:xfrm>
            <a:off x="228600" y="1447800"/>
            <a:ext cx="4572000" cy="5629870"/>
          </a:xfrm>
        </p:spPr>
        <p:txBody>
          <a:bodyPr>
            <a:noAutofit/>
            <a:scene3d>
              <a:camera prst="orthographicFront"/>
              <a:lightRig rig="threePt" dir="t"/>
            </a:scene3d>
            <a:sp3d extrusionH="57150">
              <a:bevelT w="38100" h="38100"/>
            </a:sp3d>
          </a:bodyPr>
          <a:lstStyle/>
          <a:p>
            <a:pPr marL="457200" indent="-457200">
              <a:buAutoNum type="arabicPeriod"/>
            </a:pPr>
            <a:r>
              <a:rPr lang="en-US" sz="2400" b="1" dirty="0" smtClean="0">
                <a:solidFill>
                  <a:srgbClr val="006600"/>
                </a:solidFill>
              </a:rPr>
              <a:t>Many former equinox calendars are being changed </a:t>
            </a:r>
            <a:br>
              <a:rPr lang="en-US" sz="2400" b="1" dirty="0" smtClean="0">
                <a:solidFill>
                  <a:srgbClr val="006600"/>
                </a:solidFill>
              </a:rPr>
            </a:br>
            <a:r>
              <a:rPr lang="en-US" sz="2400" b="1" dirty="0" smtClean="0">
                <a:solidFill>
                  <a:srgbClr val="006600"/>
                </a:solidFill>
              </a:rPr>
              <a:t>to </a:t>
            </a:r>
            <a:r>
              <a:rPr lang="en-US" sz="2400" b="1" dirty="0" err="1" smtClean="0">
                <a:solidFill>
                  <a:srgbClr val="006600"/>
                </a:solidFill>
              </a:rPr>
              <a:t>equi</a:t>
            </a:r>
            <a:r>
              <a:rPr lang="en-US" sz="2400" b="1" dirty="0" smtClean="0">
                <a:solidFill>
                  <a:srgbClr val="006600"/>
                </a:solidFill>
              </a:rPr>
              <a:t>-</a:t>
            </a:r>
            <a:r>
              <a:rPr lang="en-US" sz="2400" b="1" u="sng" dirty="0" smtClean="0">
                <a:solidFill>
                  <a:srgbClr val="006600"/>
                </a:solidFill>
              </a:rPr>
              <a:t>LUX</a:t>
            </a:r>
            <a:r>
              <a:rPr lang="en-US" sz="2400" b="1" dirty="0" smtClean="0">
                <a:solidFill>
                  <a:srgbClr val="006600"/>
                </a:solidFill>
              </a:rPr>
              <a:t> calculation. </a:t>
            </a:r>
          </a:p>
          <a:p>
            <a:pPr marL="457200" indent="-457200">
              <a:buAutoNum type="arabicPeriod" startAt="2"/>
            </a:pPr>
            <a:r>
              <a:rPr lang="en-US" sz="2400" b="1" dirty="0" smtClean="0">
                <a:solidFill>
                  <a:srgbClr val="006600"/>
                </a:solidFill>
              </a:rPr>
              <a:t>These are calendars from </a:t>
            </a:r>
            <a:br>
              <a:rPr lang="en-US" sz="2400" b="1" dirty="0" smtClean="0">
                <a:solidFill>
                  <a:srgbClr val="006600"/>
                </a:solidFill>
              </a:rPr>
            </a:br>
            <a:r>
              <a:rPr lang="en-US" sz="2400" b="1" dirty="0" smtClean="0">
                <a:solidFill>
                  <a:srgbClr val="006600"/>
                </a:solidFill>
              </a:rPr>
              <a:t>well-known feast camps.</a:t>
            </a:r>
          </a:p>
          <a:p>
            <a:pPr marL="457200" indent="-457200">
              <a:buAutoNum type="arabicPeriod" startAt="2"/>
            </a:pPr>
            <a:r>
              <a:rPr lang="en-US" sz="2400" b="1" dirty="0" smtClean="0">
                <a:solidFill>
                  <a:srgbClr val="006600"/>
                </a:solidFill>
              </a:rPr>
              <a:t>Most of these feast calendars use the moon month.</a:t>
            </a:r>
          </a:p>
          <a:p>
            <a:pPr marL="457200" indent="-457200">
              <a:buAutoNum type="arabicPeriod" startAt="2"/>
            </a:pPr>
            <a:r>
              <a:rPr lang="en-US" sz="2400" b="1" dirty="0" smtClean="0">
                <a:solidFill>
                  <a:srgbClr val="006600"/>
                </a:solidFill>
              </a:rPr>
              <a:t>Calculating the year start becomes even more difficult if: </a:t>
            </a:r>
          </a:p>
          <a:p>
            <a:pPr marL="914400" lvl="1" indent="-457200">
              <a:buFont typeface="Arial" pitchFamily="34" charset="0"/>
              <a:buChar char="•"/>
            </a:pPr>
            <a:r>
              <a:rPr lang="en-US" sz="2400" b="1" dirty="0" smtClean="0">
                <a:solidFill>
                  <a:srgbClr val="006600"/>
                </a:solidFill>
              </a:rPr>
              <a:t>The new moon is just prior to </a:t>
            </a:r>
            <a:r>
              <a:rPr lang="en-US" sz="2400" b="1" dirty="0" err="1" smtClean="0">
                <a:solidFill>
                  <a:srgbClr val="006600"/>
                </a:solidFill>
              </a:rPr>
              <a:t>equi</a:t>
            </a:r>
            <a:r>
              <a:rPr lang="en-US" sz="2400" b="1" dirty="0" smtClean="0">
                <a:solidFill>
                  <a:srgbClr val="006600"/>
                </a:solidFill>
              </a:rPr>
              <a:t>-</a:t>
            </a:r>
            <a:r>
              <a:rPr lang="en-US" sz="2400" b="1" u="sng" dirty="0" smtClean="0">
                <a:solidFill>
                  <a:srgbClr val="006600"/>
                </a:solidFill>
              </a:rPr>
              <a:t>LUX</a:t>
            </a:r>
            <a:r>
              <a:rPr lang="en-US" sz="2400" b="1" dirty="0" smtClean="0">
                <a:solidFill>
                  <a:srgbClr val="006600"/>
                </a:solidFill>
              </a:rPr>
              <a:t>; </a:t>
            </a:r>
          </a:p>
          <a:p>
            <a:pPr marL="914400" lvl="1" indent="-457200">
              <a:buFont typeface="Arial" pitchFamily="34" charset="0"/>
              <a:buChar char="•"/>
            </a:pPr>
            <a:r>
              <a:rPr lang="en-US" sz="2400" b="1" dirty="0" smtClean="0">
                <a:solidFill>
                  <a:srgbClr val="006600"/>
                </a:solidFill>
              </a:rPr>
              <a:t>There are 2 new moons </a:t>
            </a:r>
            <a:br>
              <a:rPr lang="en-US" sz="2400" b="1" dirty="0" smtClean="0">
                <a:solidFill>
                  <a:srgbClr val="006600"/>
                </a:solidFill>
              </a:rPr>
            </a:br>
            <a:r>
              <a:rPr lang="en-US" sz="2400" b="1" dirty="0" smtClean="0">
                <a:solidFill>
                  <a:srgbClr val="006600"/>
                </a:solidFill>
              </a:rPr>
              <a:t>in the month.</a:t>
            </a:r>
            <a:endParaRPr lang="en-US" sz="2400" b="1" dirty="0">
              <a:solidFill>
                <a:srgbClr val="006600"/>
              </a:solidFill>
            </a:endParaRPr>
          </a:p>
          <a:p>
            <a:r>
              <a:rPr lang="en-US" sz="2400" dirty="0" smtClean="0">
                <a:solidFill>
                  <a:srgbClr val="006600"/>
                </a:solidFill>
              </a:rPr>
              <a:t> </a:t>
            </a:r>
            <a:endParaRPr lang="en-US" sz="2400" dirty="0">
              <a:solidFill>
                <a:srgbClr val="006600"/>
              </a:solidFill>
            </a:endParaRPr>
          </a:p>
        </p:txBody>
      </p:sp>
      <p:sp>
        <p:nvSpPr>
          <p:cNvPr id="5" name="Slide Number Placeholder 4"/>
          <p:cNvSpPr>
            <a:spLocks noGrp="1"/>
          </p:cNvSpPr>
          <p:nvPr>
            <p:ph type="sldNum" sz="quarter" idx="12"/>
          </p:nvPr>
        </p:nvSpPr>
        <p:spPr/>
        <p:txBody>
          <a:bodyPr/>
          <a:lstStyle/>
          <a:p>
            <a:fld id="{E8A709BF-5144-4E0C-93F2-78512D165852}" type="slidenum">
              <a:rPr lang="en-US" smtClean="0"/>
              <a:t>51</a:t>
            </a:fld>
            <a:endParaRPr lang="en-US"/>
          </a:p>
        </p:txBody>
      </p:sp>
      <p:sp>
        <p:nvSpPr>
          <p:cNvPr id="7" name="Rectangle 6"/>
          <p:cNvSpPr/>
          <p:nvPr/>
        </p:nvSpPr>
        <p:spPr>
          <a:xfrm>
            <a:off x="4190999" y="4414897"/>
            <a:ext cx="4953001"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200" b="1" cap="none" spc="0"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The calendars </a:t>
            </a:r>
            <a:br>
              <a:rPr lang="en-US" sz="3200" b="1" cap="none" spc="0"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br>
            <a:r>
              <a:rPr lang="en-US" sz="3200" b="1" cap="none" spc="0"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just observed </a:t>
            </a:r>
            <a:br>
              <a:rPr lang="en-US" sz="3200" b="1" cap="none" spc="0"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br>
            <a:r>
              <a:rPr lang="en-US" sz="3200" b="1" cap="none" spc="0"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were all USA.</a:t>
            </a:r>
          </a:p>
          <a:p>
            <a:pPr algn="ctr"/>
            <a:r>
              <a:rPr lang="en-US" sz="32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Let’s check further …</a:t>
            </a:r>
            <a:endParaRPr lang="en-US" sz="3200" b="1" cap="none" spc="0" dirty="0">
              <a:ln w="11430"/>
              <a:solidFill>
                <a:schemeClr val="accent2">
                  <a:lumMod val="50000"/>
                </a:schemeClr>
              </a:solidFill>
              <a:effectLst>
                <a:outerShdw blurRad="50800" dist="39000" dir="5460000" algn="tl">
                  <a:srgbClr val="000000">
                    <a:alpha val="38000"/>
                  </a:srgbClr>
                </a:outerShdw>
              </a:effectLst>
              <a:latin typeface="Kristen ITC" pitchFamily="66" charset="0"/>
            </a:endParaRPr>
          </a:p>
        </p:txBody>
      </p:sp>
      <p:sp>
        <p:nvSpPr>
          <p:cNvPr id="8" name="Rectangle 7"/>
          <p:cNvSpPr/>
          <p:nvPr/>
        </p:nvSpPr>
        <p:spPr>
          <a:xfrm>
            <a:off x="228600" y="152400"/>
            <a:ext cx="4495800" cy="141577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54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Problem #3</a:t>
            </a:r>
          </a:p>
          <a:p>
            <a:pPr algn="ctr"/>
            <a:r>
              <a:rPr lang="en-US" sz="3200" b="1" cap="none" spc="0" dirty="0" err="1"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Equi</a:t>
            </a:r>
            <a:r>
              <a:rPr lang="en-US" sz="3200" b="1" cap="none" spc="0"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-Lux  Disunity</a:t>
            </a:r>
            <a:endParaRPr lang="en-US" sz="3200" b="1" cap="none" spc="0" dirty="0">
              <a:ln w="11430"/>
              <a:solidFill>
                <a:schemeClr val="accent2">
                  <a:lumMod val="50000"/>
                </a:schemeClr>
              </a:solidFill>
              <a:effectLst>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42616617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175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left)">
                                      <p:cBhvr>
                                        <p:cTn id="17" dur="175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263944380"/>
              </p:ext>
            </p:extLst>
          </p:nvPr>
        </p:nvGraphicFramePr>
        <p:xfrm>
          <a:off x="457200" y="1386840"/>
          <a:ext cx="8229600" cy="5115560"/>
        </p:xfrm>
        <a:graphic>
          <a:graphicData uri="http://schemas.openxmlformats.org/drawingml/2006/table">
            <a:tbl>
              <a:tblPr firstRow="1" bandRow="1">
                <a:tableStyleId>{93296810-A885-4BE3-A3E7-6D5BEEA58F35}</a:tableStyleId>
              </a:tblPr>
              <a:tblGrid>
                <a:gridCol w="703847"/>
                <a:gridCol w="4096753"/>
                <a:gridCol w="1447800"/>
                <a:gridCol w="1981200"/>
              </a:tblGrid>
              <a:tr h="370840">
                <a:tc>
                  <a:txBody>
                    <a:bodyPr/>
                    <a:lstStyle/>
                    <a:p>
                      <a:endParaRPr lang="en-US" b="1" dirty="0"/>
                    </a:p>
                  </a:txBody>
                  <a:tcPr>
                    <a:cell3D prstMaterial="dkEdge">
                      <a:bevel w="77470" h="12700" prst="softRound"/>
                      <a:lightRig rig="flood" dir="t"/>
                    </a:cell3D>
                  </a:tcPr>
                </a:tc>
                <a:tc>
                  <a:txBody>
                    <a:bodyPr/>
                    <a:lstStyle/>
                    <a:p>
                      <a:r>
                        <a:rPr lang="en-US" sz="2000" dirty="0" smtClean="0"/>
                        <a:t>Locations of </a:t>
                      </a:r>
                      <a:r>
                        <a:rPr lang="en-US" sz="2000" dirty="0" err="1" smtClean="0"/>
                        <a:t>Equi</a:t>
                      </a:r>
                      <a:r>
                        <a:rPr lang="en-US" sz="2000" dirty="0" smtClean="0"/>
                        <a:t>-lux</a:t>
                      </a:r>
                      <a:r>
                        <a:rPr lang="en-US" sz="2000" baseline="0" dirty="0" smtClean="0"/>
                        <a:t> Investigation</a:t>
                      </a:r>
                      <a:endParaRPr lang="en-US" sz="2000" b="1" dirty="0"/>
                    </a:p>
                  </a:txBody>
                  <a:tcPr>
                    <a:cell3D prstMaterial="dkEdge">
                      <a:bevel w="77470" h="12700" prst="softRound"/>
                      <a:lightRig rig="flood" dir="t"/>
                    </a:cell3D>
                  </a:tcPr>
                </a:tc>
                <a:tc>
                  <a:txBody>
                    <a:bodyPr/>
                    <a:lstStyle/>
                    <a:p>
                      <a:pPr algn="ctr"/>
                      <a:r>
                        <a:rPr lang="en-US" sz="2000" dirty="0" smtClean="0"/>
                        <a:t>Date </a:t>
                      </a:r>
                      <a:endParaRPr lang="en-US" sz="2000" b="1" dirty="0"/>
                    </a:p>
                  </a:txBody>
                  <a:tcPr>
                    <a:cell3D prstMaterial="dkEdge">
                      <a:bevel w="77470" h="12700" prst="softRound"/>
                      <a:lightRig rig="flood" dir="t"/>
                    </a:cell3D>
                  </a:tcPr>
                </a:tc>
                <a:tc>
                  <a:txBody>
                    <a:bodyPr/>
                    <a:lstStyle/>
                    <a:p>
                      <a:pPr algn="ctr"/>
                      <a:r>
                        <a:rPr lang="en-US" sz="2000" dirty="0" smtClean="0"/>
                        <a:t>Sunrise</a:t>
                      </a:r>
                      <a:r>
                        <a:rPr lang="en-US" sz="2000" baseline="0" dirty="0" smtClean="0"/>
                        <a:t> / Sunset</a:t>
                      </a:r>
                      <a:endParaRPr lang="en-US" sz="2000" b="1" dirty="0"/>
                    </a:p>
                  </a:txBody>
                  <a:tcPr>
                    <a:cell3D prstMaterial="dkEdge">
                      <a:bevel w="77470" h="12700" prst="softRound"/>
                      <a:lightRig rig="flood" dir="t"/>
                    </a:cell3D>
                  </a:tcPr>
                </a:tc>
              </a:tr>
              <a:tr h="370840">
                <a:tc>
                  <a:txBody>
                    <a:bodyPr/>
                    <a:lstStyle/>
                    <a:p>
                      <a:pPr algn="ctr"/>
                      <a:r>
                        <a:rPr lang="en-US" b="1" dirty="0" smtClean="0"/>
                        <a:t>1</a:t>
                      </a:r>
                      <a:endParaRPr lang="en-US" b="1" dirty="0"/>
                    </a:p>
                  </a:txBody>
                  <a:tcPr>
                    <a:cell3D prstMaterial="dkEdge">
                      <a:bevel w="77470" h="12700" prst="softRound"/>
                      <a:lightRig rig="flood" dir="t"/>
                    </a:cell3D>
                  </a:tcPr>
                </a:tc>
                <a:tc>
                  <a:txBody>
                    <a:bodyPr/>
                    <a:lstStyle/>
                    <a:p>
                      <a:r>
                        <a:rPr lang="en-US" b="1" dirty="0" smtClean="0"/>
                        <a:t>Inuvik, Northwest</a:t>
                      </a:r>
                      <a:r>
                        <a:rPr lang="en-US" b="1" baseline="0" dirty="0" smtClean="0"/>
                        <a:t> Territories</a:t>
                      </a:r>
                      <a:endParaRPr lang="en-US" b="1" dirty="0"/>
                    </a:p>
                  </a:txBody>
                  <a:tcPr>
                    <a:cell3D prstMaterial="dkEdge">
                      <a:bevel w="77470" h="12700" prst="softRound"/>
                      <a:lightRig rig="flood" dir="t"/>
                    </a:cell3D>
                  </a:tcPr>
                </a:tc>
                <a:tc>
                  <a:txBody>
                    <a:bodyPr/>
                    <a:lstStyle/>
                    <a:p>
                      <a:r>
                        <a:rPr lang="en-US" b="1" dirty="0" smtClean="0"/>
                        <a:t>Mar 18</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9:02 / 9:05</a:t>
                      </a:r>
                      <a:endParaRPr lang="en-US" b="1" dirty="0"/>
                    </a:p>
                  </a:txBody>
                  <a:tcPr>
                    <a:cell3D prstMaterial="dkEdge">
                      <a:bevel w="77470" h="12700" prst="softRound"/>
                      <a:lightRig rig="flood" dir="t"/>
                    </a:cell3D>
                  </a:tcPr>
                </a:tc>
              </a:tr>
              <a:tr h="370840">
                <a:tc>
                  <a:txBody>
                    <a:bodyPr/>
                    <a:lstStyle/>
                    <a:p>
                      <a:pPr algn="ctr"/>
                      <a:r>
                        <a:rPr lang="en-US" b="1" dirty="0" smtClean="0"/>
                        <a:t>2</a:t>
                      </a:r>
                      <a:endParaRPr lang="en-US" b="1" dirty="0"/>
                    </a:p>
                  </a:txBody>
                  <a:tcPr>
                    <a:cell3D prstMaterial="dkEdge">
                      <a:bevel w="77470" h="12700" prst="softRound"/>
                      <a:lightRig rig="flood" dir="t"/>
                    </a:cell3D>
                  </a:tcPr>
                </a:tc>
                <a:tc>
                  <a:txBody>
                    <a:bodyPr/>
                    <a:lstStyle/>
                    <a:p>
                      <a:r>
                        <a:rPr lang="en-US" b="1" dirty="0" smtClean="0"/>
                        <a:t>Anchorage, Alaska</a:t>
                      </a:r>
                      <a:endParaRPr lang="en-US" b="1" dirty="0"/>
                    </a:p>
                  </a:txBody>
                  <a:tcPr>
                    <a:cell3D prstMaterial="dkEdge">
                      <a:bevel w="77470" h="12700" prst="softRound"/>
                      <a:lightRig rig="flood" dir="t"/>
                    </a:cell3D>
                  </a:tcPr>
                </a:tc>
                <a:tc>
                  <a:txBody>
                    <a:bodyPr/>
                    <a:lstStyle/>
                    <a:p>
                      <a:r>
                        <a:rPr lang="en-US" b="1" dirty="0" smtClean="0"/>
                        <a:t>Mar</a:t>
                      </a:r>
                      <a:r>
                        <a:rPr lang="en-US" b="1" baseline="0" dirty="0" smtClean="0"/>
                        <a:t> 17</a:t>
                      </a:r>
                      <a:r>
                        <a:rPr lang="en-US" b="1" baseline="30000" dirty="0" smtClean="0"/>
                        <a:t>th</a:t>
                      </a:r>
                      <a:r>
                        <a:rPr lang="en-US" b="1" baseline="0" dirty="0" smtClean="0"/>
                        <a:t> </a:t>
                      </a:r>
                      <a:endParaRPr lang="en-US" b="1" dirty="0"/>
                    </a:p>
                  </a:txBody>
                  <a:tcPr>
                    <a:cell3D prstMaterial="dkEdge">
                      <a:bevel w="77470" h="12700" prst="softRound"/>
                      <a:lightRig rig="flood" dir="t"/>
                    </a:cell3D>
                  </a:tcPr>
                </a:tc>
                <a:tc>
                  <a:txBody>
                    <a:bodyPr/>
                    <a:lstStyle/>
                    <a:p>
                      <a:pPr algn="ctr"/>
                      <a:r>
                        <a:rPr lang="en-US" b="1" dirty="0" smtClean="0"/>
                        <a:t>8:09 / 8:07</a:t>
                      </a:r>
                      <a:endParaRPr lang="en-US" b="1" dirty="0"/>
                    </a:p>
                  </a:txBody>
                  <a:tcPr>
                    <a:cell3D prstMaterial="dkEdge">
                      <a:bevel w="77470" h="12700" prst="softRound"/>
                      <a:lightRig rig="flood" dir="t"/>
                    </a:cell3D>
                  </a:tcPr>
                </a:tc>
              </a:tr>
              <a:tr h="370840">
                <a:tc>
                  <a:txBody>
                    <a:bodyPr/>
                    <a:lstStyle/>
                    <a:p>
                      <a:pPr algn="ctr"/>
                      <a:r>
                        <a:rPr lang="en-US" b="1" dirty="0" smtClean="0"/>
                        <a:t>3</a:t>
                      </a:r>
                      <a:endParaRPr lang="en-US" b="1" dirty="0"/>
                    </a:p>
                  </a:txBody>
                  <a:tcPr>
                    <a:cell3D prstMaterial="dkEdge">
                      <a:bevel w="77470" h="12700" prst="softRound"/>
                      <a:lightRig rig="flood" dir="t"/>
                    </a:cell3D>
                  </a:tcPr>
                </a:tc>
                <a:tc>
                  <a:txBody>
                    <a:bodyPr/>
                    <a:lstStyle/>
                    <a:p>
                      <a:r>
                        <a:rPr lang="en-US" b="1" dirty="0" err="1" smtClean="0"/>
                        <a:t>Barentsburg</a:t>
                      </a:r>
                      <a:r>
                        <a:rPr lang="en-US" b="1" dirty="0" smtClean="0"/>
                        <a:t>, Norway</a:t>
                      </a:r>
                      <a:endParaRPr lang="en-US" b="1" dirty="0"/>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7:04 / 6:54</a:t>
                      </a:r>
                      <a:endParaRPr lang="en-US" b="1" dirty="0"/>
                    </a:p>
                  </a:txBody>
                  <a:tcPr>
                    <a:cell3D prstMaterial="dkEdge">
                      <a:bevel w="77470" h="12700" prst="softRound"/>
                      <a:lightRig rig="flood" dir="t"/>
                    </a:cell3D>
                  </a:tcPr>
                </a:tc>
              </a:tr>
              <a:tr h="370840">
                <a:tc>
                  <a:txBody>
                    <a:bodyPr/>
                    <a:lstStyle/>
                    <a:p>
                      <a:pPr algn="ctr"/>
                      <a:r>
                        <a:rPr lang="en-US" b="1" dirty="0" smtClean="0"/>
                        <a:t>4</a:t>
                      </a:r>
                      <a:endParaRPr lang="en-US" b="1" dirty="0"/>
                    </a:p>
                  </a:txBody>
                  <a:tcPr>
                    <a:cell3D prstMaterial="dkEdge">
                      <a:bevel w="77470" h="12700" prst="softRound"/>
                      <a:lightRig rig="flood" dir="t"/>
                    </a:cell3D>
                  </a:tcPr>
                </a:tc>
                <a:tc>
                  <a:txBody>
                    <a:bodyPr/>
                    <a:lstStyle/>
                    <a:p>
                      <a:r>
                        <a:rPr lang="en-US" b="1" dirty="0" smtClean="0"/>
                        <a:t>Salem, Oregon</a:t>
                      </a:r>
                      <a:endParaRPr lang="en-US" b="1" dirty="0"/>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7:20 / 7:20</a:t>
                      </a:r>
                      <a:endParaRPr lang="en-US" b="1" dirty="0"/>
                    </a:p>
                  </a:txBody>
                  <a:tcPr>
                    <a:cell3D prstMaterial="dkEdge">
                      <a:bevel w="77470" h="12700" prst="softRound"/>
                      <a:lightRig rig="flood" dir="t"/>
                    </a:cell3D>
                  </a:tcPr>
                </a:tc>
              </a:tr>
              <a:tr h="370840">
                <a:tc>
                  <a:txBody>
                    <a:bodyPr/>
                    <a:lstStyle/>
                    <a:p>
                      <a:pPr algn="ctr"/>
                      <a:r>
                        <a:rPr lang="en-US" b="1" dirty="0" smtClean="0"/>
                        <a:t>5</a:t>
                      </a:r>
                      <a:endParaRPr lang="en-US" b="1" dirty="0"/>
                    </a:p>
                  </a:txBody>
                  <a:tcPr>
                    <a:cell3D prstMaterial="dkEdge">
                      <a:bevel w="77470" h="12700" prst="softRound"/>
                      <a:lightRig rig="flood" dir="t"/>
                    </a:cell3D>
                  </a:tcPr>
                </a:tc>
                <a:tc>
                  <a:txBody>
                    <a:bodyPr/>
                    <a:lstStyle/>
                    <a:p>
                      <a:r>
                        <a:rPr lang="en-US" b="1" dirty="0" smtClean="0"/>
                        <a:t>Roseburg, Oregon</a:t>
                      </a:r>
                      <a:endParaRPr lang="en-US" b="1" dirty="0"/>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7:22 / 7:22</a:t>
                      </a:r>
                      <a:endParaRPr lang="en-US" b="1" dirty="0"/>
                    </a:p>
                  </a:txBody>
                  <a:tcPr>
                    <a:cell3D prstMaterial="dkEdge">
                      <a:bevel w="77470" h="12700" prst="softRound"/>
                      <a:lightRig rig="flood" dir="t"/>
                    </a:cell3D>
                  </a:tcPr>
                </a:tc>
              </a:tr>
              <a:tr h="370840">
                <a:tc>
                  <a:txBody>
                    <a:bodyPr/>
                    <a:lstStyle/>
                    <a:p>
                      <a:pPr algn="ctr"/>
                      <a:r>
                        <a:rPr lang="en-US" b="1" dirty="0" smtClean="0">
                          <a:solidFill>
                            <a:srgbClr val="C00000"/>
                          </a:solidFill>
                        </a:rPr>
                        <a:t>6</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Orlando, Florida</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Mar 15</a:t>
                      </a:r>
                      <a:r>
                        <a:rPr lang="en-US" b="1" baseline="30000" dirty="0" smtClean="0">
                          <a:solidFill>
                            <a:srgbClr val="C00000"/>
                          </a:solidFill>
                        </a:rPr>
                        <a:t>th</a:t>
                      </a:r>
                      <a:r>
                        <a:rPr lang="en-US" b="1" dirty="0" smtClean="0">
                          <a:solidFill>
                            <a:srgbClr val="C00000"/>
                          </a:solidFill>
                        </a:rPr>
                        <a:t> &amp; </a:t>
                      </a:r>
                      <a:br>
                        <a:rPr lang="en-US" b="1" dirty="0" smtClean="0">
                          <a:solidFill>
                            <a:srgbClr val="C00000"/>
                          </a:solidFill>
                        </a:rPr>
                      </a:br>
                      <a:r>
                        <a:rPr lang="en-US" b="1" dirty="0" smtClean="0">
                          <a:solidFill>
                            <a:srgbClr val="C00000"/>
                          </a:solidFill>
                        </a:rPr>
                        <a:t>Mar</a:t>
                      </a:r>
                      <a:r>
                        <a:rPr lang="en-US" b="1" baseline="0" dirty="0" smtClean="0">
                          <a:solidFill>
                            <a:srgbClr val="C00000"/>
                          </a:solidFill>
                        </a:rPr>
                        <a:t> </a:t>
                      </a:r>
                      <a:r>
                        <a:rPr lang="en-US" b="1" dirty="0" smtClean="0">
                          <a:solidFill>
                            <a:srgbClr val="C00000"/>
                          </a:solidFill>
                        </a:rPr>
                        <a:t>16</a:t>
                      </a:r>
                      <a:r>
                        <a:rPr lang="en-US" b="1" baseline="30000" dirty="0" smtClean="0">
                          <a:solidFill>
                            <a:srgbClr val="C00000"/>
                          </a:solidFill>
                        </a:rPr>
                        <a:t>th</a:t>
                      </a:r>
                      <a:endParaRPr lang="en-US" b="1" dirty="0">
                        <a:solidFill>
                          <a:srgbClr val="C00000"/>
                        </a:solidFill>
                      </a:endParaRPr>
                    </a:p>
                  </a:txBody>
                  <a:tcPr>
                    <a:cell3D prstMaterial="dkEdge">
                      <a:bevel w="77470" h="12700" prst="softRound"/>
                      <a:lightRig rig="flood" dir="t"/>
                    </a:cell3D>
                  </a:tcPr>
                </a:tc>
                <a:tc>
                  <a:txBody>
                    <a:bodyPr/>
                    <a:lstStyle/>
                    <a:p>
                      <a:pPr algn="ctr"/>
                      <a:r>
                        <a:rPr lang="en-US" b="1" dirty="0" smtClean="0">
                          <a:solidFill>
                            <a:srgbClr val="C00000"/>
                          </a:solidFill>
                        </a:rPr>
                        <a:t>7:35 / 7:34</a:t>
                      </a:r>
                    </a:p>
                    <a:p>
                      <a:pPr algn="ctr"/>
                      <a:r>
                        <a:rPr lang="en-US" b="1" dirty="0" smtClean="0">
                          <a:solidFill>
                            <a:srgbClr val="C00000"/>
                          </a:solidFill>
                        </a:rPr>
                        <a:t>7:33 / 7:34</a:t>
                      </a:r>
                      <a:endParaRPr lang="en-US" b="1" dirty="0">
                        <a:solidFill>
                          <a:srgbClr val="C00000"/>
                        </a:solidFill>
                      </a:endParaRPr>
                    </a:p>
                  </a:txBody>
                  <a:tcPr>
                    <a:cell3D prstMaterial="dkEdge">
                      <a:bevel w="77470" h="12700" prst="softRound"/>
                      <a:lightRig rig="flood" dir="t"/>
                    </a:cell3D>
                  </a:tcPr>
                </a:tc>
              </a:tr>
              <a:tr h="370840">
                <a:tc>
                  <a:txBody>
                    <a:bodyPr/>
                    <a:lstStyle/>
                    <a:p>
                      <a:pPr algn="ctr"/>
                      <a:r>
                        <a:rPr lang="en-US" b="1" dirty="0" smtClean="0"/>
                        <a:t>7</a:t>
                      </a:r>
                      <a:endParaRPr lang="en-US" b="1" dirty="0"/>
                    </a:p>
                  </a:txBody>
                  <a:tcPr>
                    <a:cell3D prstMaterial="dkEdge">
                      <a:bevel w="77470" h="12700" prst="softRound"/>
                      <a:lightRig rig="flood" dir="t"/>
                    </a:cell3D>
                  </a:tcPr>
                </a:tc>
                <a:tc>
                  <a:txBody>
                    <a:bodyPr/>
                    <a:lstStyle/>
                    <a:p>
                      <a:r>
                        <a:rPr lang="en-US" b="1" dirty="0" smtClean="0"/>
                        <a:t>Jerusalem, Israel</a:t>
                      </a:r>
                      <a:endParaRPr lang="en-US" b="1" dirty="0"/>
                    </a:p>
                  </a:txBody>
                  <a:tcPr>
                    <a:cell3D prstMaterial="dkEdge">
                      <a:bevel w="77470" h="12700" prst="softRound"/>
                      <a:lightRig rig="flood" dir="t"/>
                    </a:cell3D>
                  </a:tcPr>
                </a:tc>
                <a:tc>
                  <a:txBody>
                    <a:bodyPr/>
                    <a:lstStyle/>
                    <a:p>
                      <a:r>
                        <a:rPr lang="en-US" b="1" dirty="0" smtClean="0"/>
                        <a:t>Mar 16</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5:46 / 5:47 </a:t>
                      </a:r>
                      <a:endParaRPr lang="en-US" b="1" dirty="0"/>
                    </a:p>
                  </a:txBody>
                  <a:tcPr>
                    <a:cell3D prstMaterial="dkEdge">
                      <a:bevel w="77470" h="12700" prst="softRound"/>
                      <a:lightRig rig="flood" dir="t"/>
                    </a:cell3D>
                  </a:tcPr>
                </a:tc>
              </a:tr>
              <a:tr h="370840">
                <a:tc>
                  <a:txBody>
                    <a:bodyPr/>
                    <a:lstStyle/>
                    <a:p>
                      <a:pPr algn="ctr"/>
                      <a:r>
                        <a:rPr lang="en-US" b="1" dirty="0" smtClean="0"/>
                        <a:t>8</a:t>
                      </a:r>
                      <a:endParaRPr lang="en-US" b="1" dirty="0"/>
                    </a:p>
                  </a:txBody>
                  <a:tcPr>
                    <a:cell3D prstMaterial="dkEdge">
                      <a:bevel w="77470" h="12700" prst="softRound"/>
                      <a:lightRig rig="flood" dir="t"/>
                    </a:cell3D>
                  </a:tcPr>
                </a:tc>
                <a:tc>
                  <a:txBody>
                    <a:bodyPr/>
                    <a:lstStyle/>
                    <a:p>
                      <a:r>
                        <a:rPr lang="en-US" b="1" dirty="0" smtClean="0"/>
                        <a:t>Mexico</a:t>
                      </a:r>
                      <a:r>
                        <a:rPr lang="en-US" b="1" baseline="0" dirty="0" smtClean="0"/>
                        <a:t> City, Mexico</a:t>
                      </a:r>
                      <a:endParaRPr lang="en-US" b="1" dirty="0"/>
                    </a:p>
                  </a:txBody>
                  <a:tcPr>
                    <a:cell3D prstMaterial="dkEdge">
                      <a:bevel w="77470" h="12700" prst="softRound"/>
                      <a:lightRig rig="flood" dir="t"/>
                    </a:cell3D>
                  </a:tcPr>
                </a:tc>
                <a:tc>
                  <a:txBody>
                    <a:bodyPr/>
                    <a:lstStyle/>
                    <a:p>
                      <a:r>
                        <a:rPr lang="en-US" b="1" dirty="0" smtClean="0"/>
                        <a:t>Mar 14</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6:45 / 6:45 </a:t>
                      </a:r>
                      <a:endParaRPr lang="en-US" b="1" dirty="0"/>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9</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Panama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5-6-7</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6:29 / 6:29 </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10</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Cape Town, South Africa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23</a:t>
                      </a:r>
                      <a:r>
                        <a:rPr lang="en-US" b="1" baseline="30000" dirty="0" smtClean="0">
                          <a:solidFill>
                            <a:schemeClr val="accent6">
                              <a:lumMod val="50000"/>
                            </a:schemeClr>
                          </a:solidFill>
                        </a:rPr>
                        <a:t>rd</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6:52 / 6:52</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11</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Sydney, Australia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7:04 / 6:54</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12</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Stanley, Falkland Islands (S America)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7:06 / 6:43</a:t>
                      </a:r>
                      <a:endParaRPr lang="en-US" b="1" dirty="0">
                        <a:solidFill>
                          <a:schemeClr val="accent6">
                            <a:lumMod val="50000"/>
                          </a:schemeClr>
                        </a:solidFill>
                      </a:endParaRPr>
                    </a:p>
                  </a:txBody>
                  <a:tcPr>
                    <a:cell3D prstMaterial="dkEdge">
                      <a:bevel w="77470" h="12700" prst="softRound"/>
                      <a:lightRig rig="flood" dir="t"/>
                    </a:cell3D>
                  </a:tcPr>
                </a:tc>
              </a:tr>
            </a:tbl>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52</a:t>
            </a:fld>
            <a:endParaRPr lang="en-US"/>
          </a:p>
        </p:txBody>
      </p:sp>
      <p:sp>
        <p:nvSpPr>
          <p:cNvPr id="6" name="Title 1"/>
          <p:cNvSpPr>
            <a:spLocks noGrp="1"/>
          </p:cNvSpPr>
          <p:nvPr>
            <p:ph type="title"/>
          </p:nvPr>
        </p:nvSpPr>
        <p:spPr>
          <a:xfrm>
            <a:off x="76200" y="76200"/>
            <a:ext cx="7467600" cy="914400"/>
          </a:xfrm>
        </p:spPr>
        <p:txBody>
          <a:bodyPr>
            <a:normAutofit/>
            <a:scene3d>
              <a:camera prst="orthographicFront"/>
              <a:lightRig rig="threePt" dir="t"/>
            </a:scene3d>
            <a:sp3d extrusionH="57150">
              <a:bevelT w="38100" h="38100"/>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2018 World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equi</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a:t>
            </a:r>
            <a:r>
              <a:rPr lang="en-US"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lux</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 tour</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endParaRPr>
          </a:p>
        </p:txBody>
      </p:sp>
      <p:pic>
        <p:nvPicPr>
          <p:cNvPr id="7" name="Picture 4" descr="C:\Users\Rae\Desktop\moon sliver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604" y="85732"/>
            <a:ext cx="1516062" cy="1165225"/>
          </a:xfrm>
          <a:prstGeom prst="ellipse">
            <a:avLst/>
          </a:prstGeom>
          <a:ln>
            <a:noFill/>
          </a:ln>
          <a:effectLst>
            <a:glow rad="635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657600" y="881625"/>
            <a:ext cx="3905204"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2018 Sliver moon sighted on Mar 18</a:t>
            </a:r>
            <a:r>
              <a:rPr lang="en-US" b="1" baseline="30000" dirty="0" smtClean="0">
                <a:solidFill>
                  <a:schemeClr val="accent3">
                    <a:lumMod val="50000"/>
                  </a:schemeClr>
                </a:solidFill>
              </a:rPr>
              <a:t>th</a:t>
            </a:r>
            <a:endParaRPr lang="en-US" b="1" dirty="0">
              <a:solidFill>
                <a:schemeClr val="accent3">
                  <a:lumMod val="50000"/>
                </a:schemeClr>
              </a:solidFill>
            </a:endParaRPr>
          </a:p>
        </p:txBody>
      </p:sp>
      <p:sp>
        <p:nvSpPr>
          <p:cNvPr id="2" name="Rectangle 1"/>
          <p:cNvSpPr/>
          <p:nvPr/>
        </p:nvSpPr>
        <p:spPr>
          <a:xfrm>
            <a:off x="5298440" y="1838960"/>
            <a:ext cx="1371600" cy="4648200"/>
          </a:xfrm>
          <a:prstGeom prst="rect">
            <a:avLst/>
          </a:prstGeom>
          <a:solidFill>
            <a:schemeClr val="accent6"/>
          </a:solidFill>
          <a:ln w="57150">
            <a:solidFill>
              <a:schemeClr val="accent6">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751320" y="1844040"/>
            <a:ext cx="1905000" cy="4648200"/>
          </a:xfrm>
          <a:prstGeom prst="rect">
            <a:avLst/>
          </a:prstGeom>
          <a:gradFill>
            <a:gsLst>
              <a:gs pos="10000">
                <a:schemeClr val="accent2">
                  <a:lumMod val="20000"/>
                  <a:lumOff val="80000"/>
                </a:schemeClr>
              </a:gs>
              <a:gs pos="19000">
                <a:schemeClr val="accent4">
                  <a:lumMod val="20000"/>
                  <a:lumOff val="80000"/>
                </a:schemeClr>
              </a:gs>
              <a:gs pos="82000">
                <a:schemeClr val="accent4">
                  <a:lumMod val="20000"/>
                  <a:lumOff val="80000"/>
                </a:schemeClr>
              </a:gs>
              <a:gs pos="95000">
                <a:srgbClr val="FFC000"/>
              </a:gs>
            </a:gsLst>
            <a:lin ang="5400000" scaled="0"/>
          </a:gradFill>
          <a:ln w="57150">
            <a:solidFill>
              <a:schemeClr val="accent6">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Rae\Desktop\suns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9779" y="4800600"/>
            <a:ext cx="1558561" cy="1520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7" name="Picture 3" descr="C:\Users\Rae\Desktop\sunris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9939" y="2052320"/>
            <a:ext cx="1512522" cy="15125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10200" y="1905000"/>
            <a:ext cx="1143000" cy="4247317"/>
          </a:xfrm>
          <a:prstGeom prst="rect">
            <a:avLst/>
          </a:prstGeom>
          <a:noFill/>
        </p:spPr>
        <p:txBody>
          <a:bodyPr wrap="square" rtlCol="0">
            <a:spAutoFit/>
          </a:bodyPr>
          <a:lstStyle/>
          <a:p>
            <a:pPr algn="ctr">
              <a:lnSpc>
                <a:spcPct val="150000"/>
              </a:lnSpc>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These are the 12 random places in the world that were chosen to test the date of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Equi</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-LUX.</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3952406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4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normAutofit/>
            <a:scene3d>
              <a:camera prst="orthographicFront"/>
              <a:lightRig rig="threePt" dir="t"/>
            </a:scene3d>
            <a:sp3d extrusionH="57150">
              <a:bevelT w="38100" h="38100"/>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World Investigation of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Equi</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-Lux!</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8A709BF-5144-4E0C-93F2-78512D165852}" type="slidenum">
              <a:rPr lang="en-US" smtClean="0"/>
              <a:t>53</a:t>
            </a:fld>
            <a:endParaRPr lang="en-US"/>
          </a:p>
        </p:txBody>
      </p:sp>
      <p:pic>
        <p:nvPicPr>
          <p:cNvPr id="4098" name="Picture 2" descr="C:\Users\Rae\Desktop\tz.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143000"/>
            <a:ext cx="8991600" cy="4764536"/>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28601" y="2514600"/>
            <a:ext cx="1295400" cy="307777"/>
          </a:xfrm>
          <a:prstGeom prst="rect">
            <a:avLst/>
          </a:prstGeom>
          <a:solidFill>
            <a:schemeClr val="bg1">
              <a:lumMod val="85000"/>
              <a:alpha val="70000"/>
            </a:schemeClr>
          </a:solidFill>
          <a:ln>
            <a:solidFill>
              <a:schemeClr val="tx1"/>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sz="1400" b="1" dirty="0" smtClean="0"/>
              <a:t>Anchorage, AK</a:t>
            </a:r>
            <a:endParaRPr lang="en-US" b="1" dirty="0"/>
          </a:p>
        </p:txBody>
      </p:sp>
      <p:sp>
        <p:nvSpPr>
          <p:cNvPr id="8" name="TextBox 7"/>
          <p:cNvSpPr txBox="1"/>
          <p:nvPr/>
        </p:nvSpPr>
        <p:spPr>
          <a:xfrm>
            <a:off x="1600797" y="3974068"/>
            <a:ext cx="795182" cy="307777"/>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sz="1400" b="1" dirty="0" smtClean="0">
                <a:solidFill>
                  <a:schemeClr val="bg1"/>
                </a:solidFill>
              </a:rPr>
              <a:t>Panama </a:t>
            </a:r>
            <a:endParaRPr lang="en-US" sz="1400" b="1" dirty="0">
              <a:solidFill>
                <a:schemeClr val="bg1"/>
              </a:solidFill>
            </a:endParaRPr>
          </a:p>
        </p:txBody>
      </p:sp>
      <p:sp>
        <p:nvSpPr>
          <p:cNvPr id="9" name="TextBox 8"/>
          <p:cNvSpPr txBox="1"/>
          <p:nvPr/>
        </p:nvSpPr>
        <p:spPr>
          <a:xfrm>
            <a:off x="4530658" y="1189394"/>
            <a:ext cx="879542" cy="307777"/>
          </a:xfrm>
          <a:prstGeom prst="rect">
            <a:avLst/>
          </a:prstGeom>
          <a:solidFill>
            <a:schemeClr val="bg1">
              <a:lumMod val="85000"/>
              <a:alpha val="70000"/>
            </a:schemeClr>
          </a:solidFill>
          <a:ln>
            <a:solidFill>
              <a:schemeClr val="tx1"/>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sz="1400" b="1" dirty="0" smtClean="0"/>
              <a:t>Norway</a:t>
            </a:r>
            <a:endParaRPr lang="en-US" sz="1400" b="1" dirty="0"/>
          </a:p>
        </p:txBody>
      </p:sp>
      <p:sp>
        <p:nvSpPr>
          <p:cNvPr id="10" name="TextBox 9"/>
          <p:cNvSpPr txBox="1"/>
          <p:nvPr/>
        </p:nvSpPr>
        <p:spPr>
          <a:xfrm>
            <a:off x="914400" y="2971800"/>
            <a:ext cx="762000" cy="369332"/>
          </a:xfrm>
          <a:prstGeom prst="rect">
            <a:avLst/>
          </a:prstGeom>
          <a:solidFill>
            <a:schemeClr val="bg1">
              <a:lumMod val="85000"/>
              <a:alpha val="70000"/>
            </a:schemeClr>
          </a:solidFill>
          <a:ln>
            <a:solidFill>
              <a:schemeClr val="tx1"/>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sz="1400" b="1" dirty="0" smtClean="0"/>
              <a:t>Oregon</a:t>
            </a:r>
            <a:r>
              <a:rPr lang="en-US" b="1" dirty="0" smtClean="0"/>
              <a:t> </a:t>
            </a:r>
            <a:endParaRPr lang="en-US" b="1" dirty="0"/>
          </a:p>
        </p:txBody>
      </p:sp>
      <p:sp>
        <p:nvSpPr>
          <p:cNvPr id="11" name="TextBox 10"/>
          <p:cNvSpPr txBox="1"/>
          <p:nvPr/>
        </p:nvSpPr>
        <p:spPr>
          <a:xfrm>
            <a:off x="990600" y="6169146"/>
            <a:ext cx="7086600" cy="523220"/>
          </a:xfrm>
          <a:prstGeom prst="rect">
            <a:avLst/>
          </a:prstGeom>
          <a:solidFill>
            <a:schemeClr val="bg1">
              <a:lumMod val="85000"/>
              <a:alpha val="70000"/>
            </a:schemeClr>
          </a:solidFill>
          <a:ln>
            <a:solidFill>
              <a:srgbClr val="C00000"/>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sz="2800" b="1" dirty="0" smtClean="0">
                <a:solidFill>
                  <a:srgbClr val="C00000"/>
                </a:solidFill>
              </a:rPr>
              <a:t>Let’s find these 12 random places on the map.</a:t>
            </a:r>
            <a:endParaRPr lang="en-US" sz="2800" b="1" dirty="0">
              <a:solidFill>
                <a:srgbClr val="C00000"/>
              </a:solidFill>
            </a:endParaRPr>
          </a:p>
        </p:txBody>
      </p:sp>
      <p:sp>
        <p:nvSpPr>
          <p:cNvPr id="12" name="TextBox 11"/>
          <p:cNvSpPr txBox="1"/>
          <p:nvPr/>
        </p:nvSpPr>
        <p:spPr>
          <a:xfrm>
            <a:off x="1219200" y="3524269"/>
            <a:ext cx="763195" cy="307777"/>
          </a:xfrm>
          <a:prstGeom prst="rect">
            <a:avLst/>
          </a:prstGeom>
          <a:solidFill>
            <a:schemeClr val="accent1">
              <a:lumMod val="40000"/>
              <a:lumOff val="60000"/>
              <a:alpha val="70000"/>
            </a:schemeClr>
          </a:solidFill>
          <a:ln>
            <a:solidFill>
              <a:schemeClr val="accent1">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sz="1400" b="1" dirty="0" smtClean="0">
                <a:solidFill>
                  <a:schemeClr val="accent1">
                    <a:lumMod val="50000"/>
                  </a:schemeClr>
                </a:solidFill>
              </a:rPr>
              <a:t>Mexico </a:t>
            </a:r>
            <a:endParaRPr lang="en-US" sz="1400" b="1" dirty="0">
              <a:solidFill>
                <a:schemeClr val="accent1">
                  <a:lumMod val="50000"/>
                </a:schemeClr>
              </a:solidFill>
            </a:endParaRPr>
          </a:p>
        </p:txBody>
      </p:sp>
      <p:sp>
        <p:nvSpPr>
          <p:cNvPr id="13" name="TextBox 12"/>
          <p:cNvSpPr txBox="1"/>
          <p:nvPr/>
        </p:nvSpPr>
        <p:spPr>
          <a:xfrm>
            <a:off x="1600797" y="5397602"/>
            <a:ext cx="1090254" cy="307777"/>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sz="1400" b="1" dirty="0" smtClean="0">
                <a:solidFill>
                  <a:schemeClr val="bg1"/>
                </a:solidFill>
              </a:rPr>
              <a:t>Falkland Isl.</a:t>
            </a:r>
            <a:endParaRPr lang="en-US" sz="1400" b="1" dirty="0">
              <a:solidFill>
                <a:schemeClr val="bg1"/>
              </a:solidFill>
            </a:endParaRPr>
          </a:p>
        </p:txBody>
      </p:sp>
      <p:sp>
        <p:nvSpPr>
          <p:cNvPr id="14" name="TextBox 13"/>
          <p:cNvSpPr txBox="1"/>
          <p:nvPr/>
        </p:nvSpPr>
        <p:spPr>
          <a:xfrm>
            <a:off x="7486604" y="5254823"/>
            <a:ext cx="895396" cy="307777"/>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sz="1400" b="1" dirty="0" smtClean="0">
                <a:solidFill>
                  <a:schemeClr val="bg1"/>
                </a:solidFill>
              </a:rPr>
              <a:t>Australia </a:t>
            </a:r>
            <a:endParaRPr lang="en-US" sz="1400" b="1" dirty="0">
              <a:solidFill>
                <a:schemeClr val="bg1"/>
              </a:solidFill>
            </a:endParaRPr>
          </a:p>
        </p:txBody>
      </p:sp>
      <p:sp>
        <p:nvSpPr>
          <p:cNvPr id="15" name="TextBox 14"/>
          <p:cNvSpPr txBox="1"/>
          <p:nvPr/>
        </p:nvSpPr>
        <p:spPr>
          <a:xfrm>
            <a:off x="2314464" y="3200400"/>
            <a:ext cx="809736" cy="307777"/>
          </a:xfrm>
          <a:prstGeom prst="rect">
            <a:avLst/>
          </a:prstGeom>
          <a:solidFill>
            <a:schemeClr val="bg2">
              <a:lumMod val="90000"/>
              <a:alpha val="70000"/>
            </a:schemeClr>
          </a:solidFill>
          <a:ln w="28575">
            <a:solidFill>
              <a:schemeClr val="bg2">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sz="1400" b="1" dirty="0" smtClean="0">
                <a:solidFill>
                  <a:schemeClr val="bg2">
                    <a:lumMod val="50000"/>
                  </a:schemeClr>
                </a:solidFill>
              </a:rPr>
              <a:t>Orlando</a:t>
            </a:r>
            <a:r>
              <a:rPr lang="en-US" sz="1400" b="1" dirty="0" smtClean="0">
                <a:solidFill>
                  <a:schemeClr val="accent1">
                    <a:lumMod val="50000"/>
                  </a:schemeClr>
                </a:solidFill>
              </a:rPr>
              <a:t> </a:t>
            </a:r>
            <a:endParaRPr lang="en-US" b="1" dirty="0">
              <a:solidFill>
                <a:schemeClr val="accent1">
                  <a:lumMod val="50000"/>
                </a:schemeClr>
              </a:solidFill>
            </a:endParaRPr>
          </a:p>
        </p:txBody>
      </p:sp>
      <p:sp>
        <p:nvSpPr>
          <p:cNvPr id="16" name="TextBox 15"/>
          <p:cNvSpPr txBox="1"/>
          <p:nvPr/>
        </p:nvSpPr>
        <p:spPr>
          <a:xfrm>
            <a:off x="5105400" y="3144055"/>
            <a:ext cx="1000328" cy="307777"/>
          </a:xfrm>
          <a:prstGeom prst="rect">
            <a:avLst/>
          </a:prstGeom>
          <a:solidFill>
            <a:schemeClr val="bg2">
              <a:lumMod val="90000"/>
              <a:alpha val="70000"/>
            </a:schemeClr>
          </a:solidFill>
          <a:ln w="38100">
            <a:solidFill>
              <a:schemeClr val="bg2">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sz="1400" b="1" dirty="0" smtClean="0">
                <a:solidFill>
                  <a:schemeClr val="bg2">
                    <a:lumMod val="50000"/>
                  </a:schemeClr>
                </a:solidFill>
              </a:rPr>
              <a:t>Jerusalem </a:t>
            </a:r>
            <a:endParaRPr lang="en-US" sz="1400" b="1" dirty="0">
              <a:solidFill>
                <a:schemeClr val="accent1">
                  <a:lumMod val="50000"/>
                </a:schemeClr>
              </a:solidFill>
            </a:endParaRPr>
          </a:p>
        </p:txBody>
      </p:sp>
      <p:sp>
        <p:nvSpPr>
          <p:cNvPr id="17" name="TextBox 16"/>
          <p:cNvSpPr txBox="1"/>
          <p:nvPr/>
        </p:nvSpPr>
        <p:spPr>
          <a:xfrm>
            <a:off x="4572000" y="5105400"/>
            <a:ext cx="838200" cy="307777"/>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sz="1400" b="1" dirty="0" smtClean="0">
                <a:solidFill>
                  <a:schemeClr val="bg1"/>
                </a:solidFill>
              </a:rPr>
              <a:t>S. Africa</a:t>
            </a:r>
            <a:endParaRPr lang="en-US" sz="1400" b="1" dirty="0">
              <a:solidFill>
                <a:schemeClr val="bg1"/>
              </a:solidFill>
            </a:endParaRPr>
          </a:p>
        </p:txBody>
      </p:sp>
      <p:sp>
        <p:nvSpPr>
          <p:cNvPr id="18" name="TextBox 17"/>
          <p:cNvSpPr txBox="1"/>
          <p:nvPr/>
        </p:nvSpPr>
        <p:spPr>
          <a:xfrm>
            <a:off x="514395" y="1752600"/>
            <a:ext cx="1162005" cy="307777"/>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sz="1400" b="1" dirty="0" smtClean="0">
                <a:solidFill>
                  <a:schemeClr val="accent3">
                    <a:lumMod val="50000"/>
                  </a:schemeClr>
                </a:solidFill>
              </a:rPr>
              <a:t>Inuvik, NWT</a:t>
            </a:r>
            <a:endParaRPr lang="en-US" sz="1400" b="1" dirty="0">
              <a:solidFill>
                <a:schemeClr val="accent3">
                  <a:lumMod val="50000"/>
                </a:schemeClr>
              </a:solidFill>
            </a:endParaRPr>
          </a:p>
        </p:txBody>
      </p:sp>
      <p:pic>
        <p:nvPicPr>
          <p:cNvPr id="4100" name="Picture 4" descr="C:\Users\Rae\Desktop\moon sliver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6604" y="914559"/>
            <a:ext cx="1516062" cy="1165225"/>
          </a:xfrm>
          <a:prstGeom prst="ellipse">
            <a:avLst/>
          </a:prstGeom>
          <a:ln>
            <a:noFill/>
          </a:ln>
          <a:effectLst>
            <a:glow rad="635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650069" y="2045732"/>
            <a:ext cx="1189130"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Mar 18</a:t>
            </a:r>
            <a:r>
              <a:rPr lang="en-US" b="1" baseline="30000" dirty="0" smtClean="0">
                <a:solidFill>
                  <a:schemeClr val="accent3">
                    <a:lumMod val="50000"/>
                  </a:schemeClr>
                </a:solidFill>
              </a:rPr>
              <a:t>th</a:t>
            </a:r>
            <a:r>
              <a:rPr lang="en-US" b="1" dirty="0" smtClean="0">
                <a:solidFill>
                  <a:schemeClr val="accent3">
                    <a:lumMod val="50000"/>
                  </a:schemeClr>
                </a:solidFill>
              </a:rPr>
              <a:t> </a:t>
            </a:r>
            <a:endParaRPr lang="en-US" b="1" dirty="0">
              <a:solidFill>
                <a:schemeClr val="accent3">
                  <a:lumMod val="50000"/>
                </a:schemeClr>
              </a:solidFill>
            </a:endParaRPr>
          </a:p>
        </p:txBody>
      </p:sp>
      <p:pic>
        <p:nvPicPr>
          <p:cNvPr id="14338"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248204" y="2615939"/>
            <a:ext cx="2591191" cy="1727461"/>
          </a:xfrm>
          <a:prstGeom prst="ellipse">
            <a:avLst/>
          </a:prstGeom>
          <a:ln w="190500" cap="rnd">
            <a:solidFill>
              <a:schemeClr val="accent2">
                <a:lumMod val="20000"/>
                <a:lumOff val="8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2" name="Picture 5"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25000" y="5582268"/>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3"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96400" y="3909389"/>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7572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3000"/>
                                        <p:tgtEl>
                                          <p:spTgt spid="14338"/>
                                        </p:tgtEl>
                                      </p:cBhvr>
                                    </p:animEffect>
                                    <p:anim calcmode="lin" valueType="num">
                                      <p:cBhvr>
                                        <p:cTn id="8" dur="3000" fill="hold"/>
                                        <p:tgtEl>
                                          <p:spTgt spid="14338"/>
                                        </p:tgtEl>
                                        <p:attrNameLst>
                                          <p:attrName>ppt_x</p:attrName>
                                        </p:attrNameLst>
                                      </p:cBhvr>
                                      <p:tavLst>
                                        <p:tav tm="0">
                                          <p:val>
                                            <p:strVal val="#ppt_x"/>
                                          </p:val>
                                        </p:tav>
                                        <p:tav tm="100000">
                                          <p:val>
                                            <p:strVal val="#ppt_x"/>
                                          </p:val>
                                        </p:tav>
                                      </p:tavLst>
                                    </p:anim>
                                    <p:anim calcmode="lin" valueType="num">
                                      <p:cBhvr>
                                        <p:cTn id="9" dur="3000" fill="hold"/>
                                        <p:tgtEl>
                                          <p:spTgt spid="1433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22" presetClass="entr" presetSubtype="8" fill="hold" grpId="0" nodeType="afterEffect">
                                  <p:stCondLst>
                                    <p:cond delay="20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75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580">
                                          <p:stCondLst>
                                            <p:cond delay="0"/>
                                          </p:stCondLst>
                                        </p:cTn>
                                        <p:tgtEl>
                                          <p:spTgt spid="8"/>
                                        </p:tgtEl>
                                      </p:cBhvr>
                                    </p:animEffect>
                                    <p:anim calcmode="lin" valueType="num">
                                      <p:cBhvr>
                                        <p:cTn id="6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3" dur="26">
                                          <p:stCondLst>
                                            <p:cond delay="650"/>
                                          </p:stCondLst>
                                        </p:cTn>
                                        <p:tgtEl>
                                          <p:spTgt spid="8"/>
                                        </p:tgtEl>
                                      </p:cBhvr>
                                      <p:to x="100000" y="60000"/>
                                    </p:animScale>
                                    <p:animScale>
                                      <p:cBhvr>
                                        <p:cTn id="74" dur="166" decel="50000">
                                          <p:stCondLst>
                                            <p:cond delay="676"/>
                                          </p:stCondLst>
                                        </p:cTn>
                                        <p:tgtEl>
                                          <p:spTgt spid="8"/>
                                        </p:tgtEl>
                                      </p:cBhvr>
                                      <p:to x="100000" y="100000"/>
                                    </p:animScale>
                                    <p:animScale>
                                      <p:cBhvr>
                                        <p:cTn id="75" dur="26">
                                          <p:stCondLst>
                                            <p:cond delay="1312"/>
                                          </p:stCondLst>
                                        </p:cTn>
                                        <p:tgtEl>
                                          <p:spTgt spid="8"/>
                                        </p:tgtEl>
                                      </p:cBhvr>
                                      <p:to x="100000" y="80000"/>
                                    </p:animScale>
                                    <p:animScale>
                                      <p:cBhvr>
                                        <p:cTn id="76" dur="166" decel="50000">
                                          <p:stCondLst>
                                            <p:cond delay="1338"/>
                                          </p:stCondLst>
                                        </p:cTn>
                                        <p:tgtEl>
                                          <p:spTgt spid="8"/>
                                        </p:tgtEl>
                                      </p:cBhvr>
                                      <p:to x="100000" y="100000"/>
                                    </p:animScale>
                                    <p:animScale>
                                      <p:cBhvr>
                                        <p:cTn id="77" dur="26">
                                          <p:stCondLst>
                                            <p:cond delay="1642"/>
                                          </p:stCondLst>
                                        </p:cTn>
                                        <p:tgtEl>
                                          <p:spTgt spid="8"/>
                                        </p:tgtEl>
                                      </p:cBhvr>
                                      <p:to x="100000" y="90000"/>
                                    </p:animScale>
                                    <p:animScale>
                                      <p:cBhvr>
                                        <p:cTn id="78" dur="166" decel="50000">
                                          <p:stCondLst>
                                            <p:cond delay="1668"/>
                                          </p:stCondLst>
                                        </p:cTn>
                                        <p:tgtEl>
                                          <p:spTgt spid="8"/>
                                        </p:tgtEl>
                                      </p:cBhvr>
                                      <p:to x="100000" y="100000"/>
                                    </p:animScale>
                                    <p:animScale>
                                      <p:cBhvr>
                                        <p:cTn id="79" dur="26">
                                          <p:stCondLst>
                                            <p:cond delay="1808"/>
                                          </p:stCondLst>
                                        </p:cTn>
                                        <p:tgtEl>
                                          <p:spTgt spid="8"/>
                                        </p:tgtEl>
                                      </p:cBhvr>
                                      <p:to x="100000" y="95000"/>
                                    </p:animScale>
                                    <p:animScale>
                                      <p:cBhvr>
                                        <p:cTn id="80" dur="166" decel="50000">
                                          <p:stCondLst>
                                            <p:cond delay="1834"/>
                                          </p:stCondLst>
                                        </p:cTn>
                                        <p:tgtEl>
                                          <p:spTgt spid="8"/>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down)">
                                      <p:cBhvr>
                                        <p:cTn id="85" dur="580">
                                          <p:stCondLst>
                                            <p:cond delay="0"/>
                                          </p:stCondLst>
                                        </p:cTn>
                                        <p:tgtEl>
                                          <p:spTgt spid="17"/>
                                        </p:tgtEl>
                                      </p:cBhvr>
                                    </p:animEffect>
                                    <p:anim calcmode="lin" valueType="num">
                                      <p:cBhvr>
                                        <p:cTn id="8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1" dur="26">
                                          <p:stCondLst>
                                            <p:cond delay="650"/>
                                          </p:stCondLst>
                                        </p:cTn>
                                        <p:tgtEl>
                                          <p:spTgt spid="17"/>
                                        </p:tgtEl>
                                      </p:cBhvr>
                                      <p:to x="100000" y="60000"/>
                                    </p:animScale>
                                    <p:animScale>
                                      <p:cBhvr>
                                        <p:cTn id="92" dur="166" decel="50000">
                                          <p:stCondLst>
                                            <p:cond delay="676"/>
                                          </p:stCondLst>
                                        </p:cTn>
                                        <p:tgtEl>
                                          <p:spTgt spid="17"/>
                                        </p:tgtEl>
                                      </p:cBhvr>
                                      <p:to x="100000" y="100000"/>
                                    </p:animScale>
                                    <p:animScale>
                                      <p:cBhvr>
                                        <p:cTn id="93" dur="26">
                                          <p:stCondLst>
                                            <p:cond delay="1312"/>
                                          </p:stCondLst>
                                        </p:cTn>
                                        <p:tgtEl>
                                          <p:spTgt spid="17"/>
                                        </p:tgtEl>
                                      </p:cBhvr>
                                      <p:to x="100000" y="80000"/>
                                    </p:animScale>
                                    <p:animScale>
                                      <p:cBhvr>
                                        <p:cTn id="94" dur="166" decel="50000">
                                          <p:stCondLst>
                                            <p:cond delay="1338"/>
                                          </p:stCondLst>
                                        </p:cTn>
                                        <p:tgtEl>
                                          <p:spTgt spid="17"/>
                                        </p:tgtEl>
                                      </p:cBhvr>
                                      <p:to x="100000" y="100000"/>
                                    </p:animScale>
                                    <p:animScale>
                                      <p:cBhvr>
                                        <p:cTn id="95" dur="26">
                                          <p:stCondLst>
                                            <p:cond delay="1642"/>
                                          </p:stCondLst>
                                        </p:cTn>
                                        <p:tgtEl>
                                          <p:spTgt spid="17"/>
                                        </p:tgtEl>
                                      </p:cBhvr>
                                      <p:to x="100000" y="90000"/>
                                    </p:animScale>
                                    <p:animScale>
                                      <p:cBhvr>
                                        <p:cTn id="96" dur="166" decel="50000">
                                          <p:stCondLst>
                                            <p:cond delay="1668"/>
                                          </p:stCondLst>
                                        </p:cTn>
                                        <p:tgtEl>
                                          <p:spTgt spid="17"/>
                                        </p:tgtEl>
                                      </p:cBhvr>
                                      <p:to x="100000" y="100000"/>
                                    </p:animScale>
                                    <p:animScale>
                                      <p:cBhvr>
                                        <p:cTn id="97" dur="26">
                                          <p:stCondLst>
                                            <p:cond delay="1808"/>
                                          </p:stCondLst>
                                        </p:cTn>
                                        <p:tgtEl>
                                          <p:spTgt spid="17"/>
                                        </p:tgtEl>
                                      </p:cBhvr>
                                      <p:to x="100000" y="95000"/>
                                    </p:animScale>
                                    <p:animScale>
                                      <p:cBhvr>
                                        <p:cTn id="98" dur="166" decel="50000">
                                          <p:stCondLst>
                                            <p:cond delay="1834"/>
                                          </p:stCondLst>
                                        </p:cTn>
                                        <p:tgtEl>
                                          <p:spTgt spid="17"/>
                                        </p:tgtEl>
                                      </p:cBhvr>
                                      <p:to x="100000" y="100000"/>
                                    </p:animScale>
                                  </p:childTnLst>
                                </p:cTn>
                              </p:par>
                            </p:childTnLst>
                          </p:cTn>
                        </p:par>
                      </p:childTnLst>
                    </p:cTn>
                  </p:par>
                  <p:par>
                    <p:cTn id="99" fill="hold">
                      <p:stCondLst>
                        <p:cond delay="indefinite"/>
                      </p:stCondLst>
                      <p:childTnLst>
                        <p:par>
                          <p:cTn id="100" fill="hold">
                            <p:stCondLst>
                              <p:cond delay="0"/>
                            </p:stCondLst>
                            <p:childTnLst>
                              <p:par>
                                <p:cTn id="101" presetID="26" presetClass="entr" presetSubtype="0" fill="hold" grpId="0" nodeType="click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down)">
                                      <p:cBhvr>
                                        <p:cTn id="103" dur="580">
                                          <p:stCondLst>
                                            <p:cond delay="0"/>
                                          </p:stCondLst>
                                        </p:cTn>
                                        <p:tgtEl>
                                          <p:spTgt spid="14"/>
                                        </p:tgtEl>
                                      </p:cBhvr>
                                    </p:animEffect>
                                    <p:anim calcmode="lin" valueType="num">
                                      <p:cBhvr>
                                        <p:cTn id="10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4"/>
                                        </p:tgtEl>
                                      </p:cBhvr>
                                      <p:to x="100000" y="60000"/>
                                    </p:animScale>
                                    <p:animScale>
                                      <p:cBhvr>
                                        <p:cTn id="110" dur="166" decel="50000">
                                          <p:stCondLst>
                                            <p:cond delay="676"/>
                                          </p:stCondLst>
                                        </p:cTn>
                                        <p:tgtEl>
                                          <p:spTgt spid="14"/>
                                        </p:tgtEl>
                                      </p:cBhvr>
                                      <p:to x="100000" y="100000"/>
                                    </p:animScale>
                                    <p:animScale>
                                      <p:cBhvr>
                                        <p:cTn id="111" dur="26">
                                          <p:stCondLst>
                                            <p:cond delay="1312"/>
                                          </p:stCondLst>
                                        </p:cTn>
                                        <p:tgtEl>
                                          <p:spTgt spid="14"/>
                                        </p:tgtEl>
                                      </p:cBhvr>
                                      <p:to x="100000" y="80000"/>
                                    </p:animScale>
                                    <p:animScale>
                                      <p:cBhvr>
                                        <p:cTn id="112" dur="166" decel="50000">
                                          <p:stCondLst>
                                            <p:cond delay="1338"/>
                                          </p:stCondLst>
                                        </p:cTn>
                                        <p:tgtEl>
                                          <p:spTgt spid="14"/>
                                        </p:tgtEl>
                                      </p:cBhvr>
                                      <p:to x="100000" y="100000"/>
                                    </p:animScale>
                                    <p:animScale>
                                      <p:cBhvr>
                                        <p:cTn id="113" dur="26">
                                          <p:stCondLst>
                                            <p:cond delay="1642"/>
                                          </p:stCondLst>
                                        </p:cTn>
                                        <p:tgtEl>
                                          <p:spTgt spid="14"/>
                                        </p:tgtEl>
                                      </p:cBhvr>
                                      <p:to x="100000" y="90000"/>
                                    </p:animScale>
                                    <p:animScale>
                                      <p:cBhvr>
                                        <p:cTn id="114" dur="166" decel="50000">
                                          <p:stCondLst>
                                            <p:cond delay="1668"/>
                                          </p:stCondLst>
                                        </p:cTn>
                                        <p:tgtEl>
                                          <p:spTgt spid="14"/>
                                        </p:tgtEl>
                                      </p:cBhvr>
                                      <p:to x="100000" y="100000"/>
                                    </p:animScale>
                                    <p:animScale>
                                      <p:cBhvr>
                                        <p:cTn id="115" dur="26">
                                          <p:stCondLst>
                                            <p:cond delay="1808"/>
                                          </p:stCondLst>
                                        </p:cTn>
                                        <p:tgtEl>
                                          <p:spTgt spid="14"/>
                                        </p:tgtEl>
                                      </p:cBhvr>
                                      <p:to x="100000" y="95000"/>
                                    </p:animScale>
                                    <p:animScale>
                                      <p:cBhvr>
                                        <p:cTn id="116" dur="166" decel="50000">
                                          <p:stCondLst>
                                            <p:cond delay="1834"/>
                                          </p:stCondLst>
                                        </p:cTn>
                                        <p:tgtEl>
                                          <p:spTgt spid="14"/>
                                        </p:tgtEl>
                                      </p:cBhvr>
                                      <p:to x="100000" y="100000"/>
                                    </p:animScale>
                                  </p:childTnLst>
                                </p:cTn>
                              </p:par>
                            </p:childTnLst>
                          </p:cTn>
                        </p:par>
                      </p:childTnLst>
                    </p:cTn>
                  </p:par>
                  <p:par>
                    <p:cTn id="117" fill="hold">
                      <p:stCondLst>
                        <p:cond delay="indefinite"/>
                      </p:stCondLst>
                      <p:childTnLst>
                        <p:par>
                          <p:cTn id="118" fill="hold">
                            <p:stCondLst>
                              <p:cond delay="0"/>
                            </p:stCondLst>
                            <p:childTnLst>
                              <p:par>
                                <p:cTn id="119" presetID="26" presetClass="entr" presetSubtype="0" fill="hold" grpId="0" nodeType="clickEffect">
                                  <p:stCondLst>
                                    <p:cond delay="0"/>
                                  </p:stCondLst>
                                  <p:childTnLst>
                                    <p:set>
                                      <p:cBhvr>
                                        <p:cTn id="120" dur="1" fill="hold">
                                          <p:stCondLst>
                                            <p:cond delay="0"/>
                                          </p:stCondLst>
                                        </p:cTn>
                                        <p:tgtEl>
                                          <p:spTgt spid="13"/>
                                        </p:tgtEl>
                                        <p:attrNameLst>
                                          <p:attrName>style.visibility</p:attrName>
                                        </p:attrNameLst>
                                      </p:cBhvr>
                                      <p:to>
                                        <p:strVal val="visible"/>
                                      </p:to>
                                    </p:set>
                                    <p:animEffect transition="in" filter="wipe(down)">
                                      <p:cBhvr>
                                        <p:cTn id="121" dur="580">
                                          <p:stCondLst>
                                            <p:cond delay="0"/>
                                          </p:stCondLst>
                                        </p:cTn>
                                        <p:tgtEl>
                                          <p:spTgt spid="13"/>
                                        </p:tgtEl>
                                      </p:cBhvr>
                                    </p:animEffect>
                                    <p:anim calcmode="lin" valueType="num">
                                      <p:cBhvr>
                                        <p:cTn id="12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27" dur="26">
                                          <p:stCondLst>
                                            <p:cond delay="650"/>
                                          </p:stCondLst>
                                        </p:cTn>
                                        <p:tgtEl>
                                          <p:spTgt spid="13"/>
                                        </p:tgtEl>
                                      </p:cBhvr>
                                      <p:to x="100000" y="60000"/>
                                    </p:animScale>
                                    <p:animScale>
                                      <p:cBhvr>
                                        <p:cTn id="128" dur="166" decel="50000">
                                          <p:stCondLst>
                                            <p:cond delay="676"/>
                                          </p:stCondLst>
                                        </p:cTn>
                                        <p:tgtEl>
                                          <p:spTgt spid="13"/>
                                        </p:tgtEl>
                                      </p:cBhvr>
                                      <p:to x="100000" y="100000"/>
                                    </p:animScale>
                                    <p:animScale>
                                      <p:cBhvr>
                                        <p:cTn id="129" dur="26">
                                          <p:stCondLst>
                                            <p:cond delay="1312"/>
                                          </p:stCondLst>
                                        </p:cTn>
                                        <p:tgtEl>
                                          <p:spTgt spid="13"/>
                                        </p:tgtEl>
                                      </p:cBhvr>
                                      <p:to x="100000" y="80000"/>
                                    </p:animScale>
                                    <p:animScale>
                                      <p:cBhvr>
                                        <p:cTn id="130" dur="166" decel="50000">
                                          <p:stCondLst>
                                            <p:cond delay="1338"/>
                                          </p:stCondLst>
                                        </p:cTn>
                                        <p:tgtEl>
                                          <p:spTgt spid="13"/>
                                        </p:tgtEl>
                                      </p:cBhvr>
                                      <p:to x="100000" y="100000"/>
                                    </p:animScale>
                                    <p:animScale>
                                      <p:cBhvr>
                                        <p:cTn id="131" dur="26">
                                          <p:stCondLst>
                                            <p:cond delay="1642"/>
                                          </p:stCondLst>
                                        </p:cTn>
                                        <p:tgtEl>
                                          <p:spTgt spid="13"/>
                                        </p:tgtEl>
                                      </p:cBhvr>
                                      <p:to x="100000" y="90000"/>
                                    </p:animScale>
                                    <p:animScale>
                                      <p:cBhvr>
                                        <p:cTn id="132" dur="166" decel="50000">
                                          <p:stCondLst>
                                            <p:cond delay="1668"/>
                                          </p:stCondLst>
                                        </p:cTn>
                                        <p:tgtEl>
                                          <p:spTgt spid="13"/>
                                        </p:tgtEl>
                                      </p:cBhvr>
                                      <p:to x="100000" y="100000"/>
                                    </p:animScale>
                                    <p:animScale>
                                      <p:cBhvr>
                                        <p:cTn id="133" dur="26">
                                          <p:stCondLst>
                                            <p:cond delay="1808"/>
                                          </p:stCondLst>
                                        </p:cTn>
                                        <p:tgtEl>
                                          <p:spTgt spid="13"/>
                                        </p:tgtEl>
                                      </p:cBhvr>
                                      <p:to x="100000" y="95000"/>
                                    </p:animScale>
                                    <p:animScale>
                                      <p:cBhvr>
                                        <p:cTn id="134"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39105732"/>
              </p:ext>
            </p:extLst>
          </p:nvPr>
        </p:nvGraphicFramePr>
        <p:xfrm>
          <a:off x="457200" y="1158240"/>
          <a:ext cx="8229600" cy="5115560"/>
        </p:xfrm>
        <a:graphic>
          <a:graphicData uri="http://schemas.openxmlformats.org/drawingml/2006/table">
            <a:tbl>
              <a:tblPr firstRow="1" bandRow="1">
                <a:tableStyleId>{93296810-A885-4BE3-A3E7-6D5BEEA58F35}</a:tableStyleId>
              </a:tblPr>
              <a:tblGrid>
                <a:gridCol w="703847"/>
                <a:gridCol w="4096753"/>
                <a:gridCol w="1447800"/>
                <a:gridCol w="1981200"/>
              </a:tblGrid>
              <a:tr h="370840">
                <a:tc>
                  <a:txBody>
                    <a:bodyPr/>
                    <a:lstStyle/>
                    <a:p>
                      <a:endParaRPr lang="en-US" b="1" dirty="0"/>
                    </a:p>
                  </a:txBody>
                  <a:tcPr>
                    <a:cell3D prstMaterial="dkEdge">
                      <a:bevel w="77470" h="12700" prst="softRound"/>
                      <a:lightRig rig="flood" dir="t"/>
                    </a:cell3D>
                  </a:tcPr>
                </a:tc>
                <a:tc>
                  <a:txBody>
                    <a:bodyPr/>
                    <a:lstStyle/>
                    <a:p>
                      <a:r>
                        <a:rPr lang="en-US" sz="2000" dirty="0" smtClean="0"/>
                        <a:t>Locations of </a:t>
                      </a:r>
                      <a:r>
                        <a:rPr lang="en-US" sz="2000" dirty="0" err="1" smtClean="0"/>
                        <a:t>Equi</a:t>
                      </a:r>
                      <a:r>
                        <a:rPr lang="en-US" sz="2000" dirty="0" smtClean="0"/>
                        <a:t>-lux Investigation</a:t>
                      </a:r>
                      <a:endParaRPr lang="en-US" sz="2000" b="1" dirty="0"/>
                    </a:p>
                  </a:txBody>
                  <a:tcPr>
                    <a:cell3D prstMaterial="dkEdge">
                      <a:bevel w="77470" h="12700" prst="softRound"/>
                      <a:lightRig rig="flood" dir="t"/>
                    </a:cell3D>
                  </a:tcPr>
                </a:tc>
                <a:tc>
                  <a:txBody>
                    <a:bodyPr/>
                    <a:lstStyle/>
                    <a:p>
                      <a:pPr algn="ctr"/>
                      <a:r>
                        <a:rPr lang="en-US" sz="2000" dirty="0" smtClean="0"/>
                        <a:t>Date </a:t>
                      </a:r>
                      <a:endParaRPr lang="en-US" sz="2000" b="1" dirty="0"/>
                    </a:p>
                  </a:txBody>
                  <a:tcPr>
                    <a:cell3D prstMaterial="dkEdge">
                      <a:bevel w="77470" h="12700" prst="softRound"/>
                      <a:lightRig rig="flood" dir="t"/>
                    </a:cell3D>
                  </a:tcPr>
                </a:tc>
                <a:tc>
                  <a:txBody>
                    <a:bodyPr/>
                    <a:lstStyle/>
                    <a:p>
                      <a:pPr algn="ctr"/>
                      <a:r>
                        <a:rPr lang="en-US" sz="2000" dirty="0" smtClean="0"/>
                        <a:t>Sunrise</a:t>
                      </a:r>
                      <a:r>
                        <a:rPr lang="en-US" sz="2000" baseline="0" dirty="0" smtClean="0"/>
                        <a:t> / Sunset</a:t>
                      </a:r>
                      <a:endParaRPr lang="en-US" sz="2000" b="1" dirty="0"/>
                    </a:p>
                  </a:txBody>
                  <a:tcPr>
                    <a:cell3D prstMaterial="dkEdge">
                      <a:bevel w="77470" h="12700" prst="softRound"/>
                      <a:lightRig rig="flood" dir="t"/>
                    </a:cell3D>
                  </a:tcPr>
                </a:tc>
              </a:tr>
              <a:tr h="370840">
                <a:tc>
                  <a:txBody>
                    <a:bodyPr/>
                    <a:lstStyle/>
                    <a:p>
                      <a:pPr algn="ctr"/>
                      <a:r>
                        <a:rPr lang="en-US" b="1" dirty="0" smtClean="0"/>
                        <a:t>1</a:t>
                      </a:r>
                      <a:endParaRPr lang="en-US" b="1" dirty="0"/>
                    </a:p>
                  </a:txBody>
                  <a:tcPr>
                    <a:cell3D prstMaterial="dkEdge">
                      <a:bevel w="77470" h="12700" prst="softRound"/>
                      <a:lightRig rig="flood" dir="t"/>
                    </a:cell3D>
                  </a:tcPr>
                </a:tc>
                <a:tc>
                  <a:txBody>
                    <a:bodyPr/>
                    <a:lstStyle/>
                    <a:p>
                      <a:r>
                        <a:rPr lang="en-US" b="1" dirty="0" smtClean="0"/>
                        <a:t>Inuvik, Northwest</a:t>
                      </a:r>
                      <a:r>
                        <a:rPr lang="en-US" b="1" baseline="0" dirty="0" smtClean="0"/>
                        <a:t> Territories</a:t>
                      </a:r>
                      <a:endParaRPr lang="en-US" b="1" dirty="0"/>
                    </a:p>
                  </a:txBody>
                  <a:tcPr>
                    <a:cell3D prstMaterial="dkEdge">
                      <a:bevel w="77470" h="12700" prst="softRound"/>
                      <a:lightRig rig="flood" dir="t"/>
                    </a:cell3D>
                  </a:tcPr>
                </a:tc>
                <a:tc>
                  <a:txBody>
                    <a:bodyPr/>
                    <a:lstStyle/>
                    <a:p>
                      <a:r>
                        <a:rPr lang="en-US" b="1" dirty="0" smtClean="0"/>
                        <a:t>Mar 18</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9:02 / 9:05</a:t>
                      </a:r>
                      <a:endParaRPr lang="en-US" b="1" dirty="0"/>
                    </a:p>
                  </a:txBody>
                  <a:tcPr>
                    <a:cell3D prstMaterial="dkEdge">
                      <a:bevel w="77470" h="12700" prst="softRound"/>
                      <a:lightRig rig="flood" dir="t"/>
                    </a:cell3D>
                  </a:tcPr>
                </a:tc>
              </a:tr>
              <a:tr h="370840">
                <a:tc>
                  <a:txBody>
                    <a:bodyPr/>
                    <a:lstStyle/>
                    <a:p>
                      <a:pPr algn="ctr"/>
                      <a:r>
                        <a:rPr lang="en-US" b="1" dirty="0" smtClean="0"/>
                        <a:t>2</a:t>
                      </a:r>
                      <a:endParaRPr lang="en-US" b="1" dirty="0"/>
                    </a:p>
                  </a:txBody>
                  <a:tcPr>
                    <a:cell3D prstMaterial="dkEdge">
                      <a:bevel w="77470" h="12700" prst="softRound"/>
                      <a:lightRig rig="flood" dir="t"/>
                    </a:cell3D>
                  </a:tcPr>
                </a:tc>
                <a:tc>
                  <a:txBody>
                    <a:bodyPr/>
                    <a:lstStyle/>
                    <a:p>
                      <a:r>
                        <a:rPr lang="en-US" b="1" dirty="0" smtClean="0"/>
                        <a:t>Anchorage, Alaska</a:t>
                      </a:r>
                      <a:endParaRPr lang="en-US" b="1" dirty="0"/>
                    </a:p>
                  </a:txBody>
                  <a:tcPr>
                    <a:cell3D prstMaterial="dkEdge">
                      <a:bevel w="77470" h="12700" prst="softRound"/>
                      <a:lightRig rig="flood" dir="t"/>
                    </a:cell3D>
                  </a:tcPr>
                </a:tc>
                <a:tc>
                  <a:txBody>
                    <a:bodyPr/>
                    <a:lstStyle/>
                    <a:p>
                      <a:r>
                        <a:rPr lang="en-US" b="1" dirty="0" smtClean="0"/>
                        <a:t>Mar</a:t>
                      </a:r>
                      <a:r>
                        <a:rPr lang="en-US" b="1" baseline="0" dirty="0" smtClean="0"/>
                        <a:t> 17</a:t>
                      </a:r>
                      <a:r>
                        <a:rPr lang="en-US" b="1" baseline="30000" dirty="0" smtClean="0"/>
                        <a:t>th</a:t>
                      </a:r>
                      <a:r>
                        <a:rPr lang="en-US" b="1" baseline="0" dirty="0" smtClean="0"/>
                        <a:t> </a:t>
                      </a:r>
                      <a:endParaRPr lang="en-US" b="1" dirty="0"/>
                    </a:p>
                  </a:txBody>
                  <a:tcPr>
                    <a:cell3D prstMaterial="dkEdge">
                      <a:bevel w="77470" h="12700" prst="softRound"/>
                      <a:lightRig rig="flood" dir="t"/>
                    </a:cell3D>
                  </a:tcPr>
                </a:tc>
                <a:tc>
                  <a:txBody>
                    <a:bodyPr/>
                    <a:lstStyle/>
                    <a:p>
                      <a:pPr algn="ctr"/>
                      <a:r>
                        <a:rPr lang="en-US" b="1" dirty="0" smtClean="0"/>
                        <a:t>8:09 / 8:07</a:t>
                      </a:r>
                      <a:endParaRPr lang="en-US" b="1" dirty="0"/>
                    </a:p>
                  </a:txBody>
                  <a:tcPr>
                    <a:cell3D prstMaterial="dkEdge">
                      <a:bevel w="77470" h="12700" prst="softRound"/>
                      <a:lightRig rig="flood" dir="t"/>
                    </a:cell3D>
                  </a:tcPr>
                </a:tc>
              </a:tr>
              <a:tr h="370840">
                <a:tc>
                  <a:txBody>
                    <a:bodyPr/>
                    <a:lstStyle/>
                    <a:p>
                      <a:pPr algn="ctr"/>
                      <a:r>
                        <a:rPr lang="en-US" b="1" dirty="0" smtClean="0"/>
                        <a:t>3</a:t>
                      </a:r>
                      <a:endParaRPr lang="en-US" b="1" dirty="0"/>
                    </a:p>
                  </a:txBody>
                  <a:tcPr>
                    <a:cell3D prstMaterial="dkEdge">
                      <a:bevel w="77470" h="12700" prst="softRound"/>
                      <a:lightRig rig="flood" dir="t"/>
                    </a:cell3D>
                  </a:tcPr>
                </a:tc>
                <a:tc>
                  <a:txBody>
                    <a:bodyPr/>
                    <a:lstStyle/>
                    <a:p>
                      <a:r>
                        <a:rPr lang="en-US" b="1" dirty="0" err="1" smtClean="0"/>
                        <a:t>Barentsburg</a:t>
                      </a:r>
                      <a:r>
                        <a:rPr lang="en-US" b="1" dirty="0" smtClean="0"/>
                        <a:t>, Norway</a:t>
                      </a:r>
                      <a:endParaRPr lang="en-US" b="1" dirty="0"/>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7:04 / 6:54</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4</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Salem,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7:20 / 7:20</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5</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Roseburg,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7:22 / 7:22</a:t>
                      </a:r>
                      <a:endParaRPr lang="en-US" b="1" dirty="0"/>
                    </a:p>
                  </a:txBody>
                  <a:tcPr>
                    <a:cell3D prstMaterial="dkEdge">
                      <a:bevel w="77470" h="12700" prst="softRound"/>
                      <a:lightRig rig="flood" dir="t"/>
                    </a:cell3D>
                  </a:tcPr>
                </a:tc>
              </a:tr>
              <a:tr h="370840">
                <a:tc>
                  <a:txBody>
                    <a:bodyPr/>
                    <a:lstStyle/>
                    <a:p>
                      <a:pPr algn="ctr"/>
                      <a:r>
                        <a:rPr lang="en-US" b="1" dirty="0" smtClean="0">
                          <a:solidFill>
                            <a:srgbClr val="C00000"/>
                          </a:solidFill>
                        </a:rPr>
                        <a:t>6</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Orlando, Florida</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Mar 15</a:t>
                      </a:r>
                      <a:r>
                        <a:rPr lang="en-US" b="1" baseline="30000" dirty="0" smtClean="0">
                          <a:solidFill>
                            <a:srgbClr val="C00000"/>
                          </a:solidFill>
                        </a:rPr>
                        <a:t>th</a:t>
                      </a:r>
                      <a:r>
                        <a:rPr lang="en-US" b="1" dirty="0" smtClean="0">
                          <a:solidFill>
                            <a:srgbClr val="C00000"/>
                          </a:solidFill>
                        </a:rPr>
                        <a:t> &amp; </a:t>
                      </a:r>
                      <a:br>
                        <a:rPr lang="en-US" b="1" dirty="0" smtClean="0">
                          <a:solidFill>
                            <a:srgbClr val="C00000"/>
                          </a:solidFill>
                        </a:rPr>
                      </a:br>
                      <a:r>
                        <a:rPr lang="en-US" b="1" dirty="0" smtClean="0">
                          <a:solidFill>
                            <a:srgbClr val="C00000"/>
                          </a:solidFill>
                        </a:rPr>
                        <a:t>Mar</a:t>
                      </a:r>
                      <a:r>
                        <a:rPr lang="en-US" b="1" baseline="0" dirty="0" smtClean="0">
                          <a:solidFill>
                            <a:srgbClr val="C00000"/>
                          </a:solidFill>
                        </a:rPr>
                        <a:t> </a:t>
                      </a:r>
                      <a:r>
                        <a:rPr lang="en-US" b="1" dirty="0" smtClean="0">
                          <a:solidFill>
                            <a:srgbClr val="C00000"/>
                          </a:solidFill>
                        </a:rPr>
                        <a:t>16</a:t>
                      </a:r>
                      <a:r>
                        <a:rPr lang="en-US" b="1" baseline="30000" dirty="0" smtClean="0">
                          <a:solidFill>
                            <a:srgbClr val="C00000"/>
                          </a:solidFill>
                        </a:rPr>
                        <a:t>th</a:t>
                      </a:r>
                      <a:endParaRPr lang="en-US" b="1" dirty="0">
                        <a:solidFill>
                          <a:srgbClr val="C00000"/>
                        </a:solidFill>
                      </a:endParaRPr>
                    </a:p>
                  </a:txBody>
                  <a:tcPr>
                    <a:cell3D prstMaterial="dkEdge">
                      <a:bevel w="77470" h="12700" prst="softRound"/>
                      <a:lightRig rig="flood" dir="t"/>
                    </a:cell3D>
                  </a:tcPr>
                </a:tc>
                <a:tc>
                  <a:txBody>
                    <a:bodyPr/>
                    <a:lstStyle/>
                    <a:p>
                      <a:pPr algn="ctr"/>
                      <a:r>
                        <a:rPr lang="en-US" b="1" dirty="0" smtClean="0">
                          <a:solidFill>
                            <a:srgbClr val="C00000"/>
                          </a:solidFill>
                        </a:rPr>
                        <a:t>7:35 / 7:34</a:t>
                      </a:r>
                    </a:p>
                    <a:p>
                      <a:pPr algn="ctr"/>
                      <a:r>
                        <a:rPr lang="en-US" b="1" dirty="0" smtClean="0">
                          <a:solidFill>
                            <a:srgbClr val="C00000"/>
                          </a:solidFill>
                        </a:rPr>
                        <a:t>7:33 / 7:34</a:t>
                      </a:r>
                      <a:endParaRPr lang="en-US" b="1" dirty="0">
                        <a:solidFill>
                          <a:srgbClr val="C00000"/>
                        </a:solidFill>
                      </a:endParaRPr>
                    </a:p>
                  </a:txBody>
                  <a:tcPr>
                    <a:cell3D prstMaterial="dkEdge">
                      <a:bevel w="77470" h="12700" prst="softRound"/>
                      <a:lightRig rig="flood" dir="t"/>
                    </a:cell3D>
                  </a:tcPr>
                </a:tc>
              </a:tr>
              <a:tr h="370840">
                <a:tc>
                  <a:txBody>
                    <a:bodyPr/>
                    <a:lstStyle/>
                    <a:p>
                      <a:pPr algn="ctr"/>
                      <a:r>
                        <a:rPr lang="en-US" b="1" dirty="0" smtClean="0"/>
                        <a:t>7</a:t>
                      </a:r>
                      <a:endParaRPr lang="en-US" b="1" dirty="0"/>
                    </a:p>
                  </a:txBody>
                  <a:tcPr>
                    <a:cell3D prstMaterial="dkEdge">
                      <a:bevel w="77470" h="12700" prst="softRound"/>
                      <a:lightRig rig="flood" dir="t"/>
                    </a:cell3D>
                  </a:tcPr>
                </a:tc>
                <a:tc>
                  <a:txBody>
                    <a:bodyPr/>
                    <a:lstStyle/>
                    <a:p>
                      <a:r>
                        <a:rPr lang="en-US" b="1" dirty="0" smtClean="0"/>
                        <a:t>Jerusalem, Israel</a:t>
                      </a:r>
                      <a:endParaRPr lang="en-US" b="1" dirty="0"/>
                    </a:p>
                  </a:txBody>
                  <a:tcPr>
                    <a:cell3D prstMaterial="dkEdge">
                      <a:bevel w="77470" h="12700" prst="softRound"/>
                      <a:lightRig rig="flood" dir="t"/>
                    </a:cell3D>
                  </a:tcPr>
                </a:tc>
                <a:tc>
                  <a:txBody>
                    <a:bodyPr/>
                    <a:lstStyle/>
                    <a:p>
                      <a:r>
                        <a:rPr lang="en-US" b="1" dirty="0" smtClean="0"/>
                        <a:t>Mar 16</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5:46 / 5:47 </a:t>
                      </a:r>
                      <a:endParaRPr lang="en-US" b="1" dirty="0"/>
                    </a:p>
                  </a:txBody>
                  <a:tcPr>
                    <a:cell3D prstMaterial="dkEdge">
                      <a:bevel w="77470" h="12700" prst="softRound"/>
                      <a:lightRig rig="flood" dir="t"/>
                    </a:cell3D>
                  </a:tcPr>
                </a:tc>
              </a:tr>
              <a:tr h="370840">
                <a:tc>
                  <a:txBody>
                    <a:bodyPr/>
                    <a:lstStyle/>
                    <a:p>
                      <a:pPr algn="ctr"/>
                      <a:r>
                        <a:rPr lang="en-US" b="1" dirty="0" smtClean="0"/>
                        <a:t>8</a:t>
                      </a:r>
                      <a:endParaRPr lang="en-US" b="1" dirty="0"/>
                    </a:p>
                  </a:txBody>
                  <a:tcPr>
                    <a:cell3D prstMaterial="dkEdge">
                      <a:bevel w="77470" h="12700" prst="softRound"/>
                      <a:lightRig rig="flood" dir="t"/>
                    </a:cell3D>
                  </a:tcPr>
                </a:tc>
                <a:tc>
                  <a:txBody>
                    <a:bodyPr/>
                    <a:lstStyle/>
                    <a:p>
                      <a:r>
                        <a:rPr lang="en-US" b="1" dirty="0" smtClean="0"/>
                        <a:t>Mexico</a:t>
                      </a:r>
                      <a:r>
                        <a:rPr lang="en-US" b="1" baseline="0" dirty="0" smtClean="0"/>
                        <a:t> City, Mexico</a:t>
                      </a:r>
                      <a:endParaRPr lang="en-US" b="1" dirty="0"/>
                    </a:p>
                  </a:txBody>
                  <a:tcPr>
                    <a:cell3D prstMaterial="dkEdge">
                      <a:bevel w="77470" h="12700" prst="softRound"/>
                      <a:lightRig rig="flood" dir="t"/>
                    </a:cell3D>
                  </a:tcPr>
                </a:tc>
                <a:tc>
                  <a:txBody>
                    <a:bodyPr/>
                    <a:lstStyle/>
                    <a:p>
                      <a:r>
                        <a:rPr lang="en-US" b="1" dirty="0" smtClean="0"/>
                        <a:t>Mar 14</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6:45 / 6:45 </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9</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Panama  </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5-6-7</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6:29 / 6:29 </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10</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Cape Town, South Africa</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23</a:t>
                      </a:r>
                      <a:r>
                        <a:rPr lang="en-US" b="1" baseline="30000" dirty="0" smtClean="0">
                          <a:solidFill>
                            <a:schemeClr val="accent6">
                              <a:lumMod val="50000"/>
                            </a:schemeClr>
                          </a:solidFill>
                        </a:rPr>
                        <a:t>rd</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6:52 / 6:52</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11</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Sydney, Australia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7:04 / 6:54</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12</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Stanley, Falkland Islands (S America)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7:06 / 6:43</a:t>
                      </a:r>
                      <a:endParaRPr lang="en-US" b="1" dirty="0">
                        <a:solidFill>
                          <a:schemeClr val="accent6">
                            <a:lumMod val="50000"/>
                          </a:schemeClr>
                        </a:solidFill>
                      </a:endParaRPr>
                    </a:p>
                  </a:txBody>
                  <a:tcPr>
                    <a:cell3D prstMaterial="dkEdge">
                      <a:bevel w="77470" h="12700" prst="softRound"/>
                      <a:lightRig rig="flood" dir="t"/>
                    </a:cell3D>
                  </a:tcPr>
                </a:tc>
              </a:tr>
            </a:tbl>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54</a:t>
            </a:fld>
            <a:endParaRPr lang="en-US"/>
          </a:p>
        </p:txBody>
      </p:sp>
      <p:sp>
        <p:nvSpPr>
          <p:cNvPr id="6" name="Title 1"/>
          <p:cNvSpPr>
            <a:spLocks noGrp="1"/>
          </p:cNvSpPr>
          <p:nvPr>
            <p:ph type="title"/>
          </p:nvPr>
        </p:nvSpPr>
        <p:spPr>
          <a:xfrm>
            <a:off x="76200" y="-152400"/>
            <a:ext cx="7467600" cy="914400"/>
          </a:xfrm>
        </p:spPr>
        <p:txBody>
          <a:bodyPr>
            <a:normAutofit/>
            <a:scene3d>
              <a:camera prst="orthographicFront"/>
              <a:lightRig rig="threePt" dir="t"/>
            </a:scene3d>
            <a:sp3d extrusionH="57150">
              <a:bevelT w="38100" h="38100"/>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2018 World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equi</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a:t>
            </a:r>
            <a:r>
              <a:rPr lang="en-US"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lux</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 tour</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endParaRPr>
          </a:p>
        </p:txBody>
      </p:sp>
      <p:pic>
        <p:nvPicPr>
          <p:cNvPr id="7" name="Picture 4" descr="C:\Users\Rae\Desktop\moon sliver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604" y="-22225"/>
            <a:ext cx="1516062" cy="1165225"/>
          </a:xfrm>
          <a:prstGeom prst="ellipse">
            <a:avLst/>
          </a:prstGeom>
          <a:ln>
            <a:noFill/>
          </a:ln>
          <a:effectLst>
            <a:glow rad="635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693665"/>
            <a:ext cx="6461760"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Is </a:t>
            </a:r>
            <a:r>
              <a:rPr lang="en-US" b="1" dirty="0" err="1" smtClean="0">
                <a:solidFill>
                  <a:schemeClr val="accent3">
                    <a:lumMod val="50000"/>
                  </a:schemeClr>
                </a:solidFill>
              </a:rPr>
              <a:t>equi</a:t>
            </a:r>
            <a:r>
              <a:rPr lang="en-US" b="1" dirty="0" smtClean="0">
                <a:solidFill>
                  <a:schemeClr val="accent3">
                    <a:lumMod val="50000"/>
                  </a:schemeClr>
                </a:solidFill>
              </a:rPr>
              <a:t>-lux on Mar 17</a:t>
            </a:r>
            <a:r>
              <a:rPr lang="en-US" b="1" baseline="30000" dirty="0" smtClean="0">
                <a:solidFill>
                  <a:schemeClr val="accent3">
                    <a:lumMod val="50000"/>
                  </a:schemeClr>
                </a:solidFill>
              </a:rPr>
              <a:t>th</a:t>
            </a:r>
            <a:r>
              <a:rPr lang="en-US" b="1" dirty="0">
                <a:solidFill>
                  <a:schemeClr val="accent3">
                    <a:lumMod val="50000"/>
                  </a:schemeClr>
                </a:solidFill>
              </a:rPr>
              <a:t> </a:t>
            </a:r>
            <a:r>
              <a:rPr lang="en-US" b="1" dirty="0" smtClean="0">
                <a:solidFill>
                  <a:schemeClr val="accent3">
                    <a:lumMod val="50000"/>
                  </a:schemeClr>
                </a:solidFill>
              </a:rPr>
              <a:t>all over the world?  (Sliver Moon: Mar 18</a:t>
            </a:r>
            <a:r>
              <a:rPr lang="en-US" b="1" baseline="30000" dirty="0" smtClean="0">
                <a:solidFill>
                  <a:schemeClr val="accent3">
                    <a:lumMod val="50000"/>
                  </a:schemeClr>
                </a:solidFill>
              </a:rPr>
              <a:t>th</a:t>
            </a:r>
            <a:r>
              <a:rPr lang="en-US" b="1" dirty="0" smtClean="0">
                <a:solidFill>
                  <a:schemeClr val="accent3">
                    <a:lumMod val="50000"/>
                  </a:schemeClr>
                </a:solidFill>
              </a:rPr>
              <a:t>)  </a:t>
            </a:r>
            <a:endParaRPr lang="en-US" b="1" dirty="0">
              <a:solidFill>
                <a:schemeClr val="accent3">
                  <a:lumMod val="50000"/>
                </a:schemeClr>
              </a:solidFill>
            </a:endParaRPr>
          </a:p>
        </p:txBody>
      </p:sp>
      <p:sp>
        <p:nvSpPr>
          <p:cNvPr id="2" name="Rectangle 1"/>
          <p:cNvSpPr/>
          <p:nvPr/>
        </p:nvSpPr>
        <p:spPr>
          <a:xfrm>
            <a:off x="5298440" y="1610360"/>
            <a:ext cx="1371600" cy="4648200"/>
          </a:xfrm>
          <a:prstGeom prst="rect">
            <a:avLst/>
          </a:prstGeom>
          <a:gradFill>
            <a:gsLst>
              <a:gs pos="10000">
                <a:schemeClr val="accent2">
                  <a:lumMod val="20000"/>
                  <a:lumOff val="80000"/>
                </a:schemeClr>
              </a:gs>
              <a:gs pos="19000">
                <a:schemeClr val="accent4">
                  <a:lumMod val="20000"/>
                  <a:lumOff val="80000"/>
                </a:schemeClr>
              </a:gs>
              <a:gs pos="82000">
                <a:schemeClr val="accent4">
                  <a:lumMod val="20000"/>
                  <a:lumOff val="80000"/>
                </a:schemeClr>
              </a:gs>
              <a:gs pos="95000">
                <a:srgbClr val="FFC000"/>
              </a:gs>
            </a:gsLst>
            <a:lin ang="5400000" scaled="0"/>
          </a:gradFill>
          <a:ln w="57150">
            <a:solidFill>
              <a:schemeClr val="accent6">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761480" y="1615440"/>
            <a:ext cx="1905000" cy="4648200"/>
          </a:xfrm>
          <a:prstGeom prst="rect">
            <a:avLst/>
          </a:prstGeom>
          <a:gradFill>
            <a:gsLst>
              <a:gs pos="10000">
                <a:schemeClr val="accent2">
                  <a:lumMod val="20000"/>
                  <a:lumOff val="80000"/>
                </a:schemeClr>
              </a:gs>
              <a:gs pos="19000">
                <a:schemeClr val="accent4">
                  <a:lumMod val="20000"/>
                  <a:lumOff val="80000"/>
                </a:schemeClr>
              </a:gs>
              <a:gs pos="82000">
                <a:schemeClr val="accent4">
                  <a:lumMod val="20000"/>
                  <a:lumOff val="80000"/>
                </a:schemeClr>
              </a:gs>
              <a:gs pos="95000">
                <a:srgbClr val="FFC000"/>
              </a:gs>
            </a:gsLst>
            <a:lin ang="5400000" scaled="0"/>
          </a:gradFill>
          <a:ln w="57150">
            <a:solidFill>
              <a:schemeClr val="accent6">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Rae\Desktop\suns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9779" y="4572000"/>
            <a:ext cx="1558561" cy="1520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7" name="Picture 3" descr="C:\Users\Rae\Desktop\sunris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9939" y="1823720"/>
            <a:ext cx="1512522" cy="15125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5410200" y="2133600"/>
            <a:ext cx="1181100" cy="3416320"/>
          </a:xfrm>
          <a:prstGeom prst="rect">
            <a:avLst/>
          </a:prstGeom>
          <a:noFill/>
          <a:ln>
            <a:no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lnSpc>
                <a:spcPct val="200000"/>
              </a:lnSpc>
            </a:pPr>
            <a:r>
              <a:rPr lang="en-US" b="1" dirty="0" smtClean="0">
                <a:solidFill>
                  <a:srgbClr val="C00000"/>
                </a:solidFill>
              </a:rPr>
              <a:t>Notice the </a:t>
            </a:r>
            <a:r>
              <a:rPr lang="en-US" b="1" dirty="0" err="1" smtClean="0">
                <a:solidFill>
                  <a:srgbClr val="C00000"/>
                </a:solidFill>
              </a:rPr>
              <a:t>Equi</a:t>
            </a:r>
            <a:r>
              <a:rPr lang="en-US" b="1" dirty="0" smtClean="0">
                <a:solidFill>
                  <a:srgbClr val="C00000"/>
                </a:solidFill>
              </a:rPr>
              <a:t>-lux dating for these 12 random locations! </a:t>
            </a:r>
            <a:endParaRPr lang="en-US" b="1" dirty="0">
              <a:solidFill>
                <a:srgbClr val="C00000"/>
              </a:solidFill>
            </a:endParaRPr>
          </a:p>
        </p:txBody>
      </p:sp>
    </p:spTree>
    <p:extLst>
      <p:ext uri="{BB962C8B-B14F-4D97-AF65-F5344CB8AC3E}">
        <p14:creationId xmlns:p14="http://schemas.microsoft.com/office/powerpoint/2010/main" val="33736116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34500"/>
                                        <p:tgtEl>
                                          <p:spTgt spid="2"/>
                                        </p:tgtEl>
                                      </p:cBhvr>
                                    </p:animEffect>
                                    <p:set>
                                      <p:cBhvr>
                                        <p:cTn id="7" dur="1" fill="hold">
                                          <p:stCondLst>
                                            <p:cond delay="34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1027"/>
                                        </p:tgtEl>
                                      </p:cBhvr>
                                    </p:animEffect>
                                    <p:set>
                                      <p:cBhvr>
                                        <p:cTn id="12" dur="1" fill="hold">
                                          <p:stCondLst>
                                            <p:cond delay="999"/>
                                          </p:stCondLst>
                                        </p:cTn>
                                        <p:tgtEl>
                                          <p:spTgt spid="1027"/>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1000"/>
                                        <p:tgtEl>
                                          <p:spTgt spid="1026"/>
                                        </p:tgtEl>
                                      </p:cBhvr>
                                    </p:animEffect>
                                    <p:set>
                                      <p:cBhvr>
                                        <p:cTn id="15" dur="1" fill="hold">
                                          <p:stCondLst>
                                            <p:cond delay="999"/>
                                          </p:stCondLst>
                                        </p:cTn>
                                        <p:tgtEl>
                                          <p:spTgt spid="1026"/>
                                        </p:tgtEl>
                                        <p:attrNameLst>
                                          <p:attrName>style.visibility</p:attrName>
                                        </p:attrNameLst>
                                      </p:cBhvr>
                                      <p:to>
                                        <p:strVal val="hidden"/>
                                      </p:to>
                                    </p:set>
                                  </p:childTnLst>
                                </p:cTn>
                              </p:par>
                            </p:childTnLst>
                          </p:cTn>
                        </p:par>
                        <p:par>
                          <p:cTn id="16" fill="hold">
                            <p:stCondLst>
                              <p:cond delay="1000"/>
                            </p:stCondLst>
                            <p:childTnLst>
                              <p:par>
                                <p:cTn id="17" presetID="22" presetClass="exit" presetSubtype="1" fill="hold" grpId="0" nodeType="afterEffect">
                                  <p:stCondLst>
                                    <p:cond delay="0"/>
                                  </p:stCondLst>
                                  <p:childTnLst>
                                    <p:animEffect transition="out" filter="wipe(up)">
                                      <p:cBhvr>
                                        <p:cTn id="18" dur="33000"/>
                                        <p:tgtEl>
                                          <p:spTgt spid="9"/>
                                        </p:tgtEl>
                                      </p:cBhvr>
                                    </p:animEffect>
                                    <p:set>
                                      <p:cBhvr>
                                        <p:cTn id="19" dur="1" fill="hold">
                                          <p:stCondLst>
                                            <p:cond delay="329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22663009"/>
              </p:ext>
            </p:extLst>
          </p:nvPr>
        </p:nvGraphicFramePr>
        <p:xfrm>
          <a:off x="457200" y="1158240"/>
          <a:ext cx="8229600" cy="5115560"/>
        </p:xfrm>
        <a:graphic>
          <a:graphicData uri="http://schemas.openxmlformats.org/drawingml/2006/table">
            <a:tbl>
              <a:tblPr firstRow="1" bandRow="1">
                <a:tableStyleId>{93296810-A885-4BE3-A3E7-6D5BEEA58F35}</a:tableStyleId>
              </a:tblPr>
              <a:tblGrid>
                <a:gridCol w="703847"/>
                <a:gridCol w="4096753"/>
                <a:gridCol w="1447800"/>
                <a:gridCol w="1981200"/>
              </a:tblGrid>
              <a:tr h="370840">
                <a:tc>
                  <a:txBody>
                    <a:bodyPr/>
                    <a:lstStyle/>
                    <a:p>
                      <a:endParaRPr lang="en-US" b="1" dirty="0"/>
                    </a:p>
                  </a:txBody>
                  <a:tcPr>
                    <a:cell3D prstMaterial="dkEdge">
                      <a:bevel w="77470" h="12700" prst="softRound"/>
                      <a:lightRig rig="flood" dir="t"/>
                    </a:cell3D>
                  </a:tcPr>
                </a:tc>
                <a:tc>
                  <a:txBody>
                    <a:bodyPr/>
                    <a:lstStyle/>
                    <a:p>
                      <a:r>
                        <a:rPr lang="en-US" sz="2000" dirty="0" smtClean="0"/>
                        <a:t>Locations of </a:t>
                      </a:r>
                      <a:r>
                        <a:rPr lang="en-US" sz="2000" dirty="0" err="1" smtClean="0"/>
                        <a:t>Equi</a:t>
                      </a:r>
                      <a:r>
                        <a:rPr lang="en-US" sz="2000" dirty="0" smtClean="0"/>
                        <a:t>-lux Investigation</a:t>
                      </a:r>
                      <a:endParaRPr lang="en-US" sz="2000" b="1" dirty="0"/>
                    </a:p>
                  </a:txBody>
                  <a:tcPr>
                    <a:cell3D prstMaterial="dkEdge">
                      <a:bevel w="77470" h="12700" prst="softRound"/>
                      <a:lightRig rig="flood" dir="t"/>
                    </a:cell3D>
                  </a:tcPr>
                </a:tc>
                <a:tc>
                  <a:txBody>
                    <a:bodyPr/>
                    <a:lstStyle/>
                    <a:p>
                      <a:pPr algn="ctr"/>
                      <a:r>
                        <a:rPr lang="en-US" sz="2000" dirty="0" smtClean="0"/>
                        <a:t>Date </a:t>
                      </a:r>
                      <a:endParaRPr lang="en-US" sz="2000" b="1" dirty="0"/>
                    </a:p>
                  </a:txBody>
                  <a:tcPr>
                    <a:cell3D prstMaterial="dkEdge">
                      <a:bevel w="77470" h="12700" prst="softRound"/>
                      <a:lightRig rig="flood" dir="t"/>
                    </a:cell3D>
                  </a:tcPr>
                </a:tc>
                <a:tc>
                  <a:txBody>
                    <a:bodyPr/>
                    <a:lstStyle/>
                    <a:p>
                      <a:pPr algn="ctr"/>
                      <a:r>
                        <a:rPr lang="en-US" sz="2000" dirty="0" smtClean="0"/>
                        <a:t>Sunrise</a:t>
                      </a:r>
                      <a:r>
                        <a:rPr lang="en-US" sz="2000" baseline="0" dirty="0" smtClean="0"/>
                        <a:t> / Sunset</a:t>
                      </a:r>
                      <a:endParaRPr lang="en-US" sz="2000" b="1" dirty="0"/>
                    </a:p>
                  </a:txBody>
                  <a:tcPr>
                    <a:cell3D prstMaterial="dkEdge">
                      <a:bevel w="77470" h="12700" prst="softRound"/>
                      <a:lightRig rig="flood" dir="t"/>
                    </a:cell3D>
                  </a:tcPr>
                </a:tc>
              </a:tr>
              <a:tr h="370840">
                <a:tc>
                  <a:txBody>
                    <a:bodyPr/>
                    <a:lstStyle/>
                    <a:p>
                      <a:pPr algn="ctr"/>
                      <a:r>
                        <a:rPr lang="en-US" b="1" dirty="0" smtClean="0"/>
                        <a:t>1</a:t>
                      </a:r>
                      <a:endParaRPr lang="en-US" b="1" dirty="0"/>
                    </a:p>
                  </a:txBody>
                  <a:tcPr>
                    <a:cell3D prstMaterial="dkEdge">
                      <a:bevel w="77470" h="12700" prst="softRound"/>
                      <a:lightRig rig="flood" dir="t"/>
                    </a:cell3D>
                  </a:tcPr>
                </a:tc>
                <a:tc>
                  <a:txBody>
                    <a:bodyPr/>
                    <a:lstStyle/>
                    <a:p>
                      <a:r>
                        <a:rPr lang="en-US" b="1" dirty="0" smtClean="0"/>
                        <a:t>Inuvik, Northwest</a:t>
                      </a:r>
                      <a:r>
                        <a:rPr lang="en-US" b="1" baseline="0" dirty="0" smtClean="0"/>
                        <a:t> Territories</a:t>
                      </a:r>
                      <a:endParaRPr lang="en-US" b="1" dirty="0"/>
                    </a:p>
                  </a:txBody>
                  <a:tcPr>
                    <a:cell3D prstMaterial="dkEdge">
                      <a:bevel w="77470" h="12700" prst="softRound"/>
                      <a:lightRig rig="flood" dir="t"/>
                    </a:cell3D>
                  </a:tcPr>
                </a:tc>
                <a:tc>
                  <a:txBody>
                    <a:bodyPr/>
                    <a:lstStyle/>
                    <a:p>
                      <a:r>
                        <a:rPr lang="en-US" b="1" dirty="0" smtClean="0"/>
                        <a:t>Mar 18</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9:02 / 9:05</a:t>
                      </a:r>
                      <a:endParaRPr lang="en-US" b="1" dirty="0"/>
                    </a:p>
                  </a:txBody>
                  <a:tcPr>
                    <a:cell3D prstMaterial="dkEdge">
                      <a:bevel w="77470" h="12700" prst="softRound"/>
                      <a:lightRig rig="flood" dir="t"/>
                    </a:cell3D>
                  </a:tcPr>
                </a:tc>
              </a:tr>
              <a:tr h="370840">
                <a:tc>
                  <a:txBody>
                    <a:bodyPr/>
                    <a:lstStyle/>
                    <a:p>
                      <a:pPr algn="ctr"/>
                      <a:r>
                        <a:rPr lang="en-US" b="1" dirty="0" smtClean="0"/>
                        <a:t>2</a:t>
                      </a:r>
                      <a:endParaRPr lang="en-US" b="1" dirty="0"/>
                    </a:p>
                  </a:txBody>
                  <a:tcPr>
                    <a:cell3D prstMaterial="dkEdge">
                      <a:bevel w="77470" h="12700" prst="softRound"/>
                      <a:lightRig rig="flood" dir="t"/>
                    </a:cell3D>
                  </a:tcPr>
                </a:tc>
                <a:tc>
                  <a:txBody>
                    <a:bodyPr/>
                    <a:lstStyle/>
                    <a:p>
                      <a:r>
                        <a:rPr lang="en-US" b="1" dirty="0" smtClean="0"/>
                        <a:t>Anchorage, Alaska</a:t>
                      </a:r>
                      <a:endParaRPr lang="en-US" b="1" dirty="0"/>
                    </a:p>
                  </a:txBody>
                  <a:tcPr>
                    <a:cell3D prstMaterial="dkEdge">
                      <a:bevel w="77470" h="12700" prst="softRound"/>
                      <a:lightRig rig="flood" dir="t"/>
                    </a:cell3D>
                  </a:tcPr>
                </a:tc>
                <a:tc>
                  <a:txBody>
                    <a:bodyPr/>
                    <a:lstStyle/>
                    <a:p>
                      <a:r>
                        <a:rPr lang="en-US" b="1" dirty="0" smtClean="0"/>
                        <a:t>Mar</a:t>
                      </a:r>
                      <a:r>
                        <a:rPr lang="en-US" b="1" baseline="0" dirty="0" smtClean="0"/>
                        <a:t> 17</a:t>
                      </a:r>
                      <a:r>
                        <a:rPr lang="en-US" b="1" baseline="30000" dirty="0" smtClean="0"/>
                        <a:t>th</a:t>
                      </a:r>
                      <a:r>
                        <a:rPr lang="en-US" b="1" baseline="0" dirty="0" smtClean="0"/>
                        <a:t> </a:t>
                      </a:r>
                      <a:endParaRPr lang="en-US" b="1" dirty="0"/>
                    </a:p>
                  </a:txBody>
                  <a:tcPr>
                    <a:cell3D prstMaterial="dkEdge">
                      <a:bevel w="77470" h="12700" prst="softRound"/>
                      <a:lightRig rig="flood" dir="t"/>
                    </a:cell3D>
                  </a:tcPr>
                </a:tc>
                <a:tc>
                  <a:txBody>
                    <a:bodyPr/>
                    <a:lstStyle/>
                    <a:p>
                      <a:pPr algn="ctr"/>
                      <a:r>
                        <a:rPr lang="en-US" b="1" dirty="0" smtClean="0"/>
                        <a:t>8:09 / 8:07</a:t>
                      </a:r>
                      <a:endParaRPr lang="en-US" b="1" dirty="0"/>
                    </a:p>
                  </a:txBody>
                  <a:tcPr>
                    <a:cell3D prstMaterial="dkEdge">
                      <a:bevel w="77470" h="12700" prst="softRound"/>
                      <a:lightRig rig="flood" dir="t"/>
                    </a:cell3D>
                  </a:tcPr>
                </a:tc>
              </a:tr>
              <a:tr h="370840">
                <a:tc>
                  <a:txBody>
                    <a:bodyPr/>
                    <a:lstStyle/>
                    <a:p>
                      <a:pPr algn="ctr"/>
                      <a:r>
                        <a:rPr lang="en-US" b="1" dirty="0" smtClean="0"/>
                        <a:t>3</a:t>
                      </a:r>
                      <a:endParaRPr lang="en-US" b="1" dirty="0"/>
                    </a:p>
                  </a:txBody>
                  <a:tcPr>
                    <a:cell3D prstMaterial="dkEdge">
                      <a:bevel w="77470" h="12700" prst="softRound"/>
                      <a:lightRig rig="flood" dir="t"/>
                    </a:cell3D>
                  </a:tcPr>
                </a:tc>
                <a:tc>
                  <a:txBody>
                    <a:bodyPr/>
                    <a:lstStyle/>
                    <a:p>
                      <a:r>
                        <a:rPr lang="en-US" b="1" dirty="0" err="1" smtClean="0"/>
                        <a:t>Barentsburg</a:t>
                      </a:r>
                      <a:r>
                        <a:rPr lang="en-US" b="1" dirty="0" smtClean="0"/>
                        <a:t>, Norway</a:t>
                      </a:r>
                      <a:endParaRPr lang="en-US" b="1" dirty="0"/>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7:04 / 6:54</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4</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Salem,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7:20 / 7:20</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5</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Roseburg,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7:22 / 7:22</a:t>
                      </a:r>
                      <a:endParaRPr lang="en-US" b="1" dirty="0"/>
                    </a:p>
                  </a:txBody>
                  <a:tcPr>
                    <a:cell3D prstMaterial="dkEdge">
                      <a:bevel w="77470" h="12700" prst="softRound"/>
                      <a:lightRig rig="flood" dir="t"/>
                    </a:cell3D>
                  </a:tcPr>
                </a:tc>
              </a:tr>
              <a:tr h="370840">
                <a:tc>
                  <a:txBody>
                    <a:bodyPr/>
                    <a:lstStyle/>
                    <a:p>
                      <a:pPr algn="ctr"/>
                      <a:r>
                        <a:rPr lang="en-US" b="1" dirty="0" smtClean="0">
                          <a:solidFill>
                            <a:srgbClr val="C00000"/>
                          </a:solidFill>
                        </a:rPr>
                        <a:t>6</a:t>
                      </a:r>
                      <a:endParaRPr lang="en-US" b="1" dirty="0">
                        <a:solidFill>
                          <a:srgbClr val="C00000"/>
                        </a:solidFill>
                      </a:endParaRPr>
                    </a:p>
                  </a:txBody>
                  <a:tcPr>
                    <a:cell3D prstMaterial="dkEdge">
                      <a:bevel w="77470" h="12700" prst="softRound"/>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C00000"/>
                          </a:solidFill>
                        </a:rPr>
                        <a:t>Orlando, Florida  </a:t>
                      </a:r>
                      <a:r>
                        <a:rPr lang="en-US" sz="1600" b="1" dirty="0" smtClean="0">
                          <a:ln>
                            <a:solidFill>
                              <a:sysClr val="windowText" lastClr="000000"/>
                            </a:solidFill>
                          </a:ln>
                          <a:solidFill>
                            <a:srgbClr val="C00000"/>
                          </a:solidFill>
                        </a:rPr>
                        <a:t>(Which day should be chosen for the true </a:t>
                      </a:r>
                      <a:r>
                        <a:rPr lang="en-US" sz="1600" b="1" dirty="0" err="1" smtClean="0">
                          <a:ln>
                            <a:solidFill>
                              <a:sysClr val="windowText" lastClr="000000"/>
                            </a:solidFill>
                          </a:ln>
                          <a:solidFill>
                            <a:srgbClr val="C00000"/>
                          </a:solidFill>
                        </a:rPr>
                        <a:t>equi</a:t>
                      </a:r>
                      <a:r>
                        <a:rPr lang="en-US" sz="1600" b="1" dirty="0" smtClean="0">
                          <a:ln>
                            <a:solidFill>
                              <a:sysClr val="windowText" lastClr="000000"/>
                            </a:solidFill>
                          </a:ln>
                          <a:solidFill>
                            <a:srgbClr val="C00000"/>
                          </a:solidFill>
                        </a:rPr>
                        <a:t>-LUX?)</a:t>
                      </a:r>
                    </a:p>
                  </a:txBody>
                  <a:tcPr>
                    <a:cell3D prstMaterial="dkEdge">
                      <a:bevel w="77470" h="12700" prst="softRound"/>
                      <a:lightRig rig="flood" dir="t"/>
                    </a:cell3D>
                  </a:tcPr>
                </a:tc>
                <a:tc>
                  <a:txBody>
                    <a:bodyPr/>
                    <a:lstStyle/>
                    <a:p>
                      <a:r>
                        <a:rPr lang="en-US" b="1" dirty="0" smtClean="0">
                          <a:solidFill>
                            <a:srgbClr val="C00000"/>
                          </a:solidFill>
                        </a:rPr>
                        <a:t>Mar 15</a:t>
                      </a:r>
                      <a:r>
                        <a:rPr lang="en-US" b="1" baseline="30000" dirty="0" smtClean="0">
                          <a:solidFill>
                            <a:srgbClr val="C00000"/>
                          </a:solidFill>
                        </a:rPr>
                        <a:t>th</a:t>
                      </a:r>
                      <a:r>
                        <a:rPr lang="en-US" b="1" dirty="0" smtClean="0">
                          <a:solidFill>
                            <a:srgbClr val="C00000"/>
                          </a:solidFill>
                        </a:rPr>
                        <a:t> &amp; </a:t>
                      </a:r>
                      <a:br>
                        <a:rPr lang="en-US" b="1" dirty="0" smtClean="0">
                          <a:solidFill>
                            <a:srgbClr val="C00000"/>
                          </a:solidFill>
                        </a:rPr>
                      </a:br>
                      <a:r>
                        <a:rPr lang="en-US" b="1" dirty="0" smtClean="0">
                          <a:solidFill>
                            <a:srgbClr val="C00000"/>
                          </a:solidFill>
                        </a:rPr>
                        <a:t>Mar</a:t>
                      </a:r>
                      <a:r>
                        <a:rPr lang="en-US" b="1" baseline="0" dirty="0" smtClean="0">
                          <a:solidFill>
                            <a:srgbClr val="C00000"/>
                          </a:solidFill>
                        </a:rPr>
                        <a:t> </a:t>
                      </a:r>
                      <a:r>
                        <a:rPr lang="en-US" b="1" dirty="0" smtClean="0">
                          <a:solidFill>
                            <a:srgbClr val="C00000"/>
                          </a:solidFill>
                        </a:rPr>
                        <a:t>16</a:t>
                      </a:r>
                      <a:r>
                        <a:rPr lang="en-US" b="1" baseline="30000" dirty="0" smtClean="0">
                          <a:solidFill>
                            <a:srgbClr val="C00000"/>
                          </a:solidFill>
                        </a:rPr>
                        <a:t>th</a:t>
                      </a:r>
                      <a:endParaRPr lang="en-US" b="1" dirty="0">
                        <a:solidFill>
                          <a:srgbClr val="C00000"/>
                        </a:solidFill>
                      </a:endParaRPr>
                    </a:p>
                  </a:txBody>
                  <a:tcPr>
                    <a:cell3D prstMaterial="dkEdge">
                      <a:bevel w="77470" h="12700" prst="softRound"/>
                      <a:lightRig rig="flood" dir="t"/>
                    </a:cell3D>
                  </a:tcPr>
                </a:tc>
                <a:tc>
                  <a:txBody>
                    <a:bodyPr/>
                    <a:lstStyle/>
                    <a:p>
                      <a:pPr algn="ctr"/>
                      <a:r>
                        <a:rPr lang="en-US" b="1" dirty="0" smtClean="0">
                          <a:solidFill>
                            <a:srgbClr val="C00000"/>
                          </a:solidFill>
                        </a:rPr>
                        <a:t>7:35 / 7:34</a:t>
                      </a:r>
                    </a:p>
                    <a:p>
                      <a:pPr algn="ctr"/>
                      <a:r>
                        <a:rPr lang="en-US" b="1" dirty="0" smtClean="0">
                          <a:solidFill>
                            <a:srgbClr val="C00000"/>
                          </a:solidFill>
                        </a:rPr>
                        <a:t>7:33 / 7:34</a:t>
                      </a:r>
                      <a:endParaRPr lang="en-US" b="1" dirty="0">
                        <a:solidFill>
                          <a:srgbClr val="C00000"/>
                        </a:solidFill>
                      </a:endParaRPr>
                    </a:p>
                  </a:txBody>
                  <a:tcPr>
                    <a:cell3D prstMaterial="dkEdge">
                      <a:bevel w="77470" h="12700" prst="softRound"/>
                      <a:lightRig rig="flood" dir="t"/>
                    </a:cell3D>
                  </a:tcPr>
                </a:tc>
              </a:tr>
              <a:tr h="370840">
                <a:tc>
                  <a:txBody>
                    <a:bodyPr/>
                    <a:lstStyle/>
                    <a:p>
                      <a:pPr algn="ctr"/>
                      <a:r>
                        <a:rPr lang="en-US" b="1" dirty="0" smtClean="0"/>
                        <a:t>7</a:t>
                      </a:r>
                      <a:endParaRPr lang="en-US" b="1" dirty="0"/>
                    </a:p>
                  </a:txBody>
                  <a:tcPr>
                    <a:cell3D prstMaterial="dkEdge">
                      <a:bevel w="77470" h="12700" prst="softRound"/>
                      <a:lightRig rig="flood" dir="t"/>
                    </a:cell3D>
                  </a:tcPr>
                </a:tc>
                <a:tc>
                  <a:txBody>
                    <a:bodyPr/>
                    <a:lstStyle/>
                    <a:p>
                      <a:r>
                        <a:rPr lang="en-US" b="1" dirty="0" smtClean="0"/>
                        <a:t>Jerusalem, Israel</a:t>
                      </a:r>
                      <a:endParaRPr lang="en-US" b="1" dirty="0"/>
                    </a:p>
                  </a:txBody>
                  <a:tcPr>
                    <a:cell3D prstMaterial="dkEdge">
                      <a:bevel w="77470" h="12700" prst="softRound"/>
                      <a:lightRig rig="flood" dir="t"/>
                    </a:cell3D>
                  </a:tcPr>
                </a:tc>
                <a:tc>
                  <a:txBody>
                    <a:bodyPr/>
                    <a:lstStyle/>
                    <a:p>
                      <a:r>
                        <a:rPr lang="en-US" b="1" dirty="0" smtClean="0"/>
                        <a:t>Mar 16</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5:46 / 5:47 </a:t>
                      </a:r>
                      <a:endParaRPr lang="en-US" b="1" dirty="0"/>
                    </a:p>
                  </a:txBody>
                  <a:tcPr>
                    <a:cell3D prstMaterial="dkEdge">
                      <a:bevel w="77470" h="12700" prst="softRound"/>
                      <a:lightRig rig="flood" dir="t"/>
                    </a:cell3D>
                  </a:tcPr>
                </a:tc>
              </a:tr>
              <a:tr h="370840">
                <a:tc>
                  <a:txBody>
                    <a:bodyPr/>
                    <a:lstStyle/>
                    <a:p>
                      <a:pPr algn="ctr"/>
                      <a:r>
                        <a:rPr lang="en-US" b="1" dirty="0" smtClean="0"/>
                        <a:t>8</a:t>
                      </a:r>
                      <a:endParaRPr lang="en-US" b="1" dirty="0"/>
                    </a:p>
                  </a:txBody>
                  <a:tcPr>
                    <a:cell3D prstMaterial="dkEdge">
                      <a:bevel w="77470" h="12700" prst="softRound"/>
                      <a:lightRig rig="flood" dir="t"/>
                    </a:cell3D>
                  </a:tcPr>
                </a:tc>
                <a:tc>
                  <a:txBody>
                    <a:bodyPr/>
                    <a:lstStyle/>
                    <a:p>
                      <a:r>
                        <a:rPr lang="en-US" b="1" dirty="0" smtClean="0"/>
                        <a:t>Mexico</a:t>
                      </a:r>
                      <a:r>
                        <a:rPr lang="en-US" b="1" baseline="0" dirty="0" smtClean="0"/>
                        <a:t> City, Mexico</a:t>
                      </a:r>
                      <a:endParaRPr lang="en-US" b="1" dirty="0"/>
                    </a:p>
                  </a:txBody>
                  <a:tcPr>
                    <a:cell3D prstMaterial="dkEdge">
                      <a:bevel w="77470" h="12700" prst="softRound"/>
                      <a:lightRig rig="flood" dir="t"/>
                    </a:cell3D>
                  </a:tcPr>
                </a:tc>
                <a:tc>
                  <a:txBody>
                    <a:bodyPr/>
                    <a:lstStyle/>
                    <a:p>
                      <a:r>
                        <a:rPr lang="en-US" b="1" dirty="0" smtClean="0"/>
                        <a:t>Mar 14</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6:45 / 6:45 </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9</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Panama  </a:t>
                      </a:r>
                      <a:r>
                        <a:rPr lang="en-US" sz="1600" b="1" dirty="0" smtClean="0">
                          <a:ln>
                            <a:solidFill>
                              <a:sysClr val="windowText" lastClr="000000"/>
                            </a:solidFill>
                          </a:ln>
                          <a:solidFill>
                            <a:srgbClr val="C00000"/>
                          </a:solidFill>
                        </a:rPr>
                        <a:t>(Which day is the true equilux?)</a:t>
                      </a:r>
                      <a:endParaRPr lang="en-US" sz="1600"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5-6-7</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6:29 / 6:29 </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10</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Cape Town, South Africa</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23</a:t>
                      </a:r>
                      <a:r>
                        <a:rPr lang="en-US" b="1" baseline="30000" dirty="0" smtClean="0">
                          <a:solidFill>
                            <a:schemeClr val="accent6">
                              <a:lumMod val="50000"/>
                            </a:schemeClr>
                          </a:solidFill>
                        </a:rPr>
                        <a:t>rd</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6:52 / 6:52</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11</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Sydney, Australia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7:04 / 6:54</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12</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Stanley, Falkland Islands (S America)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7:06 / 6:43</a:t>
                      </a:r>
                      <a:endParaRPr lang="en-US" b="1" dirty="0">
                        <a:solidFill>
                          <a:schemeClr val="accent6">
                            <a:lumMod val="50000"/>
                          </a:schemeClr>
                        </a:solidFill>
                      </a:endParaRPr>
                    </a:p>
                  </a:txBody>
                  <a:tcPr>
                    <a:cell3D prstMaterial="dkEdge">
                      <a:bevel w="77470" h="12700" prst="softRound"/>
                      <a:lightRig rig="flood" dir="t"/>
                    </a:cell3D>
                  </a:tcPr>
                </a:tc>
              </a:tr>
            </a:tbl>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55</a:t>
            </a:fld>
            <a:endParaRPr lang="en-US"/>
          </a:p>
        </p:txBody>
      </p:sp>
      <p:sp>
        <p:nvSpPr>
          <p:cNvPr id="6" name="Title 1"/>
          <p:cNvSpPr>
            <a:spLocks noGrp="1"/>
          </p:cNvSpPr>
          <p:nvPr>
            <p:ph type="title"/>
          </p:nvPr>
        </p:nvSpPr>
        <p:spPr>
          <a:xfrm>
            <a:off x="76200" y="-152400"/>
            <a:ext cx="7467600" cy="914400"/>
          </a:xfrm>
        </p:spPr>
        <p:txBody>
          <a:bodyPr>
            <a:normAutofit/>
            <a:scene3d>
              <a:camera prst="orthographicFront"/>
              <a:lightRig rig="threePt" dir="t"/>
            </a:scene3d>
            <a:sp3d extrusionH="57150">
              <a:bevelT w="38100" h="38100"/>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2018 World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equi</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a:t>
            </a:r>
            <a:r>
              <a:rPr lang="en-US"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lux</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 tour</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endParaRPr>
          </a:p>
        </p:txBody>
      </p:sp>
      <p:pic>
        <p:nvPicPr>
          <p:cNvPr id="7" name="Picture 4" descr="C:\Users\Rae\Desktop\moon sliver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604" y="-22225"/>
            <a:ext cx="1516062" cy="1165225"/>
          </a:xfrm>
          <a:prstGeom prst="ellipse">
            <a:avLst/>
          </a:prstGeom>
          <a:ln>
            <a:noFill/>
          </a:ln>
          <a:effectLst>
            <a:glow rad="635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693665"/>
            <a:ext cx="6461760"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Is </a:t>
            </a:r>
            <a:r>
              <a:rPr lang="en-US" b="1" dirty="0" err="1" smtClean="0">
                <a:solidFill>
                  <a:schemeClr val="accent3">
                    <a:lumMod val="50000"/>
                  </a:schemeClr>
                </a:solidFill>
              </a:rPr>
              <a:t>equi</a:t>
            </a:r>
            <a:r>
              <a:rPr lang="en-US" b="1" dirty="0" smtClean="0">
                <a:solidFill>
                  <a:schemeClr val="accent3">
                    <a:lumMod val="50000"/>
                  </a:schemeClr>
                </a:solidFill>
              </a:rPr>
              <a:t>-lux on Mar 17</a:t>
            </a:r>
            <a:r>
              <a:rPr lang="en-US" b="1" baseline="30000" dirty="0" smtClean="0">
                <a:solidFill>
                  <a:schemeClr val="accent3">
                    <a:lumMod val="50000"/>
                  </a:schemeClr>
                </a:solidFill>
              </a:rPr>
              <a:t>th</a:t>
            </a:r>
            <a:r>
              <a:rPr lang="en-US" b="1" dirty="0">
                <a:solidFill>
                  <a:schemeClr val="accent3">
                    <a:lumMod val="50000"/>
                  </a:schemeClr>
                </a:solidFill>
              </a:rPr>
              <a:t> </a:t>
            </a:r>
            <a:r>
              <a:rPr lang="en-US" b="1" dirty="0" smtClean="0">
                <a:solidFill>
                  <a:schemeClr val="accent3">
                    <a:lumMod val="50000"/>
                  </a:schemeClr>
                </a:solidFill>
              </a:rPr>
              <a:t>all over the world?  (Sliver Moon: Mar 18</a:t>
            </a:r>
            <a:r>
              <a:rPr lang="en-US" b="1" baseline="30000" dirty="0" smtClean="0">
                <a:solidFill>
                  <a:schemeClr val="accent3">
                    <a:lumMod val="50000"/>
                  </a:schemeClr>
                </a:solidFill>
              </a:rPr>
              <a:t>th</a:t>
            </a:r>
            <a:r>
              <a:rPr lang="en-US" b="1" dirty="0" smtClean="0">
                <a:solidFill>
                  <a:schemeClr val="accent3">
                    <a:lumMod val="50000"/>
                  </a:schemeClr>
                </a:solidFill>
              </a:rPr>
              <a:t>)  </a:t>
            </a:r>
            <a:endParaRPr lang="en-US" b="1" dirty="0">
              <a:solidFill>
                <a:schemeClr val="accent3">
                  <a:lumMod val="50000"/>
                </a:schemeClr>
              </a:solidFill>
            </a:endParaRPr>
          </a:p>
        </p:txBody>
      </p:sp>
      <p:sp>
        <p:nvSpPr>
          <p:cNvPr id="9" name="Rectangle 8"/>
          <p:cNvSpPr/>
          <p:nvPr/>
        </p:nvSpPr>
        <p:spPr>
          <a:xfrm>
            <a:off x="6761480" y="1615440"/>
            <a:ext cx="1905000" cy="4648200"/>
          </a:xfrm>
          <a:prstGeom prst="rect">
            <a:avLst/>
          </a:prstGeom>
          <a:gradFill>
            <a:gsLst>
              <a:gs pos="10000">
                <a:schemeClr val="accent2">
                  <a:lumMod val="20000"/>
                  <a:lumOff val="80000"/>
                </a:schemeClr>
              </a:gs>
              <a:gs pos="19000">
                <a:schemeClr val="accent4">
                  <a:lumMod val="20000"/>
                  <a:lumOff val="80000"/>
                </a:schemeClr>
              </a:gs>
              <a:gs pos="82000">
                <a:schemeClr val="accent4">
                  <a:lumMod val="20000"/>
                  <a:lumOff val="80000"/>
                </a:schemeClr>
              </a:gs>
              <a:gs pos="95000">
                <a:srgbClr val="FFC000"/>
              </a:gs>
            </a:gsLst>
            <a:lin ang="5400000" scaled="0"/>
          </a:gradFill>
          <a:ln w="57150">
            <a:solidFill>
              <a:schemeClr val="accent6">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Rae\Desktop\suns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9779" y="4572000"/>
            <a:ext cx="1558561" cy="1520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7" name="Picture 3" descr="C:\Users\Rae\Desktop\sunris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9939" y="1823720"/>
            <a:ext cx="1512522" cy="15125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295400" y="6330295"/>
            <a:ext cx="6477000" cy="461665"/>
          </a:xfrm>
          <a:prstGeom prst="rect">
            <a:avLst/>
          </a:prstGeom>
          <a:solidFill>
            <a:schemeClr val="bg1">
              <a:lumMod val="85000"/>
              <a:alpha val="70000"/>
            </a:schemeClr>
          </a:solidFill>
          <a:ln>
            <a:solidFill>
              <a:srgbClr val="C00000"/>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sz="2400" b="1" dirty="0" smtClean="0">
                <a:solidFill>
                  <a:srgbClr val="C00000"/>
                </a:solidFill>
              </a:rPr>
              <a:t>Imagine!  </a:t>
            </a:r>
            <a:r>
              <a:rPr lang="en-US" sz="2400" b="1" dirty="0" err="1" smtClean="0">
                <a:solidFill>
                  <a:srgbClr val="C00000"/>
                </a:solidFill>
              </a:rPr>
              <a:t>Equi</a:t>
            </a:r>
            <a:r>
              <a:rPr lang="en-US" sz="2400" b="1" dirty="0" smtClean="0">
                <a:solidFill>
                  <a:srgbClr val="C00000"/>
                </a:solidFill>
              </a:rPr>
              <a:t>-lux dates from Mar 5</a:t>
            </a:r>
            <a:r>
              <a:rPr lang="en-US" sz="2400" b="1" baseline="30000" dirty="0" smtClean="0">
                <a:solidFill>
                  <a:srgbClr val="C00000"/>
                </a:solidFill>
              </a:rPr>
              <a:t>th</a:t>
            </a:r>
            <a:r>
              <a:rPr lang="en-US" sz="2400" b="1" dirty="0" smtClean="0">
                <a:solidFill>
                  <a:srgbClr val="C00000"/>
                </a:solidFill>
              </a:rPr>
              <a:t> to Mar 29</a:t>
            </a:r>
            <a:r>
              <a:rPr lang="en-US" sz="2400" b="1" baseline="30000" dirty="0" smtClean="0">
                <a:solidFill>
                  <a:srgbClr val="C00000"/>
                </a:solidFill>
              </a:rPr>
              <a:t>th</a:t>
            </a:r>
            <a:r>
              <a:rPr lang="en-US" sz="2400" b="1" dirty="0">
                <a:solidFill>
                  <a:srgbClr val="C00000"/>
                </a:solidFill>
              </a:rPr>
              <a:t>!</a:t>
            </a:r>
            <a:r>
              <a:rPr lang="en-US" sz="2400" b="1" dirty="0" smtClean="0">
                <a:solidFill>
                  <a:srgbClr val="C00000"/>
                </a:solidFill>
              </a:rPr>
              <a:t> </a:t>
            </a:r>
            <a:endParaRPr lang="en-US" sz="2400" b="1" dirty="0">
              <a:solidFill>
                <a:srgbClr val="C00000"/>
              </a:solidFill>
            </a:endParaRPr>
          </a:p>
        </p:txBody>
      </p:sp>
    </p:spTree>
    <p:extLst>
      <p:ext uri="{BB962C8B-B14F-4D97-AF65-F5344CB8AC3E}">
        <p14:creationId xmlns:p14="http://schemas.microsoft.com/office/powerpoint/2010/main" val="17393309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027"/>
                                        </p:tgtEl>
                                      </p:cBhvr>
                                    </p:animEffect>
                                    <p:set>
                                      <p:cBhvr>
                                        <p:cTn id="7" dur="1" fill="hold">
                                          <p:stCondLst>
                                            <p:cond delay="999"/>
                                          </p:stCondLst>
                                        </p:cTn>
                                        <p:tgtEl>
                                          <p:spTgt spid="102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1026"/>
                                        </p:tgtEl>
                                      </p:cBhvr>
                                    </p:animEffect>
                                    <p:set>
                                      <p:cBhvr>
                                        <p:cTn id="10" dur="1" fill="hold">
                                          <p:stCondLst>
                                            <p:cond delay="999"/>
                                          </p:stCondLst>
                                        </p:cTn>
                                        <p:tgtEl>
                                          <p:spTgt spid="1026"/>
                                        </p:tgtEl>
                                        <p:attrNameLst>
                                          <p:attrName>style.visibility</p:attrName>
                                        </p:attrNameLst>
                                      </p:cBhvr>
                                      <p:to>
                                        <p:strVal val="hidden"/>
                                      </p:to>
                                    </p:set>
                                  </p:childTnLst>
                                </p:cTn>
                              </p:par>
                            </p:childTnLst>
                          </p:cTn>
                        </p:par>
                        <p:par>
                          <p:cTn id="11" fill="hold">
                            <p:stCondLst>
                              <p:cond delay="1000"/>
                            </p:stCondLst>
                            <p:childTnLst>
                              <p:par>
                                <p:cTn id="12" presetID="22" presetClass="exit" presetSubtype="1" fill="hold" grpId="0" nodeType="afterEffect">
                                  <p:stCondLst>
                                    <p:cond delay="0"/>
                                  </p:stCondLst>
                                  <p:childTnLst>
                                    <p:animEffect transition="out" filter="wipe(up)">
                                      <p:cBhvr>
                                        <p:cTn id="13" dur="33000"/>
                                        <p:tgtEl>
                                          <p:spTgt spid="9"/>
                                        </p:tgtEl>
                                      </p:cBhvr>
                                    </p:animEffect>
                                    <p:set>
                                      <p:cBhvr>
                                        <p:cTn id="14" dur="1" fill="hold">
                                          <p:stCondLst>
                                            <p:cond delay="329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788851814"/>
              </p:ext>
            </p:extLst>
          </p:nvPr>
        </p:nvGraphicFramePr>
        <p:xfrm>
          <a:off x="457200" y="1158240"/>
          <a:ext cx="8229600" cy="5115560"/>
        </p:xfrm>
        <a:graphic>
          <a:graphicData uri="http://schemas.openxmlformats.org/drawingml/2006/table">
            <a:tbl>
              <a:tblPr firstRow="1" bandRow="1">
                <a:tableStyleId>{93296810-A885-4BE3-A3E7-6D5BEEA58F35}</a:tableStyleId>
              </a:tblPr>
              <a:tblGrid>
                <a:gridCol w="703847"/>
                <a:gridCol w="4096753"/>
                <a:gridCol w="1447800"/>
                <a:gridCol w="1981200"/>
              </a:tblGrid>
              <a:tr h="370840">
                <a:tc>
                  <a:txBody>
                    <a:bodyPr/>
                    <a:lstStyle/>
                    <a:p>
                      <a:endParaRPr lang="en-US" b="1" dirty="0"/>
                    </a:p>
                  </a:txBody>
                  <a:tcPr>
                    <a:cell3D prstMaterial="dkEdge">
                      <a:bevel w="77470" h="12700" prst="softRound"/>
                      <a:lightRig rig="flood" dir="t"/>
                    </a:cell3D>
                  </a:tcPr>
                </a:tc>
                <a:tc>
                  <a:txBody>
                    <a:bodyPr/>
                    <a:lstStyle/>
                    <a:p>
                      <a:r>
                        <a:rPr lang="en-US" sz="2000" dirty="0" smtClean="0"/>
                        <a:t>Locations of </a:t>
                      </a:r>
                      <a:r>
                        <a:rPr lang="en-US" sz="2000" dirty="0" err="1" smtClean="0"/>
                        <a:t>Equi</a:t>
                      </a:r>
                      <a:r>
                        <a:rPr lang="en-US" sz="2000" dirty="0" smtClean="0"/>
                        <a:t>-lux Investigation</a:t>
                      </a:r>
                      <a:endParaRPr lang="en-US" sz="2000" b="1" dirty="0"/>
                    </a:p>
                  </a:txBody>
                  <a:tcPr>
                    <a:cell3D prstMaterial="dkEdge">
                      <a:bevel w="77470" h="12700" prst="softRound"/>
                      <a:lightRig rig="flood" dir="t"/>
                    </a:cell3D>
                  </a:tcPr>
                </a:tc>
                <a:tc>
                  <a:txBody>
                    <a:bodyPr/>
                    <a:lstStyle/>
                    <a:p>
                      <a:pPr algn="ctr"/>
                      <a:r>
                        <a:rPr lang="en-US" sz="2000" dirty="0" smtClean="0"/>
                        <a:t>Date </a:t>
                      </a:r>
                      <a:endParaRPr lang="en-US" sz="2000" b="1" dirty="0"/>
                    </a:p>
                  </a:txBody>
                  <a:tcPr>
                    <a:cell3D prstMaterial="dkEdge">
                      <a:bevel w="77470" h="12700" prst="softRound"/>
                      <a:lightRig rig="flood" dir="t"/>
                    </a:cell3D>
                  </a:tcPr>
                </a:tc>
                <a:tc>
                  <a:txBody>
                    <a:bodyPr/>
                    <a:lstStyle/>
                    <a:p>
                      <a:pPr algn="ctr"/>
                      <a:r>
                        <a:rPr lang="en-US" sz="2000" dirty="0" smtClean="0"/>
                        <a:t>Sunrise</a:t>
                      </a:r>
                      <a:r>
                        <a:rPr lang="en-US" sz="2000" baseline="0" dirty="0" smtClean="0"/>
                        <a:t> / Sunset</a:t>
                      </a:r>
                      <a:endParaRPr lang="en-US" sz="2000" b="1" dirty="0"/>
                    </a:p>
                  </a:txBody>
                  <a:tcPr>
                    <a:cell3D prstMaterial="dkEdge">
                      <a:bevel w="77470" h="12700" prst="softRound"/>
                      <a:lightRig rig="flood" dir="t"/>
                    </a:cell3D>
                  </a:tcPr>
                </a:tc>
              </a:tr>
              <a:tr h="370840">
                <a:tc>
                  <a:txBody>
                    <a:bodyPr/>
                    <a:lstStyle/>
                    <a:p>
                      <a:pPr algn="ctr"/>
                      <a:r>
                        <a:rPr lang="en-US" b="1" dirty="0" smtClean="0"/>
                        <a:t>1</a:t>
                      </a:r>
                      <a:endParaRPr lang="en-US" b="1" dirty="0"/>
                    </a:p>
                  </a:txBody>
                  <a:tcPr>
                    <a:cell3D prstMaterial="dkEdge">
                      <a:bevel w="77470" h="12700" prst="softRound"/>
                      <a:lightRig rig="flood" dir="t"/>
                    </a:cell3D>
                  </a:tcPr>
                </a:tc>
                <a:tc>
                  <a:txBody>
                    <a:bodyPr/>
                    <a:lstStyle/>
                    <a:p>
                      <a:r>
                        <a:rPr lang="en-US" b="1" dirty="0" smtClean="0"/>
                        <a:t>Inuvik, Northwest</a:t>
                      </a:r>
                      <a:r>
                        <a:rPr lang="en-US" b="1" baseline="0" dirty="0" smtClean="0"/>
                        <a:t> Territories</a:t>
                      </a:r>
                      <a:endParaRPr lang="en-US" b="1" dirty="0"/>
                    </a:p>
                  </a:txBody>
                  <a:tcPr>
                    <a:cell3D prstMaterial="dkEdge">
                      <a:bevel w="77470" h="12700" prst="softRound"/>
                      <a:lightRig rig="flood" dir="t"/>
                    </a:cell3D>
                  </a:tcPr>
                </a:tc>
                <a:tc>
                  <a:txBody>
                    <a:bodyPr/>
                    <a:lstStyle/>
                    <a:p>
                      <a:r>
                        <a:rPr lang="en-US" b="1" dirty="0" smtClean="0"/>
                        <a:t>Mar 18</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9:02 / 9:05</a:t>
                      </a:r>
                      <a:endParaRPr lang="en-US" b="1" dirty="0"/>
                    </a:p>
                  </a:txBody>
                  <a:tcPr>
                    <a:cell3D prstMaterial="dkEdge">
                      <a:bevel w="77470" h="12700" prst="softRound"/>
                      <a:lightRig rig="flood" dir="t"/>
                    </a:cell3D>
                  </a:tcPr>
                </a:tc>
              </a:tr>
              <a:tr h="370840">
                <a:tc>
                  <a:txBody>
                    <a:bodyPr/>
                    <a:lstStyle/>
                    <a:p>
                      <a:pPr algn="ctr"/>
                      <a:r>
                        <a:rPr lang="en-US" b="1" dirty="0" smtClean="0"/>
                        <a:t>2</a:t>
                      </a:r>
                      <a:endParaRPr lang="en-US" b="1" dirty="0"/>
                    </a:p>
                  </a:txBody>
                  <a:tcPr>
                    <a:cell3D prstMaterial="dkEdge">
                      <a:bevel w="77470" h="12700" prst="softRound"/>
                      <a:lightRig rig="flood" dir="t"/>
                    </a:cell3D>
                  </a:tcPr>
                </a:tc>
                <a:tc>
                  <a:txBody>
                    <a:bodyPr/>
                    <a:lstStyle/>
                    <a:p>
                      <a:r>
                        <a:rPr lang="en-US" b="1" dirty="0" smtClean="0"/>
                        <a:t>Anchorage, Alaska</a:t>
                      </a:r>
                      <a:endParaRPr lang="en-US" b="1" dirty="0"/>
                    </a:p>
                  </a:txBody>
                  <a:tcPr>
                    <a:cell3D prstMaterial="dkEdge">
                      <a:bevel w="77470" h="12700" prst="softRound"/>
                      <a:lightRig rig="flood" dir="t"/>
                    </a:cell3D>
                  </a:tcPr>
                </a:tc>
                <a:tc>
                  <a:txBody>
                    <a:bodyPr/>
                    <a:lstStyle/>
                    <a:p>
                      <a:r>
                        <a:rPr lang="en-US" b="1" dirty="0" smtClean="0"/>
                        <a:t>Mar</a:t>
                      </a:r>
                      <a:r>
                        <a:rPr lang="en-US" b="1" baseline="0" dirty="0" smtClean="0"/>
                        <a:t> 17</a:t>
                      </a:r>
                      <a:r>
                        <a:rPr lang="en-US" b="1" baseline="30000" dirty="0" smtClean="0"/>
                        <a:t>th</a:t>
                      </a:r>
                      <a:r>
                        <a:rPr lang="en-US" b="1" baseline="0" dirty="0" smtClean="0"/>
                        <a:t> </a:t>
                      </a:r>
                      <a:endParaRPr lang="en-US" b="1" dirty="0"/>
                    </a:p>
                  </a:txBody>
                  <a:tcPr>
                    <a:cell3D prstMaterial="dkEdge">
                      <a:bevel w="77470" h="12700" prst="softRound"/>
                      <a:lightRig rig="flood" dir="t"/>
                    </a:cell3D>
                  </a:tcPr>
                </a:tc>
                <a:tc>
                  <a:txBody>
                    <a:bodyPr/>
                    <a:lstStyle/>
                    <a:p>
                      <a:pPr algn="ctr"/>
                      <a:r>
                        <a:rPr lang="en-US" b="1" dirty="0" smtClean="0"/>
                        <a:t>8:09 / 8:07</a:t>
                      </a:r>
                      <a:endParaRPr lang="en-US" b="1" dirty="0"/>
                    </a:p>
                  </a:txBody>
                  <a:tcPr>
                    <a:cell3D prstMaterial="dkEdge">
                      <a:bevel w="77470" h="12700" prst="softRound"/>
                      <a:lightRig rig="flood" dir="t"/>
                    </a:cell3D>
                  </a:tcPr>
                </a:tc>
              </a:tr>
              <a:tr h="370840">
                <a:tc>
                  <a:txBody>
                    <a:bodyPr/>
                    <a:lstStyle/>
                    <a:p>
                      <a:pPr algn="ctr"/>
                      <a:r>
                        <a:rPr lang="en-US" b="1" dirty="0" smtClean="0"/>
                        <a:t>3</a:t>
                      </a:r>
                      <a:endParaRPr lang="en-US" b="1" dirty="0"/>
                    </a:p>
                  </a:txBody>
                  <a:tcPr>
                    <a:cell3D prstMaterial="dkEdge">
                      <a:bevel w="77470" h="12700" prst="softRound"/>
                      <a:lightRig rig="flood" dir="t"/>
                    </a:cell3D>
                  </a:tcPr>
                </a:tc>
                <a:tc>
                  <a:txBody>
                    <a:bodyPr/>
                    <a:lstStyle/>
                    <a:p>
                      <a:r>
                        <a:rPr lang="en-US" b="1" dirty="0" err="1" smtClean="0"/>
                        <a:t>Barentsburg</a:t>
                      </a:r>
                      <a:r>
                        <a:rPr lang="en-US" b="1" dirty="0" smtClean="0"/>
                        <a:t>, Norway</a:t>
                      </a:r>
                      <a:endParaRPr lang="en-US" b="1" dirty="0"/>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7:04 / 6:54</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4</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Salem,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7:20 / 7:20</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5</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Roseburg,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7:22 / 7:22</a:t>
                      </a:r>
                      <a:endParaRPr lang="en-US" b="1" dirty="0"/>
                    </a:p>
                  </a:txBody>
                  <a:tcPr>
                    <a:cell3D prstMaterial="dkEdge">
                      <a:bevel w="77470" h="12700" prst="softRound"/>
                      <a:lightRig rig="flood" dir="t"/>
                    </a:cell3D>
                  </a:tcPr>
                </a:tc>
              </a:tr>
              <a:tr h="370840">
                <a:tc>
                  <a:txBody>
                    <a:bodyPr/>
                    <a:lstStyle/>
                    <a:p>
                      <a:pPr algn="ctr"/>
                      <a:r>
                        <a:rPr lang="en-US" b="1" dirty="0" smtClean="0">
                          <a:solidFill>
                            <a:srgbClr val="C00000"/>
                          </a:solidFill>
                        </a:rPr>
                        <a:t>6</a:t>
                      </a:r>
                      <a:endParaRPr lang="en-US" b="1" dirty="0">
                        <a:solidFill>
                          <a:srgbClr val="C00000"/>
                        </a:solidFill>
                      </a:endParaRPr>
                    </a:p>
                  </a:txBody>
                  <a:tcPr>
                    <a:cell3D prstMaterial="dkEdge">
                      <a:bevel w="77470" h="12700" prst="softRound"/>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C00000"/>
                          </a:solidFill>
                        </a:rPr>
                        <a:t>Orlando, Florida</a:t>
                      </a:r>
                      <a:r>
                        <a:rPr lang="en-US" sz="1400" b="1" dirty="0" smtClean="0">
                          <a:solidFill>
                            <a:srgbClr val="C00000"/>
                          </a:solidFill>
                        </a:rPr>
                        <a:t>  </a:t>
                      </a:r>
                      <a:r>
                        <a:rPr lang="en-US" sz="1600" b="1" dirty="0" smtClean="0">
                          <a:ln>
                            <a:solidFill>
                              <a:sysClr val="windowText" lastClr="000000"/>
                            </a:solidFill>
                          </a:ln>
                          <a:solidFill>
                            <a:srgbClr val="C00000"/>
                          </a:solidFill>
                        </a:rPr>
                        <a:t>(Which day should be chosen for the true </a:t>
                      </a:r>
                      <a:r>
                        <a:rPr lang="en-US" sz="1600" b="1" dirty="0" err="1" smtClean="0">
                          <a:ln>
                            <a:solidFill>
                              <a:sysClr val="windowText" lastClr="000000"/>
                            </a:solidFill>
                          </a:ln>
                          <a:solidFill>
                            <a:srgbClr val="C00000"/>
                          </a:solidFill>
                        </a:rPr>
                        <a:t>equi</a:t>
                      </a:r>
                      <a:r>
                        <a:rPr lang="en-US" sz="1600" b="1" dirty="0" smtClean="0">
                          <a:ln>
                            <a:solidFill>
                              <a:sysClr val="windowText" lastClr="000000"/>
                            </a:solidFill>
                          </a:ln>
                          <a:solidFill>
                            <a:srgbClr val="C00000"/>
                          </a:solidFill>
                        </a:rPr>
                        <a:t>-LUX?)</a:t>
                      </a:r>
                    </a:p>
                  </a:txBody>
                  <a:tcPr>
                    <a:cell3D prstMaterial="dkEdge">
                      <a:bevel w="77470" h="12700" prst="softRound"/>
                      <a:lightRig rig="flood" dir="t"/>
                    </a:cell3D>
                  </a:tcPr>
                </a:tc>
                <a:tc>
                  <a:txBody>
                    <a:bodyPr/>
                    <a:lstStyle/>
                    <a:p>
                      <a:r>
                        <a:rPr lang="en-US" b="1" dirty="0" smtClean="0">
                          <a:solidFill>
                            <a:srgbClr val="C00000"/>
                          </a:solidFill>
                        </a:rPr>
                        <a:t>Mar 15</a:t>
                      </a:r>
                      <a:r>
                        <a:rPr lang="en-US" b="1" baseline="30000" dirty="0" smtClean="0">
                          <a:solidFill>
                            <a:srgbClr val="C00000"/>
                          </a:solidFill>
                        </a:rPr>
                        <a:t>th</a:t>
                      </a:r>
                      <a:r>
                        <a:rPr lang="en-US" b="1" dirty="0" smtClean="0">
                          <a:solidFill>
                            <a:srgbClr val="C00000"/>
                          </a:solidFill>
                        </a:rPr>
                        <a:t> &amp; </a:t>
                      </a:r>
                      <a:br>
                        <a:rPr lang="en-US" b="1" dirty="0" smtClean="0">
                          <a:solidFill>
                            <a:srgbClr val="C00000"/>
                          </a:solidFill>
                        </a:rPr>
                      </a:br>
                      <a:r>
                        <a:rPr lang="en-US" b="1" dirty="0" smtClean="0">
                          <a:solidFill>
                            <a:srgbClr val="C00000"/>
                          </a:solidFill>
                        </a:rPr>
                        <a:t>Mar</a:t>
                      </a:r>
                      <a:r>
                        <a:rPr lang="en-US" b="1" baseline="0" dirty="0" smtClean="0">
                          <a:solidFill>
                            <a:srgbClr val="C00000"/>
                          </a:solidFill>
                        </a:rPr>
                        <a:t> </a:t>
                      </a:r>
                      <a:r>
                        <a:rPr lang="en-US" b="1" dirty="0" smtClean="0">
                          <a:solidFill>
                            <a:srgbClr val="C00000"/>
                          </a:solidFill>
                        </a:rPr>
                        <a:t>16</a:t>
                      </a:r>
                      <a:r>
                        <a:rPr lang="en-US" b="1" baseline="30000" dirty="0" smtClean="0">
                          <a:solidFill>
                            <a:srgbClr val="C00000"/>
                          </a:solidFill>
                        </a:rPr>
                        <a:t>th</a:t>
                      </a:r>
                      <a:endParaRPr lang="en-US" b="1" dirty="0">
                        <a:solidFill>
                          <a:srgbClr val="C00000"/>
                        </a:solidFill>
                      </a:endParaRPr>
                    </a:p>
                  </a:txBody>
                  <a:tcPr>
                    <a:cell3D prstMaterial="dkEdge">
                      <a:bevel w="77470" h="12700" prst="softRound"/>
                      <a:lightRig rig="flood" dir="t"/>
                    </a:cell3D>
                  </a:tcPr>
                </a:tc>
                <a:tc>
                  <a:txBody>
                    <a:bodyPr/>
                    <a:lstStyle/>
                    <a:p>
                      <a:pPr algn="ctr"/>
                      <a:r>
                        <a:rPr lang="en-US" b="1" dirty="0" smtClean="0">
                          <a:solidFill>
                            <a:srgbClr val="C00000"/>
                          </a:solidFill>
                        </a:rPr>
                        <a:t>7:35 / 7:34</a:t>
                      </a:r>
                    </a:p>
                    <a:p>
                      <a:pPr algn="ctr"/>
                      <a:r>
                        <a:rPr lang="en-US" b="1" dirty="0" smtClean="0">
                          <a:solidFill>
                            <a:srgbClr val="C00000"/>
                          </a:solidFill>
                        </a:rPr>
                        <a:t>7:33 / 7:34</a:t>
                      </a:r>
                      <a:endParaRPr lang="en-US" b="1" dirty="0">
                        <a:solidFill>
                          <a:srgbClr val="C00000"/>
                        </a:solidFill>
                      </a:endParaRPr>
                    </a:p>
                  </a:txBody>
                  <a:tcPr>
                    <a:cell3D prstMaterial="dkEdge">
                      <a:bevel w="77470" h="12700" prst="softRound"/>
                      <a:lightRig rig="flood" dir="t"/>
                    </a:cell3D>
                  </a:tcPr>
                </a:tc>
              </a:tr>
              <a:tr h="370840">
                <a:tc>
                  <a:txBody>
                    <a:bodyPr/>
                    <a:lstStyle/>
                    <a:p>
                      <a:pPr algn="ctr"/>
                      <a:r>
                        <a:rPr lang="en-US" b="1" dirty="0" smtClean="0"/>
                        <a:t>7</a:t>
                      </a:r>
                      <a:endParaRPr lang="en-US" b="1" dirty="0"/>
                    </a:p>
                  </a:txBody>
                  <a:tcPr>
                    <a:cell3D prstMaterial="dkEdge">
                      <a:bevel w="77470" h="12700" prst="softRound"/>
                      <a:lightRig rig="flood" dir="t"/>
                    </a:cell3D>
                  </a:tcPr>
                </a:tc>
                <a:tc>
                  <a:txBody>
                    <a:bodyPr/>
                    <a:lstStyle/>
                    <a:p>
                      <a:r>
                        <a:rPr lang="en-US" b="1" dirty="0" smtClean="0"/>
                        <a:t>Jerusalem, Israel</a:t>
                      </a:r>
                      <a:endParaRPr lang="en-US" b="1" dirty="0"/>
                    </a:p>
                  </a:txBody>
                  <a:tcPr>
                    <a:cell3D prstMaterial="dkEdge">
                      <a:bevel w="77470" h="12700" prst="softRound"/>
                      <a:lightRig rig="flood" dir="t"/>
                    </a:cell3D>
                  </a:tcPr>
                </a:tc>
                <a:tc>
                  <a:txBody>
                    <a:bodyPr/>
                    <a:lstStyle/>
                    <a:p>
                      <a:r>
                        <a:rPr lang="en-US" b="1" dirty="0" smtClean="0"/>
                        <a:t>Mar 16</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5:46 / 5:47 </a:t>
                      </a:r>
                      <a:endParaRPr lang="en-US" b="1" dirty="0"/>
                    </a:p>
                  </a:txBody>
                  <a:tcPr>
                    <a:cell3D prstMaterial="dkEdge">
                      <a:bevel w="77470" h="12700" prst="softRound"/>
                      <a:lightRig rig="flood" dir="t"/>
                    </a:cell3D>
                  </a:tcPr>
                </a:tc>
              </a:tr>
              <a:tr h="370840">
                <a:tc>
                  <a:txBody>
                    <a:bodyPr/>
                    <a:lstStyle/>
                    <a:p>
                      <a:pPr algn="ctr"/>
                      <a:r>
                        <a:rPr lang="en-US" b="1" dirty="0" smtClean="0"/>
                        <a:t>8</a:t>
                      </a:r>
                      <a:endParaRPr lang="en-US" b="1" dirty="0"/>
                    </a:p>
                  </a:txBody>
                  <a:tcPr>
                    <a:cell3D prstMaterial="dkEdge">
                      <a:bevel w="77470" h="12700" prst="softRound"/>
                      <a:lightRig rig="flood" dir="t"/>
                    </a:cell3D>
                  </a:tcPr>
                </a:tc>
                <a:tc>
                  <a:txBody>
                    <a:bodyPr/>
                    <a:lstStyle/>
                    <a:p>
                      <a:r>
                        <a:rPr lang="en-US" b="1" dirty="0" smtClean="0"/>
                        <a:t>Mexico</a:t>
                      </a:r>
                      <a:r>
                        <a:rPr lang="en-US" b="1" baseline="0" dirty="0" smtClean="0"/>
                        <a:t> City, Mexico</a:t>
                      </a:r>
                      <a:endParaRPr lang="en-US" b="1" dirty="0"/>
                    </a:p>
                  </a:txBody>
                  <a:tcPr>
                    <a:cell3D prstMaterial="dkEdge">
                      <a:bevel w="77470" h="12700" prst="softRound"/>
                      <a:lightRig rig="flood" dir="t"/>
                    </a:cell3D>
                  </a:tcPr>
                </a:tc>
                <a:tc>
                  <a:txBody>
                    <a:bodyPr/>
                    <a:lstStyle/>
                    <a:p>
                      <a:r>
                        <a:rPr lang="en-US" b="1" dirty="0" smtClean="0"/>
                        <a:t>Mar 14</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6:45 / 6:45 </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9</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Panama  </a:t>
                      </a:r>
                      <a:r>
                        <a:rPr lang="en-US" sz="1600" b="1" dirty="0" smtClean="0">
                          <a:ln>
                            <a:solidFill>
                              <a:sysClr val="windowText" lastClr="000000"/>
                            </a:solidFill>
                          </a:ln>
                          <a:solidFill>
                            <a:srgbClr val="C00000"/>
                          </a:solidFill>
                        </a:rPr>
                        <a:t>(Which day is the true equilux?)</a:t>
                      </a:r>
                      <a:endParaRPr lang="en-US" sz="1600"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5-6-7</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6:29 / 6:29 </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10</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Cape Town, South Africa</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23</a:t>
                      </a:r>
                      <a:r>
                        <a:rPr lang="en-US" b="1" baseline="30000" dirty="0" smtClean="0">
                          <a:solidFill>
                            <a:schemeClr val="accent6">
                              <a:lumMod val="50000"/>
                            </a:schemeClr>
                          </a:solidFill>
                        </a:rPr>
                        <a:t>rd</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6:52 / 6:52</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11</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Sydney, Australia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7:04 / 6:54</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12</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Stanley, Falkland Islands (S America)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7:06 / 6:43</a:t>
                      </a:r>
                      <a:endParaRPr lang="en-US" b="1" dirty="0">
                        <a:solidFill>
                          <a:schemeClr val="accent6">
                            <a:lumMod val="50000"/>
                          </a:schemeClr>
                        </a:solidFill>
                      </a:endParaRPr>
                    </a:p>
                  </a:txBody>
                  <a:tcPr>
                    <a:cell3D prstMaterial="dkEdge">
                      <a:bevel w="77470" h="12700" prst="softRound"/>
                      <a:lightRig rig="flood" dir="t"/>
                    </a:cell3D>
                  </a:tcPr>
                </a:tc>
              </a:tr>
            </a:tbl>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56</a:t>
            </a:fld>
            <a:endParaRPr lang="en-US"/>
          </a:p>
        </p:txBody>
      </p:sp>
      <p:sp>
        <p:nvSpPr>
          <p:cNvPr id="6" name="Title 1"/>
          <p:cNvSpPr>
            <a:spLocks noGrp="1"/>
          </p:cNvSpPr>
          <p:nvPr>
            <p:ph type="title"/>
          </p:nvPr>
        </p:nvSpPr>
        <p:spPr>
          <a:xfrm>
            <a:off x="76200" y="-152400"/>
            <a:ext cx="7467600" cy="914400"/>
          </a:xfrm>
        </p:spPr>
        <p:txBody>
          <a:bodyPr>
            <a:normAutofit/>
            <a:scene3d>
              <a:camera prst="orthographicFront"/>
              <a:lightRig rig="threePt" dir="t"/>
            </a:scene3d>
            <a:sp3d extrusionH="57150">
              <a:bevelT w="38100" h="38100"/>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2018 World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equi</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a:t>
            </a:r>
            <a:r>
              <a:rPr lang="en-US"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lux</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 tour</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endParaRPr>
          </a:p>
        </p:txBody>
      </p:sp>
      <p:pic>
        <p:nvPicPr>
          <p:cNvPr id="7" name="Picture 4" descr="C:\Users\Rae\Desktop\moon sliver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604" y="-22225"/>
            <a:ext cx="1516062" cy="1165225"/>
          </a:xfrm>
          <a:prstGeom prst="ellipse">
            <a:avLst/>
          </a:prstGeom>
          <a:ln>
            <a:noFill/>
          </a:ln>
          <a:effectLst>
            <a:glow rad="635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693665"/>
            <a:ext cx="6461760"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Is </a:t>
            </a:r>
            <a:r>
              <a:rPr lang="en-US" b="1" dirty="0" err="1" smtClean="0">
                <a:solidFill>
                  <a:schemeClr val="accent3">
                    <a:lumMod val="50000"/>
                  </a:schemeClr>
                </a:solidFill>
              </a:rPr>
              <a:t>equi</a:t>
            </a:r>
            <a:r>
              <a:rPr lang="en-US" b="1" dirty="0" smtClean="0">
                <a:solidFill>
                  <a:schemeClr val="accent3">
                    <a:lumMod val="50000"/>
                  </a:schemeClr>
                </a:solidFill>
              </a:rPr>
              <a:t>-lux on Mar 17</a:t>
            </a:r>
            <a:r>
              <a:rPr lang="en-US" b="1" baseline="30000" dirty="0" smtClean="0">
                <a:solidFill>
                  <a:schemeClr val="accent3">
                    <a:lumMod val="50000"/>
                  </a:schemeClr>
                </a:solidFill>
              </a:rPr>
              <a:t>th</a:t>
            </a:r>
            <a:r>
              <a:rPr lang="en-US" b="1" dirty="0">
                <a:solidFill>
                  <a:schemeClr val="accent3">
                    <a:lumMod val="50000"/>
                  </a:schemeClr>
                </a:solidFill>
              </a:rPr>
              <a:t> </a:t>
            </a:r>
            <a:r>
              <a:rPr lang="en-US" b="1" dirty="0" smtClean="0">
                <a:solidFill>
                  <a:schemeClr val="accent3">
                    <a:lumMod val="50000"/>
                  </a:schemeClr>
                </a:solidFill>
              </a:rPr>
              <a:t>all over the world?  (Sliver Moon: Mar 18</a:t>
            </a:r>
            <a:r>
              <a:rPr lang="en-US" b="1" baseline="30000" dirty="0" smtClean="0">
                <a:solidFill>
                  <a:schemeClr val="accent3">
                    <a:lumMod val="50000"/>
                  </a:schemeClr>
                </a:solidFill>
              </a:rPr>
              <a:t>th</a:t>
            </a:r>
            <a:r>
              <a:rPr lang="en-US" b="1" dirty="0" smtClean="0">
                <a:solidFill>
                  <a:schemeClr val="accent3">
                    <a:lumMod val="50000"/>
                  </a:schemeClr>
                </a:solidFill>
              </a:rPr>
              <a:t>)  </a:t>
            </a:r>
            <a:endParaRPr lang="en-US" b="1" dirty="0">
              <a:solidFill>
                <a:schemeClr val="accent3">
                  <a:lumMod val="50000"/>
                </a:schemeClr>
              </a:solidFill>
            </a:endParaRPr>
          </a:p>
        </p:txBody>
      </p:sp>
      <p:sp>
        <p:nvSpPr>
          <p:cNvPr id="9" name="Rectangle 8"/>
          <p:cNvSpPr/>
          <p:nvPr/>
        </p:nvSpPr>
        <p:spPr>
          <a:xfrm>
            <a:off x="6761480" y="1615440"/>
            <a:ext cx="1905000" cy="4648200"/>
          </a:xfrm>
          <a:prstGeom prst="rect">
            <a:avLst/>
          </a:prstGeom>
          <a:gradFill>
            <a:gsLst>
              <a:gs pos="10000">
                <a:schemeClr val="accent2">
                  <a:lumMod val="20000"/>
                  <a:lumOff val="80000"/>
                </a:schemeClr>
              </a:gs>
              <a:gs pos="19000">
                <a:schemeClr val="accent4">
                  <a:lumMod val="20000"/>
                  <a:lumOff val="80000"/>
                </a:schemeClr>
              </a:gs>
              <a:gs pos="82000">
                <a:schemeClr val="accent4">
                  <a:lumMod val="20000"/>
                  <a:lumOff val="80000"/>
                </a:schemeClr>
              </a:gs>
              <a:gs pos="95000">
                <a:srgbClr val="FFC000"/>
              </a:gs>
            </a:gsLst>
            <a:lin ang="5400000" scaled="0"/>
          </a:gradFill>
          <a:ln w="57150">
            <a:solidFill>
              <a:schemeClr val="accent6">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Rae\Desktop\suns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9779" y="4651375"/>
            <a:ext cx="1558561" cy="1520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7" name="Picture 3" descr="C:\Users\Rae\Desktop\sunris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9939" y="1752600"/>
            <a:ext cx="1512522" cy="15125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716772" y="3371671"/>
            <a:ext cx="1949708" cy="1200329"/>
          </a:xfrm>
          <a:prstGeom prst="rect">
            <a:avLst/>
          </a:prstGeom>
          <a:noFill/>
          <a:ln>
            <a:no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rgbClr val="C00000"/>
                </a:solidFill>
              </a:rPr>
              <a:t>Are ALL sunrise/ sunset times identical for </a:t>
            </a:r>
            <a:br>
              <a:rPr lang="en-US" b="1" dirty="0" smtClean="0">
                <a:solidFill>
                  <a:srgbClr val="C00000"/>
                </a:solidFill>
              </a:rPr>
            </a:br>
            <a:r>
              <a:rPr lang="en-US" b="1" dirty="0" smtClean="0">
                <a:solidFill>
                  <a:srgbClr val="C00000"/>
                </a:solidFill>
              </a:rPr>
              <a:t>these 12 places?</a:t>
            </a:r>
            <a:endParaRPr lang="en-US" b="1" dirty="0">
              <a:solidFill>
                <a:srgbClr val="C00000"/>
              </a:solidFill>
            </a:endParaRPr>
          </a:p>
        </p:txBody>
      </p:sp>
    </p:spTree>
    <p:extLst>
      <p:ext uri="{BB962C8B-B14F-4D97-AF65-F5344CB8AC3E}">
        <p14:creationId xmlns:p14="http://schemas.microsoft.com/office/powerpoint/2010/main" val="8252424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027"/>
                                        </p:tgtEl>
                                      </p:cBhvr>
                                    </p:animEffect>
                                    <p:set>
                                      <p:cBhvr>
                                        <p:cTn id="7" dur="1" fill="hold">
                                          <p:stCondLst>
                                            <p:cond delay="999"/>
                                          </p:stCondLst>
                                        </p:cTn>
                                        <p:tgtEl>
                                          <p:spTgt spid="102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1026"/>
                                        </p:tgtEl>
                                      </p:cBhvr>
                                    </p:animEffect>
                                    <p:set>
                                      <p:cBhvr>
                                        <p:cTn id="10" dur="1" fill="hold">
                                          <p:stCondLst>
                                            <p:cond delay="999"/>
                                          </p:stCondLst>
                                        </p:cTn>
                                        <p:tgtEl>
                                          <p:spTgt spid="1026"/>
                                        </p:tgtEl>
                                        <p:attrNameLst>
                                          <p:attrName>style.visibility</p:attrName>
                                        </p:attrNameLst>
                                      </p:cBhvr>
                                      <p:to>
                                        <p:strVal val="hidden"/>
                                      </p:to>
                                    </p:set>
                                  </p:childTnLst>
                                </p:cTn>
                              </p:par>
                            </p:childTnLst>
                          </p:cTn>
                        </p:par>
                        <p:par>
                          <p:cTn id="11" fill="hold">
                            <p:stCondLst>
                              <p:cond delay="1000"/>
                            </p:stCondLst>
                            <p:childTnLst>
                              <p:par>
                                <p:cTn id="12" presetID="22" presetClass="exit" presetSubtype="1" fill="hold" grpId="0" nodeType="afterEffect">
                                  <p:stCondLst>
                                    <p:cond delay="0"/>
                                  </p:stCondLst>
                                  <p:childTnLst>
                                    <p:animEffect transition="out" filter="wipe(up)">
                                      <p:cBhvr>
                                        <p:cTn id="13" dur="33000"/>
                                        <p:tgtEl>
                                          <p:spTgt spid="9"/>
                                        </p:tgtEl>
                                      </p:cBhvr>
                                    </p:animEffect>
                                    <p:set>
                                      <p:cBhvr>
                                        <p:cTn id="14" dur="1" fill="hold">
                                          <p:stCondLst>
                                            <p:cond delay="329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805766065"/>
              </p:ext>
            </p:extLst>
          </p:nvPr>
        </p:nvGraphicFramePr>
        <p:xfrm>
          <a:off x="457200" y="1158240"/>
          <a:ext cx="8229600" cy="5115560"/>
        </p:xfrm>
        <a:graphic>
          <a:graphicData uri="http://schemas.openxmlformats.org/drawingml/2006/table">
            <a:tbl>
              <a:tblPr firstRow="1" bandRow="1">
                <a:tableStyleId>{93296810-A885-4BE3-A3E7-6D5BEEA58F35}</a:tableStyleId>
              </a:tblPr>
              <a:tblGrid>
                <a:gridCol w="703847"/>
                <a:gridCol w="4096753"/>
                <a:gridCol w="1447800"/>
                <a:gridCol w="1981200"/>
              </a:tblGrid>
              <a:tr h="370840">
                <a:tc>
                  <a:txBody>
                    <a:bodyPr/>
                    <a:lstStyle/>
                    <a:p>
                      <a:endParaRPr lang="en-US" b="1" dirty="0"/>
                    </a:p>
                  </a:txBody>
                  <a:tcPr>
                    <a:cell3D prstMaterial="dkEdge">
                      <a:bevel w="77470" h="12700" prst="softRound"/>
                      <a:lightRig rig="flood" dir="t"/>
                    </a:cell3D>
                  </a:tcPr>
                </a:tc>
                <a:tc>
                  <a:txBody>
                    <a:bodyPr/>
                    <a:lstStyle/>
                    <a:p>
                      <a:r>
                        <a:rPr lang="en-US" sz="2000" dirty="0" smtClean="0"/>
                        <a:t>Locations of </a:t>
                      </a:r>
                      <a:r>
                        <a:rPr lang="en-US" sz="2000" dirty="0" err="1" smtClean="0"/>
                        <a:t>Equi</a:t>
                      </a:r>
                      <a:r>
                        <a:rPr lang="en-US" sz="2000" dirty="0" smtClean="0"/>
                        <a:t>-lux Investigation</a:t>
                      </a:r>
                      <a:endParaRPr lang="en-US" sz="2000" b="1" dirty="0"/>
                    </a:p>
                  </a:txBody>
                  <a:tcPr>
                    <a:cell3D prstMaterial="dkEdge">
                      <a:bevel w="77470" h="12700" prst="softRound"/>
                      <a:lightRig rig="flood" dir="t"/>
                    </a:cell3D>
                  </a:tcPr>
                </a:tc>
                <a:tc>
                  <a:txBody>
                    <a:bodyPr/>
                    <a:lstStyle/>
                    <a:p>
                      <a:pPr algn="ctr"/>
                      <a:r>
                        <a:rPr lang="en-US" sz="2000" dirty="0" smtClean="0"/>
                        <a:t>Date </a:t>
                      </a:r>
                      <a:endParaRPr lang="en-US" sz="2000" b="1" dirty="0"/>
                    </a:p>
                  </a:txBody>
                  <a:tcPr>
                    <a:cell3D prstMaterial="dkEdge">
                      <a:bevel w="77470" h="12700" prst="softRound"/>
                      <a:lightRig rig="flood" dir="t"/>
                    </a:cell3D>
                  </a:tcPr>
                </a:tc>
                <a:tc>
                  <a:txBody>
                    <a:bodyPr/>
                    <a:lstStyle/>
                    <a:p>
                      <a:pPr algn="ctr"/>
                      <a:r>
                        <a:rPr lang="en-US" sz="2000" dirty="0" smtClean="0"/>
                        <a:t>Sunrise</a:t>
                      </a:r>
                      <a:r>
                        <a:rPr lang="en-US" sz="2000" baseline="0" dirty="0" smtClean="0"/>
                        <a:t> / Sunset</a:t>
                      </a:r>
                      <a:endParaRPr lang="en-US" sz="2000" b="1" dirty="0"/>
                    </a:p>
                  </a:txBody>
                  <a:tcPr>
                    <a:cell3D prstMaterial="dkEdge">
                      <a:bevel w="77470" h="12700" prst="softRound"/>
                      <a:lightRig rig="flood" dir="t"/>
                    </a:cell3D>
                  </a:tcPr>
                </a:tc>
              </a:tr>
              <a:tr h="370840">
                <a:tc>
                  <a:txBody>
                    <a:bodyPr/>
                    <a:lstStyle/>
                    <a:p>
                      <a:pPr algn="ctr"/>
                      <a:r>
                        <a:rPr lang="en-US" b="1" dirty="0" smtClean="0"/>
                        <a:t>1</a:t>
                      </a:r>
                      <a:endParaRPr lang="en-US" b="1" dirty="0"/>
                    </a:p>
                  </a:txBody>
                  <a:tcPr>
                    <a:cell3D prstMaterial="dkEdge">
                      <a:bevel w="77470" h="12700" prst="softRound"/>
                      <a:lightRig rig="flood" dir="t"/>
                    </a:cell3D>
                  </a:tcPr>
                </a:tc>
                <a:tc>
                  <a:txBody>
                    <a:bodyPr/>
                    <a:lstStyle/>
                    <a:p>
                      <a:r>
                        <a:rPr lang="en-US" b="1" dirty="0" smtClean="0"/>
                        <a:t>Inuvik, Northwest</a:t>
                      </a:r>
                      <a:r>
                        <a:rPr lang="en-US" b="1" baseline="0" dirty="0" smtClean="0"/>
                        <a:t> Territories</a:t>
                      </a:r>
                      <a:endParaRPr lang="en-US" b="1" dirty="0"/>
                    </a:p>
                  </a:txBody>
                  <a:tcPr>
                    <a:cell3D prstMaterial="dkEdge">
                      <a:bevel w="77470" h="12700" prst="softRound"/>
                      <a:lightRig rig="flood" dir="t"/>
                    </a:cell3D>
                  </a:tcPr>
                </a:tc>
                <a:tc>
                  <a:txBody>
                    <a:bodyPr/>
                    <a:lstStyle/>
                    <a:p>
                      <a:r>
                        <a:rPr lang="en-US" b="1" dirty="0" smtClean="0"/>
                        <a:t>Mar 18</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9:02 / 9:05</a:t>
                      </a:r>
                      <a:endParaRPr lang="en-US" b="1" dirty="0"/>
                    </a:p>
                  </a:txBody>
                  <a:tcPr>
                    <a:cell3D prstMaterial="dkEdge">
                      <a:bevel w="77470" h="12700" prst="softRound"/>
                      <a:lightRig rig="flood" dir="t"/>
                    </a:cell3D>
                  </a:tcPr>
                </a:tc>
              </a:tr>
              <a:tr h="370840">
                <a:tc>
                  <a:txBody>
                    <a:bodyPr/>
                    <a:lstStyle/>
                    <a:p>
                      <a:pPr algn="ctr"/>
                      <a:r>
                        <a:rPr lang="en-US" b="1" dirty="0" smtClean="0"/>
                        <a:t>2</a:t>
                      </a:r>
                      <a:endParaRPr lang="en-US" b="1" dirty="0"/>
                    </a:p>
                  </a:txBody>
                  <a:tcPr>
                    <a:cell3D prstMaterial="dkEdge">
                      <a:bevel w="77470" h="12700" prst="softRound"/>
                      <a:lightRig rig="flood" dir="t"/>
                    </a:cell3D>
                  </a:tcPr>
                </a:tc>
                <a:tc>
                  <a:txBody>
                    <a:bodyPr/>
                    <a:lstStyle/>
                    <a:p>
                      <a:r>
                        <a:rPr lang="en-US" b="1" dirty="0" smtClean="0"/>
                        <a:t>Anchorage, Alaska</a:t>
                      </a:r>
                      <a:endParaRPr lang="en-US" b="1" dirty="0"/>
                    </a:p>
                  </a:txBody>
                  <a:tcPr>
                    <a:cell3D prstMaterial="dkEdge">
                      <a:bevel w="77470" h="12700" prst="softRound"/>
                      <a:lightRig rig="flood" dir="t"/>
                    </a:cell3D>
                  </a:tcPr>
                </a:tc>
                <a:tc>
                  <a:txBody>
                    <a:bodyPr/>
                    <a:lstStyle/>
                    <a:p>
                      <a:r>
                        <a:rPr lang="en-US" b="1" dirty="0" smtClean="0"/>
                        <a:t>Mar</a:t>
                      </a:r>
                      <a:r>
                        <a:rPr lang="en-US" b="1" baseline="0" dirty="0" smtClean="0"/>
                        <a:t> 17</a:t>
                      </a:r>
                      <a:r>
                        <a:rPr lang="en-US" b="1" baseline="30000" dirty="0" smtClean="0"/>
                        <a:t>th</a:t>
                      </a:r>
                      <a:r>
                        <a:rPr lang="en-US" b="1" baseline="0" dirty="0" smtClean="0"/>
                        <a:t> </a:t>
                      </a:r>
                      <a:endParaRPr lang="en-US" b="1" dirty="0"/>
                    </a:p>
                  </a:txBody>
                  <a:tcPr>
                    <a:cell3D prstMaterial="dkEdge">
                      <a:bevel w="77470" h="12700" prst="softRound"/>
                      <a:lightRig rig="flood" dir="t"/>
                    </a:cell3D>
                  </a:tcPr>
                </a:tc>
                <a:tc>
                  <a:txBody>
                    <a:bodyPr/>
                    <a:lstStyle/>
                    <a:p>
                      <a:pPr algn="ctr"/>
                      <a:r>
                        <a:rPr lang="en-US" b="1" dirty="0" smtClean="0"/>
                        <a:t>8:09 / 8:07</a:t>
                      </a:r>
                      <a:endParaRPr lang="en-US" b="1" dirty="0"/>
                    </a:p>
                  </a:txBody>
                  <a:tcPr>
                    <a:cell3D prstMaterial="dkEdge">
                      <a:bevel w="77470" h="12700" prst="softRound"/>
                      <a:lightRig rig="flood" dir="t"/>
                    </a:cell3D>
                  </a:tcPr>
                </a:tc>
              </a:tr>
              <a:tr h="370840">
                <a:tc>
                  <a:txBody>
                    <a:bodyPr/>
                    <a:lstStyle/>
                    <a:p>
                      <a:pPr algn="ctr"/>
                      <a:r>
                        <a:rPr lang="en-US" b="1" dirty="0" smtClean="0"/>
                        <a:t>3</a:t>
                      </a:r>
                      <a:endParaRPr lang="en-US" b="1" dirty="0"/>
                    </a:p>
                  </a:txBody>
                  <a:tcPr>
                    <a:cell3D prstMaterial="dkEdge">
                      <a:bevel w="77470" h="12700" prst="softRound"/>
                      <a:lightRig rig="flood" dir="t"/>
                    </a:cell3D>
                  </a:tcPr>
                </a:tc>
                <a:tc>
                  <a:txBody>
                    <a:bodyPr/>
                    <a:lstStyle/>
                    <a:p>
                      <a:r>
                        <a:rPr lang="en-US" b="1" dirty="0" err="1" smtClean="0"/>
                        <a:t>Barentsburg</a:t>
                      </a:r>
                      <a:r>
                        <a:rPr lang="en-US" b="1" dirty="0" smtClean="0"/>
                        <a:t>, Norway</a:t>
                      </a:r>
                      <a:endParaRPr lang="en-US" b="1" dirty="0"/>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7:04 / 6:54</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4</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Salem,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*7:20 / 7:20</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rPr>
                        <a:t>5</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ln>
                            <a:solidFill>
                              <a:srgbClr val="0070C0"/>
                            </a:solidFill>
                          </a:ln>
                        </a:rPr>
                        <a:t>Roseburg, Oregon</a:t>
                      </a:r>
                      <a:endParaRPr lang="en-US" b="1" dirty="0">
                        <a:ln>
                          <a:solidFill>
                            <a:srgbClr val="0070C0"/>
                          </a:solidFill>
                        </a:ln>
                      </a:endParaRPr>
                    </a:p>
                  </a:txBody>
                  <a:tcPr>
                    <a:cell3D prstMaterial="dkEdge">
                      <a:bevel w="77470" h="12700" prst="softRound"/>
                      <a:lightRig rig="flood" dir="t"/>
                    </a:cell3D>
                  </a:tcPr>
                </a:tc>
                <a:tc>
                  <a:txBody>
                    <a:bodyPr/>
                    <a:lstStyle/>
                    <a:p>
                      <a:r>
                        <a:rPr lang="en-US" b="1" dirty="0" smtClean="0"/>
                        <a:t>Mar 17</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*7:22 / 7:22</a:t>
                      </a:r>
                      <a:endParaRPr lang="en-US" b="1" dirty="0"/>
                    </a:p>
                  </a:txBody>
                  <a:tcPr>
                    <a:cell3D prstMaterial="dkEdge">
                      <a:bevel w="77470" h="12700" prst="softRound"/>
                      <a:lightRig rig="flood" dir="t"/>
                    </a:cell3D>
                  </a:tcPr>
                </a:tc>
              </a:tr>
              <a:tr h="370840">
                <a:tc>
                  <a:txBody>
                    <a:bodyPr/>
                    <a:lstStyle/>
                    <a:p>
                      <a:pPr algn="ctr"/>
                      <a:r>
                        <a:rPr lang="en-US" b="1" dirty="0" smtClean="0">
                          <a:solidFill>
                            <a:srgbClr val="C00000"/>
                          </a:solidFill>
                        </a:rPr>
                        <a:t>6</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Orlando, Florida   </a:t>
                      </a:r>
                      <a:r>
                        <a:rPr lang="en-US" sz="1600" b="1" dirty="0" smtClean="0">
                          <a:ln>
                            <a:solidFill>
                              <a:sysClr val="windowText" lastClr="000000"/>
                            </a:solidFill>
                          </a:ln>
                          <a:solidFill>
                            <a:srgbClr val="C00000"/>
                          </a:solidFill>
                        </a:rPr>
                        <a:t>(Which day should be chosen for the true </a:t>
                      </a:r>
                      <a:r>
                        <a:rPr lang="en-US" sz="1600" b="1" dirty="0" err="1" smtClean="0">
                          <a:ln>
                            <a:solidFill>
                              <a:sysClr val="windowText" lastClr="000000"/>
                            </a:solidFill>
                          </a:ln>
                          <a:solidFill>
                            <a:srgbClr val="C00000"/>
                          </a:solidFill>
                        </a:rPr>
                        <a:t>equi</a:t>
                      </a:r>
                      <a:r>
                        <a:rPr lang="en-US" sz="1600" b="1" dirty="0" smtClean="0">
                          <a:ln>
                            <a:solidFill>
                              <a:sysClr val="windowText" lastClr="000000"/>
                            </a:solidFill>
                          </a:ln>
                          <a:solidFill>
                            <a:srgbClr val="C00000"/>
                          </a:solidFill>
                        </a:rPr>
                        <a:t>-LUX?)</a:t>
                      </a:r>
                      <a:endParaRPr lang="en-US" sz="1600" b="1" dirty="0">
                        <a:ln>
                          <a:solidFill>
                            <a:sysClr val="windowText" lastClr="000000"/>
                          </a:solidFill>
                        </a:ln>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Mar 15</a:t>
                      </a:r>
                      <a:r>
                        <a:rPr lang="en-US" b="1" baseline="30000" dirty="0" smtClean="0">
                          <a:solidFill>
                            <a:srgbClr val="C00000"/>
                          </a:solidFill>
                        </a:rPr>
                        <a:t>th</a:t>
                      </a:r>
                      <a:r>
                        <a:rPr lang="en-US" b="1" dirty="0" smtClean="0">
                          <a:solidFill>
                            <a:srgbClr val="C00000"/>
                          </a:solidFill>
                        </a:rPr>
                        <a:t> &amp; </a:t>
                      </a:r>
                      <a:br>
                        <a:rPr lang="en-US" b="1" dirty="0" smtClean="0">
                          <a:solidFill>
                            <a:srgbClr val="C00000"/>
                          </a:solidFill>
                        </a:rPr>
                      </a:br>
                      <a:r>
                        <a:rPr lang="en-US" b="1" dirty="0" smtClean="0">
                          <a:solidFill>
                            <a:srgbClr val="C00000"/>
                          </a:solidFill>
                        </a:rPr>
                        <a:t>Mar</a:t>
                      </a:r>
                      <a:r>
                        <a:rPr lang="en-US" b="1" baseline="0" dirty="0" smtClean="0">
                          <a:solidFill>
                            <a:srgbClr val="C00000"/>
                          </a:solidFill>
                        </a:rPr>
                        <a:t> </a:t>
                      </a:r>
                      <a:r>
                        <a:rPr lang="en-US" b="1" dirty="0" smtClean="0">
                          <a:solidFill>
                            <a:srgbClr val="C00000"/>
                          </a:solidFill>
                        </a:rPr>
                        <a:t>16</a:t>
                      </a:r>
                      <a:r>
                        <a:rPr lang="en-US" b="1" baseline="30000" dirty="0" smtClean="0">
                          <a:solidFill>
                            <a:srgbClr val="C00000"/>
                          </a:solidFill>
                        </a:rPr>
                        <a:t>th</a:t>
                      </a:r>
                      <a:endParaRPr lang="en-US" b="1" dirty="0">
                        <a:solidFill>
                          <a:srgbClr val="C00000"/>
                        </a:solidFill>
                      </a:endParaRPr>
                    </a:p>
                  </a:txBody>
                  <a:tcPr>
                    <a:cell3D prstMaterial="dkEdge">
                      <a:bevel w="77470" h="12700" prst="softRound"/>
                      <a:lightRig rig="flood" dir="t"/>
                    </a:cell3D>
                  </a:tcPr>
                </a:tc>
                <a:tc>
                  <a:txBody>
                    <a:bodyPr/>
                    <a:lstStyle/>
                    <a:p>
                      <a:pPr algn="ctr"/>
                      <a:r>
                        <a:rPr lang="en-US" b="1" dirty="0" smtClean="0">
                          <a:solidFill>
                            <a:srgbClr val="C00000"/>
                          </a:solidFill>
                        </a:rPr>
                        <a:t>7:35 / 7:34</a:t>
                      </a:r>
                    </a:p>
                    <a:p>
                      <a:pPr algn="ctr"/>
                      <a:r>
                        <a:rPr lang="en-US" b="1" dirty="0" smtClean="0">
                          <a:solidFill>
                            <a:srgbClr val="C00000"/>
                          </a:solidFill>
                        </a:rPr>
                        <a:t>7:33 / 7:34</a:t>
                      </a:r>
                      <a:endParaRPr lang="en-US" b="1" dirty="0">
                        <a:solidFill>
                          <a:srgbClr val="C00000"/>
                        </a:solidFill>
                      </a:endParaRPr>
                    </a:p>
                  </a:txBody>
                  <a:tcPr>
                    <a:cell3D prstMaterial="dkEdge">
                      <a:bevel w="77470" h="12700" prst="softRound"/>
                      <a:lightRig rig="flood" dir="t"/>
                    </a:cell3D>
                  </a:tcPr>
                </a:tc>
              </a:tr>
              <a:tr h="370840">
                <a:tc>
                  <a:txBody>
                    <a:bodyPr/>
                    <a:lstStyle/>
                    <a:p>
                      <a:pPr algn="ctr"/>
                      <a:r>
                        <a:rPr lang="en-US" b="1" dirty="0" smtClean="0"/>
                        <a:t>7</a:t>
                      </a:r>
                      <a:endParaRPr lang="en-US" b="1" dirty="0"/>
                    </a:p>
                  </a:txBody>
                  <a:tcPr>
                    <a:cell3D prstMaterial="dkEdge">
                      <a:bevel w="77470" h="12700" prst="softRound"/>
                      <a:lightRig rig="flood" dir="t"/>
                    </a:cell3D>
                  </a:tcPr>
                </a:tc>
                <a:tc>
                  <a:txBody>
                    <a:bodyPr/>
                    <a:lstStyle/>
                    <a:p>
                      <a:r>
                        <a:rPr lang="en-US" b="1" dirty="0" smtClean="0"/>
                        <a:t>Jerusalem, Israel</a:t>
                      </a:r>
                      <a:endParaRPr lang="en-US" b="1" dirty="0"/>
                    </a:p>
                  </a:txBody>
                  <a:tcPr>
                    <a:cell3D prstMaterial="dkEdge">
                      <a:bevel w="77470" h="12700" prst="softRound"/>
                      <a:lightRig rig="flood" dir="t"/>
                    </a:cell3D>
                  </a:tcPr>
                </a:tc>
                <a:tc>
                  <a:txBody>
                    <a:bodyPr/>
                    <a:lstStyle/>
                    <a:p>
                      <a:r>
                        <a:rPr lang="en-US" b="1" dirty="0" smtClean="0"/>
                        <a:t>Mar 16</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5:46 / 5:47 </a:t>
                      </a:r>
                      <a:endParaRPr lang="en-US" b="1" dirty="0"/>
                    </a:p>
                  </a:txBody>
                  <a:tcPr>
                    <a:cell3D prstMaterial="dkEdge">
                      <a:bevel w="77470" h="12700" prst="softRound"/>
                      <a:lightRig rig="flood" dir="t"/>
                    </a:cell3D>
                  </a:tcPr>
                </a:tc>
              </a:tr>
              <a:tr h="370840">
                <a:tc>
                  <a:txBody>
                    <a:bodyPr/>
                    <a:lstStyle/>
                    <a:p>
                      <a:pPr algn="ctr"/>
                      <a:r>
                        <a:rPr lang="en-US" b="1" dirty="0" smtClean="0"/>
                        <a:t>8</a:t>
                      </a:r>
                      <a:endParaRPr lang="en-US" b="1" dirty="0"/>
                    </a:p>
                  </a:txBody>
                  <a:tcPr>
                    <a:cell3D prstMaterial="dkEdge">
                      <a:bevel w="77470" h="12700" prst="softRound"/>
                      <a:lightRig rig="flood" dir="t"/>
                    </a:cell3D>
                  </a:tcPr>
                </a:tc>
                <a:tc>
                  <a:txBody>
                    <a:bodyPr/>
                    <a:lstStyle/>
                    <a:p>
                      <a:r>
                        <a:rPr lang="en-US" b="1" dirty="0" smtClean="0"/>
                        <a:t>Mexico</a:t>
                      </a:r>
                      <a:r>
                        <a:rPr lang="en-US" b="1" baseline="0" dirty="0" smtClean="0"/>
                        <a:t> City, Mexico</a:t>
                      </a:r>
                      <a:endParaRPr lang="en-US" b="1" dirty="0"/>
                    </a:p>
                  </a:txBody>
                  <a:tcPr>
                    <a:cell3D prstMaterial="dkEdge">
                      <a:bevel w="77470" h="12700" prst="softRound"/>
                      <a:lightRig rig="flood" dir="t"/>
                    </a:cell3D>
                  </a:tcPr>
                </a:tc>
                <a:tc>
                  <a:txBody>
                    <a:bodyPr/>
                    <a:lstStyle/>
                    <a:p>
                      <a:r>
                        <a:rPr lang="en-US" b="1" dirty="0" smtClean="0"/>
                        <a:t>Mar 14</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*6:45 / 6:45 </a:t>
                      </a:r>
                      <a:endParaRPr lang="en-US" b="1" dirty="0"/>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9</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Panama  </a:t>
                      </a:r>
                      <a:r>
                        <a:rPr lang="en-US" sz="1600" b="1" dirty="0" smtClean="0">
                          <a:ln>
                            <a:solidFill>
                              <a:sysClr val="windowText" lastClr="000000"/>
                            </a:solidFill>
                          </a:ln>
                          <a:solidFill>
                            <a:srgbClr val="C00000"/>
                          </a:solidFill>
                        </a:rPr>
                        <a:t>(Which day is the true equilux?)</a:t>
                      </a:r>
                      <a:endParaRPr lang="en-US" sz="1600"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5-6-7</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*6:29 / 6:29 </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ln>
                            <a:solidFill>
                              <a:srgbClr val="0070C0"/>
                            </a:solidFill>
                          </a:ln>
                          <a:solidFill>
                            <a:schemeClr val="accent6">
                              <a:lumMod val="50000"/>
                            </a:schemeClr>
                          </a:solidFill>
                        </a:rPr>
                        <a:t>10</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ln>
                            <a:solidFill>
                              <a:srgbClr val="0070C0"/>
                            </a:solidFill>
                          </a:ln>
                          <a:solidFill>
                            <a:schemeClr val="accent6">
                              <a:lumMod val="50000"/>
                            </a:schemeClr>
                          </a:solidFill>
                        </a:rPr>
                        <a:t>Cape Town, South Africa</a:t>
                      </a:r>
                      <a:endParaRPr lang="en-US" b="1" dirty="0">
                        <a:ln>
                          <a:solidFill>
                            <a:srgbClr val="0070C0"/>
                          </a:solidFill>
                        </a:ln>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23</a:t>
                      </a:r>
                      <a:r>
                        <a:rPr lang="en-US" b="1" baseline="30000" dirty="0" smtClean="0">
                          <a:solidFill>
                            <a:schemeClr val="accent6">
                              <a:lumMod val="50000"/>
                            </a:schemeClr>
                          </a:solidFill>
                        </a:rPr>
                        <a:t>rd</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*6:52 / 6:52</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11</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Sydney, Australia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7:04 / 6:54</a:t>
                      </a:r>
                      <a:endParaRPr lang="en-US" b="1" dirty="0">
                        <a:solidFill>
                          <a:schemeClr val="accent6">
                            <a:lumMod val="50000"/>
                          </a:schemeClr>
                        </a:solidFill>
                      </a:endParaRPr>
                    </a:p>
                  </a:txBody>
                  <a:tcPr>
                    <a:cell3D prstMaterial="dkEdge">
                      <a:bevel w="77470" h="12700" prst="softRound"/>
                      <a:lightRig rig="flood" dir="t"/>
                    </a:cell3D>
                  </a:tcPr>
                </a:tc>
              </a:tr>
              <a:tr h="370840">
                <a:tc>
                  <a:txBody>
                    <a:bodyPr/>
                    <a:lstStyle/>
                    <a:p>
                      <a:pPr algn="ctr"/>
                      <a:r>
                        <a:rPr lang="en-US" b="1" dirty="0" smtClean="0">
                          <a:solidFill>
                            <a:schemeClr val="accent6">
                              <a:lumMod val="50000"/>
                            </a:schemeClr>
                          </a:solidFill>
                        </a:rPr>
                        <a:t>12</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Stanley, Falkland Islands (S America)</a:t>
                      </a:r>
                      <a:endParaRPr lang="en-US" b="1" dirty="0">
                        <a:solidFill>
                          <a:schemeClr val="accent6">
                            <a:lumMod val="50000"/>
                          </a:schemeClr>
                        </a:solidFill>
                      </a:endParaRPr>
                    </a:p>
                  </a:txBody>
                  <a:tcPr>
                    <a:cell3D prstMaterial="dkEdge">
                      <a:bevel w="77470" h="12700" prst="softRound"/>
                      <a:lightRig rig="flood" dir="t"/>
                    </a:cell3D>
                  </a:tcPr>
                </a:tc>
                <a:tc>
                  <a:txBody>
                    <a:bodyPr/>
                    <a:lstStyle/>
                    <a:p>
                      <a:r>
                        <a:rPr lang="en-US" b="1" dirty="0" smtClean="0">
                          <a:solidFill>
                            <a:schemeClr val="accent6">
                              <a:lumMod val="50000"/>
                            </a:schemeClr>
                          </a:solidFill>
                        </a:rPr>
                        <a:t>Mar 29</a:t>
                      </a:r>
                      <a:r>
                        <a:rPr lang="en-US" b="1" baseline="30000" dirty="0" smtClean="0">
                          <a:solidFill>
                            <a:schemeClr val="accent6">
                              <a:lumMod val="50000"/>
                            </a:schemeClr>
                          </a:solidFill>
                        </a:rPr>
                        <a:t>th</a:t>
                      </a:r>
                      <a:r>
                        <a:rPr lang="en-US" b="1" dirty="0" smtClean="0">
                          <a:solidFill>
                            <a:schemeClr val="accent6">
                              <a:lumMod val="50000"/>
                            </a:schemeClr>
                          </a:solidFill>
                        </a:rPr>
                        <a:t> </a:t>
                      </a:r>
                      <a:endParaRPr lang="en-US" b="1" dirty="0">
                        <a:solidFill>
                          <a:schemeClr val="accent6">
                            <a:lumMod val="50000"/>
                          </a:schemeClr>
                        </a:solidFill>
                      </a:endParaRPr>
                    </a:p>
                  </a:txBody>
                  <a:tcPr>
                    <a:cell3D prstMaterial="dkEdge">
                      <a:bevel w="77470" h="12700" prst="softRound"/>
                      <a:lightRig rig="flood" dir="t"/>
                    </a:cell3D>
                  </a:tcPr>
                </a:tc>
                <a:tc>
                  <a:txBody>
                    <a:bodyPr/>
                    <a:lstStyle/>
                    <a:p>
                      <a:pPr algn="ctr"/>
                      <a:r>
                        <a:rPr lang="en-US" b="1" dirty="0" smtClean="0">
                          <a:solidFill>
                            <a:schemeClr val="accent6">
                              <a:lumMod val="50000"/>
                            </a:schemeClr>
                          </a:solidFill>
                        </a:rPr>
                        <a:t>7:06 / 6:43</a:t>
                      </a:r>
                      <a:endParaRPr lang="en-US" b="1" dirty="0">
                        <a:solidFill>
                          <a:schemeClr val="accent6">
                            <a:lumMod val="50000"/>
                          </a:schemeClr>
                        </a:solidFill>
                      </a:endParaRPr>
                    </a:p>
                  </a:txBody>
                  <a:tcPr>
                    <a:cell3D prstMaterial="dkEdge">
                      <a:bevel w="77470" h="12700" prst="softRound"/>
                      <a:lightRig rig="flood" dir="t"/>
                    </a:cell3D>
                  </a:tcPr>
                </a:tc>
              </a:tr>
            </a:tbl>
          </a:graphicData>
        </a:graphic>
      </p:graphicFrame>
      <p:sp>
        <p:nvSpPr>
          <p:cNvPr id="4" name="Slide Number Placeholder 3"/>
          <p:cNvSpPr>
            <a:spLocks noGrp="1"/>
          </p:cNvSpPr>
          <p:nvPr>
            <p:ph type="sldNum" sz="quarter" idx="12"/>
          </p:nvPr>
        </p:nvSpPr>
        <p:spPr/>
        <p:txBody>
          <a:bodyPr/>
          <a:lstStyle/>
          <a:p>
            <a:fld id="{E8A709BF-5144-4E0C-93F2-78512D165852}" type="slidenum">
              <a:rPr lang="en-US" smtClean="0"/>
              <a:t>57</a:t>
            </a:fld>
            <a:endParaRPr lang="en-US"/>
          </a:p>
        </p:txBody>
      </p:sp>
      <p:sp>
        <p:nvSpPr>
          <p:cNvPr id="6" name="Title 1"/>
          <p:cNvSpPr>
            <a:spLocks noGrp="1"/>
          </p:cNvSpPr>
          <p:nvPr>
            <p:ph type="title"/>
          </p:nvPr>
        </p:nvSpPr>
        <p:spPr>
          <a:xfrm>
            <a:off x="76200" y="-152400"/>
            <a:ext cx="7467600" cy="914400"/>
          </a:xfrm>
        </p:spPr>
        <p:txBody>
          <a:bodyPr>
            <a:normAutofit/>
            <a:scene3d>
              <a:camera prst="orthographicFront"/>
              <a:lightRig rig="threePt" dir="t"/>
            </a:scene3d>
            <a:sp3d extrusionH="57150">
              <a:bevelT w="38100" h="38100"/>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2018 World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equi</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a:t>
            </a:r>
            <a:r>
              <a:rPr lang="en-US"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lux</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rPr>
              <a:t> tour</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28600">
                  <a:schemeClr val="accent3">
                    <a:satMod val="175000"/>
                    <a:alpha val="40000"/>
                  </a:schemeClr>
                </a:glow>
                <a:reflection blurRad="12700" stA="28000" endPos="45000" dist="1000" dir="5400000" sy="-100000" algn="bl" rotWithShape="0"/>
              </a:effectLst>
            </a:endParaRPr>
          </a:p>
        </p:txBody>
      </p:sp>
      <p:pic>
        <p:nvPicPr>
          <p:cNvPr id="7" name="Picture 4" descr="C:\Users\Rae\Desktop\moon sliver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604" y="-22225"/>
            <a:ext cx="1516062" cy="1165225"/>
          </a:xfrm>
          <a:prstGeom prst="ellipse">
            <a:avLst/>
          </a:prstGeom>
          <a:ln>
            <a:noFill/>
          </a:ln>
          <a:effectLst>
            <a:glow rad="635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693665"/>
            <a:ext cx="6461760"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Is </a:t>
            </a:r>
            <a:r>
              <a:rPr lang="en-US" b="1" dirty="0" err="1" smtClean="0">
                <a:solidFill>
                  <a:schemeClr val="accent3">
                    <a:lumMod val="50000"/>
                  </a:schemeClr>
                </a:solidFill>
              </a:rPr>
              <a:t>equi</a:t>
            </a:r>
            <a:r>
              <a:rPr lang="en-US" b="1" dirty="0" smtClean="0">
                <a:solidFill>
                  <a:schemeClr val="accent3">
                    <a:lumMod val="50000"/>
                  </a:schemeClr>
                </a:solidFill>
              </a:rPr>
              <a:t>-lux on Mar 17</a:t>
            </a:r>
            <a:r>
              <a:rPr lang="en-US" b="1" baseline="30000" dirty="0" smtClean="0">
                <a:solidFill>
                  <a:schemeClr val="accent3">
                    <a:lumMod val="50000"/>
                  </a:schemeClr>
                </a:solidFill>
              </a:rPr>
              <a:t>th</a:t>
            </a:r>
            <a:r>
              <a:rPr lang="en-US" b="1" dirty="0">
                <a:solidFill>
                  <a:schemeClr val="accent3">
                    <a:lumMod val="50000"/>
                  </a:schemeClr>
                </a:solidFill>
              </a:rPr>
              <a:t> </a:t>
            </a:r>
            <a:r>
              <a:rPr lang="en-US" b="1" dirty="0" smtClean="0">
                <a:solidFill>
                  <a:schemeClr val="accent3">
                    <a:lumMod val="50000"/>
                  </a:schemeClr>
                </a:solidFill>
              </a:rPr>
              <a:t>all over the world?  (Sliver Moon: Mar 18</a:t>
            </a:r>
            <a:r>
              <a:rPr lang="en-US" b="1" baseline="30000" dirty="0" smtClean="0">
                <a:solidFill>
                  <a:schemeClr val="accent3">
                    <a:lumMod val="50000"/>
                  </a:schemeClr>
                </a:solidFill>
              </a:rPr>
              <a:t>th</a:t>
            </a:r>
            <a:r>
              <a:rPr lang="en-US" b="1" dirty="0" smtClean="0">
                <a:solidFill>
                  <a:schemeClr val="accent3">
                    <a:lumMod val="50000"/>
                  </a:schemeClr>
                </a:solidFill>
              </a:rPr>
              <a:t>)  </a:t>
            </a:r>
            <a:endParaRPr lang="en-US" b="1" dirty="0">
              <a:solidFill>
                <a:schemeClr val="accent3">
                  <a:lumMod val="50000"/>
                </a:schemeClr>
              </a:solidFill>
            </a:endParaRPr>
          </a:p>
        </p:txBody>
      </p:sp>
      <p:sp>
        <p:nvSpPr>
          <p:cNvPr id="11" name="TextBox 10"/>
          <p:cNvSpPr txBox="1"/>
          <p:nvPr/>
        </p:nvSpPr>
        <p:spPr>
          <a:xfrm>
            <a:off x="990600" y="6330295"/>
            <a:ext cx="7086600" cy="461665"/>
          </a:xfrm>
          <a:prstGeom prst="rect">
            <a:avLst/>
          </a:prstGeom>
          <a:solidFill>
            <a:schemeClr val="bg1">
              <a:lumMod val="85000"/>
              <a:alpha val="70000"/>
            </a:schemeClr>
          </a:solidFill>
          <a:ln>
            <a:solidFill>
              <a:srgbClr val="C00000"/>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sz="2400" b="1" dirty="0" smtClean="0">
                <a:solidFill>
                  <a:srgbClr val="C00000"/>
                </a:solidFill>
              </a:rPr>
              <a:t>Only 5 of the 12 have identical sunrise/sunset times! </a:t>
            </a:r>
            <a:endParaRPr lang="en-US" sz="2400" b="1" dirty="0">
              <a:solidFill>
                <a:srgbClr val="C00000"/>
              </a:solidFill>
            </a:endParaRPr>
          </a:p>
        </p:txBody>
      </p:sp>
    </p:spTree>
    <p:extLst>
      <p:ext uri="{BB962C8B-B14F-4D97-AF65-F5344CB8AC3E}">
        <p14:creationId xmlns:p14="http://schemas.microsoft.com/office/powerpoint/2010/main" val="13446558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296400" cy="914400"/>
          </a:xfrm>
        </p:spPr>
        <p:txBody>
          <a:bodyPr>
            <a:normAutofit/>
            <a:scene3d>
              <a:camera prst="orthographicFront"/>
              <a:lightRig rig="threePt" dir="t"/>
            </a:scene3d>
            <a:sp3d extrusionH="57150">
              <a:bevelT w="38100" h="38100"/>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Pick Your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equi</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-LUX in March 2018!</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8A709BF-5144-4E0C-93F2-78512D165852}" type="slidenum">
              <a:rPr lang="en-US" smtClean="0"/>
              <a:t>58</a:t>
            </a:fld>
            <a:endParaRPr lang="en-US"/>
          </a:p>
        </p:txBody>
      </p:sp>
      <p:pic>
        <p:nvPicPr>
          <p:cNvPr id="4098" name="Picture 2" descr="C:\Users\Rae\Desktop\tz.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143000"/>
            <a:ext cx="8991600" cy="4764536"/>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40753" y="2514600"/>
            <a:ext cx="692285" cy="369332"/>
          </a:xfrm>
          <a:prstGeom prst="rect">
            <a:avLst/>
          </a:prstGeom>
          <a:solidFill>
            <a:schemeClr val="bg1">
              <a:lumMod val="85000"/>
              <a:alpha val="70000"/>
            </a:schemeClr>
          </a:solidFill>
          <a:ln>
            <a:solidFill>
              <a:schemeClr val="tx1"/>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b="1" dirty="0" smtClean="0"/>
              <a:t>17</a:t>
            </a:r>
            <a:r>
              <a:rPr lang="en-US" b="1" baseline="30000" dirty="0" smtClean="0"/>
              <a:t>th</a:t>
            </a:r>
            <a:r>
              <a:rPr lang="en-US" b="1" dirty="0" smtClean="0"/>
              <a:t> </a:t>
            </a:r>
            <a:endParaRPr lang="en-US" b="1" dirty="0"/>
          </a:p>
        </p:txBody>
      </p:sp>
      <p:sp>
        <p:nvSpPr>
          <p:cNvPr id="8" name="TextBox 7"/>
          <p:cNvSpPr txBox="1"/>
          <p:nvPr/>
        </p:nvSpPr>
        <p:spPr>
          <a:xfrm>
            <a:off x="1447800" y="3974068"/>
            <a:ext cx="781456" cy="369332"/>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b="1" dirty="0" smtClean="0">
                <a:solidFill>
                  <a:schemeClr val="bg1"/>
                </a:solidFill>
              </a:rPr>
              <a:t>5-6-7!</a:t>
            </a:r>
            <a:endParaRPr lang="en-US" b="1" dirty="0">
              <a:solidFill>
                <a:schemeClr val="bg1"/>
              </a:solidFill>
            </a:endParaRPr>
          </a:p>
        </p:txBody>
      </p:sp>
      <p:sp>
        <p:nvSpPr>
          <p:cNvPr id="9" name="TextBox 8"/>
          <p:cNvSpPr txBox="1"/>
          <p:nvPr/>
        </p:nvSpPr>
        <p:spPr>
          <a:xfrm>
            <a:off x="4378257" y="1143000"/>
            <a:ext cx="692285" cy="369332"/>
          </a:xfrm>
          <a:prstGeom prst="rect">
            <a:avLst/>
          </a:prstGeom>
          <a:solidFill>
            <a:schemeClr val="bg1">
              <a:lumMod val="85000"/>
              <a:alpha val="70000"/>
            </a:schemeClr>
          </a:solidFill>
          <a:ln>
            <a:solidFill>
              <a:schemeClr val="tx1"/>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b="1" dirty="0" smtClean="0"/>
              <a:t>17</a:t>
            </a:r>
            <a:r>
              <a:rPr lang="en-US" b="1" baseline="30000" dirty="0" smtClean="0"/>
              <a:t>th</a:t>
            </a:r>
            <a:r>
              <a:rPr lang="en-US" b="1" dirty="0" smtClean="0"/>
              <a:t> </a:t>
            </a:r>
            <a:endParaRPr lang="en-US" b="1" dirty="0"/>
          </a:p>
        </p:txBody>
      </p:sp>
      <p:sp>
        <p:nvSpPr>
          <p:cNvPr id="10" name="TextBox 9"/>
          <p:cNvSpPr txBox="1"/>
          <p:nvPr/>
        </p:nvSpPr>
        <p:spPr>
          <a:xfrm>
            <a:off x="990600" y="2971800"/>
            <a:ext cx="692285" cy="369332"/>
          </a:xfrm>
          <a:prstGeom prst="rect">
            <a:avLst/>
          </a:prstGeom>
          <a:solidFill>
            <a:schemeClr val="bg1">
              <a:lumMod val="85000"/>
              <a:alpha val="70000"/>
            </a:schemeClr>
          </a:solidFill>
          <a:ln>
            <a:solidFill>
              <a:schemeClr val="tx1"/>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b="1" dirty="0" smtClean="0"/>
              <a:t>17</a:t>
            </a:r>
            <a:r>
              <a:rPr lang="en-US" b="1" baseline="30000" dirty="0" smtClean="0"/>
              <a:t>th</a:t>
            </a:r>
            <a:r>
              <a:rPr lang="en-US" b="1" dirty="0" smtClean="0"/>
              <a:t> </a:t>
            </a:r>
            <a:endParaRPr lang="en-US" b="1" dirty="0"/>
          </a:p>
        </p:txBody>
      </p:sp>
      <p:sp>
        <p:nvSpPr>
          <p:cNvPr id="11" name="TextBox 10"/>
          <p:cNvSpPr txBox="1"/>
          <p:nvPr/>
        </p:nvSpPr>
        <p:spPr>
          <a:xfrm>
            <a:off x="228600" y="6169146"/>
            <a:ext cx="7551338" cy="461665"/>
          </a:xfrm>
          <a:prstGeom prst="rect">
            <a:avLst/>
          </a:prstGeom>
          <a:solidFill>
            <a:schemeClr val="bg1">
              <a:lumMod val="85000"/>
              <a:alpha val="70000"/>
            </a:schemeClr>
          </a:solidFill>
          <a:ln>
            <a:solidFill>
              <a:srgbClr val="C00000"/>
            </a:solidFill>
          </a:ln>
          <a:effectLst>
            <a:glow rad="228600">
              <a:schemeClr val="accent2">
                <a:satMod val="175000"/>
                <a:alpha val="40000"/>
              </a:schemeClr>
            </a:glow>
          </a:effectLst>
          <a:scene3d>
            <a:camera prst="orthographicFront"/>
            <a:lightRig rig="threePt" dir="t"/>
          </a:scene3d>
          <a:sp3d>
            <a:bevelT/>
          </a:sp3d>
        </p:spPr>
        <p:txBody>
          <a:bodyPr wrap="square" rtlCol="0">
            <a:spAutoFit/>
            <a:sp3d extrusionH="57150">
              <a:bevelT w="38100" h="38100"/>
            </a:sp3d>
          </a:bodyPr>
          <a:lstStyle/>
          <a:p>
            <a:pPr algn="ctr"/>
            <a:r>
              <a:rPr lang="en-US" sz="2400" b="1" dirty="0" smtClean="0">
                <a:solidFill>
                  <a:srgbClr val="C00000"/>
                </a:solidFill>
              </a:rPr>
              <a:t>Most </a:t>
            </a:r>
            <a:r>
              <a:rPr lang="en-US" sz="2400" b="1" dirty="0" err="1" smtClean="0">
                <a:solidFill>
                  <a:srgbClr val="C00000"/>
                </a:solidFill>
              </a:rPr>
              <a:t>equi</a:t>
            </a:r>
            <a:r>
              <a:rPr lang="en-US" sz="2400" b="1" dirty="0" smtClean="0">
                <a:solidFill>
                  <a:srgbClr val="C00000"/>
                </a:solidFill>
              </a:rPr>
              <a:t>-</a:t>
            </a:r>
            <a:r>
              <a:rPr lang="en-US" sz="2400" b="1" u="sng" dirty="0" smtClean="0">
                <a:solidFill>
                  <a:srgbClr val="C00000"/>
                </a:solidFill>
              </a:rPr>
              <a:t>LUX</a:t>
            </a:r>
            <a:r>
              <a:rPr lang="en-US" sz="2400" b="1" dirty="0" smtClean="0">
                <a:solidFill>
                  <a:srgbClr val="C00000"/>
                </a:solidFill>
              </a:rPr>
              <a:t> feast calendars have </a:t>
            </a:r>
            <a:r>
              <a:rPr lang="en-US" sz="2400" b="1" i="1" dirty="0" smtClean="0">
                <a:solidFill>
                  <a:srgbClr val="C00000"/>
                </a:solidFill>
              </a:rPr>
              <a:t>tequfah</a:t>
            </a:r>
            <a:r>
              <a:rPr lang="en-US" sz="2400" b="1" dirty="0" smtClean="0">
                <a:solidFill>
                  <a:srgbClr val="C00000"/>
                </a:solidFill>
              </a:rPr>
              <a:t> on Mar 17</a:t>
            </a:r>
            <a:r>
              <a:rPr lang="en-US" sz="2400" b="1" baseline="30000" dirty="0" smtClean="0">
                <a:solidFill>
                  <a:srgbClr val="C00000"/>
                </a:solidFill>
              </a:rPr>
              <a:t>th</a:t>
            </a:r>
            <a:r>
              <a:rPr lang="en-US" sz="2400" b="1" dirty="0" smtClean="0">
                <a:solidFill>
                  <a:srgbClr val="C00000"/>
                </a:solidFill>
              </a:rPr>
              <a:t>.</a:t>
            </a:r>
            <a:endParaRPr lang="en-US" sz="2400" b="1" dirty="0">
              <a:solidFill>
                <a:srgbClr val="C00000"/>
              </a:solidFill>
            </a:endParaRPr>
          </a:p>
        </p:txBody>
      </p:sp>
      <p:sp>
        <p:nvSpPr>
          <p:cNvPr id="12" name="TextBox 11"/>
          <p:cNvSpPr txBox="1"/>
          <p:nvPr/>
        </p:nvSpPr>
        <p:spPr>
          <a:xfrm>
            <a:off x="1143000" y="3524269"/>
            <a:ext cx="592535" cy="369332"/>
          </a:xfrm>
          <a:prstGeom prst="rect">
            <a:avLst/>
          </a:prstGeom>
          <a:solidFill>
            <a:schemeClr val="accent1">
              <a:lumMod val="40000"/>
              <a:lumOff val="60000"/>
              <a:alpha val="70000"/>
            </a:schemeClr>
          </a:solidFill>
          <a:ln>
            <a:solidFill>
              <a:schemeClr val="accent1">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lumMod val="50000"/>
                  </a:schemeClr>
                </a:solidFill>
              </a:rPr>
              <a:t>14</a:t>
            </a:r>
            <a:r>
              <a:rPr lang="en-US" b="1" baseline="30000" dirty="0" smtClean="0">
                <a:solidFill>
                  <a:schemeClr val="accent1">
                    <a:lumMod val="50000"/>
                  </a:schemeClr>
                </a:solidFill>
              </a:rPr>
              <a:t>th</a:t>
            </a:r>
            <a:r>
              <a:rPr lang="en-US" b="1" dirty="0" smtClean="0">
                <a:solidFill>
                  <a:schemeClr val="accent1">
                    <a:lumMod val="50000"/>
                  </a:schemeClr>
                </a:solidFill>
              </a:rPr>
              <a:t> </a:t>
            </a:r>
            <a:endParaRPr lang="en-US" b="1" dirty="0">
              <a:solidFill>
                <a:schemeClr val="accent1">
                  <a:lumMod val="50000"/>
                </a:schemeClr>
              </a:solidFill>
            </a:endParaRPr>
          </a:p>
        </p:txBody>
      </p:sp>
      <p:sp>
        <p:nvSpPr>
          <p:cNvPr id="13" name="TextBox 12"/>
          <p:cNvSpPr txBox="1"/>
          <p:nvPr/>
        </p:nvSpPr>
        <p:spPr>
          <a:xfrm>
            <a:off x="2100907" y="5397602"/>
            <a:ext cx="590144" cy="369332"/>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b="1" dirty="0" smtClean="0">
                <a:solidFill>
                  <a:schemeClr val="bg1"/>
                </a:solidFill>
              </a:rPr>
              <a:t>29</a:t>
            </a:r>
            <a:r>
              <a:rPr lang="en-US" b="1" baseline="30000" dirty="0" smtClean="0">
                <a:solidFill>
                  <a:schemeClr val="bg1"/>
                </a:solidFill>
              </a:rPr>
              <a:t>th</a:t>
            </a:r>
            <a:r>
              <a:rPr lang="en-US" b="1" dirty="0" smtClean="0">
                <a:solidFill>
                  <a:schemeClr val="bg1"/>
                </a:solidFill>
              </a:rPr>
              <a:t> </a:t>
            </a:r>
            <a:endParaRPr lang="en-US" b="1" dirty="0">
              <a:solidFill>
                <a:schemeClr val="bg1"/>
              </a:solidFill>
            </a:endParaRPr>
          </a:p>
        </p:txBody>
      </p:sp>
      <p:sp>
        <p:nvSpPr>
          <p:cNvPr id="14" name="TextBox 13"/>
          <p:cNvSpPr txBox="1"/>
          <p:nvPr/>
        </p:nvSpPr>
        <p:spPr>
          <a:xfrm>
            <a:off x="7543800" y="5168872"/>
            <a:ext cx="590144" cy="369332"/>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b="1" dirty="0" smtClean="0">
                <a:solidFill>
                  <a:schemeClr val="bg1"/>
                </a:solidFill>
              </a:rPr>
              <a:t>29</a:t>
            </a:r>
            <a:r>
              <a:rPr lang="en-US" b="1" baseline="30000" dirty="0" smtClean="0">
                <a:solidFill>
                  <a:schemeClr val="bg1"/>
                </a:solidFill>
              </a:rPr>
              <a:t>th</a:t>
            </a:r>
            <a:r>
              <a:rPr lang="en-US" b="1" dirty="0" smtClean="0">
                <a:solidFill>
                  <a:schemeClr val="bg1"/>
                </a:solidFill>
              </a:rPr>
              <a:t> </a:t>
            </a:r>
            <a:endParaRPr lang="en-US" b="1" dirty="0">
              <a:solidFill>
                <a:schemeClr val="bg1"/>
              </a:solidFill>
            </a:endParaRPr>
          </a:p>
        </p:txBody>
      </p:sp>
      <p:sp>
        <p:nvSpPr>
          <p:cNvPr id="15" name="TextBox 14"/>
          <p:cNvSpPr txBox="1"/>
          <p:nvPr/>
        </p:nvSpPr>
        <p:spPr>
          <a:xfrm>
            <a:off x="2314462" y="3200400"/>
            <a:ext cx="962137" cy="369332"/>
          </a:xfrm>
          <a:prstGeom prst="rect">
            <a:avLst/>
          </a:prstGeom>
          <a:solidFill>
            <a:schemeClr val="bg2">
              <a:lumMod val="90000"/>
              <a:alpha val="70000"/>
            </a:schemeClr>
          </a:solidFill>
          <a:ln w="28575">
            <a:solidFill>
              <a:schemeClr val="bg2">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bg2">
                    <a:lumMod val="50000"/>
                  </a:schemeClr>
                </a:solidFill>
              </a:rPr>
              <a:t>15/16</a:t>
            </a:r>
            <a:r>
              <a:rPr lang="en-US" b="1" baseline="30000" dirty="0" smtClean="0">
                <a:solidFill>
                  <a:schemeClr val="bg2">
                    <a:lumMod val="50000"/>
                  </a:schemeClr>
                </a:solidFill>
              </a:rPr>
              <a:t>th</a:t>
            </a:r>
            <a:r>
              <a:rPr lang="en-US" b="1" dirty="0" smtClean="0">
                <a:solidFill>
                  <a:schemeClr val="bg2">
                    <a:lumMod val="50000"/>
                  </a:schemeClr>
                </a:solidFill>
              </a:rPr>
              <a:t> </a:t>
            </a:r>
            <a:r>
              <a:rPr lang="en-US" b="1" dirty="0" smtClean="0">
                <a:solidFill>
                  <a:schemeClr val="accent1">
                    <a:lumMod val="50000"/>
                  </a:schemeClr>
                </a:solidFill>
              </a:rPr>
              <a:t> </a:t>
            </a:r>
            <a:endParaRPr lang="en-US" b="1" dirty="0">
              <a:solidFill>
                <a:schemeClr val="accent1">
                  <a:lumMod val="50000"/>
                </a:schemeClr>
              </a:solidFill>
            </a:endParaRPr>
          </a:p>
        </p:txBody>
      </p:sp>
      <p:sp>
        <p:nvSpPr>
          <p:cNvPr id="16" name="TextBox 15"/>
          <p:cNvSpPr txBox="1"/>
          <p:nvPr/>
        </p:nvSpPr>
        <p:spPr>
          <a:xfrm>
            <a:off x="5257799" y="3144055"/>
            <a:ext cx="647609" cy="369332"/>
          </a:xfrm>
          <a:prstGeom prst="rect">
            <a:avLst/>
          </a:prstGeom>
          <a:solidFill>
            <a:schemeClr val="bg2">
              <a:lumMod val="90000"/>
              <a:alpha val="70000"/>
            </a:schemeClr>
          </a:solidFill>
          <a:ln w="38100">
            <a:solidFill>
              <a:schemeClr val="bg2">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bg2">
                    <a:lumMod val="50000"/>
                  </a:schemeClr>
                </a:solidFill>
              </a:rPr>
              <a:t>16</a:t>
            </a:r>
            <a:r>
              <a:rPr lang="en-US" b="1" baseline="30000" dirty="0" smtClean="0">
                <a:solidFill>
                  <a:schemeClr val="bg2">
                    <a:lumMod val="50000"/>
                  </a:schemeClr>
                </a:solidFill>
              </a:rPr>
              <a:t>th</a:t>
            </a:r>
            <a:r>
              <a:rPr lang="en-US" b="1" dirty="0" smtClean="0">
                <a:solidFill>
                  <a:schemeClr val="accent1">
                    <a:lumMod val="50000"/>
                  </a:schemeClr>
                </a:solidFill>
              </a:rPr>
              <a:t> </a:t>
            </a:r>
            <a:endParaRPr lang="en-US" b="1" dirty="0">
              <a:solidFill>
                <a:schemeClr val="accent1">
                  <a:lumMod val="50000"/>
                </a:schemeClr>
              </a:solidFill>
            </a:endParaRPr>
          </a:p>
        </p:txBody>
      </p:sp>
      <p:sp>
        <p:nvSpPr>
          <p:cNvPr id="17" name="TextBox 16"/>
          <p:cNvSpPr txBox="1"/>
          <p:nvPr/>
        </p:nvSpPr>
        <p:spPr>
          <a:xfrm>
            <a:off x="4572000" y="5105400"/>
            <a:ext cx="590144" cy="369332"/>
          </a:xfrm>
          <a:prstGeom prst="rect">
            <a:avLst/>
          </a:prstGeom>
          <a:solidFill>
            <a:srgbClr val="C00000">
              <a:alpha val="70000"/>
            </a:srgbClr>
          </a:solidFill>
          <a:scene3d>
            <a:camera prst="orthographicFront"/>
            <a:lightRig rig="threePt" dir="t"/>
          </a:scene3d>
          <a:sp3d>
            <a:bevelT/>
          </a:sp3d>
        </p:spPr>
        <p:txBody>
          <a:bodyPr wrap="square" rtlCol="0">
            <a:spAutoFit/>
            <a:sp3d/>
          </a:bodyPr>
          <a:lstStyle/>
          <a:p>
            <a:pPr algn="ctr"/>
            <a:r>
              <a:rPr lang="en-US" b="1" dirty="0" smtClean="0">
                <a:solidFill>
                  <a:schemeClr val="bg1"/>
                </a:solidFill>
              </a:rPr>
              <a:t>23</a:t>
            </a:r>
            <a:r>
              <a:rPr lang="en-US" b="1" baseline="30000" dirty="0" smtClean="0">
                <a:solidFill>
                  <a:schemeClr val="bg1"/>
                </a:solidFill>
              </a:rPr>
              <a:t>rd</a:t>
            </a:r>
            <a:r>
              <a:rPr lang="en-US" b="1" dirty="0" smtClean="0">
                <a:solidFill>
                  <a:schemeClr val="bg1"/>
                </a:solidFill>
              </a:rPr>
              <a:t> </a:t>
            </a:r>
            <a:endParaRPr lang="en-US" b="1" dirty="0">
              <a:solidFill>
                <a:schemeClr val="bg1"/>
              </a:solidFill>
            </a:endParaRPr>
          </a:p>
        </p:txBody>
      </p:sp>
      <p:sp>
        <p:nvSpPr>
          <p:cNvPr id="18" name="TextBox 17"/>
          <p:cNvSpPr txBox="1"/>
          <p:nvPr/>
        </p:nvSpPr>
        <p:spPr>
          <a:xfrm>
            <a:off x="514395" y="1676400"/>
            <a:ext cx="647609"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18</a:t>
            </a:r>
            <a:r>
              <a:rPr lang="en-US" b="1" baseline="30000" dirty="0" smtClean="0">
                <a:solidFill>
                  <a:schemeClr val="accent3">
                    <a:lumMod val="50000"/>
                  </a:schemeClr>
                </a:solidFill>
              </a:rPr>
              <a:t>th</a:t>
            </a:r>
            <a:r>
              <a:rPr lang="en-US" b="1" dirty="0" smtClean="0">
                <a:solidFill>
                  <a:schemeClr val="accent3">
                    <a:lumMod val="50000"/>
                  </a:schemeClr>
                </a:solidFill>
              </a:rPr>
              <a:t> </a:t>
            </a:r>
            <a:endParaRPr lang="en-US" b="1" dirty="0">
              <a:solidFill>
                <a:schemeClr val="accent3">
                  <a:lumMod val="50000"/>
                </a:schemeClr>
              </a:solidFill>
            </a:endParaRPr>
          </a:p>
        </p:txBody>
      </p:sp>
      <p:pic>
        <p:nvPicPr>
          <p:cNvPr id="4100" name="Picture 4" descr="C:\Users\Rae\Desktop\moon sliver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6604" y="822960"/>
            <a:ext cx="1516062" cy="1165225"/>
          </a:xfrm>
          <a:prstGeom prst="ellipse">
            <a:avLst/>
          </a:prstGeom>
          <a:ln>
            <a:noFill/>
          </a:ln>
          <a:effectLst>
            <a:glow rad="63500">
              <a:schemeClr val="accent3">
                <a:satMod val="175000"/>
                <a:alpha val="40000"/>
              </a:schemeClr>
            </a:glow>
            <a:softEdge rad="112500"/>
          </a:effectLst>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650070" y="1906708"/>
            <a:ext cx="1189130" cy="369332"/>
          </a:xfrm>
          <a:prstGeom prst="rect">
            <a:avLst/>
          </a:prstGeom>
          <a:solidFill>
            <a:schemeClr val="accent3">
              <a:alpha val="70000"/>
            </a:schemeClr>
          </a:solidFill>
          <a:ln>
            <a:solidFill>
              <a:schemeClr val="accent3">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3">
                    <a:lumMod val="50000"/>
                  </a:schemeClr>
                </a:solidFill>
              </a:rPr>
              <a:t>Mar 18</a:t>
            </a:r>
            <a:r>
              <a:rPr lang="en-US" b="1" baseline="30000" dirty="0" smtClean="0">
                <a:solidFill>
                  <a:schemeClr val="accent3">
                    <a:lumMod val="50000"/>
                  </a:schemeClr>
                </a:solidFill>
              </a:rPr>
              <a:t>th</a:t>
            </a:r>
            <a:r>
              <a:rPr lang="en-US" b="1" dirty="0" smtClean="0">
                <a:solidFill>
                  <a:schemeClr val="accent3">
                    <a:lumMod val="50000"/>
                  </a:schemeClr>
                </a:solidFill>
              </a:rPr>
              <a:t> </a:t>
            </a:r>
            <a:endParaRPr lang="en-US" b="1" dirty="0">
              <a:solidFill>
                <a:schemeClr val="accent3">
                  <a:lumMod val="50000"/>
                </a:schemeClr>
              </a:solidFill>
            </a:endParaRPr>
          </a:p>
        </p:txBody>
      </p:sp>
      <p:pic>
        <p:nvPicPr>
          <p:cNvPr id="14338" name="Picture 2" descr="C:\Users\Rae\Pictures\confused ma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3644" y="2524760"/>
            <a:ext cx="2594004" cy="1727461"/>
          </a:xfrm>
          <a:prstGeom prst="ellipse">
            <a:avLst/>
          </a:prstGeom>
          <a:ln w="190500" cap="rnd">
            <a:solidFill>
              <a:schemeClr val="accent2">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2" name="Picture 5"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25000" y="5582268"/>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3"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27370" y="5474732"/>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943600" y="3733800"/>
            <a:ext cx="2994241" cy="794265"/>
          </a:xfrm>
          <a:prstGeom prst="rect">
            <a:avLst/>
          </a:prstGeom>
          <a:noFill/>
        </p:spPr>
        <p:txBody>
          <a:bodyPr wrap="square" lIns="91440" tIns="45720" rIns="91440" bIns="45720">
            <a:prstTxWarp prst="textArchDown">
              <a:avLst/>
            </a:prstTxWarp>
            <a:spAutoFit/>
          </a:bodyPr>
          <a:lstStyle/>
          <a:p>
            <a:pPr algn="ct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2400" b="1" dirty="0" smtClean="0">
                <a:ln w="12700">
                  <a:solidFill>
                    <a:schemeClr val="tx2">
                      <a:satMod val="155000"/>
                    </a:schemeClr>
                  </a:solidFill>
                  <a:prstDash val="solid"/>
                </a:ln>
                <a:solidFill>
                  <a:schemeClr val="accent2">
                    <a:lumMod val="50000"/>
                  </a:schemeClr>
                </a:solidFill>
                <a:effectLst>
                  <a:outerShdw blurRad="41275" dist="20320" dir="1800000" algn="tl" rotWithShape="0">
                    <a:srgbClr val="000000">
                      <a:alpha val="40000"/>
                    </a:srgbClr>
                  </a:outerShdw>
                </a:effectLst>
                <a:latin typeface="Comic Sans MS" pitchFamily="66" charset="0"/>
              </a:rPr>
              <a:t>Is there something </a:t>
            </a:r>
            <a:br>
              <a:rPr lang="en-US" sz="2400" b="1" dirty="0" smtClean="0">
                <a:ln w="12700">
                  <a:solidFill>
                    <a:schemeClr val="tx2">
                      <a:satMod val="155000"/>
                    </a:schemeClr>
                  </a:solidFill>
                  <a:prstDash val="solid"/>
                </a:ln>
                <a:solidFill>
                  <a:schemeClr val="accent2">
                    <a:lumMod val="50000"/>
                  </a:schemeClr>
                </a:solidFill>
                <a:effectLst>
                  <a:outerShdw blurRad="41275" dist="20320" dir="1800000" algn="tl" rotWithShape="0">
                    <a:srgbClr val="000000">
                      <a:alpha val="40000"/>
                    </a:srgbClr>
                  </a:outerShdw>
                </a:effectLst>
                <a:latin typeface="Comic Sans MS" pitchFamily="66" charset="0"/>
              </a:rPr>
            </a:br>
            <a:r>
              <a:rPr lang="en-US" sz="2400" b="1" dirty="0" smtClean="0">
                <a:ln w="12700">
                  <a:solidFill>
                    <a:schemeClr val="tx2">
                      <a:satMod val="155000"/>
                    </a:schemeClr>
                  </a:solidFill>
                  <a:prstDash val="solid"/>
                </a:ln>
                <a:solidFill>
                  <a:schemeClr val="accent2">
                    <a:lumMod val="50000"/>
                  </a:schemeClr>
                </a:solidFill>
                <a:effectLst>
                  <a:outerShdw blurRad="41275" dist="20320" dir="1800000" algn="tl" rotWithShape="0">
                    <a:srgbClr val="000000">
                      <a:alpha val="40000"/>
                    </a:srgbClr>
                  </a:outerShdw>
                </a:effectLst>
                <a:latin typeface="Comic Sans MS" pitchFamily="66" charset="0"/>
              </a:rPr>
              <a:t>wrong with this picture? </a:t>
            </a:r>
            <a:endParaRPr lang="en-US" sz="2400" b="1" cap="none" spc="0" dirty="0">
              <a:ln w="12700">
                <a:solidFill>
                  <a:schemeClr val="tx2">
                    <a:satMod val="155000"/>
                  </a:schemeClr>
                </a:solidFill>
                <a:prstDash val="solid"/>
              </a:ln>
              <a:solidFill>
                <a:schemeClr val="accent2">
                  <a:lumMod val="50000"/>
                </a:schemeClr>
              </a:solidFill>
              <a:effectLst>
                <a:outerShdw blurRad="41275" dist="20320" dir="1800000" algn="tl" rotWithShape="0">
                  <a:srgbClr val="000000">
                    <a:alpha val="40000"/>
                  </a:srgbClr>
                </a:outerShdw>
              </a:effectLst>
              <a:latin typeface="Comic Sans MS" pitchFamily="66" charset="0"/>
            </a:endParaRPr>
          </a:p>
        </p:txBody>
      </p:sp>
    </p:spTree>
    <p:extLst>
      <p:ext uri="{BB962C8B-B14F-4D97-AF65-F5344CB8AC3E}">
        <p14:creationId xmlns:p14="http://schemas.microsoft.com/office/powerpoint/2010/main" val="979051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7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10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100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entr" presetSubtype="0" fill="hold" grpId="0" nodeType="afterEffect">
                                  <p:stCondLst>
                                    <p:cond delay="1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down)">
                                      <p:cBhvr>
                                        <p:cTn id="68" dur="580">
                                          <p:stCondLst>
                                            <p:cond delay="0"/>
                                          </p:stCondLst>
                                        </p:cTn>
                                        <p:tgtEl>
                                          <p:spTgt spid="8"/>
                                        </p:tgtEl>
                                      </p:cBhvr>
                                    </p:animEffect>
                                    <p:anim calcmode="lin" valueType="num">
                                      <p:cBhvr>
                                        <p:cTn id="6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4" dur="26">
                                          <p:stCondLst>
                                            <p:cond delay="650"/>
                                          </p:stCondLst>
                                        </p:cTn>
                                        <p:tgtEl>
                                          <p:spTgt spid="8"/>
                                        </p:tgtEl>
                                      </p:cBhvr>
                                      <p:to x="100000" y="60000"/>
                                    </p:animScale>
                                    <p:animScale>
                                      <p:cBhvr>
                                        <p:cTn id="75" dur="166" decel="50000">
                                          <p:stCondLst>
                                            <p:cond delay="676"/>
                                          </p:stCondLst>
                                        </p:cTn>
                                        <p:tgtEl>
                                          <p:spTgt spid="8"/>
                                        </p:tgtEl>
                                      </p:cBhvr>
                                      <p:to x="100000" y="100000"/>
                                    </p:animScale>
                                    <p:animScale>
                                      <p:cBhvr>
                                        <p:cTn id="76" dur="26">
                                          <p:stCondLst>
                                            <p:cond delay="1312"/>
                                          </p:stCondLst>
                                        </p:cTn>
                                        <p:tgtEl>
                                          <p:spTgt spid="8"/>
                                        </p:tgtEl>
                                      </p:cBhvr>
                                      <p:to x="100000" y="80000"/>
                                    </p:animScale>
                                    <p:animScale>
                                      <p:cBhvr>
                                        <p:cTn id="77" dur="166" decel="50000">
                                          <p:stCondLst>
                                            <p:cond delay="1338"/>
                                          </p:stCondLst>
                                        </p:cTn>
                                        <p:tgtEl>
                                          <p:spTgt spid="8"/>
                                        </p:tgtEl>
                                      </p:cBhvr>
                                      <p:to x="100000" y="100000"/>
                                    </p:animScale>
                                    <p:animScale>
                                      <p:cBhvr>
                                        <p:cTn id="78" dur="26">
                                          <p:stCondLst>
                                            <p:cond delay="1642"/>
                                          </p:stCondLst>
                                        </p:cTn>
                                        <p:tgtEl>
                                          <p:spTgt spid="8"/>
                                        </p:tgtEl>
                                      </p:cBhvr>
                                      <p:to x="100000" y="90000"/>
                                    </p:animScale>
                                    <p:animScale>
                                      <p:cBhvr>
                                        <p:cTn id="79" dur="166" decel="50000">
                                          <p:stCondLst>
                                            <p:cond delay="1668"/>
                                          </p:stCondLst>
                                        </p:cTn>
                                        <p:tgtEl>
                                          <p:spTgt spid="8"/>
                                        </p:tgtEl>
                                      </p:cBhvr>
                                      <p:to x="100000" y="100000"/>
                                    </p:animScale>
                                    <p:animScale>
                                      <p:cBhvr>
                                        <p:cTn id="80" dur="26">
                                          <p:stCondLst>
                                            <p:cond delay="1808"/>
                                          </p:stCondLst>
                                        </p:cTn>
                                        <p:tgtEl>
                                          <p:spTgt spid="8"/>
                                        </p:tgtEl>
                                      </p:cBhvr>
                                      <p:to x="100000" y="95000"/>
                                    </p:animScale>
                                    <p:animScale>
                                      <p:cBhvr>
                                        <p:cTn id="81" dur="166" decel="50000">
                                          <p:stCondLst>
                                            <p:cond delay="1834"/>
                                          </p:stCondLst>
                                        </p:cTn>
                                        <p:tgtEl>
                                          <p:spTgt spid="8"/>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grpId="0" nodeType="click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wipe(down)">
                                      <p:cBhvr>
                                        <p:cTn id="86" dur="580">
                                          <p:stCondLst>
                                            <p:cond delay="0"/>
                                          </p:stCondLst>
                                        </p:cTn>
                                        <p:tgtEl>
                                          <p:spTgt spid="17"/>
                                        </p:tgtEl>
                                      </p:cBhvr>
                                    </p:animEffect>
                                    <p:anim calcmode="lin" valueType="num">
                                      <p:cBhvr>
                                        <p:cTn id="87"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2" dur="26">
                                          <p:stCondLst>
                                            <p:cond delay="650"/>
                                          </p:stCondLst>
                                        </p:cTn>
                                        <p:tgtEl>
                                          <p:spTgt spid="17"/>
                                        </p:tgtEl>
                                      </p:cBhvr>
                                      <p:to x="100000" y="60000"/>
                                    </p:animScale>
                                    <p:animScale>
                                      <p:cBhvr>
                                        <p:cTn id="93" dur="166" decel="50000">
                                          <p:stCondLst>
                                            <p:cond delay="676"/>
                                          </p:stCondLst>
                                        </p:cTn>
                                        <p:tgtEl>
                                          <p:spTgt spid="17"/>
                                        </p:tgtEl>
                                      </p:cBhvr>
                                      <p:to x="100000" y="100000"/>
                                    </p:animScale>
                                    <p:animScale>
                                      <p:cBhvr>
                                        <p:cTn id="94" dur="26">
                                          <p:stCondLst>
                                            <p:cond delay="1312"/>
                                          </p:stCondLst>
                                        </p:cTn>
                                        <p:tgtEl>
                                          <p:spTgt spid="17"/>
                                        </p:tgtEl>
                                      </p:cBhvr>
                                      <p:to x="100000" y="80000"/>
                                    </p:animScale>
                                    <p:animScale>
                                      <p:cBhvr>
                                        <p:cTn id="95" dur="166" decel="50000">
                                          <p:stCondLst>
                                            <p:cond delay="1338"/>
                                          </p:stCondLst>
                                        </p:cTn>
                                        <p:tgtEl>
                                          <p:spTgt spid="17"/>
                                        </p:tgtEl>
                                      </p:cBhvr>
                                      <p:to x="100000" y="100000"/>
                                    </p:animScale>
                                    <p:animScale>
                                      <p:cBhvr>
                                        <p:cTn id="96" dur="26">
                                          <p:stCondLst>
                                            <p:cond delay="1642"/>
                                          </p:stCondLst>
                                        </p:cTn>
                                        <p:tgtEl>
                                          <p:spTgt spid="17"/>
                                        </p:tgtEl>
                                      </p:cBhvr>
                                      <p:to x="100000" y="90000"/>
                                    </p:animScale>
                                    <p:animScale>
                                      <p:cBhvr>
                                        <p:cTn id="97" dur="166" decel="50000">
                                          <p:stCondLst>
                                            <p:cond delay="1668"/>
                                          </p:stCondLst>
                                        </p:cTn>
                                        <p:tgtEl>
                                          <p:spTgt spid="17"/>
                                        </p:tgtEl>
                                      </p:cBhvr>
                                      <p:to x="100000" y="100000"/>
                                    </p:animScale>
                                    <p:animScale>
                                      <p:cBhvr>
                                        <p:cTn id="98" dur="26">
                                          <p:stCondLst>
                                            <p:cond delay="1808"/>
                                          </p:stCondLst>
                                        </p:cTn>
                                        <p:tgtEl>
                                          <p:spTgt spid="17"/>
                                        </p:tgtEl>
                                      </p:cBhvr>
                                      <p:to x="100000" y="95000"/>
                                    </p:animScale>
                                    <p:animScale>
                                      <p:cBhvr>
                                        <p:cTn id="99" dur="166" decel="50000">
                                          <p:stCondLst>
                                            <p:cond delay="1834"/>
                                          </p:stCondLst>
                                        </p:cTn>
                                        <p:tgtEl>
                                          <p:spTgt spid="17"/>
                                        </p:tgtEl>
                                      </p:cBhvr>
                                      <p:to x="100000" y="100000"/>
                                    </p:animScale>
                                  </p:childTnLst>
                                </p:cTn>
                              </p:par>
                            </p:childTnLst>
                          </p:cTn>
                        </p:par>
                      </p:childTnLst>
                    </p:cTn>
                  </p:par>
                  <p:par>
                    <p:cTn id="100" fill="hold">
                      <p:stCondLst>
                        <p:cond delay="indefinite"/>
                      </p:stCondLst>
                      <p:childTnLst>
                        <p:par>
                          <p:cTn id="101" fill="hold">
                            <p:stCondLst>
                              <p:cond delay="0"/>
                            </p:stCondLst>
                            <p:childTnLst>
                              <p:par>
                                <p:cTn id="102" presetID="26" presetClass="entr" presetSubtype="0" fill="hold" grpId="0" nodeType="click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ipe(down)">
                                      <p:cBhvr>
                                        <p:cTn id="104" dur="580">
                                          <p:stCondLst>
                                            <p:cond delay="0"/>
                                          </p:stCondLst>
                                        </p:cTn>
                                        <p:tgtEl>
                                          <p:spTgt spid="13"/>
                                        </p:tgtEl>
                                      </p:cBhvr>
                                    </p:animEffect>
                                    <p:anim calcmode="lin" valueType="num">
                                      <p:cBhvr>
                                        <p:cTn id="10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0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0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10" dur="26">
                                          <p:stCondLst>
                                            <p:cond delay="650"/>
                                          </p:stCondLst>
                                        </p:cTn>
                                        <p:tgtEl>
                                          <p:spTgt spid="13"/>
                                        </p:tgtEl>
                                      </p:cBhvr>
                                      <p:to x="100000" y="60000"/>
                                    </p:animScale>
                                    <p:animScale>
                                      <p:cBhvr>
                                        <p:cTn id="111" dur="166" decel="50000">
                                          <p:stCondLst>
                                            <p:cond delay="676"/>
                                          </p:stCondLst>
                                        </p:cTn>
                                        <p:tgtEl>
                                          <p:spTgt spid="13"/>
                                        </p:tgtEl>
                                      </p:cBhvr>
                                      <p:to x="100000" y="100000"/>
                                    </p:animScale>
                                    <p:animScale>
                                      <p:cBhvr>
                                        <p:cTn id="112" dur="26">
                                          <p:stCondLst>
                                            <p:cond delay="1312"/>
                                          </p:stCondLst>
                                        </p:cTn>
                                        <p:tgtEl>
                                          <p:spTgt spid="13"/>
                                        </p:tgtEl>
                                      </p:cBhvr>
                                      <p:to x="100000" y="80000"/>
                                    </p:animScale>
                                    <p:animScale>
                                      <p:cBhvr>
                                        <p:cTn id="113" dur="166" decel="50000">
                                          <p:stCondLst>
                                            <p:cond delay="1338"/>
                                          </p:stCondLst>
                                        </p:cTn>
                                        <p:tgtEl>
                                          <p:spTgt spid="13"/>
                                        </p:tgtEl>
                                      </p:cBhvr>
                                      <p:to x="100000" y="100000"/>
                                    </p:animScale>
                                    <p:animScale>
                                      <p:cBhvr>
                                        <p:cTn id="114" dur="26">
                                          <p:stCondLst>
                                            <p:cond delay="1642"/>
                                          </p:stCondLst>
                                        </p:cTn>
                                        <p:tgtEl>
                                          <p:spTgt spid="13"/>
                                        </p:tgtEl>
                                      </p:cBhvr>
                                      <p:to x="100000" y="90000"/>
                                    </p:animScale>
                                    <p:animScale>
                                      <p:cBhvr>
                                        <p:cTn id="115" dur="166" decel="50000">
                                          <p:stCondLst>
                                            <p:cond delay="1668"/>
                                          </p:stCondLst>
                                        </p:cTn>
                                        <p:tgtEl>
                                          <p:spTgt spid="13"/>
                                        </p:tgtEl>
                                      </p:cBhvr>
                                      <p:to x="100000" y="100000"/>
                                    </p:animScale>
                                    <p:animScale>
                                      <p:cBhvr>
                                        <p:cTn id="116" dur="26">
                                          <p:stCondLst>
                                            <p:cond delay="1808"/>
                                          </p:stCondLst>
                                        </p:cTn>
                                        <p:tgtEl>
                                          <p:spTgt spid="13"/>
                                        </p:tgtEl>
                                      </p:cBhvr>
                                      <p:to x="100000" y="95000"/>
                                    </p:animScale>
                                    <p:animScale>
                                      <p:cBhvr>
                                        <p:cTn id="117" dur="166" decel="50000">
                                          <p:stCondLst>
                                            <p:cond delay="1834"/>
                                          </p:stCondLst>
                                        </p:cTn>
                                        <p:tgtEl>
                                          <p:spTgt spid="13"/>
                                        </p:tgtEl>
                                      </p:cBhvr>
                                      <p:to x="100000" y="100000"/>
                                    </p:animScale>
                                  </p:childTnLst>
                                </p:cTn>
                              </p:par>
                            </p:childTnLst>
                          </p:cTn>
                        </p:par>
                        <p:par>
                          <p:cTn id="118" fill="hold">
                            <p:stCondLst>
                              <p:cond delay="2000"/>
                            </p:stCondLst>
                            <p:childTnLst>
                              <p:par>
                                <p:cTn id="119" presetID="26" presetClass="entr" presetSubtype="0" fill="hold" grpId="0" nodeType="after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down)">
                                      <p:cBhvr>
                                        <p:cTn id="121" dur="580">
                                          <p:stCondLst>
                                            <p:cond delay="0"/>
                                          </p:stCondLst>
                                        </p:cTn>
                                        <p:tgtEl>
                                          <p:spTgt spid="14"/>
                                        </p:tgtEl>
                                      </p:cBhvr>
                                    </p:animEffect>
                                    <p:anim calcmode="lin" valueType="num">
                                      <p:cBhvr>
                                        <p:cTn id="12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7" dur="26">
                                          <p:stCondLst>
                                            <p:cond delay="650"/>
                                          </p:stCondLst>
                                        </p:cTn>
                                        <p:tgtEl>
                                          <p:spTgt spid="14"/>
                                        </p:tgtEl>
                                      </p:cBhvr>
                                      <p:to x="100000" y="60000"/>
                                    </p:animScale>
                                    <p:animScale>
                                      <p:cBhvr>
                                        <p:cTn id="128" dur="166" decel="50000">
                                          <p:stCondLst>
                                            <p:cond delay="676"/>
                                          </p:stCondLst>
                                        </p:cTn>
                                        <p:tgtEl>
                                          <p:spTgt spid="14"/>
                                        </p:tgtEl>
                                      </p:cBhvr>
                                      <p:to x="100000" y="100000"/>
                                    </p:animScale>
                                    <p:animScale>
                                      <p:cBhvr>
                                        <p:cTn id="129" dur="26">
                                          <p:stCondLst>
                                            <p:cond delay="1312"/>
                                          </p:stCondLst>
                                        </p:cTn>
                                        <p:tgtEl>
                                          <p:spTgt spid="14"/>
                                        </p:tgtEl>
                                      </p:cBhvr>
                                      <p:to x="100000" y="80000"/>
                                    </p:animScale>
                                    <p:animScale>
                                      <p:cBhvr>
                                        <p:cTn id="130" dur="166" decel="50000">
                                          <p:stCondLst>
                                            <p:cond delay="1338"/>
                                          </p:stCondLst>
                                        </p:cTn>
                                        <p:tgtEl>
                                          <p:spTgt spid="14"/>
                                        </p:tgtEl>
                                      </p:cBhvr>
                                      <p:to x="100000" y="100000"/>
                                    </p:animScale>
                                    <p:animScale>
                                      <p:cBhvr>
                                        <p:cTn id="131" dur="26">
                                          <p:stCondLst>
                                            <p:cond delay="1642"/>
                                          </p:stCondLst>
                                        </p:cTn>
                                        <p:tgtEl>
                                          <p:spTgt spid="14"/>
                                        </p:tgtEl>
                                      </p:cBhvr>
                                      <p:to x="100000" y="90000"/>
                                    </p:animScale>
                                    <p:animScale>
                                      <p:cBhvr>
                                        <p:cTn id="132" dur="166" decel="50000">
                                          <p:stCondLst>
                                            <p:cond delay="1668"/>
                                          </p:stCondLst>
                                        </p:cTn>
                                        <p:tgtEl>
                                          <p:spTgt spid="14"/>
                                        </p:tgtEl>
                                      </p:cBhvr>
                                      <p:to x="100000" y="100000"/>
                                    </p:animScale>
                                    <p:animScale>
                                      <p:cBhvr>
                                        <p:cTn id="133" dur="26">
                                          <p:stCondLst>
                                            <p:cond delay="1808"/>
                                          </p:stCondLst>
                                        </p:cTn>
                                        <p:tgtEl>
                                          <p:spTgt spid="14"/>
                                        </p:tgtEl>
                                      </p:cBhvr>
                                      <p:to x="100000" y="95000"/>
                                    </p:animScale>
                                    <p:animScale>
                                      <p:cBhvr>
                                        <p:cTn id="134" dur="166" decel="50000">
                                          <p:stCondLst>
                                            <p:cond delay="1834"/>
                                          </p:stCondLst>
                                        </p:cTn>
                                        <p:tgtEl>
                                          <p:spTgt spid="14"/>
                                        </p:tgtEl>
                                      </p:cBhvr>
                                      <p:to x="100000" y="100000"/>
                                    </p:animScale>
                                  </p:childTnLst>
                                </p:cTn>
                              </p:par>
                              <p:par>
                                <p:cTn id="135" presetID="21" presetClass="entr" presetSubtype="1" fill="hold" nodeType="withEffect">
                                  <p:stCondLst>
                                    <p:cond delay="2000"/>
                                  </p:stCondLst>
                                  <p:childTnLst>
                                    <p:set>
                                      <p:cBhvr>
                                        <p:cTn id="136" dur="1" fill="hold">
                                          <p:stCondLst>
                                            <p:cond delay="0"/>
                                          </p:stCondLst>
                                        </p:cTn>
                                        <p:tgtEl>
                                          <p:spTgt spid="14338"/>
                                        </p:tgtEl>
                                        <p:attrNameLst>
                                          <p:attrName>style.visibility</p:attrName>
                                        </p:attrNameLst>
                                      </p:cBhvr>
                                      <p:to>
                                        <p:strVal val="visible"/>
                                      </p:to>
                                    </p:set>
                                    <p:animEffect transition="in" filter="wheel(1)">
                                      <p:cBhvr>
                                        <p:cTn id="137" dur="2000"/>
                                        <p:tgtEl>
                                          <p:spTgt spid="14338"/>
                                        </p:tgtEl>
                                      </p:cBhvr>
                                    </p:animEffect>
                                  </p:childTnLst>
                                </p:cTn>
                              </p:par>
                            </p:childTnLst>
                          </p:cTn>
                        </p:par>
                        <p:par>
                          <p:cTn id="138" fill="hold">
                            <p:stCondLst>
                              <p:cond delay="6000"/>
                            </p:stCondLst>
                            <p:childTnLst>
                              <p:par>
                                <p:cTn id="139" presetID="22" presetClass="entr" presetSubtype="8" fill="hold" grpId="0" nodeType="afterEffect">
                                  <p:stCondLst>
                                    <p:cond delay="0"/>
                                  </p:stCondLst>
                                  <p:childTnLst>
                                    <p:set>
                                      <p:cBhvr>
                                        <p:cTn id="140" dur="1" fill="hold">
                                          <p:stCondLst>
                                            <p:cond delay="0"/>
                                          </p:stCondLst>
                                        </p:cTn>
                                        <p:tgtEl>
                                          <p:spTgt spid="5"/>
                                        </p:tgtEl>
                                        <p:attrNameLst>
                                          <p:attrName>style.visibility</p:attrName>
                                        </p:attrNameLst>
                                      </p:cBhvr>
                                      <p:to>
                                        <p:strVal val="visible"/>
                                      </p:to>
                                    </p:set>
                                    <p:animEffect transition="in" filter="wipe(left)">
                                      <p:cBhvr>
                                        <p:cTn id="141"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1" grpId="0" animBg="1"/>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9000">
              <a:schemeClr val="bg2">
                <a:lumMod val="75000"/>
                <a:alpha val="77000"/>
              </a:schemeClr>
            </a:gs>
            <a:gs pos="47000">
              <a:schemeClr val="accent6">
                <a:lumMod val="40000"/>
                <a:lumOff val="60000"/>
              </a:schemeClr>
            </a:gs>
            <a:gs pos="83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400" y="1524000"/>
            <a:ext cx="4533718" cy="5257800"/>
          </a:xfrm>
        </p:spPr>
        <p:txBody>
          <a:bodyPr>
            <a:noAutofit/>
          </a:bodyPr>
          <a:lstStyle/>
          <a:p>
            <a:r>
              <a:rPr lang="en-US" sz="2200" b="1" dirty="0" smtClean="0">
                <a:solidFill>
                  <a:srgbClr val="002060"/>
                </a:solidFill>
              </a:rPr>
              <a:t>A simple study in the Scriptures will detect the counterfeit and deal with it effectively.  There needs to be a proper study of the terms: </a:t>
            </a:r>
          </a:p>
          <a:p>
            <a:pPr marL="342900" indent="-342900">
              <a:buAutoNum type="arabicPeriod"/>
            </a:pPr>
            <a:r>
              <a:rPr lang="en-US" sz="2200" b="1" dirty="0" smtClean="0">
                <a:solidFill>
                  <a:schemeClr val="accent2">
                    <a:lumMod val="50000"/>
                  </a:schemeClr>
                </a:solidFill>
              </a:rPr>
              <a:t>“evening” &amp; “morning”</a:t>
            </a:r>
            <a:br>
              <a:rPr lang="en-US" sz="2200" b="1" dirty="0" smtClean="0">
                <a:solidFill>
                  <a:schemeClr val="accent2">
                    <a:lumMod val="50000"/>
                  </a:schemeClr>
                </a:solidFill>
              </a:rPr>
            </a:br>
            <a:r>
              <a:rPr lang="en-US" sz="2200" b="1" dirty="0" smtClean="0">
                <a:solidFill>
                  <a:schemeClr val="accent2">
                    <a:lumMod val="50000"/>
                  </a:schemeClr>
                </a:solidFill>
              </a:rPr>
              <a:t>This will give a good understanding for the twilights, showing that the Scriptural definition for these twilights places this part of the 24 hour cycle “with” the Light Season.</a:t>
            </a:r>
          </a:p>
          <a:p>
            <a:pPr marL="342900" indent="-342900">
              <a:buFont typeface="Arial" pitchFamily="34" charset="0"/>
              <a:buAutoNum type="arabicPeriod"/>
            </a:pPr>
            <a:r>
              <a:rPr lang="en-US" sz="2200" b="1" dirty="0">
                <a:solidFill>
                  <a:srgbClr val="002060"/>
                </a:solidFill>
              </a:rPr>
              <a:t>When “twilights” are counted as part of the </a:t>
            </a:r>
            <a:r>
              <a:rPr lang="en-US" sz="2200" b="1" dirty="0" smtClean="0">
                <a:solidFill>
                  <a:srgbClr val="002060"/>
                </a:solidFill>
              </a:rPr>
              <a:t>Light </a:t>
            </a:r>
            <a:r>
              <a:rPr lang="en-US" sz="2200" b="1" dirty="0">
                <a:solidFill>
                  <a:srgbClr val="002060"/>
                </a:solidFill>
              </a:rPr>
              <a:t>Season, </a:t>
            </a:r>
            <a:r>
              <a:rPr lang="en-US" sz="2200" b="1" dirty="0" err="1">
                <a:solidFill>
                  <a:srgbClr val="002060"/>
                </a:solidFill>
              </a:rPr>
              <a:t>equi</a:t>
            </a:r>
            <a:r>
              <a:rPr lang="en-US" sz="2200" b="1" dirty="0">
                <a:solidFill>
                  <a:srgbClr val="002060"/>
                </a:solidFill>
              </a:rPr>
              <a:t>-</a:t>
            </a:r>
            <a:r>
              <a:rPr lang="en-US" sz="2200" b="1" u="sng" dirty="0">
                <a:solidFill>
                  <a:srgbClr val="002060"/>
                </a:solidFill>
              </a:rPr>
              <a:t>LUX</a:t>
            </a:r>
            <a:r>
              <a:rPr lang="en-US" sz="2200" b="1" dirty="0">
                <a:solidFill>
                  <a:srgbClr val="002060"/>
                </a:solidFill>
              </a:rPr>
              <a:t> </a:t>
            </a:r>
            <a:r>
              <a:rPr lang="en-US" sz="2200" b="1" u="sng" dirty="0">
                <a:solidFill>
                  <a:srgbClr val="002060"/>
                </a:solidFill>
              </a:rPr>
              <a:t>no longer aligns with a single thing in Scripture</a:t>
            </a:r>
            <a:r>
              <a:rPr lang="en-US" sz="2200" b="1" dirty="0" smtClean="0">
                <a:solidFill>
                  <a:srgbClr val="002060"/>
                </a:solidFill>
              </a:rPr>
              <a:t>. </a:t>
            </a:r>
          </a:p>
        </p:txBody>
      </p:sp>
      <p:sp>
        <p:nvSpPr>
          <p:cNvPr id="5" name="Slide Number Placeholder 4"/>
          <p:cNvSpPr>
            <a:spLocks noGrp="1"/>
          </p:cNvSpPr>
          <p:nvPr>
            <p:ph type="sldNum" sz="quarter" idx="12"/>
          </p:nvPr>
        </p:nvSpPr>
        <p:spPr/>
        <p:txBody>
          <a:bodyPr/>
          <a:lstStyle/>
          <a:p>
            <a:fld id="{E8A709BF-5144-4E0C-93F2-78512D165852}" type="slidenum">
              <a:rPr lang="en-US" smtClean="0"/>
              <a:t>59</a:t>
            </a:fld>
            <a:endParaRPr lang="en-US"/>
          </a:p>
        </p:txBody>
      </p:sp>
      <p:pic>
        <p:nvPicPr>
          <p:cNvPr id="5122" name="Picture 2" descr="C:\Users\Rae\Desktop\look in bible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6118" y="1600201"/>
            <a:ext cx="4229281" cy="2209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0" y="0"/>
            <a:ext cx="9144000" cy="153888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r>
              <a:rPr lang="en-US" sz="54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Problem #4 ~ </a:t>
            </a:r>
            <a:r>
              <a:rPr lang="en-US" sz="40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Poor Bible Study                                          </a:t>
            </a:r>
            <a:br>
              <a:rPr lang="en-US" sz="40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br>
            <a:r>
              <a:rPr lang="en-US" sz="40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                      of the word “evening”</a:t>
            </a:r>
            <a:endParaRPr lang="en-US" sz="4000" b="1" cap="none" spc="0" dirty="0">
              <a:ln w="11430"/>
              <a:solidFill>
                <a:schemeClr val="accent2">
                  <a:lumMod val="50000"/>
                </a:schemeClr>
              </a:solidFill>
              <a:effectLst>
                <a:outerShdw blurRad="50800" dist="39000" dir="5460000" algn="tl">
                  <a:srgbClr val="000000">
                    <a:alpha val="38000"/>
                  </a:srgbClr>
                </a:outerShdw>
              </a:effectLst>
              <a:latin typeface="Kristen ITC" pitchFamily="66" charset="0"/>
            </a:endParaRPr>
          </a:p>
        </p:txBody>
      </p:sp>
      <p:sp>
        <p:nvSpPr>
          <p:cNvPr id="8" name="Text Placeholder 3"/>
          <p:cNvSpPr txBox="1">
            <a:spLocks/>
          </p:cNvSpPr>
          <p:nvPr/>
        </p:nvSpPr>
        <p:spPr>
          <a:xfrm>
            <a:off x="4876800" y="4038601"/>
            <a:ext cx="4191000" cy="2819400"/>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marL="457200" indent="-457200">
              <a:buFont typeface="+mj-lt"/>
              <a:buAutoNum type="arabicPeriod" startAt="3"/>
            </a:pPr>
            <a:r>
              <a:rPr lang="en-US" sz="2200" b="1" dirty="0" smtClean="0">
                <a:solidFill>
                  <a:srgbClr val="002060"/>
                </a:solidFill>
              </a:rPr>
              <a:t>If </a:t>
            </a:r>
            <a:r>
              <a:rPr lang="en-US" sz="2200" b="1" dirty="0" err="1" smtClean="0">
                <a:solidFill>
                  <a:srgbClr val="002060"/>
                </a:solidFill>
              </a:rPr>
              <a:t>equi</a:t>
            </a:r>
            <a:r>
              <a:rPr lang="en-US" sz="2200" b="1" dirty="0" smtClean="0">
                <a:solidFill>
                  <a:srgbClr val="002060"/>
                </a:solidFill>
              </a:rPr>
              <a:t>-</a:t>
            </a:r>
            <a:r>
              <a:rPr lang="en-US" sz="2200" b="1" u="sng" dirty="0" smtClean="0">
                <a:solidFill>
                  <a:srgbClr val="002060"/>
                </a:solidFill>
              </a:rPr>
              <a:t>LUX</a:t>
            </a:r>
            <a:r>
              <a:rPr lang="en-US" sz="2200" b="1" dirty="0" smtClean="0">
                <a:solidFill>
                  <a:srgbClr val="002060"/>
                </a:solidFill>
              </a:rPr>
              <a:t> was really about equal DAY and equal NIGHT, there would be no problem. </a:t>
            </a:r>
          </a:p>
          <a:p>
            <a:pPr marL="457200" indent="-457200">
              <a:buFont typeface="+mj-lt"/>
              <a:buAutoNum type="arabicPeriod" startAt="3"/>
            </a:pPr>
            <a:r>
              <a:rPr lang="en-US" sz="2200" b="1" dirty="0" smtClean="0">
                <a:solidFill>
                  <a:schemeClr val="accent2">
                    <a:lumMod val="50000"/>
                  </a:schemeClr>
                </a:solidFill>
              </a:rPr>
              <a:t>But, </a:t>
            </a:r>
            <a:r>
              <a:rPr lang="en-US" sz="2200" b="1" dirty="0" err="1" smtClean="0">
                <a:solidFill>
                  <a:schemeClr val="accent2">
                    <a:lumMod val="50000"/>
                  </a:schemeClr>
                </a:solidFill>
              </a:rPr>
              <a:t>equi</a:t>
            </a:r>
            <a:r>
              <a:rPr lang="en-US" sz="2200" b="1" dirty="0" smtClean="0">
                <a:solidFill>
                  <a:schemeClr val="accent2">
                    <a:lumMod val="50000"/>
                  </a:schemeClr>
                </a:solidFill>
              </a:rPr>
              <a:t>-</a:t>
            </a:r>
            <a:r>
              <a:rPr lang="en-US" sz="2200" b="1" u="sng" dirty="0" smtClean="0">
                <a:solidFill>
                  <a:schemeClr val="accent2">
                    <a:lumMod val="50000"/>
                  </a:schemeClr>
                </a:solidFill>
              </a:rPr>
              <a:t>LUX</a:t>
            </a:r>
            <a:r>
              <a:rPr lang="en-US" sz="2200" b="1" dirty="0" smtClean="0">
                <a:solidFill>
                  <a:schemeClr val="accent2">
                    <a:lumMod val="50000"/>
                  </a:schemeClr>
                </a:solidFill>
              </a:rPr>
              <a:t> completely revolves around looking at </a:t>
            </a:r>
            <a:br>
              <a:rPr lang="en-US" sz="2200" b="1" dirty="0" smtClean="0">
                <a:solidFill>
                  <a:schemeClr val="accent2">
                    <a:lumMod val="50000"/>
                  </a:schemeClr>
                </a:solidFill>
              </a:rPr>
            </a:br>
            <a:r>
              <a:rPr lang="en-US" sz="2200" b="1" dirty="0" smtClean="0">
                <a:solidFill>
                  <a:schemeClr val="accent2">
                    <a:lumMod val="50000"/>
                  </a:schemeClr>
                </a:solidFill>
              </a:rPr>
              <a:t>the sun </a:t>
            </a:r>
            <a:r>
              <a:rPr lang="en-US" sz="2200" b="1" u="sng" dirty="0" smtClean="0">
                <a:solidFill>
                  <a:schemeClr val="accent2">
                    <a:lumMod val="50000"/>
                  </a:schemeClr>
                </a:solidFill>
              </a:rPr>
              <a:t>above</a:t>
            </a:r>
            <a:r>
              <a:rPr lang="en-US" sz="2200" b="1" dirty="0" smtClean="0">
                <a:solidFill>
                  <a:schemeClr val="accent2">
                    <a:lumMod val="50000"/>
                  </a:schemeClr>
                </a:solidFill>
              </a:rPr>
              <a:t> the horizon! </a:t>
            </a:r>
            <a:endParaRPr lang="en-US" sz="2200" b="1" dirty="0">
              <a:solidFill>
                <a:schemeClr val="accent2">
                  <a:lumMod val="50000"/>
                </a:schemeClr>
              </a:solidFill>
            </a:endParaRPr>
          </a:p>
        </p:txBody>
      </p:sp>
    </p:spTree>
    <p:extLst>
      <p:ext uri="{BB962C8B-B14F-4D97-AF65-F5344CB8AC3E}">
        <p14:creationId xmlns:p14="http://schemas.microsoft.com/office/powerpoint/2010/main" val="3607586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175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up)">
                                      <p:cBhvr>
                                        <p:cTn id="12" dur="175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left)">
                                      <p:cBhvr>
                                        <p:cTn id="17" dur="175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wipe(left)">
                                      <p:cBhvr>
                                        <p:cTn id="22" dur="175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solidFill>
                  <a:schemeClr val="accent3">
                    <a:lumMod val="20000"/>
                    <a:lumOff val="80000"/>
                  </a:schemeClr>
                </a:solidFill>
              </a:rPr>
              <a:t>60</a:t>
            </a:fld>
            <a:endParaRPr lang="en-US" dirty="0">
              <a:solidFill>
                <a:schemeClr val="accent3">
                  <a:lumMod val="20000"/>
                  <a:lumOff val="80000"/>
                </a:schemeClr>
              </a:solidFill>
            </a:endParaRPr>
          </a:p>
        </p:txBody>
      </p:sp>
      <p:sp>
        <p:nvSpPr>
          <p:cNvPr id="5" name="Rectangle 4"/>
          <p:cNvSpPr/>
          <p:nvPr/>
        </p:nvSpPr>
        <p:spPr>
          <a:xfrm>
            <a:off x="76200" y="0"/>
            <a:ext cx="9067800" cy="707886"/>
          </a:xfrm>
          <a:prstGeom prst="rect">
            <a:avLst/>
          </a:prstGeom>
        </p:spPr>
        <p:txBody>
          <a:bodyPr wrap="square">
            <a:spAutoFit/>
            <a:scene3d>
              <a:camera prst="orthographicFront"/>
              <a:lightRig rig="threePt" dir="t"/>
            </a:scene3d>
            <a:sp3d extrusionH="57150">
              <a:bevelT h="25400" prst="softRound"/>
            </a:sp3d>
          </a:bodyPr>
          <a:lstStyle/>
          <a:p>
            <a:pPr algn="ctr"/>
            <a:r>
              <a:rPr lang="en-US" sz="4000" b="1" spc="300" dirty="0" err="1" smtClean="0">
                <a:ln w="11430">
                  <a:solidFill>
                    <a:srgbClr val="364C8A"/>
                  </a:solidFill>
                </a:ln>
                <a:solidFill>
                  <a:schemeClr val="accent3">
                    <a:lumMod val="20000"/>
                    <a:lumOff val="80000"/>
                  </a:schemeClr>
                </a:solidFill>
                <a:effectLst>
                  <a:outerShdw blurRad="50800" dist="39000" dir="5460000" algn="tl">
                    <a:srgbClr val="000000">
                      <a:alpha val="38000"/>
                    </a:srgbClr>
                  </a:outerShdw>
                </a:effectLst>
                <a:latin typeface="Cooper Black" pitchFamily="18" charset="0"/>
              </a:rPr>
              <a:t>Equi</a:t>
            </a:r>
            <a:r>
              <a:rPr lang="en-US" sz="4000" b="1" spc="300" dirty="0" smtClean="0">
                <a:ln w="11430">
                  <a:solidFill>
                    <a:srgbClr val="364C8A"/>
                  </a:solidFill>
                </a:ln>
                <a:solidFill>
                  <a:schemeClr val="accent3">
                    <a:lumMod val="20000"/>
                    <a:lumOff val="80000"/>
                  </a:schemeClr>
                </a:solidFill>
                <a:effectLst>
                  <a:outerShdw blurRad="50800" dist="39000" dir="5460000" algn="tl">
                    <a:srgbClr val="000000">
                      <a:alpha val="38000"/>
                    </a:srgbClr>
                  </a:outerShdw>
                </a:effectLst>
                <a:latin typeface="Cooper Black" pitchFamily="18" charset="0"/>
              </a:rPr>
              <a:t>-</a:t>
            </a:r>
            <a:r>
              <a:rPr lang="en-US" sz="4000" b="1" u="sng" spc="300" dirty="0" smtClean="0">
                <a:ln w="11430">
                  <a:solidFill>
                    <a:srgbClr val="364C8A"/>
                  </a:solidFill>
                </a:ln>
                <a:solidFill>
                  <a:schemeClr val="accent3">
                    <a:lumMod val="20000"/>
                    <a:lumOff val="80000"/>
                  </a:schemeClr>
                </a:solidFill>
                <a:effectLst>
                  <a:outerShdw blurRad="50800" dist="39000" dir="5460000" algn="tl">
                    <a:srgbClr val="000000">
                      <a:alpha val="38000"/>
                    </a:srgbClr>
                  </a:outerShdw>
                </a:effectLst>
                <a:latin typeface="Cooper Black" pitchFamily="18" charset="0"/>
              </a:rPr>
              <a:t>LUX</a:t>
            </a:r>
            <a:r>
              <a:rPr lang="en-US" sz="4000" b="1" spc="300" dirty="0" smtClean="0">
                <a:ln w="11430">
                  <a:solidFill>
                    <a:srgbClr val="364C8A"/>
                  </a:solidFill>
                </a:ln>
                <a:solidFill>
                  <a:schemeClr val="accent3">
                    <a:lumMod val="20000"/>
                    <a:lumOff val="80000"/>
                  </a:schemeClr>
                </a:solidFill>
                <a:effectLst>
                  <a:outerShdw blurRad="50800" dist="39000" dir="5460000" algn="tl">
                    <a:srgbClr val="000000">
                      <a:alpha val="38000"/>
                    </a:srgbClr>
                  </a:outerShdw>
                </a:effectLst>
                <a:latin typeface="Cooper Black" pitchFamily="18" charset="0"/>
              </a:rPr>
              <a:t> / Twilight Problem</a:t>
            </a:r>
            <a:endParaRPr lang="en-US" sz="4000" spc="300" dirty="0">
              <a:ln w="11430">
                <a:solidFill>
                  <a:srgbClr val="364C8A"/>
                </a:solidFill>
              </a:ln>
              <a:solidFill>
                <a:schemeClr val="accent3">
                  <a:lumMod val="20000"/>
                  <a:lumOff val="80000"/>
                </a:schemeClr>
              </a:solidFill>
            </a:endParaRPr>
          </a:p>
        </p:txBody>
      </p:sp>
      <p:sp>
        <p:nvSpPr>
          <p:cNvPr id="6" name="Content Placeholder 2"/>
          <p:cNvSpPr txBox="1">
            <a:spLocks/>
          </p:cNvSpPr>
          <p:nvPr/>
        </p:nvSpPr>
        <p:spPr>
          <a:xfrm>
            <a:off x="228600" y="914400"/>
            <a:ext cx="8686800" cy="5486400"/>
          </a:xfrm>
          <a:prstGeom prst="rect">
            <a:avLst/>
          </a:prstGeom>
          <a:solidFill>
            <a:schemeClr val="accent5">
              <a:lumMod val="20000"/>
              <a:lumOff val="80000"/>
              <a:alpha val="25000"/>
            </a:schemeClr>
          </a:solidFill>
          <a:scene3d>
            <a:camera prst="orthographicFront"/>
            <a:lightRig rig="threePt" dir="t"/>
          </a:scene3d>
          <a:sp3d>
            <a:bevelT w="152400" h="50800" prst="softRound"/>
          </a:sp3d>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err="1">
                <a:ln>
                  <a:solidFill>
                    <a:srgbClr val="364C8A"/>
                  </a:solidFill>
                </a:ln>
                <a:solidFill>
                  <a:schemeClr val="accent3">
                    <a:lumMod val="20000"/>
                    <a:lumOff val="80000"/>
                  </a:schemeClr>
                </a:solidFill>
              </a:rPr>
              <a:t>E</a:t>
            </a:r>
            <a:r>
              <a:rPr lang="en-US" b="1" dirty="0" err="1" smtClean="0">
                <a:ln>
                  <a:solidFill>
                    <a:srgbClr val="364C8A"/>
                  </a:solidFill>
                </a:ln>
                <a:solidFill>
                  <a:schemeClr val="accent3">
                    <a:lumMod val="20000"/>
                    <a:lumOff val="80000"/>
                  </a:schemeClr>
                </a:solidFill>
              </a:rPr>
              <a:t>qui</a:t>
            </a:r>
            <a:r>
              <a:rPr lang="en-US" b="1" dirty="0" smtClean="0">
                <a:ln>
                  <a:solidFill>
                    <a:srgbClr val="364C8A"/>
                  </a:solidFill>
                </a:ln>
                <a:solidFill>
                  <a:schemeClr val="accent3">
                    <a:lumMod val="20000"/>
                    <a:lumOff val="80000"/>
                  </a:schemeClr>
                </a:solidFill>
              </a:rPr>
              <a:t>-LUX bases the calculations of equal day and equal night according to sunrise and sunset in each individual location with huge variances!! </a:t>
            </a:r>
          </a:p>
          <a:p>
            <a:r>
              <a:rPr lang="en-US" b="1" dirty="0" err="1">
                <a:ln>
                  <a:solidFill>
                    <a:schemeClr val="accent3">
                      <a:lumMod val="20000"/>
                      <a:lumOff val="80000"/>
                    </a:schemeClr>
                  </a:solidFill>
                </a:ln>
                <a:solidFill>
                  <a:schemeClr val="bg2">
                    <a:lumMod val="25000"/>
                  </a:schemeClr>
                </a:solidFill>
              </a:rPr>
              <a:t>E</a:t>
            </a:r>
            <a:r>
              <a:rPr lang="en-US" b="1" dirty="0" err="1" smtClean="0">
                <a:ln>
                  <a:solidFill>
                    <a:schemeClr val="accent3">
                      <a:lumMod val="20000"/>
                      <a:lumOff val="80000"/>
                    </a:schemeClr>
                  </a:solidFill>
                </a:ln>
                <a:solidFill>
                  <a:schemeClr val="bg2">
                    <a:lumMod val="25000"/>
                  </a:schemeClr>
                </a:solidFill>
              </a:rPr>
              <a:t>qui</a:t>
            </a:r>
            <a:r>
              <a:rPr lang="en-US" b="1" dirty="0" smtClean="0">
                <a:ln>
                  <a:solidFill>
                    <a:schemeClr val="accent3">
                      <a:lumMod val="20000"/>
                      <a:lumOff val="80000"/>
                    </a:schemeClr>
                  </a:solidFill>
                </a:ln>
                <a:solidFill>
                  <a:schemeClr val="bg2">
                    <a:lumMod val="25000"/>
                  </a:schemeClr>
                </a:solidFill>
              </a:rPr>
              <a:t>-LUX does not take into consideration the fact that both “dawn and dusk twilights” are part of the “light” belonging to the Light season.  </a:t>
            </a:r>
          </a:p>
          <a:p>
            <a:r>
              <a:rPr lang="en-US" b="1" dirty="0" smtClean="0">
                <a:ln>
                  <a:solidFill>
                    <a:schemeClr val="accent3">
                      <a:lumMod val="20000"/>
                      <a:lumOff val="80000"/>
                    </a:schemeClr>
                  </a:solidFill>
                </a:ln>
                <a:solidFill>
                  <a:schemeClr val="bg2">
                    <a:lumMod val="25000"/>
                  </a:schemeClr>
                </a:solidFill>
              </a:rPr>
              <a:t>Therefore:  the equal calculation of time for “sunrise to sunset” is not identical to the calculation for the “beginning of dawn twilight to ending of dusk twilight” according to Yahuah.</a:t>
            </a:r>
            <a:endParaRPr lang="en-US" b="1" dirty="0">
              <a:ln>
                <a:solidFill>
                  <a:schemeClr val="accent3">
                    <a:lumMod val="20000"/>
                    <a:lumOff val="80000"/>
                  </a:schemeClr>
                </a:solidFill>
              </a:ln>
              <a:solidFill>
                <a:schemeClr val="bg2">
                  <a:lumMod val="25000"/>
                </a:schemeClr>
              </a:solidFill>
            </a:endParaRPr>
          </a:p>
        </p:txBody>
      </p:sp>
    </p:spTree>
    <p:extLst>
      <p:ext uri="{BB962C8B-B14F-4D97-AF65-F5344CB8AC3E}">
        <p14:creationId xmlns:p14="http://schemas.microsoft.com/office/powerpoint/2010/main" val="19813666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61</a:t>
            </a:fld>
            <a:endParaRPr lang="en-US"/>
          </a:p>
        </p:txBody>
      </p:sp>
      <p:pic>
        <p:nvPicPr>
          <p:cNvPr id="6" name="Picture 2" descr="C:\Users\Rae\Desktop\utc &amp; pdt equinox m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66801"/>
            <a:ext cx="8839200" cy="4419599"/>
          </a:xfrm>
          <a:prstGeom prst="rect">
            <a:avLst/>
          </a:prstGeom>
          <a:noFill/>
          <a:ln w="38100">
            <a:solidFill>
              <a:schemeClr val="accent4"/>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752602" y="5638800"/>
            <a:ext cx="2743200" cy="381000"/>
          </a:xfrm>
          <a:prstGeom prst="rect">
            <a:avLst/>
          </a:prstGeom>
          <a:solidFill>
            <a:srgbClr val="D4DFEF"/>
          </a:solidFill>
          <a:ln w="952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b="1" dirty="0" smtClean="0">
                <a:solidFill>
                  <a:srgbClr val="364C8A"/>
                </a:solidFill>
              </a:rPr>
              <a:t>Civil Twilight</a:t>
            </a:r>
            <a:endParaRPr lang="en-US" b="1" dirty="0">
              <a:solidFill>
                <a:srgbClr val="364C8A"/>
              </a:solidFill>
            </a:endParaRPr>
          </a:p>
        </p:txBody>
      </p:sp>
      <p:sp>
        <p:nvSpPr>
          <p:cNvPr id="8" name="Rectangle 7"/>
          <p:cNvSpPr/>
          <p:nvPr/>
        </p:nvSpPr>
        <p:spPr>
          <a:xfrm>
            <a:off x="1750360" y="6172200"/>
            <a:ext cx="2745441" cy="381000"/>
          </a:xfrm>
          <a:prstGeom prst="rect">
            <a:avLst/>
          </a:prstGeom>
          <a:solidFill>
            <a:srgbClr val="A8BFDF"/>
          </a:solidFill>
          <a:ln w="952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b="1" dirty="0" smtClean="0">
                <a:solidFill>
                  <a:srgbClr val="364C8A"/>
                </a:solidFill>
              </a:rPr>
              <a:t>Nautical Twilight</a:t>
            </a:r>
            <a:endParaRPr lang="en-US" b="1" dirty="0">
              <a:solidFill>
                <a:srgbClr val="364C8A"/>
              </a:solidFill>
            </a:endParaRPr>
          </a:p>
        </p:txBody>
      </p:sp>
      <p:sp>
        <p:nvSpPr>
          <p:cNvPr id="9" name="Rectangle 8"/>
          <p:cNvSpPr/>
          <p:nvPr/>
        </p:nvSpPr>
        <p:spPr>
          <a:xfrm>
            <a:off x="4648202" y="5640862"/>
            <a:ext cx="2743198" cy="381000"/>
          </a:xfrm>
          <a:prstGeom prst="rect">
            <a:avLst/>
          </a:prstGeom>
          <a:solidFill>
            <a:srgbClr val="878BB8"/>
          </a:solidFill>
          <a:ln w="952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b="1" dirty="0" smtClean="0"/>
              <a:t>Astronomical Twilight</a:t>
            </a:r>
            <a:endParaRPr lang="en-US" b="1" dirty="0"/>
          </a:p>
        </p:txBody>
      </p:sp>
      <p:sp>
        <p:nvSpPr>
          <p:cNvPr id="10" name="Rectangle 9"/>
          <p:cNvSpPr/>
          <p:nvPr/>
        </p:nvSpPr>
        <p:spPr>
          <a:xfrm>
            <a:off x="4648201" y="6172200"/>
            <a:ext cx="2743199" cy="381000"/>
          </a:xfrm>
          <a:prstGeom prst="rect">
            <a:avLst/>
          </a:prstGeom>
          <a:solidFill>
            <a:srgbClr val="474B78"/>
          </a:solidFill>
          <a:ln w="952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b="1" dirty="0" smtClean="0"/>
              <a:t>NIGHT – No Twilight</a:t>
            </a:r>
            <a:endParaRPr lang="en-US" b="1" dirty="0"/>
          </a:p>
        </p:txBody>
      </p:sp>
      <p:sp>
        <p:nvSpPr>
          <p:cNvPr id="12" name="Rectangle 11"/>
          <p:cNvSpPr/>
          <p:nvPr/>
        </p:nvSpPr>
        <p:spPr>
          <a:xfrm>
            <a:off x="76200" y="0"/>
            <a:ext cx="9067800" cy="830997"/>
          </a:xfrm>
          <a:prstGeom prst="rect">
            <a:avLst/>
          </a:prstGeom>
        </p:spPr>
        <p:txBody>
          <a:bodyPr wrap="square">
            <a:spAutoFit/>
            <a:scene3d>
              <a:camera prst="orthographicFront"/>
              <a:lightRig rig="threePt" dir="t"/>
            </a:scene3d>
            <a:sp3d extrusionH="57150">
              <a:bevelT h="25400" prst="softRound"/>
            </a:sp3d>
          </a:bodyPr>
          <a:lstStyle/>
          <a:p>
            <a:pPr algn="ctr"/>
            <a:r>
              <a:rPr lang="en-US" sz="4800" b="1" spc="300" dirty="0" smtClean="0">
                <a:ln w="11430">
                  <a:solidFill>
                    <a:srgbClr val="364C8A"/>
                  </a:solidFill>
                </a:ln>
                <a:solidFill>
                  <a:srgbClr val="878BB8"/>
                </a:solidFill>
                <a:effectLst>
                  <a:outerShdw blurRad="50800" dist="39000" dir="5460000" algn="tl">
                    <a:srgbClr val="000000">
                      <a:alpha val="38000"/>
                    </a:srgbClr>
                  </a:outerShdw>
                </a:effectLst>
                <a:latin typeface="Cooper Black" pitchFamily="18" charset="0"/>
              </a:rPr>
              <a:t>Twilights are Constant</a:t>
            </a:r>
            <a:endParaRPr lang="en-US" sz="4800" spc="300" dirty="0">
              <a:ln w="11430">
                <a:solidFill>
                  <a:srgbClr val="364C8A"/>
                </a:solidFill>
              </a:ln>
              <a:solidFill>
                <a:srgbClr val="878BB8"/>
              </a:solidFill>
            </a:endParaRPr>
          </a:p>
        </p:txBody>
      </p:sp>
    </p:spTree>
    <p:extLst>
      <p:ext uri="{BB962C8B-B14F-4D97-AF65-F5344CB8AC3E}">
        <p14:creationId xmlns:p14="http://schemas.microsoft.com/office/powerpoint/2010/main" val="33928246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a:xfrm>
            <a:off x="7010400" y="6460324"/>
            <a:ext cx="2133600" cy="365125"/>
          </a:xfrm>
        </p:spPr>
        <p:txBody>
          <a:bodyPr/>
          <a:lstStyle/>
          <a:p>
            <a:fld id="{E8A709BF-5144-4E0C-93F2-78512D165852}" type="slidenum">
              <a:rPr lang="en-US" smtClean="0"/>
              <a:t>62</a:t>
            </a:fld>
            <a:endParaRPr lang="en-US"/>
          </a:p>
        </p:txBody>
      </p:sp>
      <p:sp>
        <p:nvSpPr>
          <p:cNvPr id="10" name="Title 1"/>
          <p:cNvSpPr txBox="1">
            <a:spLocks/>
          </p:cNvSpPr>
          <p:nvPr/>
        </p:nvSpPr>
        <p:spPr>
          <a:xfrm>
            <a:off x="5448300" y="334781"/>
            <a:ext cx="3505200" cy="1143000"/>
          </a:xfrm>
          <a:prstGeom prst="rect">
            <a:avLst/>
          </a:prstGeom>
        </p:spPr>
        <p:txBody>
          <a:bodyPr vert="horz" lIns="91440" tIns="45720" rIns="91440" bIns="45720" rtlCol="0" anchor="ctr">
            <a:normAutofit fontScale="92500" lnSpcReduction="20000"/>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spc="300" dirty="0" smtClean="0">
                <a:ln w="11430">
                  <a:solidFill>
                    <a:srgbClr val="364C8A"/>
                  </a:solidFill>
                </a:ln>
                <a:solidFill>
                  <a:srgbClr val="878BB8"/>
                </a:solidFill>
                <a:effectLst>
                  <a:outerShdw blurRad="50800" dist="39000" dir="5460000" algn="tl">
                    <a:srgbClr val="000000">
                      <a:alpha val="38000"/>
                    </a:srgbClr>
                  </a:outerShdw>
                </a:effectLst>
                <a:latin typeface="Cooper Black" pitchFamily="18" charset="0"/>
              </a:rPr>
              <a:t>Twilights</a:t>
            </a:r>
          </a:p>
          <a:p>
            <a:r>
              <a:rPr lang="en-US" b="1" spc="300" dirty="0" smtClean="0">
                <a:ln w="11430">
                  <a:solidFill>
                    <a:srgbClr val="364C8A"/>
                  </a:solidFill>
                </a:ln>
                <a:solidFill>
                  <a:srgbClr val="878BB8"/>
                </a:solidFill>
                <a:effectLst>
                  <a:outerShdw blurRad="50800" dist="39000" dir="5460000" algn="tl">
                    <a:srgbClr val="000000">
                      <a:alpha val="38000"/>
                    </a:srgbClr>
                  </a:outerShdw>
                </a:effectLst>
                <a:latin typeface="Cooper Black" pitchFamily="18" charset="0"/>
              </a:rPr>
              <a:t>Defined</a:t>
            </a:r>
            <a:endParaRPr lang="en-US" dirty="0"/>
          </a:p>
        </p:txBody>
      </p:sp>
      <p:sp>
        <p:nvSpPr>
          <p:cNvPr id="11" name="Content Placeholder 2"/>
          <p:cNvSpPr txBox="1">
            <a:spLocks/>
          </p:cNvSpPr>
          <p:nvPr/>
        </p:nvSpPr>
        <p:spPr>
          <a:xfrm>
            <a:off x="5615168" y="1600199"/>
            <a:ext cx="3352800" cy="2667001"/>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smtClean="0">
                <a:solidFill>
                  <a:schemeClr val="accent5">
                    <a:lumMod val="50000"/>
                  </a:schemeClr>
                </a:solidFill>
              </a:rPr>
              <a:t>This chart incorrectly shows the three twilights as belonging to the Night Season.  </a:t>
            </a:r>
          </a:p>
        </p:txBody>
      </p:sp>
      <p:pic>
        <p:nvPicPr>
          <p:cNvPr id="12" name="Picture 2" descr="C:\Users\Rae\Desktop\T4-Creation\twilight watercol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2900"/>
            <a:ext cx="5029200" cy="3771900"/>
          </a:xfrm>
          <a:prstGeom prst="roundRect">
            <a:avLst>
              <a:gd name="adj" fmla="val 11111"/>
            </a:avLst>
          </a:prstGeom>
          <a:ln w="190500" cap="rnd">
            <a:solidFill>
              <a:schemeClr val="accent5">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a:xfrm>
            <a:off x="152400" y="4366419"/>
            <a:ext cx="8915400" cy="2262981"/>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chemeClr val="accent5">
                    <a:lumMod val="50000"/>
                  </a:schemeClr>
                </a:solidFill>
              </a:rPr>
              <a:t>According to Yahuah’s calendar, any portion of the 24 hour cycle with light in the sky that </a:t>
            </a:r>
            <a:r>
              <a:rPr lang="en-US" b="1" dirty="0">
                <a:solidFill>
                  <a:schemeClr val="accent5">
                    <a:lumMod val="50000"/>
                  </a:schemeClr>
                </a:solidFill>
              </a:rPr>
              <a:t>i</a:t>
            </a:r>
            <a:r>
              <a:rPr lang="en-US" b="1" dirty="0" smtClean="0">
                <a:solidFill>
                  <a:schemeClr val="accent5">
                    <a:lumMod val="50000"/>
                  </a:schemeClr>
                </a:solidFill>
              </a:rPr>
              <a:t>s provided </a:t>
            </a:r>
            <a:br>
              <a:rPr lang="en-US" b="1" dirty="0" smtClean="0">
                <a:solidFill>
                  <a:schemeClr val="accent5">
                    <a:lumMod val="50000"/>
                  </a:schemeClr>
                </a:solidFill>
              </a:rPr>
            </a:br>
            <a:r>
              <a:rPr lang="en-US" b="1" dirty="0" smtClean="0">
                <a:solidFill>
                  <a:schemeClr val="accent5">
                    <a:lumMod val="50000"/>
                  </a:schemeClr>
                </a:solidFill>
              </a:rPr>
              <a:t>by the sun </a:t>
            </a:r>
            <a:r>
              <a:rPr lang="en-US" sz="3000" b="1" dirty="0" smtClean="0">
                <a:solidFill>
                  <a:schemeClr val="accent2">
                    <a:lumMod val="75000"/>
                  </a:schemeClr>
                </a:solidFill>
              </a:rPr>
              <a:t>(whether above or below the horizon), </a:t>
            </a:r>
            <a:br>
              <a:rPr lang="en-US" sz="3000" b="1" dirty="0" smtClean="0">
                <a:solidFill>
                  <a:schemeClr val="accent2">
                    <a:lumMod val="75000"/>
                  </a:schemeClr>
                </a:solidFill>
              </a:rPr>
            </a:br>
            <a:r>
              <a:rPr lang="en-US" b="1" dirty="0" smtClean="0">
                <a:solidFill>
                  <a:schemeClr val="accent5">
                    <a:lumMod val="50000"/>
                  </a:schemeClr>
                </a:solidFill>
              </a:rPr>
              <a:t>is counted as belonging to the Light [Season]. </a:t>
            </a:r>
          </a:p>
        </p:txBody>
      </p:sp>
    </p:spTree>
    <p:extLst>
      <p:ext uri="{BB962C8B-B14F-4D97-AF65-F5344CB8AC3E}">
        <p14:creationId xmlns:p14="http://schemas.microsoft.com/office/powerpoint/2010/main" val="26993090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pic>
        <p:nvPicPr>
          <p:cNvPr id="1027" name="Picture 3" descr="C:\Users\Rae\Desktop\twilight - 3 typ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47161"/>
            <a:ext cx="6172200" cy="5877439"/>
          </a:xfrm>
          <a:prstGeom prst="rect">
            <a:avLst/>
          </a:prstGeom>
          <a:noFill/>
          <a:ln w="76200">
            <a:solidFill>
              <a:schemeClr val="accent2">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E8A709BF-5144-4E0C-93F2-78512D165852}" type="slidenum">
              <a:rPr lang="en-US" smtClean="0"/>
              <a:t>63</a:t>
            </a:fld>
            <a:endParaRPr lang="en-US"/>
          </a:p>
        </p:txBody>
      </p:sp>
      <p:sp>
        <p:nvSpPr>
          <p:cNvPr id="6" name="Content Placeholder 2"/>
          <p:cNvSpPr txBox="1">
            <a:spLocks/>
          </p:cNvSpPr>
          <p:nvPr/>
        </p:nvSpPr>
        <p:spPr>
          <a:xfrm>
            <a:off x="228600" y="304800"/>
            <a:ext cx="2514600" cy="6400800"/>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err="1">
                <a:solidFill>
                  <a:schemeClr val="accent2">
                    <a:lumMod val="75000"/>
                  </a:schemeClr>
                </a:solidFill>
              </a:rPr>
              <a:t>E</a:t>
            </a:r>
            <a:r>
              <a:rPr lang="en-US" b="1" dirty="0" err="1" smtClean="0">
                <a:solidFill>
                  <a:schemeClr val="accent2">
                    <a:lumMod val="75000"/>
                  </a:schemeClr>
                </a:solidFill>
              </a:rPr>
              <a:t>qui</a:t>
            </a:r>
            <a:r>
              <a:rPr lang="en-US" b="1" dirty="0" smtClean="0">
                <a:solidFill>
                  <a:schemeClr val="accent2">
                    <a:lumMod val="75000"/>
                  </a:schemeClr>
                </a:solidFill>
              </a:rPr>
              <a:t>-LUX discards all twilights as being part of the equation for equal day and night.</a:t>
            </a:r>
          </a:p>
          <a:p>
            <a:pPr marL="0" indent="0">
              <a:buNone/>
            </a:pPr>
            <a:r>
              <a:rPr lang="en-US" b="1" dirty="0" smtClean="0">
                <a:solidFill>
                  <a:srgbClr val="7030A0"/>
                </a:solidFill>
              </a:rPr>
              <a:t>The only way for </a:t>
            </a:r>
            <a:r>
              <a:rPr lang="en-US" b="1" dirty="0" err="1" smtClean="0">
                <a:solidFill>
                  <a:srgbClr val="7030A0"/>
                </a:solidFill>
              </a:rPr>
              <a:t>equi</a:t>
            </a:r>
            <a:r>
              <a:rPr lang="en-US" b="1" dirty="0" smtClean="0">
                <a:solidFill>
                  <a:srgbClr val="7030A0"/>
                </a:solidFill>
              </a:rPr>
              <a:t>-LUX to be easily calculated is by using sunrise and sunset times, in each place. </a:t>
            </a:r>
            <a:endParaRPr lang="en-US" b="1" dirty="0">
              <a:solidFill>
                <a:srgbClr val="7030A0"/>
              </a:solidFill>
            </a:endParaRPr>
          </a:p>
        </p:txBody>
      </p:sp>
      <p:sp>
        <p:nvSpPr>
          <p:cNvPr id="5" name="Title 1"/>
          <p:cNvSpPr txBox="1">
            <a:spLocks/>
          </p:cNvSpPr>
          <p:nvPr/>
        </p:nvSpPr>
        <p:spPr>
          <a:xfrm>
            <a:off x="2743200" y="5181600"/>
            <a:ext cx="6172200" cy="114300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spc="300" dirty="0" smtClean="0">
                <a:ln w="11430">
                  <a:solidFill>
                    <a:schemeClr val="accent3"/>
                  </a:solidFill>
                </a:ln>
                <a:solidFill>
                  <a:schemeClr val="accent3">
                    <a:lumMod val="20000"/>
                    <a:lumOff val="80000"/>
                  </a:schemeClr>
                </a:solidFill>
                <a:effectLst>
                  <a:outerShdw blurRad="50800" dist="39000" dir="5460000" algn="tl">
                    <a:srgbClr val="000000">
                      <a:alpha val="38000"/>
                    </a:srgbClr>
                  </a:outerShdw>
                </a:effectLst>
                <a:latin typeface="Comic Sans MS" pitchFamily="66" charset="0"/>
              </a:rPr>
              <a:t>This cannot be done </a:t>
            </a:r>
            <a:br>
              <a:rPr lang="en-US" sz="3200" b="1" spc="300" dirty="0" smtClean="0">
                <a:ln w="11430">
                  <a:solidFill>
                    <a:schemeClr val="accent3"/>
                  </a:solidFill>
                </a:ln>
                <a:solidFill>
                  <a:schemeClr val="accent3">
                    <a:lumMod val="20000"/>
                    <a:lumOff val="80000"/>
                  </a:schemeClr>
                </a:solidFill>
                <a:effectLst>
                  <a:outerShdw blurRad="50800" dist="39000" dir="5460000" algn="tl">
                    <a:srgbClr val="000000">
                      <a:alpha val="38000"/>
                    </a:srgbClr>
                  </a:outerShdw>
                </a:effectLst>
                <a:latin typeface="Comic Sans MS" pitchFamily="66" charset="0"/>
              </a:rPr>
            </a:br>
            <a:r>
              <a:rPr lang="en-US" sz="3200" b="1" spc="300" dirty="0" smtClean="0">
                <a:ln w="11430">
                  <a:solidFill>
                    <a:schemeClr val="accent3"/>
                  </a:solidFill>
                </a:ln>
                <a:solidFill>
                  <a:schemeClr val="accent3">
                    <a:lumMod val="20000"/>
                    <a:lumOff val="80000"/>
                  </a:schemeClr>
                </a:solidFill>
                <a:effectLst>
                  <a:outerShdw blurRad="50800" dist="39000" dir="5460000" algn="tl">
                    <a:srgbClr val="000000">
                      <a:alpha val="38000"/>
                    </a:srgbClr>
                  </a:outerShdw>
                </a:effectLst>
                <a:latin typeface="Comic Sans MS" pitchFamily="66" charset="0"/>
              </a:rPr>
              <a:t>without a computer</a:t>
            </a:r>
            <a:r>
              <a:rPr lang="en-US" sz="2200" b="1" spc="300" dirty="0" smtClean="0">
                <a:ln w="11430">
                  <a:solidFill>
                    <a:schemeClr val="accent3"/>
                  </a:solidFill>
                </a:ln>
                <a:solidFill>
                  <a:schemeClr val="accent3">
                    <a:lumMod val="20000"/>
                    <a:lumOff val="80000"/>
                  </a:schemeClr>
                </a:solidFill>
                <a:effectLst>
                  <a:outerShdw blurRad="50800" dist="39000" dir="5460000" algn="tl">
                    <a:srgbClr val="000000">
                      <a:alpha val="38000"/>
                    </a:srgbClr>
                  </a:outerShdw>
                </a:effectLst>
                <a:latin typeface="Comic Sans MS" pitchFamily="66" charset="0"/>
              </a:rPr>
              <a:t>!</a:t>
            </a:r>
            <a:endParaRPr lang="en-US" sz="2200" dirty="0">
              <a:ln w="11430">
                <a:solidFill>
                  <a:schemeClr val="accent3"/>
                </a:solidFill>
              </a:ln>
              <a:solidFill>
                <a:schemeClr val="accent3">
                  <a:lumMod val="20000"/>
                  <a:lumOff val="80000"/>
                </a:schemeClr>
              </a:solidFill>
              <a:latin typeface="Comic Sans MS" pitchFamily="66" charset="0"/>
            </a:endParaRPr>
          </a:p>
        </p:txBody>
      </p:sp>
    </p:spTree>
    <p:extLst>
      <p:ext uri="{BB962C8B-B14F-4D97-AF65-F5344CB8AC3E}">
        <p14:creationId xmlns:p14="http://schemas.microsoft.com/office/powerpoint/2010/main" val="14878100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6250"/>
            <a:ext cx="8229600" cy="156395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sz="5400" b="1" dirty="0" smtClean="0">
                <a:ln w="50800"/>
                <a:solidFill>
                  <a:schemeClr val="bg2">
                    <a:lumMod val="90000"/>
                  </a:schemeClr>
                </a:solidFill>
              </a:rPr>
              <a:t>There has to be an answer to this dilemma somewhere?!</a:t>
            </a:r>
            <a:endParaRPr lang="en-US" sz="5400" b="1" dirty="0">
              <a:ln w="50800"/>
              <a:solidFill>
                <a:schemeClr val="bg2">
                  <a:lumMod val="9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64</a:t>
            </a:fld>
            <a:endParaRPr lang="en-US" dirty="0">
              <a:solidFill>
                <a:schemeClr val="bg1"/>
              </a:solidFill>
            </a:endParaRPr>
          </a:p>
        </p:txBody>
      </p:sp>
      <p:sp>
        <p:nvSpPr>
          <p:cNvPr id="6" name="Rectangle 5"/>
          <p:cNvSpPr/>
          <p:nvPr/>
        </p:nvSpPr>
        <p:spPr>
          <a:xfrm>
            <a:off x="5918200" y="2633008"/>
            <a:ext cx="2989921" cy="378565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The search</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has been</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done!</a:t>
            </a:r>
          </a:p>
          <a:p>
            <a:pPr algn="ctr"/>
            <a:r>
              <a:rPr lang="en-US" sz="4000" b="1"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One must</a:t>
            </a:r>
            <a:br>
              <a:rPr lang="en-US" sz="4000" b="1"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use a</a:t>
            </a:r>
            <a:br>
              <a:rPr lang="en-US" sz="4000" b="1"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computer!</a:t>
            </a:r>
            <a:endPar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7" name="Content Placeholder 6"/>
          <p:cNvSpPr txBox="1">
            <a:spLocks/>
          </p:cNvSpPr>
          <p:nvPr/>
        </p:nvSpPr>
        <p:spPr>
          <a:xfrm>
            <a:off x="228600" y="1600200"/>
            <a:ext cx="4724400" cy="4910792"/>
          </a:xfrm>
          <a:prstGeom prst="rect">
            <a:avLst/>
          </a:prstGeom>
        </p:spPr>
        <p:txBody>
          <a:bodyPr vert="horz" lIns="91440" tIns="45720" rIns="91440" bIns="45720" rtlCol="0">
            <a:noAutofit/>
            <a:scene3d>
              <a:camera prst="orthographicFront"/>
              <a:lightRig rig="soft" dir="t">
                <a:rot lat="0" lon="0" rev="10800000"/>
              </a:lightRig>
            </a:scene3d>
            <a:sp3d>
              <a:bevelT w="27940" h="12700"/>
              <a:contourClr>
                <a:srgbClr val="DDDDDD"/>
              </a:contourClr>
            </a:sp3d>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pPr>
            <a:r>
              <a:rPr lang="en-US" sz="3200" b="1" spc="150" dirty="0" smtClean="0">
                <a:ln w="11430"/>
                <a:solidFill>
                  <a:srgbClr val="F8F8F8"/>
                </a:solidFill>
                <a:effectLst>
                  <a:outerShdw blurRad="25400" algn="tl" rotWithShape="0">
                    <a:srgbClr val="000000">
                      <a:alpha val="43000"/>
                    </a:srgbClr>
                  </a:outerShdw>
                </a:effectLst>
              </a:rPr>
              <a:t>Question:  </a:t>
            </a:r>
            <a:br>
              <a:rPr lang="en-US" sz="3200" b="1" spc="150" dirty="0" smtClean="0">
                <a:ln w="11430"/>
                <a:solidFill>
                  <a:srgbClr val="F8F8F8"/>
                </a:solidFill>
                <a:effectLst>
                  <a:outerShdw blurRad="25400" algn="tl" rotWithShape="0">
                    <a:srgbClr val="000000">
                      <a:alpha val="43000"/>
                    </a:srgbClr>
                  </a:outerShdw>
                </a:effectLst>
              </a:rPr>
            </a:br>
            <a: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If </a:t>
            </a:r>
            <a:r>
              <a:rPr lang="en-US" sz="3200" b="1" spc="150" dirty="0" err="1"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equi</a:t>
            </a:r>
            <a: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a:t>
            </a:r>
            <a:r>
              <a:rPr lang="en-US" sz="3200" b="1" u="sng"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LUX</a:t>
            </a:r>
            <a: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 is not an equal Light Season and Night Season, then can’t we just find </a:t>
            </a:r>
            <a:b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br>
            <a: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the “date” that </a:t>
            </a:r>
            <a:b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br>
            <a: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really is a true equal light and night and call THAT day </a:t>
            </a:r>
            <a:r>
              <a:rPr lang="en-US" sz="3200" b="1" spc="150" dirty="0" err="1"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equi</a:t>
            </a:r>
            <a:r>
              <a:rPr lang="en-US" sz="3200" b="1" spc="150" dirty="0" smtClean="0">
                <a:ln w="11430">
                  <a:solidFill>
                    <a:schemeClr val="accent5">
                      <a:lumMod val="20000"/>
                      <a:lumOff val="80000"/>
                    </a:schemeClr>
                  </a:solidFill>
                </a:ln>
                <a:solidFill>
                  <a:srgbClr val="F8F8F8"/>
                </a:solidFill>
                <a:effectLst>
                  <a:outerShdw blurRad="25400" algn="tl" rotWithShape="0">
                    <a:srgbClr val="000000">
                      <a:alpha val="43000"/>
                    </a:srgbClr>
                  </a:outerShdw>
                </a:effectLst>
              </a:rPr>
              <a:t>-LUX?</a:t>
            </a:r>
          </a:p>
        </p:txBody>
      </p:sp>
    </p:spTree>
    <p:extLst>
      <p:ext uri="{BB962C8B-B14F-4D97-AF65-F5344CB8AC3E}">
        <p14:creationId xmlns:p14="http://schemas.microsoft.com/office/powerpoint/2010/main" val="4112421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772" y="2362201"/>
            <a:ext cx="8991428" cy="4495800"/>
          </a:xfrm>
        </p:spPr>
        <p:txBody>
          <a:bodyPr>
            <a:normAutofit fontScale="85000" lnSpcReduction="10000"/>
          </a:bodyPr>
          <a:lstStyle/>
          <a:p>
            <a:pPr marL="0" indent="0">
              <a:buNone/>
            </a:pP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Four random places were chosen to search out a true “equal light and night” close to the </a:t>
            </a:r>
            <a:r>
              <a:rPr lang="en-US" dirty="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equinox.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 Here </a:t>
            </a:r>
            <a:r>
              <a:rPr lang="en-US" dirty="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are the results: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
            </a:r>
            <a:b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br>
            <a:endParaRPr lang="en-US" sz="2100"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endParaRP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Inuvik</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 was the only place that was close to equal day/night </a:t>
            </a:r>
            <a:r>
              <a:rPr lang="en-US" dirty="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with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time of:  806 </a:t>
            </a:r>
            <a:r>
              <a:rPr lang="en-US" dirty="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AM and 808 PM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on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Jan 22/23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(2018). </a:t>
            </a:r>
          </a:p>
          <a:p>
            <a:r>
              <a:rPr lang="en-US" b="1" dirty="0" smtClean="0">
                <a:ln w="1905"/>
                <a:solidFill>
                  <a:srgbClr val="00B0F0"/>
                </a:solidFill>
                <a:effectLst>
                  <a:innerShdw blurRad="69850" dist="43180" dir="5400000">
                    <a:srgbClr val="000000">
                      <a:alpha val="65000"/>
                    </a:srgbClr>
                  </a:innerShdw>
                </a:effectLst>
              </a:rPr>
              <a:t>Jerusalem: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closest times were in </a:t>
            </a:r>
            <a:r>
              <a:rPr lang="en-US" b="1" dirty="0" smtClean="0">
                <a:ln w="1905"/>
                <a:solidFill>
                  <a:srgbClr val="00B0F0"/>
                </a:solidFill>
                <a:effectLst>
                  <a:innerShdw blurRad="69850" dist="43180" dir="5400000">
                    <a:srgbClr val="000000">
                      <a:alpha val="65000"/>
                    </a:srgbClr>
                  </a:innerShdw>
                </a:effectLst>
              </a:rPr>
              <a:t>Dec 2017,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all times </a:t>
            </a:r>
            <a:b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b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were an hour difference between Day/Night Season. </a:t>
            </a:r>
          </a:p>
          <a:p>
            <a:r>
              <a:rPr lang="en-US" b="1" dirty="0" smtClean="0">
                <a:ln w="1905"/>
                <a:solidFill>
                  <a:srgbClr val="00B0F0"/>
                </a:solidFill>
                <a:effectLst>
                  <a:innerShdw blurRad="69850" dist="43180" dir="5400000">
                    <a:srgbClr val="000000">
                      <a:alpha val="65000"/>
                    </a:srgbClr>
                  </a:innerShdw>
                </a:effectLst>
              </a:rPr>
              <a:t>Cape Town, South Africa: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Same results as Jerusalem.</a:t>
            </a:r>
          </a:p>
          <a:p>
            <a:r>
              <a:rPr lang="en-US" b="1" dirty="0" smtClean="0">
                <a:ln w="1905"/>
                <a:solidFill>
                  <a:schemeClr val="accent2">
                    <a:lumMod val="20000"/>
                    <a:lumOff val="80000"/>
                  </a:schemeClr>
                </a:solidFill>
                <a:effectLst>
                  <a:innerShdw blurRad="69850" dist="43180" dir="5400000">
                    <a:srgbClr val="000000">
                      <a:alpha val="65000"/>
                    </a:srgbClr>
                  </a:innerShdw>
                </a:effectLst>
              </a:rPr>
              <a:t>Panama: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Nothing close to equal day/night.</a:t>
            </a:r>
          </a:p>
          <a:p>
            <a:r>
              <a:rPr lang="en-US" b="1" dirty="0" smtClean="0">
                <a:ln w="1905"/>
                <a:solidFill>
                  <a:srgbClr val="92D050"/>
                </a:solidFill>
                <a:effectLst>
                  <a:innerShdw blurRad="69850" dist="43180" dir="5400000">
                    <a:srgbClr val="000000">
                      <a:alpha val="65000"/>
                    </a:srgbClr>
                  </a:innerShdw>
                </a:effectLst>
              </a:rPr>
              <a:t>Salem, Ore:  </a:t>
            </a:r>
            <a:r>
              <a:rPr lang="en-US" dirty="0" smtClean="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had 600 AM and 620 </a:t>
            </a:r>
            <a:r>
              <a:rPr lang="en-US" dirty="0">
                <a:ln w="18415" cmpd="sng">
                  <a:solidFill>
                    <a:schemeClr val="accent1">
                      <a:lumMod val="20000"/>
                      <a:lumOff val="80000"/>
                    </a:schemeClr>
                  </a:solidFill>
                  <a:prstDash val="solid"/>
                </a:ln>
                <a:solidFill>
                  <a:srgbClr val="FFFFFF"/>
                </a:solidFill>
                <a:effectLst>
                  <a:outerShdw blurRad="63500" dir="3600000" algn="tl" rotWithShape="0">
                    <a:srgbClr val="000000">
                      <a:alpha val="70000"/>
                    </a:srgbClr>
                  </a:outerShdw>
                </a:effectLst>
              </a:rPr>
              <a:t>PM dated </a:t>
            </a:r>
            <a:r>
              <a:rPr lang="en-US" b="1" dirty="0">
                <a:ln w="1905"/>
                <a:solidFill>
                  <a:srgbClr val="92D050"/>
                </a:solidFill>
                <a:effectLst>
                  <a:innerShdw blurRad="69850" dist="43180" dir="5400000">
                    <a:srgbClr val="000000">
                      <a:alpha val="65000"/>
                    </a:srgbClr>
                  </a:innerShdw>
                </a:effectLst>
              </a:rPr>
              <a:t>Dec </a:t>
            </a:r>
            <a:r>
              <a:rPr lang="en-US" b="1" dirty="0" smtClean="0">
                <a:ln w="1905"/>
                <a:solidFill>
                  <a:srgbClr val="92D050"/>
                </a:solidFill>
                <a:effectLst>
                  <a:innerShdw blurRad="69850" dist="43180" dir="5400000">
                    <a:srgbClr val="000000">
                      <a:alpha val="65000"/>
                    </a:srgbClr>
                  </a:innerShdw>
                </a:effectLst>
              </a:rPr>
              <a:t>21/17.</a:t>
            </a:r>
            <a:endParaRPr lang="en-US" b="1" dirty="0">
              <a:ln w="1905"/>
              <a:solidFill>
                <a:srgbClr val="92D050"/>
              </a:soli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65</a:t>
            </a:fld>
            <a:endParaRPr lang="en-US" dirty="0">
              <a:solidFill>
                <a:schemeClr val="bg1"/>
              </a:solidFill>
            </a:endParaRPr>
          </a:p>
        </p:txBody>
      </p:sp>
      <p:sp>
        <p:nvSpPr>
          <p:cNvPr id="5" name="Rectangle 4"/>
          <p:cNvSpPr/>
          <p:nvPr/>
        </p:nvSpPr>
        <p:spPr>
          <a:xfrm>
            <a:off x="210308" y="226874"/>
            <a:ext cx="8781121"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600" b="1" dirty="0" smtClean="0">
                <a:ln w="11430"/>
                <a:solidFill>
                  <a:schemeClr val="accent3">
                    <a:lumMod val="40000"/>
                    <a:lumOff val="6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There’s not one date that qualifies anywhere on the calendar for a true </a:t>
            </a:r>
            <a:r>
              <a:rPr lang="en-US" sz="3600" b="1" dirty="0" err="1" smtClean="0">
                <a:ln w="11430"/>
                <a:solidFill>
                  <a:schemeClr val="accent3">
                    <a:lumMod val="40000"/>
                    <a:lumOff val="6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equi</a:t>
            </a:r>
            <a:r>
              <a:rPr lang="en-US" sz="3600" b="1" dirty="0" smtClean="0">
                <a:ln w="11430"/>
                <a:solidFill>
                  <a:schemeClr val="accent3">
                    <a:lumMod val="40000"/>
                    <a:lumOff val="6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t>
            </a:r>
            <a:r>
              <a:rPr lang="en-US" sz="3600" b="1" u="sng" dirty="0" smtClean="0">
                <a:ln w="11430"/>
                <a:solidFill>
                  <a:schemeClr val="accent3">
                    <a:lumMod val="40000"/>
                    <a:lumOff val="6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LUX</a:t>
            </a:r>
            <a:r>
              <a:rPr lang="en-US" sz="3600" b="1" dirty="0" smtClean="0">
                <a:ln w="11430"/>
                <a:solidFill>
                  <a:schemeClr val="accent3">
                    <a:lumMod val="40000"/>
                    <a:lumOff val="6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 when using twilights!</a:t>
            </a:r>
            <a:endParaRPr lang="en-US" sz="3600" b="1" cap="none" spc="0" dirty="0">
              <a:ln w="11430"/>
              <a:solidFill>
                <a:schemeClr val="accent3">
                  <a:lumMod val="40000"/>
                  <a:lumOff val="60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pic>
        <p:nvPicPr>
          <p:cNvPr id="6" name="Picture 3" descr="C:\Users\Rae\Desktop\flowers snow yello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2811" y="5257800"/>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1814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3">
                <a:alpha val="66000"/>
              </a:schemeClr>
            </a:gs>
            <a:gs pos="47000">
              <a:srgbClr val="FFFF00">
                <a:alpha val="65000"/>
              </a:srgbClr>
            </a:gs>
            <a:gs pos="84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28600" y="953231"/>
            <a:ext cx="5105400" cy="5066569"/>
          </a:xfrm>
        </p:spPr>
        <p:txBody>
          <a:bodyPr>
            <a:noAutofit/>
            <a:scene3d>
              <a:camera prst="orthographicFront"/>
              <a:lightRig rig="threePt" dir="t"/>
            </a:scene3d>
            <a:sp3d extrusionH="57150">
              <a:bevelT w="38100" h="38100"/>
            </a:sp3d>
          </a:bodyPr>
          <a:lstStyle/>
          <a:p>
            <a:r>
              <a:rPr lang="en-US" sz="2400" b="1" dirty="0">
                <a:solidFill>
                  <a:schemeClr val="accent2">
                    <a:lumMod val="50000"/>
                  </a:schemeClr>
                </a:solidFill>
              </a:rPr>
              <a:t>Deut </a:t>
            </a:r>
            <a:r>
              <a:rPr lang="en-US" sz="2400" b="1" dirty="0" smtClean="0">
                <a:solidFill>
                  <a:schemeClr val="accent2">
                    <a:lumMod val="50000"/>
                  </a:schemeClr>
                </a:solidFill>
              </a:rPr>
              <a:t>17:2-3  </a:t>
            </a:r>
            <a:r>
              <a:rPr lang="en-US" sz="2400" b="1" dirty="0" smtClean="0">
                <a:solidFill>
                  <a:srgbClr val="002060"/>
                </a:solidFill>
              </a:rPr>
              <a:t>If </a:t>
            </a:r>
            <a:r>
              <a:rPr lang="en-US" sz="2400" b="1" dirty="0">
                <a:solidFill>
                  <a:srgbClr val="002060"/>
                </a:solidFill>
              </a:rPr>
              <a:t>there be found among </a:t>
            </a:r>
            <a:r>
              <a:rPr lang="en-US" sz="2400" b="1" dirty="0" smtClean="0">
                <a:solidFill>
                  <a:srgbClr val="002060"/>
                </a:solidFill>
              </a:rPr>
              <a:t>you … 3 [that] hath </a:t>
            </a:r>
            <a:r>
              <a:rPr lang="en-US" sz="2400" b="1" dirty="0">
                <a:solidFill>
                  <a:srgbClr val="002060"/>
                </a:solidFill>
              </a:rPr>
              <a:t>gone and served other gods, and worshipped them, either </a:t>
            </a:r>
            <a:r>
              <a:rPr lang="en-US" sz="2400" b="1" dirty="0">
                <a:solidFill>
                  <a:srgbClr val="002060"/>
                </a:solidFill>
                <a:effectLst>
                  <a:glow rad="139700">
                    <a:schemeClr val="accent2">
                      <a:satMod val="175000"/>
                      <a:alpha val="40000"/>
                    </a:schemeClr>
                  </a:glow>
                </a:effectLst>
              </a:rPr>
              <a:t>the sun</a:t>
            </a:r>
            <a:r>
              <a:rPr lang="en-US" sz="2400" b="1" dirty="0">
                <a:solidFill>
                  <a:srgbClr val="002060"/>
                </a:solidFill>
              </a:rPr>
              <a:t>, or moon, or any of the host of heaven, </a:t>
            </a:r>
            <a:r>
              <a:rPr lang="en-US" sz="2400" b="1" dirty="0">
                <a:solidFill>
                  <a:srgbClr val="002060"/>
                </a:solidFill>
                <a:effectLst>
                  <a:glow rad="139700">
                    <a:schemeClr val="accent2">
                      <a:satMod val="175000"/>
                      <a:alpha val="40000"/>
                    </a:schemeClr>
                  </a:glow>
                </a:effectLst>
              </a:rPr>
              <a:t>which I have not </a:t>
            </a:r>
            <a:r>
              <a:rPr lang="en-US" sz="2400" b="1" dirty="0" smtClean="0">
                <a:solidFill>
                  <a:srgbClr val="002060"/>
                </a:solidFill>
                <a:effectLst>
                  <a:glow rad="139700">
                    <a:schemeClr val="accent2">
                      <a:satMod val="175000"/>
                      <a:alpha val="40000"/>
                    </a:schemeClr>
                  </a:glow>
                </a:effectLst>
              </a:rPr>
              <a:t>commanded</a:t>
            </a:r>
            <a:r>
              <a:rPr lang="en-US" sz="2400" b="1" dirty="0">
                <a:solidFill>
                  <a:srgbClr val="002060"/>
                </a:solidFill>
              </a:rPr>
              <a:t> </a:t>
            </a:r>
            <a:r>
              <a:rPr lang="en-US" sz="2400" b="1" dirty="0" smtClean="0">
                <a:solidFill>
                  <a:srgbClr val="002060"/>
                </a:solidFill>
              </a:rPr>
              <a:t>… [THEN] … </a:t>
            </a:r>
            <a:endParaRPr lang="en-US" sz="2400" b="1" dirty="0">
              <a:solidFill>
                <a:srgbClr val="002060"/>
              </a:solidFill>
            </a:endParaRPr>
          </a:p>
          <a:p>
            <a:endParaRPr lang="en-US" sz="900" dirty="0">
              <a:solidFill>
                <a:schemeClr val="accent2">
                  <a:lumMod val="50000"/>
                </a:schemeClr>
              </a:solidFill>
            </a:endParaRPr>
          </a:p>
          <a:p>
            <a:r>
              <a:rPr lang="en-US" sz="2400" b="1" dirty="0">
                <a:solidFill>
                  <a:schemeClr val="accent2">
                    <a:lumMod val="50000"/>
                  </a:schemeClr>
                </a:solidFill>
              </a:rPr>
              <a:t>Deut </a:t>
            </a:r>
            <a:r>
              <a:rPr lang="en-US" sz="2400" b="1" dirty="0" smtClean="0">
                <a:solidFill>
                  <a:schemeClr val="accent2">
                    <a:lumMod val="50000"/>
                  </a:schemeClr>
                </a:solidFill>
              </a:rPr>
              <a:t>4:19  </a:t>
            </a:r>
            <a:r>
              <a:rPr lang="en-US" sz="2400" b="1" dirty="0" smtClean="0">
                <a:solidFill>
                  <a:srgbClr val="002060"/>
                </a:solidFill>
                <a:effectLst>
                  <a:glow rad="139700">
                    <a:schemeClr val="accent2">
                      <a:satMod val="175000"/>
                      <a:alpha val="40000"/>
                    </a:schemeClr>
                  </a:glow>
                </a:effectLst>
              </a:rPr>
              <a:t>And </a:t>
            </a:r>
            <a:r>
              <a:rPr lang="en-US" sz="2400" b="1" dirty="0">
                <a:solidFill>
                  <a:srgbClr val="002060"/>
                </a:solidFill>
                <a:effectLst>
                  <a:glow rad="139700">
                    <a:schemeClr val="accent2">
                      <a:satMod val="175000"/>
                      <a:alpha val="40000"/>
                    </a:schemeClr>
                  </a:glow>
                </a:effectLst>
              </a:rPr>
              <a:t>lest thou lift up thine eyes unto heaven, </a:t>
            </a:r>
            <a:r>
              <a:rPr lang="en-US" sz="2400" b="1" dirty="0" smtClean="0">
                <a:solidFill>
                  <a:srgbClr val="002060"/>
                </a:solidFill>
                <a:effectLst>
                  <a:glow rad="139700">
                    <a:schemeClr val="accent2">
                      <a:satMod val="175000"/>
                      <a:alpha val="40000"/>
                    </a:schemeClr>
                  </a:glow>
                </a:effectLst>
              </a:rPr>
              <a:t>and …  </a:t>
            </a:r>
            <a:r>
              <a:rPr lang="en-US" sz="2400" b="1" dirty="0" err="1" smtClean="0">
                <a:solidFill>
                  <a:srgbClr val="002060"/>
                </a:solidFill>
                <a:effectLst>
                  <a:glow rad="139700">
                    <a:schemeClr val="accent2">
                      <a:satMod val="175000"/>
                      <a:alpha val="40000"/>
                    </a:schemeClr>
                  </a:glow>
                </a:effectLst>
              </a:rPr>
              <a:t>seest</a:t>
            </a:r>
            <a:r>
              <a:rPr lang="en-US" sz="2400" b="1" dirty="0" smtClean="0">
                <a:solidFill>
                  <a:srgbClr val="002060"/>
                </a:solidFill>
                <a:effectLst>
                  <a:glow rad="139700">
                    <a:schemeClr val="accent2">
                      <a:satMod val="175000"/>
                      <a:alpha val="40000"/>
                    </a:schemeClr>
                  </a:glow>
                </a:effectLst>
              </a:rPr>
              <a:t> </a:t>
            </a:r>
            <a:r>
              <a:rPr lang="en-US" sz="2400" b="1" dirty="0">
                <a:solidFill>
                  <a:srgbClr val="002060"/>
                </a:solidFill>
                <a:effectLst>
                  <a:glow rad="139700">
                    <a:schemeClr val="accent2">
                      <a:satMod val="175000"/>
                      <a:alpha val="40000"/>
                    </a:schemeClr>
                  </a:glow>
                </a:effectLst>
              </a:rPr>
              <a:t>the sun</a:t>
            </a:r>
            <a:r>
              <a:rPr lang="en-US" sz="2400" b="1" dirty="0">
                <a:solidFill>
                  <a:srgbClr val="002060"/>
                </a:solidFill>
              </a:rPr>
              <a:t>, and the moon, and the stars, </a:t>
            </a:r>
            <a:r>
              <a:rPr lang="en-US" sz="2400" b="1" dirty="0" smtClean="0">
                <a:solidFill>
                  <a:srgbClr val="002060"/>
                </a:solidFill>
              </a:rPr>
              <a:t/>
            </a:r>
            <a:br>
              <a:rPr lang="en-US" sz="2400" b="1" dirty="0" smtClean="0">
                <a:solidFill>
                  <a:srgbClr val="002060"/>
                </a:solidFill>
              </a:rPr>
            </a:br>
            <a:r>
              <a:rPr lang="en-US" sz="2400" b="1" dirty="0" smtClean="0">
                <a:solidFill>
                  <a:srgbClr val="002060"/>
                </a:solidFill>
              </a:rPr>
              <a:t>even </a:t>
            </a:r>
            <a:r>
              <a:rPr lang="en-US" sz="2400" b="1" dirty="0">
                <a:solidFill>
                  <a:srgbClr val="002060"/>
                </a:solidFill>
              </a:rPr>
              <a:t>all the host of heaven, </a:t>
            </a:r>
            <a:r>
              <a:rPr lang="en-US" sz="2400" b="1" dirty="0" smtClean="0">
                <a:solidFill>
                  <a:srgbClr val="002060"/>
                </a:solidFill>
              </a:rPr>
              <a:t/>
            </a:r>
            <a:br>
              <a:rPr lang="en-US" sz="2400" b="1" dirty="0" smtClean="0">
                <a:solidFill>
                  <a:srgbClr val="002060"/>
                </a:solidFill>
              </a:rPr>
            </a:br>
            <a:r>
              <a:rPr lang="en-US" sz="2400" b="1" dirty="0" err="1" smtClean="0">
                <a:solidFill>
                  <a:srgbClr val="002060"/>
                </a:solidFill>
                <a:effectLst>
                  <a:glow rad="139700">
                    <a:schemeClr val="accent2">
                      <a:satMod val="175000"/>
                      <a:alpha val="40000"/>
                    </a:schemeClr>
                  </a:glow>
                </a:effectLst>
              </a:rPr>
              <a:t>shouldest</a:t>
            </a:r>
            <a:r>
              <a:rPr lang="en-US" sz="2400" b="1" dirty="0" smtClean="0">
                <a:solidFill>
                  <a:srgbClr val="002060"/>
                </a:solidFill>
                <a:effectLst>
                  <a:glow rad="139700">
                    <a:schemeClr val="accent2">
                      <a:satMod val="175000"/>
                      <a:alpha val="40000"/>
                    </a:schemeClr>
                  </a:glow>
                </a:effectLst>
              </a:rPr>
              <a:t> </a:t>
            </a:r>
            <a:r>
              <a:rPr lang="en-US" sz="2400" b="1" dirty="0">
                <a:solidFill>
                  <a:srgbClr val="002060"/>
                </a:solidFill>
                <a:effectLst>
                  <a:glow rad="139700">
                    <a:schemeClr val="accent2">
                      <a:satMod val="175000"/>
                      <a:alpha val="40000"/>
                    </a:schemeClr>
                  </a:glow>
                </a:effectLst>
              </a:rPr>
              <a:t>be driven to worship </a:t>
            </a:r>
            <a:r>
              <a:rPr lang="en-US" sz="2400" b="1" dirty="0" smtClean="0">
                <a:solidFill>
                  <a:srgbClr val="002060"/>
                </a:solidFill>
                <a:effectLst>
                  <a:glow rad="139700">
                    <a:schemeClr val="accent2">
                      <a:satMod val="175000"/>
                      <a:alpha val="40000"/>
                    </a:schemeClr>
                  </a:glow>
                </a:effectLst>
              </a:rPr>
              <a:t/>
            </a:r>
            <a:br>
              <a:rPr lang="en-US" sz="2400" b="1" dirty="0" smtClean="0">
                <a:solidFill>
                  <a:srgbClr val="002060"/>
                </a:solidFill>
                <a:effectLst>
                  <a:glow rad="139700">
                    <a:schemeClr val="accent2">
                      <a:satMod val="175000"/>
                      <a:alpha val="40000"/>
                    </a:schemeClr>
                  </a:glow>
                </a:effectLst>
              </a:rPr>
            </a:br>
            <a:r>
              <a:rPr lang="en-US" sz="2400" b="1" dirty="0" smtClean="0">
                <a:solidFill>
                  <a:srgbClr val="002060"/>
                </a:solidFill>
                <a:effectLst>
                  <a:glow rad="139700">
                    <a:schemeClr val="accent2">
                      <a:satMod val="175000"/>
                      <a:alpha val="40000"/>
                    </a:schemeClr>
                  </a:glow>
                </a:effectLst>
              </a:rPr>
              <a:t>them</a:t>
            </a:r>
            <a:r>
              <a:rPr lang="en-US" sz="2400" b="1" dirty="0">
                <a:solidFill>
                  <a:srgbClr val="002060"/>
                </a:solidFill>
                <a:effectLst>
                  <a:glow rad="139700">
                    <a:schemeClr val="accent2">
                      <a:satMod val="175000"/>
                      <a:alpha val="40000"/>
                    </a:schemeClr>
                  </a:glow>
                </a:effectLst>
              </a:rPr>
              <a:t>, and serve </a:t>
            </a:r>
            <a:r>
              <a:rPr lang="en-US" sz="2400" b="1" dirty="0" smtClean="0">
                <a:solidFill>
                  <a:srgbClr val="002060"/>
                </a:solidFill>
                <a:effectLst>
                  <a:glow rad="139700">
                    <a:schemeClr val="accent2">
                      <a:satMod val="175000"/>
                      <a:alpha val="40000"/>
                    </a:schemeClr>
                  </a:glow>
                </a:effectLst>
              </a:rPr>
              <a:t>them … [THEN] …</a:t>
            </a:r>
          </a:p>
        </p:txBody>
      </p:sp>
      <p:sp>
        <p:nvSpPr>
          <p:cNvPr id="5" name="Slide Number Placeholder 4"/>
          <p:cNvSpPr>
            <a:spLocks noGrp="1"/>
          </p:cNvSpPr>
          <p:nvPr>
            <p:ph type="sldNum" sz="quarter" idx="12"/>
          </p:nvPr>
        </p:nvSpPr>
        <p:spPr/>
        <p:txBody>
          <a:bodyPr/>
          <a:lstStyle/>
          <a:p>
            <a:fld id="{E8A709BF-5144-4E0C-93F2-78512D165852}" type="slidenum">
              <a:rPr lang="en-US" smtClean="0"/>
              <a:t>66</a:t>
            </a:fld>
            <a:endParaRPr 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78424" y="609600"/>
            <a:ext cx="3660776" cy="36607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Rectangle 5"/>
          <p:cNvSpPr/>
          <p:nvPr/>
        </p:nvSpPr>
        <p:spPr>
          <a:xfrm>
            <a:off x="0" y="83403"/>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Problem #5 ~ </a:t>
            </a:r>
            <a:r>
              <a:rPr lang="en-US" sz="36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Looking to the sun!</a:t>
            </a:r>
            <a:endParaRPr lang="en-US" sz="2400" b="1" cap="none" spc="0" dirty="0">
              <a:ln w="11430"/>
              <a:solidFill>
                <a:schemeClr val="accent2">
                  <a:lumMod val="50000"/>
                </a:schemeClr>
              </a:solidFill>
              <a:effectLst>
                <a:outerShdw blurRad="50800" dist="39000" dir="5460000" algn="tl">
                  <a:srgbClr val="000000">
                    <a:alpha val="38000"/>
                  </a:srgbClr>
                </a:outerShdw>
              </a:effectLst>
              <a:latin typeface="Kristen ITC" pitchFamily="66" charset="0"/>
            </a:endParaRPr>
          </a:p>
        </p:txBody>
      </p:sp>
      <p:sp>
        <p:nvSpPr>
          <p:cNvPr id="7" name="Text Placeholder 3"/>
          <p:cNvSpPr txBox="1">
            <a:spLocks/>
          </p:cNvSpPr>
          <p:nvPr/>
        </p:nvSpPr>
        <p:spPr>
          <a:xfrm>
            <a:off x="5105400" y="4572000"/>
            <a:ext cx="3886200" cy="1143000"/>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algn="ctr"/>
            <a:r>
              <a:rPr lang="en-US" sz="2000" b="1" dirty="0" smtClean="0">
                <a:solidFill>
                  <a:schemeClr val="accent2">
                    <a:lumMod val="50000"/>
                  </a:schemeClr>
                </a:solidFill>
                <a:effectLst>
                  <a:glow rad="101600">
                    <a:schemeClr val="accent2">
                      <a:satMod val="175000"/>
                      <a:alpha val="40000"/>
                    </a:schemeClr>
                  </a:glow>
                </a:effectLst>
                <a:latin typeface="Comic Sans MS" pitchFamily="66" charset="0"/>
              </a:rPr>
              <a:t>The penalty was death for linking worship times with the created lights in the sky</a:t>
            </a:r>
            <a:r>
              <a:rPr lang="en-US" sz="2000" b="1" dirty="0" smtClean="0">
                <a:solidFill>
                  <a:schemeClr val="accent2">
                    <a:lumMod val="50000"/>
                  </a:schemeClr>
                </a:solidFill>
                <a:latin typeface="Comic Sans MS" pitchFamily="66" charset="0"/>
              </a:rPr>
              <a:t>.</a:t>
            </a:r>
          </a:p>
        </p:txBody>
      </p:sp>
      <p:sp>
        <p:nvSpPr>
          <p:cNvPr id="9" name="Rectangle 8"/>
          <p:cNvSpPr/>
          <p:nvPr/>
        </p:nvSpPr>
        <p:spPr>
          <a:xfrm>
            <a:off x="381000" y="5744900"/>
            <a:ext cx="8382000" cy="1015663"/>
          </a:xfrm>
          <a:prstGeom prst="rect">
            <a:avLst/>
          </a:prstGeom>
          <a:solidFill>
            <a:schemeClr val="accent2">
              <a:lumMod val="50000"/>
            </a:schemeClr>
          </a:solidFill>
          <a:scene3d>
            <a:camera prst="orthographicFront"/>
            <a:lightRig rig="threePt" dir="t"/>
          </a:scene3d>
          <a:sp3d>
            <a:bevelT w="152400" h="50800" prst="softRound"/>
          </a:sp3d>
        </p:spPr>
        <p:txBody>
          <a:bodyPr wrap="square" lIns="91440" tIns="45720" rIns="91440" bIns="45720">
            <a:spAutoFit/>
          </a:bodyPr>
          <a:lstStyle/>
          <a:p>
            <a:pPr algn="ct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Covenant Calendar observes the “light” </a:t>
            </a:r>
            <a:b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3000" b="1" u="sng"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not</a:t>
            </a: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the object that provides the light.</a:t>
            </a:r>
            <a:endParaRPr lang="en-US" sz="3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endParaRPr>
          </a:p>
        </p:txBody>
      </p:sp>
    </p:spTree>
    <p:extLst>
      <p:ext uri="{BB962C8B-B14F-4D97-AF65-F5344CB8AC3E}">
        <p14:creationId xmlns:p14="http://schemas.microsoft.com/office/powerpoint/2010/main" val="23922508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n-US" sz="5400" b="1" dirty="0" smtClean="0">
                <a:ln w="50800"/>
                <a:solidFill>
                  <a:schemeClr val="bg1">
                    <a:shade val="50000"/>
                  </a:schemeClr>
                </a:solidFill>
              </a:rPr>
              <a:t>“THE” Equinox Accusation</a:t>
            </a:r>
            <a:endParaRPr lang="en-US" sz="5400" b="1" dirty="0">
              <a:ln w="50800"/>
              <a:solidFill>
                <a:schemeClr val="bg1">
                  <a:shade val="50000"/>
                </a:schemeClr>
              </a:solidFill>
            </a:endParaRPr>
          </a:p>
        </p:txBody>
      </p:sp>
      <p:sp>
        <p:nvSpPr>
          <p:cNvPr id="3" name="Content Placeholder 2"/>
          <p:cNvSpPr>
            <a:spLocks noGrp="1"/>
          </p:cNvSpPr>
          <p:nvPr>
            <p:ph idx="1"/>
          </p:nvPr>
        </p:nvSpPr>
        <p:spPr>
          <a:xfrm>
            <a:off x="152400" y="1143000"/>
            <a:ext cx="4191000" cy="3048000"/>
          </a:xfrm>
        </p:spPr>
        <p:txBody>
          <a:bodyPr>
            <a:normAutofit fontScale="92500" lnSpcReduction="10000"/>
            <a:scene3d>
              <a:camera prst="orthographicFront"/>
              <a:lightRig rig="balanced" dir="t">
                <a:rot lat="0" lon="0" rev="2100000"/>
              </a:lightRig>
            </a:scene3d>
            <a:sp3d extrusionH="57150" prstMaterial="metal">
              <a:bevelT w="38100" h="25400"/>
              <a:contourClr>
                <a:schemeClr val="bg2"/>
              </a:contourClr>
            </a:sp3d>
          </a:bodyPr>
          <a:lstStyle/>
          <a:p>
            <a:pPr marL="0" indent="0" algn="ctr">
              <a:buNone/>
            </a:pPr>
            <a:r>
              <a:rPr lang="en-US" sz="4400" b="1" dirty="0" smtClean="0">
                <a:ln w="50800"/>
                <a:solidFill>
                  <a:schemeClr val="bg1">
                    <a:shade val="50000"/>
                  </a:schemeClr>
                </a:solidFill>
              </a:rPr>
              <a:t>This accusation comes in the form of a question for  Covenant Calendar.</a:t>
            </a:r>
            <a:endParaRPr lang="en-US" sz="44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67</a:t>
            </a:fld>
            <a:endParaRPr lang="en-US" dirty="0">
              <a:solidFill>
                <a:schemeClr val="bg1"/>
              </a:solidFill>
            </a:endParaRPr>
          </a:p>
        </p:txBody>
      </p:sp>
      <p:sp>
        <p:nvSpPr>
          <p:cNvPr id="5" name="Content Placeholder 2"/>
          <p:cNvSpPr txBox="1">
            <a:spLocks/>
          </p:cNvSpPr>
          <p:nvPr/>
        </p:nvSpPr>
        <p:spPr>
          <a:xfrm>
            <a:off x="5867400" y="1905000"/>
            <a:ext cx="3200400" cy="3124200"/>
          </a:xfrm>
          <a:prstGeom prst="rect">
            <a:avLst/>
          </a:prstGeom>
        </p:spPr>
        <p:txBody>
          <a:bodyPr vert="horz" lIns="91440" tIns="45720" rIns="91440" bIns="45720" rtlCol="0">
            <a:normAutofit lnSpcReduction="10000"/>
            <a:scene3d>
              <a:camera prst="orthographicFront"/>
              <a:lightRig rig="balanced" dir="t">
                <a:rot lat="0" lon="0" rev="2100000"/>
              </a:lightRig>
            </a:scene3d>
            <a:sp3d extrusionH="57150" prstMaterial="metal">
              <a:bevelT w="38100" h="25400"/>
              <a:contourClr>
                <a:schemeClr val="bg2"/>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400" b="1" dirty="0" smtClean="0">
                <a:ln w="50800"/>
                <a:solidFill>
                  <a:srgbClr val="FFC000"/>
                </a:solidFill>
              </a:rPr>
              <a:t>Would it be </a:t>
            </a:r>
            <a:br>
              <a:rPr lang="en-US" sz="4400" b="1" dirty="0" smtClean="0">
                <a:ln w="50800"/>
                <a:solidFill>
                  <a:srgbClr val="FFC000"/>
                </a:solidFill>
              </a:rPr>
            </a:br>
            <a:r>
              <a:rPr lang="en-US" sz="4400" b="1" dirty="0" smtClean="0">
                <a:ln w="50800"/>
                <a:solidFill>
                  <a:srgbClr val="FFC000"/>
                </a:solidFill>
              </a:rPr>
              <a:t>sun worship </a:t>
            </a:r>
            <a:br>
              <a:rPr lang="en-US" sz="4400" b="1" dirty="0" smtClean="0">
                <a:ln w="50800"/>
                <a:solidFill>
                  <a:srgbClr val="FFC000"/>
                </a:solidFill>
              </a:rPr>
            </a:br>
            <a:r>
              <a:rPr lang="en-US" sz="4400" b="1" dirty="0" smtClean="0">
                <a:ln w="50800"/>
                <a:solidFill>
                  <a:srgbClr val="FFC000"/>
                </a:solidFill>
              </a:rPr>
              <a:t>to look to </a:t>
            </a:r>
            <a:br>
              <a:rPr lang="en-US" sz="4400" b="1" dirty="0" smtClean="0">
                <a:ln w="50800"/>
                <a:solidFill>
                  <a:srgbClr val="FFC000"/>
                </a:solidFill>
              </a:rPr>
            </a:br>
            <a:r>
              <a:rPr lang="en-US" sz="4400" b="1" dirty="0" smtClean="0">
                <a:ln w="50800"/>
                <a:solidFill>
                  <a:srgbClr val="FFC000"/>
                </a:solidFill>
              </a:rPr>
              <a:t>the sun for</a:t>
            </a:r>
            <a:br>
              <a:rPr lang="en-US" sz="4400" b="1" dirty="0" smtClean="0">
                <a:ln w="50800"/>
                <a:solidFill>
                  <a:srgbClr val="FFC000"/>
                </a:solidFill>
              </a:rPr>
            </a:br>
            <a:r>
              <a:rPr lang="en-US" sz="4400" b="1" dirty="0" smtClean="0">
                <a:ln w="50800"/>
                <a:solidFill>
                  <a:srgbClr val="FFC000"/>
                </a:solidFill>
              </a:rPr>
              <a:t> equinox? </a:t>
            </a:r>
            <a:endParaRPr lang="en-US" sz="4400" b="1" dirty="0">
              <a:ln w="50800"/>
              <a:solidFill>
                <a:srgbClr val="FFC000"/>
              </a:solidFill>
            </a:endParaRPr>
          </a:p>
        </p:txBody>
      </p:sp>
      <p:sp>
        <p:nvSpPr>
          <p:cNvPr id="6" name="Rectangle 5"/>
          <p:cNvSpPr/>
          <p:nvPr/>
        </p:nvSpPr>
        <p:spPr>
          <a:xfrm>
            <a:off x="304800" y="5335250"/>
            <a:ext cx="8382000" cy="14465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4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Answer:  That’s the </a:t>
            </a:r>
            <a:br>
              <a:rPr lang="en-US" sz="44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4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wrong question!   </a:t>
            </a:r>
            <a:r>
              <a:rPr lang="en-US" sz="4400" b="1" dirty="0" smtClean="0">
                <a:ln w="11430"/>
                <a:solidFill>
                  <a:srgbClr val="92D05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Why?</a:t>
            </a:r>
            <a:endParaRPr lang="en-US" sz="4400" b="1" cap="none" spc="0" dirty="0">
              <a:ln w="11430"/>
              <a:solidFill>
                <a:srgbClr val="92D05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210265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80">
                                          <p:stCondLst>
                                            <p:cond delay="0"/>
                                          </p:stCondLst>
                                        </p:cTn>
                                        <p:tgtEl>
                                          <p:spTgt spid="6"/>
                                        </p:tgtEl>
                                      </p:cBhvr>
                                    </p:animEffect>
                                    <p:anim calcmode="lin" valueType="num">
                                      <p:cBhvr>
                                        <p:cTn id="1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0" dur="26">
                                          <p:stCondLst>
                                            <p:cond delay="650"/>
                                          </p:stCondLst>
                                        </p:cTn>
                                        <p:tgtEl>
                                          <p:spTgt spid="6"/>
                                        </p:tgtEl>
                                      </p:cBhvr>
                                      <p:to x="100000" y="60000"/>
                                    </p:animScale>
                                    <p:animScale>
                                      <p:cBhvr>
                                        <p:cTn id="21" dur="166" decel="50000">
                                          <p:stCondLst>
                                            <p:cond delay="676"/>
                                          </p:stCondLst>
                                        </p:cTn>
                                        <p:tgtEl>
                                          <p:spTgt spid="6"/>
                                        </p:tgtEl>
                                      </p:cBhvr>
                                      <p:to x="100000" y="100000"/>
                                    </p:animScale>
                                    <p:animScale>
                                      <p:cBhvr>
                                        <p:cTn id="22" dur="26">
                                          <p:stCondLst>
                                            <p:cond delay="1312"/>
                                          </p:stCondLst>
                                        </p:cTn>
                                        <p:tgtEl>
                                          <p:spTgt spid="6"/>
                                        </p:tgtEl>
                                      </p:cBhvr>
                                      <p:to x="100000" y="80000"/>
                                    </p:animScale>
                                    <p:animScale>
                                      <p:cBhvr>
                                        <p:cTn id="23" dur="166" decel="50000">
                                          <p:stCondLst>
                                            <p:cond delay="1338"/>
                                          </p:stCondLst>
                                        </p:cTn>
                                        <p:tgtEl>
                                          <p:spTgt spid="6"/>
                                        </p:tgtEl>
                                      </p:cBhvr>
                                      <p:to x="100000" y="100000"/>
                                    </p:animScale>
                                    <p:animScale>
                                      <p:cBhvr>
                                        <p:cTn id="24" dur="26">
                                          <p:stCondLst>
                                            <p:cond delay="1642"/>
                                          </p:stCondLst>
                                        </p:cTn>
                                        <p:tgtEl>
                                          <p:spTgt spid="6"/>
                                        </p:tgtEl>
                                      </p:cBhvr>
                                      <p:to x="100000" y="90000"/>
                                    </p:animScale>
                                    <p:animScale>
                                      <p:cBhvr>
                                        <p:cTn id="25" dur="166" decel="50000">
                                          <p:stCondLst>
                                            <p:cond delay="1668"/>
                                          </p:stCondLst>
                                        </p:cTn>
                                        <p:tgtEl>
                                          <p:spTgt spid="6"/>
                                        </p:tgtEl>
                                      </p:cBhvr>
                                      <p:to x="100000" y="100000"/>
                                    </p:animScale>
                                    <p:animScale>
                                      <p:cBhvr>
                                        <p:cTn id="26" dur="26">
                                          <p:stCondLst>
                                            <p:cond delay="1808"/>
                                          </p:stCondLst>
                                        </p:cTn>
                                        <p:tgtEl>
                                          <p:spTgt spid="6"/>
                                        </p:tgtEl>
                                      </p:cBhvr>
                                      <p:to x="100000" y="95000"/>
                                    </p:animScale>
                                    <p:animScale>
                                      <p:cBhvr>
                                        <p:cTn id="27"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6172200" cy="403860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sz="5400" b="1" dirty="0" smtClean="0">
                <a:ln w="1905">
                  <a:solidFill>
                    <a:sysClr val="windowText" lastClr="000000"/>
                  </a:solidFill>
                </a:ln>
                <a:solidFill>
                  <a:schemeClr val="accent1">
                    <a:lumMod val="60000"/>
                    <a:lumOff val="40000"/>
                  </a:schemeClr>
                </a:solidFill>
                <a:effectLst>
                  <a:innerShdw blurRad="69850" dist="43180" dir="5400000">
                    <a:srgbClr val="000000">
                      <a:alpha val="65000"/>
                    </a:srgbClr>
                  </a:innerShdw>
                </a:effectLst>
                <a:latin typeface="Cooper Black" pitchFamily="18" charset="0"/>
              </a:rPr>
              <a:t>Check out your shadow!</a:t>
            </a:r>
            <a:br>
              <a:rPr lang="en-US" sz="5400" b="1" dirty="0" smtClean="0">
                <a:ln w="1905">
                  <a:solidFill>
                    <a:sysClr val="windowText" lastClr="000000"/>
                  </a:solidFill>
                </a:ln>
                <a:solidFill>
                  <a:schemeClr val="accent1">
                    <a:lumMod val="60000"/>
                    <a:lumOff val="40000"/>
                  </a:schemeClr>
                </a:solidFill>
                <a:effectLst>
                  <a:innerShdw blurRad="69850" dist="43180" dir="5400000">
                    <a:srgbClr val="000000">
                      <a:alpha val="65000"/>
                    </a:srgbClr>
                  </a:innerShdw>
                </a:effectLst>
                <a:latin typeface="Cooper Black" pitchFamily="18" charset="0"/>
              </a:rPr>
            </a:br>
            <a:r>
              <a:rPr lang="en-US" sz="5400" b="1" dirty="0" smtClean="0">
                <a:ln w="1905">
                  <a:solidFill>
                    <a:sysClr val="windowText" lastClr="000000"/>
                  </a:solidFill>
                </a:ln>
                <a:solidFill>
                  <a:schemeClr val="accent1">
                    <a:lumMod val="60000"/>
                    <a:lumOff val="40000"/>
                  </a:schemeClr>
                </a:solidFill>
                <a:effectLst>
                  <a:innerShdw blurRad="69850" dist="43180" dir="5400000">
                    <a:srgbClr val="000000">
                      <a:alpha val="65000"/>
                    </a:srgbClr>
                  </a:innerShdw>
                </a:effectLst>
                <a:latin typeface="Cooper Black" pitchFamily="18" charset="0"/>
              </a:rPr>
              <a:t>You will have your back to the sun, not your face!</a:t>
            </a:r>
            <a:endParaRPr lang="en-US" sz="5400" b="1" dirty="0">
              <a:ln w="1905">
                <a:solidFill>
                  <a:sysClr val="windowText" lastClr="000000"/>
                </a:solidFill>
              </a:ln>
              <a:solidFill>
                <a:schemeClr val="accent1">
                  <a:lumMod val="60000"/>
                  <a:lumOff val="40000"/>
                </a:schemeClr>
              </a:solidFill>
              <a:effectLst>
                <a:innerShdw blurRad="69850" dist="43180" dir="5400000">
                  <a:srgbClr val="000000">
                    <a:alpha val="65000"/>
                  </a:srgbClr>
                </a:innerShdw>
              </a:effectLst>
              <a:latin typeface="Cooper Black" pitchFamily="18" charset="0"/>
            </a:endParaRPr>
          </a:p>
        </p:txBody>
      </p:sp>
      <p:sp>
        <p:nvSpPr>
          <p:cNvPr id="3" name="Content Placeholder 2"/>
          <p:cNvSpPr>
            <a:spLocks noGrp="1"/>
          </p:cNvSpPr>
          <p:nvPr>
            <p:ph idx="1"/>
          </p:nvPr>
        </p:nvSpPr>
        <p:spPr>
          <a:xfrm>
            <a:off x="537839" y="3657600"/>
            <a:ext cx="6091561" cy="304800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marL="0" indent="0">
              <a:spcBef>
                <a:spcPts val="0"/>
              </a:spcBef>
              <a:buNone/>
            </a:pPr>
            <a:r>
              <a:rPr lang="en-US" sz="4000" b="1" dirty="0" smtClean="0">
                <a:ln w="50800"/>
                <a:solidFill>
                  <a:schemeClr val="accent3"/>
                </a:solidFill>
              </a:rPr>
              <a:t>Equinox Components: </a:t>
            </a:r>
          </a:p>
          <a:p>
            <a:pPr marL="742950" indent="-742950">
              <a:spcBef>
                <a:spcPts val="0"/>
              </a:spcBef>
              <a:buAutoNum type="arabicPeriod"/>
            </a:pPr>
            <a:r>
              <a:rPr lang="en-US" sz="4000" b="1" dirty="0" smtClean="0">
                <a:ln w="50800"/>
                <a:solidFill>
                  <a:schemeClr val="accent3"/>
                </a:solidFill>
              </a:rPr>
              <a:t>Mazzaroth</a:t>
            </a:r>
          </a:p>
          <a:p>
            <a:pPr marL="742950" indent="-742950">
              <a:spcBef>
                <a:spcPts val="0"/>
              </a:spcBef>
              <a:buAutoNum type="arabicPeriod"/>
            </a:pPr>
            <a:r>
              <a:rPr lang="en-US" sz="4000" b="1" dirty="0" smtClean="0">
                <a:ln w="50800"/>
                <a:solidFill>
                  <a:schemeClr val="accent3"/>
                </a:solidFill>
              </a:rPr>
              <a:t>Sun </a:t>
            </a:r>
            <a:r>
              <a:rPr lang="en-US" sz="2800" b="1" dirty="0" smtClean="0">
                <a:ln w="50800"/>
                <a:solidFill>
                  <a:schemeClr val="accent3"/>
                </a:solidFill>
              </a:rPr>
              <a:t>(provides the light)</a:t>
            </a:r>
            <a:endParaRPr lang="en-US" sz="4000" b="1" dirty="0" smtClean="0">
              <a:ln w="50800"/>
              <a:solidFill>
                <a:schemeClr val="accent3"/>
              </a:solidFill>
            </a:endParaRPr>
          </a:p>
          <a:p>
            <a:pPr marL="742950" indent="-742950">
              <a:spcBef>
                <a:spcPts val="0"/>
              </a:spcBef>
              <a:buAutoNum type="arabicPeriod"/>
            </a:pPr>
            <a:r>
              <a:rPr lang="en-US" sz="4000" b="1" dirty="0" smtClean="0">
                <a:ln w="50800"/>
                <a:solidFill>
                  <a:schemeClr val="accent3"/>
                </a:solidFill>
              </a:rPr>
              <a:t>Light </a:t>
            </a:r>
            <a:r>
              <a:rPr lang="en-US" sz="2800" b="1" dirty="0" smtClean="0">
                <a:ln w="50800"/>
                <a:solidFill>
                  <a:schemeClr val="accent3"/>
                </a:solidFill>
              </a:rPr>
              <a:t>(provides the shadow)</a:t>
            </a:r>
            <a:endParaRPr lang="en-US" sz="4000" b="1" dirty="0" smtClean="0">
              <a:ln w="50800"/>
              <a:solidFill>
                <a:schemeClr val="accent3"/>
              </a:solidFill>
            </a:endParaRPr>
          </a:p>
          <a:p>
            <a:pPr marL="742950" indent="-742950">
              <a:spcBef>
                <a:spcPts val="0"/>
              </a:spcBef>
              <a:buAutoNum type="arabicPeriod"/>
            </a:pPr>
            <a:r>
              <a:rPr lang="en-US" sz="4000" b="1" dirty="0" smtClean="0">
                <a:ln w="50800"/>
                <a:solidFill>
                  <a:schemeClr val="accent3"/>
                </a:solidFill>
              </a:rPr>
              <a:t>Earth </a:t>
            </a:r>
            <a:r>
              <a:rPr lang="en-US" sz="2800" b="1" dirty="0" smtClean="0">
                <a:ln w="50800"/>
                <a:solidFill>
                  <a:schemeClr val="accent3"/>
                </a:solidFill>
              </a:rPr>
              <a:t>(receives the shadow)</a:t>
            </a:r>
            <a:endParaRPr lang="en-US" sz="2800" b="1" dirty="0">
              <a:ln w="50800"/>
              <a:solidFill>
                <a:schemeClr val="accent3"/>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68</a:t>
            </a:fld>
            <a:endParaRPr lang="en-US" dirty="0">
              <a:solidFill>
                <a:schemeClr val="bg1"/>
              </a:solidFill>
            </a:endParaRPr>
          </a:p>
        </p:txBody>
      </p:sp>
      <p:sp>
        <p:nvSpPr>
          <p:cNvPr id="7" name="Rectangle 6"/>
          <p:cNvSpPr/>
          <p:nvPr/>
        </p:nvSpPr>
        <p:spPr>
          <a:xfrm>
            <a:off x="6477000" y="5186809"/>
            <a:ext cx="2180404"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8000" b="1" dirty="0" smtClean="0">
                <a:ln w="11430"/>
                <a:solidFill>
                  <a:schemeClr val="accent1"/>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rPr>
              <a:t>Yes</a:t>
            </a:r>
            <a:r>
              <a:rPr lang="en-US" sz="8000" b="1" cap="none" spc="0" dirty="0" smtClean="0">
                <a:ln w="11430"/>
                <a:solidFill>
                  <a:schemeClr val="accent1"/>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rPr>
              <a:t>!</a:t>
            </a:r>
            <a:endParaRPr lang="en-US" sz="8000" b="1" cap="none" spc="0" dirty="0">
              <a:ln w="11430"/>
              <a:solidFill>
                <a:schemeClr val="accent1"/>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34480065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ipe(left)">
                                      <p:cBhvr>
                                        <p:cTn id="30" dur="1500"/>
                                        <p:tgtEl>
                                          <p:spTgt spid="3">
                                            <p:txEl>
                                              <p:pRg st="0" end="0"/>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wipe(left)">
                                      <p:cBhvr>
                                        <p:cTn id="33" dur="1500"/>
                                        <p:tgtEl>
                                          <p:spTgt spid="3">
                                            <p:txEl>
                                              <p:pRg st="1" end="1"/>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wipe(left)">
                                      <p:cBhvr>
                                        <p:cTn id="36" dur="1500"/>
                                        <p:tgtEl>
                                          <p:spTgt spid="3">
                                            <p:txEl>
                                              <p:pRg st="2" end="2"/>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left)">
                                      <p:cBhvr>
                                        <p:cTn id="39" dur="1500"/>
                                        <p:tgtEl>
                                          <p:spTgt spid="3">
                                            <p:txEl>
                                              <p:pRg st="3" end="3"/>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wipe(left)">
                                      <p:cBhvr>
                                        <p:cTn id="42"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n-US" sz="5400" b="1" dirty="0" smtClean="0">
                <a:ln w="50800"/>
                <a:solidFill>
                  <a:schemeClr val="bg1">
                    <a:shade val="50000"/>
                  </a:schemeClr>
                </a:solidFill>
              </a:rPr>
              <a:t>“THE” Next Question</a:t>
            </a:r>
            <a:endParaRPr lang="en-US" sz="5400" b="1" dirty="0">
              <a:ln w="50800"/>
              <a:solidFill>
                <a:schemeClr val="bg1">
                  <a:shade val="50000"/>
                </a:schemeClr>
              </a:solidFill>
            </a:endParaRPr>
          </a:p>
        </p:txBody>
      </p:sp>
      <p:sp>
        <p:nvSpPr>
          <p:cNvPr id="3" name="Content Placeholder 2"/>
          <p:cNvSpPr>
            <a:spLocks noGrp="1"/>
          </p:cNvSpPr>
          <p:nvPr>
            <p:ph idx="1"/>
          </p:nvPr>
        </p:nvSpPr>
        <p:spPr>
          <a:xfrm>
            <a:off x="457200" y="1295401"/>
            <a:ext cx="4191000" cy="2362199"/>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marL="0" indent="0">
              <a:buNone/>
            </a:pPr>
            <a:r>
              <a:rPr lang="en-US" sz="4400" b="1" dirty="0" smtClean="0">
                <a:ln w="50800"/>
                <a:solidFill>
                  <a:schemeClr val="bg1">
                    <a:shade val="50000"/>
                  </a:schemeClr>
                </a:solidFill>
              </a:rPr>
              <a:t>How does one determine the </a:t>
            </a:r>
            <a:r>
              <a:rPr lang="en-US" sz="4400" b="1" dirty="0" err="1" smtClean="0">
                <a:ln w="50800"/>
                <a:solidFill>
                  <a:schemeClr val="bg1">
                    <a:shade val="50000"/>
                  </a:schemeClr>
                </a:solidFill>
              </a:rPr>
              <a:t>equi</a:t>
            </a:r>
            <a:r>
              <a:rPr lang="en-US" sz="4400" b="1" dirty="0" smtClean="0">
                <a:ln w="50800"/>
                <a:solidFill>
                  <a:schemeClr val="bg1">
                    <a:shade val="50000"/>
                  </a:schemeClr>
                </a:solidFill>
              </a:rPr>
              <a:t>-</a:t>
            </a:r>
            <a:r>
              <a:rPr lang="en-US" sz="4400" b="1" u="sng" dirty="0" smtClean="0">
                <a:ln w="50800"/>
                <a:solidFill>
                  <a:schemeClr val="bg1">
                    <a:shade val="50000"/>
                  </a:schemeClr>
                </a:solidFill>
              </a:rPr>
              <a:t>LUX</a:t>
            </a:r>
            <a:r>
              <a:rPr lang="en-US" sz="4400" b="1" dirty="0" smtClean="0">
                <a:ln w="50800"/>
                <a:solidFill>
                  <a:schemeClr val="bg1">
                    <a:shade val="50000"/>
                  </a:schemeClr>
                </a:solidFill>
              </a:rPr>
              <a:t>?</a:t>
            </a:r>
            <a:endParaRPr lang="en-US" sz="44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69</a:t>
            </a:fld>
            <a:endParaRPr lang="en-US" dirty="0">
              <a:solidFill>
                <a:schemeClr val="bg1"/>
              </a:solidFill>
            </a:endParaRPr>
          </a:p>
        </p:txBody>
      </p:sp>
      <p:sp>
        <p:nvSpPr>
          <p:cNvPr id="5" name="Content Placeholder 2"/>
          <p:cNvSpPr txBox="1">
            <a:spLocks/>
          </p:cNvSpPr>
          <p:nvPr/>
        </p:nvSpPr>
        <p:spPr>
          <a:xfrm>
            <a:off x="304800" y="4191000"/>
            <a:ext cx="6172200" cy="2560320"/>
          </a:xfrm>
          <a:prstGeom prst="rect">
            <a:avLst/>
          </a:prstGeom>
        </p:spPr>
        <p:txBody>
          <a:bodyPr vert="horz" lIns="91440" tIns="45720" rIns="91440" bIns="45720" rtlCol="0">
            <a:normAutofit fontScale="85000" lnSpcReduction="20000"/>
            <a:scene3d>
              <a:camera prst="orthographicFront"/>
              <a:lightRig rig="balanced" dir="t">
                <a:rot lat="0" lon="0" rev="2100000"/>
              </a:lightRig>
            </a:scene3d>
            <a:sp3d extrusionH="57150" prstMaterial="metal">
              <a:bevelT w="38100" h="25400"/>
              <a:contourClr>
                <a:schemeClr val="bg2"/>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sz="4400" b="1" dirty="0" smtClean="0">
                <a:ln w="50800"/>
                <a:solidFill>
                  <a:schemeClr val="bg1">
                    <a:shade val="50000"/>
                  </a:schemeClr>
                </a:solidFill>
              </a:rPr>
              <a:t>By looking to the </a:t>
            </a:r>
            <a:r>
              <a:rPr lang="en-US" sz="4400" b="1" u="sng" dirty="0" smtClean="0">
                <a:ln w="50800"/>
                <a:solidFill>
                  <a:schemeClr val="accent3"/>
                </a:solidFill>
              </a:rPr>
              <a:t>SUN</a:t>
            </a:r>
            <a:r>
              <a:rPr lang="en-US" sz="4400" b="1" dirty="0" smtClean="0">
                <a:ln w="50800"/>
                <a:solidFill>
                  <a:schemeClr val="accent3"/>
                </a:solidFill>
              </a:rPr>
              <a:t>-rise &amp; </a:t>
            </a:r>
            <a:br>
              <a:rPr lang="en-US" sz="4400" b="1" dirty="0" smtClean="0">
                <a:ln w="50800"/>
                <a:solidFill>
                  <a:schemeClr val="accent3"/>
                </a:solidFill>
              </a:rPr>
            </a:br>
            <a:r>
              <a:rPr lang="en-US" sz="4400" b="1" u="sng" dirty="0" smtClean="0">
                <a:ln w="50800"/>
                <a:solidFill>
                  <a:schemeClr val="accent3"/>
                </a:solidFill>
              </a:rPr>
              <a:t>SUN</a:t>
            </a:r>
            <a:r>
              <a:rPr lang="en-US" sz="4400" b="1" dirty="0" smtClean="0">
                <a:ln w="50800"/>
                <a:solidFill>
                  <a:schemeClr val="accent3"/>
                </a:solidFill>
              </a:rPr>
              <a:t>-set</a:t>
            </a:r>
            <a:r>
              <a:rPr lang="en-US" sz="4400" b="1" dirty="0" smtClean="0">
                <a:ln w="50800"/>
                <a:solidFill>
                  <a:schemeClr val="bg1">
                    <a:shade val="50000"/>
                  </a:schemeClr>
                </a:solidFill>
              </a:rPr>
              <a:t> to determine what </a:t>
            </a:r>
            <a:br>
              <a:rPr lang="en-US" sz="4400" b="1" dirty="0" smtClean="0">
                <a:ln w="50800"/>
                <a:solidFill>
                  <a:schemeClr val="bg1">
                    <a:shade val="50000"/>
                  </a:schemeClr>
                </a:solidFill>
              </a:rPr>
            </a:br>
            <a:r>
              <a:rPr lang="en-US" sz="4400" b="1" dirty="0" smtClean="0">
                <a:ln w="50800"/>
                <a:solidFill>
                  <a:schemeClr val="bg1">
                    <a:shade val="50000"/>
                  </a:schemeClr>
                </a:solidFill>
              </a:rPr>
              <a:t>is supposed to be equal day </a:t>
            </a:r>
            <a:br>
              <a:rPr lang="en-US" sz="4400" b="1" dirty="0" smtClean="0">
                <a:ln w="50800"/>
                <a:solidFill>
                  <a:schemeClr val="bg1">
                    <a:shade val="50000"/>
                  </a:schemeClr>
                </a:solidFill>
              </a:rPr>
            </a:br>
            <a:r>
              <a:rPr lang="en-US" sz="4400" b="1" dirty="0" smtClean="0">
                <a:ln w="50800"/>
                <a:solidFill>
                  <a:schemeClr val="bg1">
                    <a:shade val="50000"/>
                  </a:schemeClr>
                </a:solidFill>
              </a:rPr>
              <a:t>and equal night!</a:t>
            </a:r>
            <a:endParaRPr lang="en-US" sz="4400" b="1" dirty="0">
              <a:ln w="50800"/>
              <a:solidFill>
                <a:schemeClr val="bg1">
                  <a:shade val="50000"/>
                </a:schemeClr>
              </a:solidFill>
            </a:endParaRPr>
          </a:p>
        </p:txBody>
      </p:sp>
      <p:sp>
        <p:nvSpPr>
          <p:cNvPr id="6" name="Rectangle 5"/>
          <p:cNvSpPr/>
          <p:nvPr/>
        </p:nvSpPr>
        <p:spPr>
          <a:xfrm>
            <a:off x="6019806" y="1676400"/>
            <a:ext cx="2959465" cy="501675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Could </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that be</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considered</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as sacred </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regard for </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the sun, </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or sun</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worship?</a:t>
            </a:r>
            <a:endParaRPr lang="en-US" sz="4000" b="1" cap="none" spc="0" dirty="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34444043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anim calcmode="lin" valueType="num">
                                      <p:cBhvr>
                                        <p:cTn id="8" dur="1500" fill="hold"/>
                                        <p:tgtEl>
                                          <p:spTgt spid="5"/>
                                        </p:tgtEl>
                                        <p:attrNameLst>
                                          <p:attrName>ppt_x</p:attrName>
                                        </p:attrNameLst>
                                      </p:cBhvr>
                                      <p:tavLst>
                                        <p:tav tm="0">
                                          <p:val>
                                            <p:strVal val="#ppt_x"/>
                                          </p:val>
                                        </p:tav>
                                        <p:tav tm="100000">
                                          <p:val>
                                            <p:strVal val="#ppt_x"/>
                                          </p:val>
                                        </p:tav>
                                      </p:tavLst>
                                    </p:anim>
                                    <p:anim calcmode="lin" valueType="num">
                                      <p:cBhvr>
                                        <p:cTn id="9" dur="1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threePt" dir="t"/>
            </a:scene3d>
            <a:sp3d extrusionH="57150">
              <a:bevelT h="25400" prst="softRound"/>
            </a:sp3d>
          </a:bodyPr>
          <a:lstStyle/>
          <a:p>
            <a:r>
              <a:rPr lang="en-US" b="1" spc="300" dirty="0" smtClean="0">
                <a:ln w="11430">
                  <a:solidFill>
                    <a:schemeClr val="accent1">
                      <a:lumMod val="50000"/>
                    </a:schemeClr>
                  </a:solidFill>
                </a:ln>
                <a:solidFill>
                  <a:schemeClr val="accent1">
                    <a:lumMod val="75000"/>
                  </a:schemeClr>
                </a:solidFill>
                <a:effectLst>
                  <a:outerShdw blurRad="50800" dist="39000" dir="5460000" algn="tl">
                    <a:srgbClr val="000000">
                      <a:alpha val="38000"/>
                    </a:srgbClr>
                  </a:outerShdw>
                </a:effectLst>
                <a:latin typeface="Cooper Black" pitchFamily="18" charset="0"/>
              </a:rPr>
              <a:t>Definition of Equinox Yahuah’s Way </a:t>
            </a:r>
            <a:endParaRPr lang="en-US" dirty="0">
              <a:ln w="11430">
                <a:solidFill>
                  <a:schemeClr val="accent1">
                    <a:lumMod val="50000"/>
                  </a:schemeClr>
                </a:solidFill>
              </a:ln>
              <a:solidFill>
                <a:schemeClr val="accent1">
                  <a:lumMod val="75000"/>
                </a:schemeClr>
              </a:solidFill>
            </a:endParaRPr>
          </a:p>
        </p:txBody>
      </p:sp>
      <p:sp>
        <p:nvSpPr>
          <p:cNvPr id="6" name="Content Placeholder 5"/>
          <p:cNvSpPr>
            <a:spLocks noGrp="1"/>
          </p:cNvSpPr>
          <p:nvPr>
            <p:ph sz="half" idx="2"/>
          </p:nvPr>
        </p:nvSpPr>
        <p:spPr>
          <a:xfrm>
            <a:off x="457200" y="1142999"/>
            <a:ext cx="4191000" cy="5715001"/>
          </a:xfrm>
        </p:spPr>
        <p:txBody>
          <a:bodyPr>
            <a:normAutofit fontScale="92500"/>
          </a:bodyPr>
          <a:lstStyle/>
          <a:p>
            <a:pPr lvl="0">
              <a:lnSpc>
                <a:spcPct val="120000"/>
              </a:lnSpc>
            </a:pPr>
            <a:r>
              <a:rPr lang="en-US" b="1" dirty="0">
                <a:ln>
                  <a:solidFill>
                    <a:schemeClr val="tx1"/>
                  </a:solidFill>
                </a:ln>
                <a:solidFill>
                  <a:schemeClr val="accent1">
                    <a:lumMod val="50000"/>
                  </a:schemeClr>
                </a:solidFill>
              </a:rPr>
              <a:t>The </a:t>
            </a:r>
            <a:r>
              <a:rPr lang="en-US" b="1" dirty="0" smtClean="0">
                <a:ln>
                  <a:solidFill>
                    <a:schemeClr val="tx1"/>
                  </a:solidFill>
                </a:ln>
                <a:solidFill>
                  <a:schemeClr val="accent1">
                    <a:lumMod val="50000"/>
                  </a:schemeClr>
                </a:solidFill>
              </a:rPr>
              <a:t>vernal equinox [tequfah H8622] </a:t>
            </a:r>
            <a:r>
              <a:rPr lang="en-US" b="1" dirty="0">
                <a:ln>
                  <a:solidFill>
                    <a:schemeClr val="tx1"/>
                  </a:solidFill>
                </a:ln>
                <a:solidFill>
                  <a:schemeClr val="accent1">
                    <a:lumMod val="50000"/>
                  </a:schemeClr>
                </a:solidFill>
              </a:rPr>
              <a:t>is </a:t>
            </a:r>
            <a:r>
              <a:rPr lang="en-US" b="1" dirty="0" smtClean="0">
                <a:ln>
                  <a:solidFill>
                    <a:schemeClr val="tx1"/>
                  </a:solidFill>
                </a:ln>
                <a:solidFill>
                  <a:schemeClr val="accent1">
                    <a:lumMod val="50000"/>
                  </a:schemeClr>
                </a:solidFill>
              </a:rPr>
              <a:t>one </a:t>
            </a:r>
            <a:r>
              <a:rPr lang="en-US" b="1" dirty="0">
                <a:ln>
                  <a:solidFill>
                    <a:schemeClr val="tx1"/>
                  </a:solidFill>
                </a:ln>
                <a:solidFill>
                  <a:schemeClr val="accent1">
                    <a:lumMod val="50000"/>
                  </a:schemeClr>
                </a:solidFill>
              </a:rPr>
              <a:t>24 hour cycle </a:t>
            </a:r>
            <a:r>
              <a:rPr lang="en-US" b="1" dirty="0" smtClean="0">
                <a:ln>
                  <a:solidFill>
                    <a:schemeClr val="tx1"/>
                  </a:solidFill>
                </a:ln>
                <a:solidFill>
                  <a:schemeClr val="accent1">
                    <a:lumMod val="50000"/>
                  </a:schemeClr>
                </a:solidFill>
              </a:rPr>
              <a:t/>
            </a:r>
            <a:br>
              <a:rPr lang="en-US" b="1" dirty="0" smtClean="0">
                <a:ln>
                  <a:solidFill>
                    <a:schemeClr val="tx1"/>
                  </a:solidFill>
                </a:ln>
                <a:solidFill>
                  <a:schemeClr val="accent1">
                    <a:lumMod val="50000"/>
                  </a:schemeClr>
                </a:solidFill>
              </a:rPr>
            </a:br>
            <a:r>
              <a:rPr lang="en-US" b="1" dirty="0" smtClean="0">
                <a:ln>
                  <a:solidFill>
                    <a:schemeClr val="tx1"/>
                  </a:solidFill>
                </a:ln>
                <a:solidFill>
                  <a:schemeClr val="accent1">
                    <a:lumMod val="50000"/>
                  </a:schemeClr>
                </a:solidFill>
              </a:rPr>
              <a:t>for </a:t>
            </a:r>
            <a:r>
              <a:rPr lang="en-US" b="1" dirty="0">
                <a:ln>
                  <a:solidFill>
                    <a:schemeClr val="tx1"/>
                  </a:solidFill>
                </a:ln>
                <a:solidFill>
                  <a:schemeClr val="accent1">
                    <a:lumMod val="50000"/>
                  </a:schemeClr>
                </a:solidFill>
              </a:rPr>
              <a:t>the whole </a:t>
            </a:r>
            <a:r>
              <a:rPr lang="en-US" b="1" dirty="0" smtClean="0">
                <a:ln>
                  <a:solidFill>
                    <a:schemeClr val="tx1"/>
                  </a:solidFill>
                </a:ln>
                <a:solidFill>
                  <a:schemeClr val="accent1">
                    <a:lumMod val="50000"/>
                  </a:schemeClr>
                </a:solidFill>
              </a:rPr>
              <a:t>world.   </a:t>
            </a:r>
            <a:endParaRPr lang="en-US" b="1" dirty="0">
              <a:ln>
                <a:solidFill>
                  <a:schemeClr val="tx1"/>
                </a:solidFill>
              </a:ln>
              <a:solidFill>
                <a:schemeClr val="accent1">
                  <a:lumMod val="50000"/>
                </a:schemeClr>
              </a:solidFill>
            </a:endParaRPr>
          </a:p>
          <a:p>
            <a:pPr lvl="0">
              <a:lnSpc>
                <a:spcPct val="120000"/>
              </a:lnSpc>
            </a:pPr>
            <a:r>
              <a:rPr lang="en-US" b="1" dirty="0">
                <a:ln>
                  <a:solidFill>
                    <a:schemeClr val="tx1"/>
                  </a:solidFill>
                </a:ln>
                <a:solidFill>
                  <a:schemeClr val="accent1">
                    <a:lumMod val="50000"/>
                  </a:schemeClr>
                </a:solidFill>
              </a:rPr>
              <a:t>This is at the exact time </a:t>
            </a:r>
            <a:r>
              <a:rPr lang="en-US" b="1" dirty="0" smtClean="0">
                <a:ln>
                  <a:solidFill>
                    <a:schemeClr val="tx1"/>
                  </a:solidFill>
                </a:ln>
                <a:solidFill>
                  <a:schemeClr val="accent1">
                    <a:lumMod val="50000"/>
                  </a:schemeClr>
                </a:solidFill>
              </a:rPr>
              <a:t/>
            </a:r>
            <a:br>
              <a:rPr lang="en-US" b="1" dirty="0" smtClean="0">
                <a:ln>
                  <a:solidFill>
                    <a:schemeClr val="tx1"/>
                  </a:solidFill>
                </a:ln>
                <a:solidFill>
                  <a:schemeClr val="accent1">
                    <a:lumMod val="50000"/>
                  </a:schemeClr>
                </a:solidFill>
              </a:rPr>
            </a:br>
            <a:r>
              <a:rPr lang="en-US" b="1" dirty="0" smtClean="0">
                <a:ln>
                  <a:solidFill>
                    <a:schemeClr val="tx1"/>
                  </a:solidFill>
                </a:ln>
                <a:solidFill>
                  <a:schemeClr val="accent1">
                    <a:lumMod val="50000"/>
                  </a:schemeClr>
                </a:solidFill>
              </a:rPr>
              <a:t>when </a:t>
            </a:r>
            <a:r>
              <a:rPr lang="en-US" b="1" dirty="0">
                <a:ln>
                  <a:solidFill>
                    <a:schemeClr val="tx1"/>
                  </a:solidFill>
                </a:ln>
                <a:solidFill>
                  <a:schemeClr val="accent1">
                    <a:lumMod val="50000"/>
                  </a:schemeClr>
                </a:solidFill>
              </a:rPr>
              <a:t>the celestial equator intersects the sun’s ecliptic path in the heavens</a:t>
            </a:r>
            <a:r>
              <a:rPr lang="en-US" b="1" dirty="0" smtClean="0">
                <a:ln>
                  <a:solidFill>
                    <a:schemeClr val="tx1"/>
                  </a:solidFill>
                </a:ln>
                <a:solidFill>
                  <a:schemeClr val="accent1">
                    <a:lumMod val="50000"/>
                  </a:schemeClr>
                </a:solidFill>
              </a:rPr>
              <a:t>. </a:t>
            </a:r>
            <a:br>
              <a:rPr lang="en-US" b="1" dirty="0" smtClean="0">
                <a:ln>
                  <a:solidFill>
                    <a:schemeClr val="tx1"/>
                  </a:solidFill>
                </a:ln>
                <a:solidFill>
                  <a:schemeClr val="accent1">
                    <a:lumMod val="50000"/>
                  </a:schemeClr>
                </a:solidFill>
              </a:rPr>
            </a:br>
            <a:r>
              <a:rPr lang="en-US" b="1" dirty="0" smtClean="0">
                <a:ln>
                  <a:solidFill>
                    <a:schemeClr val="tx1"/>
                  </a:solidFill>
                </a:ln>
                <a:solidFill>
                  <a:schemeClr val="accent1">
                    <a:lumMod val="50000"/>
                  </a:schemeClr>
                </a:solidFill>
              </a:rPr>
              <a:t>These are </a:t>
            </a:r>
            <a:r>
              <a:rPr lang="en-US" b="1" u="sng" dirty="0">
                <a:ln>
                  <a:solidFill>
                    <a:schemeClr val="tx1"/>
                  </a:solidFill>
                </a:ln>
                <a:solidFill>
                  <a:schemeClr val="accent1">
                    <a:lumMod val="50000"/>
                  </a:schemeClr>
                </a:solidFill>
              </a:rPr>
              <a:t>two fixed points </a:t>
            </a:r>
            <a:r>
              <a:rPr lang="en-US" b="1" u="sng" dirty="0" smtClean="0">
                <a:ln>
                  <a:solidFill>
                    <a:schemeClr val="tx1"/>
                  </a:solidFill>
                </a:ln>
                <a:solidFill>
                  <a:schemeClr val="accent1">
                    <a:lumMod val="50000"/>
                  </a:schemeClr>
                </a:solidFill>
              </a:rPr>
              <a:t/>
            </a:r>
            <a:br>
              <a:rPr lang="en-US" b="1" u="sng" dirty="0" smtClean="0">
                <a:ln>
                  <a:solidFill>
                    <a:schemeClr val="tx1"/>
                  </a:solidFill>
                </a:ln>
                <a:solidFill>
                  <a:schemeClr val="accent1">
                    <a:lumMod val="50000"/>
                  </a:schemeClr>
                </a:solidFill>
              </a:rPr>
            </a:br>
            <a:r>
              <a:rPr lang="en-US" b="1" u="sng" dirty="0" smtClean="0">
                <a:ln>
                  <a:solidFill>
                    <a:schemeClr val="tx1"/>
                  </a:solidFill>
                </a:ln>
                <a:solidFill>
                  <a:schemeClr val="accent1">
                    <a:lumMod val="50000"/>
                  </a:schemeClr>
                </a:solidFill>
              </a:rPr>
              <a:t>of </a:t>
            </a:r>
            <a:r>
              <a:rPr lang="en-US" b="1" u="sng" dirty="0">
                <a:ln>
                  <a:solidFill>
                    <a:schemeClr val="tx1"/>
                  </a:solidFill>
                </a:ln>
                <a:solidFill>
                  <a:schemeClr val="accent1">
                    <a:lumMod val="50000"/>
                  </a:schemeClr>
                </a:solidFill>
              </a:rPr>
              <a:t>authority</a:t>
            </a:r>
            <a:r>
              <a:rPr lang="en-US" b="1" dirty="0">
                <a:ln>
                  <a:solidFill>
                    <a:schemeClr val="tx1"/>
                  </a:solidFill>
                </a:ln>
                <a:solidFill>
                  <a:schemeClr val="accent1">
                    <a:lumMod val="50000"/>
                  </a:schemeClr>
                </a:solidFill>
              </a:rPr>
              <a:t>.</a:t>
            </a:r>
            <a:r>
              <a:rPr lang="en-US" b="1" dirty="0" smtClean="0">
                <a:ln>
                  <a:solidFill>
                    <a:schemeClr val="tx1"/>
                  </a:solidFill>
                </a:ln>
                <a:solidFill>
                  <a:schemeClr val="accent1">
                    <a:lumMod val="50000"/>
                  </a:schemeClr>
                </a:solidFill>
              </a:rPr>
              <a:t> </a:t>
            </a:r>
          </a:p>
          <a:p>
            <a:pPr>
              <a:lnSpc>
                <a:spcPct val="120000"/>
              </a:lnSpc>
            </a:pPr>
            <a:r>
              <a:rPr lang="en-US" b="1" dirty="0">
                <a:ln>
                  <a:solidFill>
                    <a:schemeClr val="tx1"/>
                  </a:solidFill>
                </a:ln>
                <a:solidFill>
                  <a:schemeClr val="accent1">
                    <a:lumMod val="50000"/>
                  </a:schemeClr>
                </a:solidFill>
              </a:rPr>
              <a:t>The earth receives the “light</a:t>
            </a:r>
            <a:r>
              <a:rPr lang="en-US" b="1" dirty="0" smtClean="0">
                <a:ln>
                  <a:solidFill>
                    <a:schemeClr val="tx1"/>
                  </a:solidFill>
                </a:ln>
                <a:solidFill>
                  <a:schemeClr val="accent1">
                    <a:lumMod val="50000"/>
                  </a:schemeClr>
                </a:solidFill>
              </a:rPr>
              <a:t>” – </a:t>
            </a:r>
            <a:br>
              <a:rPr lang="en-US" b="1" dirty="0" smtClean="0">
                <a:ln>
                  <a:solidFill>
                    <a:schemeClr val="tx1"/>
                  </a:solidFill>
                </a:ln>
                <a:solidFill>
                  <a:schemeClr val="accent1">
                    <a:lumMod val="50000"/>
                  </a:schemeClr>
                </a:solidFill>
              </a:rPr>
            </a:br>
            <a:r>
              <a:rPr lang="en-US" b="1" dirty="0" smtClean="0">
                <a:ln>
                  <a:solidFill>
                    <a:schemeClr val="tx1"/>
                  </a:solidFill>
                </a:ln>
                <a:solidFill>
                  <a:schemeClr val="accent1">
                    <a:lumMod val="50000"/>
                  </a:schemeClr>
                </a:solidFill>
              </a:rPr>
              <a:t>the </a:t>
            </a:r>
            <a:r>
              <a:rPr lang="en-US" b="1" dirty="0">
                <a:ln>
                  <a:solidFill>
                    <a:schemeClr val="tx1"/>
                  </a:solidFill>
                </a:ln>
                <a:solidFill>
                  <a:schemeClr val="accent1">
                    <a:lumMod val="50000"/>
                  </a:schemeClr>
                </a:solidFill>
              </a:rPr>
              <a:t>“light” casts the shadow </a:t>
            </a:r>
            <a:r>
              <a:rPr lang="en-US" b="1" dirty="0" smtClean="0">
                <a:ln>
                  <a:solidFill>
                    <a:schemeClr val="tx1"/>
                  </a:solidFill>
                </a:ln>
                <a:solidFill>
                  <a:schemeClr val="accent1">
                    <a:lumMod val="50000"/>
                  </a:schemeClr>
                </a:solidFill>
              </a:rPr>
              <a:t/>
            </a:r>
            <a:br>
              <a:rPr lang="en-US" b="1" dirty="0" smtClean="0">
                <a:ln>
                  <a:solidFill>
                    <a:schemeClr val="tx1"/>
                  </a:solidFill>
                </a:ln>
                <a:solidFill>
                  <a:schemeClr val="accent1">
                    <a:lumMod val="50000"/>
                  </a:schemeClr>
                </a:solidFill>
              </a:rPr>
            </a:br>
            <a:r>
              <a:rPr lang="en-US" b="1" dirty="0" smtClean="0">
                <a:ln>
                  <a:solidFill>
                    <a:schemeClr val="tx1"/>
                  </a:solidFill>
                </a:ln>
                <a:solidFill>
                  <a:schemeClr val="accent1">
                    <a:lumMod val="50000"/>
                  </a:schemeClr>
                </a:solidFill>
              </a:rPr>
              <a:t>to determine the </a:t>
            </a:r>
            <a:r>
              <a:rPr lang="en-US" b="1" dirty="0">
                <a:ln>
                  <a:solidFill>
                    <a:schemeClr val="tx1"/>
                  </a:solidFill>
                </a:ln>
                <a:solidFill>
                  <a:schemeClr val="accent1">
                    <a:lumMod val="50000"/>
                  </a:schemeClr>
                </a:solidFill>
              </a:rPr>
              <a:t>equinox day. </a:t>
            </a:r>
          </a:p>
        </p:txBody>
      </p:sp>
      <p:sp>
        <p:nvSpPr>
          <p:cNvPr id="3" name="Slide Number Placeholder 2"/>
          <p:cNvSpPr>
            <a:spLocks noGrp="1"/>
          </p:cNvSpPr>
          <p:nvPr>
            <p:ph type="sldNum" sz="quarter" idx="12"/>
          </p:nvPr>
        </p:nvSpPr>
        <p:spPr/>
        <p:txBody>
          <a:bodyPr/>
          <a:lstStyle/>
          <a:p>
            <a:fld id="{E8A709BF-5144-4E0C-93F2-78512D165852}" type="slidenum">
              <a:rPr lang="en-US" smtClean="0"/>
              <a:t>70</a:t>
            </a:fld>
            <a:endParaRPr lang="en-US"/>
          </a:p>
        </p:txBody>
      </p:sp>
      <p:sp>
        <p:nvSpPr>
          <p:cNvPr id="7" name="Content Placeholder 6"/>
          <p:cNvSpPr>
            <a:spLocks noGrp="1"/>
          </p:cNvSpPr>
          <p:nvPr>
            <p:ph sz="quarter" idx="4"/>
          </p:nvPr>
        </p:nvSpPr>
        <p:spPr>
          <a:xfrm>
            <a:off x="4645025" y="1219200"/>
            <a:ext cx="4041775" cy="4724400"/>
          </a:xfrm>
        </p:spPr>
        <p:txBody>
          <a:bodyPr/>
          <a:lstStyle/>
          <a:p>
            <a:r>
              <a:rPr lang="en-US" b="1" dirty="0">
                <a:ln>
                  <a:solidFill>
                    <a:schemeClr val="tx1"/>
                  </a:solidFill>
                </a:ln>
                <a:solidFill>
                  <a:schemeClr val="accent1">
                    <a:lumMod val="50000"/>
                  </a:schemeClr>
                </a:solidFill>
              </a:rPr>
              <a:t>The equinox can be physically observed by plotting the shadow of </a:t>
            </a:r>
            <a:r>
              <a:rPr lang="en-US" b="1" dirty="0" smtClean="0">
                <a:ln>
                  <a:solidFill>
                    <a:schemeClr val="tx1"/>
                  </a:solidFill>
                </a:ln>
                <a:solidFill>
                  <a:schemeClr val="accent1">
                    <a:lumMod val="50000"/>
                  </a:schemeClr>
                </a:solidFill>
              </a:rPr>
              <a:t/>
            </a:r>
            <a:br>
              <a:rPr lang="en-US" b="1" dirty="0" smtClean="0">
                <a:ln>
                  <a:solidFill>
                    <a:schemeClr val="tx1"/>
                  </a:solidFill>
                </a:ln>
                <a:solidFill>
                  <a:schemeClr val="accent1">
                    <a:lumMod val="50000"/>
                  </a:schemeClr>
                </a:solidFill>
              </a:rPr>
            </a:br>
            <a:r>
              <a:rPr lang="en-US" b="1" dirty="0" smtClean="0">
                <a:ln>
                  <a:solidFill>
                    <a:schemeClr val="tx1"/>
                  </a:solidFill>
                </a:ln>
                <a:solidFill>
                  <a:schemeClr val="accent1">
                    <a:lumMod val="50000"/>
                  </a:schemeClr>
                </a:solidFill>
              </a:rPr>
              <a:t>the </a:t>
            </a:r>
            <a:r>
              <a:rPr lang="en-US" b="1" dirty="0">
                <a:ln>
                  <a:solidFill>
                    <a:schemeClr val="tx1"/>
                  </a:solidFill>
                </a:ln>
                <a:solidFill>
                  <a:schemeClr val="accent1">
                    <a:lumMod val="50000"/>
                  </a:schemeClr>
                </a:solidFill>
              </a:rPr>
              <a:t>sun – the Scriptural observation requirement. </a:t>
            </a:r>
          </a:p>
          <a:p>
            <a:pPr lvl="0"/>
            <a:r>
              <a:rPr lang="en-US" b="1" dirty="0" smtClean="0">
                <a:ln>
                  <a:solidFill>
                    <a:schemeClr val="tx1"/>
                  </a:solidFill>
                </a:ln>
                <a:solidFill>
                  <a:schemeClr val="accent1">
                    <a:lumMod val="50000"/>
                  </a:schemeClr>
                </a:solidFill>
              </a:rPr>
              <a:t>On equinox day, the shadow does not turn, </a:t>
            </a:r>
            <a:br>
              <a:rPr lang="en-US" b="1" dirty="0" smtClean="0">
                <a:ln>
                  <a:solidFill>
                    <a:schemeClr val="tx1"/>
                  </a:solidFill>
                </a:ln>
                <a:solidFill>
                  <a:schemeClr val="accent1">
                    <a:lumMod val="50000"/>
                  </a:schemeClr>
                </a:solidFill>
              </a:rPr>
            </a:br>
            <a:r>
              <a:rPr lang="en-US" b="1" u="sng" dirty="0" smtClean="0">
                <a:ln>
                  <a:solidFill>
                    <a:schemeClr val="tx1"/>
                  </a:solidFill>
                </a:ln>
                <a:solidFill>
                  <a:schemeClr val="accent1">
                    <a:lumMod val="50000"/>
                  </a:schemeClr>
                </a:solidFill>
              </a:rPr>
              <a:t>nor</a:t>
            </a:r>
            <a:r>
              <a:rPr lang="en-US" b="1" dirty="0" smtClean="0">
                <a:ln>
                  <a:solidFill>
                    <a:schemeClr val="tx1"/>
                  </a:solidFill>
                </a:ln>
                <a:solidFill>
                  <a:schemeClr val="accent1">
                    <a:lumMod val="50000"/>
                  </a:schemeClr>
                </a:solidFill>
              </a:rPr>
              <a:t> </a:t>
            </a:r>
            <a:r>
              <a:rPr lang="en-US" b="1" u="sng" dirty="0" smtClean="0">
                <a:ln>
                  <a:solidFill>
                    <a:schemeClr val="tx1"/>
                  </a:solidFill>
                </a:ln>
                <a:solidFill>
                  <a:schemeClr val="accent1">
                    <a:lumMod val="50000"/>
                  </a:schemeClr>
                </a:solidFill>
              </a:rPr>
              <a:t>arc</a:t>
            </a:r>
            <a:r>
              <a:rPr lang="en-US" b="1" dirty="0" smtClean="0">
                <a:ln>
                  <a:solidFill>
                    <a:schemeClr val="tx1"/>
                  </a:solidFill>
                </a:ln>
                <a:solidFill>
                  <a:schemeClr val="accent1">
                    <a:lumMod val="50000"/>
                  </a:schemeClr>
                </a:solidFill>
              </a:rPr>
              <a:t> (James 1:17).</a:t>
            </a:r>
            <a:endParaRPr lang="en-US" b="1" dirty="0">
              <a:ln>
                <a:solidFill>
                  <a:schemeClr val="tx1"/>
                </a:solidFill>
              </a:ln>
              <a:solidFill>
                <a:schemeClr val="accent1">
                  <a:lumMod val="50000"/>
                </a:schemeClr>
              </a:solidFill>
            </a:endParaRPr>
          </a:p>
          <a:p>
            <a:endParaRPr lang="en-US" dirty="0"/>
          </a:p>
        </p:txBody>
      </p:sp>
      <p:pic>
        <p:nvPicPr>
          <p:cNvPr id="11" name="Picture 2" descr="C:\Users\Rae\Desktop\300px-SundialScaleLabel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199" y="4484370"/>
            <a:ext cx="3886201" cy="2526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642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8A709BF-5144-4E0C-93F2-78512D165852}" type="slidenum">
              <a:rPr lang="en-US" smtClean="0">
                <a:solidFill>
                  <a:schemeClr val="bg1"/>
                </a:solidFill>
              </a:rPr>
              <a:t>71</a:t>
            </a:fld>
            <a:endParaRPr lang="en-US" dirty="0">
              <a:solidFill>
                <a:schemeClr val="bg1"/>
              </a:solidFill>
            </a:endParaRPr>
          </a:p>
        </p:txBody>
      </p:sp>
      <p:sp>
        <p:nvSpPr>
          <p:cNvPr id="3" name="Content Placeholder 3"/>
          <p:cNvSpPr txBox="1">
            <a:spLocks/>
          </p:cNvSpPr>
          <p:nvPr/>
        </p:nvSpPr>
        <p:spPr>
          <a:xfrm>
            <a:off x="152400" y="1066800"/>
            <a:ext cx="5257800" cy="4876800"/>
          </a:xfrm>
          <a:prstGeom prst="rect">
            <a:avLst/>
          </a:prstGeo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ln/>
                <a:solidFill>
                  <a:schemeClr val="accent3"/>
                </a:solidFill>
              </a:rPr>
              <a:t>The equinox is calculated </a:t>
            </a:r>
            <a:br>
              <a:rPr lang="en-US" b="1" dirty="0" smtClean="0">
                <a:ln/>
                <a:solidFill>
                  <a:schemeClr val="accent3"/>
                </a:solidFill>
              </a:rPr>
            </a:br>
            <a:r>
              <a:rPr lang="en-US" b="1" dirty="0" smtClean="0">
                <a:ln/>
                <a:solidFill>
                  <a:schemeClr val="accent3"/>
                </a:solidFill>
              </a:rPr>
              <a:t>by the perfect movement </a:t>
            </a:r>
            <a:br>
              <a:rPr lang="en-US" b="1" dirty="0" smtClean="0">
                <a:ln/>
                <a:solidFill>
                  <a:schemeClr val="accent3"/>
                </a:solidFill>
              </a:rPr>
            </a:br>
            <a:r>
              <a:rPr lang="en-US" b="1" dirty="0" smtClean="0">
                <a:ln/>
                <a:solidFill>
                  <a:schemeClr val="accent3"/>
                </a:solidFill>
              </a:rPr>
              <a:t>of the heavenly lights of </a:t>
            </a:r>
            <a:br>
              <a:rPr lang="en-US" b="1" dirty="0" smtClean="0">
                <a:ln/>
                <a:solidFill>
                  <a:schemeClr val="accent3"/>
                </a:solidFill>
              </a:rPr>
            </a:br>
            <a:r>
              <a:rPr lang="en-US" b="1" dirty="0" smtClean="0">
                <a:ln/>
                <a:solidFill>
                  <a:schemeClr val="accent3"/>
                </a:solidFill>
              </a:rPr>
              <a:t>the Mazzaroth and the sun.</a:t>
            </a:r>
          </a:p>
          <a:p>
            <a:r>
              <a:rPr lang="en-US" b="1" dirty="0" smtClean="0">
                <a:ln/>
                <a:solidFill>
                  <a:schemeClr val="accent3"/>
                </a:solidFill>
              </a:rPr>
              <a:t>This is by Divine Design.</a:t>
            </a:r>
          </a:p>
          <a:p>
            <a:r>
              <a:rPr lang="en-US" b="1" dirty="0" smtClean="0">
                <a:ln/>
                <a:solidFill>
                  <a:schemeClr val="accent3"/>
                </a:solidFill>
              </a:rPr>
              <a:t>The moon has no involvement in the equinox (or </a:t>
            </a:r>
            <a:r>
              <a:rPr lang="en-US" b="1" dirty="0" err="1" smtClean="0">
                <a:ln/>
                <a:solidFill>
                  <a:schemeClr val="accent3"/>
                </a:solidFill>
              </a:rPr>
              <a:t>equi</a:t>
            </a:r>
            <a:r>
              <a:rPr lang="en-US" b="1" dirty="0" smtClean="0">
                <a:ln/>
                <a:solidFill>
                  <a:schemeClr val="accent3"/>
                </a:solidFill>
              </a:rPr>
              <a:t>-</a:t>
            </a:r>
            <a:r>
              <a:rPr lang="en-US" b="1" u="sng" dirty="0" smtClean="0">
                <a:ln/>
                <a:solidFill>
                  <a:schemeClr val="accent3"/>
                </a:solidFill>
              </a:rPr>
              <a:t>LUX</a:t>
            </a:r>
            <a:r>
              <a:rPr lang="en-US" b="1" dirty="0" smtClean="0">
                <a:ln/>
                <a:solidFill>
                  <a:schemeClr val="accent3"/>
                </a:solidFill>
              </a:rPr>
              <a:t>) timing.</a:t>
            </a:r>
          </a:p>
          <a:p>
            <a:endParaRPr lang="en-US" b="1" dirty="0" smtClean="0">
              <a:ln/>
              <a:solidFill>
                <a:schemeClr val="accent3"/>
              </a:solidFill>
            </a:endParaRPr>
          </a:p>
          <a:p>
            <a:endParaRPr lang="en-US" b="1" dirty="0">
              <a:ln/>
              <a:solidFill>
                <a:schemeClr val="accent3"/>
              </a:solidFill>
            </a:endParaRPr>
          </a:p>
        </p:txBody>
      </p:sp>
    </p:spTree>
    <p:extLst>
      <p:ext uri="{BB962C8B-B14F-4D97-AF65-F5344CB8AC3E}">
        <p14:creationId xmlns:p14="http://schemas.microsoft.com/office/powerpoint/2010/main" val="2653103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36250"/>
            <a:ext cx="8839200" cy="156395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sz="5400" b="1" dirty="0" smtClean="0">
                <a:ln w="50800"/>
                <a:solidFill>
                  <a:schemeClr val="bg2">
                    <a:lumMod val="90000"/>
                  </a:schemeClr>
                </a:solidFill>
              </a:rPr>
              <a:t>There should be no question about the equinox authority!</a:t>
            </a:r>
            <a:endParaRPr lang="en-US" sz="5400" b="1" dirty="0">
              <a:ln w="50800"/>
              <a:solidFill>
                <a:schemeClr val="bg2">
                  <a:lumMod val="9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solidFill>
                  <a:schemeClr val="bg1"/>
                </a:solidFill>
              </a:rPr>
              <a:t>72</a:t>
            </a:fld>
            <a:endParaRPr lang="en-US" dirty="0">
              <a:solidFill>
                <a:schemeClr val="bg1"/>
              </a:solidFill>
            </a:endParaRPr>
          </a:p>
        </p:txBody>
      </p:sp>
      <p:sp>
        <p:nvSpPr>
          <p:cNvPr id="6" name="Rectangle 5"/>
          <p:cNvSpPr/>
          <p:nvPr/>
        </p:nvSpPr>
        <p:spPr>
          <a:xfrm>
            <a:off x="5791200" y="2286000"/>
            <a:ext cx="3206327" cy="440120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Abib 1</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follows</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the day</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of </a:t>
            </a:r>
            <a:r>
              <a:rPr lang="en-US" sz="4000" b="1" u="sng"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no</a:t>
            </a: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shadow </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or no </a:t>
            </a:r>
            <a:b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br>
            <a:r>
              <a:rPr lang="en-US" sz="40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shadow arc.</a:t>
            </a:r>
            <a:endParaRPr lang="en-US" sz="4000" b="1" cap="none" spc="0" dirty="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7" name="Content Placeholder 6"/>
          <p:cNvSpPr txBox="1">
            <a:spLocks/>
          </p:cNvSpPr>
          <p:nvPr/>
        </p:nvSpPr>
        <p:spPr>
          <a:xfrm>
            <a:off x="228600" y="1600200"/>
            <a:ext cx="4419600" cy="4592409"/>
          </a:xfrm>
          <a:prstGeom prst="rect">
            <a:avLst/>
          </a:prstGeom>
        </p:spPr>
        <p:txBody>
          <a:bodyPr vert="horz" lIns="91440" tIns="45720" rIns="91440" bIns="45720" rtlCol="0">
            <a:noAutofit/>
            <a:scene3d>
              <a:camera prst="orthographicFront"/>
              <a:lightRig rig="soft" dir="t">
                <a:rot lat="0" lon="0" rev="10800000"/>
              </a:lightRig>
            </a:scene3d>
            <a:sp3d>
              <a:bevelT w="27940" h="12700"/>
              <a:contourClr>
                <a:srgbClr val="DDDDDD"/>
              </a:contourClr>
            </a:sp3d>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None/>
            </a:pPr>
            <a:r>
              <a:rPr lang="en-US" sz="3200" b="1" spc="150" dirty="0" smtClean="0">
                <a:ln w="11430"/>
                <a:solidFill>
                  <a:srgbClr val="F8F8F8"/>
                </a:solidFill>
                <a:effectLst>
                  <a:outerShdw blurRad="25400" algn="tl" rotWithShape="0">
                    <a:srgbClr val="000000">
                      <a:alpha val="43000"/>
                    </a:srgbClr>
                  </a:outerShdw>
                </a:effectLst>
              </a:rPr>
              <a:t>The equinox is the “day” that Yahuah placed in the physics of creation which witnesses that the actual great change from the old year to the new year is in process. </a:t>
            </a:r>
          </a:p>
        </p:txBody>
      </p:sp>
    </p:spTree>
    <p:extLst>
      <p:ext uri="{BB962C8B-B14F-4D97-AF65-F5344CB8AC3E}">
        <p14:creationId xmlns:p14="http://schemas.microsoft.com/office/powerpoint/2010/main" val="10560085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8A709BF-5144-4E0C-93F2-78512D165852}" type="slidenum">
              <a:rPr lang="en-US" smtClean="0">
                <a:solidFill>
                  <a:schemeClr val="bg1"/>
                </a:solidFill>
              </a:rPr>
              <a:t>73</a:t>
            </a:fld>
            <a:endParaRPr lang="en-US" dirty="0">
              <a:solidFill>
                <a:schemeClr val="bg1"/>
              </a:solidFill>
            </a:endParaRPr>
          </a:p>
        </p:txBody>
      </p:sp>
      <p:sp>
        <p:nvSpPr>
          <p:cNvPr id="3" name="Title 1"/>
          <p:cNvSpPr txBox="1">
            <a:spLocks/>
          </p:cNvSpPr>
          <p:nvPr/>
        </p:nvSpPr>
        <p:spPr>
          <a:xfrm>
            <a:off x="-45720" y="-15239"/>
            <a:ext cx="922020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oper Black" pitchFamily="18" charset="0"/>
              </a:rPr>
              <a:t>Equinox:  Ancient Civilizations</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oper Black" pitchFamily="18" charset="0"/>
            </a:endParaRPr>
          </a:p>
        </p:txBody>
      </p:sp>
      <p:sp>
        <p:nvSpPr>
          <p:cNvPr id="4" name="Content Placeholder 3"/>
          <p:cNvSpPr txBox="1">
            <a:spLocks/>
          </p:cNvSpPr>
          <p:nvPr/>
        </p:nvSpPr>
        <p:spPr>
          <a:xfrm>
            <a:off x="0" y="914400"/>
            <a:ext cx="4564380" cy="5943600"/>
          </a:xfrm>
          <a:prstGeom prst="rect">
            <a:avLst/>
          </a:prstGeom>
          <a:solidFill>
            <a:schemeClr val="bg1">
              <a:alpha val="51000"/>
            </a:schemeClr>
          </a:solidFill>
          <a:scene3d>
            <a:camera prst="orthographicFront"/>
            <a:lightRig rig="threePt" dir="t"/>
          </a:scene3d>
          <a:sp3d>
            <a:bevelT w="165100" prst="coolSlant"/>
          </a:sp3d>
        </p:spPr>
        <p:txBody>
          <a:bodyPr>
            <a:noAutofit/>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dirty="0" smtClean="0">
                <a:solidFill>
                  <a:srgbClr val="002060"/>
                </a:solidFill>
              </a:rPr>
              <a:t>Tequfah [H8622] is properly understood in harmony with the instructions of Moses who was </a:t>
            </a:r>
            <a:r>
              <a:rPr lang="en-US" sz="2400" b="1" dirty="0" smtClean="0">
                <a:solidFill>
                  <a:srgbClr val="002060"/>
                </a:solidFill>
                <a:effectLst>
                  <a:glow rad="228600">
                    <a:schemeClr val="accent4">
                      <a:satMod val="175000"/>
                      <a:alpha val="40000"/>
                    </a:schemeClr>
                  </a:glow>
                </a:effectLst>
              </a:rPr>
              <a:t>“… learned in all the wisdom of the Egyptians …” </a:t>
            </a:r>
            <a:r>
              <a:rPr lang="en-US" sz="2400" b="1" dirty="0" smtClean="0">
                <a:solidFill>
                  <a:srgbClr val="002060"/>
                </a:solidFill>
              </a:rPr>
              <a:t>(Acts 7:22).    </a:t>
            </a:r>
          </a:p>
          <a:p>
            <a:r>
              <a:rPr lang="en-US" sz="2400" b="1" dirty="0" smtClean="0">
                <a:solidFill>
                  <a:srgbClr val="002060"/>
                </a:solidFill>
              </a:rPr>
              <a:t>The Egyptians were well-advanced in equinox calculation constructing pyramids to depict this moment. </a:t>
            </a:r>
          </a:p>
          <a:p>
            <a:r>
              <a:rPr lang="en-US" sz="2400" b="1" dirty="0" smtClean="0">
                <a:solidFill>
                  <a:srgbClr val="002060"/>
                </a:solidFill>
              </a:rPr>
              <a:t>Ancient civilizations can’t do one thing to alter the equinox.</a:t>
            </a:r>
          </a:p>
          <a:p>
            <a:r>
              <a:rPr lang="en-US" sz="2400" b="1" dirty="0" smtClean="0">
                <a:solidFill>
                  <a:srgbClr val="002060"/>
                </a:solidFill>
              </a:rPr>
              <a:t>This moment has ever been orchestrated by Yahuah.</a:t>
            </a:r>
            <a:endParaRPr lang="en-US" sz="2400" b="1" dirty="0">
              <a:solidFill>
                <a:srgbClr val="002060"/>
              </a:solidFill>
            </a:endParaRPr>
          </a:p>
        </p:txBody>
      </p:sp>
    </p:spTree>
    <p:extLst>
      <p:ext uri="{BB962C8B-B14F-4D97-AF65-F5344CB8AC3E}">
        <p14:creationId xmlns:p14="http://schemas.microsoft.com/office/powerpoint/2010/main" val="39906388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74</a:t>
            </a:fld>
            <a:endParaRPr lang="en-US"/>
          </a:p>
        </p:txBody>
      </p:sp>
      <p:sp>
        <p:nvSpPr>
          <p:cNvPr id="7" name="Content Placeholder 2"/>
          <p:cNvSpPr>
            <a:spLocks noGrp="1"/>
          </p:cNvSpPr>
          <p:nvPr>
            <p:ph sz="half" idx="1"/>
          </p:nvPr>
        </p:nvSpPr>
        <p:spPr>
          <a:xfrm>
            <a:off x="304800" y="1144930"/>
            <a:ext cx="4800600" cy="5410200"/>
          </a:xfrm>
        </p:spPr>
        <p:txBody>
          <a:bodyPr>
            <a:normAutofit fontScale="85000" lnSpcReduction="20000"/>
            <a:scene3d>
              <a:camera prst="orthographicFront"/>
              <a:lightRig rig="threePt" dir="t"/>
            </a:scene3d>
            <a:sp3d extrusionH="57150">
              <a:bevelT w="38100" h="38100"/>
            </a:sp3d>
          </a:bodyPr>
          <a:lstStyle/>
          <a:p>
            <a:pPr marL="0" indent="0">
              <a:buNone/>
            </a:pPr>
            <a:r>
              <a:rPr lang="en-US" b="1" dirty="0" smtClean="0">
                <a:ln>
                  <a:solidFill>
                    <a:srgbClr val="EFA46B"/>
                  </a:solidFill>
                </a:ln>
                <a:solidFill>
                  <a:srgbClr val="6065A0"/>
                </a:solidFill>
              </a:rPr>
              <a:t>Did the pagans use equinox to calculate their feasts day to worship their pagan gods?</a:t>
            </a:r>
          </a:p>
          <a:p>
            <a:r>
              <a:rPr lang="en-US" b="1" dirty="0" smtClean="0">
                <a:solidFill>
                  <a:srgbClr val="6065A0"/>
                </a:solidFill>
              </a:rPr>
              <a:t>Absolutely!  The pagan </a:t>
            </a:r>
            <a:br>
              <a:rPr lang="en-US" b="1" dirty="0" smtClean="0">
                <a:solidFill>
                  <a:srgbClr val="6065A0"/>
                </a:solidFill>
              </a:rPr>
            </a:br>
            <a:r>
              <a:rPr lang="en-US" b="1" dirty="0" smtClean="0">
                <a:solidFill>
                  <a:srgbClr val="6065A0"/>
                </a:solidFill>
              </a:rPr>
              <a:t>feasts always counterfeited Yahuah’s feasts.</a:t>
            </a:r>
          </a:p>
          <a:p>
            <a:r>
              <a:rPr lang="en-US" b="1" dirty="0" smtClean="0">
                <a:solidFill>
                  <a:srgbClr val="6065A0"/>
                </a:solidFill>
              </a:rPr>
              <a:t>Equinox was a reliable calculation every year. </a:t>
            </a:r>
          </a:p>
          <a:p>
            <a:r>
              <a:rPr lang="en-US" b="1" dirty="0" smtClean="0">
                <a:solidFill>
                  <a:srgbClr val="6065A0"/>
                </a:solidFill>
              </a:rPr>
              <a:t>There would have been no reason to consider </a:t>
            </a:r>
            <a:r>
              <a:rPr lang="en-US" b="1" dirty="0" err="1" smtClean="0">
                <a:solidFill>
                  <a:srgbClr val="6065A0"/>
                </a:solidFill>
              </a:rPr>
              <a:t>equi</a:t>
            </a:r>
            <a:r>
              <a:rPr lang="en-US" b="1" dirty="0" smtClean="0">
                <a:solidFill>
                  <a:srgbClr val="6065A0"/>
                </a:solidFill>
              </a:rPr>
              <a:t>-</a:t>
            </a:r>
            <a:r>
              <a:rPr lang="en-US" b="1" u="sng" dirty="0" smtClean="0">
                <a:solidFill>
                  <a:srgbClr val="6065A0"/>
                </a:solidFill>
              </a:rPr>
              <a:t>LUX</a:t>
            </a:r>
            <a:r>
              <a:rPr lang="en-US" b="1" dirty="0" smtClean="0">
                <a:solidFill>
                  <a:srgbClr val="6065A0"/>
                </a:solidFill>
              </a:rPr>
              <a:t>.</a:t>
            </a:r>
          </a:p>
          <a:p>
            <a:r>
              <a:rPr lang="en-US" b="1" dirty="0" smtClean="0">
                <a:solidFill>
                  <a:srgbClr val="6065A0"/>
                </a:solidFill>
                <a:effectLst>
                  <a:glow rad="139700">
                    <a:schemeClr val="accent6">
                      <a:satMod val="175000"/>
                      <a:alpha val="40000"/>
                    </a:schemeClr>
                  </a:glow>
                </a:effectLst>
              </a:rPr>
              <a:t>Just because the pagans could accurately calculate </a:t>
            </a:r>
            <a:br>
              <a:rPr lang="en-US" b="1" dirty="0" smtClean="0">
                <a:solidFill>
                  <a:srgbClr val="6065A0"/>
                </a:solidFill>
                <a:effectLst>
                  <a:glow rad="139700">
                    <a:schemeClr val="accent6">
                      <a:satMod val="175000"/>
                      <a:alpha val="40000"/>
                    </a:schemeClr>
                  </a:glow>
                </a:effectLst>
              </a:rPr>
            </a:br>
            <a:r>
              <a:rPr lang="en-US" b="1" dirty="0" smtClean="0">
                <a:solidFill>
                  <a:srgbClr val="6065A0"/>
                </a:solidFill>
                <a:effectLst>
                  <a:glow rad="139700">
                    <a:schemeClr val="accent6">
                      <a:satMod val="175000"/>
                      <a:alpha val="40000"/>
                    </a:schemeClr>
                  </a:glow>
                </a:effectLst>
              </a:rPr>
              <a:t>the equinox, does that make </a:t>
            </a:r>
            <a:br>
              <a:rPr lang="en-US" b="1" dirty="0" smtClean="0">
                <a:solidFill>
                  <a:srgbClr val="6065A0"/>
                </a:solidFill>
                <a:effectLst>
                  <a:glow rad="139700">
                    <a:schemeClr val="accent6">
                      <a:satMod val="175000"/>
                      <a:alpha val="40000"/>
                    </a:schemeClr>
                  </a:glow>
                </a:effectLst>
              </a:rPr>
            </a:br>
            <a:r>
              <a:rPr lang="en-US" b="1" dirty="0" smtClean="0">
                <a:solidFill>
                  <a:srgbClr val="6065A0"/>
                </a:solidFill>
                <a:effectLst>
                  <a:glow rad="139700">
                    <a:schemeClr val="accent6">
                      <a:satMod val="175000"/>
                      <a:alpha val="40000"/>
                    </a:schemeClr>
                  </a:glow>
                </a:effectLst>
              </a:rPr>
              <a:t>the equinox “pagan”? </a:t>
            </a:r>
            <a:endParaRPr lang="en-US" b="1" dirty="0">
              <a:solidFill>
                <a:srgbClr val="6065A0"/>
              </a:solidFill>
              <a:effectLst>
                <a:glow rad="139700">
                  <a:schemeClr val="accent6">
                    <a:satMod val="175000"/>
                    <a:alpha val="40000"/>
                  </a:schemeClr>
                </a:glow>
              </a:effectLst>
            </a:endParaRPr>
          </a:p>
        </p:txBody>
      </p:sp>
      <p:pic>
        <p:nvPicPr>
          <p:cNvPr id="17410" name="Picture 2" descr="C:\Users\Rae\Pictures\molech worsh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9" y="1371600"/>
            <a:ext cx="3330247" cy="3738563"/>
          </a:xfrm>
          <a:prstGeom prst="round2DiagRect">
            <a:avLst>
              <a:gd name="adj1" fmla="val 16667"/>
              <a:gd name="adj2" fmla="val 0"/>
            </a:avLst>
          </a:prstGeom>
          <a:ln w="88900" cap="sq">
            <a:solidFill>
              <a:srgbClr val="474B78"/>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0" y="152401"/>
            <a:ext cx="9144000" cy="9906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600" b="1" spc="300" dirty="0" smtClean="0">
                <a:ln w="11430">
                  <a:solidFill>
                    <a:srgbClr val="364C8A"/>
                  </a:solidFill>
                </a:ln>
                <a:solidFill>
                  <a:srgbClr val="878BB8"/>
                </a:solidFill>
                <a:effectLst>
                  <a:outerShdw blurRad="50800" dist="39000" dir="5460000" algn="tl">
                    <a:srgbClr val="000000">
                      <a:alpha val="38000"/>
                    </a:srgbClr>
                  </a:outerShdw>
                </a:effectLst>
                <a:latin typeface="Cooper Black" pitchFamily="18" charset="0"/>
              </a:rPr>
              <a:t>Pagan History &amp; Equinox</a:t>
            </a:r>
            <a:endParaRPr lang="en-US" sz="4600" dirty="0"/>
          </a:p>
        </p:txBody>
      </p:sp>
      <p:sp>
        <p:nvSpPr>
          <p:cNvPr id="8" name="Rectangle 7"/>
          <p:cNvSpPr/>
          <p:nvPr/>
        </p:nvSpPr>
        <p:spPr>
          <a:xfrm>
            <a:off x="5982930" y="5270243"/>
            <a:ext cx="2254143"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8000" b="1" dirty="0" smtClean="0">
                <a:ln w="11430"/>
                <a:solidFill>
                  <a:srgbClr val="71578B"/>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rPr>
              <a:t>NO</a:t>
            </a:r>
            <a:r>
              <a:rPr lang="en-US" sz="8000" b="1" cap="none" spc="0" dirty="0" smtClean="0">
                <a:ln w="11430"/>
                <a:solidFill>
                  <a:srgbClr val="71578B"/>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rPr>
              <a:t>!</a:t>
            </a:r>
            <a:endParaRPr lang="en-US" sz="8000" b="1" cap="none" spc="0" dirty="0">
              <a:ln w="11430"/>
              <a:solidFill>
                <a:srgbClr val="71578B"/>
              </a:solidFill>
              <a:effectLst>
                <a:glow rad="228600">
                  <a:schemeClr val="accent5">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23414446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wipe(left)">
                                      <p:cBhvr>
                                        <p:cTn id="17" dur="1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wipe(left)">
                                      <p:cBhvr>
                                        <p:cTn id="22" dur="1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80">
                                          <p:stCondLst>
                                            <p:cond delay="0"/>
                                          </p:stCondLst>
                                        </p:cTn>
                                        <p:tgtEl>
                                          <p:spTgt spid="8"/>
                                        </p:tgtEl>
                                      </p:cBhvr>
                                    </p:animEffect>
                                    <p:anim calcmode="lin" valueType="num">
                                      <p:cBhvr>
                                        <p:cTn id="2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3" dur="26">
                                          <p:stCondLst>
                                            <p:cond delay="650"/>
                                          </p:stCondLst>
                                        </p:cTn>
                                        <p:tgtEl>
                                          <p:spTgt spid="8"/>
                                        </p:tgtEl>
                                      </p:cBhvr>
                                      <p:to x="100000" y="60000"/>
                                    </p:animScale>
                                    <p:animScale>
                                      <p:cBhvr>
                                        <p:cTn id="34" dur="166" decel="50000">
                                          <p:stCondLst>
                                            <p:cond delay="676"/>
                                          </p:stCondLst>
                                        </p:cTn>
                                        <p:tgtEl>
                                          <p:spTgt spid="8"/>
                                        </p:tgtEl>
                                      </p:cBhvr>
                                      <p:to x="100000" y="100000"/>
                                    </p:animScale>
                                    <p:animScale>
                                      <p:cBhvr>
                                        <p:cTn id="35" dur="26">
                                          <p:stCondLst>
                                            <p:cond delay="1312"/>
                                          </p:stCondLst>
                                        </p:cTn>
                                        <p:tgtEl>
                                          <p:spTgt spid="8"/>
                                        </p:tgtEl>
                                      </p:cBhvr>
                                      <p:to x="100000" y="80000"/>
                                    </p:animScale>
                                    <p:animScale>
                                      <p:cBhvr>
                                        <p:cTn id="36" dur="166" decel="50000">
                                          <p:stCondLst>
                                            <p:cond delay="1338"/>
                                          </p:stCondLst>
                                        </p:cTn>
                                        <p:tgtEl>
                                          <p:spTgt spid="8"/>
                                        </p:tgtEl>
                                      </p:cBhvr>
                                      <p:to x="100000" y="100000"/>
                                    </p:animScale>
                                    <p:animScale>
                                      <p:cBhvr>
                                        <p:cTn id="37" dur="26">
                                          <p:stCondLst>
                                            <p:cond delay="1642"/>
                                          </p:stCondLst>
                                        </p:cTn>
                                        <p:tgtEl>
                                          <p:spTgt spid="8"/>
                                        </p:tgtEl>
                                      </p:cBhvr>
                                      <p:to x="100000" y="90000"/>
                                    </p:animScale>
                                    <p:animScale>
                                      <p:cBhvr>
                                        <p:cTn id="38" dur="166" decel="50000">
                                          <p:stCondLst>
                                            <p:cond delay="1668"/>
                                          </p:stCondLst>
                                        </p:cTn>
                                        <p:tgtEl>
                                          <p:spTgt spid="8"/>
                                        </p:tgtEl>
                                      </p:cBhvr>
                                      <p:to x="100000" y="100000"/>
                                    </p:animScale>
                                    <p:animScale>
                                      <p:cBhvr>
                                        <p:cTn id="39" dur="26">
                                          <p:stCondLst>
                                            <p:cond delay="1808"/>
                                          </p:stCondLst>
                                        </p:cTn>
                                        <p:tgtEl>
                                          <p:spTgt spid="8"/>
                                        </p:tgtEl>
                                      </p:cBhvr>
                                      <p:to x="100000" y="95000"/>
                                    </p:animScale>
                                    <p:animScale>
                                      <p:cBhvr>
                                        <p:cTn id="4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0400" y="6494804"/>
            <a:ext cx="2133600" cy="365125"/>
          </a:xfrm>
        </p:spPr>
        <p:txBody>
          <a:bodyPr/>
          <a:lstStyle/>
          <a:p>
            <a:fld id="{E8A709BF-5144-4E0C-93F2-78512D165852}" type="slidenum">
              <a:rPr lang="en-US" smtClean="0"/>
              <a:t>75</a:t>
            </a:fld>
            <a:endParaRPr lang="en-US" dirty="0"/>
          </a:p>
        </p:txBody>
      </p:sp>
      <p:sp>
        <p:nvSpPr>
          <p:cNvPr id="4" name="Oval 3"/>
          <p:cNvSpPr/>
          <p:nvPr/>
        </p:nvSpPr>
        <p:spPr>
          <a:xfrm>
            <a:off x="6934200" y="-264160"/>
            <a:ext cx="2057400" cy="2092960"/>
          </a:xfrm>
          <a:prstGeom prst="ellipse">
            <a:avLst/>
          </a:prstGeom>
          <a:noFill/>
          <a:ln w="76200">
            <a:solidFill>
              <a:schemeClr val="accent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4-Point Star 8"/>
          <p:cNvSpPr/>
          <p:nvPr/>
        </p:nvSpPr>
        <p:spPr>
          <a:xfrm rot="21025080">
            <a:off x="7762785" y="760585"/>
            <a:ext cx="694000" cy="665480"/>
          </a:xfrm>
          <a:prstGeom prst="star4">
            <a:avLst/>
          </a:prstGeom>
          <a:noFill/>
          <a:ln w="38100">
            <a:solidFill>
              <a:schemeClr val="accent3"/>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0" y="0"/>
            <a:ext cx="7391400" cy="9906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600" b="1" spc="300" dirty="0" smtClean="0">
                <a:ln w="11430">
                  <a:solidFill>
                    <a:srgbClr val="364C8A"/>
                  </a:solidFill>
                </a:ln>
                <a:solidFill>
                  <a:srgbClr val="D4DFEF"/>
                </a:solidFill>
                <a:effectLst>
                  <a:outerShdw blurRad="50800" dist="39000" dir="5460000" algn="tl">
                    <a:srgbClr val="000000">
                      <a:alpha val="38000"/>
                    </a:srgbClr>
                  </a:outerShdw>
                </a:effectLst>
                <a:latin typeface="Cooper Black" pitchFamily="18" charset="0"/>
              </a:rPr>
              <a:t>The Equinox Miracle</a:t>
            </a:r>
            <a:endParaRPr lang="en-US" sz="4600" dirty="0">
              <a:solidFill>
                <a:srgbClr val="D4DFEF"/>
              </a:solidFill>
            </a:endParaRPr>
          </a:p>
        </p:txBody>
      </p:sp>
      <p:sp>
        <p:nvSpPr>
          <p:cNvPr id="2" name="Rectangle 1"/>
          <p:cNvSpPr/>
          <p:nvPr/>
        </p:nvSpPr>
        <p:spPr>
          <a:xfrm>
            <a:off x="3071537" y="1676400"/>
            <a:ext cx="4882682" cy="2862322"/>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t>The point where </a:t>
            </a:r>
            <a:b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br>
            <a: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t>the sun’s ecliptic path</a:t>
            </a:r>
            <a:b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br>
            <a:r>
              <a:rPr lang="en-US" sz="3600" b="1" u="sng"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t>intersects</a:t>
            </a:r>
            <a: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t> the </a:t>
            </a:r>
            <a:b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br>
            <a: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t>celestial equator </a:t>
            </a:r>
            <a:b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br>
            <a: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t>determines the equinox.</a:t>
            </a:r>
            <a:endParaRPr lang="en-US" sz="3600" b="1" cap="none" spc="0" dirty="0">
              <a:ln w="1905"/>
              <a:solidFill>
                <a:srgbClr val="0070C0"/>
              </a:solidFill>
              <a:effectLst>
                <a:glow rad="228600">
                  <a:schemeClr val="accent3">
                    <a:satMod val="175000"/>
                    <a:alpha val="40000"/>
                  </a:schemeClr>
                </a:glow>
                <a:innerShdw blurRad="69850" dist="43180" dir="5400000">
                  <a:srgbClr val="000000">
                    <a:alpha val="65000"/>
                  </a:srgbClr>
                </a:innerShdw>
              </a:effectLst>
            </a:endParaRPr>
          </a:p>
        </p:txBody>
      </p:sp>
      <p:sp>
        <p:nvSpPr>
          <p:cNvPr id="7" name="Rectangle 6"/>
          <p:cNvSpPr/>
          <p:nvPr/>
        </p:nvSpPr>
        <p:spPr>
          <a:xfrm>
            <a:off x="152400" y="5961965"/>
            <a:ext cx="8839200" cy="64633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cap="none" spc="0" dirty="0" smtClean="0">
                <a:ln w="1905"/>
                <a:solidFill>
                  <a:srgbClr val="0070C0"/>
                </a:solidFill>
                <a:effectLst>
                  <a:glow rad="228600">
                    <a:schemeClr val="accent3">
                      <a:satMod val="175000"/>
                      <a:alpha val="40000"/>
                    </a:schemeClr>
                  </a:glow>
                  <a:innerShdw blurRad="69850" dist="43180" dir="5400000">
                    <a:srgbClr val="000000">
                      <a:alpha val="65000"/>
                    </a:srgbClr>
                  </a:innerShdw>
                </a:effectLst>
              </a:rPr>
              <a:t>Let’s examine some examples.</a:t>
            </a:r>
            <a:endParaRPr lang="en-US" sz="3600" b="1" cap="none" spc="0" dirty="0">
              <a:ln w="1905"/>
              <a:solidFill>
                <a:srgbClr val="0070C0"/>
              </a:solidFill>
              <a:effectLst>
                <a:glow rad="228600">
                  <a:schemeClr val="accent3">
                    <a:satMod val="175000"/>
                    <a:alpha val="40000"/>
                  </a:schemeClr>
                </a:glow>
                <a:innerShdw blurRad="69850" dist="43180" dir="5400000">
                  <a:srgbClr val="000000">
                    <a:alpha val="65000"/>
                  </a:srgbClr>
                </a:innerShdw>
              </a:effectLst>
            </a:endParaRPr>
          </a:p>
        </p:txBody>
      </p:sp>
      <p:sp>
        <p:nvSpPr>
          <p:cNvPr id="6" name="Rectangle 5"/>
          <p:cNvSpPr/>
          <p:nvPr/>
        </p:nvSpPr>
        <p:spPr>
          <a:xfrm>
            <a:off x="2057400" y="4724400"/>
            <a:ext cx="1181606" cy="954107"/>
          </a:xfrm>
          <a:prstGeom prst="rect">
            <a:avLst/>
          </a:prstGeom>
          <a:solidFill>
            <a:schemeClr val="accent3">
              <a:lumMod val="20000"/>
              <a:lumOff val="80000"/>
            </a:schemeClr>
          </a:solidFill>
          <a:scene3d>
            <a:camera prst="orthographicFront"/>
            <a:lightRig rig="threePt" dir="t"/>
          </a:scene3d>
          <a:sp3d>
            <a:bevelT w="152400" h="50800" prst="softRound"/>
          </a:sp3d>
        </p:spPr>
        <p:txBody>
          <a:bodyPr wrap="none" lIns="91440" tIns="45720" rIns="91440" bIns="45720">
            <a:spAutoFit/>
          </a:bodyPr>
          <a:lstStyle/>
          <a:p>
            <a:pPr algn="ctr"/>
            <a:r>
              <a:rPr lang="en-US" sz="2800" b="1" cap="none" spc="0" dirty="0" smtClean="0">
                <a:ln w="1905">
                  <a:solidFill>
                    <a:schemeClr val="bg2">
                      <a:lumMod val="50000"/>
                    </a:schemeClr>
                  </a:solidFill>
                </a:ln>
                <a:solidFill>
                  <a:schemeClr val="tx1">
                    <a:lumMod val="65000"/>
                    <a:lumOff val="35000"/>
                  </a:schemeClr>
                </a:solidFill>
                <a:effectLst>
                  <a:innerShdw blurRad="69850" dist="43180" dir="5400000">
                    <a:srgbClr val="000000">
                      <a:alpha val="65000"/>
                    </a:srgbClr>
                  </a:innerShdw>
                </a:effectLst>
              </a:rPr>
              <a:t>Great </a:t>
            </a:r>
          </a:p>
          <a:p>
            <a:pPr algn="ctr"/>
            <a:r>
              <a:rPr lang="en-US" sz="2800" b="1" dirty="0" smtClean="0">
                <a:ln w="1905">
                  <a:solidFill>
                    <a:schemeClr val="bg2">
                      <a:lumMod val="50000"/>
                    </a:schemeClr>
                  </a:solidFill>
                </a:ln>
                <a:solidFill>
                  <a:schemeClr val="tx1">
                    <a:lumMod val="65000"/>
                    <a:lumOff val="35000"/>
                  </a:schemeClr>
                </a:solidFill>
                <a:effectLst>
                  <a:innerShdw blurRad="69850" dist="43180" dir="5400000">
                    <a:srgbClr val="000000">
                      <a:alpha val="65000"/>
                    </a:srgbClr>
                  </a:innerShdw>
                </a:effectLst>
              </a:rPr>
              <a:t>Sphinx</a:t>
            </a:r>
            <a:endParaRPr lang="en-US" sz="2800" b="1" cap="none" spc="0" dirty="0">
              <a:ln w="1905">
                <a:solidFill>
                  <a:schemeClr val="bg2">
                    <a:lumMod val="50000"/>
                  </a:schemeClr>
                </a:solidFill>
              </a:ln>
              <a:solidFill>
                <a:schemeClr val="tx1">
                  <a:lumMod val="65000"/>
                  <a:lumOff val="35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4734802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par>
                          <p:cTn id="12" fill="hold">
                            <p:stCondLst>
                              <p:cond delay="4000"/>
                            </p:stCondLst>
                            <p:childTnLst>
                              <p:par>
                                <p:cTn id="13" presetID="21"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3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2" grpId="0"/>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91" y="0"/>
            <a:ext cx="9144000" cy="533400"/>
          </a:xfrm>
          <a:solidFill>
            <a:schemeClr val="tx1"/>
          </a:solidFill>
        </p:spPr>
        <p:txBody>
          <a:bodyPr>
            <a:normAutofit fontScale="90000"/>
          </a:bodyPr>
          <a:lstStyle/>
          <a:p>
            <a:endParaRPr lang="en-US" dirty="0"/>
          </a:p>
        </p:txBody>
      </p:sp>
      <p:sp>
        <p:nvSpPr>
          <p:cNvPr id="3" name="Slide Number Placeholder 2"/>
          <p:cNvSpPr>
            <a:spLocks noGrp="1"/>
          </p:cNvSpPr>
          <p:nvPr>
            <p:ph type="sldNum" sz="quarter" idx="12"/>
          </p:nvPr>
        </p:nvSpPr>
        <p:spPr/>
        <p:txBody>
          <a:bodyPr/>
          <a:lstStyle/>
          <a:p>
            <a:fld id="{E8A709BF-5144-4E0C-93F2-78512D165852}" type="slidenum">
              <a:rPr lang="en-US" smtClean="0">
                <a:solidFill>
                  <a:schemeClr val="accent3">
                    <a:lumMod val="60000"/>
                    <a:lumOff val="40000"/>
                  </a:schemeClr>
                </a:solidFill>
              </a:rPr>
              <a:t>76</a:t>
            </a:fld>
            <a:endParaRPr lang="en-US" dirty="0">
              <a:solidFill>
                <a:schemeClr val="accent3">
                  <a:lumMod val="60000"/>
                  <a:lumOff val="40000"/>
                </a:schemeClr>
              </a:solidFill>
            </a:endParaRPr>
          </a:p>
        </p:txBody>
      </p:sp>
      <p:sp>
        <p:nvSpPr>
          <p:cNvPr id="5" name="Title 1"/>
          <p:cNvSpPr txBox="1">
            <a:spLocks/>
          </p:cNvSpPr>
          <p:nvPr/>
        </p:nvSpPr>
        <p:spPr>
          <a:xfrm>
            <a:off x="19291" y="-76200"/>
            <a:ext cx="9144000" cy="28194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t>Great Sphinx Aligned with the Equinox Sunrise</a:t>
            </a:r>
            <a:br>
              <a:rPr lang="en-US" sz="4000"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br>
            <a:r>
              <a:rPr lang="en-US" sz="4000"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t>on the West Bank of the Nile</a:t>
            </a:r>
          </a:p>
        </p:txBody>
      </p:sp>
    </p:spTree>
    <p:extLst>
      <p:ext uri="{BB962C8B-B14F-4D97-AF65-F5344CB8AC3E}">
        <p14:creationId xmlns:p14="http://schemas.microsoft.com/office/powerpoint/2010/main" val="11456723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8A709BF-5144-4E0C-93F2-78512D165852}" type="slidenum">
              <a:rPr lang="en-US" smtClean="0">
                <a:solidFill>
                  <a:schemeClr val="bg1"/>
                </a:solidFill>
              </a:rPr>
              <a:t>77</a:t>
            </a:fld>
            <a:endParaRPr lang="en-US" dirty="0">
              <a:solidFill>
                <a:schemeClr val="bg1"/>
              </a:solidFill>
            </a:endParaRPr>
          </a:p>
        </p:txBody>
      </p:sp>
      <p:sp>
        <p:nvSpPr>
          <p:cNvPr id="4" name="Title 1"/>
          <p:cNvSpPr txBox="1">
            <a:spLocks/>
          </p:cNvSpPr>
          <p:nvPr/>
        </p:nvSpPr>
        <p:spPr>
          <a:xfrm>
            <a:off x="19291" y="0"/>
            <a:ext cx="9144000" cy="16002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t>Equinox Sun Aligned with Cambodian Temple</a:t>
            </a:r>
          </a:p>
        </p:txBody>
      </p:sp>
      <p:sp>
        <p:nvSpPr>
          <p:cNvPr id="5" name="Title 1"/>
          <p:cNvSpPr txBox="1">
            <a:spLocks/>
          </p:cNvSpPr>
          <p:nvPr/>
        </p:nvSpPr>
        <p:spPr>
          <a:xfrm>
            <a:off x="-25078" y="5410200"/>
            <a:ext cx="9144000" cy="1441048"/>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t>Determine the Equinox </a:t>
            </a:r>
            <a:br>
              <a:rPr lang="en-US" sz="3600"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br>
            <a:r>
              <a:rPr lang="en-US" sz="3600"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t>the easy way!</a:t>
            </a:r>
          </a:p>
        </p:txBody>
      </p:sp>
    </p:spTree>
    <p:extLst>
      <p:ext uri="{BB962C8B-B14F-4D97-AF65-F5344CB8AC3E}">
        <p14:creationId xmlns:p14="http://schemas.microsoft.com/office/powerpoint/2010/main" val="6126308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8A709BF-5144-4E0C-93F2-78512D165852}" type="slidenum">
              <a:rPr lang="en-US" smtClean="0">
                <a:solidFill>
                  <a:schemeClr val="bg1"/>
                </a:solidFill>
              </a:rPr>
              <a:t>78</a:t>
            </a:fld>
            <a:endParaRPr lang="en-US" dirty="0">
              <a:solidFill>
                <a:schemeClr val="bg1"/>
              </a:solidFill>
            </a:endParaRPr>
          </a:p>
        </p:txBody>
      </p:sp>
      <p:sp>
        <p:nvSpPr>
          <p:cNvPr id="4" name="Title 1"/>
          <p:cNvSpPr txBox="1">
            <a:spLocks/>
          </p:cNvSpPr>
          <p:nvPr/>
        </p:nvSpPr>
        <p:spPr>
          <a:xfrm>
            <a:off x="19291" y="5257800"/>
            <a:ext cx="9144000" cy="16002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t>Giza Pyramid:  </a:t>
            </a:r>
            <a:br>
              <a:rPr lang="en-US"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br>
            <a:r>
              <a:rPr lang="en-US" b="1" spc="300" dirty="0" smtClean="0">
                <a:ln w="11430">
                  <a:solidFill>
                    <a:srgbClr val="364C8A"/>
                  </a:solidFill>
                </a:ln>
                <a:solidFill>
                  <a:schemeClr val="accent3">
                    <a:lumMod val="60000"/>
                    <a:lumOff val="40000"/>
                  </a:schemeClr>
                </a:solidFill>
                <a:effectLst>
                  <a:outerShdw blurRad="50800" dist="39000" dir="5460000" algn="tl">
                    <a:srgbClr val="000000">
                      <a:alpha val="38000"/>
                    </a:srgbClr>
                  </a:outerShdw>
                </a:effectLst>
                <a:latin typeface="Cooper Black" pitchFamily="18" charset="0"/>
              </a:rPr>
              <a:t>No Turning of Shadow!</a:t>
            </a:r>
          </a:p>
        </p:txBody>
      </p:sp>
    </p:spTree>
    <p:extLst>
      <p:ext uri="{BB962C8B-B14F-4D97-AF65-F5344CB8AC3E}">
        <p14:creationId xmlns:p14="http://schemas.microsoft.com/office/powerpoint/2010/main" val="34548231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79</a:t>
            </a:fld>
            <a:endParaRPr lang="en-US"/>
          </a:p>
        </p:txBody>
      </p:sp>
      <p:pic>
        <p:nvPicPr>
          <p:cNvPr id="2050" name="Picture 2" descr="D:\A. Astleford Jan 5 2016\4a. Charlene Calendar PPTs\13.  Equinox Equation\equinox images\pyrami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48874"/>
            <a:ext cx="8217927" cy="4953000"/>
          </a:xfrm>
          <a:prstGeom prst="rect">
            <a:avLst/>
          </a:prstGeom>
          <a:noFill/>
          <a:ln w="57150">
            <a:solidFill>
              <a:schemeClr val="accent3"/>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714973" y="3563475"/>
            <a:ext cx="3962399" cy="2438400"/>
          </a:xfrm>
          <a:solidFill>
            <a:schemeClr val="bg1">
              <a:lumMod val="85000"/>
            </a:schemeClr>
          </a:solidFill>
          <a:ln w="57150">
            <a:solidFill>
              <a:schemeClr val="accent3"/>
            </a:solidFill>
          </a:ln>
          <a:scene3d>
            <a:camera prst="orthographicFront"/>
            <a:lightRig rig="threePt" dir="t"/>
          </a:scene3d>
          <a:sp3d>
            <a:bevelT w="152400" h="50800" prst="softRound"/>
          </a:sp3d>
        </p:spPr>
        <p:txBody>
          <a:bodyPr>
            <a:normAutofit lnSpcReduction="10000"/>
            <a:sp3d extrusionH="57150">
              <a:bevelT w="38100" h="38100"/>
            </a:sp3d>
          </a:bodyPr>
          <a:lstStyle/>
          <a:p>
            <a:r>
              <a:rPr lang="en-US" sz="2400" b="1" dirty="0" smtClean="0">
                <a:solidFill>
                  <a:schemeClr val="accent3">
                    <a:lumMod val="50000"/>
                  </a:schemeClr>
                </a:solidFill>
              </a:rPr>
              <a:t>The design of the pyramids can accurately calculate ONLY the equinox because the movements of the Mazzaroth and the sun are perfect – untouched by any man including pagans!</a:t>
            </a:r>
            <a:endParaRPr lang="en-US" sz="2400" b="1" dirty="0">
              <a:solidFill>
                <a:schemeClr val="accent3">
                  <a:lumMod val="50000"/>
                </a:schemeClr>
              </a:solidFill>
            </a:endParaRPr>
          </a:p>
        </p:txBody>
      </p:sp>
      <p:sp>
        <p:nvSpPr>
          <p:cNvPr id="7" name="Title 1"/>
          <p:cNvSpPr>
            <a:spLocks noGrp="1"/>
          </p:cNvSpPr>
          <p:nvPr>
            <p:ph type="title"/>
          </p:nvPr>
        </p:nvSpPr>
        <p:spPr>
          <a:xfrm>
            <a:off x="152400" y="-152400"/>
            <a:ext cx="7239000" cy="1143000"/>
          </a:xfrm>
        </p:spPr>
        <p:txBody>
          <a:bodyPr>
            <a:normAutofit/>
            <a:scene3d>
              <a:camera prst="orthographicFront"/>
              <a:lightRig rig="threePt" dir="t"/>
            </a:scene3d>
            <a:sp3d extrusionH="57150">
              <a:bevelT h="25400" prst="softRound"/>
            </a:sp3d>
          </a:bodyPr>
          <a:lstStyle/>
          <a:p>
            <a:r>
              <a:rPr lang="en-US" sz="5400" b="1" spc="300" dirty="0" smtClean="0">
                <a:ln w="11430">
                  <a:solidFill>
                    <a:schemeClr val="accent1">
                      <a:lumMod val="50000"/>
                    </a:schemeClr>
                  </a:solidFill>
                </a:ln>
                <a:solidFill>
                  <a:srgbClr val="A8BFDF"/>
                </a:solidFill>
                <a:effectLst>
                  <a:outerShdw blurRad="50800" dist="39000" dir="5460000" algn="tl">
                    <a:srgbClr val="000000">
                      <a:alpha val="38000"/>
                    </a:srgbClr>
                  </a:outerShdw>
                </a:effectLst>
                <a:latin typeface="Cooper Black" pitchFamily="18" charset="0"/>
              </a:rPr>
              <a:t>Pyramid Math</a:t>
            </a:r>
            <a:endParaRPr lang="en-US" sz="5400" dirty="0">
              <a:ln w="11430">
                <a:solidFill>
                  <a:schemeClr val="accent1">
                    <a:lumMod val="50000"/>
                  </a:schemeClr>
                </a:solidFill>
              </a:ln>
              <a:solidFill>
                <a:srgbClr val="A8BFDF"/>
              </a:solidFill>
            </a:endParaRPr>
          </a:p>
        </p:txBody>
      </p:sp>
      <p:pic>
        <p:nvPicPr>
          <p:cNvPr id="8"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4248" y="-34435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 y="1048874"/>
            <a:ext cx="3962400" cy="2380126"/>
          </a:xfrm>
          <a:prstGeom prst="rect">
            <a:avLst/>
          </a:prstGeom>
          <a:gradFill>
            <a:gsLst>
              <a:gs pos="10000">
                <a:schemeClr val="accent2">
                  <a:lumMod val="20000"/>
                  <a:lumOff val="80000"/>
                </a:schemeClr>
              </a:gs>
              <a:gs pos="31000">
                <a:schemeClr val="accent4">
                  <a:lumMod val="20000"/>
                  <a:lumOff val="80000"/>
                </a:schemeClr>
              </a:gs>
              <a:gs pos="69000">
                <a:schemeClr val="accent4">
                  <a:lumMod val="20000"/>
                  <a:lumOff val="80000"/>
                </a:schemeClr>
              </a:gs>
              <a:gs pos="95000">
                <a:srgbClr val="FFC000"/>
              </a:gs>
            </a:gsLst>
            <a:lin ang="5400000" scaled="0"/>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703042" y="1048728"/>
            <a:ext cx="3962400" cy="2380126"/>
          </a:xfrm>
          <a:prstGeom prst="rect">
            <a:avLst/>
          </a:prstGeom>
          <a:gradFill flip="none" rotWithShape="1">
            <a:gsLst>
              <a:gs pos="23000">
                <a:schemeClr val="accent2">
                  <a:lumMod val="20000"/>
                  <a:lumOff val="80000"/>
                </a:schemeClr>
              </a:gs>
              <a:gs pos="36000">
                <a:schemeClr val="accent4">
                  <a:lumMod val="20000"/>
                  <a:lumOff val="80000"/>
                </a:schemeClr>
              </a:gs>
              <a:gs pos="69000">
                <a:schemeClr val="accent4">
                  <a:lumMod val="20000"/>
                  <a:lumOff val="80000"/>
                </a:schemeClr>
              </a:gs>
              <a:gs pos="95000">
                <a:srgbClr val="FFC000"/>
              </a:gs>
            </a:gsLst>
            <a:path path="circle">
              <a:fillToRect r="100000" b="100000"/>
            </a:path>
            <a:tileRect l="-100000" t="-100000"/>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7200" y="3581400"/>
            <a:ext cx="3962400" cy="2415686"/>
          </a:xfrm>
          <a:prstGeom prst="rect">
            <a:avLst/>
          </a:prstGeom>
          <a:gradFill flip="none" rotWithShape="1">
            <a:gsLst>
              <a:gs pos="10000">
                <a:schemeClr val="accent2">
                  <a:lumMod val="20000"/>
                  <a:lumOff val="80000"/>
                </a:schemeClr>
              </a:gs>
              <a:gs pos="37000">
                <a:schemeClr val="accent4">
                  <a:lumMod val="20000"/>
                  <a:lumOff val="80000"/>
                </a:schemeClr>
              </a:gs>
              <a:gs pos="68000">
                <a:schemeClr val="accent4">
                  <a:lumMod val="20000"/>
                  <a:lumOff val="80000"/>
                </a:schemeClr>
              </a:gs>
              <a:gs pos="95000">
                <a:srgbClr val="FFC000"/>
              </a:gs>
            </a:gsLst>
            <a:lin ang="0" scaled="1"/>
            <a:tileRect/>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25654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8" presetClass="exit" presetSubtype="32" fill="hold" grpId="0" nodeType="clickEffect">
                                  <p:stCondLst>
                                    <p:cond delay="0"/>
                                  </p:stCondLst>
                                  <p:childTnLst>
                                    <p:animEffect transition="out" filter="diamond(out)">
                                      <p:cBhvr>
                                        <p:cTn id="11" dur="2000"/>
                                        <p:tgtEl>
                                          <p:spTgt spid="11"/>
                                        </p:tgtEl>
                                      </p:cBhvr>
                                    </p:animEffect>
                                    <p:set>
                                      <p:cBhvr>
                                        <p:cTn id="12" dur="1" fill="hold">
                                          <p:stCondLst>
                                            <p:cond delay="19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3" presetClass="exit" presetSubtype="32" fill="hold" grpId="0" nodeType="clickEffect">
                                  <p:stCondLst>
                                    <p:cond delay="0"/>
                                  </p:stCondLst>
                                  <p:childTnLst>
                                    <p:animEffect transition="out" filter="plus(out)">
                                      <p:cBhvr>
                                        <p:cTn id="16" dur="2000"/>
                                        <p:tgtEl>
                                          <p:spTgt spid="12"/>
                                        </p:tgtEl>
                                      </p:cBhvr>
                                    </p:animEffect>
                                    <p:set>
                                      <p:cBhvr>
                                        <p:cTn id="17"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80</a:t>
            </a:fld>
            <a:endParaRPr lang="en-US"/>
          </a:p>
        </p:txBody>
      </p:sp>
      <p:pic>
        <p:nvPicPr>
          <p:cNvPr id="2050" name="Picture 2" descr="D:\A. Astleford Jan 5 2016\4a. Charlene Calendar PPTs\13.  Equinox Equation\equinox images\pyrami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48874"/>
            <a:ext cx="8217927" cy="4953000"/>
          </a:xfrm>
          <a:prstGeom prst="rect">
            <a:avLst/>
          </a:prstGeom>
          <a:noFill/>
          <a:ln w="57150">
            <a:solidFill>
              <a:schemeClr val="accent3"/>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714973" y="3563475"/>
            <a:ext cx="3962399" cy="2438400"/>
          </a:xfrm>
          <a:solidFill>
            <a:schemeClr val="bg1">
              <a:lumMod val="85000"/>
            </a:schemeClr>
          </a:solidFill>
          <a:ln w="57150">
            <a:solidFill>
              <a:schemeClr val="accent3"/>
            </a:solidFill>
          </a:ln>
          <a:scene3d>
            <a:camera prst="orthographicFront"/>
            <a:lightRig rig="threePt" dir="t"/>
          </a:scene3d>
          <a:sp3d>
            <a:bevelT w="152400" h="50800" prst="softRound"/>
          </a:sp3d>
        </p:spPr>
        <p:txBody>
          <a:bodyPr>
            <a:normAutofit/>
            <a:sp3d extrusionH="57150">
              <a:bevelT w="38100" h="38100"/>
            </a:sp3d>
          </a:bodyPr>
          <a:lstStyle/>
          <a:p>
            <a:r>
              <a:rPr lang="en-US" sz="2400" b="1" dirty="0" smtClean="0">
                <a:solidFill>
                  <a:schemeClr val="accent3">
                    <a:lumMod val="50000"/>
                  </a:schemeClr>
                </a:solidFill>
              </a:rPr>
              <a:t>The shadow/sign on the Giza pyramid easily tells the day of the spring and/or fall equinox very accurately every year.</a:t>
            </a:r>
            <a:endParaRPr lang="en-US" sz="2400" b="1" dirty="0">
              <a:solidFill>
                <a:schemeClr val="accent3">
                  <a:lumMod val="50000"/>
                </a:schemeClr>
              </a:solidFill>
            </a:endParaRPr>
          </a:p>
        </p:txBody>
      </p:sp>
      <p:sp>
        <p:nvSpPr>
          <p:cNvPr id="7" name="Title 1"/>
          <p:cNvSpPr>
            <a:spLocks noGrp="1"/>
          </p:cNvSpPr>
          <p:nvPr>
            <p:ph type="title"/>
          </p:nvPr>
        </p:nvSpPr>
        <p:spPr>
          <a:xfrm>
            <a:off x="152400" y="-152400"/>
            <a:ext cx="7239000" cy="1143000"/>
          </a:xfrm>
        </p:spPr>
        <p:txBody>
          <a:bodyPr>
            <a:normAutofit/>
            <a:scene3d>
              <a:camera prst="orthographicFront"/>
              <a:lightRig rig="threePt" dir="t"/>
            </a:scene3d>
            <a:sp3d extrusionH="57150">
              <a:bevelT h="25400" prst="softRound"/>
            </a:sp3d>
          </a:bodyPr>
          <a:lstStyle/>
          <a:p>
            <a:r>
              <a:rPr lang="en-US" sz="5400" b="1" spc="300" dirty="0" smtClean="0">
                <a:ln w="11430">
                  <a:solidFill>
                    <a:schemeClr val="accent1">
                      <a:lumMod val="50000"/>
                    </a:schemeClr>
                  </a:solidFill>
                </a:ln>
                <a:solidFill>
                  <a:srgbClr val="A8BFDF"/>
                </a:solidFill>
                <a:effectLst>
                  <a:outerShdw blurRad="50800" dist="39000" dir="5460000" algn="tl">
                    <a:srgbClr val="000000">
                      <a:alpha val="38000"/>
                    </a:srgbClr>
                  </a:outerShdw>
                </a:effectLst>
                <a:latin typeface="Cooper Black" pitchFamily="18" charset="0"/>
              </a:rPr>
              <a:t>Pyramid Math</a:t>
            </a:r>
            <a:endParaRPr lang="en-US" sz="5400" dirty="0">
              <a:ln w="11430">
                <a:solidFill>
                  <a:schemeClr val="accent1">
                    <a:lumMod val="50000"/>
                  </a:schemeClr>
                </a:solidFill>
              </a:ln>
              <a:solidFill>
                <a:srgbClr val="A8BFDF"/>
              </a:solidFill>
            </a:endParaRPr>
          </a:p>
        </p:txBody>
      </p:sp>
      <p:pic>
        <p:nvPicPr>
          <p:cNvPr id="8"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4248" y="-34435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4703042" y="1048728"/>
            <a:ext cx="3962400" cy="2380126"/>
          </a:xfrm>
          <a:prstGeom prst="rect">
            <a:avLst/>
          </a:prstGeom>
          <a:gradFill flip="none" rotWithShape="1">
            <a:gsLst>
              <a:gs pos="23000">
                <a:schemeClr val="accent2">
                  <a:lumMod val="20000"/>
                  <a:lumOff val="80000"/>
                </a:schemeClr>
              </a:gs>
              <a:gs pos="36000">
                <a:schemeClr val="accent4">
                  <a:lumMod val="20000"/>
                  <a:lumOff val="80000"/>
                </a:schemeClr>
              </a:gs>
              <a:gs pos="69000">
                <a:schemeClr val="accent4">
                  <a:lumMod val="20000"/>
                  <a:lumOff val="80000"/>
                </a:schemeClr>
              </a:gs>
              <a:gs pos="95000">
                <a:srgbClr val="FFC000"/>
              </a:gs>
            </a:gsLst>
            <a:path path="circle">
              <a:fillToRect r="100000" b="100000"/>
            </a:path>
            <a:tileRect l="-100000" t="-100000"/>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7200" y="3581400"/>
            <a:ext cx="3962400" cy="2415686"/>
          </a:xfrm>
          <a:prstGeom prst="rect">
            <a:avLst/>
          </a:prstGeom>
          <a:gradFill flip="none" rotWithShape="1">
            <a:gsLst>
              <a:gs pos="10000">
                <a:schemeClr val="accent2">
                  <a:lumMod val="20000"/>
                  <a:lumOff val="80000"/>
                </a:schemeClr>
              </a:gs>
              <a:gs pos="37000">
                <a:schemeClr val="accent4">
                  <a:lumMod val="20000"/>
                  <a:lumOff val="80000"/>
                </a:schemeClr>
              </a:gs>
              <a:gs pos="68000">
                <a:schemeClr val="accent4">
                  <a:lumMod val="20000"/>
                  <a:lumOff val="80000"/>
                </a:schemeClr>
              </a:gs>
              <a:gs pos="95000">
                <a:srgbClr val="FFC000"/>
              </a:gs>
            </a:gsLst>
            <a:lin ang="0" scaled="1"/>
            <a:tileRect/>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95220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32" fill="hold" grpId="0" nodeType="clickEffect">
                                  <p:stCondLst>
                                    <p:cond delay="0"/>
                                  </p:stCondLst>
                                  <p:childTnLst>
                                    <p:animEffect transition="out" filter="diamond(out)">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3" presetClass="exit" presetSubtype="32" fill="hold" grpId="0" nodeType="clickEffect">
                                  <p:stCondLst>
                                    <p:cond delay="0"/>
                                  </p:stCondLst>
                                  <p:childTnLst>
                                    <p:animEffect transition="out" filter="plus(out)">
                                      <p:cBhvr>
                                        <p:cTn id="11" dur="2000"/>
                                        <p:tgtEl>
                                          <p:spTgt spid="12"/>
                                        </p:tgtEl>
                                      </p:cBhvr>
                                    </p:animEffect>
                                    <p:set>
                                      <p:cBhvr>
                                        <p:cTn id="12"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81</a:t>
            </a:fld>
            <a:endParaRPr lang="en-US"/>
          </a:p>
        </p:txBody>
      </p:sp>
      <p:pic>
        <p:nvPicPr>
          <p:cNvPr id="2050" name="Picture 2" descr="D:\A. Astleford Jan 5 2016\4a. Charlene Calendar PPTs\13.  Equinox Equation\equinox images\pyrami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48874"/>
            <a:ext cx="8217927" cy="4953000"/>
          </a:xfrm>
          <a:prstGeom prst="rect">
            <a:avLst/>
          </a:prstGeom>
          <a:noFill/>
          <a:ln w="57150">
            <a:solidFill>
              <a:schemeClr val="accent3"/>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714973" y="3563475"/>
            <a:ext cx="3962399" cy="2438400"/>
          </a:xfrm>
          <a:solidFill>
            <a:schemeClr val="bg1">
              <a:lumMod val="85000"/>
            </a:schemeClr>
          </a:solidFill>
          <a:ln w="57150">
            <a:solidFill>
              <a:schemeClr val="accent3"/>
            </a:solidFill>
          </a:ln>
          <a:scene3d>
            <a:camera prst="orthographicFront"/>
            <a:lightRig rig="threePt" dir="t"/>
          </a:scene3d>
          <a:sp3d>
            <a:bevelT w="152400" h="50800" prst="softRound"/>
          </a:sp3d>
        </p:spPr>
        <p:txBody>
          <a:bodyPr>
            <a:normAutofit/>
            <a:sp3d extrusionH="57150">
              <a:bevelT w="38100" h="38100"/>
            </a:sp3d>
          </a:bodyPr>
          <a:lstStyle/>
          <a:p>
            <a:r>
              <a:rPr lang="en-US" sz="2400" b="1" dirty="0" smtClean="0">
                <a:solidFill>
                  <a:schemeClr val="accent3">
                    <a:lumMod val="50000"/>
                  </a:schemeClr>
                </a:solidFill>
              </a:rPr>
              <a:t>The shadow/sign of the summer solstice is noted when the shadow of just one small pyramid is cast upon the great Giza pyramid.</a:t>
            </a:r>
            <a:endParaRPr lang="en-US" sz="2400" b="1" dirty="0">
              <a:solidFill>
                <a:schemeClr val="accent3">
                  <a:lumMod val="50000"/>
                </a:schemeClr>
              </a:solidFill>
            </a:endParaRPr>
          </a:p>
        </p:txBody>
      </p:sp>
      <p:sp>
        <p:nvSpPr>
          <p:cNvPr id="7" name="Title 1"/>
          <p:cNvSpPr>
            <a:spLocks noGrp="1"/>
          </p:cNvSpPr>
          <p:nvPr>
            <p:ph type="title"/>
          </p:nvPr>
        </p:nvSpPr>
        <p:spPr>
          <a:xfrm>
            <a:off x="152400" y="-152400"/>
            <a:ext cx="7239000" cy="1143000"/>
          </a:xfrm>
        </p:spPr>
        <p:txBody>
          <a:bodyPr>
            <a:normAutofit/>
            <a:scene3d>
              <a:camera prst="orthographicFront"/>
              <a:lightRig rig="threePt" dir="t"/>
            </a:scene3d>
            <a:sp3d extrusionH="57150">
              <a:bevelT h="25400" prst="softRound"/>
            </a:sp3d>
          </a:bodyPr>
          <a:lstStyle/>
          <a:p>
            <a:r>
              <a:rPr lang="en-US" sz="5400" b="1" spc="300" dirty="0" smtClean="0">
                <a:ln w="11430">
                  <a:solidFill>
                    <a:schemeClr val="accent1">
                      <a:lumMod val="50000"/>
                    </a:schemeClr>
                  </a:solidFill>
                </a:ln>
                <a:solidFill>
                  <a:srgbClr val="A8BFDF"/>
                </a:solidFill>
                <a:effectLst>
                  <a:outerShdw blurRad="50800" dist="39000" dir="5460000" algn="tl">
                    <a:srgbClr val="000000">
                      <a:alpha val="38000"/>
                    </a:srgbClr>
                  </a:outerShdw>
                </a:effectLst>
                <a:latin typeface="Cooper Black" pitchFamily="18" charset="0"/>
              </a:rPr>
              <a:t>Pyramid Math</a:t>
            </a:r>
            <a:endParaRPr lang="en-US" sz="5400" dirty="0">
              <a:ln w="11430">
                <a:solidFill>
                  <a:schemeClr val="accent1">
                    <a:lumMod val="50000"/>
                  </a:schemeClr>
                </a:solidFill>
              </a:ln>
              <a:solidFill>
                <a:srgbClr val="A8BFDF"/>
              </a:solidFill>
            </a:endParaRPr>
          </a:p>
        </p:txBody>
      </p:sp>
      <p:pic>
        <p:nvPicPr>
          <p:cNvPr id="8"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4248" y="-34435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 y="1048874"/>
            <a:ext cx="3962400" cy="2380126"/>
          </a:xfrm>
          <a:prstGeom prst="rect">
            <a:avLst/>
          </a:prstGeom>
          <a:gradFill>
            <a:gsLst>
              <a:gs pos="10000">
                <a:schemeClr val="accent2">
                  <a:lumMod val="20000"/>
                  <a:lumOff val="80000"/>
                </a:schemeClr>
              </a:gs>
              <a:gs pos="31000">
                <a:schemeClr val="accent4">
                  <a:lumMod val="20000"/>
                  <a:lumOff val="80000"/>
                </a:schemeClr>
              </a:gs>
              <a:gs pos="69000">
                <a:schemeClr val="accent4">
                  <a:lumMod val="20000"/>
                  <a:lumOff val="80000"/>
                </a:schemeClr>
              </a:gs>
              <a:gs pos="95000">
                <a:srgbClr val="FFC000"/>
              </a:gs>
            </a:gsLst>
            <a:lin ang="5400000" scaled="0"/>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7200" y="3581400"/>
            <a:ext cx="3962400" cy="2415686"/>
          </a:xfrm>
          <a:prstGeom prst="rect">
            <a:avLst/>
          </a:prstGeom>
          <a:gradFill flip="none" rotWithShape="1">
            <a:gsLst>
              <a:gs pos="10000">
                <a:schemeClr val="accent2">
                  <a:lumMod val="20000"/>
                  <a:lumOff val="80000"/>
                </a:schemeClr>
              </a:gs>
              <a:gs pos="37000">
                <a:schemeClr val="accent4">
                  <a:lumMod val="20000"/>
                  <a:lumOff val="80000"/>
                </a:schemeClr>
              </a:gs>
              <a:gs pos="68000">
                <a:schemeClr val="accent4">
                  <a:lumMod val="20000"/>
                  <a:lumOff val="80000"/>
                </a:schemeClr>
              </a:gs>
              <a:gs pos="95000">
                <a:srgbClr val="FFC000"/>
              </a:gs>
            </a:gsLst>
            <a:lin ang="0" scaled="1"/>
            <a:tileRect/>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04233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3" presetClass="exit" presetSubtype="32" fill="hold" grpId="0" nodeType="clickEffect">
                                  <p:stCondLst>
                                    <p:cond delay="0"/>
                                  </p:stCondLst>
                                  <p:childTnLst>
                                    <p:animEffect transition="out" filter="plus(out)">
                                      <p:cBhvr>
                                        <p:cTn id="11" dur="2000"/>
                                        <p:tgtEl>
                                          <p:spTgt spid="12"/>
                                        </p:tgtEl>
                                      </p:cBhvr>
                                    </p:animEffect>
                                    <p:set>
                                      <p:cBhvr>
                                        <p:cTn id="12" dur="1" fill="hold">
                                          <p:stCondLst>
                                            <p:cond delay="1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82</a:t>
            </a:fld>
            <a:endParaRPr lang="en-US"/>
          </a:p>
        </p:txBody>
      </p:sp>
      <p:pic>
        <p:nvPicPr>
          <p:cNvPr id="2050" name="Picture 2" descr="D:\A. Astleford Jan 5 2016\4a. Charlene Calendar PPTs\13.  Equinox Equation\equinox images\pyrami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48874"/>
            <a:ext cx="8217927" cy="4953000"/>
          </a:xfrm>
          <a:prstGeom prst="rect">
            <a:avLst/>
          </a:prstGeom>
          <a:noFill/>
          <a:ln w="57150">
            <a:solidFill>
              <a:schemeClr val="accent3"/>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714973" y="3563475"/>
            <a:ext cx="3962399" cy="2438400"/>
          </a:xfrm>
          <a:solidFill>
            <a:schemeClr val="bg1">
              <a:lumMod val="85000"/>
            </a:schemeClr>
          </a:solidFill>
          <a:ln w="57150">
            <a:solidFill>
              <a:schemeClr val="accent3"/>
            </a:solidFill>
          </a:ln>
          <a:scene3d>
            <a:camera prst="orthographicFront"/>
            <a:lightRig rig="threePt" dir="t"/>
          </a:scene3d>
          <a:sp3d>
            <a:bevelT w="152400" h="50800" prst="softRound"/>
          </a:sp3d>
        </p:spPr>
        <p:txBody>
          <a:bodyPr>
            <a:normAutofit/>
            <a:sp3d extrusionH="57150">
              <a:bevelT w="38100" h="38100"/>
            </a:sp3d>
          </a:bodyPr>
          <a:lstStyle/>
          <a:p>
            <a:r>
              <a:rPr lang="en-US" sz="2400" b="1" dirty="0">
                <a:solidFill>
                  <a:schemeClr val="accent3">
                    <a:lumMod val="50000"/>
                  </a:schemeClr>
                </a:solidFill>
              </a:rPr>
              <a:t>The shadow/sign of the </a:t>
            </a:r>
            <a:r>
              <a:rPr lang="en-US" sz="2400" b="1" dirty="0" smtClean="0">
                <a:solidFill>
                  <a:schemeClr val="accent3">
                    <a:lumMod val="50000"/>
                  </a:schemeClr>
                </a:solidFill>
              </a:rPr>
              <a:t>winter </a:t>
            </a:r>
            <a:r>
              <a:rPr lang="en-US" sz="2400" b="1" dirty="0">
                <a:solidFill>
                  <a:schemeClr val="accent3">
                    <a:lumMod val="50000"/>
                  </a:schemeClr>
                </a:solidFill>
              </a:rPr>
              <a:t>solstice is noted when the shadow of </a:t>
            </a:r>
            <a:r>
              <a:rPr lang="en-US" sz="2400" b="1" dirty="0" smtClean="0">
                <a:solidFill>
                  <a:schemeClr val="accent3">
                    <a:lumMod val="50000"/>
                  </a:schemeClr>
                </a:solidFill>
              </a:rPr>
              <a:t>all three small pyramids </a:t>
            </a:r>
            <a:r>
              <a:rPr lang="en-US" sz="2400" b="1" dirty="0">
                <a:solidFill>
                  <a:schemeClr val="accent3">
                    <a:lumMod val="50000"/>
                  </a:schemeClr>
                </a:solidFill>
              </a:rPr>
              <a:t>is cast upon the great Giza pyramid.</a:t>
            </a:r>
          </a:p>
        </p:txBody>
      </p:sp>
      <p:sp>
        <p:nvSpPr>
          <p:cNvPr id="7" name="Title 1"/>
          <p:cNvSpPr>
            <a:spLocks noGrp="1"/>
          </p:cNvSpPr>
          <p:nvPr>
            <p:ph type="title"/>
          </p:nvPr>
        </p:nvSpPr>
        <p:spPr>
          <a:xfrm>
            <a:off x="152400" y="-152400"/>
            <a:ext cx="7239000" cy="1143000"/>
          </a:xfrm>
        </p:spPr>
        <p:txBody>
          <a:bodyPr>
            <a:normAutofit/>
            <a:scene3d>
              <a:camera prst="orthographicFront"/>
              <a:lightRig rig="threePt" dir="t"/>
            </a:scene3d>
            <a:sp3d extrusionH="57150">
              <a:bevelT h="25400" prst="softRound"/>
            </a:sp3d>
          </a:bodyPr>
          <a:lstStyle/>
          <a:p>
            <a:r>
              <a:rPr lang="en-US" sz="5400" b="1" spc="300" dirty="0" smtClean="0">
                <a:ln w="11430">
                  <a:solidFill>
                    <a:schemeClr val="accent1">
                      <a:lumMod val="50000"/>
                    </a:schemeClr>
                  </a:solidFill>
                </a:ln>
                <a:solidFill>
                  <a:srgbClr val="A8BFDF"/>
                </a:solidFill>
                <a:effectLst>
                  <a:outerShdw blurRad="50800" dist="39000" dir="5460000" algn="tl">
                    <a:srgbClr val="000000">
                      <a:alpha val="38000"/>
                    </a:srgbClr>
                  </a:outerShdw>
                </a:effectLst>
                <a:latin typeface="Cooper Black" pitchFamily="18" charset="0"/>
              </a:rPr>
              <a:t>Pyramid Math</a:t>
            </a:r>
            <a:endParaRPr lang="en-US" sz="5400" dirty="0">
              <a:ln w="11430">
                <a:solidFill>
                  <a:schemeClr val="accent1">
                    <a:lumMod val="50000"/>
                  </a:schemeClr>
                </a:solidFill>
              </a:ln>
              <a:solidFill>
                <a:srgbClr val="A8BFDF"/>
              </a:solidFill>
            </a:endParaRPr>
          </a:p>
        </p:txBody>
      </p:sp>
      <p:sp>
        <p:nvSpPr>
          <p:cNvPr id="6" name="Title 1"/>
          <p:cNvSpPr txBox="1">
            <a:spLocks/>
          </p:cNvSpPr>
          <p:nvPr/>
        </p:nvSpPr>
        <p:spPr>
          <a:xfrm>
            <a:off x="0" y="6019800"/>
            <a:ext cx="9144000" cy="83820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spc="300" dirty="0" err="1" smtClean="0">
                <a:ln w="11430">
                  <a:solidFill>
                    <a:schemeClr val="accent1">
                      <a:lumMod val="50000"/>
                    </a:schemeClr>
                  </a:solidFill>
                </a:ln>
                <a:solidFill>
                  <a:schemeClr val="accent3"/>
                </a:solidFill>
                <a:effectLst>
                  <a:outerShdw blurRad="50800" dist="39000" dir="5460000" algn="tl">
                    <a:srgbClr val="000000">
                      <a:alpha val="38000"/>
                    </a:srgbClr>
                  </a:outerShdw>
                </a:effectLst>
                <a:latin typeface="Cooper Black" pitchFamily="18" charset="0"/>
              </a:rPr>
              <a:t>Equi</a:t>
            </a:r>
            <a:r>
              <a:rPr lang="en-US" sz="2800" b="1" spc="300" dirty="0" smtClean="0">
                <a:ln w="11430">
                  <a:solidFill>
                    <a:schemeClr val="accent1">
                      <a:lumMod val="50000"/>
                    </a:schemeClr>
                  </a:solidFill>
                </a:ln>
                <a:solidFill>
                  <a:schemeClr val="accent3"/>
                </a:solidFill>
                <a:effectLst>
                  <a:outerShdw blurRad="50800" dist="39000" dir="5460000" algn="tl">
                    <a:srgbClr val="000000">
                      <a:alpha val="38000"/>
                    </a:srgbClr>
                  </a:outerShdw>
                </a:effectLst>
                <a:latin typeface="Cooper Black" pitchFamily="18" charset="0"/>
              </a:rPr>
              <a:t>-LUX is not part of this equation!</a:t>
            </a:r>
            <a:endParaRPr lang="en-US" sz="2800" dirty="0">
              <a:ln w="11430">
                <a:solidFill>
                  <a:schemeClr val="accent1">
                    <a:lumMod val="50000"/>
                  </a:schemeClr>
                </a:solidFill>
              </a:ln>
              <a:solidFill>
                <a:schemeClr val="accent3"/>
              </a:solidFill>
            </a:endParaRPr>
          </a:p>
        </p:txBody>
      </p:sp>
      <p:pic>
        <p:nvPicPr>
          <p:cNvPr id="8"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4248" y="-34435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 y="1048874"/>
            <a:ext cx="3962400" cy="2380126"/>
          </a:xfrm>
          <a:prstGeom prst="rect">
            <a:avLst/>
          </a:prstGeom>
          <a:gradFill>
            <a:gsLst>
              <a:gs pos="10000">
                <a:schemeClr val="accent2">
                  <a:lumMod val="20000"/>
                  <a:lumOff val="80000"/>
                </a:schemeClr>
              </a:gs>
              <a:gs pos="31000">
                <a:schemeClr val="accent4">
                  <a:lumMod val="20000"/>
                  <a:lumOff val="80000"/>
                </a:schemeClr>
              </a:gs>
              <a:gs pos="69000">
                <a:schemeClr val="accent4">
                  <a:lumMod val="20000"/>
                  <a:lumOff val="80000"/>
                </a:schemeClr>
              </a:gs>
              <a:gs pos="95000">
                <a:srgbClr val="FFC000"/>
              </a:gs>
            </a:gsLst>
            <a:lin ang="5400000" scaled="0"/>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703042" y="1048728"/>
            <a:ext cx="3962400" cy="2380126"/>
          </a:xfrm>
          <a:prstGeom prst="rect">
            <a:avLst/>
          </a:prstGeom>
          <a:gradFill flip="none" rotWithShape="1">
            <a:gsLst>
              <a:gs pos="23000">
                <a:schemeClr val="accent2">
                  <a:lumMod val="20000"/>
                  <a:lumOff val="80000"/>
                </a:schemeClr>
              </a:gs>
              <a:gs pos="36000">
                <a:schemeClr val="accent4">
                  <a:lumMod val="20000"/>
                  <a:lumOff val="80000"/>
                </a:schemeClr>
              </a:gs>
              <a:gs pos="69000">
                <a:schemeClr val="accent4">
                  <a:lumMod val="20000"/>
                  <a:lumOff val="80000"/>
                </a:schemeClr>
              </a:gs>
              <a:gs pos="95000">
                <a:srgbClr val="FFC000"/>
              </a:gs>
            </a:gsLst>
            <a:path path="circle">
              <a:fillToRect r="100000" b="100000"/>
            </a:path>
            <a:tileRect l="-100000" t="-100000"/>
          </a:grad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6091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8" presetClass="exit" presetSubtype="32" fill="hold" grpId="0" nodeType="clickEffect">
                                  <p:stCondLst>
                                    <p:cond delay="0"/>
                                  </p:stCondLst>
                                  <p:childTnLst>
                                    <p:animEffect transition="out" filter="diamond(out)">
                                      <p:cBhvr>
                                        <p:cTn id="11" dur="2000"/>
                                        <p:tgtEl>
                                          <p:spTgt spid="11"/>
                                        </p:tgtEl>
                                      </p:cBhvr>
                                    </p:animEffect>
                                    <p:set>
                                      <p:cBhvr>
                                        <p:cTn id="12" dur="1" fill="hold">
                                          <p:stCondLst>
                                            <p:cond delay="19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1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914400"/>
            <a:ext cx="8839200" cy="5650857"/>
          </a:xfrm>
          <a:noFill/>
          <a:ln w="57150">
            <a:noFill/>
          </a:ln>
          <a:scene3d>
            <a:camera prst="orthographicFront"/>
            <a:lightRig rig="threePt" dir="t"/>
          </a:scene3d>
          <a:sp3d>
            <a:bevelT w="152400" h="50800" prst="softRound"/>
          </a:sp3d>
        </p:spPr>
        <p:txBody>
          <a:bodyPr>
            <a:noAutofit/>
            <a:sp3d extrusionH="57150">
              <a:bevelT h="25400" prst="softRound"/>
            </a:sp3d>
          </a:bodyPr>
          <a:lstStyle/>
          <a:p>
            <a: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t>There is a special design for the sanctuary that needs consideration.</a:t>
            </a:r>
          </a:p>
          <a:p>
            <a: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t>Will the sanctuary have the last word on what to do with the equinox? </a:t>
            </a:r>
          </a:p>
          <a:p>
            <a: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t>Will the sanctuary </a:t>
            </a:r>
            <a:b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br>
            <a: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t>declare “equinox” </a:t>
            </a:r>
            <a:b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br>
            <a: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t>as divine, or as a </a:t>
            </a:r>
            <a:b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br>
            <a:r>
              <a:rPr lang="en-US" sz="4000" b="1" spc="50" dirty="0" smtClean="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rPr>
              <a:t>pagan counterfeit?</a:t>
            </a:r>
            <a:endParaRPr lang="en-US" sz="4000" b="1" spc="50" dirty="0">
              <a:ln w="13500">
                <a:solidFill>
                  <a:srgbClr val="7030A0"/>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83</a:t>
            </a:fld>
            <a:endParaRPr lang="en-US" dirty="0"/>
          </a:p>
        </p:txBody>
      </p:sp>
      <p:sp>
        <p:nvSpPr>
          <p:cNvPr id="34" name="Rectangle 33"/>
          <p:cNvSpPr/>
          <p:nvPr/>
        </p:nvSpPr>
        <p:spPr>
          <a:xfrm>
            <a:off x="0" y="83403"/>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rgbClr val="EFA46B"/>
                </a:solidFill>
                <a:effectLst>
                  <a:outerShdw blurRad="50800" dist="39000" dir="5460000" algn="tl">
                    <a:srgbClr val="000000">
                      <a:alpha val="38000"/>
                    </a:srgbClr>
                  </a:outerShdw>
                </a:effectLst>
                <a:latin typeface="Kristen ITC" pitchFamily="66" charset="0"/>
              </a:rPr>
              <a:t>Problem #6 ~ </a:t>
            </a:r>
            <a:r>
              <a:rPr lang="en-US" sz="4400" b="1" dirty="0" smtClean="0">
                <a:ln w="11430"/>
                <a:solidFill>
                  <a:srgbClr val="EFA46B"/>
                </a:solidFill>
                <a:effectLst>
                  <a:outerShdw blurRad="50800" dist="39000" dir="5460000" algn="tl">
                    <a:srgbClr val="000000">
                      <a:alpha val="38000"/>
                    </a:srgbClr>
                  </a:outerShdw>
                </a:effectLst>
                <a:latin typeface="Kristen ITC" pitchFamily="66" charset="0"/>
              </a:rPr>
              <a:t>The Sanctuary!</a:t>
            </a:r>
            <a:endParaRPr lang="en-US" sz="3200" b="1" cap="none" spc="0" dirty="0">
              <a:ln w="11430"/>
              <a:solidFill>
                <a:srgbClr val="EFA46B"/>
              </a:solidFill>
              <a:effectLst>
                <a:outerShdw blurRad="50800" dist="39000" dir="5460000" algn="tl">
                  <a:srgbClr val="000000">
                    <a:alpha val="38000"/>
                  </a:srgbClr>
                </a:outerShdw>
              </a:effectLst>
              <a:latin typeface="Kristen ITC" pitchFamily="66" charset="0"/>
            </a:endParaRPr>
          </a:p>
        </p:txBody>
      </p:sp>
      <p:pic>
        <p:nvPicPr>
          <p:cNvPr id="1027" name="Picture 3" descr="C:\Users\Rae\Pictures\solomons temple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352800"/>
            <a:ext cx="4095750" cy="301557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5698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538595"/>
            <a:ext cx="2133600" cy="365125"/>
          </a:xfrm>
        </p:spPr>
        <p:txBody>
          <a:bodyPr/>
          <a:lstStyle/>
          <a:p>
            <a:fld id="{E8A709BF-5144-4E0C-93F2-78512D165852}" type="slidenum">
              <a:rPr lang="en-US" smtClean="0"/>
              <a:t>84</a:t>
            </a:fld>
            <a:endParaRPr lang="en-US" dirty="0"/>
          </a:p>
        </p:txBody>
      </p:sp>
      <p:sp>
        <p:nvSpPr>
          <p:cNvPr id="29" name="Title 1"/>
          <p:cNvSpPr txBox="1">
            <a:spLocks/>
          </p:cNvSpPr>
          <p:nvPr/>
        </p:nvSpPr>
        <p:spPr>
          <a:xfrm>
            <a:off x="132080" y="60961"/>
            <a:ext cx="794512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Equinox:   Sanctuary Math</a:t>
            </a:r>
            <a:endParaRPr lang="en-US" b="1" dirty="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endParaRPr>
          </a:p>
        </p:txBody>
      </p:sp>
      <p:pic>
        <p:nvPicPr>
          <p:cNvPr id="2050" name="Picture 2" descr="C:\Users\Rae\Pictures\sanctuary top view best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98" y="874485"/>
            <a:ext cx="7620082" cy="5351752"/>
          </a:xfrm>
          <a:prstGeom prst="rect">
            <a:avLst/>
          </a:prstGeom>
          <a:noFill/>
          <a:ln w="19050">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2051" name="TextBox 2050"/>
          <p:cNvSpPr txBox="1"/>
          <p:nvPr/>
        </p:nvSpPr>
        <p:spPr>
          <a:xfrm>
            <a:off x="533400" y="5204156"/>
            <a:ext cx="7345680" cy="461665"/>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400" b="1" dirty="0" smtClean="0">
                <a:ln>
                  <a:solidFill>
                    <a:schemeClr val="accent3"/>
                  </a:solidFill>
                </a:ln>
                <a:solidFill>
                  <a:srgbClr val="7030A0"/>
                </a:solidFill>
              </a:rPr>
              <a:t>Sanctuary Always Faced East with 2 Pillars at the Front</a:t>
            </a:r>
            <a:endParaRPr lang="en-US" sz="2400" b="1" dirty="0">
              <a:ln>
                <a:solidFill>
                  <a:schemeClr val="accent3"/>
                </a:solidFill>
              </a:ln>
              <a:solidFill>
                <a:srgbClr val="7030A0"/>
              </a:solidFill>
            </a:endParaRPr>
          </a:p>
        </p:txBody>
      </p:sp>
      <p:sp>
        <p:nvSpPr>
          <p:cNvPr id="38" name="TextBox 37"/>
          <p:cNvSpPr txBox="1"/>
          <p:nvPr/>
        </p:nvSpPr>
        <p:spPr>
          <a:xfrm>
            <a:off x="6502401" y="2526997"/>
            <a:ext cx="1039091" cy="461665"/>
          </a:xfrm>
          <a:prstGeom prst="rect">
            <a:avLst/>
          </a:prstGeom>
          <a:noFill/>
        </p:spPr>
        <p:txBody>
          <a:bodyPr wrap="square" rtlCol="0">
            <a:spAutoFit/>
            <a:scene3d>
              <a:camera prst="orthographicFront"/>
              <a:lightRig rig="threePt" dir="t"/>
            </a:scene3d>
            <a:sp3d extrusionH="57150">
              <a:bevelT w="38100" h="38100" prst="angle"/>
            </a:sp3d>
          </a:bodyPr>
          <a:lstStyle/>
          <a:p>
            <a:pPr algn="r"/>
            <a:r>
              <a:rPr lang="en-US" sz="2400" b="1" dirty="0" err="1" smtClean="0">
                <a:ln>
                  <a:solidFill>
                    <a:schemeClr val="accent2">
                      <a:lumMod val="20000"/>
                      <a:lumOff val="80000"/>
                    </a:schemeClr>
                  </a:solidFill>
                </a:ln>
                <a:solidFill>
                  <a:srgbClr val="FF0000"/>
                </a:solidFill>
              </a:rPr>
              <a:t>Jachin</a:t>
            </a:r>
            <a:endParaRPr lang="en-US" sz="2400" b="1" dirty="0" smtClean="0">
              <a:ln>
                <a:solidFill>
                  <a:schemeClr val="accent2">
                    <a:lumMod val="20000"/>
                    <a:lumOff val="80000"/>
                  </a:schemeClr>
                </a:solidFill>
              </a:ln>
              <a:solidFill>
                <a:srgbClr val="FF0000"/>
              </a:solidFill>
            </a:endParaRPr>
          </a:p>
        </p:txBody>
      </p:sp>
      <p:sp>
        <p:nvSpPr>
          <p:cNvPr id="39" name="TextBox 38"/>
          <p:cNvSpPr txBox="1"/>
          <p:nvPr/>
        </p:nvSpPr>
        <p:spPr>
          <a:xfrm>
            <a:off x="6668885" y="4105365"/>
            <a:ext cx="858520" cy="46166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Boaz</a:t>
            </a:r>
            <a:endParaRPr lang="en-US" sz="2400" b="1" dirty="0">
              <a:ln>
                <a:solidFill>
                  <a:schemeClr val="bg2">
                    <a:lumMod val="75000"/>
                  </a:schemeClr>
                </a:solidFill>
              </a:ln>
              <a:solidFill>
                <a:srgbClr val="0070C0"/>
              </a:solidFill>
            </a:endParaRPr>
          </a:p>
        </p:txBody>
      </p:sp>
      <p:sp>
        <p:nvSpPr>
          <p:cNvPr id="16" name="TextBox 15"/>
          <p:cNvSpPr txBox="1"/>
          <p:nvPr/>
        </p:nvSpPr>
        <p:spPr>
          <a:xfrm>
            <a:off x="438912" y="1187769"/>
            <a:ext cx="7543800" cy="461665"/>
          </a:xfrm>
          <a:prstGeom prst="rect">
            <a:avLst/>
          </a:prstGeom>
          <a:noFill/>
        </p:spPr>
        <p:txBody>
          <a:bodyPr wrap="square" rtlCol="0">
            <a:spAutoFit/>
          </a:bodyPr>
          <a:lstStyle/>
          <a:p>
            <a:pPr algn="ctr"/>
            <a:r>
              <a:rPr lang="en-US" sz="2400" b="1" dirty="0" smtClean="0">
                <a:ln>
                  <a:solidFill>
                    <a:sysClr val="windowText" lastClr="000000"/>
                  </a:solidFill>
                </a:ln>
                <a:solidFill>
                  <a:schemeClr val="accent1">
                    <a:lumMod val="50000"/>
                  </a:schemeClr>
                </a:solidFill>
              </a:rPr>
              <a:t>Priests had their backs to the sun – </a:t>
            </a:r>
            <a:r>
              <a:rPr lang="en-US" sz="2400" b="1" dirty="0" smtClean="0">
                <a:ln>
                  <a:solidFill>
                    <a:sysClr val="windowText" lastClr="000000"/>
                  </a:solidFill>
                </a:ln>
                <a:solidFill>
                  <a:srgbClr val="C00000"/>
                </a:solidFill>
              </a:rPr>
              <a:t>except in Ezekiel 8!</a:t>
            </a:r>
            <a:endParaRPr lang="en-US" sz="2400" b="1" dirty="0">
              <a:ln>
                <a:solidFill>
                  <a:sysClr val="windowText" lastClr="000000"/>
                </a:solidFill>
              </a:ln>
              <a:solidFill>
                <a:srgbClr val="C00000"/>
              </a:solidFill>
            </a:endParaRPr>
          </a:p>
        </p:txBody>
      </p:sp>
    </p:spTree>
    <p:extLst>
      <p:ext uri="{BB962C8B-B14F-4D97-AF65-F5344CB8AC3E}">
        <p14:creationId xmlns:p14="http://schemas.microsoft.com/office/powerpoint/2010/main" val="9581967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down)">
                                      <p:cBhvr>
                                        <p:cTn id="7" dur="580">
                                          <p:stCondLst>
                                            <p:cond delay="0"/>
                                          </p:stCondLst>
                                        </p:cTn>
                                        <p:tgtEl>
                                          <p:spTgt spid="2051"/>
                                        </p:tgtEl>
                                      </p:cBhvr>
                                    </p:animEffect>
                                    <p:anim calcmode="lin" valueType="num">
                                      <p:cBhvr>
                                        <p:cTn id="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1"/>
                                        </p:tgtEl>
                                      </p:cBhvr>
                                      <p:to x="100000" y="60000"/>
                                    </p:animScale>
                                    <p:animScale>
                                      <p:cBhvr>
                                        <p:cTn id="14" dur="166" decel="50000">
                                          <p:stCondLst>
                                            <p:cond delay="676"/>
                                          </p:stCondLst>
                                        </p:cTn>
                                        <p:tgtEl>
                                          <p:spTgt spid="2051"/>
                                        </p:tgtEl>
                                      </p:cBhvr>
                                      <p:to x="100000" y="100000"/>
                                    </p:animScale>
                                    <p:animScale>
                                      <p:cBhvr>
                                        <p:cTn id="15" dur="26">
                                          <p:stCondLst>
                                            <p:cond delay="1312"/>
                                          </p:stCondLst>
                                        </p:cTn>
                                        <p:tgtEl>
                                          <p:spTgt spid="2051"/>
                                        </p:tgtEl>
                                      </p:cBhvr>
                                      <p:to x="100000" y="80000"/>
                                    </p:animScale>
                                    <p:animScale>
                                      <p:cBhvr>
                                        <p:cTn id="16" dur="166" decel="50000">
                                          <p:stCondLst>
                                            <p:cond delay="1338"/>
                                          </p:stCondLst>
                                        </p:cTn>
                                        <p:tgtEl>
                                          <p:spTgt spid="2051"/>
                                        </p:tgtEl>
                                      </p:cBhvr>
                                      <p:to x="100000" y="100000"/>
                                    </p:animScale>
                                    <p:animScale>
                                      <p:cBhvr>
                                        <p:cTn id="17" dur="26">
                                          <p:stCondLst>
                                            <p:cond delay="1642"/>
                                          </p:stCondLst>
                                        </p:cTn>
                                        <p:tgtEl>
                                          <p:spTgt spid="2051"/>
                                        </p:tgtEl>
                                      </p:cBhvr>
                                      <p:to x="100000" y="90000"/>
                                    </p:animScale>
                                    <p:animScale>
                                      <p:cBhvr>
                                        <p:cTn id="18" dur="166" decel="50000">
                                          <p:stCondLst>
                                            <p:cond delay="1668"/>
                                          </p:stCondLst>
                                        </p:cTn>
                                        <p:tgtEl>
                                          <p:spTgt spid="2051"/>
                                        </p:tgtEl>
                                      </p:cBhvr>
                                      <p:to x="100000" y="100000"/>
                                    </p:animScale>
                                    <p:animScale>
                                      <p:cBhvr>
                                        <p:cTn id="19" dur="26">
                                          <p:stCondLst>
                                            <p:cond delay="1808"/>
                                          </p:stCondLst>
                                        </p:cTn>
                                        <p:tgtEl>
                                          <p:spTgt spid="2051"/>
                                        </p:tgtEl>
                                      </p:cBhvr>
                                      <p:to x="100000" y="95000"/>
                                    </p:animScale>
                                    <p:animScale>
                                      <p:cBhvr>
                                        <p:cTn id="20" dur="166" decel="50000">
                                          <p:stCondLst>
                                            <p:cond delay="1834"/>
                                          </p:stCondLst>
                                        </p:cTn>
                                        <p:tgtEl>
                                          <p:spTgt spid="205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80">
                                          <p:stCondLst>
                                            <p:cond delay="0"/>
                                          </p:stCondLst>
                                        </p:cTn>
                                        <p:tgtEl>
                                          <p:spTgt spid="38"/>
                                        </p:tgtEl>
                                      </p:cBhvr>
                                    </p:animEffect>
                                    <p:anim calcmode="lin" valueType="num">
                                      <p:cBhvr>
                                        <p:cTn id="26"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31" dur="26">
                                          <p:stCondLst>
                                            <p:cond delay="650"/>
                                          </p:stCondLst>
                                        </p:cTn>
                                        <p:tgtEl>
                                          <p:spTgt spid="38"/>
                                        </p:tgtEl>
                                      </p:cBhvr>
                                      <p:to x="100000" y="60000"/>
                                    </p:animScale>
                                    <p:animScale>
                                      <p:cBhvr>
                                        <p:cTn id="32" dur="166" decel="50000">
                                          <p:stCondLst>
                                            <p:cond delay="676"/>
                                          </p:stCondLst>
                                        </p:cTn>
                                        <p:tgtEl>
                                          <p:spTgt spid="38"/>
                                        </p:tgtEl>
                                      </p:cBhvr>
                                      <p:to x="100000" y="100000"/>
                                    </p:animScale>
                                    <p:animScale>
                                      <p:cBhvr>
                                        <p:cTn id="33" dur="26">
                                          <p:stCondLst>
                                            <p:cond delay="1312"/>
                                          </p:stCondLst>
                                        </p:cTn>
                                        <p:tgtEl>
                                          <p:spTgt spid="38"/>
                                        </p:tgtEl>
                                      </p:cBhvr>
                                      <p:to x="100000" y="80000"/>
                                    </p:animScale>
                                    <p:animScale>
                                      <p:cBhvr>
                                        <p:cTn id="34" dur="166" decel="50000">
                                          <p:stCondLst>
                                            <p:cond delay="1338"/>
                                          </p:stCondLst>
                                        </p:cTn>
                                        <p:tgtEl>
                                          <p:spTgt spid="38"/>
                                        </p:tgtEl>
                                      </p:cBhvr>
                                      <p:to x="100000" y="100000"/>
                                    </p:animScale>
                                    <p:animScale>
                                      <p:cBhvr>
                                        <p:cTn id="35" dur="26">
                                          <p:stCondLst>
                                            <p:cond delay="1642"/>
                                          </p:stCondLst>
                                        </p:cTn>
                                        <p:tgtEl>
                                          <p:spTgt spid="38"/>
                                        </p:tgtEl>
                                      </p:cBhvr>
                                      <p:to x="100000" y="90000"/>
                                    </p:animScale>
                                    <p:animScale>
                                      <p:cBhvr>
                                        <p:cTn id="36" dur="166" decel="50000">
                                          <p:stCondLst>
                                            <p:cond delay="1668"/>
                                          </p:stCondLst>
                                        </p:cTn>
                                        <p:tgtEl>
                                          <p:spTgt spid="38"/>
                                        </p:tgtEl>
                                      </p:cBhvr>
                                      <p:to x="100000" y="100000"/>
                                    </p:animScale>
                                    <p:animScale>
                                      <p:cBhvr>
                                        <p:cTn id="37" dur="26">
                                          <p:stCondLst>
                                            <p:cond delay="1808"/>
                                          </p:stCondLst>
                                        </p:cTn>
                                        <p:tgtEl>
                                          <p:spTgt spid="38"/>
                                        </p:tgtEl>
                                      </p:cBhvr>
                                      <p:to x="100000" y="95000"/>
                                    </p:animScale>
                                    <p:animScale>
                                      <p:cBhvr>
                                        <p:cTn id="38" dur="166" decel="50000">
                                          <p:stCondLst>
                                            <p:cond delay="1834"/>
                                          </p:stCondLst>
                                        </p:cTn>
                                        <p:tgtEl>
                                          <p:spTgt spid="3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80">
                                          <p:stCondLst>
                                            <p:cond delay="0"/>
                                          </p:stCondLst>
                                        </p:cTn>
                                        <p:tgtEl>
                                          <p:spTgt spid="39"/>
                                        </p:tgtEl>
                                      </p:cBhvr>
                                    </p:animEffect>
                                    <p:anim calcmode="lin" valueType="num">
                                      <p:cBhvr>
                                        <p:cTn id="4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49" dur="26">
                                          <p:stCondLst>
                                            <p:cond delay="650"/>
                                          </p:stCondLst>
                                        </p:cTn>
                                        <p:tgtEl>
                                          <p:spTgt spid="39"/>
                                        </p:tgtEl>
                                      </p:cBhvr>
                                      <p:to x="100000" y="60000"/>
                                    </p:animScale>
                                    <p:animScale>
                                      <p:cBhvr>
                                        <p:cTn id="50" dur="166" decel="50000">
                                          <p:stCondLst>
                                            <p:cond delay="676"/>
                                          </p:stCondLst>
                                        </p:cTn>
                                        <p:tgtEl>
                                          <p:spTgt spid="39"/>
                                        </p:tgtEl>
                                      </p:cBhvr>
                                      <p:to x="100000" y="100000"/>
                                    </p:animScale>
                                    <p:animScale>
                                      <p:cBhvr>
                                        <p:cTn id="51" dur="26">
                                          <p:stCondLst>
                                            <p:cond delay="1312"/>
                                          </p:stCondLst>
                                        </p:cTn>
                                        <p:tgtEl>
                                          <p:spTgt spid="39"/>
                                        </p:tgtEl>
                                      </p:cBhvr>
                                      <p:to x="100000" y="80000"/>
                                    </p:animScale>
                                    <p:animScale>
                                      <p:cBhvr>
                                        <p:cTn id="52" dur="166" decel="50000">
                                          <p:stCondLst>
                                            <p:cond delay="1338"/>
                                          </p:stCondLst>
                                        </p:cTn>
                                        <p:tgtEl>
                                          <p:spTgt spid="39"/>
                                        </p:tgtEl>
                                      </p:cBhvr>
                                      <p:to x="100000" y="100000"/>
                                    </p:animScale>
                                    <p:animScale>
                                      <p:cBhvr>
                                        <p:cTn id="53" dur="26">
                                          <p:stCondLst>
                                            <p:cond delay="1642"/>
                                          </p:stCondLst>
                                        </p:cTn>
                                        <p:tgtEl>
                                          <p:spTgt spid="39"/>
                                        </p:tgtEl>
                                      </p:cBhvr>
                                      <p:to x="100000" y="90000"/>
                                    </p:animScale>
                                    <p:animScale>
                                      <p:cBhvr>
                                        <p:cTn id="54" dur="166" decel="50000">
                                          <p:stCondLst>
                                            <p:cond delay="1668"/>
                                          </p:stCondLst>
                                        </p:cTn>
                                        <p:tgtEl>
                                          <p:spTgt spid="39"/>
                                        </p:tgtEl>
                                      </p:cBhvr>
                                      <p:to x="100000" y="100000"/>
                                    </p:animScale>
                                    <p:animScale>
                                      <p:cBhvr>
                                        <p:cTn id="55" dur="26">
                                          <p:stCondLst>
                                            <p:cond delay="1808"/>
                                          </p:stCondLst>
                                        </p:cTn>
                                        <p:tgtEl>
                                          <p:spTgt spid="39"/>
                                        </p:tgtEl>
                                      </p:cBhvr>
                                      <p:to x="100000" y="95000"/>
                                    </p:animScale>
                                    <p:animScale>
                                      <p:cBhvr>
                                        <p:cTn id="56" dur="166" decel="50000">
                                          <p:stCondLst>
                                            <p:cond delay="1834"/>
                                          </p:stCondLst>
                                        </p:cTn>
                                        <p:tgtEl>
                                          <p:spTgt spid="39"/>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P spid="38" grpId="0"/>
      <p:bldP spid="39" grpId="0"/>
      <p:bldP spid="16"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538595"/>
            <a:ext cx="2133600" cy="365125"/>
          </a:xfrm>
        </p:spPr>
        <p:txBody>
          <a:bodyPr/>
          <a:lstStyle/>
          <a:p>
            <a:fld id="{E8A709BF-5144-4E0C-93F2-78512D165852}" type="slidenum">
              <a:rPr lang="en-US" smtClean="0"/>
              <a:t>85</a:t>
            </a:fld>
            <a:endParaRPr lang="en-US" dirty="0"/>
          </a:p>
        </p:txBody>
      </p:sp>
      <p:sp>
        <p:nvSpPr>
          <p:cNvPr id="29" name="Title 1"/>
          <p:cNvSpPr txBox="1">
            <a:spLocks/>
          </p:cNvSpPr>
          <p:nvPr/>
        </p:nvSpPr>
        <p:spPr>
          <a:xfrm>
            <a:off x="132080" y="60961"/>
            <a:ext cx="794512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Equinox:   Sanctuary Math</a:t>
            </a:r>
            <a:endParaRPr lang="en-US" b="1" dirty="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endParaRPr>
          </a:p>
        </p:txBody>
      </p:sp>
      <p:pic>
        <p:nvPicPr>
          <p:cNvPr id="2050" name="Picture 2" descr="C:\Users\Rae\Pictures\sanctuary top view best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98" y="874485"/>
            <a:ext cx="7620082" cy="5351752"/>
          </a:xfrm>
          <a:prstGeom prst="rect">
            <a:avLst/>
          </a:prstGeom>
          <a:noFill/>
          <a:ln w="19050">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2051" name="TextBox 2050"/>
          <p:cNvSpPr txBox="1"/>
          <p:nvPr/>
        </p:nvSpPr>
        <p:spPr>
          <a:xfrm>
            <a:off x="533400" y="5204156"/>
            <a:ext cx="7345680" cy="461665"/>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400" b="1" dirty="0" smtClean="0">
                <a:ln>
                  <a:solidFill>
                    <a:schemeClr val="accent3"/>
                  </a:solidFill>
                </a:ln>
                <a:solidFill>
                  <a:srgbClr val="7030A0"/>
                </a:solidFill>
              </a:rPr>
              <a:t>Sanctuary Always Faced East with 2 Pillars at the Front</a:t>
            </a:r>
            <a:endParaRPr lang="en-US" sz="2400" b="1" dirty="0">
              <a:ln>
                <a:solidFill>
                  <a:schemeClr val="accent3"/>
                </a:solidFill>
              </a:ln>
              <a:solidFill>
                <a:srgbClr val="7030A0"/>
              </a:solidFill>
            </a:endParaRPr>
          </a:p>
        </p:txBody>
      </p:sp>
      <p:cxnSp>
        <p:nvCxnSpPr>
          <p:cNvPr id="6" name="Straight Arrow Connector 5"/>
          <p:cNvCxnSpPr/>
          <p:nvPr/>
        </p:nvCxnSpPr>
        <p:spPr>
          <a:xfrm flipH="1">
            <a:off x="2463800" y="3545281"/>
            <a:ext cx="6680200" cy="0"/>
          </a:xfrm>
          <a:prstGeom prst="straightConnector1">
            <a:avLst/>
          </a:prstGeom>
          <a:ln w="57150">
            <a:solidFill>
              <a:schemeClr val="accent1"/>
            </a:solidFill>
            <a:tailEnd type="arrow"/>
          </a:ln>
          <a:effectLst>
            <a:glow rad="228600">
              <a:schemeClr val="accent3">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502401" y="2526997"/>
            <a:ext cx="1039091" cy="461665"/>
          </a:xfrm>
          <a:prstGeom prst="rect">
            <a:avLst/>
          </a:prstGeom>
          <a:noFill/>
        </p:spPr>
        <p:txBody>
          <a:bodyPr wrap="square" rtlCol="0">
            <a:spAutoFit/>
            <a:scene3d>
              <a:camera prst="orthographicFront"/>
              <a:lightRig rig="threePt" dir="t"/>
            </a:scene3d>
            <a:sp3d extrusionH="57150">
              <a:bevelT w="38100" h="38100" prst="angle"/>
            </a:sp3d>
          </a:bodyPr>
          <a:lstStyle/>
          <a:p>
            <a:pPr algn="r"/>
            <a:r>
              <a:rPr lang="en-US" sz="2400" b="1" dirty="0" err="1" smtClean="0">
                <a:ln>
                  <a:solidFill>
                    <a:schemeClr val="accent2">
                      <a:lumMod val="20000"/>
                      <a:lumOff val="80000"/>
                    </a:schemeClr>
                  </a:solidFill>
                </a:ln>
                <a:solidFill>
                  <a:srgbClr val="FF0000"/>
                </a:solidFill>
              </a:rPr>
              <a:t>Jachin</a:t>
            </a:r>
            <a:endParaRPr lang="en-US" sz="2400" b="1" dirty="0" smtClean="0">
              <a:ln>
                <a:solidFill>
                  <a:schemeClr val="accent2">
                    <a:lumMod val="20000"/>
                    <a:lumOff val="80000"/>
                  </a:schemeClr>
                </a:solidFill>
              </a:ln>
              <a:solidFill>
                <a:srgbClr val="FF0000"/>
              </a:solidFill>
            </a:endParaRPr>
          </a:p>
        </p:txBody>
      </p:sp>
      <p:sp>
        <p:nvSpPr>
          <p:cNvPr id="39" name="TextBox 38"/>
          <p:cNvSpPr txBox="1"/>
          <p:nvPr/>
        </p:nvSpPr>
        <p:spPr>
          <a:xfrm>
            <a:off x="6668885" y="4105365"/>
            <a:ext cx="858520" cy="46166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Boaz</a:t>
            </a:r>
            <a:endParaRPr lang="en-US" sz="2400" b="1" dirty="0">
              <a:ln>
                <a:solidFill>
                  <a:schemeClr val="bg2">
                    <a:lumMod val="75000"/>
                  </a:schemeClr>
                </a:solidFill>
              </a:ln>
              <a:solidFill>
                <a:srgbClr val="0070C0"/>
              </a:solidFill>
            </a:endParaRPr>
          </a:p>
        </p:txBody>
      </p:sp>
      <p:sp>
        <p:nvSpPr>
          <p:cNvPr id="42" name="TextBox 41"/>
          <p:cNvSpPr txBox="1"/>
          <p:nvPr/>
        </p:nvSpPr>
        <p:spPr>
          <a:xfrm>
            <a:off x="7696200" y="3035282"/>
            <a:ext cx="1600200" cy="954107"/>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800" b="1" dirty="0" smtClean="0">
                <a:ln>
                  <a:solidFill>
                    <a:srgbClr val="92D050"/>
                  </a:solidFill>
                </a:ln>
                <a:solidFill>
                  <a:schemeClr val="accent1">
                    <a:lumMod val="50000"/>
                  </a:schemeClr>
                </a:solidFill>
              </a:rPr>
              <a:t>Equinox</a:t>
            </a:r>
          </a:p>
          <a:p>
            <a:pPr algn="ctr"/>
            <a:r>
              <a:rPr lang="en-US" sz="2800" b="1" dirty="0" smtClean="0">
                <a:ln>
                  <a:solidFill>
                    <a:srgbClr val="92D050"/>
                  </a:solidFill>
                </a:ln>
                <a:solidFill>
                  <a:schemeClr val="accent1">
                    <a:lumMod val="50000"/>
                  </a:schemeClr>
                </a:solidFill>
              </a:rPr>
              <a:t>Light</a:t>
            </a:r>
            <a:endParaRPr lang="en-US" sz="2400" b="1" dirty="0">
              <a:ln>
                <a:solidFill>
                  <a:srgbClr val="92D050"/>
                </a:solidFill>
              </a:ln>
              <a:solidFill>
                <a:schemeClr val="accent1">
                  <a:lumMod val="50000"/>
                </a:schemeClr>
              </a:solidFill>
            </a:endParaRPr>
          </a:p>
        </p:txBody>
      </p:sp>
      <p:sp>
        <p:nvSpPr>
          <p:cNvPr id="40" name="TextBox 39"/>
          <p:cNvSpPr txBox="1"/>
          <p:nvPr/>
        </p:nvSpPr>
        <p:spPr>
          <a:xfrm>
            <a:off x="0" y="5685432"/>
            <a:ext cx="9144000" cy="954107"/>
          </a:xfrm>
          <a:prstGeom prst="rect">
            <a:avLst/>
          </a:pr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800" b="1" dirty="0" smtClean="0">
                <a:ln>
                  <a:solidFill>
                    <a:sysClr val="windowText" lastClr="000000"/>
                  </a:solidFill>
                </a:ln>
                <a:solidFill>
                  <a:srgbClr val="0070C0"/>
                </a:solidFill>
              </a:rPr>
              <a:t>On the Equinox Day, the light from the sun shone directly between </a:t>
            </a:r>
            <a:r>
              <a:rPr lang="en-US" sz="2800" b="1" dirty="0" err="1" smtClean="0">
                <a:ln>
                  <a:solidFill>
                    <a:sysClr val="windowText" lastClr="000000"/>
                  </a:solidFill>
                </a:ln>
                <a:solidFill>
                  <a:srgbClr val="0070C0"/>
                </a:solidFill>
              </a:rPr>
              <a:t>Jachin</a:t>
            </a:r>
            <a:r>
              <a:rPr lang="en-US" sz="2800" b="1" dirty="0" smtClean="0">
                <a:ln>
                  <a:solidFill>
                    <a:sysClr val="windowText" lastClr="000000"/>
                  </a:solidFill>
                </a:ln>
                <a:solidFill>
                  <a:srgbClr val="0070C0"/>
                </a:solidFill>
              </a:rPr>
              <a:t> &amp; Boaz, straight into the sanctuary.</a:t>
            </a:r>
            <a:endParaRPr lang="en-US" sz="2400" b="1" dirty="0">
              <a:ln>
                <a:solidFill>
                  <a:sysClr val="windowText" lastClr="000000"/>
                </a:solidFill>
              </a:ln>
              <a:solidFill>
                <a:srgbClr val="0070C0"/>
              </a:solidFill>
            </a:endParaRPr>
          </a:p>
        </p:txBody>
      </p:sp>
      <p:sp>
        <p:nvSpPr>
          <p:cNvPr id="16" name="TextBox 15"/>
          <p:cNvSpPr txBox="1"/>
          <p:nvPr/>
        </p:nvSpPr>
        <p:spPr>
          <a:xfrm>
            <a:off x="438912" y="1187769"/>
            <a:ext cx="7543800" cy="461665"/>
          </a:xfrm>
          <a:prstGeom prst="rect">
            <a:avLst/>
          </a:prstGeom>
          <a:noFill/>
        </p:spPr>
        <p:txBody>
          <a:bodyPr wrap="square" rtlCol="0">
            <a:spAutoFit/>
          </a:bodyPr>
          <a:lstStyle/>
          <a:p>
            <a:pPr algn="ctr"/>
            <a:r>
              <a:rPr lang="en-US" sz="2400" b="1" dirty="0" smtClean="0">
                <a:ln>
                  <a:solidFill>
                    <a:sysClr val="windowText" lastClr="000000"/>
                  </a:solidFill>
                </a:ln>
                <a:solidFill>
                  <a:schemeClr val="accent1">
                    <a:lumMod val="50000"/>
                  </a:schemeClr>
                </a:solidFill>
              </a:rPr>
              <a:t>Priests had their backs to the sun – </a:t>
            </a:r>
            <a:r>
              <a:rPr lang="en-US" sz="2400" b="1" dirty="0" smtClean="0">
                <a:ln>
                  <a:solidFill>
                    <a:sysClr val="windowText" lastClr="000000"/>
                  </a:solidFill>
                </a:ln>
                <a:solidFill>
                  <a:srgbClr val="C00000"/>
                </a:solidFill>
              </a:rPr>
              <a:t>except in Ezekiel 8!</a:t>
            </a:r>
            <a:endParaRPr lang="en-US" sz="2400" b="1" dirty="0">
              <a:ln>
                <a:solidFill>
                  <a:sysClr val="windowText" lastClr="000000"/>
                </a:solidFill>
              </a:ln>
              <a:solidFill>
                <a:srgbClr val="C00000"/>
              </a:solidFill>
            </a:endParaRPr>
          </a:p>
        </p:txBody>
      </p:sp>
    </p:spTree>
    <p:extLst>
      <p:ext uri="{BB962C8B-B14F-4D97-AF65-F5344CB8AC3E}">
        <p14:creationId xmlns:p14="http://schemas.microsoft.com/office/powerpoint/2010/main" val="23499155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down)">
                                      <p:cBhvr>
                                        <p:cTn id="7" dur="580">
                                          <p:stCondLst>
                                            <p:cond delay="0"/>
                                          </p:stCondLst>
                                        </p:cTn>
                                        <p:tgtEl>
                                          <p:spTgt spid="2051"/>
                                        </p:tgtEl>
                                      </p:cBhvr>
                                    </p:animEffect>
                                    <p:anim calcmode="lin" valueType="num">
                                      <p:cBhvr>
                                        <p:cTn id="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1"/>
                                        </p:tgtEl>
                                      </p:cBhvr>
                                      <p:to x="100000" y="60000"/>
                                    </p:animScale>
                                    <p:animScale>
                                      <p:cBhvr>
                                        <p:cTn id="14" dur="166" decel="50000">
                                          <p:stCondLst>
                                            <p:cond delay="676"/>
                                          </p:stCondLst>
                                        </p:cTn>
                                        <p:tgtEl>
                                          <p:spTgt spid="2051"/>
                                        </p:tgtEl>
                                      </p:cBhvr>
                                      <p:to x="100000" y="100000"/>
                                    </p:animScale>
                                    <p:animScale>
                                      <p:cBhvr>
                                        <p:cTn id="15" dur="26">
                                          <p:stCondLst>
                                            <p:cond delay="1312"/>
                                          </p:stCondLst>
                                        </p:cTn>
                                        <p:tgtEl>
                                          <p:spTgt spid="2051"/>
                                        </p:tgtEl>
                                      </p:cBhvr>
                                      <p:to x="100000" y="80000"/>
                                    </p:animScale>
                                    <p:animScale>
                                      <p:cBhvr>
                                        <p:cTn id="16" dur="166" decel="50000">
                                          <p:stCondLst>
                                            <p:cond delay="1338"/>
                                          </p:stCondLst>
                                        </p:cTn>
                                        <p:tgtEl>
                                          <p:spTgt spid="2051"/>
                                        </p:tgtEl>
                                      </p:cBhvr>
                                      <p:to x="100000" y="100000"/>
                                    </p:animScale>
                                    <p:animScale>
                                      <p:cBhvr>
                                        <p:cTn id="17" dur="26">
                                          <p:stCondLst>
                                            <p:cond delay="1642"/>
                                          </p:stCondLst>
                                        </p:cTn>
                                        <p:tgtEl>
                                          <p:spTgt spid="2051"/>
                                        </p:tgtEl>
                                      </p:cBhvr>
                                      <p:to x="100000" y="90000"/>
                                    </p:animScale>
                                    <p:animScale>
                                      <p:cBhvr>
                                        <p:cTn id="18" dur="166" decel="50000">
                                          <p:stCondLst>
                                            <p:cond delay="1668"/>
                                          </p:stCondLst>
                                        </p:cTn>
                                        <p:tgtEl>
                                          <p:spTgt spid="2051"/>
                                        </p:tgtEl>
                                      </p:cBhvr>
                                      <p:to x="100000" y="100000"/>
                                    </p:animScale>
                                    <p:animScale>
                                      <p:cBhvr>
                                        <p:cTn id="19" dur="26">
                                          <p:stCondLst>
                                            <p:cond delay="1808"/>
                                          </p:stCondLst>
                                        </p:cTn>
                                        <p:tgtEl>
                                          <p:spTgt spid="2051"/>
                                        </p:tgtEl>
                                      </p:cBhvr>
                                      <p:to x="100000" y="95000"/>
                                    </p:animScale>
                                    <p:animScale>
                                      <p:cBhvr>
                                        <p:cTn id="20" dur="166" decel="50000">
                                          <p:stCondLst>
                                            <p:cond delay="1834"/>
                                          </p:stCondLst>
                                        </p:cTn>
                                        <p:tgtEl>
                                          <p:spTgt spid="205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80">
                                          <p:stCondLst>
                                            <p:cond delay="0"/>
                                          </p:stCondLst>
                                        </p:cTn>
                                        <p:tgtEl>
                                          <p:spTgt spid="38"/>
                                        </p:tgtEl>
                                      </p:cBhvr>
                                    </p:animEffect>
                                    <p:anim calcmode="lin" valueType="num">
                                      <p:cBhvr>
                                        <p:cTn id="26"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31" dur="26">
                                          <p:stCondLst>
                                            <p:cond delay="650"/>
                                          </p:stCondLst>
                                        </p:cTn>
                                        <p:tgtEl>
                                          <p:spTgt spid="38"/>
                                        </p:tgtEl>
                                      </p:cBhvr>
                                      <p:to x="100000" y="60000"/>
                                    </p:animScale>
                                    <p:animScale>
                                      <p:cBhvr>
                                        <p:cTn id="32" dur="166" decel="50000">
                                          <p:stCondLst>
                                            <p:cond delay="676"/>
                                          </p:stCondLst>
                                        </p:cTn>
                                        <p:tgtEl>
                                          <p:spTgt spid="38"/>
                                        </p:tgtEl>
                                      </p:cBhvr>
                                      <p:to x="100000" y="100000"/>
                                    </p:animScale>
                                    <p:animScale>
                                      <p:cBhvr>
                                        <p:cTn id="33" dur="26">
                                          <p:stCondLst>
                                            <p:cond delay="1312"/>
                                          </p:stCondLst>
                                        </p:cTn>
                                        <p:tgtEl>
                                          <p:spTgt spid="38"/>
                                        </p:tgtEl>
                                      </p:cBhvr>
                                      <p:to x="100000" y="80000"/>
                                    </p:animScale>
                                    <p:animScale>
                                      <p:cBhvr>
                                        <p:cTn id="34" dur="166" decel="50000">
                                          <p:stCondLst>
                                            <p:cond delay="1338"/>
                                          </p:stCondLst>
                                        </p:cTn>
                                        <p:tgtEl>
                                          <p:spTgt spid="38"/>
                                        </p:tgtEl>
                                      </p:cBhvr>
                                      <p:to x="100000" y="100000"/>
                                    </p:animScale>
                                    <p:animScale>
                                      <p:cBhvr>
                                        <p:cTn id="35" dur="26">
                                          <p:stCondLst>
                                            <p:cond delay="1642"/>
                                          </p:stCondLst>
                                        </p:cTn>
                                        <p:tgtEl>
                                          <p:spTgt spid="38"/>
                                        </p:tgtEl>
                                      </p:cBhvr>
                                      <p:to x="100000" y="90000"/>
                                    </p:animScale>
                                    <p:animScale>
                                      <p:cBhvr>
                                        <p:cTn id="36" dur="166" decel="50000">
                                          <p:stCondLst>
                                            <p:cond delay="1668"/>
                                          </p:stCondLst>
                                        </p:cTn>
                                        <p:tgtEl>
                                          <p:spTgt spid="38"/>
                                        </p:tgtEl>
                                      </p:cBhvr>
                                      <p:to x="100000" y="100000"/>
                                    </p:animScale>
                                    <p:animScale>
                                      <p:cBhvr>
                                        <p:cTn id="37" dur="26">
                                          <p:stCondLst>
                                            <p:cond delay="1808"/>
                                          </p:stCondLst>
                                        </p:cTn>
                                        <p:tgtEl>
                                          <p:spTgt spid="38"/>
                                        </p:tgtEl>
                                      </p:cBhvr>
                                      <p:to x="100000" y="95000"/>
                                    </p:animScale>
                                    <p:animScale>
                                      <p:cBhvr>
                                        <p:cTn id="38" dur="166" decel="50000">
                                          <p:stCondLst>
                                            <p:cond delay="1834"/>
                                          </p:stCondLst>
                                        </p:cTn>
                                        <p:tgtEl>
                                          <p:spTgt spid="3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80">
                                          <p:stCondLst>
                                            <p:cond delay="0"/>
                                          </p:stCondLst>
                                        </p:cTn>
                                        <p:tgtEl>
                                          <p:spTgt spid="39"/>
                                        </p:tgtEl>
                                      </p:cBhvr>
                                    </p:animEffect>
                                    <p:anim calcmode="lin" valueType="num">
                                      <p:cBhvr>
                                        <p:cTn id="4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49" dur="26">
                                          <p:stCondLst>
                                            <p:cond delay="650"/>
                                          </p:stCondLst>
                                        </p:cTn>
                                        <p:tgtEl>
                                          <p:spTgt spid="39"/>
                                        </p:tgtEl>
                                      </p:cBhvr>
                                      <p:to x="100000" y="60000"/>
                                    </p:animScale>
                                    <p:animScale>
                                      <p:cBhvr>
                                        <p:cTn id="50" dur="166" decel="50000">
                                          <p:stCondLst>
                                            <p:cond delay="676"/>
                                          </p:stCondLst>
                                        </p:cTn>
                                        <p:tgtEl>
                                          <p:spTgt spid="39"/>
                                        </p:tgtEl>
                                      </p:cBhvr>
                                      <p:to x="100000" y="100000"/>
                                    </p:animScale>
                                    <p:animScale>
                                      <p:cBhvr>
                                        <p:cTn id="51" dur="26">
                                          <p:stCondLst>
                                            <p:cond delay="1312"/>
                                          </p:stCondLst>
                                        </p:cTn>
                                        <p:tgtEl>
                                          <p:spTgt spid="39"/>
                                        </p:tgtEl>
                                      </p:cBhvr>
                                      <p:to x="100000" y="80000"/>
                                    </p:animScale>
                                    <p:animScale>
                                      <p:cBhvr>
                                        <p:cTn id="52" dur="166" decel="50000">
                                          <p:stCondLst>
                                            <p:cond delay="1338"/>
                                          </p:stCondLst>
                                        </p:cTn>
                                        <p:tgtEl>
                                          <p:spTgt spid="39"/>
                                        </p:tgtEl>
                                      </p:cBhvr>
                                      <p:to x="100000" y="100000"/>
                                    </p:animScale>
                                    <p:animScale>
                                      <p:cBhvr>
                                        <p:cTn id="53" dur="26">
                                          <p:stCondLst>
                                            <p:cond delay="1642"/>
                                          </p:stCondLst>
                                        </p:cTn>
                                        <p:tgtEl>
                                          <p:spTgt spid="39"/>
                                        </p:tgtEl>
                                      </p:cBhvr>
                                      <p:to x="100000" y="90000"/>
                                    </p:animScale>
                                    <p:animScale>
                                      <p:cBhvr>
                                        <p:cTn id="54" dur="166" decel="50000">
                                          <p:stCondLst>
                                            <p:cond delay="1668"/>
                                          </p:stCondLst>
                                        </p:cTn>
                                        <p:tgtEl>
                                          <p:spTgt spid="39"/>
                                        </p:tgtEl>
                                      </p:cBhvr>
                                      <p:to x="100000" y="100000"/>
                                    </p:animScale>
                                    <p:animScale>
                                      <p:cBhvr>
                                        <p:cTn id="55" dur="26">
                                          <p:stCondLst>
                                            <p:cond delay="1808"/>
                                          </p:stCondLst>
                                        </p:cTn>
                                        <p:tgtEl>
                                          <p:spTgt spid="39"/>
                                        </p:tgtEl>
                                      </p:cBhvr>
                                      <p:to x="100000" y="95000"/>
                                    </p:animScale>
                                    <p:animScale>
                                      <p:cBhvr>
                                        <p:cTn id="56" dur="166" decel="50000">
                                          <p:stCondLst>
                                            <p:cond delay="1834"/>
                                          </p:stCondLst>
                                        </p:cTn>
                                        <p:tgtEl>
                                          <p:spTgt spid="39"/>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down)">
                                      <p:cBhvr>
                                        <p:cTn id="61" dur="580">
                                          <p:stCondLst>
                                            <p:cond delay="0"/>
                                          </p:stCondLst>
                                        </p:cTn>
                                        <p:tgtEl>
                                          <p:spTgt spid="42"/>
                                        </p:tgtEl>
                                      </p:cBhvr>
                                    </p:animEffect>
                                    <p:anim calcmode="lin" valueType="num">
                                      <p:cBhvr>
                                        <p:cTn id="62"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67" dur="26">
                                          <p:stCondLst>
                                            <p:cond delay="650"/>
                                          </p:stCondLst>
                                        </p:cTn>
                                        <p:tgtEl>
                                          <p:spTgt spid="42"/>
                                        </p:tgtEl>
                                      </p:cBhvr>
                                      <p:to x="100000" y="60000"/>
                                    </p:animScale>
                                    <p:animScale>
                                      <p:cBhvr>
                                        <p:cTn id="68" dur="166" decel="50000">
                                          <p:stCondLst>
                                            <p:cond delay="676"/>
                                          </p:stCondLst>
                                        </p:cTn>
                                        <p:tgtEl>
                                          <p:spTgt spid="42"/>
                                        </p:tgtEl>
                                      </p:cBhvr>
                                      <p:to x="100000" y="100000"/>
                                    </p:animScale>
                                    <p:animScale>
                                      <p:cBhvr>
                                        <p:cTn id="69" dur="26">
                                          <p:stCondLst>
                                            <p:cond delay="1312"/>
                                          </p:stCondLst>
                                        </p:cTn>
                                        <p:tgtEl>
                                          <p:spTgt spid="42"/>
                                        </p:tgtEl>
                                      </p:cBhvr>
                                      <p:to x="100000" y="80000"/>
                                    </p:animScale>
                                    <p:animScale>
                                      <p:cBhvr>
                                        <p:cTn id="70" dur="166" decel="50000">
                                          <p:stCondLst>
                                            <p:cond delay="1338"/>
                                          </p:stCondLst>
                                        </p:cTn>
                                        <p:tgtEl>
                                          <p:spTgt spid="42"/>
                                        </p:tgtEl>
                                      </p:cBhvr>
                                      <p:to x="100000" y="100000"/>
                                    </p:animScale>
                                    <p:animScale>
                                      <p:cBhvr>
                                        <p:cTn id="71" dur="26">
                                          <p:stCondLst>
                                            <p:cond delay="1642"/>
                                          </p:stCondLst>
                                        </p:cTn>
                                        <p:tgtEl>
                                          <p:spTgt spid="42"/>
                                        </p:tgtEl>
                                      </p:cBhvr>
                                      <p:to x="100000" y="90000"/>
                                    </p:animScale>
                                    <p:animScale>
                                      <p:cBhvr>
                                        <p:cTn id="72" dur="166" decel="50000">
                                          <p:stCondLst>
                                            <p:cond delay="1668"/>
                                          </p:stCondLst>
                                        </p:cTn>
                                        <p:tgtEl>
                                          <p:spTgt spid="42"/>
                                        </p:tgtEl>
                                      </p:cBhvr>
                                      <p:to x="100000" y="100000"/>
                                    </p:animScale>
                                    <p:animScale>
                                      <p:cBhvr>
                                        <p:cTn id="73" dur="26">
                                          <p:stCondLst>
                                            <p:cond delay="1808"/>
                                          </p:stCondLst>
                                        </p:cTn>
                                        <p:tgtEl>
                                          <p:spTgt spid="42"/>
                                        </p:tgtEl>
                                      </p:cBhvr>
                                      <p:to x="100000" y="95000"/>
                                    </p:animScale>
                                    <p:animScale>
                                      <p:cBhvr>
                                        <p:cTn id="74" dur="166" decel="50000">
                                          <p:stCondLst>
                                            <p:cond delay="1834"/>
                                          </p:stCondLst>
                                        </p:cTn>
                                        <p:tgtEl>
                                          <p:spTgt spid="42"/>
                                        </p:tgtEl>
                                      </p:cBhvr>
                                      <p:to x="100000" y="100000"/>
                                    </p:animScale>
                                  </p:childTnLst>
                                </p:cTn>
                              </p:par>
                            </p:childTnLst>
                          </p:cTn>
                        </p:par>
                        <p:par>
                          <p:cTn id="75" fill="hold">
                            <p:stCondLst>
                              <p:cond delay="2000"/>
                            </p:stCondLst>
                            <p:childTnLst>
                              <p:par>
                                <p:cTn id="76" presetID="22" presetClass="entr" presetSubtype="2" fill="hold" nodeType="after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wipe(right)">
                                      <p:cBhvr>
                                        <p:cTn id="78" dur="3000"/>
                                        <p:tgtEl>
                                          <p:spTgt spid="6"/>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2000"/>
                                        <p:tgtEl>
                                          <p:spTgt spid="40"/>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P spid="38" grpId="0"/>
      <p:bldP spid="39" grpId="0"/>
      <p:bldP spid="42" grpId="0"/>
      <p:bldP spid="40" grpId="0" animBg="1"/>
      <p:bldP spid="16"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538595"/>
            <a:ext cx="2133600" cy="365125"/>
          </a:xfrm>
        </p:spPr>
        <p:txBody>
          <a:bodyPr/>
          <a:lstStyle/>
          <a:p>
            <a:fld id="{E8A709BF-5144-4E0C-93F2-78512D165852}" type="slidenum">
              <a:rPr lang="en-US" smtClean="0"/>
              <a:t>86</a:t>
            </a:fld>
            <a:endParaRPr lang="en-US" dirty="0"/>
          </a:p>
        </p:txBody>
      </p:sp>
      <p:sp>
        <p:nvSpPr>
          <p:cNvPr id="29" name="Title 1"/>
          <p:cNvSpPr txBox="1">
            <a:spLocks/>
          </p:cNvSpPr>
          <p:nvPr/>
        </p:nvSpPr>
        <p:spPr>
          <a:xfrm>
            <a:off x="132080" y="60961"/>
            <a:ext cx="794512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Equinox:   Sanctuary Math</a:t>
            </a:r>
            <a:endParaRPr lang="en-US" b="1" dirty="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endParaRPr>
          </a:p>
        </p:txBody>
      </p:sp>
      <p:pic>
        <p:nvPicPr>
          <p:cNvPr id="2050" name="Picture 2" descr="C:\Users\Rae\Pictures\sanctuary top view best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98" y="874485"/>
            <a:ext cx="7620082" cy="5351752"/>
          </a:xfrm>
          <a:prstGeom prst="rect">
            <a:avLst/>
          </a:prstGeom>
          <a:noFill/>
          <a:ln w="19050">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2051" name="TextBox 2050"/>
          <p:cNvSpPr txBox="1"/>
          <p:nvPr/>
        </p:nvSpPr>
        <p:spPr>
          <a:xfrm>
            <a:off x="533400" y="5204156"/>
            <a:ext cx="7345680" cy="461665"/>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400" b="1" dirty="0" smtClean="0">
                <a:ln>
                  <a:solidFill>
                    <a:schemeClr val="accent3"/>
                  </a:solidFill>
                </a:ln>
                <a:solidFill>
                  <a:srgbClr val="7030A0"/>
                </a:solidFill>
              </a:rPr>
              <a:t>Sanctuary Always Faced East with 2 Pillars at the Front</a:t>
            </a:r>
            <a:endParaRPr lang="en-US" sz="2400" b="1" dirty="0">
              <a:ln>
                <a:solidFill>
                  <a:schemeClr val="accent3"/>
                </a:solidFill>
              </a:ln>
              <a:solidFill>
                <a:srgbClr val="7030A0"/>
              </a:solidFill>
            </a:endParaRPr>
          </a:p>
        </p:txBody>
      </p:sp>
      <p:cxnSp>
        <p:nvCxnSpPr>
          <p:cNvPr id="11" name="Straight Arrow Connector 10"/>
          <p:cNvCxnSpPr/>
          <p:nvPr/>
        </p:nvCxnSpPr>
        <p:spPr>
          <a:xfrm flipH="1">
            <a:off x="3759200" y="2623622"/>
            <a:ext cx="5537200" cy="1349345"/>
          </a:xfrm>
          <a:prstGeom prst="straightConnector1">
            <a:avLst/>
          </a:prstGeom>
          <a:ln w="38100">
            <a:solidFill>
              <a:srgbClr val="FF0000"/>
            </a:solidFill>
            <a:tailEnd type="arrow"/>
          </a:ln>
          <a:effectLst>
            <a:glow rad="1397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502401" y="2526997"/>
            <a:ext cx="1039091" cy="461665"/>
          </a:xfrm>
          <a:prstGeom prst="rect">
            <a:avLst/>
          </a:prstGeom>
          <a:noFill/>
        </p:spPr>
        <p:txBody>
          <a:bodyPr wrap="square" rtlCol="0">
            <a:spAutoFit/>
            <a:scene3d>
              <a:camera prst="orthographicFront"/>
              <a:lightRig rig="threePt" dir="t"/>
            </a:scene3d>
            <a:sp3d extrusionH="57150">
              <a:bevelT w="38100" h="38100" prst="angle"/>
            </a:sp3d>
          </a:bodyPr>
          <a:lstStyle/>
          <a:p>
            <a:pPr algn="r"/>
            <a:r>
              <a:rPr lang="en-US" sz="2400" b="1" dirty="0" err="1" smtClean="0">
                <a:ln>
                  <a:solidFill>
                    <a:schemeClr val="accent2">
                      <a:lumMod val="20000"/>
                      <a:lumOff val="80000"/>
                    </a:schemeClr>
                  </a:solidFill>
                </a:ln>
                <a:solidFill>
                  <a:srgbClr val="FF0000"/>
                </a:solidFill>
              </a:rPr>
              <a:t>Jachin</a:t>
            </a:r>
            <a:endParaRPr lang="en-US" sz="2400" b="1" dirty="0" smtClean="0">
              <a:ln>
                <a:solidFill>
                  <a:schemeClr val="accent2">
                    <a:lumMod val="20000"/>
                    <a:lumOff val="80000"/>
                  </a:schemeClr>
                </a:solidFill>
              </a:ln>
              <a:solidFill>
                <a:srgbClr val="FF0000"/>
              </a:solidFill>
            </a:endParaRPr>
          </a:p>
        </p:txBody>
      </p:sp>
      <p:sp>
        <p:nvSpPr>
          <p:cNvPr id="39" name="TextBox 38"/>
          <p:cNvSpPr txBox="1"/>
          <p:nvPr/>
        </p:nvSpPr>
        <p:spPr>
          <a:xfrm>
            <a:off x="6668885" y="4105365"/>
            <a:ext cx="858520" cy="46166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Boaz</a:t>
            </a:r>
            <a:endParaRPr lang="en-US" sz="2400" b="1" dirty="0">
              <a:ln>
                <a:solidFill>
                  <a:schemeClr val="bg2">
                    <a:lumMod val="75000"/>
                  </a:schemeClr>
                </a:solidFill>
              </a:ln>
              <a:solidFill>
                <a:srgbClr val="0070C0"/>
              </a:solidFill>
            </a:endParaRPr>
          </a:p>
        </p:txBody>
      </p:sp>
      <p:sp>
        <p:nvSpPr>
          <p:cNvPr id="37" name="TextBox 36"/>
          <p:cNvSpPr txBox="1"/>
          <p:nvPr/>
        </p:nvSpPr>
        <p:spPr>
          <a:xfrm>
            <a:off x="6294120" y="1802785"/>
            <a:ext cx="1484745"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accent2">
                      <a:lumMod val="20000"/>
                      <a:lumOff val="80000"/>
                    </a:schemeClr>
                  </a:solidFill>
                </a:ln>
                <a:solidFill>
                  <a:srgbClr val="FF0000"/>
                </a:solidFill>
              </a:rPr>
              <a:t>Summer</a:t>
            </a:r>
            <a:r>
              <a:rPr lang="en-US" sz="2400" b="1" dirty="0" smtClean="0">
                <a:ln>
                  <a:solidFill>
                    <a:sysClr val="windowText" lastClr="000000"/>
                  </a:solidFill>
                </a:ln>
                <a:solidFill>
                  <a:srgbClr val="FF0000"/>
                </a:solidFill>
              </a:rPr>
              <a:t> </a:t>
            </a:r>
          </a:p>
          <a:p>
            <a:pPr algn="ctr"/>
            <a:r>
              <a:rPr lang="en-US" sz="2400" b="1" dirty="0" smtClean="0">
                <a:ln>
                  <a:solidFill>
                    <a:schemeClr val="accent2">
                      <a:lumMod val="20000"/>
                      <a:lumOff val="80000"/>
                    </a:schemeClr>
                  </a:solidFill>
                </a:ln>
                <a:solidFill>
                  <a:srgbClr val="FF0000"/>
                </a:solidFill>
              </a:rPr>
              <a:t>Solstice</a:t>
            </a:r>
            <a:endParaRPr lang="en-US" sz="2400" b="1" dirty="0">
              <a:ln>
                <a:solidFill>
                  <a:schemeClr val="accent2">
                    <a:lumMod val="20000"/>
                    <a:lumOff val="80000"/>
                  </a:schemeClr>
                </a:solidFill>
              </a:ln>
              <a:solidFill>
                <a:srgbClr val="FF0000"/>
              </a:solidFill>
            </a:endParaRPr>
          </a:p>
        </p:txBody>
      </p:sp>
      <p:sp>
        <p:nvSpPr>
          <p:cNvPr id="40" name="TextBox 39"/>
          <p:cNvSpPr txBox="1"/>
          <p:nvPr/>
        </p:nvSpPr>
        <p:spPr>
          <a:xfrm>
            <a:off x="0" y="5685432"/>
            <a:ext cx="9144000" cy="954107"/>
          </a:xfrm>
          <a:prstGeom prst="rect">
            <a:avLst/>
          </a:pr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800" b="1" dirty="0" smtClean="0">
                <a:ln>
                  <a:solidFill>
                    <a:sysClr val="windowText" lastClr="000000"/>
                  </a:solidFill>
                </a:ln>
                <a:solidFill>
                  <a:srgbClr val="0070C0"/>
                </a:solidFill>
              </a:rPr>
              <a:t>On the day of the Summer Solstice, the light of the sun intersects the </a:t>
            </a:r>
            <a:r>
              <a:rPr lang="en-US" sz="2800" b="1" dirty="0" err="1" smtClean="0">
                <a:ln>
                  <a:solidFill>
                    <a:sysClr val="windowText" lastClr="000000"/>
                  </a:solidFill>
                </a:ln>
                <a:solidFill>
                  <a:srgbClr val="0070C0"/>
                </a:solidFill>
              </a:rPr>
              <a:t>Jachin</a:t>
            </a:r>
            <a:r>
              <a:rPr lang="en-US" sz="2800" b="1" dirty="0" smtClean="0">
                <a:ln>
                  <a:solidFill>
                    <a:sysClr val="windowText" lastClr="000000"/>
                  </a:solidFill>
                </a:ln>
                <a:solidFill>
                  <a:srgbClr val="0070C0"/>
                </a:solidFill>
              </a:rPr>
              <a:t> Pillar shining into the  SW corner.</a:t>
            </a:r>
            <a:endParaRPr lang="en-US" sz="2400" b="1" dirty="0">
              <a:ln>
                <a:solidFill>
                  <a:sysClr val="windowText" lastClr="000000"/>
                </a:solidFill>
              </a:ln>
              <a:solidFill>
                <a:srgbClr val="0070C0"/>
              </a:solidFill>
            </a:endParaRPr>
          </a:p>
        </p:txBody>
      </p:sp>
      <p:sp>
        <p:nvSpPr>
          <p:cNvPr id="17" name="TextBox 16"/>
          <p:cNvSpPr txBox="1"/>
          <p:nvPr/>
        </p:nvSpPr>
        <p:spPr>
          <a:xfrm>
            <a:off x="438912" y="1187769"/>
            <a:ext cx="7543800" cy="461665"/>
          </a:xfrm>
          <a:prstGeom prst="rect">
            <a:avLst/>
          </a:prstGeom>
          <a:noFill/>
        </p:spPr>
        <p:txBody>
          <a:bodyPr wrap="square" rtlCol="0">
            <a:spAutoFit/>
          </a:bodyPr>
          <a:lstStyle/>
          <a:p>
            <a:pPr algn="ctr"/>
            <a:r>
              <a:rPr lang="en-US" sz="2400" b="1" dirty="0" smtClean="0">
                <a:ln>
                  <a:solidFill>
                    <a:sysClr val="windowText" lastClr="000000"/>
                  </a:solidFill>
                </a:ln>
                <a:solidFill>
                  <a:schemeClr val="accent1">
                    <a:lumMod val="50000"/>
                  </a:schemeClr>
                </a:solidFill>
              </a:rPr>
              <a:t>Priests had their backs to the sun – </a:t>
            </a:r>
            <a:r>
              <a:rPr lang="en-US" sz="2400" b="1" dirty="0" smtClean="0">
                <a:ln>
                  <a:solidFill>
                    <a:sysClr val="windowText" lastClr="000000"/>
                  </a:solidFill>
                </a:ln>
                <a:solidFill>
                  <a:srgbClr val="C00000"/>
                </a:solidFill>
              </a:rPr>
              <a:t>except in Ezekiel 8!</a:t>
            </a:r>
            <a:endParaRPr lang="en-US" sz="2400" b="1" dirty="0">
              <a:ln>
                <a:solidFill>
                  <a:sysClr val="windowText" lastClr="000000"/>
                </a:solidFill>
              </a:ln>
              <a:solidFill>
                <a:srgbClr val="C00000"/>
              </a:solidFill>
            </a:endParaRPr>
          </a:p>
        </p:txBody>
      </p:sp>
    </p:spTree>
    <p:extLst>
      <p:ext uri="{BB962C8B-B14F-4D97-AF65-F5344CB8AC3E}">
        <p14:creationId xmlns:p14="http://schemas.microsoft.com/office/powerpoint/2010/main" val="25849637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down)">
                                      <p:cBhvr>
                                        <p:cTn id="7" dur="580">
                                          <p:stCondLst>
                                            <p:cond delay="0"/>
                                          </p:stCondLst>
                                        </p:cTn>
                                        <p:tgtEl>
                                          <p:spTgt spid="2051"/>
                                        </p:tgtEl>
                                      </p:cBhvr>
                                    </p:animEffect>
                                    <p:anim calcmode="lin" valueType="num">
                                      <p:cBhvr>
                                        <p:cTn id="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1"/>
                                        </p:tgtEl>
                                      </p:cBhvr>
                                      <p:to x="100000" y="60000"/>
                                    </p:animScale>
                                    <p:animScale>
                                      <p:cBhvr>
                                        <p:cTn id="14" dur="166" decel="50000">
                                          <p:stCondLst>
                                            <p:cond delay="676"/>
                                          </p:stCondLst>
                                        </p:cTn>
                                        <p:tgtEl>
                                          <p:spTgt spid="2051"/>
                                        </p:tgtEl>
                                      </p:cBhvr>
                                      <p:to x="100000" y="100000"/>
                                    </p:animScale>
                                    <p:animScale>
                                      <p:cBhvr>
                                        <p:cTn id="15" dur="26">
                                          <p:stCondLst>
                                            <p:cond delay="1312"/>
                                          </p:stCondLst>
                                        </p:cTn>
                                        <p:tgtEl>
                                          <p:spTgt spid="2051"/>
                                        </p:tgtEl>
                                      </p:cBhvr>
                                      <p:to x="100000" y="80000"/>
                                    </p:animScale>
                                    <p:animScale>
                                      <p:cBhvr>
                                        <p:cTn id="16" dur="166" decel="50000">
                                          <p:stCondLst>
                                            <p:cond delay="1338"/>
                                          </p:stCondLst>
                                        </p:cTn>
                                        <p:tgtEl>
                                          <p:spTgt spid="2051"/>
                                        </p:tgtEl>
                                      </p:cBhvr>
                                      <p:to x="100000" y="100000"/>
                                    </p:animScale>
                                    <p:animScale>
                                      <p:cBhvr>
                                        <p:cTn id="17" dur="26">
                                          <p:stCondLst>
                                            <p:cond delay="1642"/>
                                          </p:stCondLst>
                                        </p:cTn>
                                        <p:tgtEl>
                                          <p:spTgt spid="2051"/>
                                        </p:tgtEl>
                                      </p:cBhvr>
                                      <p:to x="100000" y="90000"/>
                                    </p:animScale>
                                    <p:animScale>
                                      <p:cBhvr>
                                        <p:cTn id="18" dur="166" decel="50000">
                                          <p:stCondLst>
                                            <p:cond delay="1668"/>
                                          </p:stCondLst>
                                        </p:cTn>
                                        <p:tgtEl>
                                          <p:spTgt spid="2051"/>
                                        </p:tgtEl>
                                      </p:cBhvr>
                                      <p:to x="100000" y="100000"/>
                                    </p:animScale>
                                    <p:animScale>
                                      <p:cBhvr>
                                        <p:cTn id="19" dur="26">
                                          <p:stCondLst>
                                            <p:cond delay="1808"/>
                                          </p:stCondLst>
                                        </p:cTn>
                                        <p:tgtEl>
                                          <p:spTgt spid="2051"/>
                                        </p:tgtEl>
                                      </p:cBhvr>
                                      <p:to x="100000" y="95000"/>
                                    </p:animScale>
                                    <p:animScale>
                                      <p:cBhvr>
                                        <p:cTn id="20" dur="166" decel="50000">
                                          <p:stCondLst>
                                            <p:cond delay="1834"/>
                                          </p:stCondLst>
                                        </p:cTn>
                                        <p:tgtEl>
                                          <p:spTgt spid="205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80">
                                          <p:stCondLst>
                                            <p:cond delay="0"/>
                                          </p:stCondLst>
                                        </p:cTn>
                                        <p:tgtEl>
                                          <p:spTgt spid="38"/>
                                        </p:tgtEl>
                                      </p:cBhvr>
                                    </p:animEffect>
                                    <p:anim calcmode="lin" valueType="num">
                                      <p:cBhvr>
                                        <p:cTn id="26"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31" dur="26">
                                          <p:stCondLst>
                                            <p:cond delay="650"/>
                                          </p:stCondLst>
                                        </p:cTn>
                                        <p:tgtEl>
                                          <p:spTgt spid="38"/>
                                        </p:tgtEl>
                                      </p:cBhvr>
                                      <p:to x="100000" y="60000"/>
                                    </p:animScale>
                                    <p:animScale>
                                      <p:cBhvr>
                                        <p:cTn id="32" dur="166" decel="50000">
                                          <p:stCondLst>
                                            <p:cond delay="676"/>
                                          </p:stCondLst>
                                        </p:cTn>
                                        <p:tgtEl>
                                          <p:spTgt spid="38"/>
                                        </p:tgtEl>
                                      </p:cBhvr>
                                      <p:to x="100000" y="100000"/>
                                    </p:animScale>
                                    <p:animScale>
                                      <p:cBhvr>
                                        <p:cTn id="33" dur="26">
                                          <p:stCondLst>
                                            <p:cond delay="1312"/>
                                          </p:stCondLst>
                                        </p:cTn>
                                        <p:tgtEl>
                                          <p:spTgt spid="38"/>
                                        </p:tgtEl>
                                      </p:cBhvr>
                                      <p:to x="100000" y="80000"/>
                                    </p:animScale>
                                    <p:animScale>
                                      <p:cBhvr>
                                        <p:cTn id="34" dur="166" decel="50000">
                                          <p:stCondLst>
                                            <p:cond delay="1338"/>
                                          </p:stCondLst>
                                        </p:cTn>
                                        <p:tgtEl>
                                          <p:spTgt spid="38"/>
                                        </p:tgtEl>
                                      </p:cBhvr>
                                      <p:to x="100000" y="100000"/>
                                    </p:animScale>
                                    <p:animScale>
                                      <p:cBhvr>
                                        <p:cTn id="35" dur="26">
                                          <p:stCondLst>
                                            <p:cond delay="1642"/>
                                          </p:stCondLst>
                                        </p:cTn>
                                        <p:tgtEl>
                                          <p:spTgt spid="38"/>
                                        </p:tgtEl>
                                      </p:cBhvr>
                                      <p:to x="100000" y="90000"/>
                                    </p:animScale>
                                    <p:animScale>
                                      <p:cBhvr>
                                        <p:cTn id="36" dur="166" decel="50000">
                                          <p:stCondLst>
                                            <p:cond delay="1668"/>
                                          </p:stCondLst>
                                        </p:cTn>
                                        <p:tgtEl>
                                          <p:spTgt spid="38"/>
                                        </p:tgtEl>
                                      </p:cBhvr>
                                      <p:to x="100000" y="100000"/>
                                    </p:animScale>
                                    <p:animScale>
                                      <p:cBhvr>
                                        <p:cTn id="37" dur="26">
                                          <p:stCondLst>
                                            <p:cond delay="1808"/>
                                          </p:stCondLst>
                                        </p:cTn>
                                        <p:tgtEl>
                                          <p:spTgt spid="38"/>
                                        </p:tgtEl>
                                      </p:cBhvr>
                                      <p:to x="100000" y="95000"/>
                                    </p:animScale>
                                    <p:animScale>
                                      <p:cBhvr>
                                        <p:cTn id="38" dur="166" decel="50000">
                                          <p:stCondLst>
                                            <p:cond delay="1834"/>
                                          </p:stCondLst>
                                        </p:cTn>
                                        <p:tgtEl>
                                          <p:spTgt spid="3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80">
                                          <p:stCondLst>
                                            <p:cond delay="0"/>
                                          </p:stCondLst>
                                        </p:cTn>
                                        <p:tgtEl>
                                          <p:spTgt spid="39"/>
                                        </p:tgtEl>
                                      </p:cBhvr>
                                    </p:animEffect>
                                    <p:anim calcmode="lin" valueType="num">
                                      <p:cBhvr>
                                        <p:cTn id="4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49" dur="26">
                                          <p:stCondLst>
                                            <p:cond delay="650"/>
                                          </p:stCondLst>
                                        </p:cTn>
                                        <p:tgtEl>
                                          <p:spTgt spid="39"/>
                                        </p:tgtEl>
                                      </p:cBhvr>
                                      <p:to x="100000" y="60000"/>
                                    </p:animScale>
                                    <p:animScale>
                                      <p:cBhvr>
                                        <p:cTn id="50" dur="166" decel="50000">
                                          <p:stCondLst>
                                            <p:cond delay="676"/>
                                          </p:stCondLst>
                                        </p:cTn>
                                        <p:tgtEl>
                                          <p:spTgt spid="39"/>
                                        </p:tgtEl>
                                      </p:cBhvr>
                                      <p:to x="100000" y="100000"/>
                                    </p:animScale>
                                    <p:animScale>
                                      <p:cBhvr>
                                        <p:cTn id="51" dur="26">
                                          <p:stCondLst>
                                            <p:cond delay="1312"/>
                                          </p:stCondLst>
                                        </p:cTn>
                                        <p:tgtEl>
                                          <p:spTgt spid="39"/>
                                        </p:tgtEl>
                                      </p:cBhvr>
                                      <p:to x="100000" y="80000"/>
                                    </p:animScale>
                                    <p:animScale>
                                      <p:cBhvr>
                                        <p:cTn id="52" dur="166" decel="50000">
                                          <p:stCondLst>
                                            <p:cond delay="1338"/>
                                          </p:stCondLst>
                                        </p:cTn>
                                        <p:tgtEl>
                                          <p:spTgt spid="39"/>
                                        </p:tgtEl>
                                      </p:cBhvr>
                                      <p:to x="100000" y="100000"/>
                                    </p:animScale>
                                    <p:animScale>
                                      <p:cBhvr>
                                        <p:cTn id="53" dur="26">
                                          <p:stCondLst>
                                            <p:cond delay="1642"/>
                                          </p:stCondLst>
                                        </p:cTn>
                                        <p:tgtEl>
                                          <p:spTgt spid="39"/>
                                        </p:tgtEl>
                                      </p:cBhvr>
                                      <p:to x="100000" y="90000"/>
                                    </p:animScale>
                                    <p:animScale>
                                      <p:cBhvr>
                                        <p:cTn id="54" dur="166" decel="50000">
                                          <p:stCondLst>
                                            <p:cond delay="1668"/>
                                          </p:stCondLst>
                                        </p:cTn>
                                        <p:tgtEl>
                                          <p:spTgt spid="39"/>
                                        </p:tgtEl>
                                      </p:cBhvr>
                                      <p:to x="100000" y="100000"/>
                                    </p:animScale>
                                    <p:animScale>
                                      <p:cBhvr>
                                        <p:cTn id="55" dur="26">
                                          <p:stCondLst>
                                            <p:cond delay="1808"/>
                                          </p:stCondLst>
                                        </p:cTn>
                                        <p:tgtEl>
                                          <p:spTgt spid="39"/>
                                        </p:tgtEl>
                                      </p:cBhvr>
                                      <p:to x="100000" y="95000"/>
                                    </p:animScale>
                                    <p:animScale>
                                      <p:cBhvr>
                                        <p:cTn id="56" dur="166" decel="50000">
                                          <p:stCondLst>
                                            <p:cond delay="1834"/>
                                          </p:stCondLst>
                                        </p:cTn>
                                        <p:tgtEl>
                                          <p:spTgt spid="39"/>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down)">
                                      <p:cBhvr>
                                        <p:cTn id="61" dur="580">
                                          <p:stCondLst>
                                            <p:cond delay="0"/>
                                          </p:stCondLst>
                                        </p:cTn>
                                        <p:tgtEl>
                                          <p:spTgt spid="37"/>
                                        </p:tgtEl>
                                      </p:cBhvr>
                                    </p:animEffect>
                                    <p:anim calcmode="lin" valueType="num">
                                      <p:cBhvr>
                                        <p:cTn id="62"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67" dur="26">
                                          <p:stCondLst>
                                            <p:cond delay="650"/>
                                          </p:stCondLst>
                                        </p:cTn>
                                        <p:tgtEl>
                                          <p:spTgt spid="37"/>
                                        </p:tgtEl>
                                      </p:cBhvr>
                                      <p:to x="100000" y="60000"/>
                                    </p:animScale>
                                    <p:animScale>
                                      <p:cBhvr>
                                        <p:cTn id="68" dur="166" decel="50000">
                                          <p:stCondLst>
                                            <p:cond delay="676"/>
                                          </p:stCondLst>
                                        </p:cTn>
                                        <p:tgtEl>
                                          <p:spTgt spid="37"/>
                                        </p:tgtEl>
                                      </p:cBhvr>
                                      <p:to x="100000" y="100000"/>
                                    </p:animScale>
                                    <p:animScale>
                                      <p:cBhvr>
                                        <p:cTn id="69" dur="26">
                                          <p:stCondLst>
                                            <p:cond delay="1312"/>
                                          </p:stCondLst>
                                        </p:cTn>
                                        <p:tgtEl>
                                          <p:spTgt spid="37"/>
                                        </p:tgtEl>
                                      </p:cBhvr>
                                      <p:to x="100000" y="80000"/>
                                    </p:animScale>
                                    <p:animScale>
                                      <p:cBhvr>
                                        <p:cTn id="70" dur="166" decel="50000">
                                          <p:stCondLst>
                                            <p:cond delay="1338"/>
                                          </p:stCondLst>
                                        </p:cTn>
                                        <p:tgtEl>
                                          <p:spTgt spid="37"/>
                                        </p:tgtEl>
                                      </p:cBhvr>
                                      <p:to x="100000" y="100000"/>
                                    </p:animScale>
                                    <p:animScale>
                                      <p:cBhvr>
                                        <p:cTn id="71" dur="26">
                                          <p:stCondLst>
                                            <p:cond delay="1642"/>
                                          </p:stCondLst>
                                        </p:cTn>
                                        <p:tgtEl>
                                          <p:spTgt spid="37"/>
                                        </p:tgtEl>
                                      </p:cBhvr>
                                      <p:to x="100000" y="90000"/>
                                    </p:animScale>
                                    <p:animScale>
                                      <p:cBhvr>
                                        <p:cTn id="72" dur="166" decel="50000">
                                          <p:stCondLst>
                                            <p:cond delay="1668"/>
                                          </p:stCondLst>
                                        </p:cTn>
                                        <p:tgtEl>
                                          <p:spTgt spid="37"/>
                                        </p:tgtEl>
                                      </p:cBhvr>
                                      <p:to x="100000" y="100000"/>
                                    </p:animScale>
                                    <p:animScale>
                                      <p:cBhvr>
                                        <p:cTn id="73" dur="26">
                                          <p:stCondLst>
                                            <p:cond delay="1808"/>
                                          </p:stCondLst>
                                        </p:cTn>
                                        <p:tgtEl>
                                          <p:spTgt spid="37"/>
                                        </p:tgtEl>
                                      </p:cBhvr>
                                      <p:to x="100000" y="95000"/>
                                    </p:animScale>
                                    <p:animScale>
                                      <p:cBhvr>
                                        <p:cTn id="74" dur="166" decel="50000">
                                          <p:stCondLst>
                                            <p:cond delay="1834"/>
                                          </p:stCondLst>
                                        </p:cTn>
                                        <p:tgtEl>
                                          <p:spTgt spid="37"/>
                                        </p:tgtEl>
                                      </p:cBhvr>
                                      <p:to x="100000" y="100000"/>
                                    </p:animScale>
                                  </p:childTnLst>
                                </p:cTn>
                              </p:par>
                            </p:childTnLst>
                          </p:cTn>
                        </p:par>
                        <p:par>
                          <p:cTn id="75" fill="hold">
                            <p:stCondLst>
                              <p:cond delay="2000"/>
                            </p:stCondLst>
                            <p:childTnLst>
                              <p:par>
                                <p:cTn id="76" presetID="22" presetClass="entr" presetSubtype="2" fill="hold"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right)">
                                      <p:cBhvr>
                                        <p:cTn id="78" dur="3000"/>
                                        <p:tgtEl>
                                          <p:spTgt spid="11"/>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2000"/>
                                        <p:tgtEl>
                                          <p:spTgt spid="40"/>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wipe(left)">
                                      <p:cBhvr>
                                        <p:cTn id="88"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P spid="38" grpId="0"/>
      <p:bldP spid="39" grpId="0"/>
      <p:bldP spid="37" grpId="0"/>
      <p:bldP spid="40" grpId="0" animBg="1"/>
      <p:bldP spid="17"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538595"/>
            <a:ext cx="2133600" cy="365125"/>
          </a:xfrm>
        </p:spPr>
        <p:txBody>
          <a:bodyPr/>
          <a:lstStyle/>
          <a:p>
            <a:fld id="{E8A709BF-5144-4E0C-93F2-78512D165852}" type="slidenum">
              <a:rPr lang="en-US" smtClean="0"/>
              <a:t>87</a:t>
            </a:fld>
            <a:endParaRPr lang="en-US" dirty="0"/>
          </a:p>
        </p:txBody>
      </p:sp>
      <p:sp>
        <p:nvSpPr>
          <p:cNvPr id="29" name="Title 1"/>
          <p:cNvSpPr txBox="1">
            <a:spLocks/>
          </p:cNvSpPr>
          <p:nvPr/>
        </p:nvSpPr>
        <p:spPr>
          <a:xfrm>
            <a:off x="132080" y="60961"/>
            <a:ext cx="794512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Equinox:   Sanctuary Math</a:t>
            </a:r>
            <a:endParaRPr lang="en-US" b="1" dirty="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endParaRPr>
          </a:p>
        </p:txBody>
      </p:sp>
      <p:pic>
        <p:nvPicPr>
          <p:cNvPr id="2050" name="Picture 2" descr="C:\Users\Rae\Pictures\sanctuary top view best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98" y="874485"/>
            <a:ext cx="7620082" cy="5351752"/>
          </a:xfrm>
          <a:prstGeom prst="rect">
            <a:avLst/>
          </a:prstGeom>
          <a:noFill/>
          <a:ln w="19050">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2051" name="TextBox 2050"/>
          <p:cNvSpPr txBox="1"/>
          <p:nvPr/>
        </p:nvSpPr>
        <p:spPr>
          <a:xfrm>
            <a:off x="533400" y="5204156"/>
            <a:ext cx="7345680" cy="461665"/>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400" b="1" dirty="0" smtClean="0">
                <a:ln>
                  <a:solidFill>
                    <a:schemeClr val="accent3"/>
                  </a:solidFill>
                </a:ln>
                <a:solidFill>
                  <a:srgbClr val="7030A0"/>
                </a:solidFill>
              </a:rPr>
              <a:t>Sanctuary Always Faced East with 2 Pillars at the Front</a:t>
            </a:r>
            <a:endParaRPr lang="en-US" sz="2400" b="1" dirty="0">
              <a:ln>
                <a:solidFill>
                  <a:schemeClr val="accent3"/>
                </a:solidFill>
              </a:ln>
              <a:solidFill>
                <a:srgbClr val="7030A0"/>
              </a:solidFill>
            </a:endParaRPr>
          </a:p>
        </p:txBody>
      </p:sp>
      <p:cxnSp>
        <p:nvCxnSpPr>
          <p:cNvPr id="12" name="Straight Arrow Connector 11"/>
          <p:cNvCxnSpPr/>
          <p:nvPr/>
        </p:nvCxnSpPr>
        <p:spPr>
          <a:xfrm flipH="1" flipV="1">
            <a:off x="3743960" y="3132545"/>
            <a:ext cx="5537200" cy="1321262"/>
          </a:xfrm>
          <a:prstGeom prst="straightConnector1">
            <a:avLst/>
          </a:prstGeom>
          <a:ln w="38100">
            <a:solidFill>
              <a:schemeClr val="bg2">
                <a:lumMod val="50000"/>
              </a:schemeClr>
            </a:solidFill>
            <a:tailEnd type="arrow"/>
          </a:ln>
          <a:effectLst>
            <a:glow rad="1397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502401" y="2526997"/>
            <a:ext cx="1039091" cy="461665"/>
          </a:xfrm>
          <a:prstGeom prst="rect">
            <a:avLst/>
          </a:prstGeom>
          <a:noFill/>
        </p:spPr>
        <p:txBody>
          <a:bodyPr wrap="square" rtlCol="0">
            <a:spAutoFit/>
            <a:scene3d>
              <a:camera prst="orthographicFront"/>
              <a:lightRig rig="threePt" dir="t"/>
            </a:scene3d>
            <a:sp3d extrusionH="57150">
              <a:bevelT w="38100" h="38100" prst="angle"/>
            </a:sp3d>
          </a:bodyPr>
          <a:lstStyle/>
          <a:p>
            <a:pPr algn="r"/>
            <a:r>
              <a:rPr lang="en-US" sz="2400" b="1" dirty="0" err="1" smtClean="0">
                <a:ln>
                  <a:solidFill>
                    <a:schemeClr val="accent2">
                      <a:lumMod val="20000"/>
                      <a:lumOff val="80000"/>
                    </a:schemeClr>
                  </a:solidFill>
                </a:ln>
                <a:solidFill>
                  <a:srgbClr val="FF0000"/>
                </a:solidFill>
              </a:rPr>
              <a:t>Jachin</a:t>
            </a:r>
            <a:endParaRPr lang="en-US" sz="2400" b="1" dirty="0" smtClean="0">
              <a:ln>
                <a:solidFill>
                  <a:schemeClr val="accent2">
                    <a:lumMod val="20000"/>
                    <a:lumOff val="80000"/>
                  </a:schemeClr>
                </a:solidFill>
              </a:ln>
              <a:solidFill>
                <a:srgbClr val="FF0000"/>
              </a:solidFill>
            </a:endParaRPr>
          </a:p>
        </p:txBody>
      </p:sp>
      <p:sp>
        <p:nvSpPr>
          <p:cNvPr id="39" name="TextBox 38"/>
          <p:cNvSpPr txBox="1"/>
          <p:nvPr/>
        </p:nvSpPr>
        <p:spPr>
          <a:xfrm>
            <a:off x="6668885" y="4105365"/>
            <a:ext cx="858520" cy="46166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Boaz</a:t>
            </a:r>
            <a:endParaRPr lang="en-US" sz="2400" b="1" dirty="0">
              <a:ln>
                <a:solidFill>
                  <a:schemeClr val="bg2">
                    <a:lumMod val="75000"/>
                  </a:schemeClr>
                </a:solidFill>
              </a:ln>
              <a:solidFill>
                <a:srgbClr val="0070C0"/>
              </a:solidFill>
            </a:endParaRPr>
          </a:p>
        </p:txBody>
      </p:sp>
      <p:sp>
        <p:nvSpPr>
          <p:cNvPr id="36" name="TextBox 35"/>
          <p:cNvSpPr txBox="1"/>
          <p:nvPr/>
        </p:nvSpPr>
        <p:spPr>
          <a:xfrm>
            <a:off x="6523182" y="4476667"/>
            <a:ext cx="1185025"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Winter </a:t>
            </a:r>
          </a:p>
          <a:p>
            <a:pPr algn="r"/>
            <a:r>
              <a:rPr lang="en-US" sz="2400" b="1" dirty="0" smtClean="0">
                <a:ln>
                  <a:solidFill>
                    <a:schemeClr val="bg2">
                      <a:lumMod val="75000"/>
                    </a:schemeClr>
                  </a:solidFill>
                </a:ln>
                <a:solidFill>
                  <a:srgbClr val="0070C0"/>
                </a:solidFill>
              </a:rPr>
              <a:t>Solstice</a:t>
            </a:r>
            <a:endParaRPr lang="en-US" sz="2400" b="1" dirty="0">
              <a:ln>
                <a:solidFill>
                  <a:schemeClr val="bg2">
                    <a:lumMod val="75000"/>
                  </a:schemeClr>
                </a:solidFill>
              </a:ln>
              <a:solidFill>
                <a:srgbClr val="0070C0"/>
              </a:solidFill>
            </a:endParaRPr>
          </a:p>
        </p:txBody>
      </p:sp>
      <p:sp>
        <p:nvSpPr>
          <p:cNvPr id="40" name="TextBox 39"/>
          <p:cNvSpPr txBox="1"/>
          <p:nvPr/>
        </p:nvSpPr>
        <p:spPr>
          <a:xfrm>
            <a:off x="0" y="5685432"/>
            <a:ext cx="9144000" cy="954107"/>
          </a:xfrm>
          <a:prstGeom prst="rect">
            <a:avLst/>
          </a:pr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800" b="1" dirty="0">
                <a:ln>
                  <a:solidFill>
                    <a:sysClr val="windowText" lastClr="000000"/>
                  </a:solidFill>
                </a:ln>
                <a:solidFill>
                  <a:srgbClr val="0070C0"/>
                </a:solidFill>
              </a:rPr>
              <a:t>On the day of the </a:t>
            </a:r>
            <a:r>
              <a:rPr lang="en-US" sz="2800" b="1" dirty="0" smtClean="0">
                <a:ln>
                  <a:solidFill>
                    <a:sysClr val="windowText" lastClr="000000"/>
                  </a:solidFill>
                </a:ln>
                <a:solidFill>
                  <a:srgbClr val="0070C0"/>
                </a:solidFill>
              </a:rPr>
              <a:t>Winter </a:t>
            </a:r>
            <a:r>
              <a:rPr lang="en-US" sz="2800" b="1" dirty="0">
                <a:ln>
                  <a:solidFill>
                    <a:sysClr val="windowText" lastClr="000000"/>
                  </a:solidFill>
                </a:ln>
                <a:solidFill>
                  <a:srgbClr val="0070C0"/>
                </a:solidFill>
              </a:rPr>
              <a:t>Solstice, the light of the sun intersects the </a:t>
            </a:r>
            <a:r>
              <a:rPr lang="en-US" sz="2800" b="1" dirty="0" smtClean="0">
                <a:ln>
                  <a:solidFill>
                    <a:sysClr val="windowText" lastClr="000000"/>
                  </a:solidFill>
                </a:ln>
                <a:solidFill>
                  <a:srgbClr val="0070C0"/>
                </a:solidFill>
              </a:rPr>
              <a:t>Boaz </a:t>
            </a:r>
            <a:r>
              <a:rPr lang="en-US" sz="2800" b="1" dirty="0">
                <a:ln>
                  <a:solidFill>
                    <a:sysClr val="windowText" lastClr="000000"/>
                  </a:solidFill>
                </a:ln>
                <a:solidFill>
                  <a:srgbClr val="0070C0"/>
                </a:solidFill>
              </a:rPr>
              <a:t>Pillar shining into the N</a:t>
            </a:r>
            <a:r>
              <a:rPr lang="en-US" sz="2800" b="1" dirty="0" smtClean="0">
                <a:ln>
                  <a:solidFill>
                    <a:sysClr val="windowText" lastClr="000000"/>
                  </a:solidFill>
                </a:ln>
                <a:solidFill>
                  <a:srgbClr val="0070C0"/>
                </a:solidFill>
              </a:rPr>
              <a:t>W </a:t>
            </a:r>
            <a:r>
              <a:rPr lang="en-US" sz="2800" b="1" dirty="0">
                <a:ln>
                  <a:solidFill>
                    <a:sysClr val="windowText" lastClr="000000"/>
                  </a:solidFill>
                </a:ln>
                <a:solidFill>
                  <a:srgbClr val="0070C0"/>
                </a:solidFill>
              </a:rPr>
              <a:t>corner.</a:t>
            </a:r>
            <a:endParaRPr lang="en-US" sz="2400" b="1" dirty="0">
              <a:ln>
                <a:solidFill>
                  <a:sysClr val="windowText" lastClr="000000"/>
                </a:solidFill>
              </a:ln>
              <a:solidFill>
                <a:srgbClr val="0070C0"/>
              </a:solidFill>
            </a:endParaRPr>
          </a:p>
        </p:txBody>
      </p:sp>
      <p:sp>
        <p:nvSpPr>
          <p:cNvPr id="16" name="TextBox 15"/>
          <p:cNvSpPr txBox="1"/>
          <p:nvPr/>
        </p:nvSpPr>
        <p:spPr>
          <a:xfrm>
            <a:off x="438912" y="1187769"/>
            <a:ext cx="7543800" cy="461665"/>
          </a:xfrm>
          <a:prstGeom prst="rect">
            <a:avLst/>
          </a:prstGeom>
          <a:noFill/>
        </p:spPr>
        <p:txBody>
          <a:bodyPr wrap="square" rtlCol="0">
            <a:spAutoFit/>
          </a:bodyPr>
          <a:lstStyle/>
          <a:p>
            <a:pPr algn="ctr"/>
            <a:r>
              <a:rPr lang="en-US" sz="2400" b="1" dirty="0" smtClean="0">
                <a:ln>
                  <a:solidFill>
                    <a:sysClr val="windowText" lastClr="000000"/>
                  </a:solidFill>
                </a:ln>
                <a:solidFill>
                  <a:schemeClr val="accent1">
                    <a:lumMod val="50000"/>
                  </a:schemeClr>
                </a:solidFill>
              </a:rPr>
              <a:t>Priests had their backs to the sun – </a:t>
            </a:r>
            <a:r>
              <a:rPr lang="en-US" sz="2400" b="1" dirty="0" smtClean="0">
                <a:ln>
                  <a:solidFill>
                    <a:sysClr val="windowText" lastClr="000000"/>
                  </a:solidFill>
                </a:ln>
                <a:solidFill>
                  <a:srgbClr val="C00000"/>
                </a:solidFill>
              </a:rPr>
              <a:t>except in Ezekiel 8!</a:t>
            </a:r>
            <a:endParaRPr lang="en-US" sz="2400" b="1" dirty="0">
              <a:ln>
                <a:solidFill>
                  <a:sysClr val="windowText" lastClr="000000"/>
                </a:solidFill>
              </a:ln>
              <a:solidFill>
                <a:srgbClr val="C00000"/>
              </a:solidFill>
            </a:endParaRPr>
          </a:p>
        </p:txBody>
      </p:sp>
    </p:spTree>
    <p:extLst>
      <p:ext uri="{BB962C8B-B14F-4D97-AF65-F5344CB8AC3E}">
        <p14:creationId xmlns:p14="http://schemas.microsoft.com/office/powerpoint/2010/main" val="28691097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down)">
                                      <p:cBhvr>
                                        <p:cTn id="7" dur="580">
                                          <p:stCondLst>
                                            <p:cond delay="0"/>
                                          </p:stCondLst>
                                        </p:cTn>
                                        <p:tgtEl>
                                          <p:spTgt spid="2051"/>
                                        </p:tgtEl>
                                      </p:cBhvr>
                                    </p:animEffect>
                                    <p:anim calcmode="lin" valueType="num">
                                      <p:cBhvr>
                                        <p:cTn id="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1"/>
                                        </p:tgtEl>
                                      </p:cBhvr>
                                      <p:to x="100000" y="60000"/>
                                    </p:animScale>
                                    <p:animScale>
                                      <p:cBhvr>
                                        <p:cTn id="14" dur="166" decel="50000">
                                          <p:stCondLst>
                                            <p:cond delay="676"/>
                                          </p:stCondLst>
                                        </p:cTn>
                                        <p:tgtEl>
                                          <p:spTgt spid="2051"/>
                                        </p:tgtEl>
                                      </p:cBhvr>
                                      <p:to x="100000" y="100000"/>
                                    </p:animScale>
                                    <p:animScale>
                                      <p:cBhvr>
                                        <p:cTn id="15" dur="26">
                                          <p:stCondLst>
                                            <p:cond delay="1312"/>
                                          </p:stCondLst>
                                        </p:cTn>
                                        <p:tgtEl>
                                          <p:spTgt spid="2051"/>
                                        </p:tgtEl>
                                      </p:cBhvr>
                                      <p:to x="100000" y="80000"/>
                                    </p:animScale>
                                    <p:animScale>
                                      <p:cBhvr>
                                        <p:cTn id="16" dur="166" decel="50000">
                                          <p:stCondLst>
                                            <p:cond delay="1338"/>
                                          </p:stCondLst>
                                        </p:cTn>
                                        <p:tgtEl>
                                          <p:spTgt spid="2051"/>
                                        </p:tgtEl>
                                      </p:cBhvr>
                                      <p:to x="100000" y="100000"/>
                                    </p:animScale>
                                    <p:animScale>
                                      <p:cBhvr>
                                        <p:cTn id="17" dur="26">
                                          <p:stCondLst>
                                            <p:cond delay="1642"/>
                                          </p:stCondLst>
                                        </p:cTn>
                                        <p:tgtEl>
                                          <p:spTgt spid="2051"/>
                                        </p:tgtEl>
                                      </p:cBhvr>
                                      <p:to x="100000" y="90000"/>
                                    </p:animScale>
                                    <p:animScale>
                                      <p:cBhvr>
                                        <p:cTn id="18" dur="166" decel="50000">
                                          <p:stCondLst>
                                            <p:cond delay="1668"/>
                                          </p:stCondLst>
                                        </p:cTn>
                                        <p:tgtEl>
                                          <p:spTgt spid="2051"/>
                                        </p:tgtEl>
                                      </p:cBhvr>
                                      <p:to x="100000" y="100000"/>
                                    </p:animScale>
                                    <p:animScale>
                                      <p:cBhvr>
                                        <p:cTn id="19" dur="26">
                                          <p:stCondLst>
                                            <p:cond delay="1808"/>
                                          </p:stCondLst>
                                        </p:cTn>
                                        <p:tgtEl>
                                          <p:spTgt spid="2051"/>
                                        </p:tgtEl>
                                      </p:cBhvr>
                                      <p:to x="100000" y="95000"/>
                                    </p:animScale>
                                    <p:animScale>
                                      <p:cBhvr>
                                        <p:cTn id="20" dur="166" decel="50000">
                                          <p:stCondLst>
                                            <p:cond delay="1834"/>
                                          </p:stCondLst>
                                        </p:cTn>
                                        <p:tgtEl>
                                          <p:spTgt spid="205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80">
                                          <p:stCondLst>
                                            <p:cond delay="0"/>
                                          </p:stCondLst>
                                        </p:cTn>
                                        <p:tgtEl>
                                          <p:spTgt spid="38"/>
                                        </p:tgtEl>
                                      </p:cBhvr>
                                    </p:animEffect>
                                    <p:anim calcmode="lin" valueType="num">
                                      <p:cBhvr>
                                        <p:cTn id="26"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31" dur="26">
                                          <p:stCondLst>
                                            <p:cond delay="650"/>
                                          </p:stCondLst>
                                        </p:cTn>
                                        <p:tgtEl>
                                          <p:spTgt spid="38"/>
                                        </p:tgtEl>
                                      </p:cBhvr>
                                      <p:to x="100000" y="60000"/>
                                    </p:animScale>
                                    <p:animScale>
                                      <p:cBhvr>
                                        <p:cTn id="32" dur="166" decel="50000">
                                          <p:stCondLst>
                                            <p:cond delay="676"/>
                                          </p:stCondLst>
                                        </p:cTn>
                                        <p:tgtEl>
                                          <p:spTgt spid="38"/>
                                        </p:tgtEl>
                                      </p:cBhvr>
                                      <p:to x="100000" y="100000"/>
                                    </p:animScale>
                                    <p:animScale>
                                      <p:cBhvr>
                                        <p:cTn id="33" dur="26">
                                          <p:stCondLst>
                                            <p:cond delay="1312"/>
                                          </p:stCondLst>
                                        </p:cTn>
                                        <p:tgtEl>
                                          <p:spTgt spid="38"/>
                                        </p:tgtEl>
                                      </p:cBhvr>
                                      <p:to x="100000" y="80000"/>
                                    </p:animScale>
                                    <p:animScale>
                                      <p:cBhvr>
                                        <p:cTn id="34" dur="166" decel="50000">
                                          <p:stCondLst>
                                            <p:cond delay="1338"/>
                                          </p:stCondLst>
                                        </p:cTn>
                                        <p:tgtEl>
                                          <p:spTgt spid="38"/>
                                        </p:tgtEl>
                                      </p:cBhvr>
                                      <p:to x="100000" y="100000"/>
                                    </p:animScale>
                                    <p:animScale>
                                      <p:cBhvr>
                                        <p:cTn id="35" dur="26">
                                          <p:stCondLst>
                                            <p:cond delay="1642"/>
                                          </p:stCondLst>
                                        </p:cTn>
                                        <p:tgtEl>
                                          <p:spTgt spid="38"/>
                                        </p:tgtEl>
                                      </p:cBhvr>
                                      <p:to x="100000" y="90000"/>
                                    </p:animScale>
                                    <p:animScale>
                                      <p:cBhvr>
                                        <p:cTn id="36" dur="166" decel="50000">
                                          <p:stCondLst>
                                            <p:cond delay="1668"/>
                                          </p:stCondLst>
                                        </p:cTn>
                                        <p:tgtEl>
                                          <p:spTgt spid="38"/>
                                        </p:tgtEl>
                                      </p:cBhvr>
                                      <p:to x="100000" y="100000"/>
                                    </p:animScale>
                                    <p:animScale>
                                      <p:cBhvr>
                                        <p:cTn id="37" dur="26">
                                          <p:stCondLst>
                                            <p:cond delay="1808"/>
                                          </p:stCondLst>
                                        </p:cTn>
                                        <p:tgtEl>
                                          <p:spTgt spid="38"/>
                                        </p:tgtEl>
                                      </p:cBhvr>
                                      <p:to x="100000" y="95000"/>
                                    </p:animScale>
                                    <p:animScale>
                                      <p:cBhvr>
                                        <p:cTn id="38" dur="166" decel="50000">
                                          <p:stCondLst>
                                            <p:cond delay="1834"/>
                                          </p:stCondLst>
                                        </p:cTn>
                                        <p:tgtEl>
                                          <p:spTgt spid="3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80">
                                          <p:stCondLst>
                                            <p:cond delay="0"/>
                                          </p:stCondLst>
                                        </p:cTn>
                                        <p:tgtEl>
                                          <p:spTgt spid="39"/>
                                        </p:tgtEl>
                                      </p:cBhvr>
                                    </p:animEffect>
                                    <p:anim calcmode="lin" valueType="num">
                                      <p:cBhvr>
                                        <p:cTn id="4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49" dur="26">
                                          <p:stCondLst>
                                            <p:cond delay="650"/>
                                          </p:stCondLst>
                                        </p:cTn>
                                        <p:tgtEl>
                                          <p:spTgt spid="39"/>
                                        </p:tgtEl>
                                      </p:cBhvr>
                                      <p:to x="100000" y="60000"/>
                                    </p:animScale>
                                    <p:animScale>
                                      <p:cBhvr>
                                        <p:cTn id="50" dur="166" decel="50000">
                                          <p:stCondLst>
                                            <p:cond delay="676"/>
                                          </p:stCondLst>
                                        </p:cTn>
                                        <p:tgtEl>
                                          <p:spTgt spid="39"/>
                                        </p:tgtEl>
                                      </p:cBhvr>
                                      <p:to x="100000" y="100000"/>
                                    </p:animScale>
                                    <p:animScale>
                                      <p:cBhvr>
                                        <p:cTn id="51" dur="26">
                                          <p:stCondLst>
                                            <p:cond delay="1312"/>
                                          </p:stCondLst>
                                        </p:cTn>
                                        <p:tgtEl>
                                          <p:spTgt spid="39"/>
                                        </p:tgtEl>
                                      </p:cBhvr>
                                      <p:to x="100000" y="80000"/>
                                    </p:animScale>
                                    <p:animScale>
                                      <p:cBhvr>
                                        <p:cTn id="52" dur="166" decel="50000">
                                          <p:stCondLst>
                                            <p:cond delay="1338"/>
                                          </p:stCondLst>
                                        </p:cTn>
                                        <p:tgtEl>
                                          <p:spTgt spid="39"/>
                                        </p:tgtEl>
                                      </p:cBhvr>
                                      <p:to x="100000" y="100000"/>
                                    </p:animScale>
                                    <p:animScale>
                                      <p:cBhvr>
                                        <p:cTn id="53" dur="26">
                                          <p:stCondLst>
                                            <p:cond delay="1642"/>
                                          </p:stCondLst>
                                        </p:cTn>
                                        <p:tgtEl>
                                          <p:spTgt spid="39"/>
                                        </p:tgtEl>
                                      </p:cBhvr>
                                      <p:to x="100000" y="90000"/>
                                    </p:animScale>
                                    <p:animScale>
                                      <p:cBhvr>
                                        <p:cTn id="54" dur="166" decel="50000">
                                          <p:stCondLst>
                                            <p:cond delay="1668"/>
                                          </p:stCondLst>
                                        </p:cTn>
                                        <p:tgtEl>
                                          <p:spTgt spid="39"/>
                                        </p:tgtEl>
                                      </p:cBhvr>
                                      <p:to x="100000" y="100000"/>
                                    </p:animScale>
                                    <p:animScale>
                                      <p:cBhvr>
                                        <p:cTn id="55" dur="26">
                                          <p:stCondLst>
                                            <p:cond delay="1808"/>
                                          </p:stCondLst>
                                        </p:cTn>
                                        <p:tgtEl>
                                          <p:spTgt spid="39"/>
                                        </p:tgtEl>
                                      </p:cBhvr>
                                      <p:to x="100000" y="95000"/>
                                    </p:animScale>
                                    <p:animScale>
                                      <p:cBhvr>
                                        <p:cTn id="56" dur="166" decel="50000">
                                          <p:stCondLst>
                                            <p:cond delay="1834"/>
                                          </p:stCondLst>
                                        </p:cTn>
                                        <p:tgtEl>
                                          <p:spTgt spid="39"/>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down)">
                                      <p:cBhvr>
                                        <p:cTn id="61" dur="580">
                                          <p:stCondLst>
                                            <p:cond delay="0"/>
                                          </p:stCondLst>
                                        </p:cTn>
                                        <p:tgtEl>
                                          <p:spTgt spid="36"/>
                                        </p:tgtEl>
                                      </p:cBhvr>
                                    </p:animEffect>
                                    <p:anim calcmode="lin" valueType="num">
                                      <p:cBhvr>
                                        <p:cTn id="62"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67" dur="26">
                                          <p:stCondLst>
                                            <p:cond delay="650"/>
                                          </p:stCondLst>
                                        </p:cTn>
                                        <p:tgtEl>
                                          <p:spTgt spid="36"/>
                                        </p:tgtEl>
                                      </p:cBhvr>
                                      <p:to x="100000" y="60000"/>
                                    </p:animScale>
                                    <p:animScale>
                                      <p:cBhvr>
                                        <p:cTn id="68" dur="166" decel="50000">
                                          <p:stCondLst>
                                            <p:cond delay="676"/>
                                          </p:stCondLst>
                                        </p:cTn>
                                        <p:tgtEl>
                                          <p:spTgt spid="36"/>
                                        </p:tgtEl>
                                      </p:cBhvr>
                                      <p:to x="100000" y="100000"/>
                                    </p:animScale>
                                    <p:animScale>
                                      <p:cBhvr>
                                        <p:cTn id="69" dur="26">
                                          <p:stCondLst>
                                            <p:cond delay="1312"/>
                                          </p:stCondLst>
                                        </p:cTn>
                                        <p:tgtEl>
                                          <p:spTgt spid="36"/>
                                        </p:tgtEl>
                                      </p:cBhvr>
                                      <p:to x="100000" y="80000"/>
                                    </p:animScale>
                                    <p:animScale>
                                      <p:cBhvr>
                                        <p:cTn id="70" dur="166" decel="50000">
                                          <p:stCondLst>
                                            <p:cond delay="1338"/>
                                          </p:stCondLst>
                                        </p:cTn>
                                        <p:tgtEl>
                                          <p:spTgt spid="36"/>
                                        </p:tgtEl>
                                      </p:cBhvr>
                                      <p:to x="100000" y="100000"/>
                                    </p:animScale>
                                    <p:animScale>
                                      <p:cBhvr>
                                        <p:cTn id="71" dur="26">
                                          <p:stCondLst>
                                            <p:cond delay="1642"/>
                                          </p:stCondLst>
                                        </p:cTn>
                                        <p:tgtEl>
                                          <p:spTgt spid="36"/>
                                        </p:tgtEl>
                                      </p:cBhvr>
                                      <p:to x="100000" y="90000"/>
                                    </p:animScale>
                                    <p:animScale>
                                      <p:cBhvr>
                                        <p:cTn id="72" dur="166" decel="50000">
                                          <p:stCondLst>
                                            <p:cond delay="1668"/>
                                          </p:stCondLst>
                                        </p:cTn>
                                        <p:tgtEl>
                                          <p:spTgt spid="36"/>
                                        </p:tgtEl>
                                      </p:cBhvr>
                                      <p:to x="100000" y="100000"/>
                                    </p:animScale>
                                    <p:animScale>
                                      <p:cBhvr>
                                        <p:cTn id="73" dur="26">
                                          <p:stCondLst>
                                            <p:cond delay="1808"/>
                                          </p:stCondLst>
                                        </p:cTn>
                                        <p:tgtEl>
                                          <p:spTgt spid="36"/>
                                        </p:tgtEl>
                                      </p:cBhvr>
                                      <p:to x="100000" y="95000"/>
                                    </p:animScale>
                                    <p:animScale>
                                      <p:cBhvr>
                                        <p:cTn id="74" dur="166" decel="50000">
                                          <p:stCondLst>
                                            <p:cond delay="1834"/>
                                          </p:stCondLst>
                                        </p:cTn>
                                        <p:tgtEl>
                                          <p:spTgt spid="36"/>
                                        </p:tgtEl>
                                      </p:cBhvr>
                                      <p:to x="100000" y="100000"/>
                                    </p:animScale>
                                  </p:childTnLst>
                                </p:cTn>
                              </p:par>
                            </p:childTnLst>
                          </p:cTn>
                        </p:par>
                        <p:par>
                          <p:cTn id="75" fill="hold">
                            <p:stCondLst>
                              <p:cond delay="2000"/>
                            </p:stCondLst>
                            <p:childTnLst>
                              <p:par>
                                <p:cTn id="76" presetID="22" presetClass="entr" presetSubtype="2" fill="hold"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right)">
                                      <p:cBhvr>
                                        <p:cTn id="78" dur="3000"/>
                                        <p:tgtEl>
                                          <p:spTgt spid="12"/>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2000"/>
                                        <p:tgtEl>
                                          <p:spTgt spid="40"/>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P spid="38" grpId="0"/>
      <p:bldP spid="39" grpId="0"/>
      <p:bldP spid="36" grpId="0"/>
      <p:bldP spid="40" grpId="0" animBg="1"/>
      <p:bldP spid="16"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538595"/>
            <a:ext cx="2133600" cy="365125"/>
          </a:xfrm>
        </p:spPr>
        <p:txBody>
          <a:bodyPr/>
          <a:lstStyle/>
          <a:p>
            <a:fld id="{E8A709BF-5144-4E0C-93F2-78512D165852}" type="slidenum">
              <a:rPr lang="en-US" smtClean="0"/>
              <a:t>88</a:t>
            </a:fld>
            <a:endParaRPr lang="en-US" dirty="0"/>
          </a:p>
        </p:txBody>
      </p:sp>
      <p:sp>
        <p:nvSpPr>
          <p:cNvPr id="29" name="Title 1"/>
          <p:cNvSpPr txBox="1">
            <a:spLocks/>
          </p:cNvSpPr>
          <p:nvPr/>
        </p:nvSpPr>
        <p:spPr>
          <a:xfrm>
            <a:off x="132080" y="60961"/>
            <a:ext cx="794512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Equinox:   Sanctuary Math</a:t>
            </a:r>
            <a:endParaRPr lang="en-US" b="1" dirty="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endParaRPr>
          </a:p>
        </p:txBody>
      </p:sp>
      <p:pic>
        <p:nvPicPr>
          <p:cNvPr id="2050" name="Picture 2" descr="C:\Users\Rae\Pictures\sanctuary top view best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98" y="874485"/>
            <a:ext cx="7620082" cy="5351752"/>
          </a:xfrm>
          <a:prstGeom prst="rect">
            <a:avLst/>
          </a:prstGeom>
          <a:noFill/>
          <a:ln w="19050">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2051" name="TextBox 2050"/>
          <p:cNvSpPr txBox="1"/>
          <p:nvPr/>
        </p:nvSpPr>
        <p:spPr>
          <a:xfrm>
            <a:off x="533400" y="5204156"/>
            <a:ext cx="7345680" cy="461665"/>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400" b="1" dirty="0" smtClean="0">
                <a:ln>
                  <a:solidFill>
                    <a:schemeClr val="accent3"/>
                  </a:solidFill>
                </a:ln>
                <a:solidFill>
                  <a:srgbClr val="7030A0"/>
                </a:solidFill>
              </a:rPr>
              <a:t>Sanctuary Always Faced East with 2 Pillars at the Front</a:t>
            </a:r>
            <a:endParaRPr lang="en-US" sz="2400" b="1" dirty="0">
              <a:ln>
                <a:solidFill>
                  <a:schemeClr val="accent3"/>
                </a:solidFill>
              </a:ln>
              <a:solidFill>
                <a:srgbClr val="7030A0"/>
              </a:solidFill>
            </a:endParaRPr>
          </a:p>
        </p:txBody>
      </p:sp>
      <p:cxnSp>
        <p:nvCxnSpPr>
          <p:cNvPr id="12" name="Straight Arrow Connector 11"/>
          <p:cNvCxnSpPr/>
          <p:nvPr/>
        </p:nvCxnSpPr>
        <p:spPr>
          <a:xfrm flipH="1" flipV="1">
            <a:off x="3743960" y="3132545"/>
            <a:ext cx="5537200" cy="1321262"/>
          </a:xfrm>
          <a:prstGeom prst="straightConnector1">
            <a:avLst/>
          </a:prstGeom>
          <a:ln w="38100">
            <a:solidFill>
              <a:schemeClr val="bg2">
                <a:lumMod val="50000"/>
              </a:schemeClr>
            </a:solidFill>
            <a:tailEnd type="arrow"/>
          </a:ln>
          <a:effectLst>
            <a:glow rad="1397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759200" y="2623622"/>
            <a:ext cx="5537200" cy="1349345"/>
          </a:xfrm>
          <a:prstGeom prst="straightConnector1">
            <a:avLst/>
          </a:prstGeom>
          <a:ln w="38100">
            <a:solidFill>
              <a:srgbClr val="FF0000"/>
            </a:solidFill>
            <a:tailEnd type="arrow"/>
          </a:ln>
          <a:effectLst>
            <a:glow rad="1397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2463800" y="3545281"/>
            <a:ext cx="6680200" cy="0"/>
          </a:xfrm>
          <a:prstGeom prst="straightConnector1">
            <a:avLst/>
          </a:prstGeom>
          <a:ln w="57150">
            <a:solidFill>
              <a:schemeClr val="accent1"/>
            </a:solidFill>
            <a:tailEnd type="arrow"/>
          </a:ln>
          <a:effectLst>
            <a:glow rad="228600">
              <a:schemeClr val="accent3">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502401" y="2526997"/>
            <a:ext cx="1039091" cy="461665"/>
          </a:xfrm>
          <a:prstGeom prst="rect">
            <a:avLst/>
          </a:prstGeom>
          <a:noFill/>
        </p:spPr>
        <p:txBody>
          <a:bodyPr wrap="square" rtlCol="0">
            <a:spAutoFit/>
            <a:scene3d>
              <a:camera prst="orthographicFront"/>
              <a:lightRig rig="threePt" dir="t"/>
            </a:scene3d>
            <a:sp3d extrusionH="57150">
              <a:bevelT w="38100" h="38100" prst="angle"/>
            </a:sp3d>
          </a:bodyPr>
          <a:lstStyle/>
          <a:p>
            <a:pPr algn="r"/>
            <a:r>
              <a:rPr lang="en-US" sz="2400" b="1" dirty="0" err="1" smtClean="0">
                <a:ln>
                  <a:solidFill>
                    <a:schemeClr val="accent2">
                      <a:lumMod val="20000"/>
                      <a:lumOff val="80000"/>
                    </a:schemeClr>
                  </a:solidFill>
                </a:ln>
                <a:solidFill>
                  <a:srgbClr val="FF0000"/>
                </a:solidFill>
              </a:rPr>
              <a:t>Jachin</a:t>
            </a:r>
            <a:endParaRPr lang="en-US" sz="2400" b="1" dirty="0" smtClean="0">
              <a:ln>
                <a:solidFill>
                  <a:schemeClr val="accent2">
                    <a:lumMod val="20000"/>
                    <a:lumOff val="80000"/>
                  </a:schemeClr>
                </a:solidFill>
              </a:ln>
              <a:solidFill>
                <a:srgbClr val="FF0000"/>
              </a:solidFill>
            </a:endParaRPr>
          </a:p>
        </p:txBody>
      </p:sp>
      <p:sp>
        <p:nvSpPr>
          <p:cNvPr id="39" name="TextBox 38"/>
          <p:cNvSpPr txBox="1"/>
          <p:nvPr/>
        </p:nvSpPr>
        <p:spPr>
          <a:xfrm>
            <a:off x="6668885" y="4105365"/>
            <a:ext cx="858520" cy="46166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Boaz</a:t>
            </a:r>
            <a:endParaRPr lang="en-US" sz="2400" b="1" dirty="0">
              <a:ln>
                <a:solidFill>
                  <a:schemeClr val="bg2">
                    <a:lumMod val="75000"/>
                  </a:schemeClr>
                </a:solidFill>
              </a:ln>
              <a:solidFill>
                <a:srgbClr val="0070C0"/>
              </a:solidFill>
            </a:endParaRPr>
          </a:p>
        </p:txBody>
      </p:sp>
      <p:sp>
        <p:nvSpPr>
          <p:cNvPr id="36" name="TextBox 35"/>
          <p:cNvSpPr txBox="1"/>
          <p:nvPr/>
        </p:nvSpPr>
        <p:spPr>
          <a:xfrm>
            <a:off x="6523182" y="4476667"/>
            <a:ext cx="1185025"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Winter </a:t>
            </a:r>
          </a:p>
          <a:p>
            <a:pPr algn="r"/>
            <a:r>
              <a:rPr lang="en-US" sz="2400" b="1" dirty="0" smtClean="0">
                <a:ln>
                  <a:solidFill>
                    <a:schemeClr val="bg2">
                      <a:lumMod val="75000"/>
                    </a:schemeClr>
                  </a:solidFill>
                </a:ln>
                <a:solidFill>
                  <a:srgbClr val="0070C0"/>
                </a:solidFill>
              </a:rPr>
              <a:t>Solstice</a:t>
            </a:r>
            <a:endParaRPr lang="en-US" sz="2400" b="1" dirty="0">
              <a:ln>
                <a:solidFill>
                  <a:schemeClr val="bg2">
                    <a:lumMod val="75000"/>
                  </a:schemeClr>
                </a:solidFill>
              </a:ln>
              <a:solidFill>
                <a:srgbClr val="0070C0"/>
              </a:solidFill>
            </a:endParaRPr>
          </a:p>
        </p:txBody>
      </p:sp>
      <p:sp>
        <p:nvSpPr>
          <p:cNvPr id="37" name="TextBox 36"/>
          <p:cNvSpPr txBox="1"/>
          <p:nvPr/>
        </p:nvSpPr>
        <p:spPr>
          <a:xfrm>
            <a:off x="6294120" y="1802785"/>
            <a:ext cx="1484745"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accent2">
                      <a:lumMod val="20000"/>
                      <a:lumOff val="80000"/>
                    </a:schemeClr>
                  </a:solidFill>
                </a:ln>
                <a:solidFill>
                  <a:srgbClr val="FF0000"/>
                </a:solidFill>
              </a:rPr>
              <a:t>Summer</a:t>
            </a:r>
            <a:r>
              <a:rPr lang="en-US" sz="2400" b="1" dirty="0" smtClean="0">
                <a:ln>
                  <a:solidFill>
                    <a:sysClr val="windowText" lastClr="000000"/>
                  </a:solidFill>
                </a:ln>
                <a:solidFill>
                  <a:srgbClr val="FF0000"/>
                </a:solidFill>
              </a:rPr>
              <a:t> </a:t>
            </a:r>
          </a:p>
          <a:p>
            <a:pPr algn="ctr"/>
            <a:r>
              <a:rPr lang="en-US" sz="2400" b="1" dirty="0" smtClean="0">
                <a:ln>
                  <a:solidFill>
                    <a:schemeClr val="accent2">
                      <a:lumMod val="20000"/>
                      <a:lumOff val="80000"/>
                    </a:schemeClr>
                  </a:solidFill>
                </a:ln>
                <a:solidFill>
                  <a:srgbClr val="FF0000"/>
                </a:solidFill>
              </a:rPr>
              <a:t>Solstice</a:t>
            </a:r>
            <a:endParaRPr lang="en-US" sz="2400" b="1" dirty="0">
              <a:ln>
                <a:solidFill>
                  <a:schemeClr val="accent2">
                    <a:lumMod val="20000"/>
                    <a:lumOff val="80000"/>
                  </a:schemeClr>
                </a:solidFill>
              </a:ln>
              <a:solidFill>
                <a:srgbClr val="FF0000"/>
              </a:solidFill>
            </a:endParaRPr>
          </a:p>
        </p:txBody>
      </p:sp>
      <p:sp>
        <p:nvSpPr>
          <p:cNvPr id="42" name="TextBox 41"/>
          <p:cNvSpPr txBox="1"/>
          <p:nvPr/>
        </p:nvSpPr>
        <p:spPr>
          <a:xfrm>
            <a:off x="7696200" y="3035282"/>
            <a:ext cx="1600200" cy="954107"/>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800" b="1" dirty="0" smtClean="0">
                <a:ln>
                  <a:solidFill>
                    <a:srgbClr val="92D050"/>
                  </a:solidFill>
                </a:ln>
                <a:solidFill>
                  <a:schemeClr val="accent1">
                    <a:lumMod val="50000"/>
                  </a:schemeClr>
                </a:solidFill>
              </a:rPr>
              <a:t>Equinox</a:t>
            </a:r>
          </a:p>
          <a:p>
            <a:pPr algn="ctr"/>
            <a:r>
              <a:rPr lang="en-US" sz="2800" b="1" dirty="0" smtClean="0">
                <a:ln>
                  <a:solidFill>
                    <a:srgbClr val="92D050"/>
                  </a:solidFill>
                </a:ln>
                <a:solidFill>
                  <a:schemeClr val="accent1">
                    <a:lumMod val="50000"/>
                  </a:schemeClr>
                </a:solidFill>
              </a:rPr>
              <a:t>Light</a:t>
            </a:r>
            <a:endParaRPr lang="en-US" sz="2400" b="1" dirty="0">
              <a:ln>
                <a:solidFill>
                  <a:srgbClr val="92D050"/>
                </a:solidFill>
              </a:ln>
              <a:solidFill>
                <a:schemeClr val="accent1">
                  <a:lumMod val="50000"/>
                </a:schemeClr>
              </a:solidFill>
            </a:endParaRPr>
          </a:p>
        </p:txBody>
      </p:sp>
      <p:sp>
        <p:nvSpPr>
          <p:cNvPr id="40" name="TextBox 39"/>
          <p:cNvSpPr txBox="1"/>
          <p:nvPr/>
        </p:nvSpPr>
        <p:spPr>
          <a:xfrm>
            <a:off x="0" y="5685432"/>
            <a:ext cx="9144000" cy="954107"/>
          </a:xfrm>
          <a:prstGeom prst="rect">
            <a:avLst/>
          </a:prstGeom>
          <a:blipFill dpi="0" rotWithShape="1">
            <a:blip r:embed="rId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800" b="1" dirty="0" smtClean="0">
                <a:ln>
                  <a:solidFill>
                    <a:sysClr val="windowText" lastClr="000000"/>
                  </a:solidFill>
                </a:ln>
                <a:solidFill>
                  <a:srgbClr val="0070C0"/>
                </a:solidFill>
              </a:rPr>
              <a:t>Why would Yahuah design His Sanctuary to receive these “lights” if “equinox” is only linked to paganism</a:t>
            </a:r>
            <a:r>
              <a:rPr lang="en-US" sz="2400" b="1" dirty="0" smtClean="0">
                <a:ln>
                  <a:solidFill>
                    <a:sysClr val="windowText" lastClr="000000"/>
                  </a:solidFill>
                </a:ln>
                <a:solidFill>
                  <a:srgbClr val="0070C0"/>
                </a:solidFill>
              </a:rPr>
              <a:t>?</a:t>
            </a:r>
            <a:endParaRPr lang="en-US" sz="2400" b="1" dirty="0">
              <a:ln>
                <a:solidFill>
                  <a:sysClr val="windowText" lastClr="000000"/>
                </a:solidFill>
              </a:ln>
              <a:solidFill>
                <a:srgbClr val="0070C0"/>
              </a:solidFill>
            </a:endParaRPr>
          </a:p>
        </p:txBody>
      </p:sp>
      <p:sp>
        <p:nvSpPr>
          <p:cNvPr id="32" name="TextBox 31"/>
          <p:cNvSpPr txBox="1"/>
          <p:nvPr/>
        </p:nvSpPr>
        <p:spPr>
          <a:xfrm>
            <a:off x="438912" y="1187769"/>
            <a:ext cx="7543800" cy="461665"/>
          </a:xfrm>
          <a:prstGeom prst="rect">
            <a:avLst/>
          </a:prstGeom>
          <a:noFill/>
        </p:spPr>
        <p:txBody>
          <a:bodyPr wrap="square" rtlCol="0">
            <a:spAutoFit/>
          </a:bodyPr>
          <a:lstStyle/>
          <a:p>
            <a:pPr algn="ctr"/>
            <a:r>
              <a:rPr lang="en-US" sz="2400" b="1" dirty="0" smtClean="0">
                <a:ln>
                  <a:solidFill>
                    <a:sysClr val="windowText" lastClr="000000"/>
                  </a:solidFill>
                </a:ln>
                <a:solidFill>
                  <a:schemeClr val="accent1">
                    <a:lumMod val="50000"/>
                  </a:schemeClr>
                </a:solidFill>
              </a:rPr>
              <a:t>Priests had their backs to the sun – </a:t>
            </a:r>
            <a:r>
              <a:rPr lang="en-US" sz="2400" b="1" dirty="0" smtClean="0">
                <a:ln>
                  <a:solidFill>
                    <a:sysClr val="windowText" lastClr="000000"/>
                  </a:solidFill>
                </a:ln>
                <a:solidFill>
                  <a:srgbClr val="C00000"/>
                </a:solidFill>
              </a:rPr>
              <a:t>except in Ezekiel 8!</a:t>
            </a:r>
            <a:endParaRPr lang="en-US" sz="2400" b="1" dirty="0">
              <a:ln>
                <a:solidFill>
                  <a:sysClr val="windowText" lastClr="000000"/>
                </a:solidFill>
              </a:ln>
              <a:solidFill>
                <a:srgbClr val="C00000"/>
              </a:solidFill>
            </a:endParaRPr>
          </a:p>
        </p:txBody>
      </p:sp>
    </p:spTree>
    <p:extLst>
      <p:ext uri="{BB962C8B-B14F-4D97-AF65-F5344CB8AC3E}">
        <p14:creationId xmlns:p14="http://schemas.microsoft.com/office/powerpoint/2010/main" val="4790040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down)">
                                      <p:cBhvr>
                                        <p:cTn id="7" dur="580">
                                          <p:stCondLst>
                                            <p:cond delay="0"/>
                                          </p:stCondLst>
                                        </p:cTn>
                                        <p:tgtEl>
                                          <p:spTgt spid="2051"/>
                                        </p:tgtEl>
                                      </p:cBhvr>
                                    </p:animEffect>
                                    <p:anim calcmode="lin" valueType="num">
                                      <p:cBhvr>
                                        <p:cTn id="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1"/>
                                        </p:tgtEl>
                                      </p:cBhvr>
                                      <p:to x="100000" y="60000"/>
                                    </p:animScale>
                                    <p:animScale>
                                      <p:cBhvr>
                                        <p:cTn id="14" dur="166" decel="50000">
                                          <p:stCondLst>
                                            <p:cond delay="676"/>
                                          </p:stCondLst>
                                        </p:cTn>
                                        <p:tgtEl>
                                          <p:spTgt spid="2051"/>
                                        </p:tgtEl>
                                      </p:cBhvr>
                                      <p:to x="100000" y="100000"/>
                                    </p:animScale>
                                    <p:animScale>
                                      <p:cBhvr>
                                        <p:cTn id="15" dur="26">
                                          <p:stCondLst>
                                            <p:cond delay="1312"/>
                                          </p:stCondLst>
                                        </p:cTn>
                                        <p:tgtEl>
                                          <p:spTgt spid="2051"/>
                                        </p:tgtEl>
                                      </p:cBhvr>
                                      <p:to x="100000" y="80000"/>
                                    </p:animScale>
                                    <p:animScale>
                                      <p:cBhvr>
                                        <p:cTn id="16" dur="166" decel="50000">
                                          <p:stCondLst>
                                            <p:cond delay="1338"/>
                                          </p:stCondLst>
                                        </p:cTn>
                                        <p:tgtEl>
                                          <p:spTgt spid="2051"/>
                                        </p:tgtEl>
                                      </p:cBhvr>
                                      <p:to x="100000" y="100000"/>
                                    </p:animScale>
                                    <p:animScale>
                                      <p:cBhvr>
                                        <p:cTn id="17" dur="26">
                                          <p:stCondLst>
                                            <p:cond delay="1642"/>
                                          </p:stCondLst>
                                        </p:cTn>
                                        <p:tgtEl>
                                          <p:spTgt spid="2051"/>
                                        </p:tgtEl>
                                      </p:cBhvr>
                                      <p:to x="100000" y="90000"/>
                                    </p:animScale>
                                    <p:animScale>
                                      <p:cBhvr>
                                        <p:cTn id="18" dur="166" decel="50000">
                                          <p:stCondLst>
                                            <p:cond delay="1668"/>
                                          </p:stCondLst>
                                        </p:cTn>
                                        <p:tgtEl>
                                          <p:spTgt spid="2051"/>
                                        </p:tgtEl>
                                      </p:cBhvr>
                                      <p:to x="100000" y="100000"/>
                                    </p:animScale>
                                    <p:animScale>
                                      <p:cBhvr>
                                        <p:cTn id="19" dur="26">
                                          <p:stCondLst>
                                            <p:cond delay="1808"/>
                                          </p:stCondLst>
                                        </p:cTn>
                                        <p:tgtEl>
                                          <p:spTgt spid="2051"/>
                                        </p:tgtEl>
                                      </p:cBhvr>
                                      <p:to x="100000" y="95000"/>
                                    </p:animScale>
                                    <p:animScale>
                                      <p:cBhvr>
                                        <p:cTn id="20" dur="166" decel="50000">
                                          <p:stCondLst>
                                            <p:cond delay="1834"/>
                                          </p:stCondLst>
                                        </p:cTn>
                                        <p:tgtEl>
                                          <p:spTgt spid="205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80">
                                          <p:stCondLst>
                                            <p:cond delay="0"/>
                                          </p:stCondLst>
                                        </p:cTn>
                                        <p:tgtEl>
                                          <p:spTgt spid="38"/>
                                        </p:tgtEl>
                                      </p:cBhvr>
                                    </p:animEffect>
                                    <p:anim calcmode="lin" valueType="num">
                                      <p:cBhvr>
                                        <p:cTn id="26"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31" dur="26">
                                          <p:stCondLst>
                                            <p:cond delay="650"/>
                                          </p:stCondLst>
                                        </p:cTn>
                                        <p:tgtEl>
                                          <p:spTgt spid="38"/>
                                        </p:tgtEl>
                                      </p:cBhvr>
                                      <p:to x="100000" y="60000"/>
                                    </p:animScale>
                                    <p:animScale>
                                      <p:cBhvr>
                                        <p:cTn id="32" dur="166" decel="50000">
                                          <p:stCondLst>
                                            <p:cond delay="676"/>
                                          </p:stCondLst>
                                        </p:cTn>
                                        <p:tgtEl>
                                          <p:spTgt spid="38"/>
                                        </p:tgtEl>
                                      </p:cBhvr>
                                      <p:to x="100000" y="100000"/>
                                    </p:animScale>
                                    <p:animScale>
                                      <p:cBhvr>
                                        <p:cTn id="33" dur="26">
                                          <p:stCondLst>
                                            <p:cond delay="1312"/>
                                          </p:stCondLst>
                                        </p:cTn>
                                        <p:tgtEl>
                                          <p:spTgt spid="38"/>
                                        </p:tgtEl>
                                      </p:cBhvr>
                                      <p:to x="100000" y="80000"/>
                                    </p:animScale>
                                    <p:animScale>
                                      <p:cBhvr>
                                        <p:cTn id="34" dur="166" decel="50000">
                                          <p:stCondLst>
                                            <p:cond delay="1338"/>
                                          </p:stCondLst>
                                        </p:cTn>
                                        <p:tgtEl>
                                          <p:spTgt spid="38"/>
                                        </p:tgtEl>
                                      </p:cBhvr>
                                      <p:to x="100000" y="100000"/>
                                    </p:animScale>
                                    <p:animScale>
                                      <p:cBhvr>
                                        <p:cTn id="35" dur="26">
                                          <p:stCondLst>
                                            <p:cond delay="1642"/>
                                          </p:stCondLst>
                                        </p:cTn>
                                        <p:tgtEl>
                                          <p:spTgt spid="38"/>
                                        </p:tgtEl>
                                      </p:cBhvr>
                                      <p:to x="100000" y="90000"/>
                                    </p:animScale>
                                    <p:animScale>
                                      <p:cBhvr>
                                        <p:cTn id="36" dur="166" decel="50000">
                                          <p:stCondLst>
                                            <p:cond delay="1668"/>
                                          </p:stCondLst>
                                        </p:cTn>
                                        <p:tgtEl>
                                          <p:spTgt spid="38"/>
                                        </p:tgtEl>
                                      </p:cBhvr>
                                      <p:to x="100000" y="100000"/>
                                    </p:animScale>
                                    <p:animScale>
                                      <p:cBhvr>
                                        <p:cTn id="37" dur="26">
                                          <p:stCondLst>
                                            <p:cond delay="1808"/>
                                          </p:stCondLst>
                                        </p:cTn>
                                        <p:tgtEl>
                                          <p:spTgt spid="38"/>
                                        </p:tgtEl>
                                      </p:cBhvr>
                                      <p:to x="100000" y="95000"/>
                                    </p:animScale>
                                    <p:animScale>
                                      <p:cBhvr>
                                        <p:cTn id="38" dur="166" decel="50000">
                                          <p:stCondLst>
                                            <p:cond delay="1834"/>
                                          </p:stCondLst>
                                        </p:cTn>
                                        <p:tgtEl>
                                          <p:spTgt spid="3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80">
                                          <p:stCondLst>
                                            <p:cond delay="0"/>
                                          </p:stCondLst>
                                        </p:cTn>
                                        <p:tgtEl>
                                          <p:spTgt spid="39"/>
                                        </p:tgtEl>
                                      </p:cBhvr>
                                    </p:animEffect>
                                    <p:anim calcmode="lin" valueType="num">
                                      <p:cBhvr>
                                        <p:cTn id="4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49" dur="26">
                                          <p:stCondLst>
                                            <p:cond delay="650"/>
                                          </p:stCondLst>
                                        </p:cTn>
                                        <p:tgtEl>
                                          <p:spTgt spid="39"/>
                                        </p:tgtEl>
                                      </p:cBhvr>
                                      <p:to x="100000" y="60000"/>
                                    </p:animScale>
                                    <p:animScale>
                                      <p:cBhvr>
                                        <p:cTn id="50" dur="166" decel="50000">
                                          <p:stCondLst>
                                            <p:cond delay="676"/>
                                          </p:stCondLst>
                                        </p:cTn>
                                        <p:tgtEl>
                                          <p:spTgt spid="39"/>
                                        </p:tgtEl>
                                      </p:cBhvr>
                                      <p:to x="100000" y="100000"/>
                                    </p:animScale>
                                    <p:animScale>
                                      <p:cBhvr>
                                        <p:cTn id="51" dur="26">
                                          <p:stCondLst>
                                            <p:cond delay="1312"/>
                                          </p:stCondLst>
                                        </p:cTn>
                                        <p:tgtEl>
                                          <p:spTgt spid="39"/>
                                        </p:tgtEl>
                                      </p:cBhvr>
                                      <p:to x="100000" y="80000"/>
                                    </p:animScale>
                                    <p:animScale>
                                      <p:cBhvr>
                                        <p:cTn id="52" dur="166" decel="50000">
                                          <p:stCondLst>
                                            <p:cond delay="1338"/>
                                          </p:stCondLst>
                                        </p:cTn>
                                        <p:tgtEl>
                                          <p:spTgt spid="39"/>
                                        </p:tgtEl>
                                      </p:cBhvr>
                                      <p:to x="100000" y="100000"/>
                                    </p:animScale>
                                    <p:animScale>
                                      <p:cBhvr>
                                        <p:cTn id="53" dur="26">
                                          <p:stCondLst>
                                            <p:cond delay="1642"/>
                                          </p:stCondLst>
                                        </p:cTn>
                                        <p:tgtEl>
                                          <p:spTgt spid="39"/>
                                        </p:tgtEl>
                                      </p:cBhvr>
                                      <p:to x="100000" y="90000"/>
                                    </p:animScale>
                                    <p:animScale>
                                      <p:cBhvr>
                                        <p:cTn id="54" dur="166" decel="50000">
                                          <p:stCondLst>
                                            <p:cond delay="1668"/>
                                          </p:stCondLst>
                                        </p:cTn>
                                        <p:tgtEl>
                                          <p:spTgt spid="39"/>
                                        </p:tgtEl>
                                      </p:cBhvr>
                                      <p:to x="100000" y="100000"/>
                                    </p:animScale>
                                    <p:animScale>
                                      <p:cBhvr>
                                        <p:cTn id="55" dur="26">
                                          <p:stCondLst>
                                            <p:cond delay="1808"/>
                                          </p:stCondLst>
                                        </p:cTn>
                                        <p:tgtEl>
                                          <p:spTgt spid="39"/>
                                        </p:tgtEl>
                                      </p:cBhvr>
                                      <p:to x="100000" y="95000"/>
                                    </p:animScale>
                                    <p:animScale>
                                      <p:cBhvr>
                                        <p:cTn id="56" dur="166" decel="50000">
                                          <p:stCondLst>
                                            <p:cond delay="1834"/>
                                          </p:stCondLst>
                                        </p:cTn>
                                        <p:tgtEl>
                                          <p:spTgt spid="39"/>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down)">
                                      <p:cBhvr>
                                        <p:cTn id="61" dur="580">
                                          <p:stCondLst>
                                            <p:cond delay="0"/>
                                          </p:stCondLst>
                                        </p:cTn>
                                        <p:tgtEl>
                                          <p:spTgt spid="42"/>
                                        </p:tgtEl>
                                      </p:cBhvr>
                                    </p:animEffect>
                                    <p:anim calcmode="lin" valueType="num">
                                      <p:cBhvr>
                                        <p:cTn id="62"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67" dur="26">
                                          <p:stCondLst>
                                            <p:cond delay="650"/>
                                          </p:stCondLst>
                                        </p:cTn>
                                        <p:tgtEl>
                                          <p:spTgt spid="42"/>
                                        </p:tgtEl>
                                      </p:cBhvr>
                                      <p:to x="100000" y="60000"/>
                                    </p:animScale>
                                    <p:animScale>
                                      <p:cBhvr>
                                        <p:cTn id="68" dur="166" decel="50000">
                                          <p:stCondLst>
                                            <p:cond delay="676"/>
                                          </p:stCondLst>
                                        </p:cTn>
                                        <p:tgtEl>
                                          <p:spTgt spid="42"/>
                                        </p:tgtEl>
                                      </p:cBhvr>
                                      <p:to x="100000" y="100000"/>
                                    </p:animScale>
                                    <p:animScale>
                                      <p:cBhvr>
                                        <p:cTn id="69" dur="26">
                                          <p:stCondLst>
                                            <p:cond delay="1312"/>
                                          </p:stCondLst>
                                        </p:cTn>
                                        <p:tgtEl>
                                          <p:spTgt spid="42"/>
                                        </p:tgtEl>
                                      </p:cBhvr>
                                      <p:to x="100000" y="80000"/>
                                    </p:animScale>
                                    <p:animScale>
                                      <p:cBhvr>
                                        <p:cTn id="70" dur="166" decel="50000">
                                          <p:stCondLst>
                                            <p:cond delay="1338"/>
                                          </p:stCondLst>
                                        </p:cTn>
                                        <p:tgtEl>
                                          <p:spTgt spid="42"/>
                                        </p:tgtEl>
                                      </p:cBhvr>
                                      <p:to x="100000" y="100000"/>
                                    </p:animScale>
                                    <p:animScale>
                                      <p:cBhvr>
                                        <p:cTn id="71" dur="26">
                                          <p:stCondLst>
                                            <p:cond delay="1642"/>
                                          </p:stCondLst>
                                        </p:cTn>
                                        <p:tgtEl>
                                          <p:spTgt spid="42"/>
                                        </p:tgtEl>
                                      </p:cBhvr>
                                      <p:to x="100000" y="90000"/>
                                    </p:animScale>
                                    <p:animScale>
                                      <p:cBhvr>
                                        <p:cTn id="72" dur="166" decel="50000">
                                          <p:stCondLst>
                                            <p:cond delay="1668"/>
                                          </p:stCondLst>
                                        </p:cTn>
                                        <p:tgtEl>
                                          <p:spTgt spid="42"/>
                                        </p:tgtEl>
                                      </p:cBhvr>
                                      <p:to x="100000" y="100000"/>
                                    </p:animScale>
                                    <p:animScale>
                                      <p:cBhvr>
                                        <p:cTn id="73" dur="26">
                                          <p:stCondLst>
                                            <p:cond delay="1808"/>
                                          </p:stCondLst>
                                        </p:cTn>
                                        <p:tgtEl>
                                          <p:spTgt spid="42"/>
                                        </p:tgtEl>
                                      </p:cBhvr>
                                      <p:to x="100000" y="95000"/>
                                    </p:animScale>
                                    <p:animScale>
                                      <p:cBhvr>
                                        <p:cTn id="74" dur="166" decel="50000">
                                          <p:stCondLst>
                                            <p:cond delay="1834"/>
                                          </p:stCondLst>
                                        </p:cTn>
                                        <p:tgtEl>
                                          <p:spTgt spid="42"/>
                                        </p:tgtEl>
                                      </p:cBhvr>
                                      <p:to x="100000" y="100000"/>
                                    </p:animScale>
                                  </p:childTnLst>
                                </p:cTn>
                              </p:par>
                            </p:childTnLst>
                          </p:cTn>
                        </p:par>
                        <p:par>
                          <p:cTn id="75" fill="hold">
                            <p:stCondLst>
                              <p:cond delay="2000"/>
                            </p:stCondLst>
                            <p:childTnLst>
                              <p:par>
                                <p:cTn id="76" presetID="22" presetClass="entr" presetSubtype="2" fill="hold" nodeType="after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wipe(right)">
                                      <p:cBhvr>
                                        <p:cTn id="78" dur="3000"/>
                                        <p:tgtEl>
                                          <p:spTgt spid="6"/>
                                        </p:tgtEl>
                                      </p:cBhvr>
                                    </p:animEffect>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down)">
                                      <p:cBhvr>
                                        <p:cTn id="83" dur="580">
                                          <p:stCondLst>
                                            <p:cond delay="0"/>
                                          </p:stCondLst>
                                        </p:cTn>
                                        <p:tgtEl>
                                          <p:spTgt spid="37"/>
                                        </p:tgtEl>
                                      </p:cBhvr>
                                    </p:animEffect>
                                    <p:anim calcmode="lin" valueType="num">
                                      <p:cBhvr>
                                        <p:cTn id="84"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89" dur="26">
                                          <p:stCondLst>
                                            <p:cond delay="650"/>
                                          </p:stCondLst>
                                        </p:cTn>
                                        <p:tgtEl>
                                          <p:spTgt spid="37"/>
                                        </p:tgtEl>
                                      </p:cBhvr>
                                      <p:to x="100000" y="60000"/>
                                    </p:animScale>
                                    <p:animScale>
                                      <p:cBhvr>
                                        <p:cTn id="90" dur="166" decel="50000">
                                          <p:stCondLst>
                                            <p:cond delay="676"/>
                                          </p:stCondLst>
                                        </p:cTn>
                                        <p:tgtEl>
                                          <p:spTgt spid="37"/>
                                        </p:tgtEl>
                                      </p:cBhvr>
                                      <p:to x="100000" y="100000"/>
                                    </p:animScale>
                                    <p:animScale>
                                      <p:cBhvr>
                                        <p:cTn id="91" dur="26">
                                          <p:stCondLst>
                                            <p:cond delay="1312"/>
                                          </p:stCondLst>
                                        </p:cTn>
                                        <p:tgtEl>
                                          <p:spTgt spid="37"/>
                                        </p:tgtEl>
                                      </p:cBhvr>
                                      <p:to x="100000" y="80000"/>
                                    </p:animScale>
                                    <p:animScale>
                                      <p:cBhvr>
                                        <p:cTn id="92" dur="166" decel="50000">
                                          <p:stCondLst>
                                            <p:cond delay="1338"/>
                                          </p:stCondLst>
                                        </p:cTn>
                                        <p:tgtEl>
                                          <p:spTgt spid="37"/>
                                        </p:tgtEl>
                                      </p:cBhvr>
                                      <p:to x="100000" y="100000"/>
                                    </p:animScale>
                                    <p:animScale>
                                      <p:cBhvr>
                                        <p:cTn id="93" dur="26">
                                          <p:stCondLst>
                                            <p:cond delay="1642"/>
                                          </p:stCondLst>
                                        </p:cTn>
                                        <p:tgtEl>
                                          <p:spTgt spid="37"/>
                                        </p:tgtEl>
                                      </p:cBhvr>
                                      <p:to x="100000" y="90000"/>
                                    </p:animScale>
                                    <p:animScale>
                                      <p:cBhvr>
                                        <p:cTn id="94" dur="166" decel="50000">
                                          <p:stCondLst>
                                            <p:cond delay="1668"/>
                                          </p:stCondLst>
                                        </p:cTn>
                                        <p:tgtEl>
                                          <p:spTgt spid="37"/>
                                        </p:tgtEl>
                                      </p:cBhvr>
                                      <p:to x="100000" y="100000"/>
                                    </p:animScale>
                                    <p:animScale>
                                      <p:cBhvr>
                                        <p:cTn id="95" dur="26">
                                          <p:stCondLst>
                                            <p:cond delay="1808"/>
                                          </p:stCondLst>
                                        </p:cTn>
                                        <p:tgtEl>
                                          <p:spTgt spid="37"/>
                                        </p:tgtEl>
                                      </p:cBhvr>
                                      <p:to x="100000" y="95000"/>
                                    </p:animScale>
                                    <p:animScale>
                                      <p:cBhvr>
                                        <p:cTn id="96" dur="166" decel="50000">
                                          <p:stCondLst>
                                            <p:cond delay="1834"/>
                                          </p:stCondLst>
                                        </p:cTn>
                                        <p:tgtEl>
                                          <p:spTgt spid="37"/>
                                        </p:tgtEl>
                                      </p:cBhvr>
                                      <p:to x="100000" y="100000"/>
                                    </p:animScale>
                                  </p:childTnLst>
                                </p:cTn>
                              </p:par>
                            </p:childTnLst>
                          </p:cTn>
                        </p:par>
                        <p:par>
                          <p:cTn id="97" fill="hold">
                            <p:stCondLst>
                              <p:cond delay="2000"/>
                            </p:stCondLst>
                            <p:childTnLst>
                              <p:par>
                                <p:cTn id="98" presetID="22" presetClass="entr" presetSubtype="2" fill="hold" nodeType="after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wipe(right)">
                                      <p:cBhvr>
                                        <p:cTn id="100" dur="3000"/>
                                        <p:tgtEl>
                                          <p:spTgt spid="11"/>
                                        </p:tgtEl>
                                      </p:cBhvr>
                                    </p:animEffect>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ipe(down)">
                                      <p:cBhvr>
                                        <p:cTn id="105" dur="580">
                                          <p:stCondLst>
                                            <p:cond delay="0"/>
                                          </p:stCondLst>
                                        </p:cTn>
                                        <p:tgtEl>
                                          <p:spTgt spid="36"/>
                                        </p:tgtEl>
                                      </p:cBhvr>
                                    </p:animEffect>
                                    <p:anim calcmode="lin" valueType="num">
                                      <p:cBhvr>
                                        <p:cTn id="106"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111" dur="26">
                                          <p:stCondLst>
                                            <p:cond delay="650"/>
                                          </p:stCondLst>
                                        </p:cTn>
                                        <p:tgtEl>
                                          <p:spTgt spid="36"/>
                                        </p:tgtEl>
                                      </p:cBhvr>
                                      <p:to x="100000" y="60000"/>
                                    </p:animScale>
                                    <p:animScale>
                                      <p:cBhvr>
                                        <p:cTn id="112" dur="166" decel="50000">
                                          <p:stCondLst>
                                            <p:cond delay="676"/>
                                          </p:stCondLst>
                                        </p:cTn>
                                        <p:tgtEl>
                                          <p:spTgt spid="36"/>
                                        </p:tgtEl>
                                      </p:cBhvr>
                                      <p:to x="100000" y="100000"/>
                                    </p:animScale>
                                    <p:animScale>
                                      <p:cBhvr>
                                        <p:cTn id="113" dur="26">
                                          <p:stCondLst>
                                            <p:cond delay="1312"/>
                                          </p:stCondLst>
                                        </p:cTn>
                                        <p:tgtEl>
                                          <p:spTgt spid="36"/>
                                        </p:tgtEl>
                                      </p:cBhvr>
                                      <p:to x="100000" y="80000"/>
                                    </p:animScale>
                                    <p:animScale>
                                      <p:cBhvr>
                                        <p:cTn id="114" dur="166" decel="50000">
                                          <p:stCondLst>
                                            <p:cond delay="1338"/>
                                          </p:stCondLst>
                                        </p:cTn>
                                        <p:tgtEl>
                                          <p:spTgt spid="36"/>
                                        </p:tgtEl>
                                      </p:cBhvr>
                                      <p:to x="100000" y="100000"/>
                                    </p:animScale>
                                    <p:animScale>
                                      <p:cBhvr>
                                        <p:cTn id="115" dur="26">
                                          <p:stCondLst>
                                            <p:cond delay="1642"/>
                                          </p:stCondLst>
                                        </p:cTn>
                                        <p:tgtEl>
                                          <p:spTgt spid="36"/>
                                        </p:tgtEl>
                                      </p:cBhvr>
                                      <p:to x="100000" y="90000"/>
                                    </p:animScale>
                                    <p:animScale>
                                      <p:cBhvr>
                                        <p:cTn id="116" dur="166" decel="50000">
                                          <p:stCondLst>
                                            <p:cond delay="1668"/>
                                          </p:stCondLst>
                                        </p:cTn>
                                        <p:tgtEl>
                                          <p:spTgt spid="36"/>
                                        </p:tgtEl>
                                      </p:cBhvr>
                                      <p:to x="100000" y="100000"/>
                                    </p:animScale>
                                    <p:animScale>
                                      <p:cBhvr>
                                        <p:cTn id="117" dur="26">
                                          <p:stCondLst>
                                            <p:cond delay="1808"/>
                                          </p:stCondLst>
                                        </p:cTn>
                                        <p:tgtEl>
                                          <p:spTgt spid="36"/>
                                        </p:tgtEl>
                                      </p:cBhvr>
                                      <p:to x="100000" y="95000"/>
                                    </p:animScale>
                                    <p:animScale>
                                      <p:cBhvr>
                                        <p:cTn id="118" dur="166" decel="50000">
                                          <p:stCondLst>
                                            <p:cond delay="1834"/>
                                          </p:stCondLst>
                                        </p:cTn>
                                        <p:tgtEl>
                                          <p:spTgt spid="36"/>
                                        </p:tgtEl>
                                      </p:cBhvr>
                                      <p:to x="100000" y="100000"/>
                                    </p:animScale>
                                  </p:childTnLst>
                                </p:cTn>
                              </p:par>
                            </p:childTnLst>
                          </p:cTn>
                        </p:par>
                        <p:par>
                          <p:cTn id="119" fill="hold">
                            <p:stCondLst>
                              <p:cond delay="2000"/>
                            </p:stCondLst>
                            <p:childTnLst>
                              <p:par>
                                <p:cTn id="120" presetID="22" presetClass="entr" presetSubtype="2" fill="hold" nodeType="afterEffect">
                                  <p:stCondLst>
                                    <p:cond delay="0"/>
                                  </p:stCondLst>
                                  <p:childTnLst>
                                    <p:set>
                                      <p:cBhvr>
                                        <p:cTn id="121" dur="1" fill="hold">
                                          <p:stCondLst>
                                            <p:cond delay="0"/>
                                          </p:stCondLst>
                                        </p:cTn>
                                        <p:tgtEl>
                                          <p:spTgt spid="12"/>
                                        </p:tgtEl>
                                        <p:attrNameLst>
                                          <p:attrName>style.visibility</p:attrName>
                                        </p:attrNameLst>
                                      </p:cBhvr>
                                      <p:to>
                                        <p:strVal val="visible"/>
                                      </p:to>
                                    </p:set>
                                    <p:animEffect transition="in" filter="wipe(right)">
                                      <p:cBhvr>
                                        <p:cTn id="122" dur="3000"/>
                                        <p:tgtEl>
                                          <p:spTgt spid="12"/>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wipe(left)">
                                      <p:cBhvr>
                                        <p:cTn id="127" dur="3000"/>
                                        <p:tgtEl>
                                          <p:spTgt spid="32"/>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wipe(left)">
                                      <p:cBhvr>
                                        <p:cTn id="132"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P spid="38" grpId="0"/>
      <p:bldP spid="39" grpId="0"/>
      <p:bldP spid="36" grpId="0"/>
      <p:bldP spid="37" grpId="0"/>
      <p:bldP spid="42" grpId="0"/>
      <p:bldP spid="40" grpId="0" animBg="1"/>
      <p:bldP spid="32"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295399"/>
            <a:ext cx="4889500" cy="5287299"/>
          </a:xfrm>
          <a:solidFill>
            <a:schemeClr val="bg1">
              <a:lumMod val="85000"/>
            </a:schemeClr>
          </a:solidFill>
          <a:ln w="57150">
            <a:solidFill>
              <a:schemeClr val="accent3"/>
            </a:solidFill>
          </a:ln>
          <a:scene3d>
            <a:camera prst="orthographicFront"/>
            <a:lightRig rig="threePt" dir="t"/>
          </a:scene3d>
          <a:sp3d>
            <a:bevelT w="152400" h="50800" prst="softRound"/>
          </a:sp3d>
        </p:spPr>
        <p:txBody>
          <a:bodyPr>
            <a:normAutofit/>
            <a:sp3d extrusionH="57150">
              <a:bevelT h="25400" prst="softRound"/>
            </a:sp3d>
          </a:bodyPr>
          <a:lstStyle/>
          <a:p>
            <a:r>
              <a:rPr lang="en-US" sz="2400" b="1" dirty="0" smtClean="0">
                <a:solidFill>
                  <a:schemeClr val="accent3">
                    <a:lumMod val="50000"/>
                  </a:schemeClr>
                </a:solidFill>
              </a:rPr>
              <a:t>1</a:t>
            </a:r>
            <a:r>
              <a:rPr lang="en-US" sz="2400" b="1" baseline="30000" dirty="0" smtClean="0">
                <a:solidFill>
                  <a:schemeClr val="accent3">
                    <a:lumMod val="50000"/>
                  </a:schemeClr>
                </a:solidFill>
              </a:rPr>
              <a:t>st</a:t>
            </a:r>
            <a:r>
              <a:rPr lang="en-US" sz="2400" b="1" dirty="0" smtClean="0">
                <a:solidFill>
                  <a:schemeClr val="accent3">
                    <a:lumMod val="50000"/>
                  </a:schemeClr>
                </a:solidFill>
              </a:rPr>
              <a:t> Question:  If the equinox is purely a pagan invention, </a:t>
            </a:r>
            <a:br>
              <a:rPr lang="en-US" sz="2400" b="1" dirty="0" smtClean="0">
                <a:solidFill>
                  <a:schemeClr val="accent3">
                    <a:lumMod val="50000"/>
                  </a:schemeClr>
                </a:solidFill>
              </a:rPr>
            </a:br>
            <a:r>
              <a:rPr lang="en-US" sz="2400" b="1" dirty="0" smtClean="0">
                <a:solidFill>
                  <a:schemeClr val="accent3">
                    <a:lumMod val="50000"/>
                  </a:schemeClr>
                </a:solidFill>
              </a:rPr>
              <a:t>then why did Yahuah insist His sanctuary be constructed to receive the “light” directly </a:t>
            </a:r>
            <a:br>
              <a:rPr lang="en-US" sz="2400" b="1" dirty="0" smtClean="0">
                <a:solidFill>
                  <a:schemeClr val="accent3">
                    <a:lumMod val="50000"/>
                  </a:schemeClr>
                </a:solidFill>
              </a:rPr>
            </a:br>
            <a:r>
              <a:rPr lang="en-US" sz="2400" b="1" dirty="0" smtClean="0">
                <a:solidFill>
                  <a:schemeClr val="accent3">
                    <a:lumMod val="50000"/>
                  </a:schemeClr>
                </a:solidFill>
              </a:rPr>
              <a:t>into the Most Holy Place </a:t>
            </a:r>
            <a:br>
              <a:rPr lang="en-US" sz="2400" b="1" dirty="0" smtClean="0">
                <a:solidFill>
                  <a:schemeClr val="accent3">
                    <a:lumMod val="50000"/>
                  </a:schemeClr>
                </a:solidFill>
              </a:rPr>
            </a:br>
            <a:r>
              <a:rPr lang="en-US" sz="2400" b="1" dirty="0" smtClean="0">
                <a:solidFill>
                  <a:schemeClr val="accent3">
                    <a:lumMod val="50000"/>
                  </a:schemeClr>
                </a:solidFill>
              </a:rPr>
              <a:t>on the day of equinox?</a:t>
            </a:r>
            <a:endParaRPr lang="en-US" sz="2400" b="1" dirty="0">
              <a:solidFill>
                <a:schemeClr val="accent3">
                  <a:lumMod val="50000"/>
                </a:schemeClr>
              </a:solidFill>
            </a:endParaRPr>
          </a:p>
        </p:txBody>
      </p:sp>
      <p:sp>
        <p:nvSpPr>
          <p:cNvPr id="5" name="Content Placeholder 4"/>
          <p:cNvSpPr>
            <a:spLocks noGrp="1"/>
          </p:cNvSpPr>
          <p:nvPr>
            <p:ph sz="half" idx="2"/>
          </p:nvPr>
        </p:nvSpPr>
        <p:spPr>
          <a:xfrm>
            <a:off x="5410200" y="1295399"/>
            <a:ext cx="3550920" cy="5486401"/>
          </a:xfrm>
        </p:spPr>
        <p:txBody>
          <a:bodyPr>
            <a:normAutofit/>
            <a:scene3d>
              <a:camera prst="orthographicFront"/>
              <a:lightRig rig="threePt" dir="t"/>
            </a:scene3d>
            <a:sp3d extrusionH="57150">
              <a:bevelT w="38100" h="38100"/>
            </a:sp3d>
          </a:bodyPr>
          <a:lstStyle/>
          <a:p>
            <a:pPr marL="0" indent="0" algn="ctr">
              <a:buNone/>
            </a:pPr>
            <a:r>
              <a:rPr lang="en-US" sz="3600" b="1" dirty="0" smtClean="0">
                <a:ln w="12700">
                  <a:solidFill>
                    <a:schemeClr val="tx2">
                      <a:satMod val="155000"/>
                    </a:schemeClr>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rPr>
              <a:t>2</a:t>
            </a:r>
            <a:r>
              <a:rPr lang="en-US" sz="3600" b="1" baseline="30000" dirty="0" smtClean="0">
                <a:ln w="12700">
                  <a:solidFill>
                    <a:schemeClr val="tx2">
                      <a:satMod val="155000"/>
                    </a:schemeClr>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rPr>
              <a:t>nd</a:t>
            </a:r>
            <a:r>
              <a:rPr lang="en-US" sz="3600" b="1" dirty="0" smtClean="0">
                <a:ln w="12700">
                  <a:solidFill>
                    <a:schemeClr val="tx2">
                      <a:satMod val="155000"/>
                    </a:schemeClr>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rPr>
              <a:t> Question: </a:t>
            </a:r>
            <a:br>
              <a:rPr lang="en-US" sz="3600" b="1" dirty="0" smtClean="0">
                <a:ln w="12700">
                  <a:solidFill>
                    <a:schemeClr val="tx2">
                      <a:satMod val="155000"/>
                    </a:schemeClr>
                  </a:solidFill>
                  <a:prstDash val="solid"/>
                </a:ln>
                <a:solidFill>
                  <a:schemeClr val="accent4">
                    <a:lumMod val="60000"/>
                    <a:lumOff val="40000"/>
                  </a:schemeClr>
                </a:solidFill>
                <a:effectLst>
                  <a:outerShdw blurRad="41275" dist="20320" dir="1800000" algn="tl" rotWithShape="0">
                    <a:srgbClr val="000000">
                      <a:alpha val="40000"/>
                    </a:srgbClr>
                  </a:outerShdw>
                </a:effectLst>
                <a:latin typeface="Cooper Black" pitchFamily="18" charset="0"/>
              </a:rPr>
            </a:br>
            <a: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t>Or, was this Yahuah’s simple and perfect design for His people to declare His </a:t>
            </a:r>
            <a:b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br>
            <a: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t>year-start </a:t>
            </a:r>
            <a:b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br>
            <a: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t>(the day after the equinox) without having to look </a:t>
            </a:r>
            <a:b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br>
            <a: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t>to the moon or </a:t>
            </a:r>
            <a:b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br>
            <a:r>
              <a:rPr lang="en-US" b="1" dirty="0" smtClean="0">
                <a:ln w="12700">
                  <a:solidFill>
                    <a:schemeClr val="tx2">
                      <a:satMod val="155000"/>
                    </a:schemeClr>
                  </a:solidFill>
                  <a:prstDash val="solid"/>
                </a:ln>
                <a:solidFill>
                  <a:schemeClr val="bg2"/>
                </a:solidFill>
                <a:effectLst>
                  <a:outerShdw blurRad="41275" dist="20320" dir="1800000" algn="tl" rotWithShape="0">
                    <a:srgbClr val="000000">
                      <a:alpha val="40000"/>
                    </a:srgbClr>
                  </a:outerShdw>
                </a:effectLst>
                <a:latin typeface="Cooper Black" pitchFamily="18" charset="0"/>
              </a:rPr>
              <a:t>to the sun?</a:t>
            </a:r>
            <a:endParaRPr lang="en-US" dirty="0">
              <a:solidFill>
                <a:schemeClr val="bg2"/>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89</a:t>
            </a:fld>
            <a:endParaRPr lang="en-US" dirty="0"/>
          </a:p>
        </p:txBody>
      </p:sp>
      <p:sp>
        <p:nvSpPr>
          <p:cNvPr id="29" name="Title 1"/>
          <p:cNvSpPr txBox="1">
            <a:spLocks/>
          </p:cNvSpPr>
          <p:nvPr/>
        </p:nvSpPr>
        <p:spPr>
          <a:xfrm>
            <a:off x="132080" y="60961"/>
            <a:ext cx="901192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Sanctuary:  Yahuah’s Design</a:t>
            </a:r>
            <a:endParaRPr lang="en-US" b="1" dirty="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endParaRPr>
          </a:p>
        </p:txBody>
      </p:sp>
      <p:pic>
        <p:nvPicPr>
          <p:cNvPr id="1026" name="Picture 2" descr="C:\Users\Rae\Pictures\solomons temp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07749"/>
            <a:ext cx="4889500" cy="2774950"/>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pic>
        <p:nvPicPr>
          <p:cNvPr id="10" name="Picture 8" descr="C:\Users\Rae\Desktop\flowers snow whit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3316857"/>
            <a:ext cx="1362788" cy="1599138"/>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169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50938"/>
            <a:ext cx="4648200" cy="5334000"/>
          </a:xfrm>
        </p:spPr>
        <p:txBody>
          <a:bodyPr>
            <a:normAutofit fontScale="85000" lnSpcReduction="10000"/>
            <a:scene3d>
              <a:camera prst="orthographicFront"/>
              <a:lightRig rig="threePt" dir="t"/>
            </a:scene3d>
            <a:sp3d extrusionH="57150">
              <a:bevelT h="25400" prst="softRound"/>
            </a:sp3d>
          </a:bodyPr>
          <a:lstStyle/>
          <a:p>
            <a:r>
              <a:rPr lang="en-US" b="1" dirty="0">
                <a:solidFill>
                  <a:srgbClr val="7030A0"/>
                </a:solidFill>
              </a:rPr>
              <a:t>Ecclesiastes </a:t>
            </a:r>
            <a:r>
              <a:rPr lang="en-US" b="1" dirty="0" smtClean="0">
                <a:solidFill>
                  <a:srgbClr val="7030A0"/>
                </a:solidFill>
              </a:rPr>
              <a:t>12:13  </a:t>
            </a:r>
            <a:br>
              <a:rPr lang="en-US" b="1" dirty="0" smtClean="0">
                <a:solidFill>
                  <a:srgbClr val="7030A0"/>
                </a:solidFill>
              </a:rPr>
            </a:br>
            <a:r>
              <a:rPr lang="en-US" b="1" dirty="0" smtClean="0">
                <a:solidFill>
                  <a:schemeClr val="accent2">
                    <a:lumMod val="50000"/>
                  </a:schemeClr>
                </a:solidFill>
              </a:rPr>
              <a:t>Let </a:t>
            </a:r>
            <a:r>
              <a:rPr lang="en-US" b="1" dirty="0">
                <a:solidFill>
                  <a:schemeClr val="accent2">
                    <a:lumMod val="50000"/>
                  </a:schemeClr>
                </a:solidFill>
              </a:rPr>
              <a:t>us hear the conclusion </a:t>
            </a:r>
            <a:r>
              <a:rPr lang="en-US" b="1" dirty="0" smtClean="0">
                <a:solidFill>
                  <a:schemeClr val="accent2">
                    <a:lumMod val="50000"/>
                  </a:schemeClr>
                </a:solidFill>
              </a:rPr>
              <a:t/>
            </a:r>
            <a:br>
              <a:rPr lang="en-US" b="1" dirty="0" smtClean="0">
                <a:solidFill>
                  <a:schemeClr val="accent2">
                    <a:lumMod val="50000"/>
                  </a:schemeClr>
                </a:solidFill>
              </a:rPr>
            </a:br>
            <a:r>
              <a:rPr lang="en-US" b="1" dirty="0" smtClean="0">
                <a:solidFill>
                  <a:schemeClr val="accent2">
                    <a:lumMod val="50000"/>
                  </a:schemeClr>
                </a:solidFill>
              </a:rPr>
              <a:t>of </a:t>
            </a:r>
            <a:r>
              <a:rPr lang="en-US" b="1" dirty="0">
                <a:solidFill>
                  <a:schemeClr val="accent2">
                    <a:lumMod val="50000"/>
                  </a:schemeClr>
                </a:solidFill>
              </a:rPr>
              <a:t>the whole matter: </a:t>
            </a:r>
            <a:r>
              <a:rPr lang="en-US" b="1" dirty="0" smtClean="0">
                <a:solidFill>
                  <a:schemeClr val="accent2">
                    <a:lumMod val="50000"/>
                  </a:schemeClr>
                </a:solidFill>
              </a:rPr>
              <a:t/>
            </a:r>
            <a:br>
              <a:rPr lang="en-US" b="1" dirty="0" smtClean="0">
                <a:solidFill>
                  <a:schemeClr val="accent2">
                    <a:lumMod val="50000"/>
                  </a:schemeClr>
                </a:solidFill>
              </a:rPr>
            </a:br>
            <a:r>
              <a:rPr lang="en-US" b="1" dirty="0" smtClean="0">
                <a:solidFill>
                  <a:schemeClr val="accent2">
                    <a:lumMod val="50000"/>
                  </a:schemeClr>
                </a:solidFill>
              </a:rPr>
              <a:t>Fear [Yahuah], and </a:t>
            </a:r>
            <a:r>
              <a:rPr lang="en-US" b="1" dirty="0">
                <a:solidFill>
                  <a:schemeClr val="accent2">
                    <a:lumMod val="50000"/>
                  </a:schemeClr>
                </a:solidFill>
              </a:rPr>
              <a:t>keep his </a:t>
            </a:r>
            <a:r>
              <a:rPr lang="en-US" b="1" dirty="0" smtClean="0">
                <a:solidFill>
                  <a:schemeClr val="accent2">
                    <a:lumMod val="50000"/>
                  </a:schemeClr>
                </a:solidFill>
              </a:rPr>
              <a:t>commandments</a:t>
            </a:r>
            <a:r>
              <a:rPr lang="en-US" b="1" dirty="0">
                <a:solidFill>
                  <a:schemeClr val="accent2">
                    <a:lumMod val="50000"/>
                  </a:schemeClr>
                </a:solidFill>
              </a:rPr>
              <a:t>: for this is the whole duty of man</a:t>
            </a:r>
            <a:r>
              <a:rPr lang="en-US" b="1" dirty="0" smtClean="0">
                <a:solidFill>
                  <a:schemeClr val="accent2">
                    <a:lumMod val="50000"/>
                  </a:schemeClr>
                </a:solidFill>
              </a:rPr>
              <a:t>.  </a:t>
            </a:r>
            <a:r>
              <a:rPr lang="en-US" dirty="0" smtClean="0">
                <a:solidFill>
                  <a:srgbClr val="0070C0"/>
                </a:solidFill>
              </a:rPr>
              <a:t>[Even His Torah commands for Covenant Calendar.]</a:t>
            </a:r>
            <a:endParaRPr lang="en-US" dirty="0">
              <a:solidFill>
                <a:srgbClr val="0070C0"/>
              </a:solidFill>
            </a:endParaRPr>
          </a:p>
          <a:p>
            <a:pPr marL="0" indent="0">
              <a:buNone/>
            </a:pPr>
            <a:endParaRPr lang="en-US" dirty="0" smtClean="0"/>
          </a:p>
          <a:p>
            <a:r>
              <a:rPr lang="en-US" b="1" dirty="0" err="1" smtClean="0">
                <a:solidFill>
                  <a:srgbClr val="7030A0"/>
                </a:solidFill>
              </a:rPr>
              <a:t>Prov</a:t>
            </a:r>
            <a:r>
              <a:rPr lang="en-US" b="1" dirty="0" smtClean="0">
                <a:solidFill>
                  <a:srgbClr val="7030A0"/>
                </a:solidFill>
              </a:rPr>
              <a:t> 25:2  </a:t>
            </a:r>
            <a:r>
              <a:rPr lang="en-US" b="1" dirty="0" smtClean="0">
                <a:solidFill>
                  <a:schemeClr val="accent2">
                    <a:lumMod val="50000"/>
                  </a:schemeClr>
                </a:solidFill>
              </a:rPr>
              <a:t>It </a:t>
            </a:r>
            <a:r>
              <a:rPr lang="en-US" b="1" dirty="0">
                <a:solidFill>
                  <a:schemeClr val="accent2">
                    <a:lumMod val="50000"/>
                  </a:schemeClr>
                </a:solidFill>
              </a:rPr>
              <a:t>is the glory of </a:t>
            </a:r>
            <a:r>
              <a:rPr lang="en-US" b="1" dirty="0" smtClean="0">
                <a:solidFill>
                  <a:schemeClr val="accent2">
                    <a:lumMod val="50000"/>
                  </a:schemeClr>
                </a:solidFill>
              </a:rPr>
              <a:t>[Yahuah] </a:t>
            </a:r>
            <a:r>
              <a:rPr lang="en-US" b="1" dirty="0">
                <a:solidFill>
                  <a:schemeClr val="accent2">
                    <a:lumMod val="50000"/>
                  </a:schemeClr>
                </a:solidFill>
              </a:rPr>
              <a:t>to conceal a thing: but the honour of kings is </a:t>
            </a:r>
            <a:r>
              <a:rPr lang="en-US" b="1" dirty="0" smtClean="0">
                <a:solidFill>
                  <a:schemeClr val="accent2">
                    <a:lumMod val="50000"/>
                  </a:schemeClr>
                </a:solidFill>
              </a:rPr>
              <a:t/>
            </a:r>
            <a:br>
              <a:rPr lang="en-US" b="1" dirty="0" smtClean="0">
                <a:solidFill>
                  <a:schemeClr val="accent2">
                    <a:lumMod val="50000"/>
                  </a:schemeClr>
                </a:solidFill>
              </a:rPr>
            </a:br>
            <a:r>
              <a:rPr lang="en-US" b="1" dirty="0" smtClean="0">
                <a:solidFill>
                  <a:schemeClr val="accent2">
                    <a:lumMod val="50000"/>
                  </a:schemeClr>
                </a:solidFill>
              </a:rPr>
              <a:t>to </a:t>
            </a:r>
            <a:r>
              <a:rPr lang="en-US" b="1" dirty="0">
                <a:solidFill>
                  <a:schemeClr val="accent2">
                    <a:lumMod val="50000"/>
                  </a:schemeClr>
                </a:solidFill>
              </a:rPr>
              <a:t>search out a matter</a:t>
            </a:r>
            <a:r>
              <a:rPr lang="en-US" b="1" dirty="0" smtClean="0">
                <a:solidFill>
                  <a:schemeClr val="accent2">
                    <a:lumMod val="50000"/>
                  </a:schemeClr>
                </a:solidFill>
              </a:rPr>
              <a:t>.</a:t>
            </a:r>
            <a:endParaRPr lang="en-US" b="1" dirty="0">
              <a:solidFill>
                <a:schemeClr val="accent2">
                  <a:lumMod val="50000"/>
                </a:schemeClr>
              </a:solidFill>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90</a:t>
            </a:fld>
            <a:endParaRPr lang="en-US"/>
          </a:p>
        </p:txBody>
      </p:sp>
      <p:pic>
        <p:nvPicPr>
          <p:cNvPr id="16389" name="Picture 5" descr="C:\Users\Rae\Pictures\look in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990600"/>
            <a:ext cx="3783808" cy="252253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4" name="Title 1"/>
          <p:cNvSpPr>
            <a:spLocks noGrp="1"/>
          </p:cNvSpPr>
          <p:nvPr>
            <p:ph type="title"/>
          </p:nvPr>
        </p:nvSpPr>
        <p:spPr>
          <a:xfrm>
            <a:off x="76200" y="36250"/>
            <a:ext cx="8991600" cy="1143000"/>
          </a:xfrm>
        </p:spPr>
        <p:txBody>
          <a:bodyPr>
            <a:normAutofit fontScale="90000"/>
            <a:scene3d>
              <a:camera prst="orthographicFront"/>
              <a:lightRig rig="threePt" dir="t"/>
            </a:scene3d>
            <a:sp3d extrusionH="57150">
              <a:bevelT h="25400" prst="softRound"/>
            </a:sp3d>
          </a:bodyPr>
          <a:lstStyle/>
          <a:p>
            <a:r>
              <a:rPr lang="en-US" b="1" spc="300" dirty="0" smtClean="0">
                <a:ln w="11430">
                  <a:solidFill>
                    <a:schemeClr val="accent1">
                      <a:lumMod val="50000"/>
                    </a:schemeClr>
                  </a:solidFill>
                </a:ln>
                <a:solidFill>
                  <a:srgbClr val="9F89B5"/>
                </a:solidFill>
                <a:effectLst>
                  <a:outerShdw blurRad="50800" dist="39000" dir="5460000" algn="tl">
                    <a:srgbClr val="000000">
                      <a:alpha val="38000"/>
                    </a:srgbClr>
                  </a:outerShdw>
                </a:effectLst>
                <a:latin typeface="Cooper Black" pitchFamily="18" charset="0"/>
              </a:rPr>
              <a:t>The Conclusion of the Matter</a:t>
            </a:r>
            <a:endParaRPr lang="en-US" dirty="0">
              <a:ln w="11430">
                <a:solidFill>
                  <a:schemeClr val="accent1">
                    <a:lumMod val="50000"/>
                  </a:schemeClr>
                </a:solidFill>
              </a:ln>
              <a:solidFill>
                <a:srgbClr val="9F89B5"/>
              </a:solidFill>
            </a:endParaRPr>
          </a:p>
        </p:txBody>
      </p:sp>
      <p:sp>
        <p:nvSpPr>
          <p:cNvPr id="15" name="Content Placeholder 2"/>
          <p:cNvSpPr txBox="1">
            <a:spLocks/>
          </p:cNvSpPr>
          <p:nvPr/>
        </p:nvSpPr>
        <p:spPr>
          <a:xfrm>
            <a:off x="4876800" y="3657600"/>
            <a:ext cx="3733800" cy="3200400"/>
          </a:xfrm>
          <a:prstGeom prst="rect">
            <a:avLst/>
          </a:prstGeom>
        </p:spPr>
        <p:txBody>
          <a:bodyPr vert="horz" lIns="91440" tIns="45720" rIns="91440" bIns="45720" rtlCol="0">
            <a:normAutofit fontScale="92500" lnSpcReduction="10000"/>
            <a:scene3d>
              <a:camera prst="orthographicFront"/>
              <a:lightRig rig="threePt" dir="t"/>
            </a:scene3d>
            <a:sp3d extrusionH="57150">
              <a:bevelT h="25400" prst="softRound"/>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800" b="1" dirty="0" smtClean="0">
                <a:solidFill>
                  <a:srgbClr val="7030A0"/>
                </a:solidFill>
              </a:rPr>
              <a:t>Luke 12:2  </a:t>
            </a:r>
            <a:br>
              <a:rPr lang="en-US" sz="2800" b="1" dirty="0" smtClean="0">
                <a:solidFill>
                  <a:srgbClr val="7030A0"/>
                </a:solidFill>
              </a:rPr>
            </a:br>
            <a:r>
              <a:rPr lang="en-US" sz="2800" b="1" dirty="0" smtClean="0">
                <a:solidFill>
                  <a:schemeClr val="accent2">
                    <a:lumMod val="50000"/>
                  </a:schemeClr>
                </a:solidFill>
              </a:rPr>
              <a:t>For there is</a:t>
            </a:r>
            <a:br>
              <a:rPr lang="en-US" sz="2800" b="1" dirty="0" smtClean="0">
                <a:solidFill>
                  <a:schemeClr val="accent2">
                    <a:lumMod val="50000"/>
                  </a:schemeClr>
                </a:solidFill>
              </a:rPr>
            </a:br>
            <a:r>
              <a:rPr lang="en-US" sz="2800" b="1" dirty="0" smtClean="0">
                <a:solidFill>
                  <a:schemeClr val="accent2">
                    <a:lumMod val="50000"/>
                  </a:schemeClr>
                </a:solidFill>
              </a:rPr>
              <a:t> nothing covered, </a:t>
            </a:r>
            <a:br>
              <a:rPr lang="en-US" sz="2800" b="1" dirty="0" smtClean="0">
                <a:solidFill>
                  <a:schemeClr val="accent2">
                    <a:lumMod val="50000"/>
                  </a:schemeClr>
                </a:solidFill>
              </a:rPr>
            </a:br>
            <a:r>
              <a:rPr lang="en-US" sz="2800" b="1" dirty="0" smtClean="0">
                <a:solidFill>
                  <a:schemeClr val="accent2">
                    <a:lumMod val="50000"/>
                  </a:schemeClr>
                </a:solidFill>
              </a:rPr>
              <a:t>that shall not </a:t>
            </a:r>
            <a:br>
              <a:rPr lang="en-US" sz="2800" b="1" dirty="0" smtClean="0">
                <a:solidFill>
                  <a:schemeClr val="accent2">
                    <a:lumMod val="50000"/>
                  </a:schemeClr>
                </a:solidFill>
              </a:rPr>
            </a:br>
            <a:r>
              <a:rPr lang="en-US" sz="2800" b="1" dirty="0" smtClean="0">
                <a:solidFill>
                  <a:schemeClr val="accent2">
                    <a:lumMod val="50000"/>
                  </a:schemeClr>
                </a:solidFill>
              </a:rPr>
              <a:t>be revealed; </a:t>
            </a:r>
            <a:br>
              <a:rPr lang="en-US" sz="2800" b="1" dirty="0" smtClean="0">
                <a:solidFill>
                  <a:schemeClr val="accent2">
                    <a:lumMod val="50000"/>
                  </a:schemeClr>
                </a:solidFill>
              </a:rPr>
            </a:br>
            <a:r>
              <a:rPr lang="en-US" sz="2800" b="1" dirty="0" smtClean="0">
                <a:solidFill>
                  <a:schemeClr val="accent2">
                    <a:lumMod val="50000"/>
                  </a:schemeClr>
                </a:solidFill>
              </a:rPr>
              <a:t>neither hid, </a:t>
            </a:r>
            <a:br>
              <a:rPr lang="en-US" sz="2800" b="1" dirty="0" smtClean="0">
                <a:solidFill>
                  <a:schemeClr val="accent2">
                    <a:lumMod val="50000"/>
                  </a:schemeClr>
                </a:solidFill>
              </a:rPr>
            </a:br>
            <a:r>
              <a:rPr lang="en-US" sz="2800" b="1" dirty="0" smtClean="0">
                <a:solidFill>
                  <a:schemeClr val="accent2">
                    <a:lumMod val="50000"/>
                  </a:schemeClr>
                </a:solidFill>
              </a:rPr>
              <a:t>that shall not </a:t>
            </a:r>
            <a:br>
              <a:rPr lang="en-US" sz="2800" b="1" dirty="0" smtClean="0">
                <a:solidFill>
                  <a:schemeClr val="accent2">
                    <a:lumMod val="50000"/>
                  </a:schemeClr>
                </a:solidFill>
              </a:rPr>
            </a:br>
            <a:r>
              <a:rPr lang="en-US" sz="2800" b="1" dirty="0" smtClean="0">
                <a:solidFill>
                  <a:schemeClr val="accent2">
                    <a:lumMod val="50000"/>
                  </a:schemeClr>
                </a:solidFill>
              </a:rPr>
              <a:t>be known.</a:t>
            </a:r>
          </a:p>
          <a:p>
            <a:pPr marL="0" indent="0">
              <a:buFont typeface="Arial" pitchFamily="34" charset="0"/>
              <a:buNone/>
            </a:pPr>
            <a:endParaRPr lang="en-US" dirty="0" smtClean="0"/>
          </a:p>
          <a:p>
            <a:endParaRPr lang="en-US" dirty="0"/>
          </a:p>
        </p:txBody>
      </p:sp>
    </p:spTree>
    <p:extLst>
      <p:ext uri="{BB962C8B-B14F-4D97-AF65-F5344CB8AC3E}">
        <p14:creationId xmlns:p14="http://schemas.microsoft.com/office/powerpoint/2010/main" val="1314555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up)">
                                      <p:cBhvr>
                                        <p:cTn id="12" dur="20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610600" cy="5867400"/>
          </a:xfrm>
        </p:spPr>
        <p:txBody>
          <a:bodyPr>
            <a:normAutofit/>
          </a:bodyPr>
          <a:lstStyle/>
          <a:p>
            <a:r>
              <a:rPr lang="en-US" sz="2800" b="1" dirty="0" smtClean="0">
                <a:ln w="12700">
                  <a:solidFill>
                    <a:schemeClr val="tx2">
                      <a:satMod val="155000"/>
                    </a:schemeClr>
                  </a:solidFill>
                  <a:prstDash val="solid"/>
                </a:ln>
                <a:solidFill>
                  <a:schemeClr val="bg2">
                    <a:tint val="85000"/>
                    <a:satMod val="155000"/>
                  </a:schemeClr>
                </a:solidFill>
                <a:effectLst>
                  <a:glow rad="101600">
                    <a:schemeClr val="accent2">
                      <a:satMod val="175000"/>
                      <a:alpha val="40000"/>
                    </a:schemeClr>
                  </a:glow>
                  <a:outerShdw blurRad="41275" dist="20320" dir="1800000" algn="tl" rotWithShape="0">
                    <a:srgbClr val="000000">
                      <a:alpha val="40000"/>
                    </a:srgbClr>
                  </a:outerShdw>
                </a:effectLst>
                <a:latin typeface="Comic Sans MS" pitchFamily="66" charset="0"/>
              </a:rPr>
              <a:t>The points of Yahuah’s Covenant Calendar which are to be presented to others must be rooted in His Word.  It is important, in defending this marvelous teaching that everything be considered. </a:t>
            </a:r>
          </a:p>
          <a:p>
            <a:r>
              <a:rPr lang="en-US" sz="2800" b="1" dirty="0" smtClean="0">
                <a:ln w="12700">
                  <a:solidFill>
                    <a:schemeClr val="tx2">
                      <a:satMod val="155000"/>
                    </a:schemeClr>
                  </a:solidFill>
                  <a:prstDash val="solid"/>
                </a:ln>
                <a:solidFill>
                  <a:schemeClr val="bg2">
                    <a:tint val="85000"/>
                    <a:satMod val="155000"/>
                  </a:schemeClr>
                </a:solidFill>
                <a:effectLst>
                  <a:glow rad="101600">
                    <a:schemeClr val="accent1">
                      <a:satMod val="175000"/>
                      <a:alpha val="40000"/>
                    </a:schemeClr>
                  </a:glow>
                  <a:outerShdw blurRad="41275" dist="20320" dir="1800000" algn="tl" rotWithShape="0">
                    <a:srgbClr val="000000">
                      <a:alpha val="40000"/>
                    </a:srgbClr>
                  </a:outerShdw>
                </a:effectLst>
                <a:latin typeface="Comic Sans MS" pitchFamily="66" charset="0"/>
              </a:rPr>
              <a:t>We should never consider arguments that are not wholly sound because while they may silence the accuser, they do not uphold the truth of Yahuah’s Covenant Calendar. </a:t>
            </a:r>
          </a:p>
          <a:p>
            <a:r>
              <a:rPr lang="en-US" sz="2800" b="1" dirty="0" smtClean="0">
                <a:ln w="12700">
                  <a:solidFill>
                    <a:schemeClr val="tx2">
                      <a:satMod val="155000"/>
                    </a:schemeClr>
                  </a:solidFill>
                  <a:prstDash val="solid"/>
                </a:ln>
                <a:solidFill>
                  <a:schemeClr val="bg2">
                    <a:tint val="85000"/>
                    <a:satMod val="155000"/>
                  </a:schemeClr>
                </a:solidFill>
                <a:effectLst>
                  <a:glow rad="101600">
                    <a:schemeClr val="accent4">
                      <a:satMod val="175000"/>
                      <a:alpha val="40000"/>
                    </a:schemeClr>
                  </a:glow>
                  <a:outerShdw blurRad="41275" dist="20320" dir="1800000" algn="tl" rotWithShape="0">
                    <a:srgbClr val="000000">
                      <a:alpha val="40000"/>
                    </a:srgbClr>
                  </a:outerShdw>
                </a:effectLst>
                <a:latin typeface="Comic Sans MS" pitchFamily="66" charset="0"/>
              </a:rPr>
              <a:t>Scriptural arguments must be presented that will not only silence every opponent, but will also bear the closest and most searching scrutiny.  Every calendar is thus accountable.</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4" name="Slide Number Placeholder 3"/>
          <p:cNvSpPr>
            <a:spLocks noGrp="1"/>
          </p:cNvSpPr>
          <p:nvPr>
            <p:ph type="sldNum" sz="quarter" idx="12"/>
          </p:nvPr>
        </p:nvSpPr>
        <p:spPr/>
        <p:txBody>
          <a:bodyPr/>
          <a:lstStyle/>
          <a:p>
            <a:fld id="{E8A709BF-5144-4E0C-93F2-78512D165852}" type="slidenum">
              <a:rPr lang="en-US" smtClean="0"/>
              <a:t>91</a:t>
            </a:fld>
            <a:endParaRPr lang="en-US"/>
          </a:p>
        </p:txBody>
      </p:sp>
      <p:sp>
        <p:nvSpPr>
          <p:cNvPr id="14" name="Title 1"/>
          <p:cNvSpPr>
            <a:spLocks noGrp="1"/>
          </p:cNvSpPr>
          <p:nvPr>
            <p:ph type="title"/>
          </p:nvPr>
        </p:nvSpPr>
        <p:spPr>
          <a:xfrm>
            <a:off x="121920" y="-1600200"/>
            <a:ext cx="8991600" cy="1143000"/>
          </a:xfrm>
        </p:spPr>
        <p:txBody>
          <a:bodyPr>
            <a:normAutofit fontScale="90000"/>
            <a:scene3d>
              <a:camera prst="orthographicFront"/>
              <a:lightRig rig="threePt" dir="t"/>
            </a:scene3d>
            <a:sp3d extrusionH="57150">
              <a:bevelT h="25400" prst="softRound"/>
            </a:sp3d>
          </a:bodyPr>
          <a:lstStyle/>
          <a:p>
            <a:r>
              <a:rPr lang="en-US" b="1" spc="300" dirty="0" smtClean="0">
                <a:ln w="11430">
                  <a:solidFill>
                    <a:schemeClr val="accent1">
                      <a:lumMod val="50000"/>
                    </a:schemeClr>
                  </a:solidFill>
                </a:ln>
                <a:solidFill>
                  <a:srgbClr val="9F89B5"/>
                </a:solidFill>
                <a:effectLst>
                  <a:outerShdw blurRad="50800" dist="39000" dir="5460000" algn="tl">
                    <a:srgbClr val="000000">
                      <a:alpha val="38000"/>
                    </a:srgbClr>
                  </a:outerShdw>
                </a:effectLst>
                <a:latin typeface="Cooper Black" pitchFamily="18" charset="0"/>
              </a:rPr>
              <a:t>Refuting Counterfeit Calendars </a:t>
            </a:r>
            <a:r>
              <a:rPr lang="en-US" b="1" spc="300" dirty="0" err="1" smtClean="0">
                <a:ln w="11430">
                  <a:solidFill>
                    <a:schemeClr val="accent1">
                      <a:lumMod val="50000"/>
                    </a:schemeClr>
                  </a:solidFill>
                </a:ln>
                <a:solidFill>
                  <a:srgbClr val="9F89B5"/>
                </a:solidFill>
                <a:effectLst>
                  <a:outerShdw blurRad="50800" dist="39000" dir="5460000" algn="tl">
                    <a:srgbClr val="000000">
                      <a:alpha val="38000"/>
                    </a:srgbClr>
                  </a:outerShdw>
                </a:effectLst>
                <a:latin typeface="Cooper Black" pitchFamily="18" charset="0"/>
              </a:rPr>
              <a:t>egw</a:t>
            </a:r>
            <a:r>
              <a:rPr lang="en-US" b="1" spc="300" dirty="0" smtClean="0">
                <a:ln w="11430">
                  <a:solidFill>
                    <a:schemeClr val="accent1">
                      <a:lumMod val="50000"/>
                    </a:schemeClr>
                  </a:solidFill>
                </a:ln>
                <a:solidFill>
                  <a:srgbClr val="9F89B5"/>
                </a:solidFill>
                <a:effectLst>
                  <a:outerShdw blurRad="50800" dist="39000" dir="5460000" algn="tl">
                    <a:srgbClr val="000000">
                      <a:alpha val="38000"/>
                    </a:srgbClr>
                  </a:outerShdw>
                </a:effectLst>
                <a:latin typeface="Cooper Black" pitchFamily="18" charset="0"/>
              </a:rPr>
              <a:t> quote</a:t>
            </a:r>
            <a:endParaRPr lang="en-US" dirty="0">
              <a:ln w="11430">
                <a:solidFill>
                  <a:schemeClr val="accent1">
                    <a:lumMod val="50000"/>
                  </a:schemeClr>
                </a:solidFill>
              </a:ln>
              <a:solidFill>
                <a:srgbClr val="9F89B5"/>
              </a:solidFill>
            </a:endParaRPr>
          </a:p>
        </p:txBody>
      </p:sp>
      <p:sp>
        <p:nvSpPr>
          <p:cNvPr id="8" name="Title 1"/>
          <p:cNvSpPr txBox="1">
            <a:spLocks/>
          </p:cNvSpPr>
          <p:nvPr/>
        </p:nvSpPr>
        <p:spPr>
          <a:xfrm>
            <a:off x="132080" y="60961"/>
            <a:ext cx="901192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2700">
                  <a:solidFill>
                    <a:schemeClr val="tx2">
                      <a:satMod val="155000"/>
                    </a:schemeClr>
                  </a:solidFill>
                  <a:prstDash val="solid"/>
                </a:ln>
                <a:solidFill>
                  <a:schemeClr val="accent4">
                    <a:lumMod val="20000"/>
                    <a:lumOff val="80000"/>
                  </a:schemeClr>
                </a:solidFill>
                <a:effectLst>
                  <a:outerShdw blurRad="41275" dist="20320" dir="1800000" algn="tl" rotWithShape="0">
                    <a:srgbClr val="000000">
                      <a:alpha val="40000"/>
                    </a:srgbClr>
                  </a:outerShdw>
                </a:effectLst>
                <a:latin typeface="Cooper Black" pitchFamily="18" charset="0"/>
              </a:rPr>
              <a:t>A Thought to Ponder</a:t>
            </a:r>
            <a:endParaRPr lang="en-US" b="1" dirty="0">
              <a:ln w="12700">
                <a:solidFill>
                  <a:schemeClr val="tx2">
                    <a:satMod val="155000"/>
                  </a:schemeClr>
                </a:solidFill>
                <a:prstDash val="solid"/>
              </a:ln>
              <a:solidFill>
                <a:schemeClr val="accent4">
                  <a:lumMod val="20000"/>
                  <a:lumOff val="80000"/>
                </a:schemeClr>
              </a:solidFill>
              <a:effectLst>
                <a:outerShdw blurRad="41275" dist="20320" dir="1800000" algn="tl" rotWithShape="0">
                  <a:srgbClr val="000000">
                    <a:alpha val="40000"/>
                  </a:srgbClr>
                </a:outerShdw>
              </a:effectLst>
              <a:latin typeface="Cooper Black" pitchFamily="18" charset="0"/>
            </a:endParaRPr>
          </a:p>
        </p:txBody>
      </p:sp>
    </p:spTree>
    <p:extLst>
      <p:ext uri="{BB962C8B-B14F-4D97-AF65-F5344CB8AC3E}">
        <p14:creationId xmlns:p14="http://schemas.microsoft.com/office/powerpoint/2010/main" val="32829498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057400"/>
            <a:ext cx="3886200" cy="3733800"/>
          </a:xfrm>
        </p:spPr>
        <p:txBody>
          <a:bodyPr>
            <a:normAutofit/>
          </a:bodyPr>
          <a:lstStyle/>
          <a:p>
            <a:pPr marL="0" indent="0">
              <a:buNone/>
            </a:pPr>
            <a:r>
              <a:rPr lang="en-US" b="1" dirty="0">
                <a:ln w="1905">
                  <a:solidFill>
                    <a:schemeClr val="tx1"/>
                  </a:solidFill>
                </a:ln>
                <a:solidFill>
                  <a:schemeClr val="accent3">
                    <a:lumMod val="60000"/>
                    <a:lumOff val="40000"/>
                  </a:schemeClr>
                </a:solidFill>
                <a:effectLst>
                  <a:innerShdw blurRad="69850" dist="43180" dir="5400000">
                    <a:srgbClr val="000000">
                      <a:alpha val="65000"/>
                    </a:srgbClr>
                  </a:innerShdw>
                </a:effectLst>
              </a:rPr>
              <a:t>T</a:t>
            </a:r>
            <a: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he definition </a:t>
            </a:r>
            <a:b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br>
            <a: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of the word </a:t>
            </a:r>
            <a:b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br>
            <a: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“evening” is the </a:t>
            </a:r>
            <a:b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br>
            <a: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cornerstone for unraveling the </a:t>
            </a:r>
            <a:b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br>
            <a:r>
              <a:rPr lang="en-US" b="1" dirty="0" err="1"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equi</a:t>
            </a:r>
            <a: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a:t>
            </a:r>
            <a:r>
              <a:rPr lang="en-US" b="1" u="sng"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LUX</a:t>
            </a:r>
            <a:r>
              <a:rPr lang="en-US" b="1" dirty="0" smtClean="0">
                <a:ln w="1905">
                  <a:solidFill>
                    <a:schemeClr val="tx1"/>
                  </a:solidFill>
                </a:ln>
                <a:solidFill>
                  <a:schemeClr val="accent3">
                    <a:lumMod val="60000"/>
                    <a:lumOff val="40000"/>
                  </a:schemeClr>
                </a:solidFill>
                <a:effectLst>
                  <a:innerShdw blurRad="69850" dist="43180" dir="5400000">
                    <a:srgbClr val="000000">
                      <a:alpha val="65000"/>
                    </a:srgbClr>
                  </a:innerShdw>
                </a:effectLst>
              </a:rPr>
              <a:t> confusion. </a:t>
            </a:r>
            <a:endParaRPr lang="en-US" b="1" dirty="0">
              <a:ln w="1905">
                <a:solidFill>
                  <a:schemeClr val="tx1"/>
                </a:solidFill>
              </a:ln>
              <a:solidFill>
                <a:schemeClr val="accent3">
                  <a:lumMod val="60000"/>
                  <a:lumOff val="40000"/>
                </a:schemeClr>
              </a:solidFill>
              <a:effectLst>
                <a:innerShdw blurRad="69850" dist="43180" dir="5400000">
                  <a:srgbClr val="000000">
                    <a:alpha val="65000"/>
                  </a:srgbClr>
                </a:innerShdw>
              </a:effectLst>
            </a:endParaRPr>
          </a:p>
          <a:p>
            <a:endParaRPr lang="en-US" dirty="0"/>
          </a:p>
        </p:txBody>
      </p:sp>
      <p:sp>
        <p:nvSpPr>
          <p:cNvPr id="4" name="Slide Number Placeholder 3"/>
          <p:cNvSpPr>
            <a:spLocks noGrp="1"/>
          </p:cNvSpPr>
          <p:nvPr>
            <p:ph type="sldNum" sz="quarter" idx="12"/>
          </p:nvPr>
        </p:nvSpPr>
        <p:spPr/>
        <p:txBody>
          <a:bodyPr/>
          <a:lstStyle/>
          <a:p>
            <a:fld id="{E8A709BF-5144-4E0C-93F2-78512D165852}" type="slidenum">
              <a:rPr lang="en-US" smtClean="0"/>
              <a:t>92</a:t>
            </a:fld>
            <a:endParaRPr lang="en-US" dirty="0"/>
          </a:p>
        </p:txBody>
      </p:sp>
      <p:sp>
        <p:nvSpPr>
          <p:cNvPr id="12" name="Content Placeholder 2"/>
          <p:cNvSpPr txBox="1">
            <a:spLocks/>
          </p:cNvSpPr>
          <p:nvPr/>
        </p:nvSpPr>
        <p:spPr>
          <a:xfrm>
            <a:off x="228600" y="0"/>
            <a:ext cx="8153400" cy="23520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Equi</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lux</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has too much variance to qualify for Yahuah’s plan for year-start.</a:t>
            </a:r>
          </a:p>
        </p:txBody>
      </p:sp>
    </p:spTree>
    <p:extLst>
      <p:ext uri="{BB962C8B-B14F-4D97-AF65-F5344CB8AC3E}">
        <p14:creationId xmlns:p14="http://schemas.microsoft.com/office/powerpoint/2010/main" val="12379704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276600"/>
            <a:ext cx="8229600" cy="3733800"/>
          </a:xfrm>
        </p:spPr>
        <p:txBody>
          <a:bodyPr>
            <a:normAutofit lnSpcReduction="10000"/>
          </a:bodyPr>
          <a:lstStyle/>
          <a:p>
            <a:r>
              <a:rPr lang="en-US" sz="4000" b="1" dirty="0" err="1"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Eph</a:t>
            </a:r>
            <a:r>
              <a:rPr lang="en-US" sz="40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5:8 &amp; 11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For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ye were sometimes darkness, but now are ye light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 [Yahuah]: </a:t>
            </a:r>
            <a:b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walk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as children of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light:  </a:t>
            </a:r>
            <a:r>
              <a:rPr lang="en-US"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And have no fellowship with the unfruitful works of darkness, but rather reprove them</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r>
              <a:rPr lang="en-US" sz="40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a:t>
            </a:r>
            <a:r>
              <a:rPr lang="en-US" sz="4000" b="1" dirty="0" err="1">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Cor</a:t>
            </a:r>
            <a:r>
              <a:rPr lang="en-US" sz="40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14:40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Let all things be done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decently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and in order.</a:t>
            </a:r>
          </a:p>
          <a:p>
            <a:endParaRPr lang="en-US" dirty="0"/>
          </a:p>
        </p:txBody>
      </p:sp>
      <p:sp>
        <p:nvSpPr>
          <p:cNvPr id="4" name="Slide Number Placeholder 3"/>
          <p:cNvSpPr>
            <a:spLocks noGrp="1"/>
          </p:cNvSpPr>
          <p:nvPr>
            <p:ph type="sldNum" sz="quarter" idx="12"/>
          </p:nvPr>
        </p:nvSpPr>
        <p:spPr/>
        <p:txBody>
          <a:bodyPr/>
          <a:lstStyle/>
          <a:p>
            <a:fld id="{E8A709BF-5144-4E0C-93F2-78512D165852}" type="slidenum">
              <a:rPr lang="en-US" smtClean="0"/>
              <a:t>93</a:t>
            </a:fld>
            <a:endParaRPr lang="en-US" dirty="0"/>
          </a:p>
        </p:txBody>
      </p:sp>
      <p:pic>
        <p:nvPicPr>
          <p:cNvPr id="3079" name="Picture 7" descr="C:\Users\Rae\Desktop\confused - little gir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048000"/>
            <a:ext cx="3041599" cy="251460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304800" y="76200"/>
            <a:ext cx="85344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Equi</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LUX</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is a whirlwind of confusion which can only be exposed by a proper study of Yahuah’s Covenant Calendar.</a:t>
            </a:r>
          </a:p>
        </p:txBody>
      </p:sp>
      <p:pic>
        <p:nvPicPr>
          <p:cNvPr id="7" name="Picture 4" descr="C:\Users\Rae\Desktop\flowers snow mt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1545917"/>
            <a:ext cx="2339010" cy="187025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0160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7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500"/>
                                        <p:tgtEl>
                                          <p:spTgt spid="3">
                                            <p:txEl>
                                              <p:pRg st="0" end="0"/>
                                            </p:txEl>
                                          </p:spTgt>
                                        </p:tgtEl>
                                      </p:cBhvr>
                                    </p:animEffect>
                                    <p:anim calcmode="lin" valueType="num">
                                      <p:cBhvr>
                                        <p:cTn id="13"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500"/>
                                        <p:tgtEl>
                                          <p:spTgt spid="3">
                                            <p:txEl>
                                              <p:pRg st="1" end="1"/>
                                            </p:txEl>
                                          </p:spTgt>
                                        </p:tgtEl>
                                      </p:cBhvr>
                                    </p:animEffect>
                                    <p:anim calcmode="lin" valueType="num">
                                      <p:cBhvr>
                                        <p:cTn id="20"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A709BF-5144-4E0C-93F2-78512D165852}" type="slidenum">
              <a:rPr lang="en-US" smtClean="0"/>
              <a:t>94</a:t>
            </a:fld>
            <a:endParaRPr lang="en-US"/>
          </a:p>
        </p:txBody>
      </p:sp>
      <p:pic>
        <p:nvPicPr>
          <p:cNvPr id="7" name="Picture 2" descr="C:\Users\Rae\Pictures\kitty in spr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76400"/>
            <a:ext cx="3989251" cy="350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0" y="83403"/>
            <a:ext cx="9144000" cy="138499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All Problems are Solved ~ </a:t>
            </a:r>
            <a:br>
              <a:rPr lang="en-US" sz="48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br>
            <a:r>
              <a:rPr lang="en-US" sz="3600" b="1" dirty="0" smtClean="0">
                <a:ln w="11430"/>
                <a:solidFill>
                  <a:schemeClr val="accent2">
                    <a:lumMod val="50000"/>
                  </a:schemeClr>
                </a:solidFill>
                <a:effectLst>
                  <a:outerShdw blurRad="50800" dist="39000" dir="5460000" algn="tl">
                    <a:srgbClr val="000000">
                      <a:alpha val="38000"/>
                    </a:srgbClr>
                  </a:outerShdw>
                </a:effectLst>
                <a:latin typeface="Kristen ITC" pitchFamily="66" charset="0"/>
              </a:rPr>
              <a:t>By Looking  into Yahuah’s Word</a:t>
            </a:r>
            <a:endParaRPr lang="en-US" sz="2400" b="1" cap="none" spc="0" dirty="0">
              <a:ln w="11430"/>
              <a:solidFill>
                <a:schemeClr val="accent2">
                  <a:lumMod val="50000"/>
                </a:schemeClr>
              </a:solidFill>
              <a:effectLst>
                <a:outerShdw blurRad="50800" dist="39000" dir="5460000" algn="tl">
                  <a:srgbClr val="000000">
                    <a:alpha val="38000"/>
                  </a:srgbClr>
                </a:outerShdw>
              </a:effectLst>
              <a:latin typeface="Kristen ITC" pitchFamily="66" charset="0"/>
            </a:endParaRPr>
          </a:p>
        </p:txBody>
      </p:sp>
      <p:sp>
        <p:nvSpPr>
          <p:cNvPr id="10" name="Rectangle 9"/>
          <p:cNvSpPr/>
          <p:nvPr/>
        </p:nvSpPr>
        <p:spPr>
          <a:xfrm>
            <a:off x="236316" y="1632715"/>
            <a:ext cx="4411884" cy="452431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t>So far, </a:t>
            </a:r>
            <a:b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br>
            <a: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t>Yahuah’s Covenant Calendar </a:t>
            </a:r>
            <a:b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br>
            <a: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t>detects all the counterfeits </a:t>
            </a:r>
            <a:b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br>
            <a: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t>and solves every</a:t>
            </a:r>
            <a:b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br>
            <a:r>
              <a:rPr lang="en-US" sz="3600" b="1" dirty="0" smtClean="0">
                <a:ln w="11430"/>
                <a:solidFill>
                  <a:srgbClr val="7030A0"/>
                </a:solidFill>
                <a:effectLst>
                  <a:outerShdw blurRad="50800" dist="39000" dir="5460000" algn="tl">
                    <a:srgbClr val="000000">
                      <a:alpha val="38000"/>
                    </a:srgbClr>
                  </a:outerShdw>
                </a:effectLst>
                <a:latin typeface="Kristen ITC" pitchFamily="66" charset="0"/>
              </a:rPr>
              <a:t>calendar problem!  </a:t>
            </a:r>
            <a:endParaRPr lang="en-US" sz="2400" b="1" cap="none" spc="0" dirty="0">
              <a:ln w="11430"/>
              <a:solidFill>
                <a:srgbClr val="7030A0"/>
              </a:solidFill>
              <a:effectLst>
                <a:outerShdw blurRad="50800" dist="39000" dir="5460000" algn="tl">
                  <a:srgbClr val="000000">
                    <a:alpha val="38000"/>
                  </a:srgbClr>
                </a:outerShdw>
              </a:effectLst>
              <a:latin typeface="Kristen ITC" pitchFamily="66" charset="0"/>
            </a:endParaRPr>
          </a:p>
        </p:txBody>
      </p:sp>
      <p:sp>
        <p:nvSpPr>
          <p:cNvPr id="6" name="Rectangle 5"/>
          <p:cNvSpPr/>
          <p:nvPr/>
        </p:nvSpPr>
        <p:spPr>
          <a:xfrm>
            <a:off x="5328318" y="5338216"/>
            <a:ext cx="3305713"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It’s easy ~ </a:t>
            </a:r>
            <a:b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b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try it!</a:t>
            </a:r>
            <a:endPar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147224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500"/>
                                        <p:tgtEl>
                                          <p:spTgt spid="6"/>
                                        </p:tgtEl>
                                      </p:cBhvr>
                                    </p:animEffect>
                                    <p:anim calcmode="lin" valueType="num">
                                      <p:cBhvr>
                                        <p:cTn id="13" dur="1500" fill="hold"/>
                                        <p:tgtEl>
                                          <p:spTgt spid="6"/>
                                        </p:tgtEl>
                                        <p:attrNameLst>
                                          <p:attrName>ppt_x</p:attrName>
                                        </p:attrNameLst>
                                      </p:cBhvr>
                                      <p:tavLst>
                                        <p:tav tm="0">
                                          <p:val>
                                            <p:strVal val="#ppt_x"/>
                                          </p:val>
                                        </p:tav>
                                        <p:tav tm="100000">
                                          <p:val>
                                            <p:strVal val="#ppt_x"/>
                                          </p:val>
                                        </p:tav>
                                      </p:tavLst>
                                    </p:anim>
                                    <p:anim calcmode="lin" valueType="num">
                                      <p:cBhvr>
                                        <p:cTn id="14"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3639800" y="1143000"/>
            <a:ext cx="4038600" cy="4876800"/>
          </a:xfrm>
        </p:spPr>
        <p:txBody>
          <a:bodyPr>
            <a:normAutofit lnSpcReduction="10000"/>
          </a:bodyPr>
          <a:lstStyle/>
          <a:p>
            <a:r>
              <a:rPr lang="en-US" dirty="0" err="1" smtClean="0"/>
              <a:t>equi</a:t>
            </a:r>
            <a:r>
              <a:rPr lang="en-US" dirty="0" smtClean="0"/>
              <a:t>-LUX – being named as equal day and equal night – that particular event varies greatly around the world with many dates within a 5+ week span of time.</a:t>
            </a:r>
          </a:p>
          <a:p>
            <a:r>
              <a:rPr lang="en-US" dirty="0" smtClean="0"/>
              <a:t>Their day begins with sunrise.</a:t>
            </a:r>
          </a:p>
          <a:p>
            <a:r>
              <a:rPr lang="en-US" dirty="0" smtClean="0"/>
              <a:t>Their day ends with sunset.</a:t>
            </a:r>
            <a:endParaRPr lang="en-US" dirty="0"/>
          </a:p>
        </p:txBody>
      </p:sp>
      <p:sp>
        <p:nvSpPr>
          <p:cNvPr id="5" name="Slide Number Placeholder 4"/>
          <p:cNvSpPr>
            <a:spLocks noGrp="1"/>
          </p:cNvSpPr>
          <p:nvPr>
            <p:ph type="sldNum" sz="quarter" idx="12"/>
          </p:nvPr>
        </p:nvSpPr>
        <p:spPr/>
        <p:txBody>
          <a:bodyPr/>
          <a:lstStyle/>
          <a:p>
            <a:fld id="{E8A709BF-5144-4E0C-93F2-78512D165852}" type="slidenum">
              <a:rPr lang="en-US" sz="1400" b="1" smtClean="0"/>
              <a:t>95</a:t>
            </a:fld>
            <a:endParaRPr lang="en-US" sz="1400" b="1" dirty="0"/>
          </a:p>
        </p:txBody>
      </p:sp>
      <p:sp>
        <p:nvSpPr>
          <p:cNvPr id="7" name="Rectangle 6"/>
          <p:cNvSpPr/>
          <p:nvPr/>
        </p:nvSpPr>
        <p:spPr>
          <a:xfrm>
            <a:off x="179513" y="152400"/>
            <a:ext cx="8683820" cy="218521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DFA6C0"/>
                </a:solidFill>
                <a:effectLst>
                  <a:outerShdw blurRad="50800" dist="39000" dir="5460000" algn="tl">
                    <a:srgbClr val="000000">
                      <a:alpha val="38000"/>
                    </a:srgbClr>
                  </a:outerShdw>
                </a:effectLst>
                <a:latin typeface="Segoe Print" pitchFamily="2" charset="0"/>
              </a:rPr>
              <a:t>Project:  Learn how to determine </a:t>
            </a:r>
            <a:br>
              <a:rPr lang="en-US" sz="3200" b="1" cap="none" spc="0" dirty="0" smtClean="0">
                <a:ln w="11430"/>
                <a:solidFill>
                  <a:srgbClr val="DFA6C0"/>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DFA6C0"/>
                </a:solidFill>
                <a:effectLst>
                  <a:outerShdw blurRad="50800" dist="39000" dir="5460000" algn="tl">
                    <a:srgbClr val="000000">
                      <a:alpha val="38000"/>
                    </a:srgbClr>
                  </a:outerShdw>
                </a:effectLst>
                <a:latin typeface="Segoe Print" pitchFamily="2" charset="0"/>
              </a:rPr>
              <a:t>the equinox by tracking “no shadow” </a:t>
            </a:r>
            <a:br>
              <a:rPr lang="en-US" sz="3200" b="1" cap="none" spc="0" dirty="0" smtClean="0">
                <a:ln w="11430"/>
                <a:solidFill>
                  <a:srgbClr val="DFA6C0"/>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DFA6C0"/>
                </a:solidFill>
                <a:effectLst>
                  <a:outerShdw blurRad="50800" dist="39000" dir="5460000" algn="tl">
                    <a:srgbClr val="000000">
                      <a:alpha val="38000"/>
                    </a:srgbClr>
                  </a:outerShdw>
                </a:effectLst>
                <a:latin typeface="Segoe Print" pitchFamily="2" charset="0"/>
              </a:rPr>
              <a:t>or a shadow with “no arc.”  </a:t>
            </a:r>
            <a:endParaRPr lang="en-US" sz="4000" b="1" dirty="0">
              <a:ln w="11430"/>
              <a:solidFill>
                <a:schemeClr val="accent4">
                  <a:lumMod val="20000"/>
                  <a:lumOff val="80000"/>
                </a:schemeClr>
              </a:solidFill>
              <a:effectLst>
                <a:glow rad="228600">
                  <a:schemeClr val="accent2">
                    <a:satMod val="175000"/>
                    <a:alpha val="40000"/>
                  </a:schemeClr>
                </a:glow>
                <a:outerShdw blurRad="50800" dist="39000" dir="5460000" algn="tl">
                  <a:srgbClr val="000000">
                    <a:alpha val="38000"/>
                  </a:srgbClr>
                </a:outerShdw>
              </a:effectLst>
              <a:latin typeface="Segoe Print" pitchFamily="2" charset="0"/>
            </a:endParaRPr>
          </a:p>
          <a:p>
            <a:pPr algn="ctr"/>
            <a:endParaRPr lang="en-US" sz="40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525772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8A709BF-5144-4E0C-93F2-78512D165852}" type="slidenum">
              <a:rPr lang="en-US" smtClean="0">
                <a:solidFill>
                  <a:schemeClr val="bg1"/>
                </a:solidFill>
              </a:rPr>
              <a:t>96</a:t>
            </a:fld>
            <a:endParaRPr lang="en-US" dirty="0">
              <a:solidFill>
                <a:schemeClr val="bg1"/>
              </a:solidFill>
            </a:endParaRPr>
          </a:p>
        </p:txBody>
      </p:sp>
      <p:sp>
        <p:nvSpPr>
          <p:cNvPr id="3" name="Rectangle 2"/>
          <p:cNvSpPr/>
          <p:nvPr/>
        </p:nvSpPr>
        <p:spPr>
          <a:xfrm>
            <a:off x="2667000" y="228600"/>
            <a:ext cx="6477000"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t>Next Study:  Rev 12 &amp; </a:t>
            </a:r>
            <a:b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t>The Woman Standing </a:t>
            </a:r>
            <a:b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t>on the Moon</a:t>
            </a:r>
            <a:b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t>by</a:t>
            </a:r>
            <a:b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chemeClr val="bg2">
                    <a:lumMod val="90000"/>
                  </a:schemeClr>
                </a:solidFill>
                <a:effectLst>
                  <a:outerShdw blurRad="50800" dist="39000" dir="5460000" algn="tl">
                    <a:srgbClr val="000000">
                      <a:alpha val="38000"/>
                    </a:srgbClr>
                  </a:outerShdw>
                </a:effectLst>
                <a:latin typeface="Segoe Print" pitchFamily="2" charset="0"/>
              </a:rPr>
              <a:t>Timothy Astleford</a:t>
            </a:r>
            <a:endParaRPr lang="en-US" sz="40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4" name="Rectangle 3"/>
          <p:cNvSpPr/>
          <p:nvPr/>
        </p:nvSpPr>
        <p:spPr>
          <a:xfrm>
            <a:off x="3962398" y="5257800"/>
            <a:ext cx="5211501" cy="138499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cap="none" spc="0" dirty="0" smtClean="0">
                <a:ln w="11430"/>
                <a:solidFill>
                  <a:srgbClr val="A8BFDF"/>
                </a:solidFill>
                <a:effectLst>
                  <a:outerShdw blurRad="50800" dist="39000" dir="5460000" algn="tl">
                    <a:srgbClr val="000000">
                      <a:alpha val="38000"/>
                    </a:srgbClr>
                  </a:outerShdw>
                </a:effectLst>
                <a:latin typeface="Segoe Print" pitchFamily="2" charset="0"/>
              </a:rPr>
              <a:t>Does the “moon” have</a:t>
            </a:r>
            <a:br>
              <a:rPr lang="en-US" sz="2800" b="1" cap="none" spc="0" dirty="0" smtClean="0">
                <a:ln w="11430"/>
                <a:solidFill>
                  <a:srgbClr val="A8BFDF"/>
                </a:solidFill>
                <a:effectLst>
                  <a:outerShdw blurRad="50800" dist="39000" dir="5460000" algn="tl">
                    <a:srgbClr val="000000">
                      <a:alpha val="38000"/>
                    </a:srgbClr>
                  </a:outerShdw>
                </a:effectLst>
                <a:latin typeface="Segoe Print" pitchFamily="2" charset="0"/>
              </a:rPr>
            </a:br>
            <a:r>
              <a:rPr lang="en-US" sz="2800" b="1" cap="none" spc="0" dirty="0" smtClean="0">
                <a:ln w="11430"/>
                <a:solidFill>
                  <a:srgbClr val="A8BFDF"/>
                </a:solidFill>
                <a:effectLst>
                  <a:outerShdw blurRad="50800" dist="39000" dir="5460000" algn="tl">
                    <a:srgbClr val="000000">
                      <a:alpha val="38000"/>
                    </a:srgbClr>
                  </a:outerShdw>
                </a:effectLst>
                <a:latin typeface="Segoe Print" pitchFamily="2" charset="0"/>
              </a:rPr>
              <a:t>a prominent position</a:t>
            </a:r>
            <a:br>
              <a:rPr lang="en-US" sz="2800" b="1" cap="none" spc="0" dirty="0" smtClean="0">
                <a:ln w="11430"/>
                <a:solidFill>
                  <a:srgbClr val="A8BFDF"/>
                </a:solidFill>
                <a:effectLst>
                  <a:outerShdw blurRad="50800" dist="39000" dir="5460000" algn="tl">
                    <a:srgbClr val="000000">
                      <a:alpha val="38000"/>
                    </a:srgbClr>
                  </a:outerShdw>
                </a:effectLst>
                <a:latin typeface="Segoe Print" pitchFamily="2" charset="0"/>
              </a:rPr>
            </a:br>
            <a:r>
              <a:rPr lang="en-US" sz="2800" b="1" cap="none" spc="0" dirty="0" smtClean="0">
                <a:ln w="11430"/>
                <a:solidFill>
                  <a:srgbClr val="A8BFDF"/>
                </a:solidFill>
                <a:effectLst>
                  <a:outerShdw blurRad="50800" dist="39000" dir="5460000" algn="tl">
                    <a:srgbClr val="000000">
                      <a:alpha val="38000"/>
                    </a:srgbClr>
                  </a:outerShdw>
                </a:effectLst>
                <a:latin typeface="Segoe Print" pitchFamily="2" charset="0"/>
              </a:rPr>
              <a:t>in Rev 12, or not?</a:t>
            </a:r>
            <a:endParaRPr lang="en-US" sz="2800" b="1" cap="none" spc="0" dirty="0">
              <a:ln w="11430"/>
              <a:solidFill>
                <a:srgbClr val="A8BFDF"/>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349989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8A709BF-5144-4E0C-93F2-78512D165852}" type="slidenum">
              <a:rPr lang="en-US" b="1" smtClean="0">
                <a:solidFill>
                  <a:srgbClr val="7030A0"/>
                </a:solidFill>
              </a:rPr>
              <a:t>97</a:t>
            </a:fld>
            <a:endParaRPr lang="en-US" b="1" dirty="0">
              <a:solidFill>
                <a:srgbClr val="7030A0"/>
              </a:solidFill>
            </a:endParaRPr>
          </a:p>
        </p:txBody>
      </p:sp>
      <p:sp>
        <p:nvSpPr>
          <p:cNvPr id="6" name="Rectangle 5"/>
          <p:cNvSpPr/>
          <p:nvPr/>
        </p:nvSpPr>
        <p:spPr>
          <a:xfrm>
            <a:off x="4632965" y="506343"/>
            <a:ext cx="3749035"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chemeClr val="accent4">
                    <a:lumMod val="20000"/>
                    <a:lumOff val="80000"/>
                  </a:schemeClr>
                </a:solidFill>
                <a:effectLst>
                  <a:glow rad="228600">
                    <a:schemeClr val="accent2">
                      <a:satMod val="175000"/>
                      <a:alpha val="40000"/>
                    </a:schemeClr>
                  </a:glow>
                  <a:outerShdw blurRad="50800" dist="39000" dir="5460000" algn="tl">
                    <a:srgbClr val="000000">
                      <a:alpha val="38000"/>
                    </a:srgbClr>
                  </a:outerShdw>
                </a:effectLst>
                <a:latin typeface="Segoe Print" pitchFamily="2" charset="0"/>
              </a:rPr>
              <a:t>The End</a:t>
            </a:r>
            <a:endParaRPr lang="en-US" sz="40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7" name="Rectangle 6"/>
          <p:cNvSpPr/>
          <p:nvPr/>
        </p:nvSpPr>
        <p:spPr>
          <a:xfrm>
            <a:off x="1320258" y="5804307"/>
            <a:ext cx="7608935" cy="646331"/>
          </a:xfrm>
          <a:prstGeom prst="rect">
            <a:avLst/>
          </a:prstGeom>
          <a:solidFill>
            <a:schemeClr val="accent4">
              <a:lumMod val="20000"/>
              <a:lumOff val="80000"/>
              <a:alpha val="56000"/>
            </a:schemeClr>
          </a:solidFill>
          <a:ln w="57150">
            <a:solidFill>
              <a:schemeClr val="bg2">
                <a:lumMod val="50000"/>
              </a:schemeClr>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3"/>
              </a:rPr>
              <a:t>charlene@torahtothetribes.com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8" name="Rectangle 7"/>
          <p:cNvSpPr/>
          <p:nvPr/>
        </p:nvSpPr>
        <p:spPr>
          <a:xfrm>
            <a:off x="336737" y="4914152"/>
            <a:ext cx="8592456" cy="646331"/>
          </a:xfrm>
          <a:prstGeom prst="rect">
            <a:avLst/>
          </a:prstGeom>
          <a:solidFill>
            <a:schemeClr val="accent3">
              <a:lumMod val="20000"/>
              <a:lumOff val="80000"/>
              <a:alpha val="65000"/>
            </a:schemeClr>
          </a:solidFill>
          <a:ln w="57150">
            <a:solidFill>
              <a:schemeClr val="accent2">
                <a:lumMod val="75000"/>
              </a:schemeClr>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cap="none" spc="0" dirty="0" smtClean="0">
                <a:ln w="11430"/>
                <a:solidFill>
                  <a:srgbClr val="B83D68"/>
                </a:solidFill>
                <a:effectLst>
                  <a:outerShdw blurRad="50800" dist="39000" dir="5460000" algn="tl">
                    <a:srgbClr val="000000">
                      <a:alpha val="38000"/>
                    </a:srgbClr>
                  </a:outerShdw>
                </a:effectLst>
                <a:latin typeface="Segoe Print" pitchFamily="2" charset="0"/>
              </a:rPr>
              <a:t>Send your questions/comments to:</a:t>
            </a:r>
            <a:endParaRPr lang="en-US" sz="3600" b="1" cap="none" spc="0" dirty="0">
              <a:ln w="11430"/>
              <a:solidFill>
                <a:srgbClr val="B83D68"/>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5701746"/>
            <a:ext cx="1176041" cy="851454"/>
          </a:xfrm>
          <a:prstGeom prst="rect">
            <a:avLst/>
          </a:prstGeom>
          <a:noFill/>
          <a:effectLst>
            <a:glow rad="1397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9214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750"/>
                                        <p:tgtEl>
                                          <p:spTgt spid="8"/>
                                        </p:tgtEl>
                                      </p:cBhvr>
                                    </p:animEffect>
                                  </p:childTnLst>
                                </p:cTn>
                              </p:par>
                            </p:childTnLst>
                          </p:cTn>
                        </p:par>
                        <p:par>
                          <p:cTn id="25" fill="hold">
                            <p:stCondLst>
                              <p:cond delay="375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6397</TotalTime>
  <Words>6474</Words>
  <Application>Microsoft Office PowerPoint</Application>
  <PresentationFormat>On-screen Show (4:3)</PresentationFormat>
  <Paragraphs>988</Paragraphs>
  <Slides>97</Slides>
  <Notes>31</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Office Theme</vt:lpstr>
      <vt:lpstr>PowerPoint Presentation</vt:lpstr>
      <vt:lpstr>PowerPoint Presentation</vt:lpstr>
      <vt:lpstr>Why Consider Equi-LUX?</vt:lpstr>
      <vt:lpstr>One True Calendar ~  Many Counterfeits</vt:lpstr>
      <vt:lpstr>PowerPoint Presentation</vt:lpstr>
      <vt:lpstr>PowerPoint Presentation</vt:lpstr>
      <vt:lpstr>Many Options for Calendar Year-Start</vt:lpstr>
      <vt:lpstr>The Calendar Challenge</vt:lpstr>
      <vt:lpstr>PowerPoint Presentation</vt:lpstr>
      <vt:lpstr>PowerPoint Presentation</vt:lpstr>
      <vt:lpstr>Why the Change  to Equi-LUX</vt:lpstr>
      <vt:lpstr>Constantine &amp; Council of Nicea</vt:lpstr>
      <vt:lpstr>Many Calendars use Constantine’s Quote to Establish their own Calendar</vt:lpstr>
      <vt:lpstr>Barley &amp; Constantine Quote</vt:lpstr>
      <vt:lpstr>Lunar Sabbath &amp; Constantine Quote</vt:lpstr>
      <vt:lpstr>What is a Pagan Saturday?</vt:lpstr>
      <vt:lpstr>Rome’s 8 Day Week Reduced</vt:lpstr>
      <vt:lpstr>Rome’s 8 Day Week Reduced but Sunday is not the 1st day.</vt:lpstr>
      <vt:lpstr>History of the Pagan Sunday</vt:lpstr>
      <vt:lpstr>PowerPoint Presentation</vt:lpstr>
      <vt:lpstr>PowerPoint Presentation</vt:lpstr>
      <vt:lpstr>Sun &amp; Saturn Positions Rearranged</vt:lpstr>
      <vt:lpstr>Pagan  Saturday  Claims</vt:lpstr>
      <vt:lpstr>Lunar Sabbatarians  do not trust the Rabbi’s  to determine the  7th day Sabbath      and neither should you!</vt:lpstr>
      <vt:lpstr>PowerPoint Presentation</vt:lpstr>
      <vt:lpstr>There is a Solution!</vt:lpstr>
      <vt:lpstr>Rome’s Easter vs the Passover</vt:lpstr>
      <vt:lpstr>What About Rome’s Easter?</vt:lpstr>
      <vt:lpstr>“THE” Next Question</vt:lpstr>
      <vt:lpstr>Definitions of Equi-LUX</vt:lpstr>
      <vt:lpstr>Definitions of Equi-LUX (con’t)</vt:lpstr>
      <vt:lpstr>Equinox Information  for 2018</vt:lpstr>
      <vt:lpstr>Mar 20/18 GMT</vt:lpstr>
      <vt:lpstr>PowerPoint Presentation</vt:lpstr>
      <vt:lpstr>PowerPoint Presentation</vt:lpstr>
      <vt:lpstr>PowerPoint Presentation</vt:lpstr>
      <vt:lpstr>PowerPoint Presentation</vt:lpstr>
      <vt:lpstr>PowerPoint Presentation</vt:lpstr>
      <vt:lpstr>The Calendar Challenge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2018 World equi-lux tour</vt:lpstr>
      <vt:lpstr>World Investigation of Equi-Lux!</vt:lpstr>
      <vt:lpstr> 2018 World equi-lux tour</vt:lpstr>
      <vt:lpstr> 2018 World equi-lux tour</vt:lpstr>
      <vt:lpstr> 2018 World equi-lux tour</vt:lpstr>
      <vt:lpstr> 2018 World equi-lux tour</vt:lpstr>
      <vt:lpstr>Pick Your equi-LUX in March 2018!</vt:lpstr>
      <vt:lpstr>PowerPoint Presentation</vt:lpstr>
      <vt:lpstr>PowerPoint Presentation</vt:lpstr>
      <vt:lpstr>PowerPoint Presentation</vt:lpstr>
      <vt:lpstr>PowerPoint Presentation</vt:lpstr>
      <vt:lpstr>PowerPoint Presentation</vt:lpstr>
      <vt:lpstr>There has to be an answer to this dilemma somewhere?!</vt:lpstr>
      <vt:lpstr>PowerPoint Presentation</vt:lpstr>
      <vt:lpstr>PowerPoint Presentation</vt:lpstr>
      <vt:lpstr>“THE” Equinox Accusation</vt:lpstr>
      <vt:lpstr>Check out your shadow! You will have your back to the sun, not your face!</vt:lpstr>
      <vt:lpstr>“THE” Next Question</vt:lpstr>
      <vt:lpstr>Definition of Equinox Yahuah’s Way </vt:lpstr>
      <vt:lpstr>PowerPoint Presentation</vt:lpstr>
      <vt:lpstr>There should be no question about the equinox authority!</vt:lpstr>
      <vt:lpstr>PowerPoint Presentation</vt:lpstr>
      <vt:lpstr>PowerPoint Presentation</vt:lpstr>
      <vt:lpstr>PowerPoint Presentation</vt:lpstr>
      <vt:lpstr>PowerPoint Presentation</vt:lpstr>
      <vt:lpstr>PowerPoint Presentation</vt:lpstr>
      <vt:lpstr>PowerPoint Presentation</vt:lpstr>
      <vt:lpstr>Pyramid Math</vt:lpstr>
      <vt:lpstr>Pyramid Math</vt:lpstr>
      <vt:lpstr>Pyramid Math</vt:lpstr>
      <vt:lpstr>Pyramid Math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Conclusion of the Matter</vt:lpstr>
      <vt:lpstr>Refuting Counterfeit Calendars egw quote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CCC Year Start for T4</dc:title>
  <dc:creator>Rae</dc:creator>
  <cp:lastModifiedBy>Rae</cp:lastModifiedBy>
  <cp:revision>494</cp:revision>
  <cp:lastPrinted>2018-04-30T01:07:56Z</cp:lastPrinted>
  <dcterms:created xsi:type="dcterms:W3CDTF">2018-02-26T15:37:11Z</dcterms:created>
  <dcterms:modified xsi:type="dcterms:W3CDTF">2018-05-06T22:46:40Z</dcterms:modified>
</cp:coreProperties>
</file>